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av" ContentType="audio/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84" r:id="rId2"/>
    <p:sldId id="385" r:id="rId3"/>
    <p:sldId id="392" r:id="rId4"/>
    <p:sldId id="415" r:id="rId5"/>
    <p:sldId id="398" r:id="rId6"/>
    <p:sldId id="422" r:id="rId7"/>
    <p:sldId id="396" r:id="rId8"/>
    <p:sldId id="417" r:id="rId9"/>
    <p:sldId id="424" r:id="rId10"/>
    <p:sldId id="419" r:id="rId11"/>
    <p:sldId id="425" r:id="rId12"/>
    <p:sldId id="420" r:id="rId13"/>
    <p:sldId id="414" r:id="rId14"/>
    <p:sldId id="408" r:id="rId15"/>
    <p:sldId id="411" r:id="rId16"/>
    <p:sldId id="412" r:id="rId17"/>
    <p:sldId id="890" r:id="rId18"/>
    <p:sldId id="894" r:id="rId19"/>
    <p:sldId id="340" r:id="rId20"/>
    <p:sldId id="352" r:id="rId21"/>
    <p:sldId id="338" r:id="rId22"/>
    <p:sldId id="344" r:id="rId23"/>
    <p:sldId id="429" r:id="rId2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62" autoAdjust="0"/>
    <p:restoredTop sz="94660"/>
  </p:normalViewPr>
  <p:slideViewPr>
    <p:cSldViewPr>
      <p:cViewPr varScale="1">
        <p:scale>
          <a:sx n="146" d="100"/>
          <a:sy n="146" d="100"/>
        </p:scale>
        <p:origin x="594" y="114"/>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EB970B-8358-4382-83EA-356A7D1D2F35}" type="datetimeFigureOut">
              <a:rPr lang="en-US" smtClean="0"/>
              <a:t>2/17/2025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1FADFA-26A4-4348-9EEA-AE805A7DBD33}" type="slidenum">
              <a:rPr lang="en-US" smtClean="0"/>
              <a:t>‹#›</a:t>
            </a:fld>
            <a:endParaRPr lang="en-US"/>
          </a:p>
        </p:txBody>
      </p:sp>
    </p:spTree>
    <p:extLst>
      <p:ext uri="{BB962C8B-B14F-4D97-AF65-F5344CB8AC3E}">
        <p14:creationId xmlns:p14="http://schemas.microsoft.com/office/powerpoint/2010/main" val="1107700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Google Shape;937;p5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8" name="Google Shape;938;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1312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043F17A-F1DA-4CB8-BE57-1691135B8605}" type="datetimeFigureOut">
              <a:rPr lang="en-US" smtClean="0"/>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023100-F006-49FB-A671-A10AA4B73D68}" type="slidenum">
              <a:rPr lang="en-US" smtClean="0"/>
              <a:t>‹#›</a:t>
            </a:fld>
            <a:endParaRPr lang="en-US"/>
          </a:p>
        </p:txBody>
      </p:sp>
    </p:spTree>
    <p:extLst>
      <p:ext uri="{BB962C8B-B14F-4D97-AF65-F5344CB8AC3E}">
        <p14:creationId xmlns:p14="http://schemas.microsoft.com/office/powerpoint/2010/main" val="3719165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43F17A-F1DA-4CB8-BE57-1691135B8605}" type="datetimeFigureOut">
              <a:rPr lang="en-US" smtClean="0"/>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023100-F006-49FB-A671-A10AA4B73D68}" type="slidenum">
              <a:rPr lang="en-US" smtClean="0"/>
              <a:t>‹#›</a:t>
            </a:fld>
            <a:endParaRPr lang="en-US"/>
          </a:p>
        </p:txBody>
      </p:sp>
    </p:spTree>
    <p:extLst>
      <p:ext uri="{BB962C8B-B14F-4D97-AF65-F5344CB8AC3E}">
        <p14:creationId xmlns:p14="http://schemas.microsoft.com/office/powerpoint/2010/main" val="1505958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43F17A-F1DA-4CB8-BE57-1691135B8605}" type="datetimeFigureOut">
              <a:rPr lang="en-US" smtClean="0"/>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023100-F006-49FB-A671-A10AA4B73D68}" type="slidenum">
              <a:rPr lang="en-US" smtClean="0"/>
              <a:t>‹#›</a:t>
            </a:fld>
            <a:endParaRPr lang="en-US"/>
          </a:p>
        </p:txBody>
      </p:sp>
    </p:spTree>
    <p:extLst>
      <p:ext uri="{BB962C8B-B14F-4D97-AF65-F5344CB8AC3E}">
        <p14:creationId xmlns:p14="http://schemas.microsoft.com/office/powerpoint/2010/main" val="4094666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586103"/>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43F17A-F1DA-4CB8-BE57-1691135B8605}" type="datetimeFigureOut">
              <a:rPr lang="en-US" smtClean="0"/>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023100-F006-49FB-A671-A10AA4B73D68}" type="slidenum">
              <a:rPr lang="en-US" smtClean="0"/>
              <a:t>‹#›</a:t>
            </a:fld>
            <a:endParaRPr lang="en-US"/>
          </a:p>
        </p:txBody>
      </p:sp>
    </p:spTree>
    <p:extLst>
      <p:ext uri="{BB962C8B-B14F-4D97-AF65-F5344CB8AC3E}">
        <p14:creationId xmlns:p14="http://schemas.microsoft.com/office/powerpoint/2010/main" val="3547125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43F17A-F1DA-4CB8-BE57-1691135B8605}" type="datetimeFigureOut">
              <a:rPr lang="en-US" smtClean="0"/>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023100-F006-49FB-A671-A10AA4B73D68}" type="slidenum">
              <a:rPr lang="en-US" smtClean="0"/>
              <a:t>‹#›</a:t>
            </a:fld>
            <a:endParaRPr lang="en-US"/>
          </a:p>
        </p:txBody>
      </p:sp>
    </p:spTree>
    <p:extLst>
      <p:ext uri="{BB962C8B-B14F-4D97-AF65-F5344CB8AC3E}">
        <p14:creationId xmlns:p14="http://schemas.microsoft.com/office/powerpoint/2010/main" val="1177140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43F17A-F1DA-4CB8-BE57-1691135B8605}" type="datetimeFigureOut">
              <a:rPr lang="en-US" smtClean="0"/>
              <a:t>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023100-F006-49FB-A671-A10AA4B73D68}" type="slidenum">
              <a:rPr lang="en-US" smtClean="0"/>
              <a:t>‹#›</a:t>
            </a:fld>
            <a:endParaRPr lang="en-US"/>
          </a:p>
        </p:txBody>
      </p:sp>
    </p:spTree>
    <p:extLst>
      <p:ext uri="{BB962C8B-B14F-4D97-AF65-F5344CB8AC3E}">
        <p14:creationId xmlns:p14="http://schemas.microsoft.com/office/powerpoint/2010/main" val="1558678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43F17A-F1DA-4CB8-BE57-1691135B8605}" type="datetimeFigureOut">
              <a:rPr lang="en-US" smtClean="0"/>
              <a:t>2/17/2025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023100-F006-49FB-A671-A10AA4B73D68}" type="slidenum">
              <a:rPr lang="en-US" smtClean="0"/>
              <a:t>‹#›</a:t>
            </a:fld>
            <a:endParaRPr lang="en-US"/>
          </a:p>
        </p:txBody>
      </p:sp>
    </p:spTree>
    <p:extLst>
      <p:ext uri="{BB962C8B-B14F-4D97-AF65-F5344CB8AC3E}">
        <p14:creationId xmlns:p14="http://schemas.microsoft.com/office/powerpoint/2010/main" val="2045725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43F17A-F1DA-4CB8-BE57-1691135B8605}" type="datetimeFigureOut">
              <a:rPr lang="en-US" smtClean="0"/>
              <a:t>2/17/2025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023100-F006-49FB-A671-A10AA4B73D68}" type="slidenum">
              <a:rPr lang="en-US" smtClean="0"/>
              <a:t>‹#›</a:t>
            </a:fld>
            <a:endParaRPr lang="en-US"/>
          </a:p>
        </p:txBody>
      </p:sp>
    </p:spTree>
    <p:extLst>
      <p:ext uri="{BB962C8B-B14F-4D97-AF65-F5344CB8AC3E}">
        <p14:creationId xmlns:p14="http://schemas.microsoft.com/office/powerpoint/2010/main" val="2634103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43F17A-F1DA-4CB8-BE57-1691135B8605}" type="datetimeFigureOut">
              <a:rPr lang="en-US" smtClean="0"/>
              <a:t>2/17/2025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023100-F006-49FB-A671-A10AA4B73D68}" type="slidenum">
              <a:rPr lang="en-US" smtClean="0"/>
              <a:t>‹#›</a:t>
            </a:fld>
            <a:endParaRPr lang="en-US"/>
          </a:p>
        </p:txBody>
      </p:sp>
    </p:spTree>
    <p:extLst>
      <p:ext uri="{BB962C8B-B14F-4D97-AF65-F5344CB8AC3E}">
        <p14:creationId xmlns:p14="http://schemas.microsoft.com/office/powerpoint/2010/main" val="3225302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43F17A-F1DA-4CB8-BE57-1691135B8605}" type="datetimeFigureOut">
              <a:rPr lang="en-US" smtClean="0"/>
              <a:t>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023100-F006-49FB-A671-A10AA4B73D68}" type="slidenum">
              <a:rPr lang="en-US" smtClean="0"/>
              <a:t>‹#›</a:t>
            </a:fld>
            <a:endParaRPr lang="en-US"/>
          </a:p>
        </p:txBody>
      </p:sp>
    </p:spTree>
    <p:extLst>
      <p:ext uri="{BB962C8B-B14F-4D97-AF65-F5344CB8AC3E}">
        <p14:creationId xmlns:p14="http://schemas.microsoft.com/office/powerpoint/2010/main" val="3271756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43F17A-F1DA-4CB8-BE57-1691135B8605}" type="datetimeFigureOut">
              <a:rPr lang="en-US" smtClean="0"/>
              <a:t>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023100-F006-49FB-A671-A10AA4B73D68}" type="slidenum">
              <a:rPr lang="en-US" smtClean="0"/>
              <a:t>‹#›</a:t>
            </a:fld>
            <a:endParaRPr lang="en-US"/>
          </a:p>
        </p:txBody>
      </p:sp>
    </p:spTree>
    <p:extLst>
      <p:ext uri="{BB962C8B-B14F-4D97-AF65-F5344CB8AC3E}">
        <p14:creationId xmlns:p14="http://schemas.microsoft.com/office/powerpoint/2010/main" val="1491481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043F17A-F1DA-4CB8-BE57-1691135B8605}" type="datetimeFigureOut">
              <a:rPr lang="en-US" smtClean="0"/>
              <a:t>2/17/2025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6023100-F006-49FB-A671-A10AA4B73D68}" type="slidenum">
              <a:rPr lang="en-US" smtClean="0"/>
              <a:t>‹#›</a:t>
            </a:fld>
            <a:endParaRPr lang="en-US"/>
          </a:p>
        </p:txBody>
      </p:sp>
    </p:spTree>
    <p:extLst>
      <p:ext uri="{BB962C8B-B14F-4D97-AF65-F5344CB8AC3E}">
        <p14:creationId xmlns:p14="http://schemas.microsoft.com/office/powerpoint/2010/main" val="20701953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fx-580VN%20X%20Emulator.lnk" TargetMode="External"/><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image" Target="../media/image22.wmf"/><Relationship Id="rId18" Type="http://schemas.openxmlformats.org/officeDocument/2006/relationships/oleObject" Target="../embeddings/oleObject14.bin"/><Relationship Id="rId26" Type="http://schemas.openxmlformats.org/officeDocument/2006/relationships/oleObject" Target="../embeddings/oleObject18.bin"/><Relationship Id="rId3" Type="http://schemas.openxmlformats.org/officeDocument/2006/relationships/image" Target="../media/image17.wmf"/><Relationship Id="rId21" Type="http://schemas.openxmlformats.org/officeDocument/2006/relationships/image" Target="../media/image26.wmf"/><Relationship Id="rId7" Type="http://schemas.openxmlformats.org/officeDocument/2006/relationships/image" Target="../media/image19.wmf"/><Relationship Id="rId12" Type="http://schemas.openxmlformats.org/officeDocument/2006/relationships/oleObject" Target="../embeddings/oleObject11.bin"/><Relationship Id="rId17" Type="http://schemas.openxmlformats.org/officeDocument/2006/relationships/image" Target="../media/image24.wmf"/><Relationship Id="rId25" Type="http://schemas.openxmlformats.org/officeDocument/2006/relationships/image" Target="../media/image28.wmf"/><Relationship Id="rId2" Type="http://schemas.openxmlformats.org/officeDocument/2006/relationships/oleObject" Target="../embeddings/oleObject6.bin"/><Relationship Id="rId16" Type="http://schemas.openxmlformats.org/officeDocument/2006/relationships/oleObject" Target="../embeddings/oleObject13.bin"/><Relationship Id="rId20" Type="http://schemas.openxmlformats.org/officeDocument/2006/relationships/oleObject" Target="../embeddings/oleObject15.bin"/><Relationship Id="rId29" Type="http://schemas.openxmlformats.org/officeDocument/2006/relationships/image" Target="../media/image30.wmf"/><Relationship Id="rId1" Type="http://schemas.openxmlformats.org/officeDocument/2006/relationships/slideLayout" Target="../slideLayouts/slideLayout2.xml"/><Relationship Id="rId6" Type="http://schemas.openxmlformats.org/officeDocument/2006/relationships/oleObject" Target="../embeddings/oleObject8.bin"/><Relationship Id="rId11" Type="http://schemas.openxmlformats.org/officeDocument/2006/relationships/image" Target="../media/image21.wmf"/><Relationship Id="rId24" Type="http://schemas.openxmlformats.org/officeDocument/2006/relationships/oleObject" Target="../embeddings/oleObject17.bin"/><Relationship Id="rId5" Type="http://schemas.openxmlformats.org/officeDocument/2006/relationships/image" Target="../media/image18.wmf"/><Relationship Id="rId15" Type="http://schemas.openxmlformats.org/officeDocument/2006/relationships/image" Target="../media/image23.wmf"/><Relationship Id="rId23" Type="http://schemas.openxmlformats.org/officeDocument/2006/relationships/image" Target="../media/image27.wmf"/><Relationship Id="rId28" Type="http://schemas.openxmlformats.org/officeDocument/2006/relationships/oleObject" Target="../embeddings/oleObject19.bin"/><Relationship Id="rId10" Type="http://schemas.openxmlformats.org/officeDocument/2006/relationships/oleObject" Target="../embeddings/oleObject10.bin"/><Relationship Id="rId19" Type="http://schemas.openxmlformats.org/officeDocument/2006/relationships/image" Target="../media/image25.wmf"/><Relationship Id="rId31" Type="http://schemas.openxmlformats.org/officeDocument/2006/relationships/image" Target="../media/image31.wmf"/><Relationship Id="rId4" Type="http://schemas.openxmlformats.org/officeDocument/2006/relationships/oleObject" Target="../embeddings/oleObject7.bin"/><Relationship Id="rId9" Type="http://schemas.openxmlformats.org/officeDocument/2006/relationships/image" Target="../media/image20.wmf"/><Relationship Id="rId14" Type="http://schemas.openxmlformats.org/officeDocument/2006/relationships/oleObject" Target="../embeddings/oleObject12.bin"/><Relationship Id="rId22" Type="http://schemas.openxmlformats.org/officeDocument/2006/relationships/oleObject" Target="../embeddings/oleObject16.bin"/><Relationship Id="rId27" Type="http://schemas.openxmlformats.org/officeDocument/2006/relationships/image" Target="../media/image29.wmf"/><Relationship Id="rId30" Type="http://schemas.openxmlformats.org/officeDocument/2006/relationships/oleObject" Target="../embeddings/oleObject20.bin"/></Relationships>
</file>

<file path=ppt/slides/_rels/slide12.xml.rels><?xml version="1.0" encoding="UTF-8" standalone="yes"?>
<Relationships xmlns="http://schemas.openxmlformats.org/package/2006/relationships"><Relationship Id="rId2" Type="http://schemas.openxmlformats.org/officeDocument/2006/relationships/hyperlink" Target="tr&#227;i%20nghi&#7879;m.gsp"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oleObject" Target="../embeddings/oleObject21.bin"/><Relationship Id="rId7" Type="http://schemas.openxmlformats.org/officeDocument/2006/relationships/image" Target="../media/image33.wmf"/><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oleObject" Target="../embeddings/oleObject22.bin"/><Relationship Id="rId11" Type="http://schemas.openxmlformats.org/officeDocument/2006/relationships/image" Target="../media/image35.wmf"/><Relationship Id="rId5" Type="http://schemas.openxmlformats.org/officeDocument/2006/relationships/hyperlink" Target="../clip%20HTL.mp4" TargetMode="External"/><Relationship Id="rId10" Type="http://schemas.openxmlformats.org/officeDocument/2006/relationships/oleObject" Target="../embeddings/oleObject1.bin"/><Relationship Id="rId4" Type="http://schemas.openxmlformats.org/officeDocument/2006/relationships/image" Target="../media/image32.wmf"/><Relationship Id="rId9" Type="http://schemas.openxmlformats.org/officeDocument/2006/relationships/image" Target="../media/image34.wmf"/></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400.png"/><Relationship Id="rId7"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12.xml"/><Relationship Id="rId6" Type="http://schemas.openxmlformats.org/officeDocument/2006/relationships/image" Target="../media/image43.png"/><Relationship Id="rId5" Type="http://schemas.openxmlformats.org/officeDocument/2006/relationships/image" Target="../media/image38.png"/><Relationship Id="rId4" Type="http://schemas.openxmlformats.org/officeDocument/2006/relationships/image" Target="../media/image410.png"/><Relationship Id="rId9" Type="http://schemas.openxmlformats.org/officeDocument/2006/relationships/image" Target="../media/image280.png"/></Relationships>
</file>

<file path=ppt/slides/_rels/slide15.xml.rels><?xml version="1.0" encoding="UTF-8" standalone="yes"?>
<Relationships xmlns="http://schemas.openxmlformats.org/package/2006/relationships"><Relationship Id="rId8" Type="http://schemas.openxmlformats.org/officeDocument/2006/relationships/image" Target="../media/image320.png"/><Relationship Id="rId3" Type="http://schemas.openxmlformats.org/officeDocument/2006/relationships/image" Target="../media/image40.png"/><Relationship Id="rId7" Type="http://schemas.openxmlformats.org/officeDocument/2006/relationships/image" Target="../media/image40.png"/><Relationship Id="rId2" Type="http://schemas.openxmlformats.org/officeDocument/2006/relationships/image" Target="../media/image36.jpeg"/><Relationship Id="rId1" Type="http://schemas.openxmlformats.org/officeDocument/2006/relationships/slideLayout" Target="../slideLayouts/slideLayout12.xml"/><Relationship Id="rId6" Type="http://schemas.openxmlformats.org/officeDocument/2006/relationships/image" Target="../media/image610.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30.png"/></Relationships>
</file>

<file path=ppt/slides/_rels/slide16.xml.rels><?xml version="1.0" encoding="UTF-8" standalone="yes"?>
<Relationships xmlns="http://schemas.openxmlformats.org/package/2006/relationships"><Relationship Id="rId8" Type="http://schemas.openxmlformats.org/officeDocument/2006/relationships/image" Target="../media/image340.png"/><Relationship Id="rId3" Type="http://schemas.openxmlformats.org/officeDocument/2006/relationships/image" Target="../media/image82.png"/><Relationship Id="rId7"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12.xml"/><Relationship Id="rId6" Type="http://schemas.openxmlformats.org/officeDocument/2006/relationships/image" Target="../media/image85.png"/><Relationship Id="rId11" Type="http://schemas.openxmlformats.org/officeDocument/2006/relationships/hyperlink" Target="fx-580VN%20X%20Emulator.lnk" TargetMode="External"/><Relationship Id="rId5" Type="http://schemas.openxmlformats.org/officeDocument/2006/relationships/image" Target="../media/image84.png"/><Relationship Id="rId10" Type="http://schemas.openxmlformats.org/officeDocument/2006/relationships/image" Target="../media/image360.png"/><Relationship Id="rId4" Type="http://schemas.openxmlformats.org/officeDocument/2006/relationships/image" Target="../media/image83.png"/><Relationship Id="rId9"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2.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slide" Target="slide22.xml"/><Relationship Id="rId5" Type="http://schemas.openxmlformats.org/officeDocument/2006/relationships/slide" Target="slide21.xml"/><Relationship Id="rId4" Type="http://schemas.openxmlformats.org/officeDocument/2006/relationships/slide" Target="slide20.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26.bin"/><Relationship Id="rId13" Type="http://schemas.openxmlformats.org/officeDocument/2006/relationships/image" Target="../media/image47.png"/><Relationship Id="rId18" Type="http://schemas.openxmlformats.org/officeDocument/2006/relationships/image" Target="../media/image43.png"/><Relationship Id="rId3" Type="http://schemas.openxmlformats.org/officeDocument/2006/relationships/audio" Target="../media/audio2.wav"/><Relationship Id="rId7" Type="http://schemas.openxmlformats.org/officeDocument/2006/relationships/image" Target="../media/image46.wmf"/><Relationship Id="rId17" Type="http://schemas.openxmlformats.org/officeDocument/2006/relationships/image" Target="../media/image38.png"/><Relationship Id="rId2" Type="http://schemas.openxmlformats.org/officeDocument/2006/relationships/audio" Target="../media/audio1.wav"/><Relationship Id="rId16" Type="http://schemas.openxmlformats.org/officeDocument/2006/relationships/image" Target="../media/image410.png"/><Relationship Id="rId20"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oleObject" Target="../embeddings/oleObject25.bin"/><Relationship Id="rId11" Type="http://schemas.openxmlformats.org/officeDocument/2006/relationships/image" Target="../media/image48.wmf"/><Relationship Id="rId5" Type="http://schemas.openxmlformats.org/officeDocument/2006/relationships/image" Target="../media/image45.wmf"/><Relationship Id="rId15" Type="http://schemas.openxmlformats.org/officeDocument/2006/relationships/image" Target="../media/image400.png"/><Relationship Id="rId10" Type="http://schemas.openxmlformats.org/officeDocument/2006/relationships/oleObject" Target="../embeddings/oleObject27.bin"/><Relationship Id="rId4" Type="http://schemas.openxmlformats.org/officeDocument/2006/relationships/oleObject" Target="../embeddings/oleObject24.bin"/><Relationship Id="rId9" Type="http://schemas.openxmlformats.org/officeDocument/2006/relationships/image" Target="../media/image47.wmf"/><Relationship Id="rId14" Type="http://schemas.openxmlformats.org/officeDocument/2006/relationships/image" Target="../media/image49.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6.wmf"/><Relationship Id="rId13" Type="http://schemas.openxmlformats.org/officeDocument/2006/relationships/oleObject" Target="../embeddings/oleObject28.bin"/><Relationship Id="rId18" Type="http://schemas.openxmlformats.org/officeDocument/2006/relationships/image" Target="../media/image30.png"/><Relationship Id="rId3" Type="http://schemas.openxmlformats.org/officeDocument/2006/relationships/audio" Target="../media/audio2.wav"/><Relationship Id="rId21" Type="http://schemas.openxmlformats.org/officeDocument/2006/relationships/image" Target="../media/image54.png"/><Relationship Id="rId7" Type="http://schemas.openxmlformats.org/officeDocument/2006/relationships/oleObject" Target="../embeddings/oleObject25.bin"/><Relationship Id="rId12" Type="http://schemas.openxmlformats.org/officeDocument/2006/relationships/image" Target="../media/image48.wmf"/><Relationship Id="rId17" Type="http://schemas.openxmlformats.org/officeDocument/2006/relationships/image" Target="../media/image40.png"/><Relationship Id="rId2" Type="http://schemas.openxmlformats.org/officeDocument/2006/relationships/audio" Target="../media/audio1.wav"/><Relationship Id="rId16" Type="http://schemas.openxmlformats.org/officeDocument/2006/relationships/image" Target="../media/image51.png"/><Relationship Id="rId20" Type="http://schemas.openxmlformats.org/officeDocument/2006/relationships/image" Target="../media/image610.PNG"/><Relationship Id="rId1" Type="http://schemas.openxmlformats.org/officeDocument/2006/relationships/slideLayout" Target="../slideLayouts/slideLayout2.xml"/><Relationship Id="rId6" Type="http://schemas.openxmlformats.org/officeDocument/2006/relationships/image" Target="../media/image45.wmf"/><Relationship Id="rId11" Type="http://schemas.openxmlformats.org/officeDocument/2006/relationships/oleObject" Target="../embeddings/oleObject27.bin"/><Relationship Id="rId5" Type="http://schemas.openxmlformats.org/officeDocument/2006/relationships/oleObject" Target="../embeddings/oleObject24.bin"/><Relationship Id="rId10" Type="http://schemas.openxmlformats.org/officeDocument/2006/relationships/image" Target="../media/image47.wmf"/><Relationship Id="rId19" Type="http://schemas.openxmlformats.org/officeDocument/2006/relationships/image" Target="../media/image31.png"/><Relationship Id="rId4" Type="http://schemas.openxmlformats.org/officeDocument/2006/relationships/slide" Target="slide18.xml"/><Relationship Id="rId9" Type="http://schemas.openxmlformats.org/officeDocument/2006/relationships/oleObject" Target="../embeddings/oleObject26.bin"/><Relationship Id="rId14" Type="http://schemas.openxmlformats.org/officeDocument/2006/relationships/image" Target="../media/image49.wmf"/></Relationships>
</file>

<file path=ppt/slides/_rels/slide21.xml.rels><?xml version="1.0" encoding="UTF-8" standalone="yes"?>
<Relationships xmlns="http://schemas.openxmlformats.org/package/2006/relationships"><Relationship Id="rId8" Type="http://schemas.openxmlformats.org/officeDocument/2006/relationships/image" Target="../media/image46.wmf"/><Relationship Id="rId18" Type="http://schemas.openxmlformats.org/officeDocument/2006/relationships/image" Target="../media/image85.png"/><Relationship Id="rId3" Type="http://schemas.openxmlformats.org/officeDocument/2006/relationships/audio" Target="../media/audio2.wav"/><Relationship Id="rId7" Type="http://schemas.openxmlformats.org/officeDocument/2006/relationships/oleObject" Target="../embeddings/oleObject25.bin"/><Relationship Id="rId12" Type="http://schemas.openxmlformats.org/officeDocument/2006/relationships/image" Target="../media/image48.wmf"/><Relationship Id="rId17" Type="http://schemas.openxmlformats.org/officeDocument/2006/relationships/image" Target="../media/image84.png"/><Relationship Id="rId2" Type="http://schemas.openxmlformats.org/officeDocument/2006/relationships/audio" Target="../media/audio1.wav"/><Relationship Id="rId16" Type="http://schemas.openxmlformats.org/officeDocument/2006/relationships/image" Target="../media/image83.png"/><Relationship Id="rId20"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45.wmf"/><Relationship Id="rId11" Type="http://schemas.openxmlformats.org/officeDocument/2006/relationships/oleObject" Target="../embeddings/oleObject27.bin"/><Relationship Id="rId5" Type="http://schemas.openxmlformats.org/officeDocument/2006/relationships/oleObject" Target="../embeddings/oleObject24.bin"/><Relationship Id="rId15" Type="http://schemas.openxmlformats.org/officeDocument/2006/relationships/image" Target="../media/image82.png"/><Relationship Id="rId10" Type="http://schemas.openxmlformats.org/officeDocument/2006/relationships/image" Target="../media/image47.wmf"/><Relationship Id="rId19" Type="http://schemas.openxmlformats.org/officeDocument/2006/relationships/image" Target="../media/image57.png"/><Relationship Id="rId4" Type="http://schemas.openxmlformats.org/officeDocument/2006/relationships/slide" Target="slide18.xml"/><Relationship Id="rId9" Type="http://schemas.openxmlformats.org/officeDocument/2006/relationships/oleObject" Target="../embeddings/oleObject26.bin"/><Relationship Id="rId14" Type="http://schemas.openxmlformats.org/officeDocument/2006/relationships/image" Target="../media/image52.png"/></Relationships>
</file>

<file path=ppt/slides/_rels/slide22.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audio" Target="../media/audio2.wav"/><Relationship Id="rId7" Type="http://schemas.openxmlformats.org/officeDocument/2006/relationships/oleObject" Target="../embeddings/oleObject25.bin"/><Relationship Id="rId12" Type="http://schemas.openxmlformats.org/officeDocument/2006/relationships/image" Target="../media/image48.wm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45.wmf"/><Relationship Id="rId11" Type="http://schemas.openxmlformats.org/officeDocument/2006/relationships/oleObject" Target="../embeddings/oleObject27.bin"/><Relationship Id="rId5" Type="http://schemas.openxmlformats.org/officeDocument/2006/relationships/oleObject" Target="../embeddings/oleObject24.bin"/><Relationship Id="rId15" Type="http://schemas.openxmlformats.org/officeDocument/2006/relationships/image" Target="../media/image780.png"/><Relationship Id="rId10" Type="http://schemas.openxmlformats.org/officeDocument/2006/relationships/image" Target="../media/image47.wmf"/><Relationship Id="rId4" Type="http://schemas.openxmlformats.org/officeDocument/2006/relationships/slide" Target="slide18.xml"/><Relationship Id="rId9" Type="http://schemas.openxmlformats.org/officeDocument/2006/relationships/oleObject" Target="../embeddings/oleObject26.bin"/><Relationship Id="rId14" Type="http://schemas.openxmlformats.org/officeDocument/2006/relationships/image" Target="../media/image770.png"/></Relationships>
</file>

<file path=ppt/slides/_rels/slide2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hyperlink" Target="../video%20xe%20chay%20khong%20loi%20giai.mp4"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wmf"/><Relationship Id="rId5" Type="http://schemas.openxmlformats.org/officeDocument/2006/relationships/oleObject" Target="../embeddings/oleObject3.bin"/><Relationship Id="rId4" Type="http://schemas.openxmlformats.org/officeDocument/2006/relationships/image" Target="../media/image6.wmf"/></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7"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6.wmf"/><Relationship Id="rId5" Type="http://schemas.openxmlformats.org/officeDocument/2006/relationships/oleObject" Target="../embeddings/oleObject5.bin"/><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ctrTitle"/>
          </p:nvPr>
        </p:nvSpPr>
        <p:spPr>
          <a:xfrm>
            <a:off x="114300" y="124851"/>
            <a:ext cx="8287940" cy="1479946"/>
          </a:xfrm>
          <a:solidFill>
            <a:srgbClr val="FF0000"/>
          </a:solidFill>
          <a:scene3d>
            <a:camera prst="legacyPerspectiveTopRight"/>
            <a:lightRig rig="legacyFlat3" dir="b"/>
          </a:scene3d>
          <a:sp3d extrusionH="887400" prstMaterial="legacyMatte">
            <a:bevelT w="13500" h="13500" prst="angle"/>
            <a:bevelB w="13500" h="13500" prst="angle"/>
            <a:extrusionClr>
              <a:schemeClr val="accent1"/>
            </a:extrusionClr>
          </a:sp3d>
        </p:spPr>
        <p:txBody>
          <a:bodyPr>
            <a:normAutofit/>
            <a:flatTx/>
          </a:bodyPr>
          <a:lstStyle/>
          <a:p>
            <a:pPr eaLnBrk="1" hangingPunct="1">
              <a:defRPr/>
            </a:pPr>
            <a:r>
              <a:rPr lang="en-US" sz="3000" b="1" dirty="0">
                <a:solidFill>
                  <a:srgbClr val="EBFC08"/>
                </a:solidFill>
                <a:latin typeface="Times New Roman" pitchFamily="18" charset="0"/>
                <a:cs typeface="Times New Roman" pitchFamily="18" charset="0"/>
              </a:rPr>
              <a:t>NHIỆT LIỆT CHÀO MỪNG QUÝ THẦY CÔ GIÁO VỀ DỰ GIỜ THĂM LỚP</a:t>
            </a:r>
          </a:p>
        </p:txBody>
      </p:sp>
      <p:sp>
        <p:nvSpPr>
          <p:cNvPr id="5" name="Rectangle 3"/>
          <p:cNvSpPr>
            <a:spLocks noGrp="1"/>
          </p:cNvSpPr>
          <p:nvPr>
            <p:ph type="subTitle" idx="1"/>
          </p:nvPr>
        </p:nvSpPr>
        <p:spPr>
          <a:xfrm>
            <a:off x="133965" y="1809750"/>
            <a:ext cx="4800600" cy="514350"/>
          </a:xfrm>
          <a:solidFill>
            <a:srgbClr val="00CC66"/>
          </a:solidFill>
        </p:spPr>
        <p:txBody>
          <a:bodyPr vert="horz" lIns="45720" tIns="62100" rIns="45720" bIns="22860" rtlCol="0">
            <a:normAutofit/>
          </a:bodyPr>
          <a:lstStyle/>
          <a:p>
            <a:pPr eaLnBrk="1" hangingPunct="1">
              <a:defRPr/>
            </a:pPr>
            <a:r>
              <a:rPr lang="en-US" sz="2400" dirty="0">
                <a:solidFill>
                  <a:srgbClr val="000000"/>
                </a:solidFill>
                <a:latin typeface="Times New Roman" pitchFamily="18" charset="0"/>
              </a:rPr>
              <a:t>MÔN: TOÁN 10</a:t>
            </a:r>
          </a:p>
        </p:txBody>
      </p:sp>
      <p:sp>
        <p:nvSpPr>
          <p:cNvPr id="8196" name="Rectangle 5"/>
          <p:cNvSpPr>
            <a:spLocks noChangeArrowheads="1"/>
          </p:cNvSpPr>
          <p:nvPr/>
        </p:nvSpPr>
        <p:spPr bwMode="auto">
          <a:xfrm>
            <a:off x="152400" y="2519362"/>
            <a:ext cx="8153400" cy="509588"/>
          </a:xfrm>
          <a:prstGeom prst="rect">
            <a:avLst/>
          </a:prstGeom>
          <a:solidFill>
            <a:srgbClr val="FFFF00"/>
          </a:solidFill>
          <a:ln w="9525" algn="ctr">
            <a:solidFill>
              <a:schemeClr val="tx1"/>
            </a:solidFill>
            <a:round/>
            <a:headEnd/>
            <a:tailEnd/>
          </a:ln>
        </p:spPr>
        <p:txBody>
          <a:bodyPr/>
          <a:lstStyle>
            <a:lvl1pPr>
              <a:defRPr sz="2800">
                <a:solidFill>
                  <a:srgbClr val="000000"/>
                </a:solidFill>
                <a:latin typeface="Times New Roman" panose="02020603050405020304" pitchFamily="18" charset="0"/>
              </a:defRPr>
            </a:lvl1pPr>
            <a:lvl2pPr marL="742950" indent="-285750">
              <a:defRPr sz="2800">
                <a:solidFill>
                  <a:srgbClr val="000000"/>
                </a:solidFill>
                <a:latin typeface="Times New Roman" panose="02020603050405020304" pitchFamily="18" charset="0"/>
              </a:defRPr>
            </a:lvl2pPr>
            <a:lvl3pPr marL="1143000" indent="-228600">
              <a:defRPr sz="2800">
                <a:solidFill>
                  <a:srgbClr val="000000"/>
                </a:solidFill>
                <a:latin typeface="Times New Roman" panose="02020603050405020304" pitchFamily="18" charset="0"/>
              </a:defRPr>
            </a:lvl3pPr>
            <a:lvl4pPr marL="1600200" indent="-228600">
              <a:defRPr sz="2800">
                <a:solidFill>
                  <a:srgbClr val="000000"/>
                </a:solidFill>
                <a:latin typeface="Times New Roman" panose="02020603050405020304" pitchFamily="18" charset="0"/>
              </a:defRPr>
            </a:lvl4pPr>
            <a:lvl5pPr marL="2057400" indent="-228600">
              <a:defRPr sz="2800">
                <a:solidFill>
                  <a:srgbClr val="000000"/>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00"/>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00"/>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00"/>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00"/>
                </a:solidFill>
                <a:latin typeface="Times New Roman" panose="02020603050405020304" pitchFamily="18" charset="0"/>
              </a:defRPr>
            </a:lvl9pPr>
          </a:lstStyle>
          <a:p>
            <a:pPr algn="ctr"/>
            <a:r>
              <a:rPr lang="en-US" altLang="vi-VN" sz="2400" dirty="0"/>
              <a:t>TIẾT 18: </a:t>
            </a:r>
            <a:r>
              <a:rPr lang="en-US" altLang="vi-VN" sz="2400" dirty="0" err="1"/>
              <a:t>Bài</a:t>
            </a:r>
            <a:r>
              <a:rPr lang="en-US" altLang="vi-VN" sz="2400" dirty="0"/>
              <a:t> 6. HỆ THỨC LƯỢNG TRONG TAM GIÁC</a:t>
            </a:r>
          </a:p>
          <a:p>
            <a:pPr algn="ctr"/>
            <a:endParaRPr lang="en-US" altLang="vi-VN" sz="2400" b="1" dirty="0"/>
          </a:p>
        </p:txBody>
      </p:sp>
      <p:sp>
        <p:nvSpPr>
          <p:cNvPr id="2" name="TextBox 1"/>
          <p:cNvSpPr txBox="1"/>
          <p:nvPr/>
        </p:nvSpPr>
        <p:spPr>
          <a:xfrm>
            <a:off x="4914900" y="3371850"/>
            <a:ext cx="319318" cy="415498"/>
          </a:xfrm>
          <a:prstGeom prst="rect">
            <a:avLst/>
          </a:prstGeom>
          <a:noFill/>
        </p:spPr>
        <p:txBody>
          <a:bodyPr wrap="none" rtlCol="0">
            <a:spAutoFit/>
          </a:bodyPr>
          <a:lstStyle/>
          <a:p>
            <a:r>
              <a:rPr lang="en-US" sz="2100" dirty="0">
                <a:latin typeface="Times New Roman" pitchFamily="18" charset="0"/>
                <a:cs typeface="Times New Roman" pitchFamily="18" charset="0"/>
              </a:rPr>
              <a:t>*</a:t>
            </a:r>
            <a:endParaRPr lang="vi-VN" sz="2100" dirty="0">
              <a:latin typeface="Times New Roman" pitchFamily="18" charset="0"/>
              <a:cs typeface="Times New Roman" pitchFamily="18" charset="0"/>
            </a:endParaRPr>
          </a:p>
        </p:txBody>
      </p:sp>
    </p:spTree>
    <p:extLst>
      <p:ext uri="{BB962C8B-B14F-4D97-AF65-F5344CB8AC3E}">
        <p14:creationId xmlns:p14="http://schemas.microsoft.com/office/powerpoint/2010/main" val="959458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7F3FEB-0A89-DF14-2BEC-F550195E0A31}"/>
            </a:ext>
          </a:extLst>
        </p:cNvPr>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BDDF158C-982B-DA0E-5A4A-8D65C3D7FA58}"/>
              </a:ext>
            </a:extLst>
          </p:cNvPr>
          <p:cNvGraphicFramePr>
            <a:graphicFrameLocks noGrp="1"/>
          </p:cNvGraphicFramePr>
          <p:nvPr>
            <p:extLst>
              <p:ext uri="{D42A27DB-BD31-4B8C-83A1-F6EECF244321}">
                <p14:modId xmlns:p14="http://schemas.microsoft.com/office/powerpoint/2010/main" val="3535728046"/>
              </p:ext>
            </p:extLst>
          </p:nvPr>
        </p:nvGraphicFramePr>
        <p:xfrm>
          <a:off x="0" y="486155"/>
          <a:ext cx="9144000" cy="4600195"/>
        </p:xfrm>
        <a:graphic>
          <a:graphicData uri="http://schemas.openxmlformats.org/drawingml/2006/table">
            <a:tbl>
              <a:tblPr firstRow="1" bandRow="1">
                <a:tableStyleId>{5C22544A-7EE6-4342-B048-85BDC9FD1C3A}</a:tableStyleId>
              </a:tblPr>
              <a:tblGrid>
                <a:gridCol w="4953000">
                  <a:extLst>
                    <a:ext uri="{9D8B030D-6E8A-4147-A177-3AD203B41FA5}">
                      <a16:colId xmlns:a16="http://schemas.microsoft.com/office/drawing/2014/main" val="20000"/>
                    </a:ext>
                  </a:extLst>
                </a:gridCol>
                <a:gridCol w="4191000">
                  <a:extLst>
                    <a:ext uri="{9D8B030D-6E8A-4147-A177-3AD203B41FA5}">
                      <a16:colId xmlns:a16="http://schemas.microsoft.com/office/drawing/2014/main" val="20001"/>
                    </a:ext>
                  </a:extLst>
                </a:gridCol>
              </a:tblGrid>
              <a:tr h="4600195">
                <a:tc>
                  <a:txBody>
                    <a:bodyPr/>
                    <a:lstStyle/>
                    <a:p>
                      <a:endParaRPr lang="en-US" dirty="0">
                        <a:latin typeface="Times New Roman" panose="02020603050405020304" pitchFamily="18" charset="0"/>
                        <a:cs typeface="Times New Roman" panose="02020603050405020304" pitchFamily="18" charset="0"/>
                      </a:endParaRPr>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noFill/>
                  </a:tcPr>
                </a:tc>
                <a:tc>
                  <a:txBody>
                    <a:bodyPr/>
                    <a:lstStyle/>
                    <a:p>
                      <a:pPr marL="457200" marR="0" lvl="0" indent="-457200" algn="l" defTabSz="1828800" rtl="0" eaLnBrk="1" fontAlgn="auto" latinLnBrk="0" hangingPunct="1">
                        <a:lnSpc>
                          <a:spcPct val="90000"/>
                        </a:lnSpc>
                        <a:spcBef>
                          <a:spcPts val="200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540385" marR="0" lvl="0" indent="0" algn="l" defTabSz="2177278" rtl="0" eaLnBrk="1" fontAlgn="auto" latinLnBrk="0" hangingPunct="1">
                        <a:lnSpc>
                          <a:spcPct val="107000"/>
                        </a:lnSpc>
                        <a:spcBef>
                          <a:spcPts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endParaRPr lang="en-US" dirty="0">
                        <a:latin typeface="Times New Roman" panose="02020603050405020304" pitchFamily="18" charset="0"/>
                        <a:cs typeface="Times New Roman" panose="02020603050405020304" pitchFamily="18" charset="0"/>
                      </a:endParaRPr>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3" name="TextBox 2">
            <a:extLst>
              <a:ext uri="{FF2B5EF4-FFF2-40B4-BE49-F238E27FC236}">
                <a16:creationId xmlns:a16="http://schemas.microsoft.com/office/drawing/2014/main" id="{7EE20C59-7AF6-1075-1FD9-BC8098CCCCDA}"/>
              </a:ext>
            </a:extLst>
          </p:cNvPr>
          <p:cNvSpPr txBox="1"/>
          <p:nvPr/>
        </p:nvSpPr>
        <p:spPr>
          <a:xfrm>
            <a:off x="533400" y="57150"/>
            <a:ext cx="8153400" cy="461665"/>
          </a:xfrm>
          <a:prstGeom prst="rect">
            <a:avLst/>
          </a:prstGeom>
          <a:noFill/>
        </p:spPr>
        <p:txBody>
          <a:bodyPr wrap="square" rtlCol="0">
            <a:spAutoFit/>
          </a:bodyPr>
          <a:lstStyle/>
          <a:p>
            <a:r>
              <a:rPr lang="en-US" altLang="vi-VN" sz="2400" b="1" dirty="0">
                <a:solidFill>
                  <a:srgbClr val="FF0000"/>
                </a:solidFill>
                <a:latin typeface="Times New Roman" panose="02020603050405020304" pitchFamily="18" charset="0"/>
              </a:rPr>
              <a:t>TIẾT 18: </a:t>
            </a:r>
            <a:r>
              <a:rPr lang="en-US" altLang="vi-VN" sz="2400" b="1" dirty="0" err="1">
                <a:solidFill>
                  <a:srgbClr val="FF0000"/>
                </a:solidFill>
                <a:latin typeface="Times New Roman" panose="02020603050405020304" pitchFamily="18" charset="0"/>
              </a:rPr>
              <a:t>Bài</a:t>
            </a:r>
            <a:r>
              <a:rPr lang="en-US" altLang="vi-VN" sz="2400" b="1" dirty="0">
                <a:solidFill>
                  <a:srgbClr val="FF0000"/>
                </a:solidFill>
                <a:latin typeface="Times New Roman" panose="02020603050405020304" pitchFamily="18" charset="0"/>
              </a:rPr>
              <a:t> 6. HỆ THỨC LƯỢNG TRONG TAM GIÁC</a:t>
            </a:r>
          </a:p>
        </p:txBody>
      </p:sp>
      <p:sp>
        <p:nvSpPr>
          <p:cNvPr id="2" name="TextBox 1">
            <a:extLst>
              <a:ext uri="{FF2B5EF4-FFF2-40B4-BE49-F238E27FC236}">
                <a16:creationId xmlns:a16="http://schemas.microsoft.com/office/drawing/2014/main" id="{38B6B745-EB0A-86B7-D54A-84E97E2B71FF}"/>
              </a:ext>
            </a:extLst>
          </p:cNvPr>
          <p:cNvSpPr txBox="1"/>
          <p:nvPr/>
        </p:nvSpPr>
        <p:spPr>
          <a:xfrm>
            <a:off x="228600" y="518815"/>
            <a:ext cx="3200400" cy="461665"/>
          </a:xfrm>
          <a:prstGeom prst="rect">
            <a:avLst/>
          </a:prstGeom>
          <a:noFill/>
        </p:spPr>
        <p:txBody>
          <a:bodyPr wrap="square" rtlCol="0">
            <a:spAutoFit/>
          </a:bodyPr>
          <a:lstStyle/>
          <a:p>
            <a:r>
              <a:rPr lang="en-US" sz="2400" dirty="0">
                <a:solidFill>
                  <a:srgbClr val="FF0000"/>
                </a:solidFill>
                <a:latin typeface="Times New Roman" pitchFamily="18" charset="0"/>
                <a:cs typeface="Times New Roman" pitchFamily="18" charset="0"/>
              </a:rPr>
              <a:t>1.</a:t>
            </a:r>
            <a:r>
              <a:rPr lang="en-US" sz="2400" b="1" dirty="0">
                <a:solidFill>
                  <a:srgbClr val="FF0000"/>
                </a:solidFill>
                <a:latin typeface="Times New Roman" pitchFamily="18" charset="0"/>
                <a:cs typeface="Times New Roman" pitchFamily="18" charset="0"/>
              </a:rPr>
              <a:t> ĐỊNH LÍ CÔSIN</a:t>
            </a:r>
            <a:endParaRPr lang="en-US" sz="2400" dirty="0">
              <a:solidFill>
                <a:srgbClr val="FF0000"/>
              </a:solidFill>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91E72EF-9148-A69A-2FD7-D2776F946CBA}"/>
                  </a:ext>
                </a:extLst>
              </p:cNvPr>
              <p:cNvSpPr txBox="1"/>
              <p:nvPr/>
            </p:nvSpPr>
            <p:spPr>
              <a:xfrm>
                <a:off x="0" y="895350"/>
                <a:ext cx="4876800" cy="2315506"/>
              </a:xfrm>
              <a:prstGeom prst="rect">
                <a:avLst/>
              </a:prstGeom>
              <a:noFill/>
            </p:spPr>
            <p:txBody>
              <a:bodyPr wrap="square" rtlCol="0">
                <a:spAutoFit/>
              </a:bodyPr>
              <a:lstStyle/>
              <a:p>
                <a:endParaRPr lang="vi-VN" sz="2400" b="1" dirty="0">
                  <a:latin typeface="Times New Roman" panose="02020603050405020304" pitchFamily="18" charset="0"/>
                  <a:cs typeface="Times New Roman" panose="02020603050405020304" pitchFamily="18" charset="0"/>
                </a:endParaRPr>
              </a:p>
              <a:p>
                <a:pPr lvl="0" defTabSz="1828800">
                  <a:lnSpc>
                    <a:spcPct val="90000"/>
                  </a:lnSpc>
                  <a:spcBef>
                    <a:spcPts val="2000"/>
                  </a:spcBef>
                  <a:defRPr/>
                </a:pPr>
                <a:r>
                  <a:rPr lang="en-US" sz="2400" dirty="0">
                    <a:solidFill>
                      <a:prstClr val="black"/>
                    </a:solidFill>
                    <a:latin typeface="Times New Roman" panose="02020603050405020304" pitchFamily="18" charset="0"/>
                    <a:cs typeface="Times New Roman" panose="02020603050405020304" pitchFamily="18" charset="0"/>
                  </a:rPr>
                  <a:t>Cho tam </a:t>
                </a:r>
                <a:r>
                  <a:rPr lang="en-US" sz="2400" dirty="0" err="1">
                    <a:solidFill>
                      <a:prstClr val="black"/>
                    </a:solidFill>
                    <a:latin typeface="Times New Roman" panose="02020603050405020304" pitchFamily="18" charset="0"/>
                    <a:cs typeface="Times New Roman" panose="02020603050405020304" pitchFamily="18" charset="0"/>
                  </a:rPr>
                  <a:t>giác</a:t>
                </a:r>
                <a:r>
                  <a:rPr lang="en-US" sz="24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r>
                      <a:rPr lang="en-US" sz="2400" b="0" i="1">
                        <a:solidFill>
                          <a:prstClr val="black"/>
                        </a:solidFill>
                        <a:latin typeface="Cambria Math" panose="02040503050406030204" pitchFamily="18" charset="0"/>
                      </a:rPr>
                      <m:t>𝐴𝐵𝐶</m:t>
                    </m:r>
                  </m:oMath>
                </a14:m>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có</a:t>
                </a:r>
                <a:r>
                  <a:rPr lang="en-US" sz="24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r>
                      <a:rPr lang="en-US" sz="2400" b="0" i="1">
                        <a:solidFill>
                          <a:prstClr val="black"/>
                        </a:solidFill>
                        <a:latin typeface="Cambria Math" panose="02040503050406030204" pitchFamily="18" charset="0"/>
                      </a:rPr>
                      <m:t>𝐴𝐵</m:t>
                    </m:r>
                    <m:r>
                      <a:rPr lang="en-US" sz="2400" b="0" i="1">
                        <a:solidFill>
                          <a:prstClr val="black"/>
                        </a:solidFill>
                        <a:latin typeface="Cambria Math" panose="02040503050406030204" pitchFamily="18" charset="0"/>
                      </a:rPr>
                      <m:t>=5,</m:t>
                    </m:r>
                  </m:oMath>
                </a14:m>
                <a:endParaRPr lang="en-US" sz="2400" b="0" i="1" dirty="0">
                  <a:solidFill>
                    <a:prstClr val="black"/>
                  </a:solidFill>
                  <a:latin typeface="Cambria Math" panose="02040503050406030204" pitchFamily="18" charset="0"/>
                </a:endParaRPr>
              </a:p>
              <a:p>
                <a:pPr lvl="0" defTabSz="1828800">
                  <a:lnSpc>
                    <a:spcPct val="90000"/>
                  </a:lnSpc>
                  <a:spcBef>
                    <a:spcPts val="2000"/>
                  </a:spcBef>
                  <a:defRPr/>
                </a:pPr>
                <a14:m>
                  <m:oMath xmlns:m="http://schemas.openxmlformats.org/officeDocument/2006/math">
                    <m:r>
                      <a:rPr lang="en-US" sz="2400" b="0" i="1">
                        <a:solidFill>
                          <a:prstClr val="black"/>
                        </a:solidFill>
                        <a:latin typeface="Cambria Math" panose="02040503050406030204" pitchFamily="18" charset="0"/>
                      </a:rPr>
                      <m:t>𝐴𝐶</m:t>
                    </m:r>
                    <m:r>
                      <a:rPr lang="en-US" sz="2400" b="0" i="1">
                        <a:solidFill>
                          <a:prstClr val="black"/>
                        </a:solidFill>
                        <a:latin typeface="Cambria Math" panose="02040503050406030204" pitchFamily="18" charset="0"/>
                      </a:rPr>
                      <m:t>=8</m:t>
                    </m:r>
                  </m:oMath>
                </a14:m>
                <a:r>
                  <a:rPr lang="en-US" sz="2400" dirty="0">
                    <a:solidFill>
                      <a:prstClr val="black"/>
                    </a:solidFill>
                    <a:latin typeface="Times New Roman" panose="02020603050405020304" pitchFamily="18" charset="0"/>
                    <a:cs typeface="Times New Roman" panose="02020603050405020304" pitchFamily="18" charset="0"/>
                  </a:rPr>
                  <a:t> và </a:t>
                </a:r>
                <a14:m>
                  <m:oMath xmlns:m="http://schemas.openxmlformats.org/officeDocument/2006/math">
                    <m:acc>
                      <m:accPr>
                        <m:chr m:val="̂"/>
                        <m:ctrlPr>
                          <a:rPr lang="en-US" sz="2400" i="1">
                            <a:solidFill>
                              <a:prstClr val="black"/>
                            </a:solidFill>
                            <a:latin typeface="Cambria Math" panose="02040503050406030204" pitchFamily="18" charset="0"/>
                          </a:rPr>
                        </m:ctrlPr>
                      </m:accPr>
                      <m:e>
                        <m:r>
                          <a:rPr lang="en-US" sz="2400" b="0" i="1">
                            <a:solidFill>
                              <a:prstClr val="black"/>
                            </a:solidFill>
                            <a:latin typeface="Cambria Math" panose="02040503050406030204" pitchFamily="18" charset="0"/>
                          </a:rPr>
                          <m:t>𝐴</m:t>
                        </m:r>
                      </m:e>
                    </m:acc>
                    <m:r>
                      <a:rPr lang="en-US" sz="2400" b="0" i="1">
                        <a:solidFill>
                          <a:prstClr val="black"/>
                        </a:solidFill>
                        <a:latin typeface="Cambria Math" panose="02040503050406030204" pitchFamily="18" charset="0"/>
                      </a:rPr>
                      <m:t>=4</m:t>
                    </m:r>
                    <m:sSup>
                      <m:sSupPr>
                        <m:ctrlPr>
                          <a:rPr lang="en-US" sz="2400" i="1">
                            <a:solidFill>
                              <a:prstClr val="black"/>
                            </a:solidFill>
                            <a:latin typeface="Cambria Math" panose="02040503050406030204" pitchFamily="18" charset="0"/>
                          </a:rPr>
                        </m:ctrlPr>
                      </m:sSupPr>
                      <m:e>
                        <m:r>
                          <a:rPr lang="en-US" sz="2400" b="0" i="1">
                            <a:solidFill>
                              <a:prstClr val="black"/>
                            </a:solidFill>
                            <a:latin typeface="Cambria Math" panose="02040503050406030204" pitchFamily="18" charset="0"/>
                          </a:rPr>
                          <m:t>5</m:t>
                        </m:r>
                      </m:e>
                      <m:sup>
                        <m:r>
                          <a:rPr lang="en-US" sz="2400" b="0" i="1">
                            <a:solidFill>
                              <a:prstClr val="black"/>
                            </a:solidFill>
                            <a:latin typeface="Cambria Math" panose="02040503050406030204" pitchFamily="18" charset="0"/>
                          </a:rPr>
                          <m:t>𝑜</m:t>
                        </m:r>
                      </m:sup>
                    </m:sSup>
                  </m:oMath>
                </a14:m>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Tính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độ</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dài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các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cạnh</a:t>
                </a:r>
                <a:r>
                  <a:rPr lang="en-US" sz="2400" dirty="0">
                    <a:solidFill>
                      <a:prstClr val="black"/>
                    </a:solidFill>
                    <a:latin typeface="Times New Roman" panose="02020603050405020304" pitchFamily="18" charset="0"/>
                    <a:cs typeface="Times New Roman" panose="02020603050405020304" pitchFamily="18" charset="0"/>
                  </a:rPr>
                  <a:t> và </a:t>
                </a:r>
                <a:r>
                  <a:rPr lang="en-US" sz="2400" dirty="0" err="1">
                    <a:solidFill>
                      <a:prstClr val="black"/>
                    </a:solidFill>
                    <a:latin typeface="Times New Roman" panose="02020603050405020304" pitchFamily="18" charset="0"/>
                    <a:cs typeface="Times New Roman" panose="02020603050405020304" pitchFamily="18" charset="0"/>
                  </a:rPr>
                  <a:t>độ</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lớn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các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góc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còn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lại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của</a:t>
                </a:r>
                <a:r>
                  <a:rPr lang="en-US" sz="2400" dirty="0">
                    <a:solidFill>
                      <a:prstClr val="black"/>
                    </a:solidFill>
                    <a:latin typeface="Times New Roman" panose="02020603050405020304" pitchFamily="18" charset="0"/>
                    <a:cs typeface="Times New Roman" panose="02020603050405020304" pitchFamily="18" charset="0"/>
                  </a:rPr>
                  <a:t> tam </a:t>
                </a:r>
                <a:r>
                  <a:rPr lang="en-US" sz="2400" dirty="0" err="1">
                    <a:solidFill>
                      <a:prstClr val="black"/>
                    </a:solidFill>
                    <a:latin typeface="Times New Roman" panose="02020603050405020304" pitchFamily="18" charset="0"/>
                    <a:cs typeface="Times New Roman" panose="02020603050405020304" pitchFamily="18" charset="0"/>
                  </a:rPr>
                  <a:t>giác</a:t>
                </a:r>
                <a:r>
                  <a:rPr lang="en-US" sz="2400" dirty="0">
                    <a:solidFill>
                      <a:prstClr val="black"/>
                    </a:solidFill>
                    <a:latin typeface="Times New Roman" panose="02020603050405020304" pitchFamily="18" charset="0"/>
                    <a:cs typeface="Times New Roman" panose="02020603050405020304" pitchFamily="18" charset="0"/>
                  </a:rPr>
                  <a:t>.</a:t>
                </a:r>
                <a:endParaRPr lang="vi-VN" sz="24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xmlns="" xmlns:a14="http://schemas.microsoft.com/office/drawing/2010/main" id="{C91E72EF-9148-A69A-2FD7-D2776F946CBA}"/>
                  </a:ext>
                </a:extLst>
              </p:cNvPr>
              <p:cNvSpPr txBox="1">
                <a:spLocks noRot="1" noChangeAspect="1" noMove="1" noResize="1" noEditPoints="1" noAdjustHandles="1" noChangeArrowheads="1" noChangeShapeType="1" noTextEdit="1"/>
              </p:cNvSpPr>
              <p:nvPr/>
            </p:nvSpPr>
            <p:spPr>
              <a:xfrm>
                <a:off x="0" y="895350"/>
                <a:ext cx="4876800" cy="2315506"/>
              </a:xfrm>
              <a:prstGeom prst="rect">
                <a:avLst/>
              </a:prstGeom>
              <a:blipFill rotWithShape="1">
                <a:blip r:embed="rId2"/>
                <a:stretch>
                  <a:fillRect l="-1875" b="-5000"/>
                </a:stretch>
              </a:blipFill>
            </p:spPr>
            <p:txBody>
              <a:bodyPr/>
              <a:lstStyle/>
              <a:p>
                <a:r>
                  <a:rPr lang="en-US">
                    <a:noFill/>
                  </a:rPr>
                  <a:t> </a:t>
                </a:r>
              </a:p>
            </p:txBody>
          </p:sp>
        </mc:Fallback>
      </mc:AlternateContent>
      <p:grpSp>
        <p:nvGrpSpPr>
          <p:cNvPr id="21" name="Group 20">
            <a:extLst>
              <a:ext uri="{FF2B5EF4-FFF2-40B4-BE49-F238E27FC236}">
                <a16:creationId xmlns:a16="http://schemas.microsoft.com/office/drawing/2014/main" id="{1BC51E27-4B60-93FF-B41F-CA10F13F8D1F}"/>
              </a:ext>
            </a:extLst>
          </p:cNvPr>
          <p:cNvGrpSpPr/>
          <p:nvPr/>
        </p:nvGrpSpPr>
        <p:grpSpPr>
          <a:xfrm>
            <a:off x="381000" y="895350"/>
            <a:ext cx="2286000" cy="533400"/>
            <a:chOff x="22440" y="16831"/>
            <a:chExt cx="913236" cy="261398"/>
          </a:xfrm>
        </p:grpSpPr>
        <p:grpSp>
          <p:nvGrpSpPr>
            <p:cNvPr id="22" name="Group 21">
              <a:extLst>
                <a:ext uri="{FF2B5EF4-FFF2-40B4-BE49-F238E27FC236}">
                  <a16:creationId xmlns:a16="http://schemas.microsoft.com/office/drawing/2014/main" id="{611732C9-DE2F-49C7-397F-C177C12E9311}"/>
                </a:ext>
              </a:extLst>
            </p:cNvPr>
            <p:cNvGrpSpPr/>
            <p:nvPr/>
          </p:nvGrpSpPr>
          <p:grpSpPr>
            <a:xfrm>
              <a:off x="22440" y="59287"/>
              <a:ext cx="850471" cy="159855"/>
              <a:chOff x="31572" y="60276"/>
              <a:chExt cx="1196628" cy="197828"/>
            </a:xfrm>
          </p:grpSpPr>
          <p:sp>
            <p:nvSpPr>
              <p:cNvPr id="24" name="Arrow: Pentagon 23">
                <a:extLst>
                  <a:ext uri="{FF2B5EF4-FFF2-40B4-BE49-F238E27FC236}">
                    <a16:creationId xmlns:a16="http://schemas.microsoft.com/office/drawing/2014/main" id="{51899F3D-1DAE-927E-2E09-CBB0BBA207B8}"/>
                  </a:ext>
                </a:extLst>
              </p:cNvPr>
              <p:cNvSpPr/>
              <p:nvPr/>
            </p:nvSpPr>
            <p:spPr>
              <a:xfrm>
                <a:off x="204585" y="62042"/>
                <a:ext cx="1023615" cy="196062"/>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nSpc>
                    <a:spcPct val="106000"/>
                  </a:lnSpc>
                  <a:spcBef>
                    <a:spcPts val="0"/>
                  </a:spcBef>
                  <a:spcAft>
                    <a:spcPts val="800"/>
                  </a:spcAft>
                </a:pPr>
                <a:r>
                  <a:rPr lang="en-US" sz="1000" b="1" kern="1200">
                    <a:solidFill>
                      <a:srgbClr val="0000CC"/>
                    </a:solidFill>
                    <a:effectLst/>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5" name="Arrow: Chevron 24">
                <a:extLst>
                  <a:ext uri="{FF2B5EF4-FFF2-40B4-BE49-F238E27FC236}">
                    <a16:creationId xmlns:a16="http://schemas.microsoft.com/office/drawing/2014/main" id="{2F32E765-8AB4-86BD-F4F8-B9E3A9D31850}"/>
                  </a:ext>
                </a:extLst>
              </p:cNvPr>
              <p:cNvSpPr/>
              <p:nvPr/>
            </p:nvSpPr>
            <p:spPr>
              <a:xfrm>
                <a:off x="31572" y="60341"/>
                <a:ext cx="162630" cy="19606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6" name="Arrow: Chevron 25">
                <a:extLst>
                  <a:ext uri="{FF2B5EF4-FFF2-40B4-BE49-F238E27FC236}">
                    <a16:creationId xmlns:a16="http://schemas.microsoft.com/office/drawing/2014/main" id="{8B1CC86A-865D-A3CF-7AD6-A307389A0419}"/>
                  </a:ext>
                </a:extLst>
              </p:cNvPr>
              <p:cNvSpPr/>
              <p:nvPr/>
            </p:nvSpPr>
            <p:spPr>
              <a:xfrm>
                <a:off x="116273" y="60276"/>
                <a:ext cx="176766" cy="196062"/>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sp>
          <p:nvSpPr>
            <p:cNvPr id="23" name="TextBox 56">
              <a:extLst>
                <a:ext uri="{FF2B5EF4-FFF2-40B4-BE49-F238E27FC236}">
                  <a16:creationId xmlns:a16="http://schemas.microsoft.com/office/drawing/2014/main" id="{96D1F4B1-B29E-03F7-F986-0CDB45D10EB2}"/>
                </a:ext>
              </a:extLst>
            </p:cNvPr>
            <p:cNvSpPr txBox="1"/>
            <p:nvPr/>
          </p:nvSpPr>
          <p:spPr>
            <a:xfrm>
              <a:off x="188108" y="16831"/>
              <a:ext cx="747568" cy="261398"/>
            </a:xfrm>
            <a:prstGeom prst="rect">
              <a:avLst/>
            </a:prstGeom>
            <a:noFill/>
          </p:spPr>
          <p:txBody>
            <a:bodyPr wrap="square">
              <a:noAutofit/>
            </a:bodyPr>
            <a:lstStyle/>
            <a:p>
              <a:pPr marL="0" marR="0">
                <a:lnSpc>
                  <a:spcPct val="107000"/>
                </a:lnSpc>
                <a:spcBef>
                  <a:spcPts val="0"/>
                </a:spcBef>
                <a:spcAft>
                  <a:spcPts val="800"/>
                </a:spcAft>
              </a:pPr>
              <a:r>
                <a:rPr lang="vi-VN" sz="2400" b="1" kern="12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Luyện tập 1</a:t>
              </a:r>
              <a:r>
                <a:rPr lang="en-US" sz="2400" b="1" kern="12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5" name="Right Arrow 4">
            <a:hlinkClick r:id="rId3" action="ppaction://hlinkfile"/>
          </p:cNvPr>
          <p:cNvSpPr/>
          <p:nvPr/>
        </p:nvSpPr>
        <p:spPr>
          <a:xfrm>
            <a:off x="688929" y="3562350"/>
            <a:ext cx="758871"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3953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582252133"/>
              </p:ext>
            </p:extLst>
          </p:nvPr>
        </p:nvGraphicFramePr>
        <p:xfrm>
          <a:off x="228600" y="539750"/>
          <a:ext cx="6934200" cy="2197100"/>
        </p:xfrm>
        <a:graphic>
          <a:graphicData uri="http://schemas.openxmlformats.org/drawingml/2006/table">
            <a:tbl>
              <a:tblPr firstRow="1" bandRow="1">
                <a:tableStyleId>{5C22544A-7EE6-4342-B048-85BDC9FD1C3A}</a:tableStyleId>
              </a:tblPr>
              <a:tblGrid>
                <a:gridCol w="853440">
                  <a:extLst>
                    <a:ext uri="{9D8B030D-6E8A-4147-A177-3AD203B41FA5}">
                      <a16:colId xmlns:a16="http://schemas.microsoft.com/office/drawing/2014/main" val="20000"/>
                    </a:ext>
                  </a:extLst>
                </a:gridCol>
                <a:gridCol w="853440">
                  <a:extLst>
                    <a:ext uri="{9D8B030D-6E8A-4147-A177-3AD203B41FA5}">
                      <a16:colId xmlns:a16="http://schemas.microsoft.com/office/drawing/2014/main" val="20001"/>
                    </a:ext>
                  </a:extLst>
                </a:gridCol>
                <a:gridCol w="853440">
                  <a:extLst>
                    <a:ext uri="{9D8B030D-6E8A-4147-A177-3AD203B41FA5}">
                      <a16:colId xmlns:a16="http://schemas.microsoft.com/office/drawing/2014/main" val="20002"/>
                    </a:ext>
                  </a:extLst>
                </a:gridCol>
                <a:gridCol w="853440">
                  <a:extLst>
                    <a:ext uri="{9D8B030D-6E8A-4147-A177-3AD203B41FA5}">
                      <a16:colId xmlns:a16="http://schemas.microsoft.com/office/drawing/2014/main" val="20003"/>
                    </a:ext>
                  </a:extLst>
                </a:gridCol>
                <a:gridCol w="853440">
                  <a:extLst>
                    <a:ext uri="{9D8B030D-6E8A-4147-A177-3AD203B41FA5}">
                      <a16:colId xmlns:a16="http://schemas.microsoft.com/office/drawing/2014/main" val="20004"/>
                    </a:ext>
                  </a:extLst>
                </a:gridCol>
                <a:gridCol w="853440">
                  <a:extLst>
                    <a:ext uri="{9D8B030D-6E8A-4147-A177-3AD203B41FA5}">
                      <a16:colId xmlns:a16="http://schemas.microsoft.com/office/drawing/2014/main" val="20005"/>
                    </a:ext>
                  </a:extLst>
                </a:gridCol>
                <a:gridCol w="1813560">
                  <a:extLst>
                    <a:ext uri="{9D8B030D-6E8A-4147-A177-3AD203B41FA5}">
                      <a16:colId xmlns:a16="http://schemas.microsoft.com/office/drawing/2014/main" val="20006"/>
                    </a:ext>
                  </a:extLst>
                </a:gridCol>
              </a:tblGrid>
              <a:tr h="54927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4927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4927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4927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928871747"/>
              </p:ext>
            </p:extLst>
          </p:nvPr>
        </p:nvGraphicFramePr>
        <p:xfrm>
          <a:off x="457200" y="590550"/>
          <a:ext cx="406400" cy="482601"/>
        </p:xfrm>
        <a:graphic>
          <a:graphicData uri="http://schemas.openxmlformats.org/presentationml/2006/ole">
            <mc:AlternateContent xmlns:mc="http://schemas.openxmlformats.org/markup-compatibility/2006">
              <mc:Choice xmlns:v="urn:schemas-microsoft-com:vml" Requires="v">
                <p:oleObj name="Equation" r:id="rId2" imgW="203040" imgH="241200" progId="Equation.DSMT4">
                  <p:embed/>
                </p:oleObj>
              </mc:Choice>
              <mc:Fallback>
                <p:oleObj name="Equation" r:id="rId2" imgW="203040" imgH="241200" progId="Equation.DSMT4">
                  <p:embed/>
                  <p:pic>
                    <p:nvPicPr>
                      <p:cNvPr id="0" name=""/>
                      <p:cNvPicPr/>
                      <p:nvPr/>
                    </p:nvPicPr>
                    <p:blipFill>
                      <a:blip r:embed="rId3"/>
                      <a:stretch>
                        <a:fillRect/>
                      </a:stretch>
                    </p:blipFill>
                    <p:spPr>
                      <a:xfrm>
                        <a:off x="457200" y="590550"/>
                        <a:ext cx="406400" cy="482601"/>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277962719"/>
              </p:ext>
            </p:extLst>
          </p:nvPr>
        </p:nvGraphicFramePr>
        <p:xfrm>
          <a:off x="2057400" y="636032"/>
          <a:ext cx="385011" cy="457200"/>
        </p:xfrm>
        <a:graphic>
          <a:graphicData uri="http://schemas.openxmlformats.org/presentationml/2006/ole">
            <mc:AlternateContent xmlns:mc="http://schemas.openxmlformats.org/markup-compatibility/2006">
              <mc:Choice xmlns:v="urn:schemas-microsoft-com:vml" Requires="v">
                <p:oleObj name="Equation" r:id="rId4" imgW="203040" imgH="241200" progId="Equation.DSMT4">
                  <p:embed/>
                </p:oleObj>
              </mc:Choice>
              <mc:Fallback>
                <p:oleObj name="Equation" r:id="rId4" imgW="203040" imgH="241200" progId="Equation.DSMT4">
                  <p:embed/>
                  <p:pic>
                    <p:nvPicPr>
                      <p:cNvPr id="0" name=""/>
                      <p:cNvPicPr/>
                      <p:nvPr/>
                    </p:nvPicPr>
                    <p:blipFill>
                      <a:blip r:embed="rId5"/>
                      <a:stretch>
                        <a:fillRect/>
                      </a:stretch>
                    </p:blipFill>
                    <p:spPr>
                      <a:xfrm>
                        <a:off x="2057400" y="636032"/>
                        <a:ext cx="385011" cy="4572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904226477"/>
              </p:ext>
            </p:extLst>
          </p:nvPr>
        </p:nvGraphicFramePr>
        <p:xfrm>
          <a:off x="3810000" y="1718112"/>
          <a:ext cx="381000" cy="482600"/>
        </p:xfrm>
        <a:graphic>
          <a:graphicData uri="http://schemas.openxmlformats.org/presentationml/2006/ole">
            <mc:AlternateContent xmlns:mc="http://schemas.openxmlformats.org/markup-compatibility/2006">
              <mc:Choice xmlns:v="urn:schemas-microsoft-com:vml" Requires="v">
                <p:oleObj name="Equation" r:id="rId6" imgW="190440" imgH="241200" progId="Equation.DSMT4">
                  <p:embed/>
                </p:oleObj>
              </mc:Choice>
              <mc:Fallback>
                <p:oleObj name="Equation" r:id="rId6" imgW="190440" imgH="241200" progId="Equation.DSMT4">
                  <p:embed/>
                  <p:pic>
                    <p:nvPicPr>
                      <p:cNvPr id="0" name=""/>
                      <p:cNvPicPr/>
                      <p:nvPr/>
                    </p:nvPicPr>
                    <p:blipFill>
                      <a:blip r:embed="rId7"/>
                      <a:stretch>
                        <a:fillRect/>
                      </a:stretch>
                    </p:blipFill>
                    <p:spPr>
                      <a:xfrm>
                        <a:off x="3810000" y="1718112"/>
                        <a:ext cx="381000" cy="4826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681117412"/>
              </p:ext>
            </p:extLst>
          </p:nvPr>
        </p:nvGraphicFramePr>
        <p:xfrm>
          <a:off x="5410200" y="650617"/>
          <a:ext cx="1276350" cy="304800"/>
        </p:xfrm>
        <a:graphic>
          <a:graphicData uri="http://schemas.openxmlformats.org/presentationml/2006/ole">
            <mc:AlternateContent xmlns:mc="http://schemas.openxmlformats.org/markup-compatibility/2006">
              <mc:Choice xmlns:v="urn:schemas-microsoft-com:vml" Requires="v">
                <p:oleObj name="Equation" r:id="rId8" imgW="850680" imgH="203040" progId="Equation.DSMT4">
                  <p:embed/>
                </p:oleObj>
              </mc:Choice>
              <mc:Fallback>
                <p:oleObj name="Equation" r:id="rId8" imgW="850680" imgH="203040" progId="Equation.DSMT4">
                  <p:embed/>
                  <p:pic>
                    <p:nvPicPr>
                      <p:cNvPr id="0" name=""/>
                      <p:cNvPicPr/>
                      <p:nvPr/>
                    </p:nvPicPr>
                    <p:blipFill>
                      <a:blip r:embed="rId9"/>
                      <a:stretch>
                        <a:fillRect/>
                      </a:stretch>
                    </p:blipFill>
                    <p:spPr>
                      <a:xfrm>
                        <a:off x="5410200" y="650617"/>
                        <a:ext cx="1276350" cy="3048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194448542"/>
              </p:ext>
            </p:extLst>
          </p:nvPr>
        </p:nvGraphicFramePr>
        <p:xfrm>
          <a:off x="457200" y="1650921"/>
          <a:ext cx="385763" cy="457200"/>
        </p:xfrm>
        <a:graphic>
          <a:graphicData uri="http://schemas.openxmlformats.org/presentationml/2006/ole">
            <mc:AlternateContent xmlns:mc="http://schemas.openxmlformats.org/markup-compatibility/2006">
              <mc:Choice xmlns:v="urn:schemas-microsoft-com:vml" Requires="v">
                <p:oleObj name="Equation" r:id="rId10" imgW="203040" imgH="241200" progId="Equation.DSMT4">
                  <p:embed/>
                </p:oleObj>
              </mc:Choice>
              <mc:Fallback>
                <p:oleObj name="Equation" r:id="rId10" imgW="203040" imgH="241200" progId="Equation.DSMT4">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7200" y="1650921"/>
                        <a:ext cx="385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799787563"/>
              </p:ext>
            </p:extLst>
          </p:nvPr>
        </p:nvGraphicFramePr>
        <p:xfrm>
          <a:off x="3733800" y="601107"/>
          <a:ext cx="381000" cy="482600"/>
        </p:xfrm>
        <a:graphic>
          <a:graphicData uri="http://schemas.openxmlformats.org/presentationml/2006/ole">
            <mc:AlternateContent xmlns:mc="http://schemas.openxmlformats.org/markup-compatibility/2006">
              <mc:Choice xmlns:v="urn:schemas-microsoft-com:vml" Requires="v">
                <p:oleObj name="Equation" r:id="rId12" imgW="190440" imgH="241200" progId="Equation.DSMT4">
                  <p:embed/>
                </p:oleObj>
              </mc:Choice>
              <mc:Fallback>
                <p:oleObj name="Equation" r:id="rId12" imgW="190440" imgH="241200" progId="Equation.DSMT4">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33800" y="601107"/>
                        <a:ext cx="3810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498271119"/>
              </p:ext>
            </p:extLst>
          </p:nvPr>
        </p:nvGraphicFramePr>
        <p:xfrm>
          <a:off x="381000" y="1112281"/>
          <a:ext cx="381000" cy="482600"/>
        </p:xfrm>
        <a:graphic>
          <a:graphicData uri="http://schemas.openxmlformats.org/presentationml/2006/ole">
            <mc:AlternateContent xmlns:mc="http://schemas.openxmlformats.org/markup-compatibility/2006">
              <mc:Choice xmlns:v="urn:schemas-microsoft-com:vml" Requires="v">
                <p:oleObj name="Equation" r:id="rId12" imgW="190440" imgH="241200" progId="Equation.DSMT4">
                  <p:embed/>
                </p:oleObj>
              </mc:Choice>
              <mc:Fallback>
                <p:oleObj name="Equation" r:id="rId12" imgW="190440" imgH="241200" progId="Equation.DSMT4">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1000" y="1112281"/>
                        <a:ext cx="3810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208451005"/>
              </p:ext>
            </p:extLst>
          </p:nvPr>
        </p:nvGraphicFramePr>
        <p:xfrm>
          <a:off x="3733800" y="1165146"/>
          <a:ext cx="385763" cy="457200"/>
        </p:xfrm>
        <a:graphic>
          <a:graphicData uri="http://schemas.openxmlformats.org/presentationml/2006/ole">
            <mc:AlternateContent xmlns:mc="http://schemas.openxmlformats.org/markup-compatibility/2006">
              <mc:Choice xmlns:v="urn:schemas-microsoft-com:vml" Requires="v">
                <p:oleObj name="Equation" r:id="rId10" imgW="203112" imgH="241195" progId="Equation.DSMT4">
                  <p:embed/>
                </p:oleObj>
              </mc:Choice>
              <mc:Fallback>
                <p:oleObj name="Equation" r:id="rId10" imgW="203112" imgH="241195" progId="Equation.DSMT4">
                  <p:embed/>
                  <p:pic>
                    <p:nvPicPr>
                      <p:cNvPr id="0"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33800" y="1165146"/>
                        <a:ext cx="385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519622464"/>
              </p:ext>
            </p:extLst>
          </p:nvPr>
        </p:nvGraphicFramePr>
        <p:xfrm>
          <a:off x="528638" y="2303463"/>
          <a:ext cx="241300" cy="384175"/>
        </p:xfrm>
        <a:graphic>
          <a:graphicData uri="http://schemas.openxmlformats.org/presentationml/2006/ole">
            <mc:AlternateContent xmlns:mc="http://schemas.openxmlformats.org/markup-compatibility/2006">
              <mc:Choice xmlns:v="urn:schemas-microsoft-com:vml" Requires="v">
                <p:oleObj name="Equation" r:id="rId14" imgW="126720" imgH="203040" progId="Equation.DSMT4">
                  <p:embed/>
                </p:oleObj>
              </mc:Choice>
              <mc:Fallback>
                <p:oleObj name="Equation" r:id="rId14" imgW="126720" imgH="203040" progId="Equation.DSMT4">
                  <p:embed/>
                  <p:pic>
                    <p:nvPicPr>
                      <p:cNvPr id="0" name="Object 8"/>
                      <p:cNvPicPr>
                        <a:picLocks noChangeAspect="1" noChangeArrowheads="1"/>
                      </p:cNvPicPr>
                      <p:nvPr/>
                    </p:nvPicPr>
                    <p:blipFill>
                      <a:blip r:embed="rId15"/>
                      <a:srcRect/>
                      <a:stretch>
                        <a:fillRect/>
                      </a:stretch>
                    </p:blipFill>
                    <p:spPr bwMode="auto">
                      <a:xfrm>
                        <a:off x="528638" y="2303463"/>
                        <a:ext cx="2413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3653756530"/>
              </p:ext>
            </p:extLst>
          </p:nvPr>
        </p:nvGraphicFramePr>
        <p:xfrm>
          <a:off x="5334000" y="1200150"/>
          <a:ext cx="1371600" cy="322729"/>
        </p:xfrm>
        <a:graphic>
          <a:graphicData uri="http://schemas.openxmlformats.org/presentationml/2006/ole">
            <mc:AlternateContent xmlns:mc="http://schemas.openxmlformats.org/markup-compatibility/2006">
              <mc:Choice xmlns:v="urn:schemas-microsoft-com:vml" Requires="v">
                <p:oleObj name="Equation" r:id="rId16" imgW="863280" imgH="203040" progId="Equation.DSMT4">
                  <p:embed/>
                </p:oleObj>
              </mc:Choice>
              <mc:Fallback>
                <p:oleObj name="Equation" r:id="rId16" imgW="863280" imgH="203040" progId="Equation.DSMT4">
                  <p:embed/>
                  <p:pic>
                    <p:nvPicPr>
                      <p:cNvPr id="0" name=""/>
                      <p:cNvPicPr/>
                      <p:nvPr/>
                    </p:nvPicPr>
                    <p:blipFill>
                      <a:blip r:embed="rId17"/>
                      <a:stretch>
                        <a:fillRect/>
                      </a:stretch>
                    </p:blipFill>
                    <p:spPr>
                      <a:xfrm>
                        <a:off x="5334000" y="1200150"/>
                        <a:ext cx="1371600" cy="322729"/>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015367861"/>
              </p:ext>
            </p:extLst>
          </p:nvPr>
        </p:nvGraphicFramePr>
        <p:xfrm>
          <a:off x="5410200" y="1793796"/>
          <a:ext cx="1276350" cy="304800"/>
        </p:xfrm>
        <a:graphic>
          <a:graphicData uri="http://schemas.openxmlformats.org/presentationml/2006/ole">
            <mc:AlternateContent xmlns:mc="http://schemas.openxmlformats.org/markup-compatibility/2006">
              <mc:Choice xmlns:v="urn:schemas-microsoft-com:vml" Requires="v">
                <p:oleObj name="Equation" r:id="rId18" imgW="850680" imgH="203040" progId="Equation.DSMT4">
                  <p:embed/>
                </p:oleObj>
              </mc:Choice>
              <mc:Fallback>
                <p:oleObj name="Equation" r:id="rId18" imgW="850680" imgH="203040" progId="Equation.DSMT4">
                  <p:embed/>
                  <p:pic>
                    <p:nvPicPr>
                      <p:cNvPr id="0" name=""/>
                      <p:cNvPicPr/>
                      <p:nvPr/>
                    </p:nvPicPr>
                    <p:blipFill>
                      <a:blip r:embed="rId19"/>
                      <a:stretch>
                        <a:fillRect/>
                      </a:stretch>
                    </p:blipFill>
                    <p:spPr>
                      <a:xfrm>
                        <a:off x="5410200" y="1793796"/>
                        <a:ext cx="1276350" cy="304800"/>
                      </a:xfrm>
                      <a:prstGeom prst="rect">
                        <a:avLst/>
                      </a:prstGeom>
                    </p:spPr>
                  </p:pic>
                </p:oleObj>
              </mc:Fallback>
            </mc:AlternateContent>
          </a:graphicData>
        </a:graphic>
      </p:graphicFrame>
      <p:sp>
        <p:nvSpPr>
          <p:cNvPr id="17" name="TextBox 16"/>
          <p:cNvSpPr txBox="1"/>
          <p:nvPr/>
        </p:nvSpPr>
        <p:spPr>
          <a:xfrm>
            <a:off x="1219200" y="742950"/>
            <a:ext cx="533400" cy="461665"/>
          </a:xfrm>
          <a:prstGeom prst="rect">
            <a:avLst/>
          </a:prstGeom>
          <a:noFill/>
        </p:spPr>
        <p:txBody>
          <a:bodyPr wrap="square" rtlCol="0">
            <a:spAutoFit/>
          </a:bodyPr>
          <a:lstStyle/>
          <a:p>
            <a:r>
              <a:rPr lang="en-US" sz="2400" dirty="0"/>
              <a:t>=</a:t>
            </a:r>
          </a:p>
        </p:txBody>
      </p:sp>
      <p:sp>
        <p:nvSpPr>
          <p:cNvPr id="18" name="TextBox 17"/>
          <p:cNvSpPr txBox="1"/>
          <p:nvPr/>
        </p:nvSpPr>
        <p:spPr>
          <a:xfrm>
            <a:off x="3048000" y="650616"/>
            <a:ext cx="381000" cy="461665"/>
          </a:xfrm>
          <a:prstGeom prst="rect">
            <a:avLst/>
          </a:prstGeom>
          <a:noFill/>
        </p:spPr>
        <p:txBody>
          <a:bodyPr wrap="square" rtlCol="0">
            <a:spAutoFit/>
          </a:bodyPr>
          <a:lstStyle/>
          <a:p>
            <a:r>
              <a:rPr lang="en-US" sz="2400" dirty="0"/>
              <a:t>+</a:t>
            </a:r>
          </a:p>
        </p:txBody>
      </p:sp>
      <p:sp>
        <p:nvSpPr>
          <p:cNvPr id="19" name="TextBox 18"/>
          <p:cNvSpPr txBox="1"/>
          <p:nvPr/>
        </p:nvSpPr>
        <p:spPr>
          <a:xfrm>
            <a:off x="4648200" y="650617"/>
            <a:ext cx="533400" cy="461665"/>
          </a:xfrm>
          <a:prstGeom prst="rect">
            <a:avLst/>
          </a:prstGeom>
          <a:noFill/>
        </p:spPr>
        <p:txBody>
          <a:bodyPr wrap="square" rtlCol="0">
            <a:spAutoFit/>
          </a:bodyPr>
          <a:lstStyle/>
          <a:p>
            <a:r>
              <a:rPr lang="en-US" sz="2400" b="1" dirty="0">
                <a:solidFill>
                  <a:srgbClr val="FF0000"/>
                </a:solidFill>
              </a:rPr>
              <a:t>-</a:t>
            </a:r>
          </a:p>
        </p:txBody>
      </p:sp>
      <p:sp>
        <p:nvSpPr>
          <p:cNvPr id="20" name="TextBox 19"/>
          <p:cNvSpPr txBox="1"/>
          <p:nvPr/>
        </p:nvSpPr>
        <p:spPr>
          <a:xfrm>
            <a:off x="1219200" y="1253014"/>
            <a:ext cx="533400" cy="461665"/>
          </a:xfrm>
          <a:prstGeom prst="rect">
            <a:avLst/>
          </a:prstGeom>
          <a:noFill/>
        </p:spPr>
        <p:txBody>
          <a:bodyPr wrap="square" rtlCol="0">
            <a:spAutoFit/>
          </a:bodyPr>
          <a:lstStyle/>
          <a:p>
            <a:r>
              <a:rPr lang="en-US" sz="2400" dirty="0"/>
              <a:t>=</a:t>
            </a:r>
          </a:p>
        </p:txBody>
      </p:sp>
      <p:graphicFrame>
        <p:nvGraphicFramePr>
          <p:cNvPr id="21" name="Object 20"/>
          <p:cNvGraphicFramePr>
            <a:graphicFrameLocks noChangeAspect="1"/>
          </p:cNvGraphicFramePr>
          <p:nvPr>
            <p:extLst>
              <p:ext uri="{D42A27DB-BD31-4B8C-83A1-F6EECF244321}">
                <p14:modId xmlns:p14="http://schemas.microsoft.com/office/powerpoint/2010/main" val="2397313541"/>
              </p:ext>
            </p:extLst>
          </p:nvPr>
        </p:nvGraphicFramePr>
        <p:xfrm>
          <a:off x="2057400" y="1125935"/>
          <a:ext cx="406400" cy="482600"/>
        </p:xfrm>
        <a:graphic>
          <a:graphicData uri="http://schemas.openxmlformats.org/presentationml/2006/ole">
            <mc:AlternateContent xmlns:mc="http://schemas.openxmlformats.org/markup-compatibility/2006">
              <mc:Choice xmlns:v="urn:schemas-microsoft-com:vml" Requires="v">
                <p:oleObj name="Equation" r:id="rId20" imgW="203040" imgH="241200" progId="Equation.DSMT4">
                  <p:embed/>
                </p:oleObj>
              </mc:Choice>
              <mc:Fallback>
                <p:oleObj name="Equation" r:id="rId20" imgW="203040" imgH="241200" progId="Equation.DSMT4">
                  <p:embed/>
                  <p:pic>
                    <p:nvPicPr>
                      <p:cNvPr id="0" name="Object 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057400" y="1125935"/>
                        <a:ext cx="4064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 name="TextBox 21"/>
          <p:cNvSpPr txBox="1"/>
          <p:nvPr/>
        </p:nvSpPr>
        <p:spPr>
          <a:xfrm>
            <a:off x="3009900" y="1112281"/>
            <a:ext cx="381000" cy="461665"/>
          </a:xfrm>
          <a:prstGeom prst="rect">
            <a:avLst/>
          </a:prstGeom>
          <a:noFill/>
        </p:spPr>
        <p:txBody>
          <a:bodyPr wrap="square" rtlCol="0">
            <a:spAutoFit/>
          </a:bodyPr>
          <a:lstStyle/>
          <a:p>
            <a:r>
              <a:rPr lang="en-US" sz="2400" dirty="0"/>
              <a:t>+</a:t>
            </a:r>
          </a:p>
        </p:txBody>
      </p:sp>
      <p:sp>
        <p:nvSpPr>
          <p:cNvPr id="23" name="TextBox 22"/>
          <p:cNvSpPr txBox="1"/>
          <p:nvPr/>
        </p:nvSpPr>
        <p:spPr>
          <a:xfrm>
            <a:off x="4648200" y="1112280"/>
            <a:ext cx="533400" cy="461665"/>
          </a:xfrm>
          <a:prstGeom prst="rect">
            <a:avLst/>
          </a:prstGeom>
          <a:noFill/>
        </p:spPr>
        <p:txBody>
          <a:bodyPr wrap="square" rtlCol="0">
            <a:spAutoFit/>
          </a:bodyPr>
          <a:lstStyle/>
          <a:p>
            <a:r>
              <a:rPr lang="en-US" sz="2400" b="1" dirty="0"/>
              <a:t>-</a:t>
            </a:r>
          </a:p>
        </p:txBody>
      </p:sp>
      <p:sp>
        <p:nvSpPr>
          <p:cNvPr id="24" name="TextBox 23"/>
          <p:cNvSpPr txBox="1"/>
          <p:nvPr/>
        </p:nvSpPr>
        <p:spPr>
          <a:xfrm>
            <a:off x="1219200" y="1774746"/>
            <a:ext cx="533400" cy="369332"/>
          </a:xfrm>
          <a:prstGeom prst="rect">
            <a:avLst/>
          </a:prstGeom>
          <a:noFill/>
        </p:spPr>
        <p:txBody>
          <a:bodyPr wrap="square" rtlCol="0">
            <a:spAutoFit/>
          </a:bodyPr>
          <a:lstStyle/>
          <a:p>
            <a:r>
              <a:rPr lang="en-US" dirty="0"/>
              <a:t>=</a:t>
            </a:r>
          </a:p>
        </p:txBody>
      </p:sp>
      <p:graphicFrame>
        <p:nvGraphicFramePr>
          <p:cNvPr id="25" name="Object 24"/>
          <p:cNvGraphicFramePr>
            <a:graphicFrameLocks noChangeAspect="1"/>
          </p:cNvGraphicFramePr>
          <p:nvPr>
            <p:extLst>
              <p:ext uri="{D42A27DB-BD31-4B8C-83A1-F6EECF244321}">
                <p14:modId xmlns:p14="http://schemas.microsoft.com/office/powerpoint/2010/main" val="4165273245"/>
              </p:ext>
            </p:extLst>
          </p:nvPr>
        </p:nvGraphicFramePr>
        <p:xfrm>
          <a:off x="2057400" y="1718112"/>
          <a:ext cx="406400" cy="482600"/>
        </p:xfrm>
        <a:graphic>
          <a:graphicData uri="http://schemas.openxmlformats.org/presentationml/2006/ole">
            <mc:AlternateContent xmlns:mc="http://schemas.openxmlformats.org/markup-compatibility/2006">
              <mc:Choice xmlns:v="urn:schemas-microsoft-com:vml" Requires="v">
                <p:oleObj name="Equation" r:id="rId22" imgW="203040" imgH="241200" progId="Equation.DSMT4">
                  <p:embed/>
                </p:oleObj>
              </mc:Choice>
              <mc:Fallback>
                <p:oleObj name="Equation" r:id="rId22" imgW="203040" imgH="241200" progId="Equation.DSMT4">
                  <p:embed/>
                  <p:pic>
                    <p:nvPicPr>
                      <p:cNvPr id="0" name="Object 4"/>
                      <p:cNvPicPr>
                        <a:picLocks noChangeAspect="1" noChangeArrowheads="1"/>
                      </p:cNvPicPr>
                      <p:nvPr/>
                    </p:nvPicPr>
                    <p:blipFill>
                      <a:blip r:embed="rId23"/>
                      <a:srcRect/>
                      <a:stretch>
                        <a:fillRect/>
                      </a:stretch>
                    </p:blipFill>
                    <p:spPr bwMode="auto">
                      <a:xfrm>
                        <a:off x="2057400" y="1718112"/>
                        <a:ext cx="4064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 name="TextBox 25"/>
          <p:cNvSpPr txBox="1"/>
          <p:nvPr/>
        </p:nvSpPr>
        <p:spPr>
          <a:xfrm>
            <a:off x="2952750" y="1682413"/>
            <a:ext cx="381000" cy="461665"/>
          </a:xfrm>
          <a:prstGeom prst="rect">
            <a:avLst/>
          </a:prstGeom>
          <a:noFill/>
        </p:spPr>
        <p:txBody>
          <a:bodyPr wrap="square" rtlCol="0">
            <a:spAutoFit/>
          </a:bodyPr>
          <a:lstStyle/>
          <a:p>
            <a:r>
              <a:rPr lang="en-US" sz="2400" dirty="0"/>
              <a:t>+</a:t>
            </a:r>
          </a:p>
        </p:txBody>
      </p:sp>
      <p:sp>
        <p:nvSpPr>
          <p:cNvPr id="27" name="TextBox 26"/>
          <p:cNvSpPr txBox="1"/>
          <p:nvPr/>
        </p:nvSpPr>
        <p:spPr>
          <a:xfrm>
            <a:off x="4648200" y="1675208"/>
            <a:ext cx="533400" cy="461665"/>
          </a:xfrm>
          <a:prstGeom prst="rect">
            <a:avLst/>
          </a:prstGeom>
          <a:noFill/>
        </p:spPr>
        <p:txBody>
          <a:bodyPr wrap="square" rtlCol="0">
            <a:spAutoFit/>
          </a:bodyPr>
          <a:lstStyle/>
          <a:p>
            <a:r>
              <a:rPr lang="en-US" sz="2400" b="1" dirty="0"/>
              <a:t>-</a:t>
            </a:r>
          </a:p>
        </p:txBody>
      </p:sp>
      <p:graphicFrame>
        <p:nvGraphicFramePr>
          <p:cNvPr id="28" name="Object 27"/>
          <p:cNvGraphicFramePr>
            <a:graphicFrameLocks noChangeAspect="1"/>
          </p:cNvGraphicFramePr>
          <p:nvPr>
            <p:extLst>
              <p:ext uri="{D42A27DB-BD31-4B8C-83A1-F6EECF244321}">
                <p14:modId xmlns:p14="http://schemas.microsoft.com/office/powerpoint/2010/main" val="3954452309"/>
              </p:ext>
            </p:extLst>
          </p:nvPr>
        </p:nvGraphicFramePr>
        <p:xfrm>
          <a:off x="2209800" y="2366842"/>
          <a:ext cx="465060" cy="298967"/>
        </p:xfrm>
        <a:graphic>
          <a:graphicData uri="http://schemas.openxmlformats.org/presentationml/2006/ole">
            <mc:AlternateContent xmlns:mc="http://schemas.openxmlformats.org/markup-compatibility/2006">
              <mc:Choice xmlns:v="urn:schemas-microsoft-com:vml" Requires="v">
                <p:oleObj name="Equation" r:id="rId24" imgW="355320" imgH="228600" progId="Equation.DSMT4">
                  <p:embed/>
                </p:oleObj>
              </mc:Choice>
              <mc:Fallback>
                <p:oleObj name="Equation" r:id="rId24" imgW="355320" imgH="228600" progId="Equation.DSMT4">
                  <p:embed/>
                  <p:pic>
                    <p:nvPicPr>
                      <p:cNvPr id="0" name=""/>
                      <p:cNvPicPr/>
                      <p:nvPr/>
                    </p:nvPicPr>
                    <p:blipFill>
                      <a:blip r:embed="rId25"/>
                      <a:stretch>
                        <a:fillRect/>
                      </a:stretch>
                    </p:blipFill>
                    <p:spPr>
                      <a:xfrm>
                        <a:off x="2209800" y="2366842"/>
                        <a:ext cx="465060" cy="298967"/>
                      </a:xfrm>
                      <a:prstGeom prst="rect">
                        <a:avLst/>
                      </a:prstGeom>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4259070312"/>
              </p:ext>
            </p:extLst>
          </p:nvPr>
        </p:nvGraphicFramePr>
        <p:xfrm>
          <a:off x="457199" y="2324804"/>
          <a:ext cx="538429" cy="341005"/>
        </p:xfrm>
        <a:graphic>
          <a:graphicData uri="http://schemas.openxmlformats.org/presentationml/2006/ole">
            <mc:AlternateContent xmlns:mc="http://schemas.openxmlformats.org/markup-compatibility/2006">
              <mc:Choice xmlns:v="urn:schemas-microsoft-com:vml" Requires="v">
                <p:oleObj name="Equation" r:id="rId26" imgW="380880" imgH="241200" progId="Equation.DSMT4">
                  <p:embed/>
                </p:oleObj>
              </mc:Choice>
              <mc:Fallback>
                <p:oleObj name="Equation" r:id="rId26" imgW="380880" imgH="241200" progId="Equation.DSMT4">
                  <p:embed/>
                  <p:pic>
                    <p:nvPicPr>
                      <p:cNvPr id="0" name=""/>
                      <p:cNvPicPr/>
                      <p:nvPr/>
                    </p:nvPicPr>
                    <p:blipFill>
                      <a:blip r:embed="rId27"/>
                      <a:stretch>
                        <a:fillRect/>
                      </a:stretch>
                    </p:blipFill>
                    <p:spPr>
                      <a:xfrm>
                        <a:off x="457199" y="2324804"/>
                        <a:ext cx="538429" cy="341005"/>
                      </a:xfrm>
                      <a:prstGeom prst="rect">
                        <a:avLst/>
                      </a:prstGeom>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513472844"/>
              </p:ext>
            </p:extLst>
          </p:nvPr>
        </p:nvGraphicFramePr>
        <p:xfrm>
          <a:off x="3809999" y="2360494"/>
          <a:ext cx="482001" cy="315794"/>
        </p:xfrm>
        <a:graphic>
          <a:graphicData uri="http://schemas.openxmlformats.org/presentationml/2006/ole">
            <mc:AlternateContent xmlns:mc="http://schemas.openxmlformats.org/markup-compatibility/2006">
              <mc:Choice xmlns:v="urn:schemas-microsoft-com:vml" Requires="v">
                <p:oleObj name="Equation" r:id="rId28" imgW="368280" imgH="241200" progId="Equation.DSMT4">
                  <p:embed/>
                </p:oleObj>
              </mc:Choice>
              <mc:Fallback>
                <p:oleObj name="Equation" r:id="rId28" imgW="368280" imgH="241200" progId="Equation.DSMT4">
                  <p:embed/>
                  <p:pic>
                    <p:nvPicPr>
                      <p:cNvPr id="0" name=""/>
                      <p:cNvPicPr/>
                      <p:nvPr/>
                    </p:nvPicPr>
                    <p:blipFill>
                      <a:blip r:embed="rId29"/>
                      <a:stretch>
                        <a:fillRect/>
                      </a:stretch>
                    </p:blipFill>
                    <p:spPr>
                      <a:xfrm>
                        <a:off x="3809999" y="2360494"/>
                        <a:ext cx="482001" cy="315794"/>
                      </a:xfrm>
                      <a:prstGeom prst="rect">
                        <a:avLst/>
                      </a:prstGeom>
                    </p:spPr>
                  </p:pic>
                </p:oleObj>
              </mc:Fallback>
            </mc:AlternateContent>
          </a:graphicData>
        </a:graphic>
      </p:graphicFrame>
      <p:sp>
        <p:nvSpPr>
          <p:cNvPr id="31" name="TextBox 30"/>
          <p:cNvSpPr txBox="1"/>
          <p:nvPr/>
        </p:nvSpPr>
        <p:spPr>
          <a:xfrm>
            <a:off x="1219200" y="2296477"/>
            <a:ext cx="533400" cy="461665"/>
          </a:xfrm>
          <a:prstGeom prst="rect">
            <a:avLst/>
          </a:prstGeom>
          <a:noFill/>
        </p:spPr>
        <p:txBody>
          <a:bodyPr wrap="square" rtlCol="0">
            <a:spAutoFit/>
          </a:bodyPr>
          <a:lstStyle/>
          <a:p>
            <a:r>
              <a:rPr lang="en-US" sz="2400" dirty="0"/>
              <a:t>=</a:t>
            </a:r>
          </a:p>
        </p:txBody>
      </p:sp>
      <p:sp>
        <p:nvSpPr>
          <p:cNvPr id="32" name="TextBox 31"/>
          <p:cNvSpPr txBox="1"/>
          <p:nvPr/>
        </p:nvSpPr>
        <p:spPr>
          <a:xfrm>
            <a:off x="3048000" y="2214623"/>
            <a:ext cx="381000" cy="461665"/>
          </a:xfrm>
          <a:prstGeom prst="rect">
            <a:avLst/>
          </a:prstGeom>
          <a:noFill/>
        </p:spPr>
        <p:txBody>
          <a:bodyPr wrap="square" rtlCol="0">
            <a:spAutoFit/>
          </a:bodyPr>
          <a:lstStyle/>
          <a:p>
            <a:r>
              <a:rPr lang="en-US" sz="2400" dirty="0"/>
              <a:t>+</a:t>
            </a:r>
          </a:p>
        </p:txBody>
      </p:sp>
      <p:sp>
        <p:nvSpPr>
          <p:cNvPr id="33" name="TextBox 32"/>
          <p:cNvSpPr txBox="1"/>
          <p:nvPr/>
        </p:nvSpPr>
        <p:spPr>
          <a:xfrm>
            <a:off x="4648200" y="2250311"/>
            <a:ext cx="533400" cy="461665"/>
          </a:xfrm>
          <a:prstGeom prst="rect">
            <a:avLst/>
          </a:prstGeom>
          <a:noFill/>
        </p:spPr>
        <p:txBody>
          <a:bodyPr wrap="square" rtlCol="0">
            <a:spAutoFit/>
          </a:bodyPr>
          <a:lstStyle/>
          <a:p>
            <a:r>
              <a:rPr lang="en-US" sz="2400" b="1" dirty="0"/>
              <a:t>-</a:t>
            </a:r>
          </a:p>
        </p:txBody>
      </p:sp>
      <p:graphicFrame>
        <p:nvGraphicFramePr>
          <p:cNvPr id="34" name="Object 33"/>
          <p:cNvGraphicFramePr>
            <a:graphicFrameLocks noChangeAspect="1"/>
          </p:cNvGraphicFramePr>
          <p:nvPr>
            <p:extLst>
              <p:ext uri="{D42A27DB-BD31-4B8C-83A1-F6EECF244321}">
                <p14:modId xmlns:p14="http://schemas.microsoft.com/office/powerpoint/2010/main" val="4072669958"/>
              </p:ext>
            </p:extLst>
          </p:nvPr>
        </p:nvGraphicFramePr>
        <p:xfrm>
          <a:off x="5410200" y="2250311"/>
          <a:ext cx="1600200" cy="364182"/>
        </p:xfrm>
        <a:graphic>
          <a:graphicData uri="http://schemas.openxmlformats.org/presentationml/2006/ole">
            <mc:AlternateContent xmlns:mc="http://schemas.openxmlformats.org/markup-compatibility/2006">
              <mc:Choice xmlns:v="urn:schemas-microsoft-com:vml" Requires="v">
                <p:oleObj name="Equation" r:id="rId30" imgW="1447560" imgH="266400" progId="Equation.DSMT4">
                  <p:embed/>
                </p:oleObj>
              </mc:Choice>
              <mc:Fallback>
                <p:oleObj name="Equation" r:id="rId30" imgW="1447560" imgH="266400" progId="Equation.DSMT4">
                  <p:embed/>
                  <p:pic>
                    <p:nvPicPr>
                      <p:cNvPr id="0" name=""/>
                      <p:cNvPicPr/>
                      <p:nvPr/>
                    </p:nvPicPr>
                    <p:blipFill>
                      <a:blip r:embed="rId31"/>
                      <a:stretch>
                        <a:fillRect/>
                      </a:stretch>
                    </p:blipFill>
                    <p:spPr>
                      <a:xfrm>
                        <a:off x="5410200" y="2250311"/>
                        <a:ext cx="1600200" cy="364182"/>
                      </a:xfrm>
                      <a:prstGeom prst="rect">
                        <a:avLst/>
                      </a:prstGeom>
                    </p:spPr>
                  </p:pic>
                </p:oleObj>
              </mc:Fallback>
            </mc:AlternateContent>
          </a:graphicData>
        </a:graphic>
      </p:graphicFrame>
    </p:spTree>
    <p:extLst>
      <p:ext uri="{BB962C8B-B14F-4D97-AF65-F5344CB8AC3E}">
        <p14:creationId xmlns:p14="http://schemas.microsoft.com/office/powerpoint/2010/main" val="3709964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FB412D-DD1A-4D14-87A1-B8049520A548}"/>
            </a:ext>
          </a:extLst>
        </p:cNvPr>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19D5CF08-0A90-EC16-3023-6144C5273651}"/>
              </a:ext>
            </a:extLst>
          </p:cNvPr>
          <p:cNvGraphicFramePr>
            <a:graphicFrameLocks noGrp="1"/>
          </p:cNvGraphicFramePr>
          <p:nvPr>
            <p:extLst>
              <p:ext uri="{D42A27DB-BD31-4B8C-83A1-F6EECF244321}">
                <p14:modId xmlns:p14="http://schemas.microsoft.com/office/powerpoint/2010/main" val="1445526020"/>
              </p:ext>
            </p:extLst>
          </p:nvPr>
        </p:nvGraphicFramePr>
        <p:xfrm>
          <a:off x="0" y="486155"/>
          <a:ext cx="9144000" cy="4600195"/>
        </p:xfrm>
        <a:graphic>
          <a:graphicData uri="http://schemas.openxmlformats.org/drawingml/2006/table">
            <a:tbl>
              <a:tblPr firstRow="1" bandRow="1">
                <a:tableStyleId>{5C22544A-7EE6-4342-B048-85BDC9FD1C3A}</a:tableStyleId>
              </a:tblPr>
              <a:tblGrid>
                <a:gridCol w="4953000">
                  <a:extLst>
                    <a:ext uri="{9D8B030D-6E8A-4147-A177-3AD203B41FA5}">
                      <a16:colId xmlns:a16="http://schemas.microsoft.com/office/drawing/2014/main" val="20000"/>
                    </a:ext>
                  </a:extLst>
                </a:gridCol>
                <a:gridCol w="4191000">
                  <a:extLst>
                    <a:ext uri="{9D8B030D-6E8A-4147-A177-3AD203B41FA5}">
                      <a16:colId xmlns:a16="http://schemas.microsoft.com/office/drawing/2014/main" val="20001"/>
                    </a:ext>
                  </a:extLst>
                </a:gridCol>
              </a:tblGrid>
              <a:tr h="4600195">
                <a:tc>
                  <a:txBody>
                    <a:bodyPr/>
                    <a:lstStyle/>
                    <a:p>
                      <a:endParaRPr lang="en-US" dirty="0">
                        <a:latin typeface="Times New Roman" panose="02020603050405020304" pitchFamily="18" charset="0"/>
                        <a:cs typeface="Times New Roman" panose="02020603050405020304" pitchFamily="18" charset="0"/>
                      </a:endParaRPr>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noFill/>
                  </a:tcPr>
                </a:tc>
                <a:tc>
                  <a:txBody>
                    <a:bodyPr/>
                    <a:lstStyle/>
                    <a:p>
                      <a:pPr marL="457200" marR="0" lvl="0" indent="-457200" algn="l" defTabSz="1828800" rtl="0" eaLnBrk="1" fontAlgn="auto" latinLnBrk="0" hangingPunct="1">
                        <a:lnSpc>
                          <a:spcPct val="90000"/>
                        </a:lnSpc>
                        <a:spcBef>
                          <a:spcPts val="200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540385" marR="0" lvl="0" indent="0" algn="l" defTabSz="2177278" rtl="0" eaLnBrk="1" fontAlgn="auto" latinLnBrk="0" hangingPunct="1">
                        <a:lnSpc>
                          <a:spcPct val="107000"/>
                        </a:lnSpc>
                        <a:spcBef>
                          <a:spcPts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endParaRPr lang="en-US" dirty="0">
                        <a:latin typeface="Times New Roman" panose="02020603050405020304" pitchFamily="18" charset="0"/>
                        <a:cs typeface="Times New Roman" panose="02020603050405020304" pitchFamily="18" charset="0"/>
                      </a:endParaRPr>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3" name="TextBox 2">
            <a:extLst>
              <a:ext uri="{FF2B5EF4-FFF2-40B4-BE49-F238E27FC236}">
                <a16:creationId xmlns:a16="http://schemas.microsoft.com/office/drawing/2014/main" id="{0700AEBF-F1D3-5923-D238-5EB1CEE02CDB}"/>
              </a:ext>
            </a:extLst>
          </p:cNvPr>
          <p:cNvSpPr txBox="1"/>
          <p:nvPr/>
        </p:nvSpPr>
        <p:spPr>
          <a:xfrm>
            <a:off x="533400" y="57150"/>
            <a:ext cx="8153400" cy="461665"/>
          </a:xfrm>
          <a:prstGeom prst="rect">
            <a:avLst/>
          </a:prstGeom>
          <a:noFill/>
        </p:spPr>
        <p:txBody>
          <a:bodyPr wrap="square" rtlCol="0">
            <a:spAutoFit/>
          </a:bodyPr>
          <a:lstStyle/>
          <a:p>
            <a:r>
              <a:rPr lang="en-US" altLang="vi-VN" sz="2400" b="1" dirty="0">
                <a:solidFill>
                  <a:srgbClr val="FF0000"/>
                </a:solidFill>
                <a:latin typeface="Times New Roman" panose="02020603050405020304" pitchFamily="18" charset="0"/>
              </a:rPr>
              <a:t>TIẾT 18: </a:t>
            </a:r>
            <a:r>
              <a:rPr lang="en-US" altLang="vi-VN" sz="2400" b="1" dirty="0" err="1">
                <a:solidFill>
                  <a:srgbClr val="FF0000"/>
                </a:solidFill>
                <a:latin typeface="Times New Roman" panose="02020603050405020304" pitchFamily="18" charset="0"/>
              </a:rPr>
              <a:t>Bài</a:t>
            </a:r>
            <a:r>
              <a:rPr lang="en-US" altLang="vi-VN" sz="2400" b="1" dirty="0">
                <a:solidFill>
                  <a:srgbClr val="FF0000"/>
                </a:solidFill>
                <a:latin typeface="Times New Roman" panose="02020603050405020304" pitchFamily="18" charset="0"/>
              </a:rPr>
              <a:t> 6. HỆ THỨC LƯỢNG TRONG TAM GIÁC</a:t>
            </a:r>
          </a:p>
        </p:txBody>
      </p:sp>
      <p:sp>
        <p:nvSpPr>
          <p:cNvPr id="2" name="TextBox 1">
            <a:extLst>
              <a:ext uri="{FF2B5EF4-FFF2-40B4-BE49-F238E27FC236}">
                <a16:creationId xmlns:a16="http://schemas.microsoft.com/office/drawing/2014/main" id="{A3D00DBB-B9FB-E4DD-CA23-94B69B4FF207}"/>
              </a:ext>
            </a:extLst>
          </p:cNvPr>
          <p:cNvSpPr txBox="1"/>
          <p:nvPr/>
        </p:nvSpPr>
        <p:spPr>
          <a:xfrm>
            <a:off x="228600" y="518815"/>
            <a:ext cx="3200400" cy="461665"/>
          </a:xfrm>
          <a:prstGeom prst="rect">
            <a:avLst/>
          </a:prstGeom>
          <a:noFill/>
        </p:spPr>
        <p:txBody>
          <a:bodyPr wrap="square" rtlCol="0">
            <a:spAutoFit/>
          </a:bodyPr>
          <a:lstStyle/>
          <a:p>
            <a:r>
              <a:rPr lang="en-US" sz="2400" dirty="0">
                <a:solidFill>
                  <a:srgbClr val="FF0000"/>
                </a:solidFill>
                <a:latin typeface="Times New Roman" pitchFamily="18" charset="0"/>
                <a:cs typeface="Times New Roman" pitchFamily="18" charset="0"/>
              </a:rPr>
              <a:t>1.</a:t>
            </a:r>
            <a:r>
              <a:rPr lang="en-US" sz="2400" b="1" dirty="0">
                <a:solidFill>
                  <a:srgbClr val="FF0000"/>
                </a:solidFill>
                <a:latin typeface="Times New Roman" pitchFamily="18" charset="0"/>
                <a:cs typeface="Times New Roman" pitchFamily="18" charset="0"/>
              </a:rPr>
              <a:t> ĐỊNH LÍ CÔSIN</a:t>
            </a:r>
            <a:endParaRPr lang="en-US" sz="2400" dirty="0">
              <a:solidFill>
                <a:srgbClr val="FF0000"/>
              </a:solidFill>
            </a:endParaRPr>
          </a:p>
        </p:txBody>
      </p:sp>
      <p:sp>
        <p:nvSpPr>
          <p:cNvPr id="4" name="TextBox 3">
            <a:extLst>
              <a:ext uri="{FF2B5EF4-FFF2-40B4-BE49-F238E27FC236}">
                <a16:creationId xmlns:a16="http://schemas.microsoft.com/office/drawing/2014/main" id="{1F20ED2C-7865-C83B-263F-F1AA63A0C143}"/>
              </a:ext>
            </a:extLst>
          </p:cNvPr>
          <p:cNvSpPr txBox="1"/>
          <p:nvPr/>
        </p:nvSpPr>
        <p:spPr>
          <a:xfrm>
            <a:off x="0" y="895350"/>
            <a:ext cx="4876800" cy="2380139"/>
          </a:xfrm>
          <a:prstGeom prst="rect">
            <a:avLst/>
          </a:prstGeom>
          <a:noFill/>
        </p:spPr>
        <p:txBody>
          <a:bodyPr wrap="square" rtlCol="0">
            <a:spAutoFit/>
          </a:bodyPr>
          <a:lstStyle/>
          <a:p>
            <a:endParaRPr lang="vi-VN" sz="2400" b="1" dirty="0">
              <a:latin typeface="Times New Roman" panose="02020603050405020304" pitchFamily="18" charset="0"/>
              <a:cs typeface="Times New Roman" panose="02020603050405020304" pitchFamily="18" charset="0"/>
            </a:endParaRPr>
          </a:p>
          <a:p>
            <a:pPr marL="457200" lvl="0" indent="-457200" defTabSz="1828800">
              <a:lnSpc>
                <a:spcPct val="90000"/>
              </a:lnSpc>
              <a:spcBef>
                <a:spcPts val="2000"/>
              </a:spcBef>
              <a:buFont typeface="Arial" panose="020B0604020202020204" pitchFamily="34" charset="0"/>
              <a:buChar char="•"/>
              <a:defRPr/>
            </a:pPr>
            <a:r>
              <a:rPr lang="en-US" sz="2400" dirty="0" err="1">
                <a:solidFill>
                  <a:prstClr val="black"/>
                </a:solidFill>
                <a:latin typeface="Times New Roman" panose="02020603050405020304" pitchFamily="18" charset="0"/>
                <a:cs typeface="Times New Roman" panose="02020603050405020304" pitchFamily="18" charset="0"/>
              </a:rPr>
              <a:t>Vẽ</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một</a:t>
            </a:r>
            <a:r>
              <a:rPr lang="en-US" sz="2400" dirty="0">
                <a:solidFill>
                  <a:prstClr val="black"/>
                </a:solidFill>
                <a:latin typeface="Times New Roman" panose="02020603050405020304" pitchFamily="18" charset="0"/>
                <a:cs typeface="Times New Roman" panose="02020603050405020304" pitchFamily="18" charset="0"/>
              </a:rPr>
              <a:t> tam </a:t>
            </a:r>
            <a:r>
              <a:rPr lang="en-US" sz="2400" dirty="0" err="1">
                <a:solidFill>
                  <a:prstClr val="black"/>
                </a:solidFill>
                <a:latin typeface="Times New Roman" panose="02020603050405020304" pitchFamily="18" charset="0"/>
                <a:cs typeface="Times New Roman" panose="02020603050405020304" pitchFamily="18" charset="0"/>
              </a:rPr>
              <a:t>giác</a:t>
            </a:r>
            <a:r>
              <a:rPr lang="en-US" sz="2400" dirty="0">
                <a:solidFill>
                  <a:prstClr val="black"/>
                </a:solidFill>
                <a:latin typeface="Times New Roman" panose="02020603050405020304" pitchFamily="18" charset="0"/>
                <a:cs typeface="Times New Roman" panose="02020603050405020304" pitchFamily="18" charset="0"/>
              </a:rPr>
              <a:t> ABC, </a:t>
            </a:r>
            <a:r>
              <a:rPr lang="en-US" sz="2400" dirty="0" err="1">
                <a:solidFill>
                  <a:prstClr val="black"/>
                </a:solidFill>
                <a:latin typeface="Times New Roman" panose="02020603050405020304" pitchFamily="18" charset="0"/>
                <a:cs typeface="Times New Roman" panose="02020603050405020304" pitchFamily="18" charset="0"/>
              </a:rPr>
              <a:t>sau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đó</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đo</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độ</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dài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các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cạnh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số</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đo</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góc</a:t>
            </a:r>
            <a:r>
              <a:rPr lang="en-US" sz="2400" dirty="0">
                <a:solidFill>
                  <a:prstClr val="black"/>
                </a:solidFill>
                <a:latin typeface="Times New Roman" panose="02020603050405020304" pitchFamily="18" charset="0"/>
                <a:cs typeface="Times New Roman" panose="02020603050405020304" pitchFamily="18" charset="0"/>
              </a:rPr>
              <a:t> A </a:t>
            </a:r>
            <a:r>
              <a:rPr lang="en-US" sz="2400" dirty="0" err="1">
                <a:solidFill>
                  <a:prstClr val="black"/>
                </a:solidFill>
                <a:latin typeface="Times New Roman" panose="02020603050405020304" pitchFamily="18" charset="0"/>
                <a:cs typeface="Times New Roman" panose="02020603050405020304" pitchFamily="18" charset="0"/>
              </a:rPr>
              <a:t>và</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kiểm</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tính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đúng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đắn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của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Định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lí</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côsin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tại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đỉnh</a:t>
            </a:r>
            <a:r>
              <a:rPr lang="en-US" sz="2400" dirty="0">
                <a:solidFill>
                  <a:prstClr val="black"/>
                </a:solidFill>
                <a:latin typeface="Times New Roman" panose="02020603050405020304" pitchFamily="18" charset="0"/>
                <a:cs typeface="Times New Roman" panose="02020603050405020304" pitchFamily="18" charset="0"/>
              </a:rPr>
              <a:t> A </a:t>
            </a:r>
            <a:r>
              <a:rPr lang="en-US" sz="2400" dirty="0" err="1">
                <a:solidFill>
                  <a:prstClr val="black"/>
                </a:solidFill>
                <a:latin typeface="Times New Roman" panose="02020603050405020304" pitchFamily="18" charset="0"/>
                <a:cs typeface="Times New Roman" panose="02020603050405020304" pitchFamily="18" charset="0"/>
              </a:rPr>
              <a:t>đối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với</a:t>
            </a:r>
            <a:r>
              <a:rPr lang="en-US" sz="2400" dirty="0">
                <a:solidFill>
                  <a:prstClr val="black"/>
                </a:solidFill>
                <a:latin typeface="Times New Roman" panose="02020603050405020304" pitchFamily="18" charset="0"/>
                <a:cs typeface="Times New Roman" panose="02020603050405020304" pitchFamily="18" charset="0"/>
              </a:rPr>
              <a:t> tam </a:t>
            </a:r>
            <a:r>
              <a:rPr lang="en-US" sz="2400" dirty="0" err="1">
                <a:solidFill>
                  <a:prstClr val="black"/>
                </a:solidFill>
                <a:latin typeface="Times New Roman" panose="02020603050405020304" pitchFamily="18" charset="0"/>
                <a:cs typeface="Times New Roman" panose="02020603050405020304" pitchFamily="18" charset="0"/>
              </a:rPr>
              <a:t>giác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đó</a:t>
            </a:r>
            <a:r>
              <a:rPr lang="en-US" sz="2400" dirty="0">
                <a:solidFill>
                  <a:prstClr val="black"/>
                </a:solidFill>
                <a:latin typeface="Times New Roman" panose="02020603050405020304" pitchFamily="18" charset="0"/>
                <a:cs typeface="Times New Roman" panose="02020603050405020304" pitchFamily="18" charset="0"/>
              </a:rPr>
              <a:t>.</a:t>
            </a:r>
          </a:p>
        </p:txBody>
      </p:sp>
      <p:grpSp>
        <p:nvGrpSpPr>
          <p:cNvPr id="21" name="Group 20">
            <a:extLst>
              <a:ext uri="{FF2B5EF4-FFF2-40B4-BE49-F238E27FC236}">
                <a16:creationId xmlns:a16="http://schemas.microsoft.com/office/drawing/2014/main" id="{FA041A4B-A616-B9E8-2884-2A5A4142E527}"/>
              </a:ext>
            </a:extLst>
          </p:cNvPr>
          <p:cNvGrpSpPr/>
          <p:nvPr/>
        </p:nvGrpSpPr>
        <p:grpSpPr>
          <a:xfrm>
            <a:off x="381000" y="895350"/>
            <a:ext cx="2286000" cy="533400"/>
            <a:chOff x="22440" y="16831"/>
            <a:chExt cx="913236" cy="261398"/>
          </a:xfrm>
        </p:grpSpPr>
        <p:grpSp>
          <p:nvGrpSpPr>
            <p:cNvPr id="22" name="Group 21">
              <a:extLst>
                <a:ext uri="{FF2B5EF4-FFF2-40B4-BE49-F238E27FC236}">
                  <a16:creationId xmlns:a16="http://schemas.microsoft.com/office/drawing/2014/main" id="{72A4F03A-C75E-EE0D-D137-C7A567CB4F5E}"/>
                </a:ext>
              </a:extLst>
            </p:cNvPr>
            <p:cNvGrpSpPr/>
            <p:nvPr/>
          </p:nvGrpSpPr>
          <p:grpSpPr>
            <a:xfrm>
              <a:off x="22440" y="59287"/>
              <a:ext cx="850471" cy="159855"/>
              <a:chOff x="31572" y="60276"/>
              <a:chExt cx="1196628" cy="197828"/>
            </a:xfrm>
          </p:grpSpPr>
          <p:sp>
            <p:nvSpPr>
              <p:cNvPr id="24" name="Arrow: Pentagon 23">
                <a:extLst>
                  <a:ext uri="{FF2B5EF4-FFF2-40B4-BE49-F238E27FC236}">
                    <a16:creationId xmlns:a16="http://schemas.microsoft.com/office/drawing/2014/main" id="{AE75D975-C1CE-230D-A6CB-25B438B90930}"/>
                  </a:ext>
                </a:extLst>
              </p:cNvPr>
              <p:cNvSpPr/>
              <p:nvPr/>
            </p:nvSpPr>
            <p:spPr>
              <a:xfrm>
                <a:off x="204585" y="62042"/>
                <a:ext cx="1023615" cy="196062"/>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nSpc>
                    <a:spcPct val="106000"/>
                  </a:lnSpc>
                  <a:spcBef>
                    <a:spcPts val="0"/>
                  </a:spcBef>
                  <a:spcAft>
                    <a:spcPts val="800"/>
                  </a:spcAft>
                </a:pPr>
                <a:r>
                  <a:rPr lang="en-US" sz="1000" b="1" kern="1200">
                    <a:solidFill>
                      <a:srgbClr val="0000CC"/>
                    </a:solidFill>
                    <a:effectLst/>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5" name="Arrow: Chevron 24">
                <a:extLst>
                  <a:ext uri="{FF2B5EF4-FFF2-40B4-BE49-F238E27FC236}">
                    <a16:creationId xmlns:a16="http://schemas.microsoft.com/office/drawing/2014/main" id="{8B15345D-EFBB-6E71-264F-605800DEDE86}"/>
                  </a:ext>
                </a:extLst>
              </p:cNvPr>
              <p:cNvSpPr/>
              <p:nvPr/>
            </p:nvSpPr>
            <p:spPr>
              <a:xfrm>
                <a:off x="31572" y="60341"/>
                <a:ext cx="162630" cy="19606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6" name="Arrow: Chevron 25">
                <a:extLst>
                  <a:ext uri="{FF2B5EF4-FFF2-40B4-BE49-F238E27FC236}">
                    <a16:creationId xmlns:a16="http://schemas.microsoft.com/office/drawing/2014/main" id="{322EB934-5332-792F-5452-25FBEB3D0B91}"/>
                  </a:ext>
                </a:extLst>
              </p:cNvPr>
              <p:cNvSpPr/>
              <p:nvPr/>
            </p:nvSpPr>
            <p:spPr>
              <a:xfrm>
                <a:off x="116273" y="60276"/>
                <a:ext cx="176766" cy="196062"/>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sp>
          <p:nvSpPr>
            <p:cNvPr id="23" name="TextBox 56">
              <a:extLst>
                <a:ext uri="{FF2B5EF4-FFF2-40B4-BE49-F238E27FC236}">
                  <a16:creationId xmlns:a16="http://schemas.microsoft.com/office/drawing/2014/main" id="{2141D964-98DE-FA5C-D7CD-0492A24E2E64}"/>
                </a:ext>
              </a:extLst>
            </p:cNvPr>
            <p:cNvSpPr txBox="1"/>
            <p:nvPr/>
          </p:nvSpPr>
          <p:spPr>
            <a:xfrm>
              <a:off x="188108" y="16831"/>
              <a:ext cx="747568" cy="261398"/>
            </a:xfrm>
            <a:prstGeom prst="rect">
              <a:avLst/>
            </a:prstGeom>
            <a:noFill/>
          </p:spPr>
          <p:txBody>
            <a:bodyPr wrap="square">
              <a:noAutofit/>
            </a:bodyPr>
            <a:lstStyle/>
            <a:p>
              <a:pPr marL="0" marR="0">
                <a:lnSpc>
                  <a:spcPct val="107000"/>
                </a:lnSpc>
                <a:spcBef>
                  <a:spcPts val="0"/>
                </a:spcBef>
                <a:spcAft>
                  <a:spcPts val="800"/>
                </a:spcAft>
              </a:pPr>
              <a:r>
                <a:rPr lang="vi-VN" sz="24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Trải nghiệm</a:t>
              </a:r>
              <a:r>
                <a:rPr lang="en-US" sz="2400" b="1" kern="12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5" name="Right Arrow 4">
            <a:hlinkClick r:id="rId2" action="ppaction://hlinkfile"/>
          </p:cNvPr>
          <p:cNvSpPr/>
          <p:nvPr/>
        </p:nvSpPr>
        <p:spPr>
          <a:xfrm>
            <a:off x="795698" y="4171950"/>
            <a:ext cx="6096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481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013331644"/>
              </p:ext>
            </p:extLst>
          </p:nvPr>
        </p:nvGraphicFramePr>
        <p:xfrm>
          <a:off x="0" y="0"/>
          <a:ext cx="9144000" cy="5143500"/>
        </p:xfrm>
        <a:graphic>
          <a:graphicData uri="http://schemas.openxmlformats.org/drawingml/2006/table">
            <a:tbl>
              <a:tblPr firstRow="1" bandRow="1">
                <a:tableStyleId>{5C22544A-7EE6-4342-B048-85BDC9FD1C3A}</a:tableStyleId>
              </a:tblPr>
              <a:tblGrid>
                <a:gridCol w="4149378">
                  <a:extLst>
                    <a:ext uri="{9D8B030D-6E8A-4147-A177-3AD203B41FA5}">
                      <a16:colId xmlns:a16="http://schemas.microsoft.com/office/drawing/2014/main" val="20000"/>
                    </a:ext>
                  </a:extLst>
                </a:gridCol>
                <a:gridCol w="4994622">
                  <a:extLst>
                    <a:ext uri="{9D8B030D-6E8A-4147-A177-3AD203B41FA5}">
                      <a16:colId xmlns:a16="http://schemas.microsoft.com/office/drawing/2014/main" val="20001"/>
                    </a:ext>
                  </a:extLst>
                </a:gridCol>
              </a:tblGrid>
              <a:tr h="5143500">
                <a:tc>
                  <a:txBody>
                    <a:bodyPr/>
                    <a:lstStyle/>
                    <a:p>
                      <a:endParaRPr lang="en-US" dirty="0"/>
                    </a:p>
                  </a:txBody>
                  <a:tcP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noFill/>
                  </a:tcPr>
                </a:tc>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2" name="TextBox 1"/>
          <p:cNvSpPr txBox="1"/>
          <p:nvPr/>
        </p:nvSpPr>
        <p:spPr>
          <a:xfrm>
            <a:off x="27272" y="57150"/>
            <a:ext cx="4087528" cy="4893647"/>
          </a:xfrm>
          <a:prstGeom prst="rect">
            <a:avLst/>
          </a:prstGeom>
          <a:noFill/>
        </p:spPr>
        <p:txBody>
          <a:bodyPr wrap="square" rtlCol="0">
            <a:spAutoFit/>
          </a:bodyPr>
          <a:lstStyle/>
          <a:p>
            <a:pPr lvl="0"/>
            <a:endParaRPr lang="vi-VN" sz="2400" dirty="0">
              <a:latin typeface="Times New Roman" panose="02020603050405020304" pitchFamily="18" charset="0"/>
              <a:cs typeface="Times New Roman" panose="02020603050405020304" pitchFamily="18" charset="0"/>
            </a:endParaRPr>
          </a:p>
          <a:p>
            <a:pPr lvl="0"/>
            <a:endParaRPr lang="vi-VN" sz="2400" dirty="0">
              <a:latin typeface="Times New Roman" panose="02020603050405020304" pitchFamily="18" charset="0"/>
              <a:cs typeface="Times New Roman" panose="02020603050405020304" pitchFamily="18" charset="0"/>
            </a:endParaRPr>
          </a:p>
          <a:p>
            <a:pPr lvl="0"/>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ô </a:t>
            </a:r>
            <a:r>
              <a:rPr lang="en-US" sz="2400" dirty="0" err="1">
                <a:latin typeface="Times New Roman" panose="02020603050405020304" pitchFamily="18" charset="0"/>
                <a:cs typeface="Times New Roman" panose="02020603050405020304" pitchFamily="18" charset="0"/>
              </a:rPr>
              <a:t>tô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C </a:t>
            </a:r>
            <a:r>
              <a:rPr lang="en-US" sz="2400" dirty="0" err="1">
                <a:latin typeface="Times New Roman" panose="02020603050405020304" pitchFamily="18" charset="0"/>
                <a:cs typeface="Times New Roman" panose="02020603050405020304" pitchFamily="18" charset="0"/>
              </a:rPr>
              <a:t>nhưng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giữa</a:t>
            </a:r>
            <a:r>
              <a:rPr lang="en-US" sz="2400" dirty="0">
                <a:latin typeface="Times New Roman" panose="02020603050405020304" pitchFamily="18" charset="0"/>
                <a:cs typeface="Times New Roman" panose="02020603050405020304" pitchFamily="18" charset="0"/>
              </a:rPr>
              <a:t> A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C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núi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cs typeface="Times New Roman" panose="02020603050405020304" pitchFamily="18" charset="0"/>
              </a:rPr>
              <a:t> ô </a:t>
            </a:r>
            <a:r>
              <a:rPr lang="en-US" sz="2400" dirty="0" err="1">
                <a:latin typeface="Times New Roman" panose="02020603050405020304" pitchFamily="18" charset="0"/>
                <a:cs typeface="Times New Roman" panose="02020603050405020304" pitchFamily="18" charset="0"/>
              </a:rPr>
              <a:t>tô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B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B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C,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tam </a:t>
            </a:r>
            <a:r>
              <a:rPr lang="en-US" sz="2400" dirty="0" err="1">
                <a:latin typeface="Times New Roman" panose="02020603050405020304" pitchFamily="18" charset="0"/>
                <a:cs typeface="Times New Roman" panose="02020603050405020304" pitchFamily="18" charset="0"/>
              </a:rPr>
              <a:t>giác</a:t>
            </a:r>
            <a:r>
              <a:rPr lang="en-US" sz="2400" dirty="0">
                <a:latin typeface="Times New Roman" panose="02020603050405020304" pitchFamily="18" charset="0"/>
                <a:cs typeface="Times New Roman" panose="02020603050405020304" pitchFamily="18" charset="0"/>
              </a:rPr>
              <a:t> ABC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AB = 10km, BC = 15km,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khoan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hầm</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núi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C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ô </a:t>
            </a:r>
            <a:r>
              <a:rPr lang="en-US" sz="2400" dirty="0" err="1">
                <a:latin typeface="Times New Roman" panose="02020603050405020304" pitchFamily="18" charset="0"/>
                <a:cs typeface="Times New Roman" panose="02020603050405020304" pitchFamily="18" charset="0"/>
              </a:rPr>
              <a:t>tô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Hỏi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hầm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ngắn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nhiêu</a:t>
            </a:r>
            <a:r>
              <a:rPr lang="en-US" sz="2400" dirty="0">
                <a:latin typeface="Times New Roman" panose="02020603050405020304" pitchFamily="18" charset="0"/>
                <a:cs typeface="Times New Roman" panose="02020603050405020304" pitchFamily="18" charset="0"/>
              </a:rPr>
              <a:t> km?</a:t>
            </a:r>
          </a:p>
        </p:txBody>
      </p:sp>
      <p:pic>
        <p:nvPicPr>
          <p:cNvPr id="16387" name="Picture 3" descr="z3018382750623_cda1f0b62d9be758dc0bd0e2aac5eea4"/>
          <p:cNvPicPr>
            <a:picLocks noChangeAspect="1" noChangeArrowheads="1"/>
          </p:cNvPicPr>
          <p:nvPr/>
        </p:nvPicPr>
        <p:blipFill rotWithShape="1">
          <a:blip r:embed="rId2">
            <a:extLst>
              <a:ext uri="{28A0092B-C50C-407E-A947-70E740481C1C}">
                <a14:useLocalDpi xmlns:a14="http://schemas.microsoft.com/office/drawing/2010/main" val="0"/>
              </a:ext>
            </a:extLst>
          </a:blip>
          <a:srcRect r="4687" b="19927"/>
          <a:stretch/>
        </p:blipFill>
        <p:spPr bwMode="auto">
          <a:xfrm>
            <a:off x="4152499" y="57150"/>
            <a:ext cx="4915301" cy="2440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4446869" y="1733550"/>
            <a:ext cx="1698057" cy="469741"/>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6144928" y="1856406"/>
            <a:ext cx="2368617" cy="34596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315326" y="1308472"/>
            <a:ext cx="304800" cy="461665"/>
          </a:xfrm>
          <a:prstGeom prst="rect">
            <a:avLst/>
          </a:prstGeom>
          <a:noFill/>
        </p:spPr>
        <p:txBody>
          <a:bodyPr wrap="square" rtlCol="0">
            <a:spAutoFit/>
          </a:bodyPr>
          <a:lstStyle/>
          <a:p>
            <a:r>
              <a:rPr lang="en-US" sz="2400" b="1" dirty="0">
                <a:solidFill>
                  <a:srgbClr val="FF0000"/>
                </a:solidFill>
                <a:latin typeface="Times New Roman" pitchFamily="18" charset="0"/>
                <a:cs typeface="Times New Roman" pitchFamily="18" charset="0"/>
              </a:rPr>
              <a:t>A</a:t>
            </a:r>
          </a:p>
        </p:txBody>
      </p:sp>
      <p:sp>
        <p:nvSpPr>
          <p:cNvPr id="12" name="TextBox 11"/>
          <p:cNvSpPr txBox="1"/>
          <p:nvPr/>
        </p:nvSpPr>
        <p:spPr>
          <a:xfrm>
            <a:off x="6324600" y="2088474"/>
            <a:ext cx="304800" cy="461665"/>
          </a:xfrm>
          <a:prstGeom prst="rect">
            <a:avLst/>
          </a:prstGeom>
          <a:noFill/>
        </p:spPr>
        <p:txBody>
          <a:bodyPr wrap="square" rtlCol="0">
            <a:spAutoFit/>
          </a:bodyPr>
          <a:lstStyle/>
          <a:p>
            <a:r>
              <a:rPr lang="en-US" sz="2400" b="1" dirty="0">
                <a:solidFill>
                  <a:srgbClr val="FF0000"/>
                </a:solidFill>
                <a:latin typeface="Times New Roman" pitchFamily="18" charset="0"/>
                <a:cs typeface="Times New Roman" pitchFamily="18" charset="0"/>
              </a:rPr>
              <a:t>B</a:t>
            </a:r>
          </a:p>
        </p:txBody>
      </p:sp>
      <p:sp>
        <p:nvSpPr>
          <p:cNvPr id="13" name="TextBox 12"/>
          <p:cNvSpPr txBox="1"/>
          <p:nvPr/>
        </p:nvSpPr>
        <p:spPr>
          <a:xfrm>
            <a:off x="8610600" y="1579746"/>
            <a:ext cx="304800" cy="461665"/>
          </a:xfrm>
          <a:prstGeom prst="rect">
            <a:avLst/>
          </a:prstGeom>
          <a:noFill/>
        </p:spPr>
        <p:txBody>
          <a:bodyPr wrap="square" rtlCol="0">
            <a:spAutoFit/>
          </a:bodyPr>
          <a:lstStyle/>
          <a:p>
            <a:r>
              <a:rPr lang="en-US" sz="2400" b="1" dirty="0">
                <a:solidFill>
                  <a:srgbClr val="FF0000"/>
                </a:solidFill>
                <a:latin typeface="Times New Roman" pitchFamily="18" charset="0"/>
                <a:cs typeface="Times New Roman" pitchFamily="18" charset="0"/>
              </a:rPr>
              <a:t>C</a:t>
            </a:r>
          </a:p>
        </p:txBody>
      </p:sp>
      <p:cxnSp>
        <p:nvCxnSpPr>
          <p:cNvPr id="16" name="Straight Connector 15"/>
          <p:cNvCxnSpPr/>
          <p:nvPr/>
        </p:nvCxnSpPr>
        <p:spPr>
          <a:xfrm>
            <a:off x="4467726" y="1733550"/>
            <a:ext cx="4045819" cy="77028"/>
          </a:xfrm>
          <a:prstGeom prst="line">
            <a:avLst/>
          </a:prstGeom>
          <a:ln w="3810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152499" y="2550139"/>
            <a:ext cx="5029200" cy="369332"/>
          </a:xfrm>
          <a:prstGeom prst="rect">
            <a:avLst/>
          </a:prstGeom>
          <a:noFill/>
        </p:spPr>
        <p:txBody>
          <a:bodyPr wrap="square" rtlCol="0">
            <a:spAutoFit/>
          </a:bodyPr>
          <a:lstStyle/>
          <a:p>
            <a:pPr lvl="0" defTabSz="1828800">
              <a:lnSpc>
                <a:spcPct val="90000"/>
              </a:lnSpc>
              <a:spcBef>
                <a:spcPts val="2000"/>
              </a:spcBef>
              <a:defRPr/>
            </a:pPr>
            <a:r>
              <a:rPr lang="en-US" sz="2000" dirty="0" err="1">
                <a:solidFill>
                  <a:prstClr val="black"/>
                </a:solidFill>
                <a:latin typeface="Times New Roman" panose="02020603050405020304" pitchFamily="18" charset="0"/>
                <a:cs typeface="Times New Roman" panose="02020603050405020304" pitchFamily="18" charset="0"/>
              </a:rPr>
              <a:t>Áp</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dụng</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định</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lí</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côsin</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cho</a:t>
            </a:r>
            <a:r>
              <a:rPr lang="en-US" sz="2000" dirty="0">
                <a:solidFill>
                  <a:prstClr val="black"/>
                </a:solidFill>
                <a:latin typeface="Times New Roman" panose="02020603050405020304" pitchFamily="18" charset="0"/>
                <a:cs typeface="Times New Roman" panose="02020603050405020304" pitchFamily="18" charset="0"/>
              </a:rPr>
              <a:t> tam </a:t>
            </a:r>
            <a:r>
              <a:rPr lang="en-US" sz="2000" dirty="0" err="1">
                <a:solidFill>
                  <a:prstClr val="black"/>
                </a:solidFill>
                <a:latin typeface="Times New Roman" panose="02020603050405020304" pitchFamily="18" charset="0"/>
                <a:cs typeface="Times New Roman" panose="02020603050405020304" pitchFamily="18" charset="0"/>
              </a:rPr>
              <a:t>giác</a:t>
            </a:r>
            <a:r>
              <a:rPr lang="en-US" sz="2000" dirty="0">
                <a:solidFill>
                  <a:prstClr val="black"/>
                </a:solidFill>
                <a:latin typeface="Times New Roman" panose="02020603050405020304" pitchFamily="18" charset="0"/>
                <a:cs typeface="Times New Roman" panose="02020603050405020304" pitchFamily="18" charset="0"/>
              </a:rPr>
              <a:t> ABC, ta </a:t>
            </a:r>
            <a:r>
              <a:rPr lang="en-US" sz="2000" dirty="0" err="1">
                <a:solidFill>
                  <a:prstClr val="black"/>
                </a:solidFill>
                <a:latin typeface="Times New Roman" panose="02020603050405020304" pitchFamily="18" charset="0"/>
                <a:cs typeface="Times New Roman" panose="02020603050405020304" pitchFamily="18" charset="0"/>
              </a:rPr>
              <a:t>có</a:t>
            </a:r>
            <a:r>
              <a:rPr lang="en-US" sz="2000" dirty="0">
                <a:solidFill>
                  <a:prstClr val="black"/>
                </a:solidFill>
                <a:latin typeface="Times New Roman" panose="02020603050405020304" pitchFamily="18" charset="0"/>
                <a:cs typeface="Times New Roman" panose="02020603050405020304" pitchFamily="18" charset="0"/>
              </a:rPr>
              <a:t> </a:t>
            </a:r>
          </a:p>
        </p:txBody>
      </p:sp>
      <p:graphicFrame>
        <p:nvGraphicFramePr>
          <p:cNvPr id="14" name="Object 13"/>
          <p:cNvGraphicFramePr>
            <a:graphicFrameLocks noChangeAspect="1"/>
          </p:cNvGraphicFramePr>
          <p:nvPr>
            <p:extLst>
              <p:ext uri="{D42A27DB-BD31-4B8C-83A1-F6EECF244321}">
                <p14:modId xmlns:p14="http://schemas.microsoft.com/office/powerpoint/2010/main" val="1113439917"/>
              </p:ext>
            </p:extLst>
          </p:nvPr>
        </p:nvGraphicFramePr>
        <p:xfrm>
          <a:off x="4315326" y="2919471"/>
          <a:ext cx="3551238" cy="320675"/>
        </p:xfrm>
        <a:graphic>
          <a:graphicData uri="http://schemas.openxmlformats.org/presentationml/2006/ole">
            <mc:AlternateContent xmlns:mc="http://schemas.openxmlformats.org/markup-compatibility/2006">
              <mc:Choice xmlns:v="urn:schemas-microsoft-com:vml" Requires="v">
                <p:oleObj name="Equation" r:id="rId3" imgW="2958840" imgH="266400" progId="Equation.DSMT4">
                  <p:embed/>
                </p:oleObj>
              </mc:Choice>
              <mc:Fallback>
                <p:oleObj name="Equation" r:id="rId3" imgW="2958840" imgH="266400" progId="Equation.DSMT4">
                  <p:embed/>
                  <p:pic>
                    <p:nvPicPr>
                      <p:cNvPr id="0" name=""/>
                      <p:cNvPicPr/>
                      <p:nvPr/>
                    </p:nvPicPr>
                    <p:blipFill>
                      <a:blip r:embed="rId4"/>
                      <a:stretch>
                        <a:fillRect/>
                      </a:stretch>
                    </p:blipFill>
                    <p:spPr>
                      <a:xfrm>
                        <a:off x="4315326" y="2919471"/>
                        <a:ext cx="3551238" cy="320675"/>
                      </a:xfrm>
                      <a:prstGeom prst="rect">
                        <a:avLst/>
                      </a:prstGeom>
                    </p:spPr>
                  </p:pic>
                </p:oleObj>
              </mc:Fallback>
            </mc:AlternateContent>
          </a:graphicData>
        </a:graphic>
      </p:graphicFrame>
      <p:grpSp>
        <p:nvGrpSpPr>
          <p:cNvPr id="19" name="Group 18">
            <a:extLst>
              <a:ext uri="{FF2B5EF4-FFF2-40B4-BE49-F238E27FC236}">
                <a16:creationId xmlns:a16="http://schemas.microsoft.com/office/drawing/2014/main" id="{6304DFDA-C285-F737-EBC7-F9CC1214FEAA}"/>
              </a:ext>
            </a:extLst>
          </p:cNvPr>
          <p:cNvGrpSpPr/>
          <p:nvPr/>
        </p:nvGrpSpPr>
        <p:grpSpPr>
          <a:xfrm>
            <a:off x="381000" y="133350"/>
            <a:ext cx="2286000" cy="533400"/>
            <a:chOff x="22440" y="16831"/>
            <a:chExt cx="913236" cy="261398"/>
          </a:xfrm>
        </p:grpSpPr>
        <p:grpSp>
          <p:nvGrpSpPr>
            <p:cNvPr id="20" name="Group 19">
              <a:extLst>
                <a:ext uri="{FF2B5EF4-FFF2-40B4-BE49-F238E27FC236}">
                  <a16:creationId xmlns:a16="http://schemas.microsoft.com/office/drawing/2014/main" id="{8940ABD5-847C-232D-9BB4-AF91567D2A3B}"/>
                </a:ext>
              </a:extLst>
            </p:cNvPr>
            <p:cNvGrpSpPr/>
            <p:nvPr/>
          </p:nvGrpSpPr>
          <p:grpSpPr>
            <a:xfrm>
              <a:off x="22440" y="59287"/>
              <a:ext cx="850471" cy="159855"/>
              <a:chOff x="31572" y="60276"/>
              <a:chExt cx="1196628" cy="197828"/>
            </a:xfrm>
          </p:grpSpPr>
          <p:sp>
            <p:nvSpPr>
              <p:cNvPr id="22" name="Arrow: Pentagon 21">
                <a:extLst>
                  <a:ext uri="{FF2B5EF4-FFF2-40B4-BE49-F238E27FC236}">
                    <a16:creationId xmlns:a16="http://schemas.microsoft.com/office/drawing/2014/main" id="{DE466704-2389-5101-1978-CBFE87A334E1}"/>
                  </a:ext>
                </a:extLst>
              </p:cNvPr>
              <p:cNvSpPr/>
              <p:nvPr/>
            </p:nvSpPr>
            <p:spPr>
              <a:xfrm>
                <a:off x="204585" y="62042"/>
                <a:ext cx="1023615" cy="196062"/>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nSpc>
                    <a:spcPct val="106000"/>
                  </a:lnSpc>
                  <a:spcBef>
                    <a:spcPts val="0"/>
                  </a:spcBef>
                  <a:spcAft>
                    <a:spcPts val="800"/>
                  </a:spcAft>
                </a:pPr>
                <a:r>
                  <a:rPr lang="en-US" sz="1000" b="1" kern="1200">
                    <a:solidFill>
                      <a:srgbClr val="0000CC"/>
                    </a:solidFill>
                    <a:effectLst/>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Arrow: Chevron 22">
                <a:extLst>
                  <a:ext uri="{FF2B5EF4-FFF2-40B4-BE49-F238E27FC236}">
                    <a16:creationId xmlns:a16="http://schemas.microsoft.com/office/drawing/2014/main" id="{989740D3-6829-D06D-F9EC-6EABB128D6EE}"/>
                  </a:ext>
                </a:extLst>
              </p:cNvPr>
              <p:cNvSpPr/>
              <p:nvPr/>
            </p:nvSpPr>
            <p:spPr>
              <a:xfrm>
                <a:off x="31572" y="60341"/>
                <a:ext cx="162630" cy="19606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4" name="Arrow: Chevron 23">
                <a:extLst>
                  <a:ext uri="{FF2B5EF4-FFF2-40B4-BE49-F238E27FC236}">
                    <a16:creationId xmlns:a16="http://schemas.microsoft.com/office/drawing/2014/main" id="{1DDC8836-A836-691A-7154-0D2A6EF071E0}"/>
                  </a:ext>
                </a:extLst>
              </p:cNvPr>
              <p:cNvSpPr/>
              <p:nvPr/>
            </p:nvSpPr>
            <p:spPr>
              <a:xfrm>
                <a:off x="116273" y="60276"/>
                <a:ext cx="176766" cy="196062"/>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sp>
          <p:nvSpPr>
            <p:cNvPr id="21" name="TextBox 56">
              <a:extLst>
                <a:ext uri="{FF2B5EF4-FFF2-40B4-BE49-F238E27FC236}">
                  <a16:creationId xmlns:a16="http://schemas.microsoft.com/office/drawing/2014/main" id="{A3E957F4-AE70-8DDF-F01E-4CE818725306}"/>
                </a:ext>
              </a:extLst>
            </p:cNvPr>
            <p:cNvSpPr txBox="1"/>
            <p:nvPr/>
          </p:nvSpPr>
          <p:spPr>
            <a:xfrm>
              <a:off x="188108" y="16831"/>
              <a:ext cx="747568" cy="261398"/>
            </a:xfrm>
            <a:prstGeom prst="rect">
              <a:avLst/>
            </a:prstGeom>
            <a:noFill/>
          </p:spPr>
          <p:txBody>
            <a:bodyPr wrap="square">
              <a:noAutofit/>
            </a:bodyPr>
            <a:lstStyle/>
            <a:p>
              <a:pPr marL="0" marR="0">
                <a:lnSpc>
                  <a:spcPct val="107000"/>
                </a:lnSpc>
                <a:spcBef>
                  <a:spcPts val="0"/>
                </a:spcBef>
                <a:spcAft>
                  <a:spcPts val="800"/>
                </a:spcAft>
              </a:pPr>
              <a:r>
                <a:rPr lang="vi-VN" sz="24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Vận dụng 1</a:t>
              </a:r>
              <a:r>
                <a:rPr lang="en-US" sz="2400" b="1" kern="12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5" name="TextBox 4"/>
          <p:cNvSpPr txBox="1"/>
          <p:nvPr/>
        </p:nvSpPr>
        <p:spPr>
          <a:xfrm>
            <a:off x="4334373" y="3333750"/>
            <a:ext cx="3439328" cy="1124410"/>
          </a:xfrm>
          <a:prstGeom prst="rect">
            <a:avLst/>
          </a:prstGeom>
          <a:noFill/>
        </p:spPr>
        <p:txBody>
          <a:bodyPr wrap="square" rtlCol="0">
            <a:spAutoFit/>
          </a:bodyPr>
          <a:lstStyle/>
          <a:p>
            <a:pPr lvl="0" defTabSz="1828800">
              <a:lnSpc>
                <a:spcPct val="90000"/>
              </a:lnSpc>
              <a:spcBef>
                <a:spcPts val="2000"/>
              </a:spcBef>
              <a:defRPr/>
            </a:pPr>
            <a:endParaRPr lang="en-US" dirty="0">
              <a:solidFill>
                <a:prstClr val="black"/>
              </a:solidFill>
              <a:latin typeface="Times New Roman" panose="02020603050405020304" pitchFamily="18" charset="0"/>
              <a:cs typeface="Times New Roman" panose="02020603050405020304" pitchFamily="18" charset="0"/>
            </a:endParaRPr>
          </a:p>
          <a:p>
            <a:pPr lvl="0" defTabSz="1828800">
              <a:lnSpc>
                <a:spcPct val="90000"/>
              </a:lnSpc>
              <a:spcBef>
                <a:spcPts val="2000"/>
              </a:spcBef>
              <a:defRPr/>
            </a:pPr>
            <a:r>
              <a:rPr lang="en-US" dirty="0" err="1">
                <a:solidFill>
                  <a:prstClr val="black"/>
                </a:solidFill>
                <a:latin typeface="Times New Roman" panose="02020603050405020304" pitchFamily="18" charset="0"/>
                <a:cs typeface="Times New Roman" panose="02020603050405020304" pitchFamily="18" charset="0"/>
              </a:rPr>
              <a:t>Độ</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dài</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đoạn</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đường</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cũ</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là</a:t>
            </a:r>
            <a:r>
              <a:rPr lang="en-US" dirty="0">
                <a:solidFill>
                  <a:prstClr val="black"/>
                </a:solidFill>
                <a:latin typeface="Times New Roman" panose="02020603050405020304" pitchFamily="18" charset="0"/>
                <a:cs typeface="Times New Roman" panose="02020603050405020304" pitchFamily="18" charset="0"/>
              </a:rPr>
              <a:t>:</a:t>
            </a:r>
          </a:p>
          <a:p>
            <a:pPr>
              <a:defRPr/>
            </a:pPr>
            <a:r>
              <a:rPr lang="en-US" dirty="0">
                <a:solidFill>
                  <a:prstClr val="black"/>
                </a:solidFill>
                <a:latin typeface="Times New Roman" panose="02020603050405020304" pitchFamily="18" charset="0"/>
                <a:cs typeface="Times New Roman" panose="02020603050405020304" pitchFamily="18" charset="0"/>
              </a:rPr>
              <a:t>      AB + BC = 15 + 10 = 25km</a:t>
            </a:r>
          </a:p>
        </p:txBody>
      </p:sp>
      <p:sp>
        <p:nvSpPr>
          <p:cNvPr id="8" name="TextBox 7"/>
          <p:cNvSpPr txBox="1"/>
          <p:nvPr/>
        </p:nvSpPr>
        <p:spPr>
          <a:xfrm>
            <a:off x="4299735" y="3943350"/>
            <a:ext cx="4734728" cy="1124410"/>
          </a:xfrm>
          <a:prstGeom prst="rect">
            <a:avLst/>
          </a:prstGeom>
          <a:noFill/>
        </p:spPr>
        <p:txBody>
          <a:bodyPr wrap="square" rtlCol="0">
            <a:spAutoFit/>
          </a:bodyPr>
          <a:lstStyle/>
          <a:p>
            <a:pPr lvl="0" defTabSz="1828800">
              <a:lnSpc>
                <a:spcPct val="90000"/>
              </a:lnSpc>
              <a:spcBef>
                <a:spcPts val="2000"/>
              </a:spcBef>
              <a:defRPr/>
            </a:pPr>
            <a:endParaRPr lang="en-US" dirty="0">
              <a:solidFill>
                <a:prstClr val="black"/>
              </a:solidFill>
              <a:latin typeface="Times New Roman" panose="02020603050405020304" pitchFamily="18" charset="0"/>
              <a:cs typeface="Times New Roman" panose="02020603050405020304" pitchFamily="18" charset="0"/>
            </a:endParaRPr>
          </a:p>
          <a:p>
            <a:pPr lvl="0" defTabSz="1828800">
              <a:lnSpc>
                <a:spcPct val="90000"/>
              </a:lnSpc>
              <a:spcBef>
                <a:spcPts val="2000"/>
              </a:spcBef>
              <a:defRPr/>
            </a:pPr>
            <a:r>
              <a:rPr lang="en-US" dirty="0" err="1">
                <a:solidFill>
                  <a:prstClr val="black"/>
                </a:solidFill>
                <a:latin typeface="Times New Roman" panose="02020603050405020304" pitchFamily="18" charset="0"/>
                <a:cs typeface="Times New Roman" panose="02020603050405020304" pitchFamily="18" charset="0"/>
              </a:rPr>
              <a:t>Đường</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cũ</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dài</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hơn</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đường</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mới</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là</a:t>
            </a:r>
            <a:r>
              <a:rPr lang="en-US" dirty="0">
                <a:solidFill>
                  <a:prstClr val="black"/>
                </a:solidFill>
                <a:latin typeface="Times New Roman" panose="02020603050405020304" pitchFamily="18" charset="0"/>
                <a:cs typeface="Times New Roman" panose="02020603050405020304" pitchFamily="18" charset="0"/>
              </a:rPr>
              <a:t>:</a:t>
            </a:r>
          </a:p>
          <a:p>
            <a:pPr>
              <a:defRPr/>
            </a:pPr>
            <a:r>
              <a:rPr lang="en-US" dirty="0">
                <a:solidFill>
                  <a:prstClr val="black"/>
                </a:solidFill>
                <a:latin typeface="Times New Roman" panose="02020603050405020304" pitchFamily="18" charset="0"/>
                <a:cs typeface="Times New Roman" panose="02020603050405020304" pitchFamily="18" charset="0"/>
              </a:rPr>
              <a:t>        25 – 20 = </a:t>
            </a:r>
            <a:r>
              <a:rPr lang="en-US" dirty="0">
                <a:solidFill>
                  <a:prstClr val="black"/>
                </a:solidFill>
                <a:latin typeface="Times New Roman" panose="02020603050405020304" pitchFamily="18" charset="0"/>
                <a:cs typeface="Times New Roman" panose="02020603050405020304" pitchFamily="18" charset="0"/>
                <a:hlinkClick r:id="rId5" action="ppaction://hlinkfile"/>
              </a:rPr>
              <a:t>5km </a:t>
            </a:r>
            <a:endParaRPr lang="en-US" dirty="0">
              <a:solidFill>
                <a:prstClr val="black"/>
              </a:solidFill>
              <a:latin typeface="Times New Roman" panose="02020603050405020304" pitchFamily="18" charset="0"/>
              <a:cs typeface="Times New Roman" panose="02020603050405020304" pitchFamily="18" charset="0"/>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775090382"/>
              </p:ext>
            </p:extLst>
          </p:nvPr>
        </p:nvGraphicFramePr>
        <p:xfrm>
          <a:off x="4648200" y="3243263"/>
          <a:ext cx="3505200" cy="319087"/>
        </p:xfrm>
        <a:graphic>
          <a:graphicData uri="http://schemas.openxmlformats.org/presentationml/2006/ole">
            <mc:AlternateContent xmlns:mc="http://schemas.openxmlformats.org/markup-compatibility/2006">
              <mc:Choice xmlns:v="urn:schemas-microsoft-com:vml" Requires="v">
                <p:oleObj name="Equation" r:id="rId6" imgW="2920680" imgH="266400" progId="Equation.DSMT4">
                  <p:embed/>
                </p:oleObj>
              </mc:Choice>
              <mc:Fallback>
                <p:oleObj name="Equation" r:id="rId6" imgW="2920680" imgH="266400" progId="Equation.DSMT4">
                  <p:embed/>
                  <p:pic>
                    <p:nvPicPr>
                      <p:cNvPr id="0" name="Object 13"/>
                      <p:cNvPicPr>
                        <a:picLocks noChangeAspect="1" noChangeArrowheads="1"/>
                      </p:cNvPicPr>
                      <p:nvPr/>
                    </p:nvPicPr>
                    <p:blipFill>
                      <a:blip r:embed="rId7"/>
                      <a:srcRect/>
                      <a:stretch>
                        <a:fillRect/>
                      </a:stretch>
                    </p:blipFill>
                    <p:spPr bwMode="auto">
                      <a:xfrm>
                        <a:off x="4648200" y="3243263"/>
                        <a:ext cx="3505200"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a:extLst>
              <a:ext uri="{FF2B5EF4-FFF2-40B4-BE49-F238E27FC236}">
                <a16:creationId xmlns:a16="http://schemas.microsoft.com/office/drawing/2014/main" id="{FDAFBABE-20BE-E6AE-C7F4-6315255C9121}"/>
              </a:ext>
            </a:extLst>
          </p:cNvPr>
          <p:cNvGraphicFramePr>
            <a:graphicFrameLocks noChangeAspect="1"/>
          </p:cNvGraphicFramePr>
          <p:nvPr>
            <p:extLst>
              <p:ext uri="{D42A27DB-BD31-4B8C-83A1-F6EECF244321}">
                <p14:modId xmlns:p14="http://schemas.microsoft.com/office/powerpoint/2010/main" val="4104971939"/>
              </p:ext>
            </p:extLst>
          </p:nvPr>
        </p:nvGraphicFramePr>
        <p:xfrm>
          <a:off x="4586288" y="3498850"/>
          <a:ext cx="2409825" cy="369888"/>
        </p:xfrm>
        <a:graphic>
          <a:graphicData uri="http://schemas.openxmlformats.org/presentationml/2006/ole">
            <mc:AlternateContent xmlns:mc="http://schemas.openxmlformats.org/markup-compatibility/2006">
              <mc:Choice xmlns:v="urn:schemas-microsoft-com:vml" Requires="v">
                <p:oleObj name="Equation" r:id="rId8" imgW="1549080" imgH="241200" progId="Equation.DSMT4">
                  <p:embed/>
                </p:oleObj>
              </mc:Choice>
              <mc:Fallback>
                <p:oleObj name="Equation" r:id="rId8" imgW="1549080" imgH="241200" progId="Equation.DSMT4">
                  <p:embed/>
                  <p:pic>
                    <p:nvPicPr>
                      <p:cNvPr id="28" name="Object 27">
                        <a:extLst>
                          <a:ext uri="{FF2B5EF4-FFF2-40B4-BE49-F238E27FC236}">
                            <a16:creationId xmlns:a16="http://schemas.microsoft.com/office/drawing/2014/main" id="{6636B349-AD68-9A2F-3428-A444675B2EBE}"/>
                          </a:ext>
                        </a:extLst>
                      </p:cNvPr>
                      <p:cNvPicPr>
                        <a:picLocks noChangeAspect="1" noChangeArrowheads="1"/>
                      </p:cNvPicPr>
                      <p:nvPr/>
                    </p:nvPicPr>
                    <p:blipFill>
                      <a:blip r:embed="rId9"/>
                      <a:srcRect/>
                      <a:stretch>
                        <a:fillRect/>
                      </a:stretch>
                    </p:blipFill>
                    <p:spPr bwMode="auto">
                      <a:xfrm>
                        <a:off x="4586288" y="3498850"/>
                        <a:ext cx="2409825" cy="369888"/>
                      </a:xfrm>
                      <a:prstGeom prst="rect">
                        <a:avLst/>
                      </a:prstGeom>
                      <a:noFill/>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2656309319"/>
              </p:ext>
            </p:extLst>
          </p:nvPr>
        </p:nvGraphicFramePr>
        <p:xfrm>
          <a:off x="1600421" y="2575469"/>
          <a:ext cx="1397000" cy="381000"/>
        </p:xfrm>
        <a:graphic>
          <a:graphicData uri="http://schemas.openxmlformats.org/presentationml/2006/ole">
            <mc:AlternateContent xmlns:mc="http://schemas.openxmlformats.org/markup-compatibility/2006">
              <mc:Choice xmlns:v="urn:schemas-microsoft-com:vml" Requires="v">
                <p:oleObj name="Equation" r:id="rId10" imgW="977760" imgH="266400" progId="Equation.DSMT4">
                  <p:embed/>
                </p:oleObj>
              </mc:Choice>
              <mc:Fallback>
                <p:oleObj name="Equation" r:id="rId10" imgW="977760" imgH="266400" progId="Equation.DSMT4">
                  <p:embed/>
                  <p:pic>
                    <p:nvPicPr>
                      <p:cNvPr id="0" name="Object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00421" y="2575469"/>
                        <a:ext cx="1397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91384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D313519-0C89-483D-A08E-CF6067282148}"/>
              </a:ext>
            </a:extLst>
          </p:cNvPr>
          <p:cNvGrpSpPr/>
          <p:nvPr/>
        </p:nvGrpSpPr>
        <p:grpSpPr>
          <a:xfrm>
            <a:off x="57972" y="2413688"/>
            <a:ext cx="8948390" cy="2586937"/>
            <a:chOff x="48567" y="4381499"/>
            <a:chExt cx="23018772" cy="6898498"/>
          </a:xfrm>
          <a:solidFill>
            <a:srgbClr val="DAE3F3"/>
          </a:solidFill>
        </p:grpSpPr>
        <p:sp>
          <p:nvSpPr>
            <p:cNvPr id="3" name="Rounded Rectangle 52">
              <a:extLst>
                <a:ext uri="{FF2B5EF4-FFF2-40B4-BE49-F238E27FC236}">
                  <a16:creationId xmlns:a16="http://schemas.microsoft.com/office/drawing/2014/main" id="{5B1AB244-3D78-416D-AEF1-35CC4562B7A3}"/>
                </a:ext>
              </a:extLst>
            </p:cNvPr>
            <p:cNvSpPr/>
            <p:nvPr/>
          </p:nvSpPr>
          <p:spPr>
            <a:xfrm>
              <a:off x="385312" y="4941556"/>
              <a:ext cx="22682027" cy="6338441"/>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4" name="Group 3">
              <a:extLst>
                <a:ext uri="{FF2B5EF4-FFF2-40B4-BE49-F238E27FC236}">
                  <a16:creationId xmlns:a16="http://schemas.microsoft.com/office/drawing/2014/main" id="{B6FC852D-338F-4593-BDAE-4432C24EAC82}"/>
                </a:ext>
              </a:extLst>
            </p:cNvPr>
            <p:cNvGrpSpPr/>
            <p:nvPr/>
          </p:nvGrpSpPr>
          <p:grpSpPr>
            <a:xfrm>
              <a:off x="48567" y="4381499"/>
              <a:ext cx="3991940" cy="1079474"/>
              <a:chOff x="410517" y="4648199"/>
              <a:chExt cx="3991940" cy="1079474"/>
            </a:xfrm>
            <a:grpFill/>
          </p:grpSpPr>
          <p:sp>
            <p:nvSpPr>
              <p:cNvPr id="5" name="Freeform 20">
                <a:extLst>
                  <a:ext uri="{FF2B5EF4-FFF2-40B4-BE49-F238E27FC236}">
                    <a16:creationId xmlns:a16="http://schemas.microsoft.com/office/drawing/2014/main" id="{20085AD8-BD87-4A35-B6D4-9AE383128185}"/>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 name="TextBox 5">
                <a:extLst>
                  <a:ext uri="{FF2B5EF4-FFF2-40B4-BE49-F238E27FC236}">
                    <a16:creationId xmlns:a16="http://schemas.microsoft.com/office/drawing/2014/main" id="{F08C0313-9358-457E-845F-D4B035AC31D3}"/>
                  </a:ext>
                </a:extLst>
              </p:cNvPr>
              <p:cNvSpPr txBox="1"/>
              <p:nvPr/>
            </p:nvSpPr>
            <p:spPr>
              <a:xfrm>
                <a:off x="1406054" y="4732063"/>
                <a:ext cx="2872838" cy="943847"/>
              </a:xfrm>
              <a:prstGeom prst="rect">
                <a:avLst/>
              </a:prstGeom>
              <a:grpFill/>
            </p:spPr>
            <p:txBody>
              <a:bodyPr wrap="square" rtlCol="0">
                <a:spAutoFit/>
              </a:bodyPr>
              <a:lstStyle/>
              <a:p>
                <a:pPr algn="ctr"/>
                <a:r>
                  <a:rPr lang="vi-VN" sz="1700" b="1" dirty="0">
                    <a:solidFill>
                      <a:prstClr val="black"/>
                    </a:solidFill>
                    <a:latin typeface="Tahoma" pitchFamily="34" charset="0"/>
                    <a:ea typeface="Tahoma" pitchFamily="34" charset="0"/>
                    <a:cs typeface="Tahoma" pitchFamily="34" charset="0"/>
                  </a:rPr>
                  <a:t>Bài giải</a:t>
                </a:r>
                <a:endParaRPr lang="en-US" sz="1700" b="1" dirty="0">
                  <a:solidFill>
                    <a:prstClr val="black"/>
                  </a:solidFill>
                  <a:latin typeface="Tahoma" pitchFamily="34" charset="0"/>
                  <a:ea typeface="Tahoma" pitchFamily="34" charset="0"/>
                  <a:cs typeface="Tahoma" pitchFamily="34" charset="0"/>
                </a:endParaRPr>
              </a:p>
            </p:txBody>
          </p:sp>
          <p:pic>
            <p:nvPicPr>
              <p:cNvPr id="7" name="Picture 6">
                <a:extLst>
                  <a:ext uri="{FF2B5EF4-FFF2-40B4-BE49-F238E27FC236}">
                    <a16:creationId xmlns:a16="http://schemas.microsoft.com/office/drawing/2014/main" id="{AB75B5B9-D442-4C6E-96A9-9A573FE06D9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8" name="Group 7">
            <a:extLst>
              <a:ext uri="{FF2B5EF4-FFF2-40B4-BE49-F238E27FC236}">
                <a16:creationId xmlns:a16="http://schemas.microsoft.com/office/drawing/2014/main" id="{DA8B4DB7-EFF8-4AF8-B0FA-839D4C447E82}"/>
              </a:ext>
            </a:extLst>
          </p:cNvPr>
          <p:cNvGrpSpPr/>
          <p:nvPr/>
        </p:nvGrpSpPr>
        <p:grpSpPr>
          <a:xfrm>
            <a:off x="232681" y="1914525"/>
            <a:ext cx="8833567" cy="462951"/>
            <a:chOff x="241306" y="2243792"/>
            <a:chExt cx="11778089" cy="617268"/>
          </a:xfrm>
          <a:solidFill>
            <a:srgbClr val="327E3B"/>
          </a:solidFill>
        </p:grpSpPr>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8E77691F-65E4-4D25-99BE-C63849AAC2C4}"/>
                    </a:ext>
                  </a:extLst>
                </p:cNvPr>
                <p:cNvSpPr/>
                <p:nvPr/>
              </p:nvSpPr>
              <p:spPr>
                <a:xfrm>
                  <a:off x="3538287"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14:m>
                    <m:oMath xmlns:m="http://schemas.openxmlformats.org/officeDocument/2006/math">
                      <m:r>
                        <a:rPr lang="en-US" sz="2000" b="1" i="1">
                          <a:solidFill>
                            <a:prstClr val="white"/>
                          </a:solidFill>
                          <a:latin typeface="Cambria Math" panose="02040503050406030204" pitchFamily="18" charset="0"/>
                        </a:rPr>
                        <m:t>       </m:t>
                      </m:r>
                      <m:r>
                        <a:rPr lang="vi-VN" sz="2000" b="1" i="1">
                          <a:solidFill>
                            <a:prstClr val="white"/>
                          </a:solidFill>
                          <a:latin typeface="Cambria Math" panose="02040503050406030204" pitchFamily="18" charset="0"/>
                        </a:rPr>
                        <m:t>𝒄</m:t>
                      </m:r>
                      <m:r>
                        <a:rPr lang="vi-VN" sz="2000" b="1" i="1">
                          <a:solidFill>
                            <a:prstClr val="white"/>
                          </a:solidFill>
                          <a:latin typeface="Cambria Math" panose="02040503050406030204" pitchFamily="18" charset="0"/>
                        </a:rPr>
                        <m:t>=</m:t>
                      </m:r>
                      <m:r>
                        <a:rPr lang="en-US" sz="2000" b="1" i="1">
                          <a:solidFill>
                            <a:prstClr val="white"/>
                          </a:solidFill>
                          <a:latin typeface="Cambria Math" panose="02040503050406030204" pitchFamily="18" charset="0"/>
                        </a:rPr>
                        <m:t>𝟕</m:t>
                      </m:r>
                      <m:rad>
                        <m:radPr>
                          <m:degHide m:val="on"/>
                          <m:ctrlPr>
                            <a:rPr lang="en-US" sz="2000" b="1" i="1">
                              <a:solidFill>
                                <a:prstClr val="white"/>
                              </a:solidFill>
                              <a:latin typeface="Cambria Math" panose="02040503050406030204" pitchFamily="18" charset="0"/>
                            </a:rPr>
                          </m:ctrlPr>
                        </m:radPr>
                        <m:deg/>
                        <m:e>
                          <m:r>
                            <a:rPr lang="en-US" sz="2000" b="1" i="1">
                              <a:solidFill>
                                <a:prstClr val="white"/>
                              </a:solidFill>
                              <a:latin typeface="Cambria Math" panose="02040503050406030204" pitchFamily="18" charset="0"/>
                            </a:rPr>
                            <m:t>𝟐</m:t>
                          </m:r>
                        </m:e>
                      </m:rad>
                    </m:oMath>
                  </a14:m>
                  <a:r>
                    <a:rPr lang="vi-VN" sz="20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Rectangle 8">
                  <a:extLst>
                    <a:ext uri="{FF2B5EF4-FFF2-40B4-BE49-F238E27FC236}">
                      <a16:creationId xmlns:a16="http://schemas.microsoft.com/office/drawing/2014/main" id="{8E77691F-65E4-4D25-99BE-C63849AAC2C4}"/>
                    </a:ext>
                  </a:extLst>
                </p:cNvPr>
                <p:cNvSpPr>
                  <a:spLocks noRot="1" noChangeAspect="1" noMove="1" noResize="1" noEditPoints="1" noAdjustHandles="1" noChangeArrowheads="1" noChangeShapeType="1" noTextEdit="1"/>
                </p:cNvSpPr>
                <p:nvPr/>
              </p:nvSpPr>
              <p:spPr>
                <a:xfrm>
                  <a:off x="3538287" y="2243792"/>
                  <a:ext cx="2468235" cy="617268"/>
                </a:xfrm>
                <a:prstGeom prst="rect">
                  <a:avLst/>
                </a:prstGeom>
                <a:blipFill>
                  <a:blip r:embed="rId3"/>
                  <a:stretch>
                    <a:fillRect b="-16588"/>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id="{2178679C-83F1-4149-AB69-2BCAF6D951FA}"/>
                </a:ext>
              </a:extLst>
            </p:cNvPr>
            <p:cNvSpPr/>
            <p:nvPr/>
          </p:nvSpPr>
          <p:spPr>
            <a:xfrm>
              <a:off x="3247742"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prstClr val="white"/>
                  </a:solidFill>
                  <a:latin typeface="Tahoma" panose="020B0604030504040204" pitchFamily="34" charset="0"/>
                  <a:ea typeface="Tahoma" panose="020B0604030504040204" pitchFamily="34" charset="0"/>
                  <a:cs typeface="Tahoma" panose="020B0604030504040204" pitchFamily="34" charset="0"/>
                </a:rPr>
                <a:t>B</a:t>
              </a:r>
              <a:endPar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BF1812F0-72B6-4695-918E-1559D10E093B}"/>
                    </a:ext>
                  </a:extLst>
                </p:cNvPr>
                <p:cNvSpPr/>
                <p:nvPr/>
              </p:nvSpPr>
              <p:spPr>
                <a:xfrm>
                  <a:off x="531851"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vi-VN" sz="2000" b="1" i="1">
                          <a:solidFill>
                            <a:prstClr val="white"/>
                          </a:solidFill>
                          <a:latin typeface="Cambria Math" panose="02040503050406030204" pitchFamily="18" charset="0"/>
                        </a:rPr>
                        <m:t>𝒄</m:t>
                      </m:r>
                      <m:r>
                        <a:rPr lang="vi-VN" sz="2000" b="1" i="1">
                          <a:solidFill>
                            <a:prstClr val="white"/>
                          </a:solidFill>
                          <a:latin typeface="Cambria Math" panose="02040503050406030204" pitchFamily="18" charset="0"/>
                        </a:rPr>
                        <m:t>=</m:t>
                      </m:r>
                      <m:r>
                        <a:rPr lang="en-US" sz="2000" b="1" i="1">
                          <a:solidFill>
                            <a:prstClr val="white"/>
                          </a:solidFill>
                          <a:latin typeface="Cambria Math" panose="02040503050406030204" pitchFamily="18" charset="0"/>
                        </a:rPr>
                        <m:t>𝟑</m:t>
                      </m:r>
                      <m:rad>
                        <m:radPr>
                          <m:degHide m:val="on"/>
                          <m:ctrlPr>
                            <a:rPr lang="en-US" sz="2000" b="1" i="1">
                              <a:solidFill>
                                <a:prstClr val="white"/>
                              </a:solidFill>
                              <a:latin typeface="Cambria Math" panose="02040503050406030204" pitchFamily="18" charset="0"/>
                            </a:rPr>
                          </m:ctrlPr>
                        </m:radPr>
                        <m:deg/>
                        <m:e>
                          <m:r>
                            <a:rPr lang="en-US" sz="2000" b="1" i="1">
                              <a:solidFill>
                                <a:prstClr val="white"/>
                              </a:solidFill>
                              <a:latin typeface="Cambria Math" panose="02040503050406030204" pitchFamily="18" charset="0"/>
                            </a:rPr>
                            <m:t>𝟐𝟏</m:t>
                          </m:r>
                        </m:e>
                      </m:rad>
                    </m:oMath>
                  </a14:m>
                  <a:r>
                    <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1" name="Rectangle 10">
                  <a:extLst>
                    <a:ext uri="{FF2B5EF4-FFF2-40B4-BE49-F238E27FC236}">
                      <a16:creationId xmlns:a16="http://schemas.microsoft.com/office/drawing/2014/main" id="{BF1812F0-72B6-4695-918E-1559D10E093B}"/>
                    </a:ext>
                  </a:extLst>
                </p:cNvPr>
                <p:cNvSpPr>
                  <a:spLocks noRot="1" noChangeAspect="1" noMove="1" noResize="1" noEditPoints="1" noAdjustHandles="1" noChangeArrowheads="1" noChangeShapeType="1" noTextEdit="1"/>
                </p:cNvSpPr>
                <p:nvPr/>
              </p:nvSpPr>
              <p:spPr>
                <a:xfrm>
                  <a:off x="531851" y="2243792"/>
                  <a:ext cx="2468235" cy="617268"/>
                </a:xfrm>
                <a:prstGeom prst="rect">
                  <a:avLst/>
                </a:prstGeom>
                <a:blipFill>
                  <a:blip r:embed="rId4"/>
                  <a:stretch>
                    <a:fillRect b="-16588"/>
                  </a:stretch>
                </a:blipFill>
                <a:ln w="19050">
                  <a:solidFill>
                    <a:schemeClr val="bg1"/>
                  </a:solidFill>
                </a:ln>
              </p:spPr>
              <p:txBody>
                <a:bodyPr/>
                <a:lstStyle/>
                <a:p>
                  <a:r>
                    <a:rPr lang="en-US">
                      <a:noFill/>
                    </a:rPr>
                    <a:t> </a:t>
                  </a:r>
                </a:p>
              </p:txBody>
            </p:sp>
          </mc:Fallback>
        </mc:AlternateContent>
        <p:sp>
          <p:nvSpPr>
            <p:cNvPr id="12" name="Oval 11">
              <a:extLst>
                <a:ext uri="{FF2B5EF4-FFF2-40B4-BE49-F238E27FC236}">
                  <a16:creationId xmlns:a16="http://schemas.microsoft.com/office/drawing/2014/main" id="{188947F5-5540-4A85-BACE-6641A507F5A0}"/>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prstClr val="white"/>
                  </a:solidFill>
                  <a:latin typeface="Tahoma" panose="020B0604030504040204" pitchFamily="34" charset="0"/>
                  <a:ea typeface="Tahoma" panose="020B0604030504040204" pitchFamily="34" charset="0"/>
                  <a:cs typeface="Tahoma" panose="020B0604030504040204" pitchFamily="34" charset="0"/>
                </a:rPr>
                <a:t>A</a:t>
              </a:r>
              <a:endPar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E1DB1070-DB60-40AD-900A-04886F77B54F}"/>
                    </a:ext>
                  </a:extLst>
                </p:cNvPr>
                <p:cNvSpPr/>
                <p:nvPr/>
              </p:nvSpPr>
              <p:spPr>
                <a:xfrm>
                  <a:off x="6544723"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vi-VN" sz="2000" b="1" i="1">
                          <a:solidFill>
                            <a:prstClr val="white"/>
                          </a:solidFill>
                          <a:latin typeface="Cambria Math" panose="02040503050406030204" pitchFamily="18" charset="0"/>
                        </a:rPr>
                        <m:t>𝒄</m:t>
                      </m:r>
                      <m:r>
                        <a:rPr lang="vi-VN" sz="2000" b="1" i="1">
                          <a:solidFill>
                            <a:prstClr val="white"/>
                          </a:solidFill>
                          <a:latin typeface="Cambria Math" panose="02040503050406030204" pitchFamily="18" charset="0"/>
                        </a:rPr>
                        <m:t>=</m:t>
                      </m:r>
                      <m:r>
                        <a:rPr lang="en-US" sz="2000" b="1" i="1">
                          <a:solidFill>
                            <a:prstClr val="white"/>
                          </a:solidFill>
                          <a:latin typeface="Cambria Math" panose="02040503050406030204" pitchFamily="18" charset="0"/>
                        </a:rPr>
                        <m:t>𝟐</m:t>
                      </m:r>
                      <m:rad>
                        <m:radPr>
                          <m:degHide m:val="on"/>
                          <m:ctrlPr>
                            <a:rPr lang="en-US" sz="2000" b="1" i="1">
                              <a:solidFill>
                                <a:prstClr val="white"/>
                              </a:solidFill>
                              <a:latin typeface="Cambria Math" panose="02040503050406030204" pitchFamily="18" charset="0"/>
                            </a:rPr>
                          </m:ctrlPr>
                        </m:radPr>
                        <m:deg/>
                        <m:e>
                          <m:r>
                            <a:rPr lang="vi-VN" sz="2000" b="1" i="1">
                              <a:solidFill>
                                <a:prstClr val="white"/>
                              </a:solidFill>
                              <a:latin typeface="Cambria Math" panose="02040503050406030204" pitchFamily="18" charset="0"/>
                            </a:rPr>
                            <m:t>𝟏</m:t>
                          </m:r>
                          <m:r>
                            <a:rPr lang="en-US" sz="2000" b="1" i="1">
                              <a:solidFill>
                                <a:prstClr val="white"/>
                              </a:solidFill>
                              <a:latin typeface="Cambria Math" panose="02040503050406030204" pitchFamily="18" charset="0"/>
                            </a:rPr>
                            <m:t>𝟏</m:t>
                          </m:r>
                        </m:e>
                      </m:rad>
                    </m:oMath>
                  </a14:m>
                  <a:r>
                    <a:rPr lang="vi-VN" sz="2000" b="1" dirty="0">
                      <a:solidFill>
                        <a:prstClr val="white"/>
                      </a:solidFill>
                    </a:rPr>
                    <a:t>.</a:t>
                  </a:r>
                  <a:endPar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 name="Rectangle 12">
                  <a:extLst>
                    <a:ext uri="{FF2B5EF4-FFF2-40B4-BE49-F238E27FC236}">
                      <a16:creationId xmlns:a16="http://schemas.microsoft.com/office/drawing/2014/main" id="{E1DB1070-DB60-40AD-900A-04886F77B54F}"/>
                    </a:ext>
                  </a:extLst>
                </p:cNvPr>
                <p:cNvSpPr>
                  <a:spLocks noRot="1" noChangeAspect="1" noMove="1" noResize="1" noEditPoints="1" noAdjustHandles="1" noChangeArrowheads="1" noChangeShapeType="1" noTextEdit="1"/>
                </p:cNvSpPr>
                <p:nvPr/>
              </p:nvSpPr>
              <p:spPr>
                <a:xfrm>
                  <a:off x="6544723" y="2243792"/>
                  <a:ext cx="2468235" cy="617268"/>
                </a:xfrm>
                <a:prstGeom prst="rect">
                  <a:avLst/>
                </a:prstGeom>
                <a:blipFill>
                  <a:blip r:embed="rId5"/>
                  <a:stretch>
                    <a:fillRect b="-18009"/>
                  </a:stretch>
                </a:blipFill>
                <a:ln w="19050">
                  <a:solidFill>
                    <a:schemeClr val="bg1"/>
                  </a:solidFill>
                </a:ln>
              </p:spPr>
              <p:txBody>
                <a:bodyPr/>
                <a:lstStyle/>
                <a:p>
                  <a:r>
                    <a:rPr lang="en-US">
                      <a:noFill/>
                    </a:rPr>
                    <a:t> </a:t>
                  </a:r>
                </a:p>
              </p:txBody>
            </p:sp>
          </mc:Fallback>
        </mc:AlternateContent>
        <p:sp>
          <p:nvSpPr>
            <p:cNvPr id="14" name="Oval 13">
              <a:extLst>
                <a:ext uri="{FF2B5EF4-FFF2-40B4-BE49-F238E27FC236}">
                  <a16:creationId xmlns:a16="http://schemas.microsoft.com/office/drawing/2014/main" id="{67BF74FF-3652-4371-9E0B-A97FA806BC48}"/>
                </a:ext>
              </a:extLst>
            </p:cNvPr>
            <p:cNvSpPr/>
            <p:nvPr/>
          </p:nvSpPr>
          <p:spPr>
            <a:xfrm>
              <a:off x="6254178"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rPr>
                <a:t>C</a:t>
              </a:r>
            </a:p>
          </p:txBody>
        </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6DFE3254-D4F7-4AE6-9631-67D4D43B93C6}"/>
                    </a:ext>
                  </a:extLst>
                </p:cNvPr>
                <p:cNvSpPr/>
                <p:nvPr/>
              </p:nvSpPr>
              <p:spPr>
                <a:xfrm>
                  <a:off x="9551160"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vi-VN" sz="2000" b="1" i="1">
                            <a:solidFill>
                              <a:prstClr val="white"/>
                            </a:solidFill>
                            <a:latin typeface="Cambria Math" panose="02040503050406030204" pitchFamily="18" charset="0"/>
                          </a:rPr>
                          <m:t>𝒄</m:t>
                        </m:r>
                        <m:r>
                          <a:rPr lang="vi-VN" sz="2000" b="1" i="1">
                            <a:solidFill>
                              <a:prstClr val="white"/>
                            </a:solidFill>
                            <a:latin typeface="Cambria Math" panose="02040503050406030204" pitchFamily="18" charset="0"/>
                          </a:rPr>
                          <m:t>=</m:t>
                        </m:r>
                        <m:r>
                          <a:rPr lang="en-US" sz="2000" b="1" i="1">
                            <a:solidFill>
                              <a:prstClr val="white"/>
                            </a:solidFill>
                            <a:latin typeface="Cambria Math" panose="02040503050406030204" pitchFamily="18" charset="0"/>
                          </a:rPr>
                          <m:t>𝟐</m:t>
                        </m:r>
                        <m:rad>
                          <m:radPr>
                            <m:degHide m:val="on"/>
                            <m:ctrlPr>
                              <a:rPr lang="en-US" sz="2000" b="1" i="1">
                                <a:solidFill>
                                  <a:prstClr val="white"/>
                                </a:solidFill>
                                <a:latin typeface="Cambria Math" panose="02040503050406030204" pitchFamily="18" charset="0"/>
                              </a:rPr>
                            </m:ctrlPr>
                          </m:radPr>
                          <m:deg/>
                          <m:e>
                            <m:r>
                              <a:rPr lang="en-US" sz="2000" b="1" i="1">
                                <a:solidFill>
                                  <a:prstClr val="white"/>
                                </a:solidFill>
                                <a:latin typeface="Cambria Math" panose="02040503050406030204" pitchFamily="18" charset="0"/>
                              </a:rPr>
                              <m:t>𝟐𝟏</m:t>
                            </m:r>
                          </m:e>
                        </m:rad>
                        <m:r>
                          <m:rPr>
                            <m:nor/>
                          </m:rPr>
                          <a:rPr lang="vi-VN" sz="2000" b="1">
                            <a:solidFill>
                              <a:prstClr val="white"/>
                            </a:solidFill>
                          </a:rPr>
                          <m:t>.</m:t>
                        </m:r>
                      </m:oMath>
                    </m:oMathPara>
                  </a14:m>
                  <a:endPar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5" name="Rectangle 14">
                  <a:extLst>
                    <a:ext uri="{FF2B5EF4-FFF2-40B4-BE49-F238E27FC236}">
                      <a16:creationId xmlns:a16="http://schemas.microsoft.com/office/drawing/2014/main" id="{6DFE3254-D4F7-4AE6-9631-67D4D43B93C6}"/>
                    </a:ext>
                  </a:extLst>
                </p:cNvPr>
                <p:cNvSpPr>
                  <a:spLocks noRot="1" noChangeAspect="1" noMove="1" noResize="1" noEditPoints="1" noAdjustHandles="1" noChangeArrowheads="1" noChangeShapeType="1" noTextEdit="1"/>
                </p:cNvSpPr>
                <p:nvPr/>
              </p:nvSpPr>
              <p:spPr>
                <a:xfrm>
                  <a:off x="9551160" y="2243792"/>
                  <a:ext cx="2468235" cy="617268"/>
                </a:xfrm>
                <a:prstGeom prst="rect">
                  <a:avLst/>
                </a:prstGeom>
                <a:blipFill>
                  <a:blip r:embed="rId6"/>
                  <a:stretch>
                    <a:fillRect/>
                  </a:stretch>
                </a:blipFill>
                <a:ln w="19050">
                  <a:solidFill>
                    <a:schemeClr val="bg1"/>
                  </a:solidFill>
                </a:ln>
              </p:spPr>
              <p:txBody>
                <a:bodyPr/>
                <a:lstStyle/>
                <a:p>
                  <a:r>
                    <a:rPr lang="en-US">
                      <a:noFill/>
                    </a:rPr>
                    <a:t> </a:t>
                  </a:r>
                </a:p>
              </p:txBody>
            </p:sp>
          </mc:Fallback>
        </mc:AlternateContent>
        <p:sp>
          <p:nvSpPr>
            <p:cNvPr id="16" name="Oval 15">
              <a:extLst>
                <a:ext uri="{FF2B5EF4-FFF2-40B4-BE49-F238E27FC236}">
                  <a16:creationId xmlns:a16="http://schemas.microsoft.com/office/drawing/2014/main" id="{4B907C0F-6FC4-4852-8CFD-AD2FACA13C7F}"/>
                </a:ext>
              </a:extLst>
            </p:cNvPr>
            <p:cNvSpPr/>
            <p:nvPr/>
          </p:nvSpPr>
          <p:spPr>
            <a:xfrm>
              <a:off x="9260615"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rPr>
                <a:t>D</a:t>
              </a:r>
            </a:p>
          </p:txBody>
        </p:sp>
      </p:grpSp>
      <p:sp>
        <p:nvSpPr>
          <p:cNvPr id="17" name="Oval 16">
            <a:extLst>
              <a:ext uri="{FF2B5EF4-FFF2-40B4-BE49-F238E27FC236}">
                <a16:creationId xmlns:a16="http://schemas.microsoft.com/office/drawing/2014/main" id="{3AF6DD6E-C69C-4024-A5BF-FE21EA5DD223}"/>
              </a:ext>
            </a:extLst>
          </p:cNvPr>
          <p:cNvSpPr/>
          <p:nvPr/>
        </p:nvSpPr>
        <p:spPr>
          <a:xfrm>
            <a:off x="6997163" y="1972476"/>
            <a:ext cx="405000" cy="405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r>
              <a:rPr lang="en-US" sz="2400" b="1" dirty="0">
                <a:solidFill>
                  <a:prstClr val="white"/>
                </a:solidFill>
                <a:latin typeface="Tahoma" pitchFamily="34" charset="0"/>
                <a:ea typeface="Tahoma" pitchFamily="34" charset="0"/>
                <a:cs typeface="Tahoma" pitchFamily="34" charset="0"/>
              </a:rPr>
              <a:t>D</a:t>
            </a:r>
            <a:endParaRPr lang="en-US" sz="2400" dirty="0">
              <a:solidFill>
                <a:prstClr val="white"/>
              </a:solidFill>
            </a:endParaRPr>
          </a:p>
        </p:txBody>
      </p:sp>
      <p:grpSp>
        <p:nvGrpSpPr>
          <p:cNvPr id="18" name="Group 17">
            <a:extLst>
              <a:ext uri="{FF2B5EF4-FFF2-40B4-BE49-F238E27FC236}">
                <a16:creationId xmlns:a16="http://schemas.microsoft.com/office/drawing/2014/main" id="{8F06450E-ACA8-42F7-B878-4360BA0CBA71}"/>
              </a:ext>
            </a:extLst>
          </p:cNvPr>
          <p:cNvGrpSpPr/>
          <p:nvPr/>
        </p:nvGrpSpPr>
        <p:grpSpPr>
          <a:xfrm>
            <a:off x="53003" y="971551"/>
            <a:ext cx="8978955" cy="900550"/>
            <a:chOff x="923003" y="3917552"/>
            <a:chExt cx="23943880" cy="2401466"/>
          </a:xfrm>
        </p:grpSpPr>
        <p:sp>
          <p:nvSpPr>
            <p:cNvPr id="19" name="Rounded Rectangle 41">
              <a:extLst>
                <a:ext uri="{FF2B5EF4-FFF2-40B4-BE49-F238E27FC236}">
                  <a16:creationId xmlns:a16="http://schemas.microsoft.com/office/drawing/2014/main" id="{CC866FB0-B137-49F3-A47E-0B1A18FC432E}"/>
                </a:ext>
              </a:extLst>
            </p:cNvPr>
            <p:cNvSpPr/>
            <p:nvPr/>
          </p:nvSpPr>
          <p:spPr>
            <a:xfrm>
              <a:off x="1272211" y="4426857"/>
              <a:ext cx="23594672" cy="1892161"/>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700" b="1">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nvGrpSpPr>
            <p:cNvPr id="20" name="Group 19">
              <a:extLst>
                <a:ext uri="{FF2B5EF4-FFF2-40B4-BE49-F238E27FC236}">
                  <a16:creationId xmlns:a16="http://schemas.microsoft.com/office/drawing/2014/main" id="{61E96746-B33C-4D41-836E-CA7E0074841E}"/>
                </a:ext>
              </a:extLst>
            </p:cNvPr>
            <p:cNvGrpSpPr/>
            <p:nvPr/>
          </p:nvGrpSpPr>
          <p:grpSpPr>
            <a:xfrm>
              <a:off x="923003" y="3917552"/>
              <a:ext cx="3942102" cy="1049151"/>
              <a:chOff x="923003" y="3917552"/>
              <a:chExt cx="3942102" cy="1049151"/>
            </a:xfrm>
          </p:grpSpPr>
          <p:grpSp>
            <p:nvGrpSpPr>
              <p:cNvPr id="21" name="Group 20">
                <a:extLst>
                  <a:ext uri="{FF2B5EF4-FFF2-40B4-BE49-F238E27FC236}">
                    <a16:creationId xmlns:a16="http://schemas.microsoft.com/office/drawing/2014/main" id="{7719E236-B0D7-442E-8A08-3228625765BF}"/>
                  </a:ext>
                </a:extLst>
              </p:cNvPr>
              <p:cNvGrpSpPr/>
              <p:nvPr/>
            </p:nvGrpSpPr>
            <p:grpSpPr>
              <a:xfrm>
                <a:off x="1362045" y="4022855"/>
                <a:ext cx="3503060" cy="943848"/>
                <a:chOff x="2028795" y="4384805"/>
                <a:chExt cx="3503060" cy="943848"/>
              </a:xfrm>
            </p:grpSpPr>
            <p:sp>
              <p:nvSpPr>
                <p:cNvPr id="23" name="Freeform 20">
                  <a:extLst>
                    <a:ext uri="{FF2B5EF4-FFF2-40B4-BE49-F238E27FC236}">
                      <a16:creationId xmlns:a16="http://schemas.microsoft.com/office/drawing/2014/main" id="{B393AAC4-D254-453D-8479-B404D455FFB8}"/>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solidFill>
                      <a:prstClr val="black"/>
                    </a:solidFill>
                    <a:latin typeface="Tahoma" pitchFamily="34" charset="0"/>
                    <a:ea typeface="Tahoma" pitchFamily="34" charset="0"/>
                    <a:cs typeface="Tahoma" pitchFamily="34" charset="0"/>
                  </a:endParaRPr>
                </a:p>
              </p:txBody>
            </p:sp>
            <p:sp>
              <p:nvSpPr>
                <p:cNvPr id="24" name="TextBox 23">
                  <a:extLst>
                    <a:ext uri="{FF2B5EF4-FFF2-40B4-BE49-F238E27FC236}">
                      <a16:creationId xmlns:a16="http://schemas.microsoft.com/office/drawing/2014/main" id="{7641E29D-906E-4634-ADED-96B1E8DA8216}"/>
                    </a:ext>
                  </a:extLst>
                </p:cNvPr>
                <p:cNvSpPr txBox="1"/>
                <p:nvPr/>
              </p:nvSpPr>
              <p:spPr>
                <a:xfrm>
                  <a:off x="2542254" y="4384805"/>
                  <a:ext cx="2895398" cy="943848"/>
                </a:xfrm>
                <a:prstGeom prst="rect">
                  <a:avLst/>
                </a:prstGeom>
                <a:noFill/>
              </p:spPr>
              <p:txBody>
                <a:bodyPr wrap="square" rtlCol="0">
                  <a:spAutoFit/>
                </a:bodyPr>
                <a:lstStyle/>
                <a:p>
                  <a:pPr algn="ctr"/>
                  <a:r>
                    <a:rPr lang="vi-VN" sz="1700" b="1" dirty="0">
                      <a:solidFill>
                        <a:prstClr val="black"/>
                      </a:solidFill>
                      <a:latin typeface="Tahoma" pitchFamily="34" charset="0"/>
                      <a:ea typeface="Tahoma" pitchFamily="34" charset="0"/>
                      <a:cs typeface="Tahoma" pitchFamily="34" charset="0"/>
                    </a:rPr>
                    <a:t>CÂU</a:t>
                  </a:r>
                  <a:r>
                    <a:rPr lang="en-US" sz="1700" b="1" dirty="0">
                      <a:solidFill>
                        <a:prstClr val="black"/>
                      </a:solidFill>
                      <a:latin typeface="Tahoma" pitchFamily="34" charset="0"/>
                      <a:ea typeface="Tahoma" pitchFamily="34" charset="0"/>
                      <a:cs typeface="Tahoma" pitchFamily="34" charset="0"/>
                    </a:rPr>
                    <a:t> 1</a:t>
                  </a:r>
                  <a:r>
                    <a:rPr lang="vi-VN" sz="1700" b="1" dirty="0">
                      <a:solidFill>
                        <a:prstClr val="black"/>
                      </a:solidFill>
                      <a:latin typeface="Tahoma" pitchFamily="34" charset="0"/>
                      <a:ea typeface="Tahoma" pitchFamily="34" charset="0"/>
                      <a:cs typeface="Tahoma" pitchFamily="34" charset="0"/>
                    </a:rPr>
                    <a:t> </a:t>
                  </a:r>
                  <a:endParaRPr lang="en-US" sz="1700" b="1" dirty="0">
                    <a:solidFill>
                      <a:prstClr val="black"/>
                    </a:solidFill>
                    <a:latin typeface="Tahoma" pitchFamily="34" charset="0"/>
                    <a:ea typeface="Tahoma" pitchFamily="34" charset="0"/>
                    <a:cs typeface="Tahoma" pitchFamily="34" charset="0"/>
                  </a:endParaRPr>
                </a:p>
              </p:txBody>
            </p:sp>
          </p:grpSp>
          <p:pic>
            <p:nvPicPr>
              <p:cNvPr id="22" name="Picture 21">
                <a:extLst>
                  <a:ext uri="{FF2B5EF4-FFF2-40B4-BE49-F238E27FC236}">
                    <a16:creationId xmlns:a16="http://schemas.microsoft.com/office/drawing/2014/main" id="{6650C43C-37F7-4A87-880E-749F8F15838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25" name="Group 24">
            <a:extLst>
              <a:ext uri="{FF2B5EF4-FFF2-40B4-BE49-F238E27FC236}">
                <a16:creationId xmlns:a16="http://schemas.microsoft.com/office/drawing/2014/main" id="{F818C57C-1988-4D43-859D-82DC91340849}"/>
              </a:ext>
            </a:extLst>
          </p:cNvPr>
          <p:cNvGrpSpPr/>
          <p:nvPr/>
        </p:nvGrpSpPr>
        <p:grpSpPr>
          <a:xfrm>
            <a:off x="1828800" y="133351"/>
            <a:ext cx="6781800" cy="2895600"/>
            <a:chOff x="1082674" y="-7722199"/>
            <a:chExt cx="17492583" cy="10629353"/>
          </a:xfrm>
        </p:grpSpPr>
        <p:sp>
          <p:nvSpPr>
            <p:cNvPr id="27" name="TextBox 26">
              <a:extLst>
                <a:ext uri="{FF2B5EF4-FFF2-40B4-BE49-F238E27FC236}">
                  <a16:creationId xmlns:a16="http://schemas.microsoft.com/office/drawing/2014/main" id="{B241A601-B9CB-4799-9262-795745D3C127}"/>
                </a:ext>
              </a:extLst>
            </p:cNvPr>
            <p:cNvSpPr txBox="1"/>
            <p:nvPr/>
          </p:nvSpPr>
          <p:spPr>
            <a:xfrm>
              <a:off x="1082674" y="1922270"/>
              <a:ext cx="492705" cy="984884"/>
            </a:xfrm>
            <a:prstGeom prst="rect">
              <a:avLst/>
            </a:prstGeom>
            <a:noFill/>
          </p:spPr>
          <p:txBody>
            <a:bodyPr wrap="none" rtlCol="0">
              <a:spAutoFit/>
            </a:bodyPr>
            <a:lstStyle/>
            <a:p>
              <a:endParaRPr lang="en-US" b="1">
                <a:solidFill>
                  <a:prstClr val="white"/>
                </a:solidFill>
                <a:latin typeface="Tahoma" pitchFamily="34" charset="0"/>
                <a:ea typeface="Tahoma" pitchFamily="34" charset="0"/>
                <a:cs typeface="Tahoma" pitchFamily="34" charset="0"/>
              </a:endParaRPr>
            </a:p>
          </p:txBody>
        </p:sp>
        <p:sp>
          <p:nvSpPr>
            <p:cNvPr id="28" name="TextBox 27">
              <a:extLst>
                <a:ext uri="{FF2B5EF4-FFF2-40B4-BE49-F238E27FC236}">
                  <a16:creationId xmlns:a16="http://schemas.microsoft.com/office/drawing/2014/main" id="{8F08DB64-BC2D-418D-8BD5-391B8CF3BEA4}"/>
                </a:ext>
              </a:extLst>
            </p:cNvPr>
            <p:cNvSpPr txBox="1"/>
            <p:nvPr/>
          </p:nvSpPr>
          <p:spPr>
            <a:xfrm>
              <a:off x="1292144" y="-7722199"/>
              <a:ext cx="17283113" cy="1231104"/>
            </a:xfrm>
            <a:prstGeom prst="rect">
              <a:avLst/>
            </a:prstGeom>
            <a:noFill/>
          </p:spPr>
          <p:txBody>
            <a:bodyPr wrap="square" rtlCol="0">
              <a:spAutoFit/>
            </a:bodyPr>
            <a:lstStyle/>
            <a:p>
              <a:r>
                <a:rPr lang="en-US" b="1" dirty="0">
                  <a:solidFill>
                    <a:srgbClr val="145F82"/>
                  </a:solidFill>
                  <a:latin typeface="Tahoma" pitchFamily="34" charset="0"/>
                  <a:ea typeface="Tahoma" pitchFamily="34" charset="0"/>
                  <a:cs typeface="Tahoma" pitchFamily="34" charset="0"/>
                </a:rPr>
                <a:t>  </a:t>
              </a:r>
              <a:r>
                <a:rPr lang="en-US" sz="2400" b="1" dirty="0">
                  <a:solidFill>
                    <a:srgbClr val="145F82"/>
                  </a:solidFill>
                  <a:latin typeface="Times New Roman" pitchFamily="18" charset="0"/>
                  <a:ea typeface="Tahoma" pitchFamily="34" charset="0"/>
                  <a:cs typeface="Times New Roman" pitchFamily="18" charset="0"/>
                </a:rPr>
                <a:t>BÀI TẬP TRẮC NGHIỆM</a:t>
              </a:r>
            </a:p>
          </p:txBody>
        </p:sp>
      </p:gr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1FB11C65-8BD6-48B2-A424-E6F4B06755C4}"/>
                  </a:ext>
                </a:extLst>
              </p:cNvPr>
              <p:cNvSpPr txBox="1"/>
              <p:nvPr/>
            </p:nvSpPr>
            <p:spPr>
              <a:xfrm>
                <a:off x="1924310" y="2623709"/>
                <a:ext cx="5245340" cy="2408993"/>
              </a:xfrm>
              <a:prstGeom prst="rect">
                <a:avLst/>
              </a:prstGeom>
              <a:noFill/>
            </p:spPr>
            <p:txBody>
              <a:bodyPr wrap="square" lIns="34290" tIns="17145" rIns="34290" bIns="17145">
                <a:spAutoFit/>
              </a:bodyPr>
              <a:lstStyle/>
              <a:p>
                <a:pPr>
                  <a:lnSpc>
                    <a:spcPct val="150000"/>
                  </a:lnSpc>
                </a:pPr>
                <a:r>
                  <a:rPr lang="en-US" sz="2000" b="1" dirty="0">
                    <a:solidFill>
                      <a:prstClr val="black"/>
                    </a:solidFill>
                    <a:latin typeface="Tahoma" panose="020B0604030504040204" pitchFamily="34" charset="0"/>
                    <a:ea typeface="Tahoma" panose="020B0604030504040204" pitchFamily="34" charset="0"/>
                    <a:cs typeface="Tahoma" panose="020B0604030504040204" pitchFamily="34" charset="0"/>
                  </a:rPr>
                  <a:t>Ta </a:t>
                </a:r>
                <a:r>
                  <a:rPr lang="en-US" sz="2000" b="1" dirty="0" err="1">
                    <a:solidFill>
                      <a:prstClr val="black"/>
                    </a:solidFill>
                    <a:latin typeface="Tahoma" panose="020B0604030504040204" pitchFamily="34" charset="0"/>
                    <a:ea typeface="Tahoma" panose="020B0604030504040204" pitchFamily="34" charset="0"/>
                    <a:cs typeface="Tahoma" panose="020B0604030504040204" pitchFamily="34" charset="0"/>
                  </a:rPr>
                  <a:t>có</a:t>
                </a:r>
                <a:r>
                  <a:rPr lang="en-US" sz="2000" b="1" dirty="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2000" b="1" i="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14:m>
                  <m:oMathPara xmlns:m="http://schemas.openxmlformats.org/officeDocument/2006/math">
                    <m:oMathParaPr>
                      <m:jc m:val="left"/>
                    </m:oMathParaPr>
                    <m:oMath xmlns:m="http://schemas.openxmlformats.org/officeDocument/2006/math">
                      <m:sSup>
                        <m:sSupPr>
                          <m:ctrlPr>
                            <a:rPr lang="en-US" sz="2000" b="1" i="1">
                              <a:solidFill>
                                <a:prstClr val="black"/>
                              </a:solidFill>
                              <a:latin typeface="Cambria Math" panose="02040503050406030204" pitchFamily="18" charset="0"/>
                            </a:rPr>
                          </m:ctrlPr>
                        </m:sSupPr>
                        <m:e>
                          <m:r>
                            <a:rPr lang="en-US" sz="2000" b="1" i="1">
                              <a:solidFill>
                                <a:prstClr val="black"/>
                              </a:solidFill>
                              <a:latin typeface="Cambria Math" panose="02040503050406030204" pitchFamily="18" charset="0"/>
                            </a:rPr>
                            <m:t>𝒄</m:t>
                          </m:r>
                        </m:e>
                        <m:sup>
                          <m:r>
                            <a:rPr lang="en-US" sz="2000" b="1" i="1">
                              <a:solidFill>
                                <a:prstClr val="black"/>
                              </a:solidFill>
                              <a:latin typeface="Cambria Math" panose="02040503050406030204" pitchFamily="18" charset="0"/>
                            </a:rPr>
                            <m:t>𝟐</m:t>
                          </m:r>
                        </m:sup>
                      </m:sSup>
                      <m:r>
                        <a:rPr lang="en-US" sz="2000" b="1" i="1">
                          <a:solidFill>
                            <a:prstClr val="black"/>
                          </a:solidFill>
                          <a:latin typeface="Cambria Math" panose="02040503050406030204" pitchFamily="18" charset="0"/>
                        </a:rPr>
                        <m:t>=</m:t>
                      </m:r>
                      <m:sSup>
                        <m:sSupPr>
                          <m:ctrlPr>
                            <a:rPr lang="en-US" sz="2000" b="1" i="1">
                              <a:solidFill>
                                <a:prstClr val="black"/>
                              </a:solidFill>
                              <a:latin typeface="Cambria Math" panose="02040503050406030204" pitchFamily="18" charset="0"/>
                            </a:rPr>
                          </m:ctrlPr>
                        </m:sSupPr>
                        <m:e>
                          <m:r>
                            <a:rPr lang="en-US" sz="2000" b="1" i="1">
                              <a:solidFill>
                                <a:prstClr val="black"/>
                              </a:solidFill>
                              <a:latin typeface="Cambria Math" panose="02040503050406030204" pitchFamily="18" charset="0"/>
                            </a:rPr>
                            <m:t>𝒂</m:t>
                          </m:r>
                        </m:e>
                        <m:sup>
                          <m:r>
                            <a:rPr lang="en-US" sz="2000" b="1" i="1">
                              <a:solidFill>
                                <a:prstClr val="black"/>
                              </a:solidFill>
                              <a:latin typeface="Cambria Math" panose="02040503050406030204" pitchFamily="18" charset="0"/>
                            </a:rPr>
                            <m:t>𝟐</m:t>
                          </m:r>
                        </m:sup>
                      </m:sSup>
                      <m:r>
                        <a:rPr lang="en-US" sz="2000" b="1" i="1">
                          <a:solidFill>
                            <a:prstClr val="black"/>
                          </a:solidFill>
                          <a:latin typeface="Cambria Math" panose="02040503050406030204" pitchFamily="18" charset="0"/>
                        </a:rPr>
                        <m:t>+</m:t>
                      </m:r>
                      <m:sSup>
                        <m:sSupPr>
                          <m:ctrlPr>
                            <a:rPr lang="en-US" sz="2000" b="1" i="1">
                              <a:solidFill>
                                <a:prstClr val="black"/>
                              </a:solidFill>
                              <a:latin typeface="Cambria Math" panose="02040503050406030204" pitchFamily="18" charset="0"/>
                            </a:rPr>
                          </m:ctrlPr>
                        </m:sSupPr>
                        <m:e>
                          <m:r>
                            <a:rPr lang="en-US" sz="2000" b="1" i="1">
                              <a:solidFill>
                                <a:prstClr val="black"/>
                              </a:solidFill>
                              <a:latin typeface="Cambria Math" panose="02040503050406030204" pitchFamily="18" charset="0"/>
                            </a:rPr>
                            <m:t>𝒃</m:t>
                          </m:r>
                        </m:e>
                        <m:sup>
                          <m:r>
                            <a:rPr lang="en-US" sz="2000" b="1" i="1">
                              <a:solidFill>
                                <a:prstClr val="black"/>
                              </a:solidFill>
                              <a:latin typeface="Cambria Math" panose="02040503050406030204" pitchFamily="18" charset="0"/>
                            </a:rPr>
                            <m:t>𝟐</m:t>
                          </m:r>
                        </m:sup>
                      </m:sSup>
                      <m:r>
                        <a:rPr lang="en-US" sz="2000" b="1" i="1">
                          <a:solidFill>
                            <a:prstClr val="black"/>
                          </a:solidFill>
                          <a:latin typeface="Cambria Math" panose="02040503050406030204" pitchFamily="18" charset="0"/>
                        </a:rPr>
                        <m:t>−</m:t>
                      </m:r>
                      <m:r>
                        <a:rPr lang="en-US" sz="2000" b="1" i="1">
                          <a:solidFill>
                            <a:prstClr val="black"/>
                          </a:solidFill>
                          <a:latin typeface="Cambria Math" panose="02040503050406030204" pitchFamily="18" charset="0"/>
                        </a:rPr>
                        <m:t>𝟐</m:t>
                      </m:r>
                      <m:r>
                        <a:rPr lang="en-US" sz="2000" b="1" i="1">
                          <a:solidFill>
                            <a:prstClr val="black"/>
                          </a:solidFill>
                          <a:latin typeface="Cambria Math" panose="02040503050406030204" pitchFamily="18" charset="0"/>
                        </a:rPr>
                        <m:t>𝒂</m:t>
                      </m:r>
                      <m:r>
                        <a:rPr lang="en-US" sz="2000" b="1" i="1">
                          <a:solidFill>
                            <a:prstClr val="black"/>
                          </a:solidFill>
                          <a:latin typeface="Cambria Math" panose="02040503050406030204" pitchFamily="18" charset="0"/>
                        </a:rPr>
                        <m:t>.</m:t>
                      </m:r>
                      <m:r>
                        <a:rPr lang="en-US" sz="2000" b="1" i="1">
                          <a:solidFill>
                            <a:prstClr val="black"/>
                          </a:solidFill>
                          <a:latin typeface="Cambria Math" panose="02040503050406030204" pitchFamily="18" charset="0"/>
                        </a:rPr>
                        <m:t>𝒃</m:t>
                      </m:r>
                      <m:r>
                        <a:rPr lang="en-US" sz="2000" b="1" i="1">
                          <a:solidFill>
                            <a:prstClr val="black"/>
                          </a:solidFill>
                          <a:latin typeface="Cambria Math" panose="02040503050406030204" pitchFamily="18" charset="0"/>
                        </a:rPr>
                        <m:t>.</m:t>
                      </m:r>
                      <m:func>
                        <m:funcPr>
                          <m:ctrlPr>
                            <a:rPr lang="en-US" sz="2000" b="1" i="1">
                              <a:solidFill>
                                <a:prstClr val="black"/>
                              </a:solidFill>
                              <a:latin typeface="Cambria Math" panose="02040503050406030204" pitchFamily="18" charset="0"/>
                            </a:rPr>
                          </m:ctrlPr>
                        </m:funcPr>
                        <m:fName>
                          <m:r>
                            <a:rPr lang="en-US" sz="2000" b="1" i="1">
                              <a:solidFill>
                                <a:prstClr val="black"/>
                              </a:solidFill>
                              <a:latin typeface="Cambria Math" panose="02040503050406030204" pitchFamily="18" charset="0"/>
                            </a:rPr>
                            <m:t>𝒄𝒐𝒔</m:t>
                          </m:r>
                        </m:fName>
                        <m:e>
                          <m:r>
                            <a:rPr lang="en-US" sz="2000" b="1" i="1">
                              <a:solidFill>
                                <a:prstClr val="black"/>
                              </a:solidFill>
                              <a:latin typeface="Cambria Math" panose="02040503050406030204" pitchFamily="18" charset="0"/>
                            </a:rPr>
                            <m:t>𝑪</m:t>
                          </m:r>
                        </m:e>
                      </m:func>
                    </m:oMath>
                  </m:oMathPara>
                </a14:m>
                <a:endParaRPr lang="en-US" sz="2000" b="1" i="1" dirty="0">
                  <a:solidFill>
                    <a:prstClr val="black"/>
                  </a:solidFill>
                  <a:latin typeface="Cambria Math" panose="02040503050406030204" pitchFamily="18" charset="0"/>
                </a:endParaRPr>
              </a:p>
              <a:p>
                <a:pPr>
                  <a:lnSpc>
                    <a:spcPct val="150000"/>
                  </a:lnSpc>
                </a:pPr>
                <a14:m>
                  <m:oMathPara xmlns:m="http://schemas.openxmlformats.org/officeDocument/2006/math">
                    <m:oMathParaPr>
                      <m:jc m:val="left"/>
                    </m:oMathParaPr>
                    <m:oMath xmlns:m="http://schemas.openxmlformats.org/officeDocument/2006/math">
                      <m:r>
                        <a:rPr lang="en-US" sz="2000" b="1" i="1" smtClean="0">
                          <a:solidFill>
                            <a:prstClr val="black"/>
                          </a:solidFill>
                          <a:latin typeface="Cambria Math"/>
                        </a:rPr>
                        <m:t>      </m:t>
                      </m:r>
                      <m:r>
                        <a:rPr lang="en-US" sz="2000" b="1" i="1">
                          <a:solidFill>
                            <a:prstClr val="black"/>
                          </a:solidFill>
                          <a:latin typeface="Cambria Math" panose="02040503050406030204" pitchFamily="18" charset="0"/>
                        </a:rPr>
                        <m:t>=</m:t>
                      </m:r>
                      <m:sSup>
                        <m:sSupPr>
                          <m:ctrlPr>
                            <a:rPr lang="en-US" sz="2000" b="1" i="1">
                              <a:solidFill>
                                <a:prstClr val="black"/>
                              </a:solidFill>
                              <a:latin typeface="Cambria Math" panose="02040503050406030204" pitchFamily="18" charset="0"/>
                            </a:rPr>
                          </m:ctrlPr>
                        </m:sSupPr>
                        <m:e>
                          <m:r>
                            <a:rPr lang="en-US" sz="2000" b="1" i="1">
                              <a:solidFill>
                                <a:prstClr val="black"/>
                              </a:solidFill>
                              <a:latin typeface="Cambria Math" panose="02040503050406030204" pitchFamily="18" charset="0"/>
                            </a:rPr>
                            <m:t>𝟖</m:t>
                          </m:r>
                        </m:e>
                        <m:sup>
                          <m:r>
                            <a:rPr lang="en-US" sz="2000" b="1" i="1">
                              <a:solidFill>
                                <a:prstClr val="black"/>
                              </a:solidFill>
                              <a:latin typeface="Cambria Math" panose="02040503050406030204" pitchFamily="18" charset="0"/>
                            </a:rPr>
                            <m:t>𝟐</m:t>
                          </m:r>
                        </m:sup>
                      </m:sSup>
                      <m:r>
                        <a:rPr lang="en-US" sz="2000" b="1" i="1">
                          <a:solidFill>
                            <a:prstClr val="black"/>
                          </a:solidFill>
                          <a:latin typeface="Cambria Math" panose="02040503050406030204" pitchFamily="18" charset="0"/>
                        </a:rPr>
                        <m:t>+</m:t>
                      </m:r>
                      <m:r>
                        <a:rPr lang="en-US" sz="2000" b="1" i="1">
                          <a:solidFill>
                            <a:prstClr val="black"/>
                          </a:solidFill>
                          <a:latin typeface="Cambria Math" panose="02040503050406030204" pitchFamily="18" charset="0"/>
                        </a:rPr>
                        <m:t>𝟏</m:t>
                      </m:r>
                      <m:sSup>
                        <m:sSupPr>
                          <m:ctrlPr>
                            <a:rPr lang="en-US" sz="2000" b="1" i="1">
                              <a:solidFill>
                                <a:prstClr val="black"/>
                              </a:solidFill>
                              <a:latin typeface="Cambria Math" panose="02040503050406030204" pitchFamily="18" charset="0"/>
                            </a:rPr>
                          </m:ctrlPr>
                        </m:sSupPr>
                        <m:e>
                          <m:r>
                            <a:rPr lang="en-US" sz="2000" b="1" i="1">
                              <a:solidFill>
                                <a:prstClr val="black"/>
                              </a:solidFill>
                              <a:latin typeface="Cambria Math" panose="02040503050406030204" pitchFamily="18" charset="0"/>
                            </a:rPr>
                            <m:t>𝟎</m:t>
                          </m:r>
                        </m:e>
                        <m:sup>
                          <m:r>
                            <a:rPr lang="en-US" sz="2000" b="1" i="1">
                              <a:solidFill>
                                <a:prstClr val="black"/>
                              </a:solidFill>
                              <a:latin typeface="Cambria Math" panose="02040503050406030204" pitchFamily="18" charset="0"/>
                            </a:rPr>
                            <m:t>𝟐</m:t>
                          </m:r>
                        </m:sup>
                      </m:sSup>
                      <m:r>
                        <a:rPr lang="en-US" sz="2000" b="1" i="1">
                          <a:solidFill>
                            <a:prstClr val="black"/>
                          </a:solidFill>
                          <a:latin typeface="Cambria Math" panose="02040503050406030204" pitchFamily="18" charset="0"/>
                        </a:rPr>
                        <m:t>−</m:t>
                      </m:r>
                      <m:r>
                        <a:rPr lang="en-US" sz="2000" b="1" i="1">
                          <a:solidFill>
                            <a:prstClr val="black"/>
                          </a:solidFill>
                          <a:latin typeface="Cambria Math" panose="02040503050406030204" pitchFamily="18" charset="0"/>
                        </a:rPr>
                        <m:t>𝟐</m:t>
                      </m:r>
                      <m:r>
                        <a:rPr lang="en-US" sz="2000" b="1" i="1">
                          <a:solidFill>
                            <a:prstClr val="black"/>
                          </a:solidFill>
                          <a:latin typeface="Cambria Math" panose="02040503050406030204" pitchFamily="18" charset="0"/>
                        </a:rPr>
                        <m:t>.</m:t>
                      </m:r>
                      <m:r>
                        <a:rPr lang="en-US" sz="2000" b="1" i="1">
                          <a:solidFill>
                            <a:prstClr val="black"/>
                          </a:solidFill>
                          <a:latin typeface="Cambria Math" panose="02040503050406030204" pitchFamily="18" charset="0"/>
                        </a:rPr>
                        <m:t>𝟖</m:t>
                      </m:r>
                      <m:r>
                        <a:rPr lang="en-US" sz="2000" b="1" i="1">
                          <a:solidFill>
                            <a:prstClr val="black"/>
                          </a:solidFill>
                          <a:latin typeface="Cambria Math" panose="02040503050406030204" pitchFamily="18" charset="0"/>
                        </a:rPr>
                        <m:t>.</m:t>
                      </m:r>
                      <m:r>
                        <a:rPr lang="en-US" sz="2000" b="1" i="1">
                          <a:solidFill>
                            <a:prstClr val="black"/>
                          </a:solidFill>
                          <a:latin typeface="Cambria Math" panose="02040503050406030204" pitchFamily="18" charset="0"/>
                        </a:rPr>
                        <m:t>𝟏𝟎</m:t>
                      </m:r>
                      <m:r>
                        <a:rPr lang="en-US" sz="2000" b="1" i="1">
                          <a:solidFill>
                            <a:prstClr val="black"/>
                          </a:solidFill>
                          <a:latin typeface="Cambria Math" panose="02040503050406030204" pitchFamily="18" charset="0"/>
                        </a:rPr>
                        <m:t>.</m:t>
                      </m:r>
                      <m:func>
                        <m:funcPr>
                          <m:ctrlPr>
                            <a:rPr lang="en-US" sz="2000" b="1" i="1">
                              <a:solidFill>
                                <a:prstClr val="black"/>
                              </a:solidFill>
                              <a:latin typeface="Cambria Math" panose="02040503050406030204" pitchFamily="18" charset="0"/>
                            </a:rPr>
                          </m:ctrlPr>
                        </m:funcPr>
                        <m:fName>
                          <m:r>
                            <a:rPr lang="en-US" sz="2000" b="1" i="1">
                              <a:solidFill>
                                <a:prstClr val="black"/>
                              </a:solidFill>
                              <a:latin typeface="Cambria Math" panose="02040503050406030204" pitchFamily="18" charset="0"/>
                            </a:rPr>
                            <m:t>𝒄𝒐𝒔</m:t>
                          </m:r>
                        </m:fName>
                        <m:e>
                          <m:r>
                            <a:rPr lang="en-US" sz="2000" b="1" i="1">
                              <a:solidFill>
                                <a:prstClr val="black"/>
                              </a:solidFill>
                              <a:latin typeface="Cambria Math" panose="02040503050406030204" pitchFamily="18" charset="0"/>
                            </a:rPr>
                            <m:t>𝟔</m:t>
                          </m:r>
                        </m:e>
                      </m:func>
                      <m:sSup>
                        <m:sSupPr>
                          <m:ctrlPr>
                            <a:rPr lang="en-US" sz="2000" b="1" i="1">
                              <a:solidFill>
                                <a:prstClr val="black"/>
                              </a:solidFill>
                              <a:latin typeface="Cambria Math" panose="02040503050406030204" pitchFamily="18" charset="0"/>
                            </a:rPr>
                          </m:ctrlPr>
                        </m:sSupPr>
                        <m:e>
                          <m:r>
                            <a:rPr lang="en-US" sz="2000" b="1" i="1">
                              <a:solidFill>
                                <a:prstClr val="black"/>
                              </a:solidFill>
                              <a:latin typeface="Cambria Math" panose="02040503050406030204" pitchFamily="18" charset="0"/>
                            </a:rPr>
                            <m:t>𝟎</m:t>
                          </m:r>
                        </m:e>
                        <m:sup>
                          <m:r>
                            <a:rPr lang="en-US" sz="2000" b="1" i="1">
                              <a:solidFill>
                                <a:prstClr val="black"/>
                              </a:solidFill>
                              <a:latin typeface="Cambria Math" panose="02040503050406030204" pitchFamily="18" charset="0"/>
                            </a:rPr>
                            <m:t>𝟎</m:t>
                          </m:r>
                        </m:sup>
                      </m:sSup>
                    </m:oMath>
                  </m:oMathPara>
                </a14:m>
                <a:endParaRPr lang="en-US" sz="2000" b="1" i="1" dirty="0">
                  <a:solidFill>
                    <a:prstClr val="black"/>
                  </a:solidFill>
                  <a:latin typeface="Cambria Math" panose="02040503050406030204" pitchFamily="18" charset="0"/>
                </a:endParaRPr>
              </a:p>
              <a:p>
                <a:pPr>
                  <a:lnSpc>
                    <a:spcPct val="150000"/>
                  </a:lnSpc>
                </a:pPr>
                <a14:m>
                  <m:oMathPara xmlns:m="http://schemas.openxmlformats.org/officeDocument/2006/math">
                    <m:oMathParaPr>
                      <m:jc m:val="left"/>
                    </m:oMathParaPr>
                    <m:oMath xmlns:m="http://schemas.openxmlformats.org/officeDocument/2006/math">
                      <m:r>
                        <a:rPr lang="en-US" sz="2000" b="1" i="1" smtClean="0">
                          <a:solidFill>
                            <a:prstClr val="black"/>
                          </a:solidFill>
                          <a:latin typeface="Cambria Math"/>
                        </a:rPr>
                        <m:t>      </m:t>
                      </m:r>
                      <m:r>
                        <a:rPr lang="en-US" sz="2000" b="1" i="1">
                          <a:solidFill>
                            <a:prstClr val="black"/>
                          </a:solidFill>
                          <a:latin typeface="Cambria Math" panose="02040503050406030204" pitchFamily="18" charset="0"/>
                        </a:rPr>
                        <m:t>=</m:t>
                      </m:r>
                      <m:r>
                        <a:rPr lang="en-US" sz="2000" b="1" i="1">
                          <a:solidFill>
                            <a:prstClr val="black"/>
                          </a:solidFill>
                          <a:latin typeface="Cambria Math" panose="02040503050406030204" pitchFamily="18" charset="0"/>
                        </a:rPr>
                        <m:t>𝟖𝟒</m:t>
                      </m:r>
                    </m:oMath>
                  </m:oMathPara>
                </a14:m>
                <a:endParaRPr lang="en-US" sz="2000" b="1" i="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14:m>
                  <m:oMath xmlns:m="http://schemas.openxmlformats.org/officeDocument/2006/math">
                    <m:r>
                      <a:rPr lang="en-US" sz="2000" b="1" i="1" smtClean="0">
                        <a:solidFill>
                          <a:prstClr val="black"/>
                        </a:solidFill>
                        <a:latin typeface="Cambria Math"/>
                      </a:rPr>
                      <m:t> </m:t>
                    </m:r>
                    <m:r>
                      <a:rPr lang="en-US" sz="2000" b="1" i="1">
                        <a:solidFill>
                          <a:prstClr val="black"/>
                        </a:solidFill>
                        <a:latin typeface="Cambria Math" panose="02040503050406030204" pitchFamily="18" charset="0"/>
                      </a:rPr>
                      <m:t>⇒</m:t>
                    </m:r>
                    <m:r>
                      <a:rPr lang="en-US" sz="2000" b="1" i="1">
                        <a:solidFill>
                          <a:prstClr val="black"/>
                        </a:solidFill>
                        <a:latin typeface="Cambria Math" panose="02040503050406030204" pitchFamily="18" charset="0"/>
                      </a:rPr>
                      <m:t>𝒄</m:t>
                    </m:r>
                    <m:r>
                      <a:rPr lang="en-US" sz="2000" b="1" i="1">
                        <a:solidFill>
                          <a:prstClr val="black"/>
                        </a:solidFill>
                        <a:latin typeface="Cambria Math" panose="02040503050406030204" pitchFamily="18" charset="0"/>
                      </a:rPr>
                      <m:t>=</m:t>
                    </m:r>
                    <m:r>
                      <a:rPr lang="en-US" sz="2000" b="1" i="1">
                        <a:solidFill>
                          <a:prstClr val="black"/>
                        </a:solidFill>
                        <a:latin typeface="Cambria Math" panose="02040503050406030204" pitchFamily="18" charset="0"/>
                      </a:rPr>
                      <m:t>𝟐</m:t>
                    </m:r>
                    <m:rad>
                      <m:radPr>
                        <m:degHide m:val="on"/>
                        <m:ctrlPr>
                          <a:rPr lang="en-US" sz="2000" b="1" i="1">
                            <a:solidFill>
                              <a:prstClr val="black"/>
                            </a:solidFill>
                            <a:latin typeface="Cambria Math" panose="02040503050406030204" pitchFamily="18" charset="0"/>
                          </a:rPr>
                        </m:ctrlPr>
                      </m:radPr>
                      <m:deg/>
                      <m:e>
                        <m:r>
                          <a:rPr lang="en-US" sz="2000" b="1" i="1">
                            <a:solidFill>
                              <a:prstClr val="black"/>
                            </a:solidFill>
                            <a:latin typeface="Cambria Math" panose="02040503050406030204" pitchFamily="18" charset="0"/>
                          </a:rPr>
                          <m:t>𝟐𝟏</m:t>
                        </m:r>
                      </m:e>
                    </m:rad>
                  </m:oMath>
                </a14:m>
                <a:r>
                  <a:rPr lang="en-US" sz="2000" b="1" dirty="0">
                    <a:solidFill>
                      <a:prstClr val="black"/>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9" name="TextBox 28">
                <a:extLst>
                  <a:ext uri="{FF2B5EF4-FFF2-40B4-BE49-F238E27FC236}">
                    <a16:creationId xmlns:a16="http://schemas.microsoft.com/office/drawing/2014/main" xmlns:a14="http://schemas.microsoft.com/office/drawing/2010/main" xmlns="" id="{1FB11C65-8BD6-48B2-A424-E6F4B06755C4}"/>
                  </a:ext>
                </a:extLst>
              </p:cNvPr>
              <p:cNvSpPr txBox="1">
                <a:spLocks noRot="1" noChangeAspect="1" noMove="1" noResize="1" noEditPoints="1" noAdjustHandles="1" noChangeArrowheads="1" noChangeShapeType="1" noTextEdit="1"/>
              </p:cNvSpPr>
              <p:nvPr/>
            </p:nvSpPr>
            <p:spPr>
              <a:xfrm>
                <a:off x="1924310" y="2623709"/>
                <a:ext cx="5245340" cy="2408993"/>
              </a:xfrm>
              <a:prstGeom prst="rect">
                <a:avLst/>
              </a:prstGeom>
              <a:blipFill rotWithShape="1">
                <a:blip r:embed="rId8"/>
                <a:stretch>
                  <a:fillRect l="-2326" b="-17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8AEC0D67-2BCF-492D-9A86-1563DDA0644A}"/>
                  </a:ext>
                </a:extLst>
              </p:cNvPr>
              <p:cNvSpPr txBox="1"/>
              <p:nvPr/>
            </p:nvSpPr>
            <p:spPr>
              <a:xfrm>
                <a:off x="232681" y="1378055"/>
                <a:ext cx="8799277" cy="412292"/>
              </a:xfrm>
              <a:prstGeom prst="rect">
                <a:avLst/>
              </a:prstGeom>
              <a:noFill/>
            </p:spPr>
            <p:txBody>
              <a:bodyPr wrap="square" lIns="34290" tIns="17145" rIns="34290" bIns="17145">
                <a:spAutoFit/>
              </a:bodyPr>
              <a:lstStyle/>
              <a:p>
                <a:r>
                  <a:rPr lang="en-US" sz="2400" b="1" dirty="0">
                    <a:solidFill>
                      <a:prstClr val="black"/>
                    </a:solidFill>
                    <a:latin typeface="Times New Roman" pitchFamily="18" charset="0"/>
                    <a:ea typeface="Tahoma" panose="020B0604030504040204" pitchFamily="34" charset="0"/>
                    <a:cs typeface="Times New Roman" pitchFamily="18" charset="0"/>
                  </a:rPr>
                  <a:t>Cho </a:t>
                </a:r>
                <a14:m>
                  <m:oMath xmlns:m="http://schemas.openxmlformats.org/officeDocument/2006/math">
                    <m:r>
                      <a:rPr lang="en-US" sz="2400" b="1" i="1">
                        <a:solidFill>
                          <a:prstClr val="black"/>
                        </a:solidFill>
                        <a:latin typeface="Cambria Math" panose="02040503050406030204" pitchFamily="18" charset="0"/>
                      </a:rPr>
                      <m:t>𝜟</m:t>
                    </m:r>
                    <m:r>
                      <a:rPr lang="en-US" sz="2400" b="1" i="1">
                        <a:solidFill>
                          <a:prstClr val="black"/>
                        </a:solidFill>
                        <a:latin typeface="Cambria Math" panose="02040503050406030204" pitchFamily="18" charset="0"/>
                      </a:rPr>
                      <m:t>𝑨𝑩𝑪</m:t>
                    </m:r>
                  </m:oMath>
                </a14:m>
                <a:r>
                  <a:rPr lang="en-US" sz="2400" b="1" dirty="0">
                    <a:solidFill>
                      <a:prstClr val="black"/>
                    </a:solidFill>
                    <a:latin typeface="Times New Roman" pitchFamily="18" charset="0"/>
                    <a:ea typeface="Tahoma" panose="020B0604030504040204" pitchFamily="34" charset="0"/>
                    <a:cs typeface="Times New Roman" pitchFamily="18" charset="0"/>
                  </a:rPr>
                  <a:t> </a:t>
                </a:r>
                <a:r>
                  <a:rPr lang="en-US" sz="2400" b="1" dirty="0" err="1">
                    <a:solidFill>
                      <a:prstClr val="black"/>
                    </a:solidFill>
                    <a:latin typeface="Times New Roman" pitchFamily="18" charset="0"/>
                    <a:ea typeface="Tahoma" panose="020B0604030504040204" pitchFamily="34" charset="0"/>
                    <a:cs typeface="Times New Roman" pitchFamily="18" charset="0"/>
                  </a:rPr>
                  <a:t>có</a:t>
                </a:r>
                <a:r>
                  <a:rPr lang="en-US" sz="2400" b="1" dirty="0">
                    <a:solidFill>
                      <a:prstClr val="black"/>
                    </a:solidFill>
                    <a:latin typeface="Times New Roman" pitchFamily="18" charset="0"/>
                    <a:ea typeface="Tahoma" panose="020B0604030504040204" pitchFamily="34" charset="0"/>
                    <a:cs typeface="Times New Roman" pitchFamily="18" charset="0"/>
                  </a:rPr>
                  <a:t> </a:t>
                </a:r>
                <a14:m>
                  <m:oMath xmlns:m="http://schemas.openxmlformats.org/officeDocument/2006/math">
                    <m:r>
                      <a:rPr lang="en-US" sz="2400" b="1" i="1">
                        <a:solidFill>
                          <a:prstClr val="black"/>
                        </a:solidFill>
                        <a:latin typeface="Cambria Math" panose="02040503050406030204" pitchFamily="18" charset="0"/>
                      </a:rPr>
                      <m:t>𝒂</m:t>
                    </m:r>
                    <m:r>
                      <a:rPr lang="en-US" sz="2400" b="1" i="1">
                        <a:solidFill>
                          <a:prstClr val="black"/>
                        </a:solidFill>
                        <a:latin typeface="Cambria Math" panose="02040503050406030204" pitchFamily="18" charset="0"/>
                      </a:rPr>
                      <m:t>=</m:t>
                    </m:r>
                    <m:r>
                      <a:rPr lang="en-US" sz="2400" b="1" i="1">
                        <a:solidFill>
                          <a:prstClr val="black"/>
                        </a:solidFill>
                        <a:latin typeface="Cambria Math" panose="02040503050406030204" pitchFamily="18" charset="0"/>
                      </a:rPr>
                      <m:t>𝟖</m:t>
                    </m:r>
                    <m:r>
                      <a:rPr lang="en-US" sz="2400" b="1" i="1">
                        <a:solidFill>
                          <a:prstClr val="black"/>
                        </a:solidFill>
                        <a:latin typeface="Cambria Math" panose="02040503050406030204" pitchFamily="18" charset="0"/>
                      </a:rPr>
                      <m:t>,</m:t>
                    </m:r>
                    <m:r>
                      <a:rPr lang="en-US" sz="2400" b="1" i="1">
                        <a:solidFill>
                          <a:prstClr val="black"/>
                        </a:solidFill>
                        <a:latin typeface="Cambria Math" panose="02040503050406030204" pitchFamily="18" charset="0"/>
                      </a:rPr>
                      <m:t>𝒃</m:t>
                    </m:r>
                    <m:r>
                      <a:rPr lang="en-US" sz="2400" b="1" i="1">
                        <a:solidFill>
                          <a:prstClr val="black"/>
                        </a:solidFill>
                        <a:latin typeface="Cambria Math" panose="02040503050406030204" pitchFamily="18" charset="0"/>
                      </a:rPr>
                      <m:t>=</m:t>
                    </m:r>
                    <m:r>
                      <a:rPr lang="en-US" sz="2400" b="1" i="1">
                        <a:solidFill>
                          <a:prstClr val="black"/>
                        </a:solidFill>
                        <a:latin typeface="Cambria Math" panose="02040503050406030204" pitchFamily="18" charset="0"/>
                      </a:rPr>
                      <m:t>𝟏𝟎</m:t>
                    </m:r>
                  </m:oMath>
                </a14:m>
                <a:r>
                  <a:rPr lang="en-US" sz="2400" b="1" dirty="0">
                    <a:solidFill>
                      <a:prstClr val="black"/>
                    </a:solidFill>
                    <a:latin typeface="Times New Roman" pitchFamily="18" charset="0"/>
                    <a:ea typeface="Tahoma" panose="020B0604030504040204" pitchFamily="34" charset="0"/>
                    <a:cs typeface="Times New Roman" pitchFamily="18" charset="0"/>
                  </a:rPr>
                  <a:t>, </a:t>
                </a:r>
                <a:r>
                  <a:rPr lang="en-US" sz="2400" b="1" dirty="0" err="1">
                    <a:solidFill>
                      <a:prstClr val="black"/>
                    </a:solidFill>
                    <a:latin typeface="Times New Roman" pitchFamily="18" charset="0"/>
                    <a:ea typeface="Tahoma" panose="020B0604030504040204" pitchFamily="34" charset="0"/>
                    <a:cs typeface="Times New Roman" pitchFamily="18" charset="0"/>
                  </a:rPr>
                  <a:t>góc</a:t>
                </a:r>
                <a:r>
                  <a:rPr lang="en-US" sz="2400" b="1" dirty="0">
                    <a:solidFill>
                      <a:prstClr val="black"/>
                    </a:solidFill>
                    <a:latin typeface="Times New Roman" pitchFamily="18" charset="0"/>
                    <a:ea typeface="Tahoma" panose="020B0604030504040204" pitchFamily="34" charset="0"/>
                    <a:cs typeface="Times New Roman" pitchFamily="18" charset="0"/>
                  </a:rPr>
                  <a:t> </a:t>
                </a:r>
                <a14:m>
                  <m:oMath xmlns:m="http://schemas.openxmlformats.org/officeDocument/2006/math">
                    <m:r>
                      <a:rPr lang="en-US" sz="2400" b="1" i="1">
                        <a:solidFill>
                          <a:prstClr val="black"/>
                        </a:solidFill>
                        <a:latin typeface="Cambria Math" panose="02040503050406030204" pitchFamily="18" charset="0"/>
                      </a:rPr>
                      <m:t>𝑪</m:t>
                    </m:r>
                  </m:oMath>
                </a14:m>
                <a:r>
                  <a:rPr lang="en-US" sz="2400" b="1" dirty="0">
                    <a:solidFill>
                      <a:prstClr val="black"/>
                    </a:solidFill>
                    <a:latin typeface="Times New Roman" pitchFamily="18" charset="0"/>
                    <a:ea typeface="Tahoma" panose="020B0604030504040204" pitchFamily="34" charset="0"/>
                    <a:cs typeface="Times New Roman" pitchFamily="18" charset="0"/>
                  </a:rPr>
                  <a:t> </a:t>
                </a:r>
                <a:r>
                  <a:rPr lang="en-US" sz="2400" b="1" dirty="0" err="1">
                    <a:solidFill>
                      <a:prstClr val="black"/>
                    </a:solidFill>
                    <a:latin typeface="Times New Roman" pitchFamily="18" charset="0"/>
                    <a:ea typeface="Tahoma" panose="020B0604030504040204" pitchFamily="34" charset="0"/>
                    <a:cs typeface="Times New Roman" pitchFamily="18" charset="0"/>
                  </a:rPr>
                  <a:t>bằng</a:t>
                </a:r>
                <a:r>
                  <a:rPr lang="en-US" sz="2400" b="1" dirty="0">
                    <a:solidFill>
                      <a:prstClr val="black"/>
                    </a:solidFill>
                    <a:latin typeface="Times New Roman" pitchFamily="18" charset="0"/>
                    <a:ea typeface="Tahoma" panose="020B0604030504040204" pitchFamily="34" charset="0"/>
                    <a:cs typeface="Times New Roman" pitchFamily="18" charset="0"/>
                  </a:rPr>
                  <a:t> </a:t>
                </a:r>
                <a14:m>
                  <m:oMath xmlns:m="http://schemas.openxmlformats.org/officeDocument/2006/math">
                    <m:r>
                      <a:rPr lang="en-US" sz="2400" b="1" i="1">
                        <a:solidFill>
                          <a:prstClr val="black"/>
                        </a:solidFill>
                        <a:latin typeface="Cambria Math" panose="02040503050406030204" pitchFamily="18" charset="0"/>
                      </a:rPr>
                      <m:t>𝟔</m:t>
                    </m:r>
                    <m:sSup>
                      <m:sSupPr>
                        <m:ctrlPr>
                          <a:rPr lang="en-US" sz="2400" b="1" i="1">
                            <a:solidFill>
                              <a:prstClr val="black"/>
                            </a:solidFill>
                            <a:latin typeface="Cambria Math" panose="02040503050406030204" pitchFamily="18" charset="0"/>
                          </a:rPr>
                        </m:ctrlPr>
                      </m:sSupPr>
                      <m:e>
                        <m:r>
                          <a:rPr lang="en-US" sz="2400" b="1" i="1">
                            <a:solidFill>
                              <a:prstClr val="black"/>
                            </a:solidFill>
                            <a:latin typeface="Cambria Math" panose="02040503050406030204" pitchFamily="18" charset="0"/>
                          </a:rPr>
                          <m:t>𝟎</m:t>
                        </m:r>
                      </m:e>
                      <m:sup>
                        <m:r>
                          <a:rPr lang="en-US" sz="2400" b="1" i="1">
                            <a:solidFill>
                              <a:prstClr val="black"/>
                            </a:solidFill>
                            <a:latin typeface="Cambria Math" panose="02040503050406030204" pitchFamily="18" charset="0"/>
                          </a:rPr>
                          <m:t>𝟎</m:t>
                        </m:r>
                      </m:sup>
                    </m:sSup>
                  </m:oMath>
                </a14:m>
                <a:r>
                  <a:rPr lang="en-US" sz="2400" b="1" dirty="0">
                    <a:solidFill>
                      <a:prstClr val="black"/>
                    </a:solidFill>
                    <a:latin typeface="Times New Roman" pitchFamily="18" charset="0"/>
                    <a:ea typeface="Tahoma" panose="020B0604030504040204" pitchFamily="34" charset="0"/>
                    <a:cs typeface="Times New Roman" pitchFamily="18" charset="0"/>
                  </a:rPr>
                  <a:t>. </a:t>
                </a:r>
                <a:r>
                  <a:rPr lang="en-US" sz="2400" b="1" dirty="0" err="1">
                    <a:solidFill>
                      <a:prstClr val="black"/>
                    </a:solidFill>
                    <a:latin typeface="Times New Roman" pitchFamily="18" charset="0"/>
                    <a:ea typeface="Tahoma" panose="020B0604030504040204" pitchFamily="34" charset="0"/>
                    <a:cs typeface="Times New Roman" pitchFamily="18" charset="0"/>
                  </a:rPr>
                  <a:t>Độ</a:t>
                </a:r>
                <a:r>
                  <a:rPr lang="en-US" sz="2400" b="1" dirty="0">
                    <a:solidFill>
                      <a:prstClr val="black"/>
                    </a:solidFill>
                    <a:latin typeface="Times New Roman" pitchFamily="18" charset="0"/>
                    <a:ea typeface="Tahoma" panose="020B0604030504040204" pitchFamily="34" charset="0"/>
                    <a:cs typeface="Times New Roman" pitchFamily="18" charset="0"/>
                  </a:rPr>
                  <a:t> </a:t>
                </a:r>
                <a:r>
                  <a:rPr lang="en-US" sz="2400" b="1" dirty="0" err="1">
                    <a:solidFill>
                      <a:prstClr val="black"/>
                    </a:solidFill>
                    <a:latin typeface="Times New Roman" pitchFamily="18" charset="0"/>
                    <a:ea typeface="Tahoma" panose="020B0604030504040204" pitchFamily="34" charset="0"/>
                    <a:cs typeface="Times New Roman" pitchFamily="18" charset="0"/>
                  </a:rPr>
                  <a:t>dài</a:t>
                </a:r>
                <a:r>
                  <a:rPr lang="en-US" sz="2400" b="1" dirty="0">
                    <a:solidFill>
                      <a:prstClr val="black"/>
                    </a:solidFill>
                    <a:latin typeface="Times New Roman" pitchFamily="18" charset="0"/>
                    <a:ea typeface="Tahoma" panose="020B0604030504040204" pitchFamily="34" charset="0"/>
                    <a:cs typeface="Times New Roman" pitchFamily="18" charset="0"/>
                  </a:rPr>
                  <a:t> </a:t>
                </a:r>
                <a:r>
                  <a:rPr lang="en-US" sz="2400" b="1" dirty="0" err="1">
                    <a:solidFill>
                      <a:prstClr val="black"/>
                    </a:solidFill>
                    <a:latin typeface="Times New Roman" pitchFamily="18" charset="0"/>
                    <a:ea typeface="Tahoma" panose="020B0604030504040204" pitchFamily="34" charset="0"/>
                    <a:cs typeface="Times New Roman" pitchFamily="18" charset="0"/>
                  </a:rPr>
                  <a:t>cạnh</a:t>
                </a:r>
                <a:r>
                  <a:rPr lang="en-US" sz="2400" b="1" dirty="0">
                    <a:solidFill>
                      <a:prstClr val="black"/>
                    </a:solidFill>
                    <a:latin typeface="Times New Roman" pitchFamily="18" charset="0"/>
                    <a:ea typeface="Tahoma" panose="020B0604030504040204" pitchFamily="34" charset="0"/>
                    <a:cs typeface="Times New Roman" pitchFamily="18" charset="0"/>
                  </a:rPr>
                  <a:t> </a:t>
                </a:r>
                <a14:m>
                  <m:oMath xmlns:m="http://schemas.openxmlformats.org/officeDocument/2006/math">
                    <m:r>
                      <a:rPr lang="en-US" sz="2400" b="1" i="1">
                        <a:solidFill>
                          <a:prstClr val="black"/>
                        </a:solidFill>
                        <a:latin typeface="Cambria Math" panose="02040503050406030204" pitchFamily="18" charset="0"/>
                      </a:rPr>
                      <m:t>𝒄</m:t>
                    </m:r>
                    <m:r>
                      <a:rPr lang="en-US" sz="2400" b="1" i="1">
                        <a:solidFill>
                          <a:prstClr val="black"/>
                        </a:solidFill>
                        <a:latin typeface="Cambria Math" panose="02040503050406030204" pitchFamily="18" charset="0"/>
                      </a:rPr>
                      <m:t> </m:t>
                    </m:r>
                  </m:oMath>
                </a14:m>
                <a:r>
                  <a:rPr lang="en-US" sz="2400" b="1" dirty="0" err="1">
                    <a:solidFill>
                      <a:prstClr val="black"/>
                    </a:solidFill>
                    <a:latin typeface="Times New Roman" pitchFamily="18" charset="0"/>
                    <a:ea typeface="Tahoma" panose="020B0604030504040204" pitchFamily="34" charset="0"/>
                    <a:cs typeface="Times New Roman" pitchFamily="18" charset="0"/>
                  </a:rPr>
                  <a:t>là</a:t>
                </a:r>
                <a:r>
                  <a:rPr lang="en-US" sz="2400" b="1" dirty="0">
                    <a:solidFill>
                      <a:prstClr val="black"/>
                    </a:solidFill>
                    <a:latin typeface="Times New Roman" pitchFamily="18" charset="0"/>
                    <a:ea typeface="Tahoma" panose="020B0604030504040204" pitchFamily="34" charset="0"/>
                    <a:cs typeface="Times New Roman" pitchFamily="18" charset="0"/>
                  </a:rPr>
                  <a:t>?</a:t>
                </a:r>
              </a:p>
            </p:txBody>
          </p:sp>
        </mc:Choice>
        <mc:Fallback xmlns="">
          <p:sp>
            <p:nvSpPr>
              <p:cNvPr id="30" name="TextBox 29">
                <a:extLst>
                  <a:ext uri="{FF2B5EF4-FFF2-40B4-BE49-F238E27FC236}">
                    <a16:creationId xmlns:a16="http://schemas.microsoft.com/office/drawing/2014/main" xmlns:a14="http://schemas.microsoft.com/office/drawing/2010/main" xmlns="" id="{8AEC0D67-2BCF-492D-9A86-1563DDA0644A}"/>
                  </a:ext>
                </a:extLst>
              </p:cNvPr>
              <p:cNvSpPr txBox="1">
                <a:spLocks noRot="1" noChangeAspect="1" noMove="1" noResize="1" noEditPoints="1" noAdjustHandles="1" noChangeArrowheads="1" noChangeShapeType="1" noTextEdit="1"/>
              </p:cNvSpPr>
              <p:nvPr/>
            </p:nvSpPr>
            <p:spPr>
              <a:xfrm>
                <a:off x="232681" y="1378055"/>
                <a:ext cx="8799277" cy="412292"/>
              </a:xfrm>
              <a:prstGeom prst="rect">
                <a:avLst/>
              </a:prstGeom>
              <a:blipFill rotWithShape="1">
                <a:blip r:embed="rId9"/>
                <a:stretch>
                  <a:fillRect l="-1731" t="-16176" b="-39706"/>
                </a:stretch>
              </a:blipFill>
            </p:spPr>
            <p:txBody>
              <a:bodyPr/>
              <a:lstStyle/>
              <a:p>
                <a:r>
                  <a:rPr lang="en-US">
                    <a:noFill/>
                  </a:rPr>
                  <a:t> </a:t>
                </a:r>
              </a:p>
            </p:txBody>
          </p:sp>
        </mc:Fallback>
      </mc:AlternateContent>
    </p:spTree>
    <p:extLst>
      <p:ext uri="{BB962C8B-B14F-4D97-AF65-F5344CB8AC3E}">
        <p14:creationId xmlns:p14="http://schemas.microsoft.com/office/powerpoint/2010/main" val="37165359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9">
                                            <p:txEl>
                                              <p:pRg st="0" end="0"/>
                                            </p:txEl>
                                          </p:spTgt>
                                        </p:tgtEl>
                                        <p:attrNameLst>
                                          <p:attrName>style.visibility</p:attrName>
                                        </p:attrNameLst>
                                      </p:cBhvr>
                                      <p:to>
                                        <p:strVal val="visible"/>
                                      </p:to>
                                    </p:set>
                                    <p:animEffect transition="in" filter="wipe(left)">
                                      <p:cBhvr>
                                        <p:cTn id="17" dur="500"/>
                                        <p:tgtEl>
                                          <p:spTgt spid="2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9">
                                            <p:txEl>
                                              <p:pRg st="1" end="1"/>
                                            </p:txEl>
                                          </p:spTgt>
                                        </p:tgtEl>
                                        <p:attrNameLst>
                                          <p:attrName>style.visibility</p:attrName>
                                        </p:attrNameLst>
                                      </p:cBhvr>
                                      <p:to>
                                        <p:strVal val="visible"/>
                                      </p:to>
                                    </p:set>
                                    <p:animEffect transition="in" filter="wipe(left)">
                                      <p:cBhvr>
                                        <p:cTn id="22" dur="500"/>
                                        <p:tgtEl>
                                          <p:spTgt spid="2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9">
                                            <p:txEl>
                                              <p:pRg st="2" end="2"/>
                                            </p:txEl>
                                          </p:spTgt>
                                        </p:tgtEl>
                                        <p:attrNameLst>
                                          <p:attrName>style.visibility</p:attrName>
                                        </p:attrNameLst>
                                      </p:cBhvr>
                                      <p:to>
                                        <p:strVal val="visible"/>
                                      </p:to>
                                    </p:set>
                                    <p:animEffect transition="in" filter="wipe(left)">
                                      <p:cBhvr>
                                        <p:cTn id="27" dur="500"/>
                                        <p:tgtEl>
                                          <p:spTgt spid="2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9">
                                            <p:txEl>
                                              <p:pRg st="3" end="3"/>
                                            </p:txEl>
                                          </p:spTgt>
                                        </p:tgtEl>
                                        <p:attrNameLst>
                                          <p:attrName>style.visibility</p:attrName>
                                        </p:attrNameLst>
                                      </p:cBhvr>
                                      <p:to>
                                        <p:strVal val="visible"/>
                                      </p:to>
                                    </p:set>
                                    <p:animEffect transition="in" filter="wipe(left)">
                                      <p:cBhvr>
                                        <p:cTn id="32" dur="500"/>
                                        <p:tgtEl>
                                          <p:spTgt spid="29">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9">
                                            <p:txEl>
                                              <p:pRg st="4" end="4"/>
                                            </p:txEl>
                                          </p:spTgt>
                                        </p:tgtEl>
                                        <p:attrNameLst>
                                          <p:attrName>style.visibility</p:attrName>
                                        </p:attrNameLst>
                                      </p:cBhvr>
                                      <p:to>
                                        <p:strVal val="visible"/>
                                      </p:to>
                                    </p:set>
                                    <p:animEffect transition="in" filter="wipe(left)">
                                      <p:cBhvr>
                                        <p:cTn id="37" dur="500"/>
                                        <p:tgtEl>
                                          <p:spTgt spid="2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D313519-0C89-483D-A08E-CF6067282148}"/>
              </a:ext>
            </a:extLst>
          </p:cNvPr>
          <p:cNvGrpSpPr/>
          <p:nvPr/>
        </p:nvGrpSpPr>
        <p:grpSpPr>
          <a:xfrm>
            <a:off x="74470" y="1809750"/>
            <a:ext cx="8948390" cy="2543175"/>
            <a:chOff x="48567" y="4381499"/>
            <a:chExt cx="23018772" cy="6781799"/>
          </a:xfrm>
          <a:solidFill>
            <a:srgbClr val="DAE3F3"/>
          </a:solidFill>
        </p:grpSpPr>
        <p:sp>
          <p:nvSpPr>
            <p:cNvPr id="3" name="Rounded Rectangle 52">
              <a:extLst>
                <a:ext uri="{FF2B5EF4-FFF2-40B4-BE49-F238E27FC236}">
                  <a16:creationId xmlns:a16="http://schemas.microsoft.com/office/drawing/2014/main" id="{5B1AB244-3D78-416D-AEF1-35CC4562B7A3}"/>
                </a:ext>
              </a:extLst>
            </p:cNvPr>
            <p:cNvSpPr/>
            <p:nvPr/>
          </p:nvSpPr>
          <p:spPr>
            <a:xfrm>
              <a:off x="385312" y="4941556"/>
              <a:ext cx="22682027" cy="6221742"/>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4" name="Group 3">
              <a:extLst>
                <a:ext uri="{FF2B5EF4-FFF2-40B4-BE49-F238E27FC236}">
                  <a16:creationId xmlns:a16="http://schemas.microsoft.com/office/drawing/2014/main" id="{B6FC852D-338F-4593-BDAE-4432C24EAC82}"/>
                </a:ext>
              </a:extLst>
            </p:cNvPr>
            <p:cNvGrpSpPr/>
            <p:nvPr/>
          </p:nvGrpSpPr>
          <p:grpSpPr>
            <a:xfrm>
              <a:off x="48567" y="4381499"/>
              <a:ext cx="3991940" cy="1079474"/>
              <a:chOff x="410517" y="4648199"/>
              <a:chExt cx="3991940" cy="1079474"/>
            </a:xfrm>
            <a:grpFill/>
          </p:grpSpPr>
          <p:sp>
            <p:nvSpPr>
              <p:cNvPr id="5" name="Freeform 20">
                <a:extLst>
                  <a:ext uri="{FF2B5EF4-FFF2-40B4-BE49-F238E27FC236}">
                    <a16:creationId xmlns:a16="http://schemas.microsoft.com/office/drawing/2014/main" id="{20085AD8-BD87-4A35-B6D4-9AE383128185}"/>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 name="TextBox 5">
                <a:extLst>
                  <a:ext uri="{FF2B5EF4-FFF2-40B4-BE49-F238E27FC236}">
                    <a16:creationId xmlns:a16="http://schemas.microsoft.com/office/drawing/2014/main" id="{F08C0313-9358-457E-845F-D4B035AC31D3}"/>
                  </a:ext>
                </a:extLst>
              </p:cNvPr>
              <p:cNvSpPr txBox="1"/>
              <p:nvPr/>
            </p:nvSpPr>
            <p:spPr>
              <a:xfrm>
                <a:off x="1406054" y="4732063"/>
                <a:ext cx="2872838" cy="943847"/>
              </a:xfrm>
              <a:prstGeom prst="rect">
                <a:avLst/>
              </a:prstGeom>
              <a:grpFill/>
            </p:spPr>
            <p:txBody>
              <a:bodyPr wrap="square" rtlCol="0">
                <a:spAutoFit/>
              </a:bodyPr>
              <a:lstStyle/>
              <a:p>
                <a:pPr algn="ctr"/>
                <a:r>
                  <a:rPr lang="vi-VN" sz="1700" b="1" dirty="0">
                    <a:solidFill>
                      <a:prstClr val="black"/>
                    </a:solidFill>
                    <a:latin typeface="Tahoma" pitchFamily="34" charset="0"/>
                    <a:ea typeface="Tahoma" pitchFamily="34" charset="0"/>
                    <a:cs typeface="Tahoma" pitchFamily="34" charset="0"/>
                  </a:rPr>
                  <a:t>Bài giải</a:t>
                </a:r>
                <a:endParaRPr lang="en-US" sz="1700" b="1" dirty="0">
                  <a:solidFill>
                    <a:prstClr val="black"/>
                  </a:solidFill>
                  <a:latin typeface="Tahoma" pitchFamily="34" charset="0"/>
                  <a:ea typeface="Tahoma" pitchFamily="34" charset="0"/>
                  <a:cs typeface="Tahoma" pitchFamily="34" charset="0"/>
                </a:endParaRPr>
              </a:p>
            </p:txBody>
          </p:sp>
          <p:pic>
            <p:nvPicPr>
              <p:cNvPr id="7" name="Picture 6">
                <a:extLst>
                  <a:ext uri="{FF2B5EF4-FFF2-40B4-BE49-F238E27FC236}">
                    <a16:creationId xmlns:a16="http://schemas.microsoft.com/office/drawing/2014/main" id="{AB75B5B9-D442-4C6E-96A9-9A573FE06D9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8" name="Group 7">
            <a:extLst>
              <a:ext uri="{FF2B5EF4-FFF2-40B4-BE49-F238E27FC236}">
                <a16:creationId xmlns:a16="http://schemas.microsoft.com/office/drawing/2014/main" id="{DA8B4DB7-EFF8-4AF8-B0FA-839D4C447E82}"/>
              </a:ext>
            </a:extLst>
          </p:cNvPr>
          <p:cNvGrpSpPr/>
          <p:nvPr/>
        </p:nvGrpSpPr>
        <p:grpSpPr>
          <a:xfrm>
            <a:off x="153715" y="1200150"/>
            <a:ext cx="8833567" cy="462951"/>
            <a:chOff x="241306" y="2243792"/>
            <a:chExt cx="11778089" cy="617268"/>
          </a:xfrm>
          <a:solidFill>
            <a:srgbClr val="327E3B"/>
          </a:solidFill>
        </p:grpSpPr>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8E77691F-65E4-4D25-99BE-C63849AAC2C4}"/>
                    </a:ext>
                  </a:extLst>
                </p:cNvPr>
                <p:cNvSpPr/>
                <p:nvPr/>
              </p:nvSpPr>
              <p:spPr>
                <a:xfrm>
                  <a:off x="3538287"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14:m>
                    <m:oMath xmlns:m="http://schemas.openxmlformats.org/officeDocument/2006/math">
                      <m:r>
                        <a:rPr lang="en-US" sz="2000" b="1" i="1">
                          <a:solidFill>
                            <a:prstClr val="white"/>
                          </a:solidFill>
                          <a:latin typeface="Cambria Math" panose="02040503050406030204" pitchFamily="18" charset="0"/>
                        </a:rPr>
                        <m:t>       </m:t>
                      </m:r>
                      <m:r>
                        <a:rPr lang="vi-VN" sz="2000" b="1" i="1">
                          <a:solidFill>
                            <a:prstClr val="white"/>
                          </a:solidFill>
                          <a:latin typeface="Cambria Math"/>
                        </a:rPr>
                        <m:t>𝒄</m:t>
                      </m:r>
                      <m:r>
                        <a:rPr lang="vi-VN" sz="2000" b="1" i="1">
                          <a:solidFill>
                            <a:prstClr val="white"/>
                          </a:solidFill>
                          <a:latin typeface="Cambria Math"/>
                        </a:rPr>
                        <m:t>=</m:t>
                      </m:r>
                      <m:rad>
                        <m:radPr>
                          <m:degHide m:val="on"/>
                          <m:ctrlPr>
                            <a:rPr lang="en-US" sz="2000" b="1" i="1">
                              <a:solidFill>
                                <a:prstClr val="white"/>
                              </a:solidFill>
                              <a:latin typeface="Cambria Math" panose="02040503050406030204" pitchFamily="18" charset="0"/>
                            </a:rPr>
                          </m:ctrlPr>
                        </m:radPr>
                        <m:deg/>
                        <m:e>
                          <m:r>
                            <a:rPr lang="en-US" sz="2000" b="1" i="1">
                              <a:solidFill>
                                <a:prstClr val="white"/>
                              </a:solidFill>
                              <a:latin typeface="Cambria Math"/>
                            </a:rPr>
                            <m:t>𝟐𝟏𝟕</m:t>
                          </m:r>
                        </m:e>
                      </m:rad>
                    </m:oMath>
                  </a14:m>
                  <a:r>
                    <a:rPr lang="vi-VN" sz="20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Rectangle 8">
                  <a:extLst>
                    <a:ext uri="{FF2B5EF4-FFF2-40B4-BE49-F238E27FC236}">
                      <a16:creationId xmlns:a16="http://schemas.microsoft.com/office/drawing/2014/main" xmlns:a14="http://schemas.microsoft.com/office/drawing/2010/main" xmlns="" id="{8E77691F-65E4-4D25-99BE-C63849AAC2C4}"/>
                    </a:ext>
                  </a:extLst>
                </p:cNvPr>
                <p:cNvSpPr>
                  <a:spLocks noRot="1" noChangeAspect="1" noMove="1" noResize="1" noEditPoints="1" noAdjustHandles="1" noChangeArrowheads="1" noChangeShapeType="1" noTextEdit="1"/>
                </p:cNvSpPr>
                <p:nvPr/>
              </p:nvSpPr>
              <p:spPr>
                <a:xfrm>
                  <a:off x="3538287" y="2243792"/>
                  <a:ext cx="2468235" cy="617268"/>
                </a:xfrm>
                <a:prstGeom prst="rect">
                  <a:avLst/>
                </a:prstGeom>
                <a:blipFill rotWithShape="1">
                  <a:blip r:embed="rId3"/>
                  <a:stretch>
                    <a:fillRect b="-13095"/>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id="{2178679C-83F1-4149-AB69-2BCAF6D951FA}"/>
                </a:ext>
              </a:extLst>
            </p:cNvPr>
            <p:cNvSpPr/>
            <p:nvPr/>
          </p:nvSpPr>
          <p:spPr>
            <a:xfrm>
              <a:off x="3247742"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prstClr val="white"/>
                  </a:solidFill>
                  <a:latin typeface="Tahoma" panose="020B0604030504040204" pitchFamily="34" charset="0"/>
                  <a:ea typeface="Tahoma" panose="020B0604030504040204" pitchFamily="34" charset="0"/>
                  <a:cs typeface="Tahoma" panose="020B0604030504040204" pitchFamily="34" charset="0"/>
                </a:rPr>
                <a:t>B</a:t>
              </a:r>
              <a:endPar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BF1812F0-72B6-4695-918E-1559D10E093B}"/>
                    </a:ext>
                  </a:extLst>
                </p:cNvPr>
                <p:cNvSpPr/>
                <p:nvPr/>
              </p:nvSpPr>
              <p:spPr>
                <a:xfrm>
                  <a:off x="531851"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2000" b="1" i="1" smtClean="0">
                          <a:solidFill>
                            <a:prstClr val="white"/>
                          </a:solidFill>
                          <a:latin typeface="Cambria Math"/>
                        </a:rPr>
                        <m:t>𝒄</m:t>
                      </m:r>
                      <m:r>
                        <a:rPr lang="en-US" sz="2000" b="1" i="1" smtClean="0">
                          <a:solidFill>
                            <a:prstClr val="white"/>
                          </a:solidFill>
                          <a:latin typeface="Cambria Math"/>
                        </a:rPr>
                        <m:t>=</m:t>
                      </m:r>
                      <m:rad>
                        <m:radPr>
                          <m:degHide m:val="on"/>
                          <m:ctrlPr>
                            <a:rPr lang="en-US" sz="2000" b="1" i="1">
                              <a:solidFill>
                                <a:prstClr val="white"/>
                              </a:solidFill>
                              <a:latin typeface="Cambria Math" panose="02040503050406030204" pitchFamily="18" charset="0"/>
                            </a:rPr>
                          </m:ctrlPr>
                        </m:radPr>
                        <m:deg/>
                        <m:e>
                          <m:r>
                            <a:rPr lang="en-US" sz="2000" b="1" i="1">
                              <a:solidFill>
                                <a:prstClr val="white"/>
                              </a:solidFill>
                              <a:latin typeface="Cambria Math" panose="02040503050406030204" pitchFamily="18" charset="0"/>
                            </a:rPr>
                            <m:t>𝟕𝟑</m:t>
                          </m:r>
                        </m:e>
                      </m:rad>
                    </m:oMath>
                  </a14:m>
                  <a:r>
                    <a:rPr lang="en-US" sz="2000" b="1" dirty="0">
                      <a:solidFill>
                        <a:prstClr val="white"/>
                      </a:solidFill>
                      <a:latin typeface="Times New Roman" pitchFamily="18" charset="0"/>
                      <a:ea typeface="Tahoma" panose="020B0604030504040204" pitchFamily="34" charset="0"/>
                      <a:cs typeface="Times New Roman" pitchFamily="18" charset="0"/>
                    </a:rPr>
                    <a:t>.</a:t>
                  </a:r>
                </a:p>
              </p:txBody>
            </p:sp>
          </mc:Choice>
          <mc:Fallback xmlns="">
            <p:sp>
              <p:nvSpPr>
                <p:cNvPr id="11" name="Rectangle 10">
                  <a:extLst>
                    <a:ext uri="{FF2B5EF4-FFF2-40B4-BE49-F238E27FC236}">
                      <a16:creationId xmlns:a16="http://schemas.microsoft.com/office/drawing/2014/main" xmlns:a14="http://schemas.microsoft.com/office/drawing/2010/main" xmlns="" id="{BF1812F0-72B6-4695-918E-1559D10E093B}"/>
                    </a:ext>
                  </a:extLst>
                </p:cNvPr>
                <p:cNvSpPr>
                  <a:spLocks noRot="1" noChangeAspect="1" noMove="1" noResize="1" noEditPoints="1" noAdjustHandles="1" noChangeArrowheads="1" noChangeShapeType="1" noTextEdit="1"/>
                </p:cNvSpPr>
                <p:nvPr/>
              </p:nvSpPr>
              <p:spPr>
                <a:xfrm>
                  <a:off x="531851" y="2243792"/>
                  <a:ext cx="2468235" cy="617268"/>
                </a:xfrm>
                <a:prstGeom prst="rect">
                  <a:avLst/>
                </a:prstGeom>
                <a:blipFill rotWithShape="1">
                  <a:blip r:embed="rId4"/>
                  <a:stretch>
                    <a:fillRect b="-13095"/>
                  </a:stretch>
                </a:blipFill>
                <a:ln w="19050">
                  <a:solidFill>
                    <a:schemeClr val="bg1"/>
                  </a:solidFill>
                </a:ln>
              </p:spPr>
              <p:txBody>
                <a:bodyPr/>
                <a:lstStyle/>
                <a:p>
                  <a:r>
                    <a:rPr lang="en-US">
                      <a:noFill/>
                    </a:rPr>
                    <a:t> </a:t>
                  </a:r>
                </a:p>
              </p:txBody>
            </p:sp>
          </mc:Fallback>
        </mc:AlternateContent>
        <p:sp>
          <p:nvSpPr>
            <p:cNvPr id="12" name="Oval 11">
              <a:extLst>
                <a:ext uri="{FF2B5EF4-FFF2-40B4-BE49-F238E27FC236}">
                  <a16:creationId xmlns:a16="http://schemas.microsoft.com/office/drawing/2014/main" id="{188947F5-5540-4A85-BACE-6641A507F5A0}"/>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prstClr val="white"/>
                  </a:solidFill>
                  <a:latin typeface="Tahoma" panose="020B0604030504040204" pitchFamily="34" charset="0"/>
                  <a:ea typeface="Tahoma" panose="020B0604030504040204" pitchFamily="34" charset="0"/>
                  <a:cs typeface="Tahoma" panose="020B0604030504040204" pitchFamily="34" charset="0"/>
                </a:rPr>
                <a:t>A</a:t>
              </a:r>
              <a:endPar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E1DB1070-DB60-40AD-900A-04886F77B54F}"/>
                    </a:ext>
                  </a:extLst>
                </p:cNvPr>
                <p:cNvSpPr/>
                <p:nvPr/>
              </p:nvSpPr>
              <p:spPr>
                <a:xfrm>
                  <a:off x="6544723"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vi-VN" sz="2000" b="1" i="1">
                          <a:solidFill>
                            <a:prstClr val="white"/>
                          </a:solidFill>
                          <a:latin typeface="Cambria Math"/>
                        </a:rPr>
                        <m:t>𝒄</m:t>
                      </m:r>
                      <m:r>
                        <a:rPr lang="vi-VN" sz="2000" b="1" i="1">
                          <a:solidFill>
                            <a:prstClr val="white"/>
                          </a:solidFill>
                          <a:latin typeface="Cambria Math"/>
                        </a:rPr>
                        <m:t>=</m:t>
                      </m:r>
                      <m:r>
                        <a:rPr lang="en-US" sz="2000" b="1" i="1">
                          <a:solidFill>
                            <a:prstClr val="white"/>
                          </a:solidFill>
                          <a:latin typeface="Cambria Math"/>
                        </a:rPr>
                        <m:t>𝟖</m:t>
                      </m:r>
                    </m:oMath>
                  </a14:m>
                  <a:r>
                    <a:rPr lang="vi-VN" sz="2000" b="1" dirty="0">
                      <a:solidFill>
                        <a:prstClr val="white"/>
                      </a:solidFill>
                      <a:latin typeface="+mj-lt"/>
                    </a:rPr>
                    <a:t>.</a:t>
                  </a:r>
                  <a:endParaRPr lang="en-US" sz="2000" b="1" dirty="0">
                    <a:solidFill>
                      <a:prstClr val="white"/>
                    </a:solidFill>
                    <a:latin typeface="+mj-lt"/>
                    <a:ea typeface="Tahoma" panose="020B0604030504040204" pitchFamily="34" charset="0"/>
                    <a:cs typeface="Tahoma" panose="020B0604030504040204" pitchFamily="34" charset="0"/>
                  </a:endParaRPr>
                </a:p>
              </p:txBody>
            </p:sp>
          </mc:Choice>
          <mc:Fallback xmlns="">
            <p:sp>
              <p:nvSpPr>
                <p:cNvPr id="13" name="Rectangle 12">
                  <a:extLst>
                    <a:ext uri="{FF2B5EF4-FFF2-40B4-BE49-F238E27FC236}">
                      <a16:creationId xmlns:a16="http://schemas.microsoft.com/office/drawing/2014/main" xmlns:a14="http://schemas.microsoft.com/office/drawing/2010/main" xmlns="" id="{E1DB1070-DB60-40AD-900A-04886F77B54F}"/>
                    </a:ext>
                  </a:extLst>
                </p:cNvPr>
                <p:cNvSpPr>
                  <a:spLocks noRot="1" noChangeAspect="1" noMove="1" noResize="1" noEditPoints="1" noAdjustHandles="1" noChangeArrowheads="1" noChangeShapeType="1" noTextEdit="1"/>
                </p:cNvSpPr>
                <p:nvPr/>
              </p:nvSpPr>
              <p:spPr>
                <a:xfrm>
                  <a:off x="6544723" y="2243792"/>
                  <a:ext cx="2468235" cy="617268"/>
                </a:xfrm>
                <a:prstGeom prst="rect">
                  <a:avLst/>
                </a:prstGeom>
                <a:blipFill rotWithShape="1">
                  <a:blip r:embed="rId5"/>
                  <a:stretch>
                    <a:fillRect b="-8333"/>
                  </a:stretch>
                </a:blipFill>
                <a:ln w="19050">
                  <a:solidFill>
                    <a:schemeClr val="bg1"/>
                  </a:solidFill>
                </a:ln>
              </p:spPr>
              <p:txBody>
                <a:bodyPr/>
                <a:lstStyle/>
                <a:p>
                  <a:r>
                    <a:rPr lang="en-US">
                      <a:noFill/>
                    </a:rPr>
                    <a:t> </a:t>
                  </a:r>
                </a:p>
              </p:txBody>
            </p:sp>
          </mc:Fallback>
        </mc:AlternateContent>
        <p:sp>
          <p:nvSpPr>
            <p:cNvPr id="14" name="Oval 13">
              <a:extLst>
                <a:ext uri="{FF2B5EF4-FFF2-40B4-BE49-F238E27FC236}">
                  <a16:creationId xmlns:a16="http://schemas.microsoft.com/office/drawing/2014/main" id="{67BF74FF-3652-4371-9E0B-A97FA806BC48}"/>
                </a:ext>
              </a:extLst>
            </p:cNvPr>
            <p:cNvSpPr/>
            <p:nvPr/>
          </p:nvSpPr>
          <p:spPr>
            <a:xfrm>
              <a:off x="6254178"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rPr>
                <a:t>C</a:t>
              </a:r>
            </a:p>
          </p:txBody>
        </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6DFE3254-D4F7-4AE6-9631-67D4D43B93C6}"/>
                    </a:ext>
                  </a:extLst>
                </p:cNvPr>
                <p:cNvSpPr/>
                <p:nvPr/>
              </p:nvSpPr>
              <p:spPr>
                <a:xfrm>
                  <a:off x="9551160"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vi-VN" sz="2000" b="1" i="1">
                            <a:solidFill>
                              <a:prstClr val="white"/>
                            </a:solidFill>
                            <a:latin typeface="Cambria Math" panose="02040503050406030204" pitchFamily="18" charset="0"/>
                          </a:rPr>
                          <m:t>𝒄</m:t>
                        </m:r>
                        <m:r>
                          <a:rPr lang="vi-VN" sz="2000" b="1" i="1">
                            <a:solidFill>
                              <a:prstClr val="white"/>
                            </a:solidFill>
                            <a:latin typeface="Cambria Math" panose="02040503050406030204" pitchFamily="18" charset="0"/>
                          </a:rPr>
                          <m:t>=</m:t>
                        </m:r>
                        <m:rad>
                          <m:radPr>
                            <m:degHide m:val="on"/>
                            <m:ctrlPr>
                              <a:rPr lang="en-US" sz="2000" b="1" i="1">
                                <a:solidFill>
                                  <a:prstClr val="white"/>
                                </a:solidFill>
                                <a:latin typeface="Cambria Math" panose="02040503050406030204" pitchFamily="18" charset="0"/>
                              </a:rPr>
                            </m:ctrlPr>
                          </m:radPr>
                          <m:deg/>
                          <m:e>
                            <m:r>
                              <a:rPr lang="vi-VN" sz="2000" b="1" i="1">
                                <a:solidFill>
                                  <a:prstClr val="white"/>
                                </a:solidFill>
                                <a:latin typeface="Cambria Math" panose="02040503050406030204" pitchFamily="18" charset="0"/>
                              </a:rPr>
                              <m:t>𝟏</m:t>
                            </m:r>
                            <m:r>
                              <a:rPr lang="en-US" sz="2000" b="1" i="1">
                                <a:solidFill>
                                  <a:prstClr val="white"/>
                                </a:solidFill>
                                <a:latin typeface="Cambria Math" panose="02040503050406030204" pitchFamily="18" charset="0"/>
                              </a:rPr>
                              <m:t>𝟏𝟑</m:t>
                            </m:r>
                          </m:e>
                        </m:rad>
                        <m:r>
                          <m:rPr>
                            <m:nor/>
                          </m:rPr>
                          <a:rPr lang="vi-VN" sz="2000" b="1">
                            <a:solidFill>
                              <a:prstClr val="white"/>
                            </a:solidFill>
                          </a:rPr>
                          <m:t>.</m:t>
                        </m:r>
                      </m:oMath>
                    </m:oMathPara>
                  </a14:m>
                  <a:endPar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5" name="Rectangle 14">
                  <a:extLst>
                    <a:ext uri="{FF2B5EF4-FFF2-40B4-BE49-F238E27FC236}">
                      <a16:creationId xmlns:a16="http://schemas.microsoft.com/office/drawing/2014/main" id="{6DFE3254-D4F7-4AE6-9631-67D4D43B93C6}"/>
                    </a:ext>
                  </a:extLst>
                </p:cNvPr>
                <p:cNvSpPr>
                  <a:spLocks noRot="1" noChangeAspect="1" noMove="1" noResize="1" noEditPoints="1" noAdjustHandles="1" noChangeArrowheads="1" noChangeShapeType="1" noTextEdit="1"/>
                </p:cNvSpPr>
                <p:nvPr/>
              </p:nvSpPr>
              <p:spPr>
                <a:xfrm>
                  <a:off x="9551160" y="2243792"/>
                  <a:ext cx="2468235" cy="617268"/>
                </a:xfrm>
                <a:prstGeom prst="rect">
                  <a:avLst/>
                </a:prstGeom>
                <a:blipFill>
                  <a:blip r:embed="rId6"/>
                  <a:stretch>
                    <a:fillRect/>
                  </a:stretch>
                </a:blipFill>
                <a:ln w="19050">
                  <a:solidFill>
                    <a:schemeClr val="bg1"/>
                  </a:solidFill>
                </a:ln>
              </p:spPr>
              <p:txBody>
                <a:bodyPr/>
                <a:lstStyle/>
                <a:p>
                  <a:r>
                    <a:rPr lang="en-US">
                      <a:noFill/>
                    </a:rPr>
                    <a:t> </a:t>
                  </a:r>
                </a:p>
              </p:txBody>
            </p:sp>
          </mc:Fallback>
        </mc:AlternateContent>
        <p:sp>
          <p:nvSpPr>
            <p:cNvPr id="16" name="Oval 15">
              <a:extLst>
                <a:ext uri="{FF2B5EF4-FFF2-40B4-BE49-F238E27FC236}">
                  <a16:creationId xmlns:a16="http://schemas.microsoft.com/office/drawing/2014/main" id="{4B907C0F-6FC4-4852-8CFD-AD2FACA13C7F}"/>
                </a:ext>
              </a:extLst>
            </p:cNvPr>
            <p:cNvSpPr/>
            <p:nvPr/>
          </p:nvSpPr>
          <p:spPr>
            <a:xfrm>
              <a:off x="9260615"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rPr>
                <a:t>D</a:t>
              </a:r>
            </a:p>
          </p:txBody>
        </p:sp>
      </p:grpSp>
      <p:sp>
        <p:nvSpPr>
          <p:cNvPr id="17" name="Oval 16">
            <a:extLst>
              <a:ext uri="{FF2B5EF4-FFF2-40B4-BE49-F238E27FC236}">
                <a16:creationId xmlns:a16="http://schemas.microsoft.com/office/drawing/2014/main" id="{3AF6DD6E-C69C-4024-A5BF-FE21EA5DD223}"/>
              </a:ext>
            </a:extLst>
          </p:cNvPr>
          <p:cNvSpPr/>
          <p:nvPr/>
        </p:nvSpPr>
        <p:spPr>
          <a:xfrm>
            <a:off x="189469" y="1258101"/>
            <a:ext cx="405000" cy="405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r>
              <a:rPr lang="en-US" sz="2400" b="1" dirty="0">
                <a:solidFill>
                  <a:prstClr val="white"/>
                </a:solidFill>
                <a:latin typeface="Tahoma" pitchFamily="34" charset="0"/>
                <a:ea typeface="Tahoma" pitchFamily="34" charset="0"/>
                <a:cs typeface="Tahoma" pitchFamily="34" charset="0"/>
              </a:rPr>
              <a:t>A</a:t>
            </a:r>
            <a:endParaRPr lang="en-US" sz="2400" dirty="0">
              <a:solidFill>
                <a:prstClr val="white"/>
              </a:solidFill>
            </a:endParaRPr>
          </a:p>
        </p:txBody>
      </p:sp>
      <p:grpSp>
        <p:nvGrpSpPr>
          <p:cNvPr id="18" name="Group 17">
            <a:extLst>
              <a:ext uri="{FF2B5EF4-FFF2-40B4-BE49-F238E27FC236}">
                <a16:creationId xmlns:a16="http://schemas.microsoft.com/office/drawing/2014/main" id="{8F06450E-ACA8-42F7-B878-4360BA0CBA71}"/>
              </a:ext>
            </a:extLst>
          </p:cNvPr>
          <p:cNvGrpSpPr/>
          <p:nvPr/>
        </p:nvGrpSpPr>
        <p:grpSpPr>
          <a:xfrm>
            <a:off x="0" y="164570"/>
            <a:ext cx="8978955" cy="900550"/>
            <a:chOff x="923003" y="3917552"/>
            <a:chExt cx="23943880" cy="2401466"/>
          </a:xfrm>
        </p:grpSpPr>
        <p:sp>
          <p:nvSpPr>
            <p:cNvPr id="19" name="Rounded Rectangle 41">
              <a:extLst>
                <a:ext uri="{FF2B5EF4-FFF2-40B4-BE49-F238E27FC236}">
                  <a16:creationId xmlns:a16="http://schemas.microsoft.com/office/drawing/2014/main" id="{CC866FB0-B137-49F3-A47E-0B1A18FC432E}"/>
                </a:ext>
              </a:extLst>
            </p:cNvPr>
            <p:cNvSpPr/>
            <p:nvPr/>
          </p:nvSpPr>
          <p:spPr>
            <a:xfrm>
              <a:off x="1272211" y="4426857"/>
              <a:ext cx="23594672" cy="1892161"/>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700" b="1">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nvGrpSpPr>
            <p:cNvPr id="20" name="Group 19">
              <a:extLst>
                <a:ext uri="{FF2B5EF4-FFF2-40B4-BE49-F238E27FC236}">
                  <a16:creationId xmlns:a16="http://schemas.microsoft.com/office/drawing/2014/main" id="{61E96746-B33C-4D41-836E-CA7E0074841E}"/>
                </a:ext>
              </a:extLst>
            </p:cNvPr>
            <p:cNvGrpSpPr/>
            <p:nvPr/>
          </p:nvGrpSpPr>
          <p:grpSpPr>
            <a:xfrm>
              <a:off x="923003" y="3917552"/>
              <a:ext cx="3942102" cy="1049151"/>
              <a:chOff x="923003" y="3917552"/>
              <a:chExt cx="3942102" cy="1049151"/>
            </a:xfrm>
          </p:grpSpPr>
          <p:grpSp>
            <p:nvGrpSpPr>
              <p:cNvPr id="21" name="Group 20">
                <a:extLst>
                  <a:ext uri="{FF2B5EF4-FFF2-40B4-BE49-F238E27FC236}">
                    <a16:creationId xmlns:a16="http://schemas.microsoft.com/office/drawing/2014/main" id="{7719E236-B0D7-442E-8A08-3228625765BF}"/>
                  </a:ext>
                </a:extLst>
              </p:cNvPr>
              <p:cNvGrpSpPr/>
              <p:nvPr/>
            </p:nvGrpSpPr>
            <p:grpSpPr>
              <a:xfrm>
                <a:off x="1362045" y="4022855"/>
                <a:ext cx="3503060" cy="943848"/>
                <a:chOff x="2028795" y="4384805"/>
                <a:chExt cx="3503060" cy="943848"/>
              </a:xfrm>
            </p:grpSpPr>
            <p:sp>
              <p:nvSpPr>
                <p:cNvPr id="23" name="Freeform 20">
                  <a:extLst>
                    <a:ext uri="{FF2B5EF4-FFF2-40B4-BE49-F238E27FC236}">
                      <a16:creationId xmlns:a16="http://schemas.microsoft.com/office/drawing/2014/main" id="{B393AAC4-D254-453D-8479-B404D455FFB8}"/>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solidFill>
                      <a:prstClr val="black"/>
                    </a:solidFill>
                    <a:latin typeface="Tahoma" pitchFamily="34" charset="0"/>
                    <a:ea typeface="Tahoma" pitchFamily="34" charset="0"/>
                    <a:cs typeface="Tahoma" pitchFamily="34" charset="0"/>
                  </a:endParaRPr>
                </a:p>
              </p:txBody>
            </p:sp>
            <p:sp>
              <p:nvSpPr>
                <p:cNvPr id="24" name="TextBox 23">
                  <a:extLst>
                    <a:ext uri="{FF2B5EF4-FFF2-40B4-BE49-F238E27FC236}">
                      <a16:creationId xmlns:a16="http://schemas.microsoft.com/office/drawing/2014/main" id="{7641E29D-906E-4634-ADED-96B1E8DA8216}"/>
                    </a:ext>
                  </a:extLst>
                </p:cNvPr>
                <p:cNvSpPr txBox="1"/>
                <p:nvPr/>
              </p:nvSpPr>
              <p:spPr>
                <a:xfrm>
                  <a:off x="2542254" y="4384805"/>
                  <a:ext cx="2895398" cy="943848"/>
                </a:xfrm>
                <a:prstGeom prst="rect">
                  <a:avLst/>
                </a:prstGeom>
                <a:noFill/>
              </p:spPr>
              <p:txBody>
                <a:bodyPr wrap="square" rtlCol="0">
                  <a:spAutoFit/>
                </a:bodyPr>
                <a:lstStyle/>
                <a:p>
                  <a:pPr algn="ctr"/>
                  <a:r>
                    <a:rPr lang="vi-VN" sz="1700" b="1" dirty="0">
                      <a:solidFill>
                        <a:prstClr val="black"/>
                      </a:solidFill>
                      <a:latin typeface="Tahoma" pitchFamily="34" charset="0"/>
                      <a:ea typeface="Tahoma" pitchFamily="34" charset="0"/>
                      <a:cs typeface="Tahoma" pitchFamily="34" charset="0"/>
                    </a:rPr>
                    <a:t>CÂU</a:t>
                  </a:r>
                  <a:r>
                    <a:rPr lang="en-US" sz="1700" b="1" dirty="0">
                      <a:solidFill>
                        <a:prstClr val="black"/>
                      </a:solidFill>
                      <a:latin typeface="Tahoma" pitchFamily="34" charset="0"/>
                      <a:ea typeface="Tahoma" pitchFamily="34" charset="0"/>
                      <a:cs typeface="Tahoma" pitchFamily="34" charset="0"/>
                    </a:rPr>
                    <a:t> 2</a:t>
                  </a:r>
                  <a:r>
                    <a:rPr lang="vi-VN" sz="1700" b="1" dirty="0">
                      <a:solidFill>
                        <a:prstClr val="black"/>
                      </a:solidFill>
                      <a:latin typeface="Tahoma" pitchFamily="34" charset="0"/>
                      <a:ea typeface="Tahoma" pitchFamily="34" charset="0"/>
                      <a:cs typeface="Tahoma" pitchFamily="34" charset="0"/>
                    </a:rPr>
                    <a:t> </a:t>
                  </a:r>
                  <a:endParaRPr lang="en-US" sz="1700" b="1" dirty="0">
                    <a:solidFill>
                      <a:prstClr val="black"/>
                    </a:solidFill>
                    <a:latin typeface="Tahoma" pitchFamily="34" charset="0"/>
                    <a:ea typeface="Tahoma" pitchFamily="34" charset="0"/>
                    <a:cs typeface="Tahoma" pitchFamily="34" charset="0"/>
                  </a:endParaRPr>
                </a:p>
              </p:txBody>
            </p:sp>
          </p:grpSp>
          <p:pic>
            <p:nvPicPr>
              <p:cNvPr id="22" name="Picture 21">
                <a:extLst>
                  <a:ext uri="{FF2B5EF4-FFF2-40B4-BE49-F238E27FC236}">
                    <a16:creationId xmlns:a16="http://schemas.microsoft.com/office/drawing/2014/main" id="{6650C43C-37F7-4A87-880E-749F8F15838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1FB11C65-8BD6-48B2-A424-E6F4B06755C4}"/>
                  </a:ext>
                </a:extLst>
              </p:cNvPr>
              <p:cNvSpPr txBox="1"/>
              <p:nvPr/>
            </p:nvSpPr>
            <p:spPr>
              <a:xfrm>
                <a:off x="1765533" y="2019771"/>
                <a:ext cx="5152664" cy="1963230"/>
              </a:xfrm>
              <a:prstGeom prst="rect">
                <a:avLst/>
              </a:prstGeom>
              <a:noFill/>
            </p:spPr>
            <p:txBody>
              <a:bodyPr wrap="square" lIns="34290" tIns="17145" rIns="34290" bIns="17145">
                <a:spAutoFit/>
              </a:bodyPr>
              <a:lstStyle/>
              <a:p>
                <a:r>
                  <a:rPr lang="en-US" sz="2400" dirty="0">
                    <a:solidFill>
                      <a:prstClr val="black"/>
                    </a:solidFill>
                    <a:latin typeface="Times New Roman" pitchFamily="18" charset="0"/>
                    <a:ea typeface="Tahoma" panose="020B0604030504040204" pitchFamily="34" charset="0"/>
                    <a:cs typeface="Times New Roman" pitchFamily="18" charset="0"/>
                  </a:rPr>
                  <a:t>Theo </a:t>
                </a:r>
                <a:r>
                  <a:rPr lang="en-US" sz="2400" dirty="0" err="1">
                    <a:solidFill>
                      <a:prstClr val="black"/>
                    </a:solidFill>
                    <a:latin typeface="Times New Roman" pitchFamily="18" charset="0"/>
                    <a:ea typeface="Tahoma" panose="020B0604030504040204" pitchFamily="34" charset="0"/>
                    <a:cs typeface="Times New Roman" pitchFamily="18" charset="0"/>
                  </a:rPr>
                  <a:t>định</a:t>
                </a:r>
                <a:r>
                  <a:rPr lang="en-US" sz="2400" dirty="0">
                    <a:solidFill>
                      <a:prstClr val="black"/>
                    </a:solidFill>
                    <a:latin typeface="Times New Roman" pitchFamily="18" charset="0"/>
                    <a:ea typeface="Tahoma" panose="020B0604030504040204" pitchFamily="34" charset="0"/>
                    <a:cs typeface="Times New Roman" pitchFamily="18" charset="0"/>
                  </a:rPr>
                  <a:t> </a:t>
                </a:r>
                <a:r>
                  <a:rPr lang="en-US" sz="2400" dirty="0" err="1">
                    <a:solidFill>
                      <a:prstClr val="black"/>
                    </a:solidFill>
                    <a:latin typeface="Times New Roman" pitchFamily="18" charset="0"/>
                    <a:ea typeface="Tahoma" panose="020B0604030504040204" pitchFamily="34" charset="0"/>
                    <a:cs typeface="Times New Roman" pitchFamily="18" charset="0"/>
                  </a:rPr>
                  <a:t>lý</a:t>
                </a:r>
                <a:r>
                  <a:rPr lang="en-US" sz="2400" dirty="0">
                    <a:solidFill>
                      <a:prstClr val="black"/>
                    </a:solidFill>
                    <a:latin typeface="Times New Roman" pitchFamily="18" charset="0"/>
                    <a:ea typeface="Tahoma" panose="020B0604030504040204" pitchFamily="34" charset="0"/>
                    <a:cs typeface="Times New Roman" pitchFamily="18" charset="0"/>
                  </a:rPr>
                  <a:t> </a:t>
                </a:r>
                <a:r>
                  <a:rPr lang="en-US" sz="2400" dirty="0" err="1">
                    <a:solidFill>
                      <a:prstClr val="black"/>
                    </a:solidFill>
                    <a:latin typeface="Times New Roman" pitchFamily="18" charset="0"/>
                    <a:ea typeface="Tahoma" panose="020B0604030504040204" pitchFamily="34" charset="0"/>
                    <a:cs typeface="Times New Roman" pitchFamily="18" charset="0"/>
                  </a:rPr>
                  <a:t>cosin</a:t>
                </a:r>
                <a:r>
                  <a:rPr lang="en-US" sz="2400" dirty="0">
                    <a:solidFill>
                      <a:prstClr val="black"/>
                    </a:solidFill>
                    <a:latin typeface="Times New Roman" pitchFamily="18" charset="0"/>
                    <a:ea typeface="Tahoma" panose="020B0604030504040204" pitchFamily="34" charset="0"/>
                    <a:cs typeface="Times New Roman" pitchFamily="18" charset="0"/>
                  </a:rPr>
                  <a:t> </a:t>
                </a:r>
                <a:r>
                  <a:rPr lang="en-US" sz="2400" dirty="0" err="1">
                    <a:solidFill>
                      <a:prstClr val="black"/>
                    </a:solidFill>
                    <a:latin typeface="Times New Roman" pitchFamily="18" charset="0"/>
                    <a:ea typeface="Tahoma" panose="020B0604030504040204" pitchFamily="34" charset="0"/>
                    <a:cs typeface="Times New Roman" pitchFamily="18" charset="0"/>
                  </a:rPr>
                  <a:t>có</a:t>
                </a:r>
                <a:r>
                  <a:rPr lang="en-US" sz="2400" dirty="0">
                    <a:solidFill>
                      <a:prstClr val="black"/>
                    </a:solidFill>
                    <a:latin typeface="Times New Roman" pitchFamily="18" charset="0"/>
                    <a:ea typeface="Tahoma" panose="020B0604030504040204" pitchFamily="34" charset="0"/>
                    <a:cs typeface="Times New Roman" pitchFamily="18" charset="0"/>
                  </a:rPr>
                  <a:t>:</a:t>
                </a:r>
              </a:p>
              <a:p>
                <a:pPr/>
                <a14:m>
                  <m:oMathPara xmlns:m="http://schemas.openxmlformats.org/officeDocument/2006/math">
                    <m:oMathParaPr>
                      <m:jc m:val="left"/>
                    </m:oMathParaPr>
                    <m:oMath xmlns:m="http://schemas.openxmlformats.org/officeDocument/2006/math">
                      <m:r>
                        <a:rPr lang="en-US" sz="2400" b="0" i="1">
                          <a:solidFill>
                            <a:prstClr val="black"/>
                          </a:solidFill>
                          <a:latin typeface="Cambria Math" panose="02040503050406030204" pitchFamily="18" charset="0"/>
                        </a:rPr>
                        <m:t>𝐴</m:t>
                      </m:r>
                      <m:sSup>
                        <m:sSupPr>
                          <m:ctrlPr>
                            <a:rPr lang="en-US" sz="2400" i="1">
                              <a:solidFill>
                                <a:prstClr val="black"/>
                              </a:solidFill>
                              <a:latin typeface="Cambria Math" panose="02040503050406030204" pitchFamily="18" charset="0"/>
                            </a:rPr>
                          </m:ctrlPr>
                        </m:sSupPr>
                        <m:e>
                          <m:r>
                            <a:rPr lang="en-US" sz="2400" b="0" i="1">
                              <a:solidFill>
                                <a:prstClr val="black"/>
                              </a:solidFill>
                              <a:latin typeface="Cambria Math" panose="02040503050406030204" pitchFamily="18" charset="0"/>
                            </a:rPr>
                            <m:t>𝐶</m:t>
                          </m:r>
                        </m:e>
                        <m:sup>
                          <m:r>
                            <a:rPr lang="en-US" sz="2400" b="0" i="1">
                              <a:solidFill>
                                <a:prstClr val="black"/>
                              </a:solidFill>
                              <a:latin typeface="Cambria Math" panose="02040503050406030204" pitchFamily="18" charset="0"/>
                            </a:rPr>
                            <m:t>2</m:t>
                          </m:r>
                        </m:sup>
                      </m:sSup>
                      <m:r>
                        <a:rPr lang="en-US" sz="2400" b="0" i="1">
                          <a:solidFill>
                            <a:prstClr val="black"/>
                          </a:solidFill>
                          <a:latin typeface="Cambria Math" panose="02040503050406030204" pitchFamily="18" charset="0"/>
                        </a:rPr>
                        <m:t>=</m:t>
                      </m:r>
                      <m:r>
                        <a:rPr lang="en-US" sz="2400" b="0" i="1">
                          <a:solidFill>
                            <a:prstClr val="black"/>
                          </a:solidFill>
                          <a:latin typeface="Cambria Math" panose="02040503050406030204" pitchFamily="18" charset="0"/>
                        </a:rPr>
                        <m:t>𝐵</m:t>
                      </m:r>
                      <m:sSup>
                        <m:sSupPr>
                          <m:ctrlPr>
                            <a:rPr lang="en-US" sz="2400" i="1">
                              <a:solidFill>
                                <a:prstClr val="black"/>
                              </a:solidFill>
                              <a:latin typeface="Cambria Math" panose="02040503050406030204" pitchFamily="18" charset="0"/>
                            </a:rPr>
                          </m:ctrlPr>
                        </m:sSupPr>
                        <m:e>
                          <m:r>
                            <a:rPr lang="en-US" sz="2400" b="0" i="1">
                              <a:solidFill>
                                <a:prstClr val="black"/>
                              </a:solidFill>
                              <a:latin typeface="Cambria Math" panose="02040503050406030204" pitchFamily="18" charset="0"/>
                            </a:rPr>
                            <m:t>𝐴</m:t>
                          </m:r>
                        </m:e>
                        <m:sup>
                          <m:r>
                            <a:rPr lang="en-US" sz="2400" b="0" i="1">
                              <a:solidFill>
                                <a:prstClr val="black"/>
                              </a:solidFill>
                              <a:latin typeface="Cambria Math" panose="02040503050406030204" pitchFamily="18" charset="0"/>
                            </a:rPr>
                            <m:t>2</m:t>
                          </m:r>
                        </m:sup>
                      </m:sSup>
                      <m:r>
                        <a:rPr lang="en-US" sz="2400" b="0" i="1">
                          <a:solidFill>
                            <a:prstClr val="black"/>
                          </a:solidFill>
                          <a:latin typeface="Cambria Math" panose="02040503050406030204" pitchFamily="18" charset="0"/>
                        </a:rPr>
                        <m:t>+</m:t>
                      </m:r>
                      <m:r>
                        <a:rPr lang="en-US" sz="2400" b="0" i="1">
                          <a:solidFill>
                            <a:prstClr val="black"/>
                          </a:solidFill>
                          <a:latin typeface="Cambria Math" panose="02040503050406030204" pitchFamily="18" charset="0"/>
                        </a:rPr>
                        <m:t>𝐵</m:t>
                      </m:r>
                      <m:sSup>
                        <m:sSupPr>
                          <m:ctrlPr>
                            <a:rPr lang="en-US" sz="2400" i="1">
                              <a:solidFill>
                                <a:prstClr val="black"/>
                              </a:solidFill>
                              <a:latin typeface="Cambria Math" panose="02040503050406030204" pitchFamily="18" charset="0"/>
                            </a:rPr>
                          </m:ctrlPr>
                        </m:sSupPr>
                        <m:e>
                          <m:r>
                            <a:rPr lang="en-US" sz="2400" b="0" i="1">
                              <a:solidFill>
                                <a:prstClr val="black"/>
                              </a:solidFill>
                              <a:latin typeface="Cambria Math" panose="02040503050406030204" pitchFamily="18" charset="0"/>
                            </a:rPr>
                            <m:t>𝐶</m:t>
                          </m:r>
                        </m:e>
                        <m:sup>
                          <m:r>
                            <a:rPr lang="en-US" sz="2400" b="0" i="1">
                              <a:solidFill>
                                <a:prstClr val="black"/>
                              </a:solidFill>
                              <a:latin typeface="Cambria Math" panose="02040503050406030204" pitchFamily="18" charset="0"/>
                            </a:rPr>
                            <m:t>2</m:t>
                          </m:r>
                        </m:sup>
                      </m:sSup>
                      <m:r>
                        <a:rPr lang="en-US" sz="2400" b="0" i="1">
                          <a:solidFill>
                            <a:prstClr val="black"/>
                          </a:solidFill>
                          <a:latin typeface="Cambria Math" panose="02040503050406030204" pitchFamily="18" charset="0"/>
                        </a:rPr>
                        <m:t>−2</m:t>
                      </m:r>
                      <m:r>
                        <a:rPr lang="en-US" sz="2400" b="0" i="1">
                          <a:solidFill>
                            <a:prstClr val="black"/>
                          </a:solidFill>
                          <a:latin typeface="Cambria Math" panose="02040503050406030204" pitchFamily="18" charset="0"/>
                        </a:rPr>
                        <m:t>𝐵𝐴</m:t>
                      </m:r>
                      <m:r>
                        <a:rPr lang="en-US" sz="2400" b="0" i="1">
                          <a:solidFill>
                            <a:prstClr val="black"/>
                          </a:solidFill>
                          <a:latin typeface="Cambria Math" panose="02040503050406030204" pitchFamily="18" charset="0"/>
                        </a:rPr>
                        <m:t>.</m:t>
                      </m:r>
                      <m:r>
                        <a:rPr lang="en-US" sz="2400" b="0" i="1">
                          <a:solidFill>
                            <a:prstClr val="black"/>
                          </a:solidFill>
                          <a:latin typeface="Cambria Math" panose="02040503050406030204" pitchFamily="18" charset="0"/>
                        </a:rPr>
                        <m:t>𝐵𝐶</m:t>
                      </m:r>
                      <m:r>
                        <a:rPr lang="en-US" sz="2400" b="0" i="1">
                          <a:solidFill>
                            <a:prstClr val="black"/>
                          </a:solidFill>
                          <a:latin typeface="Cambria Math" panose="02040503050406030204" pitchFamily="18" charset="0"/>
                        </a:rPr>
                        <m:t>.</m:t>
                      </m:r>
                      <m:func>
                        <m:funcPr>
                          <m:ctrlPr>
                            <a:rPr lang="en-US" sz="2400" i="1">
                              <a:solidFill>
                                <a:prstClr val="black"/>
                              </a:solidFill>
                              <a:latin typeface="Cambria Math" panose="02040503050406030204" pitchFamily="18" charset="0"/>
                            </a:rPr>
                          </m:ctrlPr>
                        </m:funcPr>
                        <m:fName>
                          <m:r>
                            <a:rPr lang="en-US" sz="2400" b="0" i="1">
                              <a:solidFill>
                                <a:prstClr val="black"/>
                              </a:solidFill>
                              <a:latin typeface="Cambria Math" panose="02040503050406030204" pitchFamily="18" charset="0"/>
                            </a:rPr>
                            <m:t>𝑐𝑜𝑠</m:t>
                          </m:r>
                        </m:fName>
                        <m:e>
                          <m:acc>
                            <m:accPr>
                              <m:chr m:val="̂"/>
                              <m:ctrlPr>
                                <a:rPr lang="en-US" sz="2400" i="1">
                                  <a:solidFill>
                                    <a:prstClr val="black"/>
                                  </a:solidFill>
                                  <a:latin typeface="Cambria Math" panose="02040503050406030204" pitchFamily="18" charset="0"/>
                                </a:rPr>
                              </m:ctrlPr>
                            </m:accPr>
                            <m:e>
                              <m:r>
                                <a:rPr lang="en-US" sz="2400" b="0" i="1">
                                  <a:solidFill>
                                    <a:prstClr val="black"/>
                                  </a:solidFill>
                                  <a:latin typeface="Cambria Math" panose="02040503050406030204" pitchFamily="18" charset="0"/>
                                </a:rPr>
                                <m:t>𝐴𝐵𝐶</m:t>
                              </m:r>
                            </m:e>
                          </m:acc>
                        </m:e>
                      </m:func>
                    </m:oMath>
                  </m:oMathPara>
                </a14:m>
                <a:endParaRPr lang="en-US" sz="2400" i="1" dirty="0">
                  <a:solidFill>
                    <a:prstClr val="black"/>
                  </a:solidFill>
                  <a:latin typeface="Times New Roman" pitchFamily="18" charset="0"/>
                  <a:cs typeface="Times New Roman" pitchFamily="18" charset="0"/>
                </a:endParaRPr>
              </a:p>
              <a:p>
                <a:r>
                  <a:rPr lang="en-US" sz="2400" dirty="0">
                    <a:solidFill>
                      <a:prstClr val="black"/>
                    </a:solidFill>
                    <a:latin typeface="Times New Roman" pitchFamily="18" charset="0"/>
                    <a:cs typeface="Times New Roman" pitchFamily="18" charset="0"/>
                  </a:rPr>
                  <a:t>       </a:t>
                </a:r>
                <a14:m>
                  <m:oMath xmlns:m="http://schemas.openxmlformats.org/officeDocument/2006/math">
                    <m:r>
                      <a:rPr lang="en-US" sz="2400" b="0" i="1">
                        <a:solidFill>
                          <a:prstClr val="black"/>
                        </a:solidFill>
                        <a:latin typeface="Cambria Math" panose="02040503050406030204" pitchFamily="18" charset="0"/>
                      </a:rPr>
                      <m:t>=73</m:t>
                    </m:r>
                  </m:oMath>
                </a14:m>
                <a:r>
                  <a:rPr lang="en-US" sz="2400" dirty="0">
                    <a:solidFill>
                      <a:prstClr val="black"/>
                    </a:solidFill>
                    <a:latin typeface="Times New Roman" pitchFamily="18" charset="0"/>
                    <a:ea typeface="Tahoma" panose="020B0604030504040204" pitchFamily="34" charset="0"/>
                    <a:cs typeface="Times New Roman" pitchFamily="18" charset="0"/>
                  </a:rPr>
                  <a:t> </a:t>
                </a:r>
              </a:p>
              <a:p>
                <a14:m>
                  <m:oMath xmlns:m="http://schemas.openxmlformats.org/officeDocument/2006/math">
                    <m:r>
                      <a:rPr lang="en-US" sz="2400" b="0" i="1">
                        <a:solidFill>
                          <a:prstClr val="black"/>
                        </a:solidFill>
                        <a:latin typeface="Cambria Math" panose="02040503050406030204" pitchFamily="18" charset="0"/>
                      </a:rPr>
                      <m:t>       ⇒</m:t>
                    </m:r>
                    <m:r>
                      <a:rPr lang="en-US" sz="2400" b="0" i="1">
                        <a:solidFill>
                          <a:prstClr val="black"/>
                        </a:solidFill>
                        <a:latin typeface="Cambria Math" panose="02040503050406030204" pitchFamily="18" charset="0"/>
                      </a:rPr>
                      <m:t>𝐴𝐶</m:t>
                    </m:r>
                    <m:r>
                      <a:rPr lang="en-US" sz="2400" b="0" i="1">
                        <a:solidFill>
                          <a:prstClr val="black"/>
                        </a:solidFill>
                        <a:latin typeface="Cambria Math" panose="02040503050406030204" pitchFamily="18" charset="0"/>
                      </a:rPr>
                      <m:t>=</m:t>
                    </m:r>
                    <m:rad>
                      <m:radPr>
                        <m:degHide m:val="on"/>
                        <m:ctrlPr>
                          <a:rPr lang="en-US" sz="2400" i="1">
                            <a:solidFill>
                              <a:prstClr val="black"/>
                            </a:solidFill>
                            <a:latin typeface="Cambria Math" panose="02040503050406030204" pitchFamily="18" charset="0"/>
                          </a:rPr>
                        </m:ctrlPr>
                      </m:radPr>
                      <m:deg/>
                      <m:e>
                        <m:r>
                          <a:rPr lang="en-US" sz="2400" b="0" i="1">
                            <a:solidFill>
                              <a:prstClr val="black"/>
                            </a:solidFill>
                            <a:latin typeface="Cambria Math" panose="02040503050406030204" pitchFamily="18" charset="0"/>
                          </a:rPr>
                          <m:t>73</m:t>
                        </m:r>
                      </m:e>
                    </m:rad>
                  </m:oMath>
                </a14:m>
                <a:r>
                  <a:rPr lang="en-US" sz="2400" dirty="0">
                    <a:solidFill>
                      <a:prstClr val="black"/>
                    </a:solidFill>
                    <a:latin typeface="Times New Roman" pitchFamily="18" charset="0"/>
                    <a:ea typeface="Tahoma" panose="020B0604030504040204" pitchFamily="34" charset="0"/>
                    <a:cs typeface="Times New Roman" pitchFamily="18" charset="0"/>
                  </a:rPr>
                  <a:t>.</a:t>
                </a:r>
              </a:p>
              <a:p>
                <a:r>
                  <a:rPr lang="en-US" sz="2400" dirty="0" err="1">
                    <a:solidFill>
                      <a:prstClr val="black"/>
                    </a:solidFill>
                    <a:latin typeface="Times New Roman" pitchFamily="18" charset="0"/>
                    <a:ea typeface="Tahoma" panose="020B0604030504040204" pitchFamily="34" charset="0"/>
                    <a:cs typeface="Times New Roman" pitchFamily="18" charset="0"/>
                  </a:rPr>
                  <a:t>Vậy</a:t>
                </a:r>
                <a:r>
                  <a:rPr lang="en-US" sz="2400" dirty="0">
                    <a:solidFill>
                      <a:prstClr val="black"/>
                    </a:solidFill>
                    <a:latin typeface="Times New Roman" pitchFamily="18" charset="0"/>
                    <a:ea typeface="Tahoma" panose="020B0604030504040204" pitchFamily="34" charset="0"/>
                    <a:cs typeface="Times New Roman" pitchFamily="18" charset="0"/>
                  </a:rPr>
                  <a:t> </a:t>
                </a:r>
                <a14:m>
                  <m:oMath xmlns:m="http://schemas.openxmlformats.org/officeDocument/2006/math">
                    <m:r>
                      <a:rPr lang="en-US" sz="2400" b="0" i="1">
                        <a:solidFill>
                          <a:prstClr val="black"/>
                        </a:solidFill>
                        <a:latin typeface="Cambria Math" panose="02040503050406030204" pitchFamily="18" charset="0"/>
                      </a:rPr>
                      <m:t>𝐴𝐶</m:t>
                    </m:r>
                    <m:r>
                      <a:rPr lang="en-US" sz="2400" b="0" i="1">
                        <a:solidFill>
                          <a:prstClr val="black"/>
                        </a:solidFill>
                        <a:latin typeface="Cambria Math" panose="02040503050406030204" pitchFamily="18" charset="0"/>
                      </a:rPr>
                      <m:t>=</m:t>
                    </m:r>
                    <m:rad>
                      <m:radPr>
                        <m:degHide m:val="on"/>
                        <m:ctrlPr>
                          <a:rPr lang="en-US" sz="2400" i="1">
                            <a:solidFill>
                              <a:prstClr val="black"/>
                            </a:solidFill>
                            <a:latin typeface="Cambria Math" panose="02040503050406030204" pitchFamily="18" charset="0"/>
                          </a:rPr>
                        </m:ctrlPr>
                      </m:radPr>
                      <m:deg/>
                      <m:e>
                        <m:r>
                          <a:rPr lang="en-US" sz="2400" b="0" i="1">
                            <a:solidFill>
                              <a:prstClr val="black"/>
                            </a:solidFill>
                            <a:latin typeface="Cambria Math" panose="02040503050406030204" pitchFamily="18" charset="0"/>
                          </a:rPr>
                          <m:t>73</m:t>
                        </m:r>
                      </m:e>
                    </m:rad>
                  </m:oMath>
                </a14:m>
                <a:r>
                  <a:rPr lang="en-US" sz="2400" dirty="0">
                    <a:solidFill>
                      <a:prstClr val="black"/>
                    </a:solidFill>
                    <a:latin typeface="Times New Roman" pitchFamily="18" charset="0"/>
                    <a:ea typeface="Tahoma" panose="020B0604030504040204" pitchFamily="34" charset="0"/>
                    <a:cs typeface="Times New Roman" pitchFamily="18" charset="0"/>
                  </a:rPr>
                  <a:t>.</a:t>
                </a:r>
              </a:p>
            </p:txBody>
          </p:sp>
        </mc:Choice>
        <mc:Fallback xmlns="">
          <p:sp>
            <p:nvSpPr>
              <p:cNvPr id="29" name="TextBox 28">
                <a:extLst>
                  <a:ext uri="{FF2B5EF4-FFF2-40B4-BE49-F238E27FC236}">
                    <a16:creationId xmlns:a16="http://schemas.microsoft.com/office/drawing/2014/main" xmlns:a14="http://schemas.microsoft.com/office/drawing/2010/main" xmlns="" id="{1FB11C65-8BD6-48B2-A424-E6F4B06755C4}"/>
                  </a:ext>
                </a:extLst>
              </p:cNvPr>
              <p:cNvSpPr txBox="1">
                <a:spLocks noRot="1" noChangeAspect="1" noMove="1" noResize="1" noEditPoints="1" noAdjustHandles="1" noChangeArrowheads="1" noChangeShapeType="1" noTextEdit="1"/>
              </p:cNvSpPr>
              <p:nvPr/>
            </p:nvSpPr>
            <p:spPr>
              <a:xfrm>
                <a:off x="1765533" y="2019771"/>
                <a:ext cx="5152664" cy="1963230"/>
              </a:xfrm>
              <a:prstGeom prst="rect">
                <a:avLst/>
              </a:prstGeom>
              <a:blipFill rotWithShape="1">
                <a:blip r:embed="rId8"/>
                <a:stretch>
                  <a:fillRect l="-2959" t="-3727" b="-80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8AEC0D67-2BCF-492D-9A86-1563DDA0644A}"/>
                  </a:ext>
                </a:extLst>
              </p:cNvPr>
              <p:cNvSpPr txBox="1"/>
              <p:nvPr/>
            </p:nvSpPr>
            <p:spPr>
              <a:xfrm>
                <a:off x="258832" y="593770"/>
                <a:ext cx="8821295" cy="413831"/>
              </a:xfrm>
              <a:prstGeom prst="rect">
                <a:avLst/>
              </a:prstGeom>
              <a:noFill/>
            </p:spPr>
            <p:txBody>
              <a:bodyPr wrap="square" lIns="34290" tIns="17145" rIns="34290" bIns="17145">
                <a:spAutoFit/>
              </a:bodyPr>
              <a:lstStyle/>
              <a:p>
                <a:r>
                  <a:rPr lang="en-US" sz="2400" b="1" dirty="0">
                    <a:solidFill>
                      <a:prstClr val="black"/>
                    </a:solidFill>
                    <a:latin typeface="Times New Roman" pitchFamily="18" charset="0"/>
                    <a:ea typeface="Tahoma" panose="020B0604030504040204" pitchFamily="34" charset="0"/>
                    <a:cs typeface="Times New Roman" pitchFamily="18" charset="0"/>
                  </a:rPr>
                  <a:t>Cho </a:t>
                </a:r>
                <a14:m>
                  <m:oMath xmlns:m="http://schemas.openxmlformats.org/officeDocument/2006/math">
                    <m:r>
                      <a:rPr lang="en-US" sz="2400" b="1" i="1">
                        <a:solidFill>
                          <a:prstClr val="black"/>
                        </a:solidFill>
                        <a:latin typeface="Cambria Math" panose="02040503050406030204" pitchFamily="18" charset="0"/>
                      </a:rPr>
                      <m:t>𝜟</m:t>
                    </m:r>
                    <m:r>
                      <a:rPr lang="en-US" sz="2400" b="1" i="1">
                        <a:solidFill>
                          <a:prstClr val="black"/>
                        </a:solidFill>
                        <a:latin typeface="Cambria Math" panose="02040503050406030204" pitchFamily="18" charset="0"/>
                      </a:rPr>
                      <m:t>𝑨𝑩𝑪</m:t>
                    </m:r>
                  </m:oMath>
                </a14:m>
                <a:r>
                  <a:rPr lang="en-US" sz="2400" b="1" dirty="0">
                    <a:solidFill>
                      <a:prstClr val="black"/>
                    </a:solidFill>
                    <a:latin typeface="Times New Roman" pitchFamily="18" charset="0"/>
                    <a:ea typeface="Tahoma" panose="020B0604030504040204" pitchFamily="34" charset="0"/>
                    <a:cs typeface="Times New Roman" pitchFamily="18" charset="0"/>
                  </a:rPr>
                  <a:t> </a:t>
                </a:r>
                <a:r>
                  <a:rPr lang="en-US" sz="2400" b="1" dirty="0" err="1">
                    <a:solidFill>
                      <a:prstClr val="black"/>
                    </a:solidFill>
                    <a:latin typeface="Times New Roman" pitchFamily="18" charset="0"/>
                    <a:ea typeface="Tahoma" panose="020B0604030504040204" pitchFamily="34" charset="0"/>
                    <a:cs typeface="Times New Roman" pitchFamily="18" charset="0"/>
                  </a:rPr>
                  <a:t>có</a:t>
                </a:r>
                <a:r>
                  <a:rPr lang="en-US" sz="2400" b="1" dirty="0">
                    <a:solidFill>
                      <a:prstClr val="black"/>
                    </a:solidFill>
                    <a:latin typeface="Times New Roman" pitchFamily="18" charset="0"/>
                    <a:ea typeface="Tahoma" panose="020B0604030504040204" pitchFamily="34" charset="0"/>
                    <a:cs typeface="Times New Roman" pitchFamily="18" charset="0"/>
                  </a:rPr>
                  <a:t> </a:t>
                </a:r>
                <a14:m>
                  <m:oMath xmlns:m="http://schemas.openxmlformats.org/officeDocument/2006/math">
                    <m:r>
                      <a:rPr lang="en-US" sz="2400" b="1" i="1">
                        <a:solidFill>
                          <a:prstClr val="black"/>
                        </a:solidFill>
                        <a:latin typeface="Cambria Math" panose="02040503050406030204" pitchFamily="18" charset="0"/>
                      </a:rPr>
                      <m:t>𝑨𝑩</m:t>
                    </m:r>
                    <m:r>
                      <a:rPr lang="en-US" sz="2400" b="1" i="1">
                        <a:solidFill>
                          <a:prstClr val="black"/>
                        </a:solidFill>
                        <a:latin typeface="Cambria Math" panose="02040503050406030204" pitchFamily="18" charset="0"/>
                      </a:rPr>
                      <m:t>=</m:t>
                    </m:r>
                    <m:r>
                      <a:rPr lang="en-US" sz="2400" b="1" i="1">
                        <a:solidFill>
                          <a:prstClr val="black"/>
                        </a:solidFill>
                        <a:latin typeface="Cambria Math" panose="02040503050406030204" pitchFamily="18" charset="0"/>
                      </a:rPr>
                      <m:t>𝟗</m:t>
                    </m:r>
                    <m:r>
                      <a:rPr lang="en-US" sz="2400" b="1" i="1">
                        <a:solidFill>
                          <a:prstClr val="black"/>
                        </a:solidFill>
                        <a:latin typeface="Cambria Math" panose="02040503050406030204" pitchFamily="18" charset="0"/>
                      </a:rPr>
                      <m:t>,</m:t>
                    </m:r>
                    <m:r>
                      <a:rPr lang="en-US" sz="2400" b="1" i="1">
                        <a:solidFill>
                          <a:prstClr val="black"/>
                        </a:solidFill>
                        <a:latin typeface="Cambria Math" panose="02040503050406030204" pitchFamily="18" charset="0"/>
                      </a:rPr>
                      <m:t>𝑩𝑪</m:t>
                    </m:r>
                    <m:r>
                      <a:rPr lang="en-US" sz="2400" b="1" i="1">
                        <a:solidFill>
                          <a:prstClr val="black"/>
                        </a:solidFill>
                        <a:latin typeface="Cambria Math" panose="02040503050406030204" pitchFamily="18" charset="0"/>
                      </a:rPr>
                      <m:t>=</m:t>
                    </m:r>
                    <m:r>
                      <a:rPr lang="en-US" sz="2400" b="1" i="1">
                        <a:solidFill>
                          <a:prstClr val="black"/>
                        </a:solidFill>
                        <a:latin typeface="Cambria Math" panose="02040503050406030204" pitchFamily="18" charset="0"/>
                      </a:rPr>
                      <m:t>𝟖</m:t>
                    </m:r>
                    <m:r>
                      <a:rPr lang="en-US" sz="2400" b="1" i="1">
                        <a:solidFill>
                          <a:prstClr val="black"/>
                        </a:solidFill>
                        <a:latin typeface="Cambria Math" panose="02040503050406030204" pitchFamily="18" charset="0"/>
                      </a:rPr>
                      <m:t>, </m:t>
                    </m:r>
                  </m:oMath>
                </a14:m>
                <a:r>
                  <a:rPr lang="en-US" sz="2400" b="1" dirty="0">
                    <a:solidFill>
                      <a:prstClr val="black"/>
                    </a:solidFill>
                    <a:latin typeface="Times New Roman" pitchFamily="18" charset="0"/>
                    <a:ea typeface="Tahoma" panose="020B0604030504040204" pitchFamily="34" charset="0"/>
                    <a:cs typeface="Times New Roman" pitchFamily="18" charset="0"/>
                  </a:rPr>
                  <a:t>góc </a:t>
                </a:r>
                <a14:m>
                  <m:oMath xmlns:m="http://schemas.openxmlformats.org/officeDocument/2006/math">
                    <m:acc>
                      <m:accPr>
                        <m:chr m:val="̂"/>
                        <m:ctrlPr>
                          <a:rPr lang="en-US" sz="2400" i="1">
                            <a:solidFill>
                              <a:prstClr val="black"/>
                            </a:solidFill>
                            <a:latin typeface="Cambria Math" panose="02040503050406030204" pitchFamily="18" charset="0"/>
                          </a:rPr>
                        </m:ctrlPr>
                      </m:accPr>
                      <m:e>
                        <m:r>
                          <a:rPr lang="en-US" sz="2400" i="1">
                            <a:solidFill>
                              <a:prstClr val="black"/>
                            </a:solidFill>
                            <a:latin typeface="Cambria Math" panose="02040503050406030204" pitchFamily="18" charset="0"/>
                          </a:rPr>
                          <m:t>𝐵</m:t>
                        </m:r>
                      </m:e>
                    </m:acc>
                    <m:r>
                      <a:rPr lang="en-US" sz="2400" i="1">
                        <a:solidFill>
                          <a:prstClr val="black"/>
                        </a:solidFill>
                        <a:latin typeface="Cambria Math" panose="02040503050406030204" pitchFamily="18" charset="0"/>
                      </a:rPr>
                      <m:t>=6</m:t>
                    </m:r>
                    <m:sSup>
                      <m:sSupPr>
                        <m:ctrlPr>
                          <a:rPr lang="en-US" sz="2400" i="1">
                            <a:solidFill>
                              <a:prstClr val="black"/>
                            </a:solidFill>
                            <a:latin typeface="Cambria Math" panose="02040503050406030204" pitchFamily="18" charset="0"/>
                          </a:rPr>
                        </m:ctrlPr>
                      </m:sSupPr>
                      <m:e>
                        <m:r>
                          <a:rPr lang="en-US" sz="2400" i="1">
                            <a:solidFill>
                              <a:prstClr val="black"/>
                            </a:solidFill>
                            <a:latin typeface="Cambria Math" panose="02040503050406030204" pitchFamily="18" charset="0"/>
                          </a:rPr>
                          <m:t>0</m:t>
                        </m:r>
                      </m:e>
                      <m:sup>
                        <m:r>
                          <a:rPr lang="en-US" sz="2400" i="1">
                            <a:solidFill>
                              <a:prstClr val="black"/>
                            </a:solidFill>
                            <a:latin typeface="Cambria Math" panose="02040503050406030204" pitchFamily="18" charset="0"/>
                          </a:rPr>
                          <m:t>0</m:t>
                        </m:r>
                      </m:sup>
                    </m:sSup>
                  </m:oMath>
                </a14:m>
                <a:r>
                  <a:rPr lang="en-US" sz="2400" b="1" dirty="0">
                    <a:solidFill>
                      <a:prstClr val="black"/>
                    </a:solidFill>
                    <a:latin typeface="Times New Roman" pitchFamily="18" charset="0"/>
                    <a:ea typeface="Tahoma" panose="020B0604030504040204" pitchFamily="34" charset="0"/>
                    <a:cs typeface="Times New Roman" pitchFamily="18" charset="0"/>
                  </a:rPr>
                  <a:t>. </a:t>
                </a:r>
                <a:r>
                  <a:rPr lang="en-US" sz="2400" b="1" dirty="0" err="1">
                    <a:solidFill>
                      <a:prstClr val="black"/>
                    </a:solidFill>
                    <a:latin typeface="Times New Roman" pitchFamily="18" charset="0"/>
                    <a:ea typeface="Tahoma" panose="020B0604030504040204" pitchFamily="34" charset="0"/>
                    <a:cs typeface="Times New Roman" pitchFamily="18" charset="0"/>
                  </a:rPr>
                  <a:t>Độ</a:t>
                </a:r>
                <a:r>
                  <a:rPr lang="en-US" sz="2400" b="1" dirty="0">
                    <a:solidFill>
                      <a:prstClr val="black"/>
                    </a:solidFill>
                    <a:latin typeface="Times New Roman" pitchFamily="18" charset="0"/>
                    <a:ea typeface="Tahoma" panose="020B0604030504040204" pitchFamily="34" charset="0"/>
                    <a:cs typeface="Times New Roman" pitchFamily="18" charset="0"/>
                  </a:rPr>
                  <a:t> </a:t>
                </a:r>
                <a:r>
                  <a:rPr lang="en-US" sz="2400" b="1" dirty="0" err="1">
                    <a:solidFill>
                      <a:prstClr val="black"/>
                    </a:solidFill>
                    <a:latin typeface="Times New Roman" pitchFamily="18" charset="0"/>
                    <a:ea typeface="Tahoma" panose="020B0604030504040204" pitchFamily="34" charset="0"/>
                    <a:cs typeface="Times New Roman" pitchFamily="18" charset="0"/>
                  </a:rPr>
                  <a:t>dài</a:t>
                </a:r>
                <a:r>
                  <a:rPr lang="en-US" sz="2400" b="1" dirty="0">
                    <a:solidFill>
                      <a:prstClr val="black"/>
                    </a:solidFill>
                    <a:latin typeface="Times New Roman" pitchFamily="18" charset="0"/>
                    <a:ea typeface="Tahoma" panose="020B0604030504040204" pitchFamily="34" charset="0"/>
                    <a:cs typeface="Times New Roman" pitchFamily="18" charset="0"/>
                  </a:rPr>
                  <a:t> </a:t>
                </a:r>
                <a:r>
                  <a:rPr lang="en-US" sz="2400" b="1" dirty="0" err="1">
                    <a:solidFill>
                      <a:prstClr val="black"/>
                    </a:solidFill>
                    <a:latin typeface="Times New Roman" pitchFamily="18" charset="0"/>
                    <a:ea typeface="Tahoma" panose="020B0604030504040204" pitchFamily="34" charset="0"/>
                    <a:cs typeface="Times New Roman" pitchFamily="18" charset="0"/>
                  </a:rPr>
                  <a:t>cạnh</a:t>
                </a:r>
                <a:r>
                  <a:rPr lang="en-US" sz="2400" b="1" dirty="0">
                    <a:solidFill>
                      <a:prstClr val="black"/>
                    </a:solidFill>
                    <a:latin typeface="Times New Roman" pitchFamily="18" charset="0"/>
                    <a:ea typeface="Tahoma" panose="020B0604030504040204" pitchFamily="34" charset="0"/>
                    <a:cs typeface="Times New Roman" pitchFamily="18" charset="0"/>
                  </a:rPr>
                  <a:t> </a:t>
                </a:r>
                <a14:m>
                  <m:oMath xmlns:m="http://schemas.openxmlformats.org/officeDocument/2006/math">
                    <m:r>
                      <a:rPr lang="en-US" sz="2400" b="1" i="1">
                        <a:solidFill>
                          <a:prstClr val="black"/>
                        </a:solidFill>
                        <a:latin typeface="Cambria Math" panose="02040503050406030204" pitchFamily="18" charset="0"/>
                      </a:rPr>
                      <m:t>𝑨𝑪</m:t>
                    </m:r>
                    <m:r>
                      <a:rPr lang="en-US" sz="2400" b="1" i="1">
                        <a:solidFill>
                          <a:prstClr val="black"/>
                        </a:solidFill>
                        <a:latin typeface="Cambria Math" panose="02040503050406030204" pitchFamily="18" charset="0"/>
                      </a:rPr>
                      <m:t> </m:t>
                    </m:r>
                  </m:oMath>
                </a14:m>
                <a:r>
                  <a:rPr lang="en-US" sz="2400" b="1" dirty="0" err="1">
                    <a:solidFill>
                      <a:prstClr val="black"/>
                    </a:solidFill>
                    <a:latin typeface="Times New Roman" pitchFamily="18" charset="0"/>
                    <a:ea typeface="Tahoma" panose="020B0604030504040204" pitchFamily="34" charset="0"/>
                    <a:cs typeface="Times New Roman" pitchFamily="18" charset="0"/>
                  </a:rPr>
                  <a:t>là</a:t>
                </a:r>
                <a:r>
                  <a:rPr lang="en-US" sz="2400" b="1" dirty="0">
                    <a:solidFill>
                      <a:prstClr val="black"/>
                    </a:solidFill>
                    <a:latin typeface="Times New Roman" pitchFamily="18" charset="0"/>
                    <a:ea typeface="Tahoma" panose="020B0604030504040204" pitchFamily="34" charset="0"/>
                    <a:cs typeface="Times New Roman" pitchFamily="18" charset="0"/>
                  </a:rPr>
                  <a:t>?</a:t>
                </a:r>
              </a:p>
            </p:txBody>
          </p:sp>
        </mc:Choice>
        <mc:Fallback xmlns="">
          <p:sp>
            <p:nvSpPr>
              <p:cNvPr id="30" name="TextBox 29">
                <a:extLst>
                  <a:ext uri="{FF2B5EF4-FFF2-40B4-BE49-F238E27FC236}">
                    <a16:creationId xmlns:a16="http://schemas.microsoft.com/office/drawing/2014/main" xmlns:a14="http://schemas.microsoft.com/office/drawing/2010/main" xmlns="" id="{8AEC0D67-2BCF-492D-9A86-1563DDA0644A}"/>
                  </a:ext>
                </a:extLst>
              </p:cNvPr>
              <p:cNvSpPr txBox="1">
                <a:spLocks noRot="1" noChangeAspect="1" noMove="1" noResize="1" noEditPoints="1" noAdjustHandles="1" noChangeArrowheads="1" noChangeShapeType="1" noTextEdit="1"/>
              </p:cNvSpPr>
              <p:nvPr/>
            </p:nvSpPr>
            <p:spPr>
              <a:xfrm>
                <a:off x="258832" y="593770"/>
                <a:ext cx="8821295" cy="413831"/>
              </a:xfrm>
              <a:prstGeom prst="rect">
                <a:avLst/>
              </a:prstGeom>
              <a:blipFill rotWithShape="1">
                <a:blip r:embed="rId9"/>
                <a:stretch>
                  <a:fillRect l="-1657" t="-14706" b="-41176"/>
                </a:stretch>
              </a:blipFill>
            </p:spPr>
            <p:txBody>
              <a:bodyPr/>
              <a:lstStyle/>
              <a:p>
                <a:r>
                  <a:rPr lang="en-US">
                    <a:noFill/>
                  </a:rPr>
                  <a:t> </a:t>
                </a:r>
              </a:p>
            </p:txBody>
          </p:sp>
        </mc:Fallback>
      </mc:AlternateContent>
    </p:spTree>
    <p:extLst>
      <p:ext uri="{BB962C8B-B14F-4D97-AF65-F5344CB8AC3E}">
        <p14:creationId xmlns:p14="http://schemas.microsoft.com/office/powerpoint/2010/main" val="8093467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9">
                                            <p:txEl>
                                              <p:pRg st="0" end="0"/>
                                            </p:txEl>
                                          </p:spTgt>
                                        </p:tgtEl>
                                        <p:attrNameLst>
                                          <p:attrName>style.visibility</p:attrName>
                                        </p:attrNameLst>
                                      </p:cBhvr>
                                      <p:to>
                                        <p:strVal val="visible"/>
                                      </p:to>
                                    </p:set>
                                    <p:animEffect transition="in" filter="wipe(left)">
                                      <p:cBhvr>
                                        <p:cTn id="17" dur="500"/>
                                        <p:tgtEl>
                                          <p:spTgt spid="2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9">
                                            <p:txEl>
                                              <p:pRg st="1" end="1"/>
                                            </p:txEl>
                                          </p:spTgt>
                                        </p:tgtEl>
                                        <p:attrNameLst>
                                          <p:attrName>style.visibility</p:attrName>
                                        </p:attrNameLst>
                                      </p:cBhvr>
                                      <p:to>
                                        <p:strVal val="visible"/>
                                      </p:to>
                                    </p:set>
                                    <p:animEffect transition="in" filter="wipe(left)">
                                      <p:cBhvr>
                                        <p:cTn id="22" dur="500"/>
                                        <p:tgtEl>
                                          <p:spTgt spid="2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9">
                                            <p:txEl>
                                              <p:pRg st="2" end="2"/>
                                            </p:txEl>
                                          </p:spTgt>
                                        </p:tgtEl>
                                        <p:attrNameLst>
                                          <p:attrName>style.visibility</p:attrName>
                                        </p:attrNameLst>
                                      </p:cBhvr>
                                      <p:to>
                                        <p:strVal val="visible"/>
                                      </p:to>
                                    </p:set>
                                    <p:animEffect transition="in" filter="wipe(left)">
                                      <p:cBhvr>
                                        <p:cTn id="27" dur="500"/>
                                        <p:tgtEl>
                                          <p:spTgt spid="2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9">
                                            <p:txEl>
                                              <p:pRg st="3" end="3"/>
                                            </p:txEl>
                                          </p:spTgt>
                                        </p:tgtEl>
                                        <p:attrNameLst>
                                          <p:attrName>style.visibility</p:attrName>
                                        </p:attrNameLst>
                                      </p:cBhvr>
                                      <p:to>
                                        <p:strVal val="visible"/>
                                      </p:to>
                                    </p:set>
                                    <p:animEffect transition="in" filter="wipe(left)">
                                      <p:cBhvr>
                                        <p:cTn id="32" dur="500"/>
                                        <p:tgtEl>
                                          <p:spTgt spid="29">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9">
                                            <p:txEl>
                                              <p:pRg st="4" end="4"/>
                                            </p:txEl>
                                          </p:spTgt>
                                        </p:tgtEl>
                                        <p:attrNameLst>
                                          <p:attrName>style.visibility</p:attrName>
                                        </p:attrNameLst>
                                      </p:cBhvr>
                                      <p:to>
                                        <p:strVal val="visible"/>
                                      </p:to>
                                    </p:set>
                                    <p:animEffect transition="in" filter="wipe(left)">
                                      <p:cBhvr>
                                        <p:cTn id="37" dur="500"/>
                                        <p:tgtEl>
                                          <p:spTgt spid="2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D313519-0C89-483D-A08E-CF6067282148}"/>
              </a:ext>
            </a:extLst>
          </p:cNvPr>
          <p:cNvGrpSpPr/>
          <p:nvPr/>
        </p:nvGrpSpPr>
        <p:grpSpPr>
          <a:xfrm>
            <a:off x="118456" y="1819672"/>
            <a:ext cx="8948390" cy="2390504"/>
            <a:chOff x="48567" y="4381499"/>
            <a:chExt cx="23018772" cy="6374676"/>
          </a:xfrm>
          <a:solidFill>
            <a:srgbClr val="DAE3F3"/>
          </a:solidFill>
        </p:grpSpPr>
        <p:sp>
          <p:nvSpPr>
            <p:cNvPr id="3" name="Rounded Rectangle 52">
              <a:extLst>
                <a:ext uri="{FF2B5EF4-FFF2-40B4-BE49-F238E27FC236}">
                  <a16:creationId xmlns:a16="http://schemas.microsoft.com/office/drawing/2014/main" id="{5B1AB244-3D78-416D-AEF1-35CC4562B7A3}"/>
                </a:ext>
              </a:extLst>
            </p:cNvPr>
            <p:cNvSpPr/>
            <p:nvPr/>
          </p:nvSpPr>
          <p:spPr>
            <a:xfrm>
              <a:off x="385312" y="4941556"/>
              <a:ext cx="22682027" cy="5814619"/>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4" name="Group 3">
              <a:extLst>
                <a:ext uri="{FF2B5EF4-FFF2-40B4-BE49-F238E27FC236}">
                  <a16:creationId xmlns:a16="http://schemas.microsoft.com/office/drawing/2014/main" id="{B6FC852D-338F-4593-BDAE-4432C24EAC82}"/>
                </a:ext>
              </a:extLst>
            </p:cNvPr>
            <p:cNvGrpSpPr/>
            <p:nvPr/>
          </p:nvGrpSpPr>
          <p:grpSpPr>
            <a:xfrm>
              <a:off x="48567" y="4381499"/>
              <a:ext cx="3991940" cy="1079474"/>
              <a:chOff x="410517" y="4648199"/>
              <a:chExt cx="3991940" cy="1079474"/>
            </a:xfrm>
            <a:grpFill/>
          </p:grpSpPr>
          <p:sp>
            <p:nvSpPr>
              <p:cNvPr id="5" name="Freeform 20">
                <a:extLst>
                  <a:ext uri="{FF2B5EF4-FFF2-40B4-BE49-F238E27FC236}">
                    <a16:creationId xmlns:a16="http://schemas.microsoft.com/office/drawing/2014/main" id="{20085AD8-BD87-4A35-B6D4-9AE383128185}"/>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 name="TextBox 5">
                <a:extLst>
                  <a:ext uri="{FF2B5EF4-FFF2-40B4-BE49-F238E27FC236}">
                    <a16:creationId xmlns:a16="http://schemas.microsoft.com/office/drawing/2014/main" id="{F08C0313-9358-457E-845F-D4B035AC31D3}"/>
                  </a:ext>
                </a:extLst>
              </p:cNvPr>
              <p:cNvSpPr txBox="1"/>
              <p:nvPr/>
            </p:nvSpPr>
            <p:spPr>
              <a:xfrm>
                <a:off x="1406054" y="4732063"/>
                <a:ext cx="2872838" cy="943847"/>
              </a:xfrm>
              <a:prstGeom prst="rect">
                <a:avLst/>
              </a:prstGeom>
              <a:grpFill/>
            </p:spPr>
            <p:txBody>
              <a:bodyPr wrap="square" rtlCol="0">
                <a:spAutoFit/>
              </a:bodyPr>
              <a:lstStyle/>
              <a:p>
                <a:pPr algn="ctr"/>
                <a:r>
                  <a:rPr lang="vi-VN" sz="1700" b="1" dirty="0">
                    <a:solidFill>
                      <a:prstClr val="black"/>
                    </a:solidFill>
                    <a:latin typeface="Tahoma" pitchFamily="34" charset="0"/>
                    <a:ea typeface="Tahoma" pitchFamily="34" charset="0"/>
                    <a:cs typeface="Tahoma" pitchFamily="34" charset="0"/>
                  </a:rPr>
                  <a:t>Bài giải</a:t>
                </a:r>
                <a:endParaRPr lang="en-US" sz="1700" b="1" dirty="0">
                  <a:solidFill>
                    <a:prstClr val="black"/>
                  </a:solidFill>
                  <a:latin typeface="Tahoma" pitchFamily="34" charset="0"/>
                  <a:ea typeface="Tahoma" pitchFamily="34" charset="0"/>
                  <a:cs typeface="Tahoma" pitchFamily="34" charset="0"/>
                </a:endParaRPr>
              </a:p>
            </p:txBody>
          </p:sp>
          <p:pic>
            <p:nvPicPr>
              <p:cNvPr id="7" name="Picture 6">
                <a:extLst>
                  <a:ext uri="{FF2B5EF4-FFF2-40B4-BE49-F238E27FC236}">
                    <a16:creationId xmlns:a16="http://schemas.microsoft.com/office/drawing/2014/main" id="{AB75B5B9-D442-4C6E-96A9-9A573FE06D9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8" name="Group 7">
            <a:extLst>
              <a:ext uri="{FF2B5EF4-FFF2-40B4-BE49-F238E27FC236}">
                <a16:creationId xmlns:a16="http://schemas.microsoft.com/office/drawing/2014/main" id="{DA8B4DB7-EFF8-4AF8-B0FA-839D4C447E82}"/>
              </a:ext>
            </a:extLst>
          </p:cNvPr>
          <p:cNvGrpSpPr/>
          <p:nvPr/>
        </p:nvGrpSpPr>
        <p:grpSpPr>
          <a:xfrm>
            <a:off x="214954" y="1123950"/>
            <a:ext cx="8833567" cy="475193"/>
            <a:chOff x="241306" y="2243792"/>
            <a:chExt cx="11778089" cy="633591"/>
          </a:xfrm>
          <a:solidFill>
            <a:srgbClr val="327E3B"/>
          </a:solidFill>
        </p:grpSpPr>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8E77691F-65E4-4D25-99BE-C63849AAC2C4}"/>
                    </a:ext>
                  </a:extLst>
                </p:cNvPr>
                <p:cNvSpPr/>
                <p:nvPr/>
              </p:nvSpPr>
              <p:spPr>
                <a:xfrm>
                  <a:off x="3580523" y="2260115"/>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p>
                        <m:sSupPr>
                          <m:ctrlPr>
                            <a:rPr lang="en-US" sz="2000" b="1" i="1">
                              <a:solidFill>
                                <a:prstClr val="white"/>
                              </a:solidFill>
                              <a:latin typeface="Cambria Math" panose="02040503050406030204" pitchFamily="18" charset="0"/>
                            </a:rPr>
                          </m:ctrlPr>
                        </m:sSupPr>
                        <m:e>
                          <m:r>
                            <a:rPr lang="en-US" sz="2000" b="1" i="1">
                              <a:solidFill>
                                <a:prstClr val="white"/>
                              </a:solidFill>
                              <a:latin typeface="Cambria Math" panose="02040503050406030204" pitchFamily="18" charset="0"/>
                            </a:rPr>
                            <m:t>𝟏𝟏𝟕</m:t>
                          </m:r>
                        </m:e>
                        <m:sup>
                          <m:r>
                            <a:rPr lang="en-US" sz="2000" b="1" i="1">
                              <a:solidFill>
                                <a:prstClr val="white"/>
                              </a:solidFill>
                              <a:latin typeface="Cambria Math" panose="02040503050406030204" pitchFamily="18" charset="0"/>
                            </a:rPr>
                            <m:t>𝟎</m:t>
                          </m:r>
                        </m:sup>
                      </m:sSup>
                      <m:r>
                        <a:rPr lang="en-US" sz="2000" b="1" i="1">
                          <a:solidFill>
                            <a:prstClr val="white"/>
                          </a:solidFill>
                          <a:latin typeface="Cambria Math" panose="02040503050406030204" pitchFamily="18" charset="0"/>
                        </a:rPr>
                        <m:t>𝟒𝟗</m:t>
                      </m:r>
                      <m:r>
                        <a:rPr lang="en-US" sz="2000" b="1" i="1">
                          <a:solidFill>
                            <a:prstClr val="white"/>
                          </a:solidFill>
                          <a:latin typeface="Cambria Math" panose="02040503050406030204" pitchFamily="18" charset="0"/>
                        </a:rPr>
                        <m:t>′</m:t>
                      </m:r>
                    </m:oMath>
                  </a14:m>
                  <a:r>
                    <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9" name="Rectangle 8">
                  <a:extLst>
                    <a:ext uri="{FF2B5EF4-FFF2-40B4-BE49-F238E27FC236}">
                      <a16:creationId xmlns:a16="http://schemas.microsoft.com/office/drawing/2014/main" id="{8E77691F-65E4-4D25-99BE-C63849AAC2C4}"/>
                    </a:ext>
                  </a:extLst>
                </p:cNvPr>
                <p:cNvSpPr>
                  <a:spLocks noRot="1" noChangeAspect="1" noMove="1" noResize="1" noEditPoints="1" noAdjustHandles="1" noChangeArrowheads="1" noChangeShapeType="1" noTextEdit="1"/>
                </p:cNvSpPr>
                <p:nvPr/>
              </p:nvSpPr>
              <p:spPr>
                <a:xfrm>
                  <a:off x="3580523" y="2260115"/>
                  <a:ext cx="2468235" cy="617268"/>
                </a:xfrm>
                <a:prstGeom prst="rect">
                  <a:avLst/>
                </a:prstGeom>
                <a:blipFill>
                  <a:blip r:embed="rId3"/>
                  <a:stretch>
                    <a:fillRect b="-14762"/>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id="{2178679C-83F1-4149-AB69-2BCAF6D951FA}"/>
                </a:ext>
              </a:extLst>
            </p:cNvPr>
            <p:cNvSpPr/>
            <p:nvPr/>
          </p:nvSpPr>
          <p:spPr>
            <a:xfrm>
              <a:off x="3247742"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prstClr val="white"/>
                  </a:solidFill>
                  <a:latin typeface="Tahoma" panose="020B0604030504040204" pitchFamily="34" charset="0"/>
                  <a:ea typeface="Tahoma" panose="020B0604030504040204" pitchFamily="34" charset="0"/>
                  <a:cs typeface="Tahoma" panose="020B0604030504040204" pitchFamily="34" charset="0"/>
                </a:rPr>
                <a:t>B</a:t>
              </a:r>
              <a:endPar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BF1812F0-72B6-4695-918E-1559D10E093B}"/>
                    </a:ext>
                  </a:extLst>
                </p:cNvPr>
                <p:cNvSpPr/>
                <p:nvPr/>
              </p:nvSpPr>
              <p:spPr>
                <a:xfrm>
                  <a:off x="531851"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2000" b="1" i="1">
                          <a:solidFill>
                            <a:prstClr val="white"/>
                          </a:solidFill>
                          <a:latin typeface="Cambria Math" panose="02040503050406030204" pitchFamily="18" charset="0"/>
                        </a:rPr>
                        <m:t>𝟑</m:t>
                      </m:r>
                      <m:sSup>
                        <m:sSupPr>
                          <m:ctrlPr>
                            <a:rPr lang="en-US" sz="2000" b="1" i="1">
                              <a:solidFill>
                                <a:prstClr val="white"/>
                              </a:solidFill>
                              <a:latin typeface="Cambria Math" panose="02040503050406030204" pitchFamily="18" charset="0"/>
                            </a:rPr>
                          </m:ctrlPr>
                        </m:sSupPr>
                        <m:e>
                          <m:r>
                            <a:rPr lang="en-US" sz="2000" b="1" i="1">
                              <a:solidFill>
                                <a:prstClr val="white"/>
                              </a:solidFill>
                              <a:latin typeface="Cambria Math" panose="02040503050406030204" pitchFamily="18" charset="0"/>
                            </a:rPr>
                            <m:t>𝟑</m:t>
                          </m:r>
                        </m:e>
                        <m:sup>
                          <m:r>
                            <a:rPr lang="en-US" sz="2000" b="1" i="1">
                              <a:solidFill>
                                <a:prstClr val="white"/>
                              </a:solidFill>
                              <a:latin typeface="Cambria Math" panose="02040503050406030204" pitchFamily="18" charset="0"/>
                            </a:rPr>
                            <m:t>𝟎</m:t>
                          </m:r>
                        </m:sup>
                      </m:sSup>
                      <m:r>
                        <a:rPr lang="en-US" sz="2000" b="1" i="1">
                          <a:solidFill>
                            <a:prstClr val="white"/>
                          </a:solidFill>
                          <a:latin typeface="Cambria Math" panose="02040503050406030204" pitchFamily="18" charset="0"/>
                        </a:rPr>
                        <m:t>𝟑𝟒</m:t>
                      </m:r>
                      <m:r>
                        <a:rPr lang="en-US" sz="2000" b="1" i="1">
                          <a:solidFill>
                            <a:prstClr val="white"/>
                          </a:solidFill>
                          <a:latin typeface="Cambria Math" panose="02040503050406030204" pitchFamily="18" charset="0"/>
                        </a:rPr>
                        <m:t>′</m:t>
                      </m:r>
                    </m:oMath>
                  </a14:m>
                  <a:r>
                    <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1" name="Rectangle 10">
                  <a:extLst>
                    <a:ext uri="{FF2B5EF4-FFF2-40B4-BE49-F238E27FC236}">
                      <a16:creationId xmlns:a16="http://schemas.microsoft.com/office/drawing/2014/main" id="{BF1812F0-72B6-4695-918E-1559D10E093B}"/>
                    </a:ext>
                  </a:extLst>
                </p:cNvPr>
                <p:cNvSpPr>
                  <a:spLocks noRot="1" noChangeAspect="1" noMove="1" noResize="1" noEditPoints="1" noAdjustHandles="1" noChangeArrowheads="1" noChangeShapeType="1" noTextEdit="1"/>
                </p:cNvSpPr>
                <p:nvPr/>
              </p:nvSpPr>
              <p:spPr>
                <a:xfrm>
                  <a:off x="531851" y="2243792"/>
                  <a:ext cx="2468235" cy="617268"/>
                </a:xfrm>
                <a:prstGeom prst="rect">
                  <a:avLst/>
                </a:prstGeom>
                <a:blipFill>
                  <a:blip r:embed="rId4"/>
                  <a:stretch>
                    <a:fillRect b="-14218"/>
                  </a:stretch>
                </a:blipFill>
                <a:ln w="19050">
                  <a:solidFill>
                    <a:schemeClr val="bg1"/>
                  </a:solidFill>
                </a:ln>
              </p:spPr>
              <p:txBody>
                <a:bodyPr/>
                <a:lstStyle/>
                <a:p>
                  <a:r>
                    <a:rPr lang="en-US">
                      <a:noFill/>
                    </a:rPr>
                    <a:t> </a:t>
                  </a:r>
                </a:p>
              </p:txBody>
            </p:sp>
          </mc:Fallback>
        </mc:AlternateContent>
        <p:sp>
          <p:nvSpPr>
            <p:cNvPr id="12" name="Oval 11">
              <a:extLst>
                <a:ext uri="{FF2B5EF4-FFF2-40B4-BE49-F238E27FC236}">
                  <a16:creationId xmlns:a16="http://schemas.microsoft.com/office/drawing/2014/main" id="{188947F5-5540-4A85-BACE-6641A507F5A0}"/>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prstClr val="white"/>
                  </a:solidFill>
                  <a:latin typeface="Tahoma" panose="020B0604030504040204" pitchFamily="34" charset="0"/>
                  <a:ea typeface="Tahoma" panose="020B0604030504040204" pitchFamily="34" charset="0"/>
                  <a:cs typeface="Tahoma" panose="020B0604030504040204" pitchFamily="34" charset="0"/>
                </a:rPr>
                <a:t>A</a:t>
              </a:r>
              <a:endPar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E1DB1070-DB60-40AD-900A-04886F77B54F}"/>
                    </a:ext>
                  </a:extLst>
                </p:cNvPr>
                <p:cNvSpPr/>
                <p:nvPr/>
              </p:nvSpPr>
              <p:spPr>
                <a:xfrm>
                  <a:off x="6544723"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000" b="1" i="1">
                                <a:solidFill>
                                  <a:prstClr val="white"/>
                                </a:solidFill>
                                <a:latin typeface="Cambria Math" panose="02040503050406030204" pitchFamily="18" charset="0"/>
                              </a:rPr>
                            </m:ctrlPr>
                          </m:sSupPr>
                          <m:e>
                            <m:r>
                              <a:rPr lang="en-US" sz="2000" b="1" i="1">
                                <a:solidFill>
                                  <a:prstClr val="white"/>
                                </a:solidFill>
                                <a:latin typeface="Cambria Math" panose="02040503050406030204" pitchFamily="18" charset="0"/>
                              </a:rPr>
                              <m:t>𝟐𝟖</m:t>
                            </m:r>
                          </m:e>
                          <m:sup>
                            <m:r>
                              <a:rPr lang="en-US" sz="2000" b="1" i="1">
                                <a:solidFill>
                                  <a:prstClr val="white"/>
                                </a:solidFill>
                                <a:latin typeface="Cambria Math" panose="02040503050406030204" pitchFamily="18" charset="0"/>
                              </a:rPr>
                              <m:t>𝟎</m:t>
                            </m:r>
                          </m:sup>
                        </m:sSup>
                        <m:r>
                          <a:rPr lang="en-US" sz="2000" b="1" i="1">
                            <a:solidFill>
                              <a:prstClr val="white"/>
                            </a:solidFill>
                            <a:latin typeface="Cambria Math" panose="02040503050406030204" pitchFamily="18" charset="0"/>
                          </a:rPr>
                          <m:t>𝟑𝟕</m:t>
                        </m:r>
                        <m:r>
                          <a:rPr lang="en-US" sz="2000" b="1" i="1">
                            <a:solidFill>
                              <a:prstClr val="white"/>
                            </a:solidFill>
                            <a:latin typeface="Cambria Math" panose="02040503050406030204" pitchFamily="18" charset="0"/>
                          </a:rPr>
                          <m:t>′</m:t>
                        </m:r>
                        <m:r>
                          <m:rPr>
                            <m:nor/>
                          </m:rPr>
                          <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 name="Rectangle 12">
                  <a:extLst>
                    <a:ext uri="{FF2B5EF4-FFF2-40B4-BE49-F238E27FC236}">
                      <a16:creationId xmlns:a16="http://schemas.microsoft.com/office/drawing/2014/main" id="{E1DB1070-DB60-40AD-900A-04886F77B54F}"/>
                    </a:ext>
                  </a:extLst>
                </p:cNvPr>
                <p:cNvSpPr>
                  <a:spLocks noRot="1" noChangeAspect="1" noMove="1" noResize="1" noEditPoints="1" noAdjustHandles="1" noChangeArrowheads="1" noChangeShapeType="1" noTextEdit="1"/>
                </p:cNvSpPr>
                <p:nvPr/>
              </p:nvSpPr>
              <p:spPr>
                <a:xfrm>
                  <a:off x="6544723" y="2243792"/>
                  <a:ext cx="2468235" cy="617268"/>
                </a:xfrm>
                <a:prstGeom prst="rect">
                  <a:avLst/>
                </a:prstGeom>
                <a:blipFill>
                  <a:blip r:embed="rId5"/>
                  <a:stretch>
                    <a:fillRect/>
                  </a:stretch>
                </a:blipFill>
                <a:ln w="19050">
                  <a:solidFill>
                    <a:schemeClr val="bg1"/>
                  </a:solidFill>
                </a:ln>
              </p:spPr>
              <p:txBody>
                <a:bodyPr/>
                <a:lstStyle/>
                <a:p>
                  <a:r>
                    <a:rPr lang="en-US">
                      <a:noFill/>
                    </a:rPr>
                    <a:t> </a:t>
                  </a:r>
                </a:p>
              </p:txBody>
            </p:sp>
          </mc:Fallback>
        </mc:AlternateContent>
        <p:sp>
          <p:nvSpPr>
            <p:cNvPr id="14" name="Oval 13">
              <a:extLst>
                <a:ext uri="{FF2B5EF4-FFF2-40B4-BE49-F238E27FC236}">
                  <a16:creationId xmlns:a16="http://schemas.microsoft.com/office/drawing/2014/main" id="{67BF74FF-3652-4371-9E0B-A97FA806BC48}"/>
                </a:ext>
              </a:extLst>
            </p:cNvPr>
            <p:cNvSpPr/>
            <p:nvPr/>
          </p:nvSpPr>
          <p:spPr>
            <a:xfrm>
              <a:off x="6254178"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rPr>
                <a:t>C</a:t>
              </a:r>
            </a:p>
          </p:txBody>
        </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6DFE3254-D4F7-4AE6-9631-67D4D43B93C6}"/>
                    </a:ext>
                  </a:extLst>
                </p:cNvPr>
                <p:cNvSpPr/>
                <p:nvPr/>
              </p:nvSpPr>
              <p:spPr>
                <a:xfrm>
                  <a:off x="9551160"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000" b="1" i="1">
                                <a:solidFill>
                                  <a:prstClr val="white"/>
                                </a:solidFill>
                                <a:latin typeface="Cambria Math" panose="02040503050406030204" pitchFamily="18" charset="0"/>
                              </a:rPr>
                            </m:ctrlPr>
                          </m:sSupPr>
                          <m:e>
                            <m:r>
                              <a:rPr lang="en-US" sz="2000" b="1" i="1">
                                <a:solidFill>
                                  <a:prstClr val="white"/>
                                </a:solidFill>
                                <a:latin typeface="Cambria Math" panose="02040503050406030204" pitchFamily="18" charset="0"/>
                              </a:rPr>
                              <m:t>𝟓𝟖</m:t>
                            </m:r>
                          </m:e>
                          <m:sup>
                            <m:r>
                              <a:rPr lang="en-US" sz="2000" b="1" i="1">
                                <a:solidFill>
                                  <a:prstClr val="white"/>
                                </a:solidFill>
                                <a:latin typeface="Cambria Math" panose="02040503050406030204" pitchFamily="18" charset="0"/>
                              </a:rPr>
                              <m:t>𝟎</m:t>
                            </m:r>
                          </m:sup>
                        </m:sSup>
                        <m:r>
                          <a:rPr lang="en-US" sz="2000" b="1" i="1">
                            <a:solidFill>
                              <a:prstClr val="white"/>
                            </a:solidFill>
                            <a:latin typeface="Cambria Math" panose="02040503050406030204" pitchFamily="18" charset="0"/>
                          </a:rPr>
                          <m:t>𝟐𝟒</m:t>
                        </m:r>
                        <m:r>
                          <a:rPr lang="en-US" sz="2000" b="1" i="1">
                            <a:solidFill>
                              <a:prstClr val="white"/>
                            </a:solidFill>
                            <a:latin typeface="Cambria Math" panose="02040503050406030204" pitchFamily="18" charset="0"/>
                          </a:rPr>
                          <m:t>′</m:t>
                        </m:r>
                        <m:r>
                          <m:rPr>
                            <m:nor/>
                          </m:rPr>
                          <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5" name="Rectangle 14">
                  <a:extLst>
                    <a:ext uri="{FF2B5EF4-FFF2-40B4-BE49-F238E27FC236}">
                      <a16:creationId xmlns:a16="http://schemas.microsoft.com/office/drawing/2014/main" id="{6DFE3254-D4F7-4AE6-9631-67D4D43B93C6}"/>
                    </a:ext>
                  </a:extLst>
                </p:cNvPr>
                <p:cNvSpPr>
                  <a:spLocks noRot="1" noChangeAspect="1" noMove="1" noResize="1" noEditPoints="1" noAdjustHandles="1" noChangeArrowheads="1" noChangeShapeType="1" noTextEdit="1"/>
                </p:cNvSpPr>
                <p:nvPr/>
              </p:nvSpPr>
              <p:spPr>
                <a:xfrm>
                  <a:off x="9551160" y="2243792"/>
                  <a:ext cx="2468235" cy="617268"/>
                </a:xfrm>
                <a:prstGeom prst="rect">
                  <a:avLst/>
                </a:prstGeom>
                <a:blipFill>
                  <a:blip r:embed="rId6"/>
                  <a:stretch>
                    <a:fillRect/>
                  </a:stretch>
                </a:blipFill>
                <a:ln w="19050">
                  <a:solidFill>
                    <a:schemeClr val="bg1"/>
                  </a:solidFill>
                </a:ln>
              </p:spPr>
              <p:txBody>
                <a:bodyPr/>
                <a:lstStyle/>
                <a:p>
                  <a:r>
                    <a:rPr lang="en-US">
                      <a:noFill/>
                    </a:rPr>
                    <a:t> </a:t>
                  </a:r>
                </a:p>
              </p:txBody>
            </p:sp>
          </mc:Fallback>
        </mc:AlternateContent>
        <p:sp>
          <p:nvSpPr>
            <p:cNvPr id="16" name="Oval 15">
              <a:extLst>
                <a:ext uri="{FF2B5EF4-FFF2-40B4-BE49-F238E27FC236}">
                  <a16:creationId xmlns:a16="http://schemas.microsoft.com/office/drawing/2014/main" id="{4B907C0F-6FC4-4852-8CFD-AD2FACA13C7F}"/>
                </a:ext>
              </a:extLst>
            </p:cNvPr>
            <p:cNvSpPr/>
            <p:nvPr/>
          </p:nvSpPr>
          <p:spPr>
            <a:xfrm>
              <a:off x="9260615"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rPr>
                <a:t>D</a:t>
              </a:r>
            </a:p>
          </p:txBody>
        </p:sp>
      </p:grpSp>
      <p:sp>
        <p:nvSpPr>
          <p:cNvPr id="17" name="Oval 16">
            <a:extLst>
              <a:ext uri="{FF2B5EF4-FFF2-40B4-BE49-F238E27FC236}">
                <a16:creationId xmlns:a16="http://schemas.microsoft.com/office/drawing/2014/main" id="{3AF6DD6E-C69C-4024-A5BF-FE21EA5DD223}"/>
              </a:ext>
            </a:extLst>
          </p:cNvPr>
          <p:cNvSpPr/>
          <p:nvPr/>
        </p:nvSpPr>
        <p:spPr>
          <a:xfrm>
            <a:off x="2487508" y="1143697"/>
            <a:ext cx="405000" cy="405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r>
              <a:rPr lang="en-US" sz="2400" b="1" dirty="0">
                <a:solidFill>
                  <a:prstClr val="white"/>
                </a:solidFill>
                <a:latin typeface="Tahoma" pitchFamily="34" charset="0"/>
                <a:ea typeface="Tahoma" pitchFamily="34" charset="0"/>
                <a:cs typeface="Tahoma" pitchFamily="34" charset="0"/>
              </a:rPr>
              <a:t>B</a:t>
            </a:r>
            <a:endParaRPr lang="en-US" sz="2400" dirty="0">
              <a:solidFill>
                <a:prstClr val="white"/>
              </a:solidFill>
            </a:endParaRPr>
          </a:p>
        </p:txBody>
      </p:sp>
      <p:grpSp>
        <p:nvGrpSpPr>
          <p:cNvPr id="18" name="Group 17">
            <a:extLst>
              <a:ext uri="{FF2B5EF4-FFF2-40B4-BE49-F238E27FC236}">
                <a16:creationId xmlns:a16="http://schemas.microsoft.com/office/drawing/2014/main" id="{8F06450E-ACA8-42F7-B878-4360BA0CBA71}"/>
              </a:ext>
            </a:extLst>
          </p:cNvPr>
          <p:cNvGrpSpPr/>
          <p:nvPr/>
        </p:nvGrpSpPr>
        <p:grpSpPr>
          <a:xfrm>
            <a:off x="165045" y="110490"/>
            <a:ext cx="8978955" cy="900550"/>
            <a:chOff x="923003" y="3917552"/>
            <a:chExt cx="23943880" cy="2401466"/>
          </a:xfrm>
        </p:grpSpPr>
        <p:sp>
          <p:nvSpPr>
            <p:cNvPr id="19" name="Rounded Rectangle 41">
              <a:extLst>
                <a:ext uri="{FF2B5EF4-FFF2-40B4-BE49-F238E27FC236}">
                  <a16:creationId xmlns:a16="http://schemas.microsoft.com/office/drawing/2014/main" id="{CC866FB0-B137-49F3-A47E-0B1A18FC432E}"/>
                </a:ext>
              </a:extLst>
            </p:cNvPr>
            <p:cNvSpPr/>
            <p:nvPr/>
          </p:nvSpPr>
          <p:spPr>
            <a:xfrm>
              <a:off x="1272211" y="4426857"/>
              <a:ext cx="23594672" cy="1892161"/>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700" b="1">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nvGrpSpPr>
            <p:cNvPr id="20" name="Group 19">
              <a:extLst>
                <a:ext uri="{FF2B5EF4-FFF2-40B4-BE49-F238E27FC236}">
                  <a16:creationId xmlns:a16="http://schemas.microsoft.com/office/drawing/2014/main" id="{61E96746-B33C-4D41-836E-CA7E0074841E}"/>
                </a:ext>
              </a:extLst>
            </p:cNvPr>
            <p:cNvGrpSpPr/>
            <p:nvPr/>
          </p:nvGrpSpPr>
          <p:grpSpPr>
            <a:xfrm>
              <a:off x="923003" y="3917552"/>
              <a:ext cx="3942102" cy="1049151"/>
              <a:chOff x="923003" y="3917552"/>
              <a:chExt cx="3942102" cy="1049151"/>
            </a:xfrm>
          </p:grpSpPr>
          <p:grpSp>
            <p:nvGrpSpPr>
              <p:cNvPr id="21" name="Group 20">
                <a:extLst>
                  <a:ext uri="{FF2B5EF4-FFF2-40B4-BE49-F238E27FC236}">
                    <a16:creationId xmlns:a16="http://schemas.microsoft.com/office/drawing/2014/main" id="{7719E236-B0D7-442E-8A08-3228625765BF}"/>
                  </a:ext>
                </a:extLst>
              </p:cNvPr>
              <p:cNvGrpSpPr/>
              <p:nvPr/>
            </p:nvGrpSpPr>
            <p:grpSpPr>
              <a:xfrm>
                <a:off x="1362045" y="4022855"/>
                <a:ext cx="3503060" cy="943848"/>
                <a:chOff x="2028795" y="4384805"/>
                <a:chExt cx="3503060" cy="943848"/>
              </a:xfrm>
            </p:grpSpPr>
            <p:sp>
              <p:nvSpPr>
                <p:cNvPr id="23" name="Freeform 20">
                  <a:extLst>
                    <a:ext uri="{FF2B5EF4-FFF2-40B4-BE49-F238E27FC236}">
                      <a16:creationId xmlns:a16="http://schemas.microsoft.com/office/drawing/2014/main" id="{B393AAC4-D254-453D-8479-B404D455FFB8}"/>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solidFill>
                      <a:prstClr val="black"/>
                    </a:solidFill>
                    <a:latin typeface="Tahoma" pitchFamily="34" charset="0"/>
                    <a:ea typeface="Tahoma" pitchFamily="34" charset="0"/>
                    <a:cs typeface="Tahoma" pitchFamily="34" charset="0"/>
                  </a:endParaRPr>
                </a:p>
              </p:txBody>
            </p:sp>
            <p:sp>
              <p:nvSpPr>
                <p:cNvPr id="24" name="TextBox 23">
                  <a:extLst>
                    <a:ext uri="{FF2B5EF4-FFF2-40B4-BE49-F238E27FC236}">
                      <a16:creationId xmlns:a16="http://schemas.microsoft.com/office/drawing/2014/main" id="{7641E29D-906E-4634-ADED-96B1E8DA8216}"/>
                    </a:ext>
                  </a:extLst>
                </p:cNvPr>
                <p:cNvSpPr txBox="1"/>
                <p:nvPr/>
              </p:nvSpPr>
              <p:spPr>
                <a:xfrm>
                  <a:off x="2542254" y="4384805"/>
                  <a:ext cx="2895398" cy="943848"/>
                </a:xfrm>
                <a:prstGeom prst="rect">
                  <a:avLst/>
                </a:prstGeom>
                <a:noFill/>
              </p:spPr>
              <p:txBody>
                <a:bodyPr wrap="square" rtlCol="0">
                  <a:spAutoFit/>
                </a:bodyPr>
                <a:lstStyle/>
                <a:p>
                  <a:pPr algn="ctr"/>
                  <a:r>
                    <a:rPr lang="vi-VN" sz="1700" b="1" dirty="0">
                      <a:solidFill>
                        <a:prstClr val="black"/>
                      </a:solidFill>
                      <a:latin typeface="Tahoma" pitchFamily="34" charset="0"/>
                      <a:ea typeface="Tahoma" pitchFamily="34" charset="0"/>
                      <a:cs typeface="Tahoma" pitchFamily="34" charset="0"/>
                    </a:rPr>
                    <a:t>CÂU</a:t>
                  </a:r>
                  <a:r>
                    <a:rPr lang="en-US" sz="1700" b="1" dirty="0">
                      <a:solidFill>
                        <a:prstClr val="black"/>
                      </a:solidFill>
                      <a:latin typeface="Tahoma" pitchFamily="34" charset="0"/>
                      <a:ea typeface="Tahoma" pitchFamily="34" charset="0"/>
                      <a:cs typeface="Tahoma" pitchFamily="34" charset="0"/>
                    </a:rPr>
                    <a:t> 3</a:t>
                  </a:r>
                  <a:r>
                    <a:rPr lang="vi-VN" sz="1700" b="1" dirty="0">
                      <a:solidFill>
                        <a:prstClr val="black"/>
                      </a:solidFill>
                      <a:latin typeface="Tahoma" pitchFamily="34" charset="0"/>
                      <a:ea typeface="Tahoma" pitchFamily="34" charset="0"/>
                      <a:cs typeface="Tahoma" pitchFamily="34" charset="0"/>
                    </a:rPr>
                    <a:t> </a:t>
                  </a:r>
                  <a:endParaRPr lang="en-US" sz="1700" b="1" dirty="0">
                    <a:solidFill>
                      <a:prstClr val="black"/>
                    </a:solidFill>
                    <a:latin typeface="Tahoma" pitchFamily="34" charset="0"/>
                    <a:ea typeface="Tahoma" pitchFamily="34" charset="0"/>
                    <a:cs typeface="Tahoma" pitchFamily="34" charset="0"/>
                  </a:endParaRPr>
                </a:p>
              </p:txBody>
            </p:sp>
          </p:grpSp>
          <p:pic>
            <p:nvPicPr>
              <p:cNvPr id="22" name="Picture 21">
                <a:extLst>
                  <a:ext uri="{FF2B5EF4-FFF2-40B4-BE49-F238E27FC236}">
                    <a16:creationId xmlns:a16="http://schemas.microsoft.com/office/drawing/2014/main" id="{6650C43C-37F7-4A87-880E-749F8F15838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1FB11C65-8BD6-48B2-A424-E6F4B06755C4}"/>
                  </a:ext>
                </a:extLst>
              </p:cNvPr>
              <p:cNvSpPr txBox="1"/>
              <p:nvPr/>
            </p:nvSpPr>
            <p:spPr>
              <a:xfrm>
                <a:off x="1737958" y="2029693"/>
                <a:ext cx="6783300" cy="1715406"/>
              </a:xfrm>
              <a:prstGeom prst="rect">
                <a:avLst/>
              </a:prstGeom>
              <a:noFill/>
            </p:spPr>
            <p:txBody>
              <a:bodyPr wrap="square" lIns="34290" tIns="17145" rIns="34290" bIns="17145">
                <a:spAutoFit/>
              </a:bodyPr>
              <a:lstStyle/>
              <a:p>
                <a:pPr>
                  <a:lnSpc>
                    <a:spcPct val="150000"/>
                  </a:lnSpc>
                </a:pPr>
                <a:r>
                  <a:rPr lang="en-US" sz="2400" b="1" dirty="0">
                    <a:solidFill>
                      <a:prstClr val="black"/>
                    </a:solidFill>
                    <a:latin typeface="Times New Roman" pitchFamily="18" charset="0"/>
                    <a:ea typeface="Tahoma" panose="020B0604030504040204" pitchFamily="34" charset="0"/>
                    <a:cs typeface="Times New Roman" pitchFamily="18" charset="0"/>
                  </a:rPr>
                  <a:t>Ta </a:t>
                </a:r>
                <a:r>
                  <a:rPr lang="en-US" sz="2400" b="1" dirty="0" err="1">
                    <a:solidFill>
                      <a:prstClr val="black"/>
                    </a:solidFill>
                    <a:latin typeface="Times New Roman" pitchFamily="18" charset="0"/>
                    <a:ea typeface="Tahoma" panose="020B0604030504040204" pitchFamily="34" charset="0"/>
                    <a:cs typeface="Times New Roman" pitchFamily="18" charset="0"/>
                  </a:rPr>
                  <a:t>có</a:t>
                </a:r>
                <a:r>
                  <a:rPr lang="en-US" sz="2400" b="1" dirty="0">
                    <a:solidFill>
                      <a:prstClr val="black"/>
                    </a:solidFill>
                    <a:latin typeface="Times New Roman" pitchFamily="18" charset="0"/>
                    <a:ea typeface="Tahoma" panose="020B0604030504040204" pitchFamily="34" charset="0"/>
                    <a:cs typeface="Times New Roman" pitchFamily="18" charset="0"/>
                  </a:rPr>
                  <a:t>: </a:t>
                </a:r>
                <a14:m>
                  <m:oMath xmlns:m="http://schemas.openxmlformats.org/officeDocument/2006/math">
                    <m:func>
                      <m:funcPr>
                        <m:ctrlPr>
                          <a:rPr lang="en-US" sz="2400" b="1" i="1">
                            <a:solidFill>
                              <a:prstClr val="black"/>
                            </a:solidFill>
                            <a:latin typeface="Cambria Math" panose="02040503050406030204" pitchFamily="18" charset="0"/>
                          </a:rPr>
                        </m:ctrlPr>
                      </m:funcPr>
                      <m:fName>
                        <m:r>
                          <a:rPr lang="en-US" sz="2400" b="1" i="1">
                            <a:solidFill>
                              <a:prstClr val="black"/>
                            </a:solidFill>
                            <a:latin typeface="Cambria Math" panose="02040503050406030204" pitchFamily="18" charset="0"/>
                          </a:rPr>
                          <m:t>𝒄𝒐𝒔</m:t>
                        </m:r>
                      </m:fName>
                      <m:e>
                        <m:r>
                          <a:rPr lang="en-US" sz="2400" b="1" i="1">
                            <a:solidFill>
                              <a:prstClr val="black"/>
                            </a:solidFill>
                            <a:latin typeface="Cambria Math" panose="02040503050406030204" pitchFamily="18" charset="0"/>
                          </a:rPr>
                          <m:t>𝑨</m:t>
                        </m:r>
                      </m:e>
                    </m:func>
                    <m:r>
                      <a:rPr lang="en-US" sz="2400" b="1" i="1">
                        <a:solidFill>
                          <a:prstClr val="black"/>
                        </a:solidFill>
                        <a:latin typeface="Cambria Math" panose="02040503050406030204" pitchFamily="18" charset="0"/>
                      </a:rPr>
                      <m:t>=</m:t>
                    </m:r>
                    <m:f>
                      <m:fPr>
                        <m:ctrlPr>
                          <a:rPr lang="en-US" sz="2400" b="1" i="1">
                            <a:solidFill>
                              <a:prstClr val="black"/>
                            </a:solidFill>
                            <a:latin typeface="Cambria Math" panose="02040503050406030204" pitchFamily="18" charset="0"/>
                          </a:rPr>
                        </m:ctrlPr>
                      </m:fPr>
                      <m:num>
                        <m:sSup>
                          <m:sSupPr>
                            <m:ctrlPr>
                              <a:rPr lang="en-US" sz="2400" b="1" i="1">
                                <a:solidFill>
                                  <a:prstClr val="black"/>
                                </a:solidFill>
                                <a:latin typeface="Cambria Math" panose="02040503050406030204" pitchFamily="18" charset="0"/>
                              </a:rPr>
                            </m:ctrlPr>
                          </m:sSupPr>
                          <m:e>
                            <m:r>
                              <a:rPr lang="en-US" sz="2400" b="1" i="1">
                                <a:solidFill>
                                  <a:prstClr val="black"/>
                                </a:solidFill>
                                <a:latin typeface="Cambria Math" panose="02040503050406030204" pitchFamily="18" charset="0"/>
                              </a:rPr>
                              <m:t>𝒃</m:t>
                            </m:r>
                          </m:e>
                          <m:sup>
                            <m:r>
                              <a:rPr lang="en-US" sz="2400" b="1" i="1">
                                <a:solidFill>
                                  <a:prstClr val="black"/>
                                </a:solidFill>
                                <a:latin typeface="Cambria Math" panose="02040503050406030204" pitchFamily="18" charset="0"/>
                              </a:rPr>
                              <m:t>𝟐</m:t>
                            </m:r>
                          </m:sup>
                        </m:sSup>
                        <m:r>
                          <a:rPr lang="en-US" sz="2400" b="1" i="1">
                            <a:solidFill>
                              <a:prstClr val="black"/>
                            </a:solidFill>
                            <a:latin typeface="Cambria Math" panose="02040503050406030204" pitchFamily="18" charset="0"/>
                          </a:rPr>
                          <m:t>+</m:t>
                        </m:r>
                        <m:sSup>
                          <m:sSupPr>
                            <m:ctrlPr>
                              <a:rPr lang="en-US" sz="2400" b="1" i="1">
                                <a:solidFill>
                                  <a:prstClr val="black"/>
                                </a:solidFill>
                                <a:latin typeface="Cambria Math" panose="02040503050406030204" pitchFamily="18" charset="0"/>
                              </a:rPr>
                            </m:ctrlPr>
                          </m:sSupPr>
                          <m:e>
                            <m:r>
                              <a:rPr lang="en-US" sz="2400" b="1" i="1">
                                <a:solidFill>
                                  <a:prstClr val="black"/>
                                </a:solidFill>
                                <a:latin typeface="Cambria Math" panose="02040503050406030204" pitchFamily="18" charset="0"/>
                              </a:rPr>
                              <m:t>𝒄</m:t>
                            </m:r>
                          </m:e>
                          <m:sup>
                            <m:r>
                              <a:rPr lang="en-US" sz="2400" b="1" i="1">
                                <a:solidFill>
                                  <a:prstClr val="black"/>
                                </a:solidFill>
                                <a:latin typeface="Cambria Math" panose="02040503050406030204" pitchFamily="18" charset="0"/>
                              </a:rPr>
                              <m:t>𝟐</m:t>
                            </m:r>
                          </m:sup>
                        </m:sSup>
                        <m:r>
                          <a:rPr lang="en-US" sz="2400" b="1" i="1">
                            <a:solidFill>
                              <a:prstClr val="black"/>
                            </a:solidFill>
                            <a:latin typeface="Cambria Math" panose="02040503050406030204" pitchFamily="18" charset="0"/>
                          </a:rPr>
                          <m:t>−</m:t>
                        </m:r>
                        <m:sSup>
                          <m:sSupPr>
                            <m:ctrlPr>
                              <a:rPr lang="en-US" sz="2400" b="1" i="1">
                                <a:solidFill>
                                  <a:prstClr val="black"/>
                                </a:solidFill>
                                <a:latin typeface="Cambria Math" panose="02040503050406030204" pitchFamily="18" charset="0"/>
                              </a:rPr>
                            </m:ctrlPr>
                          </m:sSupPr>
                          <m:e>
                            <m:r>
                              <a:rPr lang="en-US" sz="2400" b="1" i="1">
                                <a:solidFill>
                                  <a:prstClr val="black"/>
                                </a:solidFill>
                                <a:latin typeface="Cambria Math" panose="02040503050406030204" pitchFamily="18" charset="0"/>
                              </a:rPr>
                              <m:t>𝒂</m:t>
                            </m:r>
                          </m:e>
                          <m:sup>
                            <m:r>
                              <a:rPr lang="en-US" sz="2400" b="1" i="1">
                                <a:solidFill>
                                  <a:prstClr val="black"/>
                                </a:solidFill>
                                <a:latin typeface="Cambria Math" panose="02040503050406030204" pitchFamily="18" charset="0"/>
                              </a:rPr>
                              <m:t>𝟐</m:t>
                            </m:r>
                          </m:sup>
                        </m:sSup>
                      </m:num>
                      <m:den>
                        <m:r>
                          <a:rPr lang="en-US" sz="2400" b="1" i="1">
                            <a:solidFill>
                              <a:prstClr val="black"/>
                            </a:solidFill>
                            <a:latin typeface="Cambria Math" panose="02040503050406030204" pitchFamily="18" charset="0"/>
                          </a:rPr>
                          <m:t>𝟐</m:t>
                        </m:r>
                        <m:r>
                          <a:rPr lang="en-US" sz="2400" b="1" i="1">
                            <a:solidFill>
                              <a:prstClr val="black"/>
                            </a:solidFill>
                            <a:latin typeface="Cambria Math" panose="02040503050406030204" pitchFamily="18" charset="0"/>
                          </a:rPr>
                          <m:t>𝒃𝒄</m:t>
                        </m:r>
                      </m:den>
                    </m:f>
                  </m:oMath>
                </a14:m>
                <a:r>
                  <a:rPr lang="en-US" sz="2400" b="1" dirty="0">
                    <a:solidFill>
                      <a:prstClr val="black"/>
                    </a:solidFill>
                    <a:latin typeface="Times New Roman" pitchFamily="18" charset="0"/>
                    <a:cs typeface="Times New Roman" pitchFamily="18" charset="0"/>
                  </a:rPr>
                  <a:t> </a:t>
                </a:r>
                <a14:m>
                  <m:oMath xmlns:m="http://schemas.openxmlformats.org/officeDocument/2006/math">
                    <m:r>
                      <a:rPr lang="en-US" sz="2400" b="1" i="0" smtClean="0">
                        <a:solidFill>
                          <a:prstClr val="black"/>
                        </a:solidFill>
                        <a:latin typeface="Cambria Math"/>
                      </a:rPr>
                      <m:t>=</m:t>
                    </m:r>
                    <m:f>
                      <m:fPr>
                        <m:ctrlPr>
                          <a:rPr lang="en-US" sz="2400" b="1" i="1">
                            <a:solidFill>
                              <a:prstClr val="black"/>
                            </a:solidFill>
                            <a:latin typeface="Cambria Math" panose="02040503050406030204" pitchFamily="18" charset="0"/>
                          </a:rPr>
                        </m:ctrlPr>
                      </m:fPr>
                      <m:num>
                        <m:r>
                          <a:rPr lang="en-US" sz="2400" b="1" i="1">
                            <a:solidFill>
                              <a:prstClr val="black"/>
                            </a:solidFill>
                            <a:latin typeface="Cambria Math" panose="02040503050406030204" pitchFamily="18" charset="0"/>
                          </a:rPr>
                          <m:t>𝟏</m:t>
                        </m:r>
                        <m:sSup>
                          <m:sSupPr>
                            <m:ctrlPr>
                              <a:rPr lang="en-US" sz="2400" b="1" i="1">
                                <a:solidFill>
                                  <a:prstClr val="black"/>
                                </a:solidFill>
                                <a:latin typeface="Cambria Math" panose="02040503050406030204" pitchFamily="18" charset="0"/>
                              </a:rPr>
                            </m:ctrlPr>
                          </m:sSupPr>
                          <m:e>
                            <m:r>
                              <a:rPr lang="en-US" sz="2400" b="1" i="1">
                                <a:solidFill>
                                  <a:prstClr val="black"/>
                                </a:solidFill>
                                <a:latin typeface="Cambria Math" panose="02040503050406030204" pitchFamily="18" charset="0"/>
                              </a:rPr>
                              <m:t>𝟑</m:t>
                            </m:r>
                          </m:e>
                          <m:sup>
                            <m:r>
                              <a:rPr lang="en-US" sz="2400" b="1" i="1">
                                <a:solidFill>
                                  <a:prstClr val="black"/>
                                </a:solidFill>
                                <a:latin typeface="Cambria Math" panose="02040503050406030204" pitchFamily="18" charset="0"/>
                              </a:rPr>
                              <m:t>𝟐</m:t>
                            </m:r>
                          </m:sup>
                        </m:sSup>
                        <m:r>
                          <a:rPr lang="en-US" sz="2400" b="1" i="1">
                            <a:solidFill>
                              <a:prstClr val="black"/>
                            </a:solidFill>
                            <a:latin typeface="Cambria Math" panose="02040503050406030204" pitchFamily="18" charset="0"/>
                          </a:rPr>
                          <m:t>+</m:t>
                        </m:r>
                        <m:r>
                          <a:rPr lang="en-US" sz="2400" b="1" i="1">
                            <a:solidFill>
                              <a:prstClr val="black"/>
                            </a:solidFill>
                            <a:latin typeface="Cambria Math" panose="02040503050406030204" pitchFamily="18" charset="0"/>
                          </a:rPr>
                          <m:t>𝟏</m:t>
                        </m:r>
                        <m:sSup>
                          <m:sSupPr>
                            <m:ctrlPr>
                              <a:rPr lang="en-US" sz="2400" b="1" i="1">
                                <a:solidFill>
                                  <a:prstClr val="black"/>
                                </a:solidFill>
                                <a:latin typeface="Cambria Math" panose="02040503050406030204" pitchFamily="18" charset="0"/>
                              </a:rPr>
                            </m:ctrlPr>
                          </m:sSupPr>
                          <m:e>
                            <m:r>
                              <a:rPr lang="en-US" sz="2400" b="1" i="1">
                                <a:solidFill>
                                  <a:prstClr val="black"/>
                                </a:solidFill>
                                <a:latin typeface="Cambria Math" panose="02040503050406030204" pitchFamily="18" charset="0"/>
                              </a:rPr>
                              <m:t>𝟓</m:t>
                            </m:r>
                          </m:e>
                          <m:sup>
                            <m:r>
                              <a:rPr lang="en-US" sz="2400" b="1" i="1">
                                <a:solidFill>
                                  <a:prstClr val="black"/>
                                </a:solidFill>
                                <a:latin typeface="Cambria Math" panose="02040503050406030204" pitchFamily="18" charset="0"/>
                              </a:rPr>
                              <m:t>𝟐</m:t>
                            </m:r>
                          </m:sup>
                        </m:sSup>
                        <m:r>
                          <a:rPr lang="en-US" sz="2400" b="1" i="1">
                            <a:solidFill>
                              <a:prstClr val="black"/>
                            </a:solidFill>
                            <a:latin typeface="Cambria Math" panose="02040503050406030204" pitchFamily="18" charset="0"/>
                          </a:rPr>
                          <m:t>−</m:t>
                        </m:r>
                        <m:r>
                          <a:rPr lang="en-US" sz="2400" b="1" i="1">
                            <a:solidFill>
                              <a:prstClr val="black"/>
                            </a:solidFill>
                            <a:latin typeface="Cambria Math" panose="02040503050406030204" pitchFamily="18" charset="0"/>
                          </a:rPr>
                          <m:t>𝟐</m:t>
                        </m:r>
                        <m:sSup>
                          <m:sSupPr>
                            <m:ctrlPr>
                              <a:rPr lang="en-US" sz="2400" b="1" i="1">
                                <a:solidFill>
                                  <a:prstClr val="black"/>
                                </a:solidFill>
                                <a:latin typeface="Cambria Math" panose="02040503050406030204" pitchFamily="18" charset="0"/>
                              </a:rPr>
                            </m:ctrlPr>
                          </m:sSupPr>
                          <m:e>
                            <m:r>
                              <a:rPr lang="en-US" sz="2400" b="1" i="1">
                                <a:solidFill>
                                  <a:prstClr val="black"/>
                                </a:solidFill>
                                <a:latin typeface="Cambria Math" panose="02040503050406030204" pitchFamily="18" charset="0"/>
                              </a:rPr>
                              <m:t>𝟒</m:t>
                            </m:r>
                          </m:e>
                          <m:sup>
                            <m:r>
                              <a:rPr lang="en-US" sz="2400" b="1" i="1">
                                <a:solidFill>
                                  <a:prstClr val="black"/>
                                </a:solidFill>
                                <a:latin typeface="Cambria Math" panose="02040503050406030204" pitchFamily="18" charset="0"/>
                              </a:rPr>
                              <m:t>𝟐</m:t>
                            </m:r>
                          </m:sup>
                        </m:sSup>
                      </m:num>
                      <m:den>
                        <m:r>
                          <a:rPr lang="en-US" sz="2400" b="1" i="1">
                            <a:solidFill>
                              <a:prstClr val="black"/>
                            </a:solidFill>
                            <a:latin typeface="Cambria Math" panose="02040503050406030204" pitchFamily="18" charset="0"/>
                          </a:rPr>
                          <m:t>𝟐</m:t>
                        </m:r>
                        <m:r>
                          <a:rPr lang="en-US" sz="2400" b="1" i="1">
                            <a:solidFill>
                              <a:prstClr val="black"/>
                            </a:solidFill>
                            <a:latin typeface="Cambria Math" panose="02040503050406030204" pitchFamily="18" charset="0"/>
                          </a:rPr>
                          <m:t>.</m:t>
                        </m:r>
                        <m:r>
                          <a:rPr lang="en-US" sz="2400" b="1" i="1">
                            <a:solidFill>
                              <a:prstClr val="black"/>
                            </a:solidFill>
                            <a:latin typeface="Cambria Math" panose="02040503050406030204" pitchFamily="18" charset="0"/>
                          </a:rPr>
                          <m:t>𝟏𝟑</m:t>
                        </m:r>
                        <m:r>
                          <a:rPr lang="en-US" sz="2400" b="1" i="1">
                            <a:solidFill>
                              <a:prstClr val="black"/>
                            </a:solidFill>
                            <a:latin typeface="Cambria Math" panose="02040503050406030204" pitchFamily="18" charset="0"/>
                          </a:rPr>
                          <m:t>.</m:t>
                        </m:r>
                        <m:r>
                          <a:rPr lang="en-US" sz="2400" b="1" i="1">
                            <a:solidFill>
                              <a:prstClr val="black"/>
                            </a:solidFill>
                            <a:latin typeface="Cambria Math" panose="02040503050406030204" pitchFamily="18" charset="0"/>
                          </a:rPr>
                          <m:t>𝟏𝟓</m:t>
                        </m:r>
                      </m:den>
                    </m:f>
                  </m:oMath>
                </a14:m>
                <a:endParaRPr lang="en-US" sz="2400" b="1" i="1" dirty="0">
                  <a:solidFill>
                    <a:prstClr val="black"/>
                  </a:solidFill>
                  <a:latin typeface="Times New Roman" pitchFamily="18" charset="0"/>
                  <a:cs typeface="Times New Roman" pitchFamily="18" charset="0"/>
                </a:endParaRPr>
              </a:p>
              <a:p>
                <a:pPr>
                  <a:lnSpc>
                    <a:spcPct val="150000"/>
                  </a:lnSpc>
                </a:pPr>
                <a:r>
                  <a:rPr lang="en-US" sz="2400" b="1" dirty="0">
                    <a:solidFill>
                      <a:prstClr val="black"/>
                    </a:solidFill>
                    <a:latin typeface="Times New Roman" pitchFamily="18" charset="0"/>
                    <a:cs typeface="Times New Roman" pitchFamily="18" charset="0"/>
                  </a:rPr>
                  <a:t>	           </a:t>
                </a:r>
                <a14:m>
                  <m:oMath xmlns:m="http://schemas.openxmlformats.org/officeDocument/2006/math">
                    <m:r>
                      <a:rPr lang="en-US" sz="2400" b="1" i="1">
                        <a:solidFill>
                          <a:prstClr val="black"/>
                        </a:solidFill>
                        <a:latin typeface="Cambria Math" panose="02040503050406030204" pitchFamily="18" charset="0"/>
                      </a:rPr>
                      <m:t>=−</m:t>
                    </m:r>
                    <m:f>
                      <m:fPr>
                        <m:ctrlPr>
                          <a:rPr lang="en-US" sz="2400" b="1" i="1">
                            <a:solidFill>
                              <a:prstClr val="black"/>
                            </a:solidFill>
                            <a:latin typeface="Cambria Math" panose="02040503050406030204" pitchFamily="18" charset="0"/>
                          </a:rPr>
                        </m:ctrlPr>
                      </m:fPr>
                      <m:num>
                        <m:r>
                          <a:rPr lang="en-US" sz="2400" b="1" i="1">
                            <a:solidFill>
                              <a:prstClr val="black"/>
                            </a:solidFill>
                            <a:latin typeface="Cambria Math" panose="02040503050406030204" pitchFamily="18" charset="0"/>
                          </a:rPr>
                          <m:t>𝟕</m:t>
                        </m:r>
                      </m:num>
                      <m:den>
                        <m:r>
                          <a:rPr lang="en-US" sz="2400" b="1" i="1">
                            <a:solidFill>
                              <a:prstClr val="black"/>
                            </a:solidFill>
                            <a:latin typeface="Cambria Math" panose="02040503050406030204" pitchFamily="18" charset="0"/>
                          </a:rPr>
                          <m:t>𝟏𝟓</m:t>
                        </m:r>
                      </m:den>
                    </m:f>
                  </m:oMath>
                </a14:m>
                <a:endParaRPr lang="en-US" sz="2400" b="1" i="1" dirty="0">
                  <a:solidFill>
                    <a:prstClr val="black"/>
                  </a:solidFill>
                  <a:latin typeface="Times New Roman" pitchFamily="18" charset="0"/>
                  <a:cs typeface="Times New Roman" pitchFamily="18" charset="0"/>
                </a:endParaRPr>
              </a:p>
            </p:txBody>
          </p:sp>
        </mc:Choice>
        <mc:Fallback xmlns="">
          <p:sp>
            <p:nvSpPr>
              <p:cNvPr id="29" name="TextBox 28">
                <a:extLst>
                  <a:ext uri="{FF2B5EF4-FFF2-40B4-BE49-F238E27FC236}">
                    <a16:creationId xmlns:a16="http://schemas.microsoft.com/office/drawing/2014/main" xmlns:a14="http://schemas.microsoft.com/office/drawing/2010/main" xmlns="" id="{1FB11C65-8BD6-48B2-A424-E6F4B06755C4}"/>
                  </a:ext>
                </a:extLst>
              </p:cNvPr>
              <p:cNvSpPr txBox="1">
                <a:spLocks noRot="1" noChangeAspect="1" noMove="1" noResize="1" noEditPoints="1" noAdjustHandles="1" noChangeArrowheads="1" noChangeShapeType="1" noTextEdit="1"/>
              </p:cNvSpPr>
              <p:nvPr/>
            </p:nvSpPr>
            <p:spPr>
              <a:xfrm>
                <a:off x="1737958" y="2029693"/>
                <a:ext cx="6783300" cy="1715406"/>
              </a:xfrm>
              <a:prstGeom prst="rect">
                <a:avLst/>
              </a:prstGeom>
              <a:blipFill rotWithShape="1">
                <a:blip r:embed="rId8"/>
                <a:stretch>
                  <a:fillRect l="-22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8AEC0D67-2BCF-492D-9A86-1563DDA0644A}"/>
                  </a:ext>
                </a:extLst>
              </p:cNvPr>
              <p:cNvSpPr txBox="1"/>
              <p:nvPr/>
            </p:nvSpPr>
            <p:spPr>
              <a:xfrm>
                <a:off x="608787" y="505021"/>
                <a:ext cx="8222423" cy="403957"/>
              </a:xfrm>
              <a:prstGeom prst="rect">
                <a:avLst/>
              </a:prstGeom>
              <a:noFill/>
            </p:spPr>
            <p:txBody>
              <a:bodyPr wrap="square" lIns="34290" tIns="17145" rIns="34290" bIns="17145">
                <a:spAutoFit/>
              </a:bodyPr>
              <a:lstStyle/>
              <a:p>
                <a:r>
                  <a:rPr lang="en-US" sz="2400" b="1" dirty="0">
                    <a:solidFill>
                      <a:prstClr val="black"/>
                    </a:solidFill>
                    <a:latin typeface="Times New Roman" pitchFamily="18" charset="0"/>
                    <a:ea typeface="Tahoma" panose="020B0604030504040204" pitchFamily="34" charset="0"/>
                    <a:cs typeface="Times New Roman" pitchFamily="18" charset="0"/>
                  </a:rPr>
                  <a:t>Cho tam </a:t>
                </a:r>
                <a:r>
                  <a:rPr lang="en-US" sz="2400" b="1" dirty="0" err="1">
                    <a:solidFill>
                      <a:prstClr val="black"/>
                    </a:solidFill>
                    <a:latin typeface="Times New Roman" pitchFamily="18" charset="0"/>
                    <a:ea typeface="Tahoma" panose="020B0604030504040204" pitchFamily="34" charset="0"/>
                    <a:cs typeface="Times New Roman" pitchFamily="18" charset="0"/>
                  </a:rPr>
                  <a:t>giác</a:t>
                </a:r>
                <a:r>
                  <a:rPr lang="en-US" sz="2400" b="1" dirty="0">
                    <a:solidFill>
                      <a:prstClr val="black"/>
                    </a:solidFill>
                    <a:latin typeface="Times New Roman" pitchFamily="18" charset="0"/>
                    <a:ea typeface="Tahoma" panose="020B0604030504040204" pitchFamily="34" charset="0"/>
                    <a:cs typeface="Times New Roman" pitchFamily="18" charset="0"/>
                  </a:rPr>
                  <a:t> </a:t>
                </a:r>
                <a14:m>
                  <m:oMath xmlns:m="http://schemas.openxmlformats.org/officeDocument/2006/math">
                    <m:r>
                      <a:rPr lang="en-US" sz="2400" b="1" i="1">
                        <a:solidFill>
                          <a:prstClr val="black"/>
                        </a:solidFill>
                        <a:latin typeface="Cambria Math" panose="02040503050406030204" pitchFamily="18" charset="0"/>
                      </a:rPr>
                      <m:t>𝑨</m:t>
                    </m:r>
                    <m:r>
                      <a:rPr lang="en-US" sz="2400" b="1" i="1">
                        <a:solidFill>
                          <a:prstClr val="black"/>
                        </a:solidFill>
                        <a:latin typeface="Cambria Math" panose="02040503050406030204" pitchFamily="18" charset="0"/>
                      </a:rPr>
                      <m:t>​</m:t>
                    </m:r>
                    <m:r>
                      <a:rPr lang="en-US" sz="2400" b="1" i="1">
                        <a:solidFill>
                          <a:prstClr val="black"/>
                        </a:solidFill>
                        <a:latin typeface="Cambria Math" panose="02040503050406030204" pitchFamily="18" charset="0"/>
                      </a:rPr>
                      <m:t>𝑩𝑪</m:t>
                    </m:r>
                  </m:oMath>
                </a14:m>
                <a:r>
                  <a:rPr lang="en-US" sz="2400" b="1" dirty="0">
                    <a:solidFill>
                      <a:prstClr val="black"/>
                    </a:solidFill>
                    <a:latin typeface="Times New Roman" pitchFamily="18" charset="0"/>
                    <a:ea typeface="Tahoma" panose="020B0604030504040204" pitchFamily="34" charset="0"/>
                    <a:cs typeface="Times New Roman" pitchFamily="18" charset="0"/>
                  </a:rPr>
                  <a:t>, </a:t>
                </a:r>
                <a:r>
                  <a:rPr lang="en-US" sz="2400" b="1" dirty="0" err="1">
                    <a:solidFill>
                      <a:prstClr val="black"/>
                    </a:solidFill>
                    <a:latin typeface="Times New Roman" pitchFamily="18" charset="0"/>
                    <a:ea typeface="Tahoma" panose="020B0604030504040204" pitchFamily="34" charset="0"/>
                    <a:cs typeface="Times New Roman" pitchFamily="18" charset="0"/>
                  </a:rPr>
                  <a:t>biết</a:t>
                </a:r>
                <a:r>
                  <a:rPr lang="en-US" sz="2400" b="1" dirty="0">
                    <a:solidFill>
                      <a:prstClr val="black"/>
                    </a:solidFill>
                    <a:latin typeface="Times New Roman" pitchFamily="18" charset="0"/>
                    <a:ea typeface="Tahoma" panose="020B0604030504040204" pitchFamily="34" charset="0"/>
                    <a:cs typeface="Times New Roman" pitchFamily="18" charset="0"/>
                  </a:rPr>
                  <a:t> </a:t>
                </a:r>
                <a14:m>
                  <m:oMath xmlns:m="http://schemas.openxmlformats.org/officeDocument/2006/math">
                    <m:r>
                      <a:rPr lang="en-US" sz="2400" b="1" i="1">
                        <a:solidFill>
                          <a:prstClr val="black"/>
                        </a:solidFill>
                        <a:latin typeface="Cambria Math" panose="02040503050406030204" pitchFamily="18" charset="0"/>
                      </a:rPr>
                      <m:t>𝒂</m:t>
                    </m:r>
                    <m:r>
                      <a:rPr lang="en-US" sz="2400" b="1" i="1">
                        <a:solidFill>
                          <a:prstClr val="black"/>
                        </a:solidFill>
                        <a:latin typeface="Cambria Math" panose="02040503050406030204" pitchFamily="18" charset="0"/>
                      </a:rPr>
                      <m:t>=</m:t>
                    </m:r>
                    <m:r>
                      <a:rPr lang="en-US" sz="2400" b="1" i="1">
                        <a:solidFill>
                          <a:prstClr val="black"/>
                        </a:solidFill>
                        <a:latin typeface="Cambria Math" panose="02040503050406030204" pitchFamily="18" charset="0"/>
                      </a:rPr>
                      <m:t>𝟐𝟒</m:t>
                    </m:r>
                    <m:r>
                      <a:rPr lang="en-US" sz="2400" b="1" i="1">
                        <a:solidFill>
                          <a:prstClr val="black"/>
                        </a:solidFill>
                        <a:latin typeface="Cambria Math" panose="02040503050406030204" pitchFamily="18" charset="0"/>
                      </a:rPr>
                      <m:t>,</m:t>
                    </m:r>
                    <m:r>
                      <a:rPr lang="en-US" sz="2400" b="1" i="1">
                        <a:solidFill>
                          <a:prstClr val="black"/>
                        </a:solidFill>
                        <a:latin typeface="Cambria Math" panose="02040503050406030204" pitchFamily="18" charset="0"/>
                      </a:rPr>
                      <m:t>𝒃</m:t>
                    </m:r>
                    <m:r>
                      <a:rPr lang="en-US" sz="2400" b="1" i="1">
                        <a:solidFill>
                          <a:prstClr val="black"/>
                        </a:solidFill>
                        <a:latin typeface="Cambria Math" panose="02040503050406030204" pitchFamily="18" charset="0"/>
                      </a:rPr>
                      <m:t>=</m:t>
                    </m:r>
                    <m:r>
                      <a:rPr lang="en-US" sz="2400" b="1" i="1">
                        <a:solidFill>
                          <a:prstClr val="black"/>
                        </a:solidFill>
                        <a:latin typeface="Cambria Math" panose="02040503050406030204" pitchFamily="18" charset="0"/>
                      </a:rPr>
                      <m:t>𝟏𝟑</m:t>
                    </m:r>
                    <m:r>
                      <a:rPr lang="en-US" sz="2400" b="1" i="1">
                        <a:solidFill>
                          <a:prstClr val="black"/>
                        </a:solidFill>
                        <a:latin typeface="Cambria Math" panose="02040503050406030204" pitchFamily="18" charset="0"/>
                      </a:rPr>
                      <m:t>,</m:t>
                    </m:r>
                    <m:r>
                      <a:rPr lang="en-US" sz="2400" b="1" i="1">
                        <a:solidFill>
                          <a:prstClr val="black"/>
                        </a:solidFill>
                        <a:latin typeface="Cambria Math" panose="02040503050406030204" pitchFamily="18" charset="0"/>
                      </a:rPr>
                      <m:t>𝒄</m:t>
                    </m:r>
                    <m:r>
                      <a:rPr lang="en-US" sz="2400" b="1" i="1">
                        <a:solidFill>
                          <a:prstClr val="black"/>
                        </a:solidFill>
                        <a:latin typeface="Cambria Math" panose="02040503050406030204" pitchFamily="18" charset="0"/>
                      </a:rPr>
                      <m:t>=</m:t>
                    </m:r>
                    <m:r>
                      <a:rPr lang="en-US" sz="2400" b="1" i="1">
                        <a:solidFill>
                          <a:prstClr val="black"/>
                        </a:solidFill>
                        <a:latin typeface="Cambria Math" panose="02040503050406030204" pitchFamily="18" charset="0"/>
                      </a:rPr>
                      <m:t>𝟏𝟓</m:t>
                    </m:r>
                    <m:r>
                      <a:rPr lang="en-US" sz="2400" b="1" i="1">
                        <a:solidFill>
                          <a:prstClr val="black"/>
                        </a:solidFill>
                        <a:latin typeface="Cambria Math" panose="02040503050406030204" pitchFamily="18" charset="0"/>
                      </a:rPr>
                      <m:t>.</m:t>
                    </m:r>
                  </m:oMath>
                </a14:m>
                <a:r>
                  <a:rPr lang="en-US" sz="2400" b="1" dirty="0">
                    <a:solidFill>
                      <a:prstClr val="black"/>
                    </a:solidFill>
                    <a:latin typeface="Times New Roman" pitchFamily="18" charset="0"/>
                    <a:ea typeface="Tahoma" panose="020B0604030504040204" pitchFamily="34" charset="0"/>
                    <a:cs typeface="Times New Roman" pitchFamily="18" charset="0"/>
                  </a:rPr>
                  <a:t> </a:t>
                </a:r>
                <a:r>
                  <a:rPr lang="en-US" sz="2400" b="1" dirty="0" err="1">
                    <a:solidFill>
                      <a:prstClr val="black"/>
                    </a:solidFill>
                    <a:latin typeface="Times New Roman" pitchFamily="18" charset="0"/>
                    <a:ea typeface="Tahoma" panose="020B0604030504040204" pitchFamily="34" charset="0"/>
                    <a:cs typeface="Times New Roman" pitchFamily="18" charset="0"/>
                  </a:rPr>
                  <a:t>Tính</a:t>
                </a:r>
                <a:r>
                  <a:rPr lang="en-US" sz="2400" b="1" dirty="0">
                    <a:solidFill>
                      <a:prstClr val="black"/>
                    </a:solidFill>
                    <a:latin typeface="Times New Roman" pitchFamily="18" charset="0"/>
                    <a:ea typeface="Tahoma" panose="020B0604030504040204" pitchFamily="34" charset="0"/>
                    <a:cs typeface="Times New Roman" pitchFamily="18" charset="0"/>
                  </a:rPr>
                  <a:t> </a:t>
                </a:r>
                <a:r>
                  <a:rPr lang="en-US" sz="2400" b="1" dirty="0" err="1">
                    <a:solidFill>
                      <a:prstClr val="black"/>
                    </a:solidFill>
                    <a:latin typeface="Times New Roman" pitchFamily="18" charset="0"/>
                    <a:ea typeface="Tahoma" panose="020B0604030504040204" pitchFamily="34" charset="0"/>
                    <a:cs typeface="Times New Roman" pitchFamily="18" charset="0"/>
                  </a:rPr>
                  <a:t>góc</a:t>
                </a:r>
                <a:r>
                  <a:rPr lang="en-US" sz="2400" b="1" dirty="0">
                    <a:solidFill>
                      <a:prstClr val="black"/>
                    </a:solidFill>
                    <a:latin typeface="Times New Roman" pitchFamily="18" charset="0"/>
                    <a:ea typeface="Tahoma" panose="020B0604030504040204" pitchFamily="34" charset="0"/>
                    <a:cs typeface="Times New Roman" pitchFamily="18" charset="0"/>
                  </a:rPr>
                  <a:t> </a:t>
                </a:r>
                <a14:m>
                  <m:oMath xmlns:m="http://schemas.openxmlformats.org/officeDocument/2006/math">
                    <m:r>
                      <a:rPr lang="en-US" sz="2400" b="1" i="1">
                        <a:solidFill>
                          <a:prstClr val="black"/>
                        </a:solidFill>
                        <a:latin typeface="Cambria Math" panose="02040503050406030204" pitchFamily="18" charset="0"/>
                      </a:rPr>
                      <m:t>𝑨</m:t>
                    </m:r>
                  </m:oMath>
                </a14:m>
                <a:r>
                  <a:rPr lang="en-US" sz="2400" b="1" dirty="0">
                    <a:solidFill>
                      <a:prstClr val="black"/>
                    </a:solidFill>
                    <a:latin typeface="Times New Roman" pitchFamily="18" charset="0"/>
                    <a:ea typeface="Tahoma" panose="020B0604030504040204" pitchFamily="34" charset="0"/>
                    <a:cs typeface="Times New Roman" pitchFamily="18" charset="0"/>
                  </a:rPr>
                  <a:t>?</a:t>
                </a:r>
              </a:p>
            </p:txBody>
          </p:sp>
        </mc:Choice>
        <mc:Fallback xmlns="">
          <p:sp>
            <p:nvSpPr>
              <p:cNvPr id="30" name="TextBox 29">
                <a:extLst>
                  <a:ext uri="{FF2B5EF4-FFF2-40B4-BE49-F238E27FC236}">
                    <a16:creationId xmlns:a16="http://schemas.microsoft.com/office/drawing/2014/main" xmlns:a14="http://schemas.microsoft.com/office/drawing/2010/main" xmlns="" id="{8AEC0D67-2BCF-492D-9A86-1563DDA0644A}"/>
                  </a:ext>
                </a:extLst>
              </p:cNvPr>
              <p:cNvSpPr txBox="1">
                <a:spLocks noRot="1" noChangeAspect="1" noMove="1" noResize="1" noEditPoints="1" noAdjustHandles="1" noChangeArrowheads="1" noChangeShapeType="1" noTextEdit="1"/>
              </p:cNvSpPr>
              <p:nvPr/>
            </p:nvSpPr>
            <p:spPr>
              <a:xfrm>
                <a:off x="608787" y="505021"/>
                <a:ext cx="8222423" cy="403957"/>
              </a:xfrm>
              <a:prstGeom prst="rect">
                <a:avLst/>
              </a:prstGeom>
              <a:blipFill rotWithShape="1">
                <a:blip r:embed="rId9"/>
                <a:stretch>
                  <a:fillRect l="-1853" t="-19697" b="-409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79B90964-20AB-49DA-B2FB-7650BCDCA23C}"/>
                  </a:ext>
                </a:extLst>
              </p:cNvPr>
              <p:cNvSpPr txBox="1"/>
              <p:nvPr/>
            </p:nvSpPr>
            <p:spPr>
              <a:xfrm>
                <a:off x="2502460" y="3745099"/>
                <a:ext cx="2440057" cy="353270"/>
              </a:xfrm>
              <a:prstGeom prst="rect">
                <a:avLst/>
              </a:prstGeom>
              <a:noFill/>
            </p:spPr>
            <p:txBody>
              <a:bodyPr wrap="square" lIns="34290" tIns="17145" rIns="34290" bIns="17145">
                <a:spAutoFit/>
              </a:bodyPr>
              <a:lstStyle/>
              <a:p>
                <a:r>
                  <a:rPr lang="en-US" sz="2000" b="1" dirty="0">
                    <a:solidFill>
                      <a:prstClr val="black"/>
                    </a:solidFill>
                  </a:rPr>
                  <a:t> </a:t>
                </a:r>
                <a14:m>
                  <m:oMath xmlns:m="http://schemas.openxmlformats.org/officeDocument/2006/math">
                    <m:r>
                      <a:rPr lang="en-US" sz="2000" b="1" i="1">
                        <a:solidFill>
                          <a:prstClr val="black"/>
                        </a:solidFill>
                        <a:latin typeface="Cambria Math" panose="02040503050406030204" pitchFamily="18" charset="0"/>
                      </a:rPr>
                      <m:t>⇒</m:t>
                    </m:r>
                    <m:r>
                      <a:rPr lang="en-US" sz="2000" b="1" i="1">
                        <a:solidFill>
                          <a:prstClr val="black"/>
                        </a:solidFill>
                        <a:latin typeface="Cambria Math" panose="02040503050406030204" pitchFamily="18" charset="0"/>
                      </a:rPr>
                      <m:t>𝑨</m:t>
                    </m:r>
                    <m:r>
                      <a:rPr lang="en-US" sz="2000" b="1" i="1">
                        <a:solidFill>
                          <a:prstClr val="black"/>
                        </a:solidFill>
                        <a:latin typeface="Cambria Math" panose="02040503050406030204" pitchFamily="18" charset="0"/>
                      </a:rPr>
                      <m:t>≃</m:t>
                    </m:r>
                    <m:r>
                      <a:rPr lang="en-US" sz="2000" b="1" i="1">
                        <a:solidFill>
                          <a:prstClr val="black"/>
                        </a:solidFill>
                        <a:latin typeface="Cambria Math" panose="02040503050406030204" pitchFamily="18" charset="0"/>
                      </a:rPr>
                      <m:t>𝟏𝟏</m:t>
                    </m:r>
                    <m:sSup>
                      <m:sSupPr>
                        <m:ctrlPr>
                          <a:rPr lang="en-US" sz="2000" b="1" i="1">
                            <a:solidFill>
                              <a:prstClr val="black"/>
                            </a:solidFill>
                            <a:latin typeface="Cambria Math" panose="02040503050406030204" pitchFamily="18" charset="0"/>
                          </a:rPr>
                        </m:ctrlPr>
                      </m:sSupPr>
                      <m:e>
                        <m:r>
                          <a:rPr lang="en-US" sz="2000" b="1" i="1">
                            <a:solidFill>
                              <a:prstClr val="black"/>
                            </a:solidFill>
                            <a:latin typeface="Cambria Math" panose="02040503050406030204" pitchFamily="18" charset="0"/>
                          </a:rPr>
                          <m:t>𝟕</m:t>
                        </m:r>
                      </m:e>
                      <m:sup>
                        <m:r>
                          <a:rPr lang="en-US" sz="2000" b="1" i="1">
                            <a:solidFill>
                              <a:prstClr val="black"/>
                            </a:solidFill>
                            <a:latin typeface="Cambria Math" panose="02040503050406030204" pitchFamily="18" charset="0"/>
                          </a:rPr>
                          <m:t>𝟎</m:t>
                        </m:r>
                      </m:sup>
                    </m:sSup>
                    <m:r>
                      <a:rPr lang="en-US" sz="2000" b="1" i="1">
                        <a:solidFill>
                          <a:prstClr val="black"/>
                        </a:solidFill>
                        <a:latin typeface="Cambria Math" panose="02040503050406030204" pitchFamily="18" charset="0"/>
                      </a:rPr>
                      <m:t>𝟒𝟗</m:t>
                    </m:r>
                    <m:r>
                      <a:rPr lang="en-US" sz="2000" b="1" i="1">
                        <a:solidFill>
                          <a:prstClr val="black"/>
                        </a:solidFill>
                        <a:latin typeface="Cambria Math" panose="02040503050406030204" pitchFamily="18" charset="0"/>
                      </a:rPr>
                      <m:t>′.</m:t>
                    </m:r>
                  </m:oMath>
                </a14:m>
                <a:endParaRPr lang="en-US" dirty="0">
                  <a:solidFill>
                    <a:prstClr val="black"/>
                  </a:solidFill>
                </a:endParaRPr>
              </a:p>
            </p:txBody>
          </p:sp>
        </mc:Choice>
        <mc:Fallback xmlns="">
          <p:sp>
            <p:nvSpPr>
              <p:cNvPr id="33" name="TextBox 32">
                <a:extLst>
                  <a:ext uri="{FF2B5EF4-FFF2-40B4-BE49-F238E27FC236}">
                    <a16:creationId xmlns:a16="http://schemas.microsoft.com/office/drawing/2014/main" xmlns:a14="http://schemas.microsoft.com/office/drawing/2010/main" xmlns="" id="{79B90964-20AB-49DA-B2FB-7650BCDCA23C}"/>
                  </a:ext>
                </a:extLst>
              </p:cNvPr>
              <p:cNvSpPr txBox="1">
                <a:spLocks noRot="1" noChangeAspect="1" noMove="1" noResize="1" noEditPoints="1" noAdjustHandles="1" noChangeArrowheads="1" noChangeShapeType="1" noTextEdit="1"/>
              </p:cNvSpPr>
              <p:nvPr/>
            </p:nvSpPr>
            <p:spPr>
              <a:xfrm>
                <a:off x="2502460" y="3745099"/>
                <a:ext cx="2440057" cy="353270"/>
              </a:xfrm>
              <a:prstGeom prst="rect">
                <a:avLst/>
              </a:prstGeom>
              <a:blipFill rotWithShape="1">
                <a:blip r:embed="rId10"/>
                <a:stretch>
                  <a:fillRect b="-5172"/>
                </a:stretch>
              </a:blipFill>
            </p:spPr>
            <p:txBody>
              <a:bodyPr/>
              <a:lstStyle/>
              <a:p>
                <a:r>
                  <a:rPr lang="en-US">
                    <a:noFill/>
                  </a:rPr>
                  <a:t> </a:t>
                </a:r>
              </a:p>
            </p:txBody>
          </p:sp>
        </mc:Fallback>
      </mc:AlternateContent>
      <p:sp>
        <p:nvSpPr>
          <p:cNvPr id="25" name="Right Arrow 24">
            <a:hlinkClick r:id="rId11" action="ppaction://hlinkfile"/>
          </p:cNvPr>
          <p:cNvSpPr/>
          <p:nvPr/>
        </p:nvSpPr>
        <p:spPr>
          <a:xfrm>
            <a:off x="6477000" y="4476750"/>
            <a:ext cx="720345"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60540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9">
                                            <p:txEl>
                                              <p:pRg st="0" end="0"/>
                                            </p:txEl>
                                          </p:spTgt>
                                        </p:tgtEl>
                                        <p:attrNameLst>
                                          <p:attrName>style.visibility</p:attrName>
                                        </p:attrNameLst>
                                      </p:cBhvr>
                                      <p:to>
                                        <p:strVal val="visible"/>
                                      </p:to>
                                    </p:set>
                                    <p:animEffect transition="in" filter="wipe(left)">
                                      <p:cBhvr>
                                        <p:cTn id="17" dur="500"/>
                                        <p:tgtEl>
                                          <p:spTgt spid="2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9">
                                            <p:txEl>
                                              <p:pRg st="1" end="1"/>
                                            </p:txEl>
                                          </p:spTgt>
                                        </p:tgtEl>
                                        <p:attrNameLst>
                                          <p:attrName>style.visibility</p:attrName>
                                        </p:attrNameLst>
                                      </p:cBhvr>
                                      <p:to>
                                        <p:strVal val="visible"/>
                                      </p:to>
                                    </p:set>
                                    <p:animEffect transition="in" filter="wipe(left)">
                                      <p:cBhvr>
                                        <p:cTn id="22" dur="500"/>
                                        <p:tgtEl>
                                          <p:spTgt spid="2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left)">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3" grpId="0"/>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39"/>
        <p:cNvGrpSpPr/>
        <p:nvPr/>
      </p:nvGrpSpPr>
      <p:grpSpPr>
        <a:xfrm>
          <a:off x="0" y="0"/>
          <a:ext cx="0" cy="0"/>
          <a:chOff x="0" y="0"/>
          <a:chExt cx="0" cy="0"/>
        </a:xfrm>
      </p:grpSpPr>
      <p:pic>
        <p:nvPicPr>
          <p:cNvPr id="940" name="Google Shape;940;p55"/>
          <p:cNvPicPr preferRelativeResize="0"/>
          <p:nvPr/>
        </p:nvPicPr>
        <p:blipFill rotWithShape="1">
          <a:blip r:embed="rId3">
            <a:alphaModFix amt="75000"/>
            <a:duotone>
              <a:prstClr val="black"/>
              <a:schemeClr val="bg2">
                <a:lumMod val="20000"/>
                <a:lumOff val="80000"/>
                <a:tint val="45000"/>
                <a:satMod val="400000"/>
              </a:schemeClr>
            </a:duotone>
            <a:extLst>
              <a:ext uri="{BEBA8EAE-BF5A-486C-A8C5-ECC9F3942E4B}">
                <a14:imgProps xmlns:a14="http://schemas.microsoft.com/office/drawing/2010/main">
                  <a14:imgLayer r:embed="rId4">
                    <a14:imgEffect>
                      <a14:colorTemperature colorTemp="8800"/>
                    </a14:imgEffect>
                    <a14:imgEffect>
                      <a14:brightnessContrast bright="40000" contrast="20000"/>
                    </a14:imgEffect>
                  </a14:imgLayer>
                </a14:imgProps>
              </a:ext>
            </a:extLst>
          </a:blip>
          <a:srcRect/>
          <a:stretch/>
        </p:blipFill>
        <p:spPr>
          <a:xfrm>
            <a:off x="22192" y="-2507590"/>
            <a:ext cx="9980129" cy="9980129"/>
          </a:xfrm>
          <a:prstGeom prst="rect">
            <a:avLst/>
          </a:prstGeom>
          <a:noFill/>
          <a:ln>
            <a:noFill/>
          </a:ln>
        </p:spPr>
      </p:pic>
      <p:grpSp>
        <p:nvGrpSpPr>
          <p:cNvPr id="12" name="Group 11"/>
          <p:cNvGrpSpPr/>
          <p:nvPr/>
        </p:nvGrpSpPr>
        <p:grpSpPr>
          <a:xfrm>
            <a:off x="2002965" y="319049"/>
            <a:ext cx="5136000" cy="1936995"/>
            <a:chOff x="4129800" y="287531"/>
            <a:chExt cx="10272000" cy="3873989"/>
          </a:xfrm>
        </p:grpSpPr>
        <p:grpSp>
          <p:nvGrpSpPr>
            <p:cNvPr id="13" name="Group 2"/>
            <p:cNvGrpSpPr/>
            <p:nvPr/>
          </p:nvGrpSpPr>
          <p:grpSpPr>
            <a:xfrm>
              <a:off x="4924472" y="287531"/>
              <a:ext cx="8610597" cy="3873989"/>
              <a:chOff x="-298267" y="-28575"/>
              <a:chExt cx="3248785" cy="841375"/>
            </a:xfrm>
          </p:grpSpPr>
          <p:sp>
            <p:nvSpPr>
              <p:cNvPr id="15" name="Freeform 3"/>
              <p:cNvSpPr/>
              <p:nvPr/>
            </p:nvSpPr>
            <p:spPr>
              <a:xfrm>
                <a:off x="-298267" y="29859"/>
                <a:ext cx="3248785" cy="272376"/>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sp>
          <p:sp>
            <p:nvSpPr>
              <p:cNvPr id="19" name="TextBox 4"/>
              <p:cNvSpPr txBox="1"/>
              <p:nvPr/>
            </p:nvSpPr>
            <p:spPr>
              <a:xfrm>
                <a:off x="0" y="-28575"/>
                <a:ext cx="812800" cy="841375"/>
              </a:xfrm>
              <a:prstGeom prst="rect">
                <a:avLst/>
              </a:prstGeom>
            </p:spPr>
            <p:txBody>
              <a:bodyPr lIns="25400" tIns="25400" rIns="25400" bIns="25400" rtlCol="0" anchor="ctr"/>
              <a:lstStyle/>
              <a:p>
                <a:pPr algn="ctr">
                  <a:lnSpc>
                    <a:spcPts val="1121"/>
                  </a:lnSpc>
                </a:pPr>
                <a:endParaRPr sz="900"/>
              </a:p>
            </p:txBody>
          </p:sp>
        </p:grpSp>
        <p:sp>
          <p:nvSpPr>
            <p:cNvPr id="14" name="Google Shape;7771;p33"/>
            <p:cNvSpPr txBox="1">
              <a:spLocks/>
            </p:cNvSpPr>
            <p:nvPr/>
          </p:nvSpPr>
          <p:spPr>
            <a:xfrm>
              <a:off x="4129800" y="800100"/>
              <a:ext cx="10272000" cy="763600"/>
            </a:xfrm>
            <a:prstGeom prst="rect">
              <a:avLst/>
            </a:prstGeom>
            <a:noFill/>
            <a:ln>
              <a:noFill/>
            </a:ln>
          </p:spPr>
          <p:txBody>
            <a:bodyPr spcFirstLastPara="1" wrap="square" lIns="60950" tIns="60950" rIns="60950" bIns="6095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vi-VN" sz="2900" b="1" kern="0" dirty="0">
                  <a:solidFill>
                    <a:srgbClr val="FFFF00"/>
                  </a:solidFill>
                  <a:latin typeface="Arial" panose="020B0604020202020204" pitchFamily="34" charset="0"/>
                </a:rPr>
                <a:t>HƯỚNG DẪN VỀ NHÀ</a:t>
              </a:r>
            </a:p>
          </p:txBody>
        </p:sp>
      </p:grpSp>
      <p:grpSp>
        <p:nvGrpSpPr>
          <p:cNvPr id="20" name="Google Shape;1097;p63"/>
          <p:cNvGrpSpPr/>
          <p:nvPr/>
        </p:nvGrpSpPr>
        <p:grpSpPr>
          <a:xfrm>
            <a:off x="1219200" y="1732164"/>
            <a:ext cx="2223704" cy="1687018"/>
            <a:chOff x="1026411" y="3000040"/>
            <a:chExt cx="4447408" cy="4574994"/>
          </a:xfrm>
        </p:grpSpPr>
        <p:sp>
          <p:nvSpPr>
            <p:cNvPr id="21" name="Google Shape;1098;p63"/>
            <p:cNvSpPr/>
            <p:nvPr/>
          </p:nvSpPr>
          <p:spPr>
            <a:xfrm rot="10800000">
              <a:off x="1026411" y="3000040"/>
              <a:ext cx="4447408" cy="4574994"/>
            </a:xfrm>
            <a:custGeom>
              <a:avLst/>
              <a:gdLst/>
              <a:ahLst/>
              <a:cxnLst/>
              <a:rect l="l" t="t" r="r" b="b"/>
              <a:pathLst>
                <a:path w="15047908" h="15923210" extrusionOk="0">
                  <a:moveTo>
                    <a:pt x="14109009" y="15912021"/>
                  </a:moveTo>
                  <a:cubicBezTo>
                    <a:pt x="14109009" y="15912021"/>
                    <a:pt x="13689256" y="15923210"/>
                    <a:pt x="13226672" y="15920588"/>
                  </a:cubicBezTo>
                  <a:cubicBezTo>
                    <a:pt x="4710410" y="15918426"/>
                    <a:pt x="1057073" y="15910601"/>
                    <a:pt x="1057073" y="15910601"/>
                  </a:cubicBezTo>
                  <a:cubicBezTo>
                    <a:pt x="812931" y="15901766"/>
                    <a:pt x="565145" y="15884786"/>
                    <a:pt x="398404" y="15826608"/>
                  </a:cubicBezTo>
                  <a:cubicBezTo>
                    <a:pt x="120505" y="15729646"/>
                    <a:pt x="0" y="15552118"/>
                    <a:pt x="0" y="4794363"/>
                  </a:cubicBezTo>
                  <a:lnTo>
                    <a:pt x="0" y="4794241"/>
                  </a:lnTo>
                  <a:cubicBezTo>
                    <a:pt x="8536" y="440430"/>
                    <a:pt x="34263" y="311302"/>
                    <a:pt x="140291" y="225758"/>
                  </a:cubicBezTo>
                  <a:cubicBezTo>
                    <a:pt x="342602" y="62530"/>
                    <a:pt x="736658" y="7673"/>
                    <a:pt x="1155311" y="7673"/>
                  </a:cubicBezTo>
                  <a:cubicBezTo>
                    <a:pt x="1155311" y="7673"/>
                    <a:pt x="1551711" y="15681"/>
                    <a:pt x="10638329" y="7673"/>
                  </a:cubicBezTo>
                  <a:cubicBezTo>
                    <a:pt x="13470330" y="0"/>
                    <a:pt x="13934256" y="7673"/>
                    <a:pt x="13934256" y="7673"/>
                  </a:cubicBezTo>
                  <a:cubicBezTo>
                    <a:pt x="14302564" y="15152"/>
                    <a:pt x="14665877" y="84484"/>
                    <a:pt x="14863617" y="207066"/>
                  </a:cubicBezTo>
                  <a:cubicBezTo>
                    <a:pt x="15014634" y="300683"/>
                    <a:pt x="15047908" y="425358"/>
                    <a:pt x="15038769" y="4794364"/>
                  </a:cubicBezTo>
                  <a:lnTo>
                    <a:pt x="15038769" y="4794487"/>
                  </a:lnTo>
                  <a:cubicBezTo>
                    <a:pt x="15038769" y="15670083"/>
                    <a:pt x="14755772" y="15884181"/>
                    <a:pt x="14109009" y="15912021"/>
                  </a:cubicBezTo>
                  <a:close/>
                </a:path>
              </a:pathLst>
            </a:custGeom>
            <a:solidFill>
              <a:srgbClr val="FFCF71"/>
            </a:solidFill>
            <a:ln>
              <a:noFill/>
            </a:ln>
          </p:spPr>
          <p:txBody>
            <a:bodyPr spcFirstLastPara="1" wrap="square" lIns="45713" tIns="45713" rIns="45713" bIns="45713" anchor="ctr" anchorCtr="0">
              <a:noAutofit/>
            </a:bodyPr>
            <a:lstStyle/>
            <a:p>
              <a:pPr defTabSz="457200">
                <a:defRPr/>
              </a:pPr>
              <a:endParaRPr sz="900">
                <a:solidFill>
                  <a:prstClr val="black"/>
                </a:solidFill>
                <a:latin typeface="Calibri"/>
              </a:endParaRPr>
            </a:p>
          </p:txBody>
        </p:sp>
        <p:sp>
          <p:nvSpPr>
            <p:cNvPr id="23" name="Google Shape;1100;p63"/>
            <p:cNvSpPr txBox="1"/>
            <p:nvPr/>
          </p:nvSpPr>
          <p:spPr>
            <a:xfrm>
              <a:off x="1234645" y="4062062"/>
              <a:ext cx="4030938" cy="2629105"/>
            </a:xfrm>
            <a:prstGeom prst="rect">
              <a:avLst/>
            </a:prstGeom>
            <a:noFill/>
            <a:ln>
              <a:noFill/>
            </a:ln>
          </p:spPr>
          <p:txBody>
            <a:bodyPr spcFirstLastPara="1" wrap="square" lIns="45713" tIns="22850" rIns="45713" bIns="22850" anchor="t" anchorCtr="0">
              <a:spAutoFit/>
            </a:bodyPr>
            <a:lstStyle/>
            <a:p>
              <a:pPr algn="ctr" defTabSz="457200">
                <a:lnSpc>
                  <a:spcPct val="150000"/>
                </a:lnSpc>
                <a:defRPr/>
              </a:pPr>
              <a:r>
                <a:rPr lang="en-US" sz="2000" dirty="0" err="1">
                  <a:solidFill>
                    <a:prstClr val="black"/>
                  </a:solidFill>
                  <a:latin typeface="Times New Roman" pitchFamily="18" charset="0"/>
                  <a:ea typeface="Arial"/>
                  <a:cs typeface="Times New Roman" pitchFamily="18" charset="0"/>
                  <a:sym typeface="Arial"/>
                </a:rPr>
                <a:t>Ôn</a:t>
              </a:r>
              <a:r>
                <a:rPr lang="en-US" sz="2000" dirty="0">
                  <a:solidFill>
                    <a:prstClr val="black"/>
                  </a:solidFill>
                  <a:latin typeface="Times New Roman" pitchFamily="18" charset="0"/>
                  <a:ea typeface="Arial"/>
                  <a:cs typeface="Times New Roman" pitchFamily="18" charset="0"/>
                  <a:sym typeface="Arial"/>
                </a:rPr>
                <a:t> </a:t>
              </a:r>
              <a:r>
                <a:rPr lang="en-US" sz="2000" dirty="0" err="1">
                  <a:solidFill>
                    <a:prstClr val="black"/>
                  </a:solidFill>
                  <a:latin typeface="Times New Roman" pitchFamily="18" charset="0"/>
                  <a:ea typeface="Arial"/>
                  <a:cs typeface="Times New Roman" pitchFamily="18" charset="0"/>
                  <a:sym typeface="Arial"/>
                </a:rPr>
                <a:t>tập</a:t>
              </a:r>
              <a:r>
                <a:rPr lang="en-US" sz="2000" dirty="0">
                  <a:solidFill>
                    <a:prstClr val="black"/>
                  </a:solidFill>
                  <a:latin typeface="Times New Roman" pitchFamily="18" charset="0"/>
                  <a:ea typeface="Arial"/>
                  <a:cs typeface="Times New Roman" pitchFamily="18" charset="0"/>
                  <a:sym typeface="Arial"/>
                </a:rPr>
                <a:t> </a:t>
              </a:r>
              <a:r>
                <a:rPr lang="en-US" sz="2000" dirty="0" err="1">
                  <a:solidFill>
                    <a:prstClr val="black"/>
                  </a:solidFill>
                  <a:latin typeface="Times New Roman" pitchFamily="18" charset="0"/>
                  <a:ea typeface="Arial"/>
                  <a:cs typeface="Times New Roman" pitchFamily="18" charset="0"/>
                  <a:sym typeface="Arial"/>
                </a:rPr>
                <a:t>kiến</a:t>
              </a:r>
              <a:r>
                <a:rPr lang="en-US" sz="2000" dirty="0">
                  <a:solidFill>
                    <a:prstClr val="black"/>
                  </a:solidFill>
                  <a:latin typeface="Times New Roman" pitchFamily="18" charset="0"/>
                  <a:ea typeface="Arial"/>
                  <a:cs typeface="Times New Roman" pitchFamily="18" charset="0"/>
                  <a:sym typeface="Arial"/>
                </a:rPr>
                <a:t> </a:t>
              </a:r>
              <a:r>
                <a:rPr lang="en-US" sz="2000" dirty="0" err="1">
                  <a:solidFill>
                    <a:prstClr val="black"/>
                  </a:solidFill>
                  <a:latin typeface="Times New Roman" pitchFamily="18" charset="0"/>
                  <a:ea typeface="Arial"/>
                  <a:cs typeface="Times New Roman" pitchFamily="18" charset="0"/>
                  <a:sym typeface="Arial"/>
                </a:rPr>
                <a:t>thức</a:t>
              </a:r>
              <a:r>
                <a:rPr lang="en-US" sz="2000" dirty="0">
                  <a:solidFill>
                    <a:prstClr val="black"/>
                  </a:solidFill>
                  <a:latin typeface="Times New Roman" pitchFamily="18" charset="0"/>
                  <a:ea typeface="Arial"/>
                  <a:cs typeface="Times New Roman" pitchFamily="18" charset="0"/>
                  <a:sym typeface="Arial"/>
                </a:rPr>
                <a:t> </a:t>
              </a:r>
              <a:r>
                <a:rPr lang="en-US" sz="2000" dirty="0" err="1">
                  <a:solidFill>
                    <a:prstClr val="black"/>
                  </a:solidFill>
                  <a:latin typeface="Times New Roman" pitchFamily="18" charset="0"/>
                  <a:ea typeface="Arial"/>
                  <a:cs typeface="Times New Roman" pitchFamily="18" charset="0"/>
                  <a:sym typeface="Arial"/>
                </a:rPr>
                <a:t>đã</a:t>
              </a:r>
              <a:r>
                <a:rPr lang="en-US" sz="2000" dirty="0">
                  <a:solidFill>
                    <a:prstClr val="black"/>
                  </a:solidFill>
                  <a:latin typeface="Times New Roman" pitchFamily="18" charset="0"/>
                  <a:ea typeface="Arial"/>
                  <a:cs typeface="Times New Roman" pitchFamily="18" charset="0"/>
                  <a:sym typeface="Arial"/>
                </a:rPr>
                <a:t> </a:t>
              </a:r>
              <a:r>
                <a:rPr lang="en-US" sz="2000" dirty="0" err="1">
                  <a:solidFill>
                    <a:prstClr val="black"/>
                  </a:solidFill>
                  <a:latin typeface="Times New Roman" pitchFamily="18" charset="0"/>
                  <a:ea typeface="Arial"/>
                  <a:cs typeface="Times New Roman" pitchFamily="18" charset="0"/>
                  <a:sym typeface="Arial"/>
                </a:rPr>
                <a:t>học</a:t>
              </a:r>
              <a:endParaRPr sz="2000" dirty="0">
                <a:solidFill>
                  <a:prstClr val="black"/>
                </a:solidFill>
                <a:latin typeface="Times New Roman" pitchFamily="18" charset="0"/>
                <a:ea typeface="Arial"/>
                <a:cs typeface="Times New Roman" pitchFamily="18" charset="0"/>
                <a:sym typeface="Arial"/>
              </a:endParaRPr>
            </a:p>
          </p:txBody>
        </p:sp>
      </p:grpSp>
      <p:grpSp>
        <p:nvGrpSpPr>
          <p:cNvPr id="24" name="Google Shape;1101;p63"/>
          <p:cNvGrpSpPr/>
          <p:nvPr/>
        </p:nvGrpSpPr>
        <p:grpSpPr>
          <a:xfrm>
            <a:off x="4953000" y="1722933"/>
            <a:ext cx="2398879" cy="1687018"/>
            <a:chOff x="6899689" y="2868931"/>
            <a:chExt cx="4797758" cy="3798570"/>
          </a:xfrm>
        </p:grpSpPr>
        <p:sp>
          <p:nvSpPr>
            <p:cNvPr id="25" name="Google Shape;1102;p63"/>
            <p:cNvSpPr/>
            <p:nvPr/>
          </p:nvSpPr>
          <p:spPr>
            <a:xfrm rot="10800000">
              <a:off x="6899689" y="2868931"/>
              <a:ext cx="4797758" cy="3798570"/>
            </a:xfrm>
            <a:custGeom>
              <a:avLst/>
              <a:gdLst/>
              <a:ahLst/>
              <a:cxnLst/>
              <a:rect l="l" t="t" r="r" b="b"/>
              <a:pathLst>
                <a:path w="15047908" h="15923210" extrusionOk="0">
                  <a:moveTo>
                    <a:pt x="14109009" y="15912021"/>
                  </a:moveTo>
                  <a:cubicBezTo>
                    <a:pt x="14109009" y="15912021"/>
                    <a:pt x="13689256" y="15923210"/>
                    <a:pt x="13226672" y="15920588"/>
                  </a:cubicBezTo>
                  <a:cubicBezTo>
                    <a:pt x="4710410" y="15918426"/>
                    <a:pt x="1057073" y="15910601"/>
                    <a:pt x="1057073" y="15910601"/>
                  </a:cubicBezTo>
                  <a:cubicBezTo>
                    <a:pt x="812931" y="15901766"/>
                    <a:pt x="565145" y="15884786"/>
                    <a:pt x="398404" y="15826608"/>
                  </a:cubicBezTo>
                  <a:cubicBezTo>
                    <a:pt x="120505" y="15729646"/>
                    <a:pt x="0" y="15552118"/>
                    <a:pt x="0" y="4794363"/>
                  </a:cubicBezTo>
                  <a:lnTo>
                    <a:pt x="0" y="4794241"/>
                  </a:lnTo>
                  <a:cubicBezTo>
                    <a:pt x="8536" y="440430"/>
                    <a:pt x="34263" y="311302"/>
                    <a:pt x="140291" y="225758"/>
                  </a:cubicBezTo>
                  <a:cubicBezTo>
                    <a:pt x="342602" y="62530"/>
                    <a:pt x="736658" y="7673"/>
                    <a:pt x="1155311" y="7673"/>
                  </a:cubicBezTo>
                  <a:cubicBezTo>
                    <a:pt x="1155311" y="7673"/>
                    <a:pt x="1551711" y="15681"/>
                    <a:pt x="10638329" y="7673"/>
                  </a:cubicBezTo>
                  <a:cubicBezTo>
                    <a:pt x="13470330" y="0"/>
                    <a:pt x="13934256" y="7673"/>
                    <a:pt x="13934256" y="7673"/>
                  </a:cubicBezTo>
                  <a:cubicBezTo>
                    <a:pt x="14302564" y="15152"/>
                    <a:pt x="14665877" y="84484"/>
                    <a:pt x="14863617" y="207066"/>
                  </a:cubicBezTo>
                  <a:cubicBezTo>
                    <a:pt x="15014634" y="300683"/>
                    <a:pt x="15047908" y="425358"/>
                    <a:pt x="15038769" y="4794364"/>
                  </a:cubicBezTo>
                  <a:lnTo>
                    <a:pt x="15038769" y="4794487"/>
                  </a:lnTo>
                  <a:cubicBezTo>
                    <a:pt x="15038769" y="15670083"/>
                    <a:pt x="14755772" y="15884181"/>
                    <a:pt x="14109009" y="15912021"/>
                  </a:cubicBezTo>
                  <a:close/>
                </a:path>
              </a:pathLst>
            </a:custGeom>
            <a:solidFill>
              <a:srgbClr val="FFCF71"/>
            </a:solidFill>
            <a:ln>
              <a:noFill/>
            </a:ln>
          </p:spPr>
          <p:txBody>
            <a:bodyPr spcFirstLastPara="1" wrap="square" lIns="45713" tIns="45713" rIns="45713" bIns="45713" anchor="ctr" anchorCtr="0">
              <a:noAutofit/>
            </a:bodyPr>
            <a:lstStyle/>
            <a:p>
              <a:pPr defTabSz="457200">
                <a:defRPr/>
              </a:pPr>
              <a:endParaRPr sz="900">
                <a:solidFill>
                  <a:prstClr val="black"/>
                </a:solidFill>
                <a:latin typeface="Calibri"/>
              </a:endParaRPr>
            </a:p>
          </p:txBody>
        </p:sp>
        <p:sp>
          <p:nvSpPr>
            <p:cNvPr id="27" name="Google Shape;1104;p63"/>
            <p:cNvSpPr txBox="1"/>
            <p:nvPr/>
          </p:nvSpPr>
          <p:spPr>
            <a:xfrm>
              <a:off x="6982285" y="3780659"/>
              <a:ext cx="4632566" cy="2182918"/>
            </a:xfrm>
            <a:prstGeom prst="rect">
              <a:avLst/>
            </a:prstGeom>
            <a:noFill/>
            <a:ln>
              <a:noFill/>
            </a:ln>
          </p:spPr>
          <p:txBody>
            <a:bodyPr spcFirstLastPara="1" wrap="square" lIns="45713" tIns="22850" rIns="45713" bIns="22850" anchor="t" anchorCtr="0">
              <a:spAutoFit/>
            </a:bodyPr>
            <a:lstStyle/>
            <a:p>
              <a:pPr algn="ctr" defTabSz="457200">
                <a:lnSpc>
                  <a:spcPct val="150000"/>
                </a:lnSpc>
                <a:defRPr/>
              </a:pPr>
              <a:r>
                <a:rPr lang="en-US" sz="2000" dirty="0">
                  <a:solidFill>
                    <a:prstClr val="black"/>
                  </a:solidFill>
                  <a:latin typeface="Times New Roman" pitchFamily="18" charset="0"/>
                  <a:ea typeface="Arial"/>
                  <a:cs typeface="Times New Roman" pitchFamily="18" charset="0"/>
                  <a:sym typeface="Arial"/>
                </a:rPr>
                <a:t>Hoàn </a:t>
              </a:r>
              <a:r>
                <a:rPr lang="en-US" sz="2000" dirty="0" err="1">
                  <a:solidFill>
                    <a:prstClr val="black"/>
                  </a:solidFill>
                  <a:latin typeface="Times New Roman" pitchFamily="18" charset="0"/>
                  <a:ea typeface="Arial"/>
                  <a:cs typeface="Times New Roman" pitchFamily="18" charset="0"/>
                  <a:sym typeface="Arial"/>
                </a:rPr>
                <a:t>thành</a:t>
              </a:r>
              <a:r>
                <a:rPr lang="en-US" sz="2000" dirty="0">
                  <a:solidFill>
                    <a:prstClr val="black"/>
                  </a:solidFill>
                  <a:latin typeface="Times New Roman" pitchFamily="18" charset="0"/>
                  <a:ea typeface="Arial"/>
                  <a:cs typeface="Times New Roman" pitchFamily="18" charset="0"/>
                  <a:sym typeface="Arial"/>
                </a:rPr>
                <a:t> </a:t>
              </a:r>
              <a:r>
                <a:rPr lang="en-US" sz="2000" dirty="0" err="1">
                  <a:solidFill>
                    <a:prstClr val="black"/>
                  </a:solidFill>
                  <a:latin typeface="Times New Roman" pitchFamily="18" charset="0"/>
                  <a:ea typeface="Arial"/>
                  <a:cs typeface="Times New Roman" pitchFamily="18" charset="0"/>
                  <a:sym typeface="Arial"/>
                </a:rPr>
                <a:t>bài</a:t>
              </a:r>
              <a:r>
                <a:rPr lang="en-US" sz="2000" dirty="0">
                  <a:solidFill>
                    <a:prstClr val="black"/>
                  </a:solidFill>
                  <a:latin typeface="Times New Roman" pitchFamily="18" charset="0"/>
                  <a:ea typeface="Arial"/>
                  <a:cs typeface="Times New Roman" pitchFamily="18" charset="0"/>
                  <a:sym typeface="Arial"/>
                </a:rPr>
                <a:t> </a:t>
              </a:r>
              <a:r>
                <a:rPr lang="en-US" sz="2000" dirty="0" err="1">
                  <a:solidFill>
                    <a:prstClr val="black"/>
                  </a:solidFill>
                  <a:latin typeface="Times New Roman" pitchFamily="18" charset="0"/>
                  <a:ea typeface="Arial"/>
                  <a:cs typeface="Times New Roman" pitchFamily="18" charset="0"/>
                  <a:sym typeface="Arial"/>
                </a:rPr>
                <a:t>tập</a:t>
              </a:r>
              <a:r>
                <a:rPr lang="en-US" sz="2000" dirty="0">
                  <a:solidFill>
                    <a:prstClr val="black"/>
                  </a:solidFill>
                  <a:latin typeface="Times New Roman" pitchFamily="18" charset="0"/>
                  <a:ea typeface="Arial"/>
                  <a:cs typeface="Times New Roman" pitchFamily="18" charset="0"/>
                  <a:sym typeface="Arial"/>
                </a:rPr>
                <a:t> </a:t>
              </a:r>
              <a:r>
                <a:rPr lang="en-US" sz="2000" dirty="0" err="1">
                  <a:solidFill>
                    <a:prstClr val="black"/>
                  </a:solidFill>
                  <a:latin typeface="Times New Roman" pitchFamily="18" charset="0"/>
                  <a:ea typeface="Arial"/>
                  <a:cs typeface="Times New Roman" pitchFamily="18" charset="0"/>
                  <a:sym typeface="Arial"/>
                </a:rPr>
                <a:t>trong</a:t>
              </a:r>
              <a:r>
                <a:rPr lang="en-US" sz="2000" dirty="0">
                  <a:solidFill>
                    <a:prstClr val="black"/>
                  </a:solidFill>
                  <a:latin typeface="Times New Roman" pitchFamily="18" charset="0"/>
                  <a:ea typeface="Arial"/>
                  <a:cs typeface="Times New Roman" pitchFamily="18" charset="0"/>
                  <a:sym typeface="Arial"/>
                </a:rPr>
                <a:t> SGK</a:t>
              </a:r>
              <a:endParaRPr sz="2000" dirty="0">
                <a:solidFill>
                  <a:prstClr val="black"/>
                </a:solidFill>
                <a:latin typeface="Times New Roman" pitchFamily="18" charset="0"/>
                <a:ea typeface="Arial"/>
                <a:cs typeface="Times New Roman" pitchFamily="18" charset="0"/>
                <a:sym typeface="Arial"/>
              </a:endParaRPr>
            </a:p>
          </p:txBody>
        </p:sp>
      </p:grpSp>
      <p:pic>
        <p:nvPicPr>
          <p:cNvPr id="2" name="Picture 1"/>
          <p:cNvPicPr>
            <a:picLocks noChangeAspect="1"/>
          </p:cNvPicPr>
          <p:nvPr/>
        </p:nvPicPr>
        <p:blipFill>
          <a:blip r:embed="rId5"/>
          <a:stretch>
            <a:fillRect/>
          </a:stretch>
        </p:blipFill>
        <p:spPr>
          <a:xfrm>
            <a:off x="3694697" y="4082582"/>
            <a:ext cx="1716506" cy="934405"/>
          </a:xfrm>
          <a:prstGeom prst="rect">
            <a:avLst/>
          </a:prstGeom>
        </p:spPr>
      </p:pic>
    </p:spTree>
    <p:extLst>
      <p:ext uri="{BB962C8B-B14F-4D97-AF65-F5344CB8AC3E}">
        <p14:creationId xmlns:p14="http://schemas.microsoft.com/office/powerpoint/2010/main" val="4039172041"/>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randombar(horizontal)">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2124"/>
          <a:stretch/>
        </p:blipFill>
        <p:spPr bwMode="auto">
          <a:xfrm>
            <a:off x="2524126" y="1033316"/>
            <a:ext cx="3962400" cy="3641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905001" y="15240"/>
            <a:ext cx="6659305" cy="707886"/>
          </a:xfrm>
          <a:prstGeom prst="rect">
            <a:avLst/>
          </a:prstGeom>
          <a:noFill/>
        </p:spPr>
        <p:txBody>
          <a:bodyPr wrap="square" rtlCol="0">
            <a:spAutoFit/>
          </a:bodyPr>
          <a:lstStyle/>
          <a:p>
            <a:r>
              <a:rPr lang="en-US" sz="4000" b="1" dirty="0" err="1">
                <a:solidFill>
                  <a:srgbClr val="002060"/>
                </a:solidFill>
                <a:latin typeface="Times New Roman" pitchFamily="18" charset="0"/>
                <a:cs typeface="Times New Roman" pitchFamily="18" charset="0"/>
              </a:rPr>
              <a:t>TRÒ</a:t>
            </a:r>
            <a:r>
              <a:rPr lang="en-US" sz="4000" b="1" dirty="0">
                <a:solidFill>
                  <a:srgbClr val="002060"/>
                </a:solidFill>
                <a:latin typeface="Times New Roman" pitchFamily="18" charset="0"/>
                <a:cs typeface="Times New Roman" pitchFamily="18" charset="0"/>
              </a:rPr>
              <a:t> CH</a:t>
            </a:r>
            <a:r>
              <a:rPr lang="vi-VN" sz="4000" b="1" dirty="0">
                <a:solidFill>
                  <a:srgbClr val="002060"/>
                </a:solidFill>
                <a:latin typeface="Times New Roman" pitchFamily="18" charset="0"/>
                <a:cs typeface="Times New Roman" pitchFamily="18" charset="0"/>
              </a:rPr>
              <a:t>Ơ</a:t>
            </a:r>
            <a:r>
              <a:rPr lang="en-US" sz="4000" b="1" dirty="0">
                <a:solidFill>
                  <a:srgbClr val="002060"/>
                </a:solidFill>
                <a:latin typeface="Times New Roman" pitchFamily="18" charset="0"/>
                <a:cs typeface="Times New Roman" pitchFamily="18" charset="0"/>
              </a:rPr>
              <a:t>I ĐOÁN HÌNH</a:t>
            </a:r>
          </a:p>
        </p:txBody>
      </p:sp>
      <p:sp>
        <p:nvSpPr>
          <p:cNvPr id="28" name="Rectangle 27">
            <a:hlinkClick r:id="rId3" action="ppaction://hlinksldjump"/>
          </p:cNvPr>
          <p:cNvSpPr/>
          <p:nvPr/>
        </p:nvSpPr>
        <p:spPr>
          <a:xfrm>
            <a:off x="300367" y="1027991"/>
            <a:ext cx="3733800" cy="1826202"/>
          </a:xfrm>
          <a:prstGeom prst="rect">
            <a:avLst/>
          </a:prstGeom>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800" b="1" dirty="0">
                <a:solidFill>
                  <a:srgbClr val="0000FF"/>
                </a:solidFill>
              </a:rPr>
              <a:t>1</a:t>
            </a:r>
          </a:p>
        </p:txBody>
      </p:sp>
      <p:sp>
        <p:nvSpPr>
          <p:cNvPr id="29" name="Rectangle 28">
            <a:hlinkClick r:id="rId3" action="ppaction://hlinksldjump"/>
          </p:cNvPr>
          <p:cNvSpPr/>
          <p:nvPr/>
        </p:nvSpPr>
        <p:spPr>
          <a:xfrm>
            <a:off x="4057669" y="1027991"/>
            <a:ext cx="3867131" cy="1826202"/>
          </a:xfrm>
          <a:prstGeom prst="rect">
            <a:avLst/>
          </a:prstGeom>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800" b="1" dirty="0"/>
              <a:t>   </a:t>
            </a:r>
            <a:r>
              <a:rPr lang="en-US" sz="13800" b="1" dirty="0">
                <a:solidFill>
                  <a:srgbClr val="FFFFFF"/>
                </a:solidFill>
                <a:hlinkClick r:id="rId4" action="ppaction://hlinksldjump"/>
              </a:rPr>
              <a:t>2</a:t>
            </a:r>
            <a:endParaRPr lang="en-US" sz="13800" b="1" dirty="0">
              <a:solidFill>
                <a:srgbClr val="FFFFFF"/>
              </a:solidFill>
            </a:endParaRPr>
          </a:p>
        </p:txBody>
      </p:sp>
      <p:sp>
        <p:nvSpPr>
          <p:cNvPr id="30" name="Rectangle 29">
            <a:hlinkClick r:id="rId5" action="ppaction://hlinksldjump"/>
          </p:cNvPr>
          <p:cNvSpPr/>
          <p:nvPr/>
        </p:nvSpPr>
        <p:spPr>
          <a:xfrm>
            <a:off x="318655" y="2854193"/>
            <a:ext cx="3719945" cy="1826202"/>
          </a:xfrm>
          <a:prstGeom prst="rect">
            <a:avLst/>
          </a:prstGeom>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800" b="1" dirty="0">
                <a:solidFill>
                  <a:srgbClr val="0000FF"/>
                </a:solidFill>
                <a:hlinkClick r:id="rId5" action="ppaction://hlinksldjump"/>
              </a:rPr>
              <a:t>3</a:t>
            </a:r>
            <a:endParaRPr lang="en-US" sz="13800" b="1" dirty="0">
              <a:solidFill>
                <a:srgbClr val="0000FF"/>
              </a:solidFill>
            </a:endParaRPr>
          </a:p>
        </p:txBody>
      </p:sp>
      <p:sp>
        <p:nvSpPr>
          <p:cNvPr id="31" name="Right Arrow 30"/>
          <p:cNvSpPr/>
          <p:nvPr/>
        </p:nvSpPr>
        <p:spPr>
          <a:xfrm rot="2464613">
            <a:off x="358139" y="1266773"/>
            <a:ext cx="838200" cy="3636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Open</a:t>
            </a:r>
          </a:p>
        </p:txBody>
      </p:sp>
      <p:sp>
        <p:nvSpPr>
          <p:cNvPr id="32" name="Right Arrow 31"/>
          <p:cNvSpPr/>
          <p:nvPr/>
        </p:nvSpPr>
        <p:spPr>
          <a:xfrm rot="19362796">
            <a:off x="338933" y="4178810"/>
            <a:ext cx="838200" cy="4000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Open</a:t>
            </a:r>
          </a:p>
        </p:txBody>
      </p:sp>
      <p:sp>
        <p:nvSpPr>
          <p:cNvPr id="33" name="Rectangle 32">
            <a:hlinkClick r:id="rId6" action="ppaction://hlinksldjump"/>
          </p:cNvPr>
          <p:cNvSpPr/>
          <p:nvPr/>
        </p:nvSpPr>
        <p:spPr>
          <a:xfrm>
            <a:off x="4038600" y="2858017"/>
            <a:ext cx="3918640" cy="1826202"/>
          </a:xfrm>
          <a:prstGeom prst="rect">
            <a:avLst/>
          </a:prstGeom>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800" b="1" dirty="0"/>
              <a:t>   </a:t>
            </a:r>
            <a:r>
              <a:rPr lang="en-US" sz="13800" b="1" dirty="0">
                <a:solidFill>
                  <a:srgbClr val="0000FF"/>
                </a:solidFill>
              </a:rPr>
              <a:t>4</a:t>
            </a:r>
          </a:p>
        </p:txBody>
      </p:sp>
      <p:sp>
        <p:nvSpPr>
          <p:cNvPr id="34" name="Right Arrow 33"/>
          <p:cNvSpPr/>
          <p:nvPr/>
        </p:nvSpPr>
        <p:spPr>
          <a:xfrm rot="12796073">
            <a:off x="7200900" y="4104577"/>
            <a:ext cx="838200" cy="4000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10800000"/>
              </a:camera>
              <a:lightRig rig="threePt" dir="t"/>
            </a:scene3d>
          </a:bodyPr>
          <a:lstStyle/>
          <a:p>
            <a:pPr algn="ctr"/>
            <a:r>
              <a:rPr lang="en-US" dirty="0"/>
              <a:t>Open</a:t>
            </a:r>
          </a:p>
        </p:txBody>
      </p:sp>
      <p:sp>
        <p:nvSpPr>
          <p:cNvPr id="35" name="Right Arrow 34"/>
          <p:cNvSpPr/>
          <p:nvPr/>
        </p:nvSpPr>
        <p:spPr>
          <a:xfrm rot="8065961">
            <a:off x="7046297" y="1181913"/>
            <a:ext cx="879882"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10800000"/>
              </a:camera>
              <a:lightRig rig="threePt" dir="t"/>
            </a:scene3d>
          </a:bodyPr>
          <a:lstStyle/>
          <a:p>
            <a:pPr algn="ctr"/>
            <a:r>
              <a:rPr lang="en-US" dirty="0"/>
              <a:t>Open</a:t>
            </a:r>
          </a:p>
        </p:txBody>
      </p:sp>
    </p:spTree>
    <p:extLst>
      <p:ext uri="{BB962C8B-B14F-4D97-AF65-F5344CB8AC3E}">
        <p14:creationId xmlns:p14="http://schemas.microsoft.com/office/powerpoint/2010/main" val="34108019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1"/>
                    </p:tgtEl>
                  </p:cond>
                </p:stCondLst>
                <p:endSync evt="end" delay="0">
                  <p:rtn val="all"/>
                </p:endSync>
                <p:childTnLst>
                  <p:par>
                    <p:cTn id="3" fill="hold">
                      <p:stCondLst>
                        <p:cond delay="0"/>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28"/>
                                        </p:tgtEl>
                                        <p:attrNameLst>
                                          <p:attrName>ppt_w</p:attrName>
                                        </p:attrNameLst>
                                      </p:cBhvr>
                                      <p:tavLst>
                                        <p:tav tm="0">
                                          <p:val>
                                            <p:strVal val="ppt_w"/>
                                          </p:val>
                                        </p:tav>
                                        <p:tav tm="100000">
                                          <p:val>
                                            <p:fltVal val="0"/>
                                          </p:val>
                                        </p:tav>
                                      </p:tavLst>
                                    </p:anim>
                                    <p:anim calcmode="lin" valueType="num">
                                      <p:cBhvr>
                                        <p:cTn id="7" dur="1000"/>
                                        <p:tgtEl>
                                          <p:spTgt spid="28"/>
                                        </p:tgtEl>
                                        <p:attrNameLst>
                                          <p:attrName>ppt_h</p:attrName>
                                        </p:attrNameLst>
                                      </p:cBhvr>
                                      <p:tavLst>
                                        <p:tav tm="0">
                                          <p:val>
                                            <p:strVal val="ppt_h"/>
                                          </p:val>
                                        </p:tav>
                                        <p:tav tm="100000">
                                          <p:val>
                                            <p:fltVal val="0"/>
                                          </p:val>
                                        </p:tav>
                                      </p:tavLst>
                                    </p:anim>
                                    <p:anim calcmode="lin" valueType="num">
                                      <p:cBhvr>
                                        <p:cTn id="8" dur="1000"/>
                                        <p:tgtEl>
                                          <p:spTgt spid="28"/>
                                        </p:tgtEl>
                                        <p:attrNameLst>
                                          <p:attrName>style.rotation</p:attrName>
                                        </p:attrNameLst>
                                      </p:cBhvr>
                                      <p:tavLst>
                                        <p:tav tm="0">
                                          <p:val>
                                            <p:fltVal val="0"/>
                                          </p:val>
                                        </p:tav>
                                        <p:tav tm="100000">
                                          <p:val>
                                            <p:fltVal val="90"/>
                                          </p:val>
                                        </p:tav>
                                      </p:tavLst>
                                    </p:anim>
                                    <p:animEffect transition="out" filter="fade">
                                      <p:cBhvr>
                                        <p:cTn id="9" dur="1000"/>
                                        <p:tgtEl>
                                          <p:spTgt spid="28"/>
                                        </p:tgtEl>
                                      </p:cBhvr>
                                    </p:animEffect>
                                    <p:set>
                                      <p:cBhvr>
                                        <p:cTn id="10" dur="1" fill="hold">
                                          <p:stCondLst>
                                            <p:cond delay="999"/>
                                          </p:stCondLst>
                                        </p:cTn>
                                        <p:tgtEl>
                                          <p:spTgt spid="28"/>
                                        </p:tgtEl>
                                        <p:attrNameLst>
                                          <p:attrName>style.visibility</p:attrName>
                                        </p:attrNameLst>
                                      </p:cBhvr>
                                      <p:to>
                                        <p:strVal val="hidden"/>
                                      </p:to>
                                    </p:set>
                                  </p:childTnLst>
                                </p:cTn>
                              </p:par>
                              <p:par>
                                <p:cTn id="11" presetID="16" presetClass="exit" presetSubtype="21" fill="hold" grpId="0" nodeType="withEffect">
                                  <p:stCondLst>
                                    <p:cond delay="0"/>
                                  </p:stCondLst>
                                  <p:childTnLst>
                                    <p:animEffect transition="out" filter="barn(inVertical)">
                                      <p:cBhvr>
                                        <p:cTn id="12" dur="500"/>
                                        <p:tgtEl>
                                          <p:spTgt spid="31"/>
                                        </p:tgtEl>
                                      </p:cBhvr>
                                    </p:animEffect>
                                    <p:set>
                                      <p:cBhvr>
                                        <p:cTn id="13"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14" restart="whenNotActive" fill="hold" evtFilter="cancelBubble" nodeType="interactiveSeq">
                <p:stCondLst>
                  <p:cond evt="onClick" delay="0">
                    <p:tgtEl>
                      <p:spTgt spid="35"/>
                    </p:tgtEl>
                  </p:cond>
                </p:stCondLst>
                <p:endSync evt="end" delay="0">
                  <p:rtn val="all"/>
                </p:endSync>
                <p:childTnLst>
                  <p:par>
                    <p:cTn id="15" fill="hold">
                      <p:stCondLst>
                        <p:cond delay="0"/>
                      </p:stCondLst>
                      <p:childTnLst>
                        <p:par>
                          <p:cTn id="16" fill="hold">
                            <p:stCondLst>
                              <p:cond delay="0"/>
                            </p:stCondLst>
                            <p:childTnLst>
                              <p:par>
                                <p:cTn id="17" presetID="31" presetClass="exit" presetSubtype="0" fill="hold" grpId="0" nodeType="clickEffect">
                                  <p:stCondLst>
                                    <p:cond delay="0"/>
                                  </p:stCondLst>
                                  <p:childTnLst>
                                    <p:anim calcmode="lin" valueType="num">
                                      <p:cBhvr>
                                        <p:cTn id="18" dur="1000"/>
                                        <p:tgtEl>
                                          <p:spTgt spid="29"/>
                                        </p:tgtEl>
                                        <p:attrNameLst>
                                          <p:attrName>ppt_w</p:attrName>
                                        </p:attrNameLst>
                                      </p:cBhvr>
                                      <p:tavLst>
                                        <p:tav tm="0">
                                          <p:val>
                                            <p:strVal val="ppt_w"/>
                                          </p:val>
                                        </p:tav>
                                        <p:tav tm="100000">
                                          <p:val>
                                            <p:fltVal val="0"/>
                                          </p:val>
                                        </p:tav>
                                      </p:tavLst>
                                    </p:anim>
                                    <p:anim calcmode="lin" valueType="num">
                                      <p:cBhvr>
                                        <p:cTn id="19" dur="1000"/>
                                        <p:tgtEl>
                                          <p:spTgt spid="29"/>
                                        </p:tgtEl>
                                        <p:attrNameLst>
                                          <p:attrName>ppt_h</p:attrName>
                                        </p:attrNameLst>
                                      </p:cBhvr>
                                      <p:tavLst>
                                        <p:tav tm="0">
                                          <p:val>
                                            <p:strVal val="ppt_h"/>
                                          </p:val>
                                        </p:tav>
                                        <p:tav tm="100000">
                                          <p:val>
                                            <p:fltVal val="0"/>
                                          </p:val>
                                        </p:tav>
                                      </p:tavLst>
                                    </p:anim>
                                    <p:anim calcmode="lin" valueType="num">
                                      <p:cBhvr>
                                        <p:cTn id="20" dur="1000"/>
                                        <p:tgtEl>
                                          <p:spTgt spid="29"/>
                                        </p:tgtEl>
                                        <p:attrNameLst>
                                          <p:attrName>style.rotation</p:attrName>
                                        </p:attrNameLst>
                                      </p:cBhvr>
                                      <p:tavLst>
                                        <p:tav tm="0">
                                          <p:val>
                                            <p:fltVal val="0"/>
                                          </p:val>
                                        </p:tav>
                                        <p:tav tm="100000">
                                          <p:val>
                                            <p:fltVal val="90"/>
                                          </p:val>
                                        </p:tav>
                                      </p:tavLst>
                                    </p:anim>
                                    <p:animEffect transition="out" filter="fade">
                                      <p:cBhvr>
                                        <p:cTn id="21" dur="1000"/>
                                        <p:tgtEl>
                                          <p:spTgt spid="29"/>
                                        </p:tgtEl>
                                      </p:cBhvr>
                                    </p:animEffect>
                                    <p:set>
                                      <p:cBhvr>
                                        <p:cTn id="22" dur="1" fill="hold">
                                          <p:stCondLst>
                                            <p:cond delay="999"/>
                                          </p:stCondLst>
                                        </p:cTn>
                                        <p:tgtEl>
                                          <p:spTgt spid="29"/>
                                        </p:tgtEl>
                                        <p:attrNameLst>
                                          <p:attrName>style.visibility</p:attrName>
                                        </p:attrNameLst>
                                      </p:cBhvr>
                                      <p:to>
                                        <p:strVal val="hidden"/>
                                      </p:to>
                                    </p:set>
                                  </p:childTnLst>
                                </p:cTn>
                              </p:par>
                              <p:par>
                                <p:cTn id="23" presetID="16" presetClass="exit" presetSubtype="21" fill="hold" grpId="0" nodeType="withEffect">
                                  <p:stCondLst>
                                    <p:cond delay="0"/>
                                  </p:stCondLst>
                                  <p:childTnLst>
                                    <p:animEffect transition="out" filter="barn(inVertical)">
                                      <p:cBhvr>
                                        <p:cTn id="24" dur="500"/>
                                        <p:tgtEl>
                                          <p:spTgt spid="35"/>
                                        </p:tgtEl>
                                      </p:cBhvr>
                                    </p:animEffect>
                                    <p:set>
                                      <p:cBhvr>
                                        <p:cTn id="25"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26" restart="whenNotActive" fill="hold" evtFilter="cancelBubble" nodeType="interactiveSeq">
                <p:stCondLst>
                  <p:cond evt="onClick" delay="0">
                    <p:tgtEl>
                      <p:spTgt spid="32"/>
                    </p:tgtEl>
                  </p:cond>
                </p:stCondLst>
                <p:endSync evt="end" delay="0">
                  <p:rtn val="all"/>
                </p:endSync>
                <p:childTnLst>
                  <p:par>
                    <p:cTn id="27" fill="hold">
                      <p:stCondLst>
                        <p:cond delay="0"/>
                      </p:stCondLst>
                      <p:childTnLst>
                        <p:par>
                          <p:cTn id="28" fill="hold">
                            <p:stCondLst>
                              <p:cond delay="0"/>
                            </p:stCondLst>
                            <p:childTnLst>
                              <p:par>
                                <p:cTn id="29" presetID="31" presetClass="exit" presetSubtype="0" fill="hold" grpId="0" nodeType="clickEffect">
                                  <p:stCondLst>
                                    <p:cond delay="0"/>
                                  </p:stCondLst>
                                  <p:childTnLst>
                                    <p:anim calcmode="lin" valueType="num">
                                      <p:cBhvr>
                                        <p:cTn id="30" dur="1000"/>
                                        <p:tgtEl>
                                          <p:spTgt spid="30"/>
                                        </p:tgtEl>
                                        <p:attrNameLst>
                                          <p:attrName>ppt_w</p:attrName>
                                        </p:attrNameLst>
                                      </p:cBhvr>
                                      <p:tavLst>
                                        <p:tav tm="0">
                                          <p:val>
                                            <p:strVal val="ppt_w"/>
                                          </p:val>
                                        </p:tav>
                                        <p:tav tm="100000">
                                          <p:val>
                                            <p:fltVal val="0"/>
                                          </p:val>
                                        </p:tav>
                                      </p:tavLst>
                                    </p:anim>
                                    <p:anim calcmode="lin" valueType="num">
                                      <p:cBhvr>
                                        <p:cTn id="31" dur="1000"/>
                                        <p:tgtEl>
                                          <p:spTgt spid="30"/>
                                        </p:tgtEl>
                                        <p:attrNameLst>
                                          <p:attrName>ppt_h</p:attrName>
                                        </p:attrNameLst>
                                      </p:cBhvr>
                                      <p:tavLst>
                                        <p:tav tm="0">
                                          <p:val>
                                            <p:strVal val="ppt_h"/>
                                          </p:val>
                                        </p:tav>
                                        <p:tav tm="100000">
                                          <p:val>
                                            <p:fltVal val="0"/>
                                          </p:val>
                                        </p:tav>
                                      </p:tavLst>
                                    </p:anim>
                                    <p:anim calcmode="lin" valueType="num">
                                      <p:cBhvr>
                                        <p:cTn id="32" dur="1000"/>
                                        <p:tgtEl>
                                          <p:spTgt spid="30"/>
                                        </p:tgtEl>
                                        <p:attrNameLst>
                                          <p:attrName>style.rotation</p:attrName>
                                        </p:attrNameLst>
                                      </p:cBhvr>
                                      <p:tavLst>
                                        <p:tav tm="0">
                                          <p:val>
                                            <p:fltVal val="0"/>
                                          </p:val>
                                        </p:tav>
                                        <p:tav tm="100000">
                                          <p:val>
                                            <p:fltVal val="90"/>
                                          </p:val>
                                        </p:tav>
                                      </p:tavLst>
                                    </p:anim>
                                    <p:animEffect transition="out" filter="fade">
                                      <p:cBhvr>
                                        <p:cTn id="33" dur="1000"/>
                                        <p:tgtEl>
                                          <p:spTgt spid="30"/>
                                        </p:tgtEl>
                                      </p:cBhvr>
                                    </p:animEffect>
                                    <p:set>
                                      <p:cBhvr>
                                        <p:cTn id="34" dur="1" fill="hold">
                                          <p:stCondLst>
                                            <p:cond delay="999"/>
                                          </p:stCondLst>
                                        </p:cTn>
                                        <p:tgtEl>
                                          <p:spTgt spid="30"/>
                                        </p:tgtEl>
                                        <p:attrNameLst>
                                          <p:attrName>style.visibility</p:attrName>
                                        </p:attrNameLst>
                                      </p:cBhvr>
                                      <p:to>
                                        <p:strVal val="hidden"/>
                                      </p:to>
                                    </p:set>
                                  </p:childTnLst>
                                </p:cTn>
                              </p:par>
                              <p:par>
                                <p:cTn id="35" presetID="16" presetClass="exit" presetSubtype="21" fill="hold" grpId="0" nodeType="withEffect">
                                  <p:stCondLst>
                                    <p:cond delay="0"/>
                                  </p:stCondLst>
                                  <p:childTnLst>
                                    <p:animEffect transition="out" filter="barn(inVertical)">
                                      <p:cBhvr>
                                        <p:cTn id="36" dur="500"/>
                                        <p:tgtEl>
                                          <p:spTgt spid="32"/>
                                        </p:tgtEl>
                                      </p:cBhvr>
                                    </p:animEffect>
                                    <p:set>
                                      <p:cBhvr>
                                        <p:cTn id="37"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38" restart="whenNotActive" fill="hold" evtFilter="cancelBubble" nodeType="interactiveSeq">
                <p:stCondLst>
                  <p:cond evt="onClick" delay="0">
                    <p:tgtEl>
                      <p:spTgt spid="34"/>
                    </p:tgtEl>
                  </p:cond>
                </p:stCondLst>
                <p:endSync evt="end" delay="0">
                  <p:rtn val="all"/>
                </p:endSync>
                <p:childTnLst>
                  <p:par>
                    <p:cTn id="39" fill="hold">
                      <p:stCondLst>
                        <p:cond delay="0"/>
                      </p:stCondLst>
                      <p:childTnLst>
                        <p:par>
                          <p:cTn id="40" fill="hold">
                            <p:stCondLst>
                              <p:cond delay="0"/>
                            </p:stCondLst>
                            <p:childTnLst>
                              <p:par>
                                <p:cTn id="41" presetID="31" presetClass="exit" presetSubtype="0" fill="hold" grpId="0" nodeType="clickEffect">
                                  <p:stCondLst>
                                    <p:cond delay="0"/>
                                  </p:stCondLst>
                                  <p:childTnLst>
                                    <p:anim calcmode="lin" valueType="num">
                                      <p:cBhvr>
                                        <p:cTn id="42" dur="1000"/>
                                        <p:tgtEl>
                                          <p:spTgt spid="33"/>
                                        </p:tgtEl>
                                        <p:attrNameLst>
                                          <p:attrName>ppt_w</p:attrName>
                                        </p:attrNameLst>
                                      </p:cBhvr>
                                      <p:tavLst>
                                        <p:tav tm="0">
                                          <p:val>
                                            <p:strVal val="ppt_w"/>
                                          </p:val>
                                        </p:tav>
                                        <p:tav tm="100000">
                                          <p:val>
                                            <p:fltVal val="0"/>
                                          </p:val>
                                        </p:tav>
                                      </p:tavLst>
                                    </p:anim>
                                    <p:anim calcmode="lin" valueType="num">
                                      <p:cBhvr>
                                        <p:cTn id="43" dur="1000"/>
                                        <p:tgtEl>
                                          <p:spTgt spid="33"/>
                                        </p:tgtEl>
                                        <p:attrNameLst>
                                          <p:attrName>ppt_h</p:attrName>
                                        </p:attrNameLst>
                                      </p:cBhvr>
                                      <p:tavLst>
                                        <p:tav tm="0">
                                          <p:val>
                                            <p:strVal val="ppt_h"/>
                                          </p:val>
                                        </p:tav>
                                        <p:tav tm="100000">
                                          <p:val>
                                            <p:fltVal val="0"/>
                                          </p:val>
                                        </p:tav>
                                      </p:tavLst>
                                    </p:anim>
                                    <p:anim calcmode="lin" valueType="num">
                                      <p:cBhvr>
                                        <p:cTn id="44" dur="1000"/>
                                        <p:tgtEl>
                                          <p:spTgt spid="33"/>
                                        </p:tgtEl>
                                        <p:attrNameLst>
                                          <p:attrName>style.rotation</p:attrName>
                                        </p:attrNameLst>
                                      </p:cBhvr>
                                      <p:tavLst>
                                        <p:tav tm="0">
                                          <p:val>
                                            <p:fltVal val="0"/>
                                          </p:val>
                                        </p:tav>
                                        <p:tav tm="100000">
                                          <p:val>
                                            <p:fltVal val="90"/>
                                          </p:val>
                                        </p:tav>
                                      </p:tavLst>
                                    </p:anim>
                                    <p:animEffect transition="out" filter="fade">
                                      <p:cBhvr>
                                        <p:cTn id="45" dur="1000"/>
                                        <p:tgtEl>
                                          <p:spTgt spid="33"/>
                                        </p:tgtEl>
                                      </p:cBhvr>
                                    </p:animEffect>
                                    <p:set>
                                      <p:cBhvr>
                                        <p:cTn id="46" dur="1" fill="hold">
                                          <p:stCondLst>
                                            <p:cond delay="999"/>
                                          </p:stCondLst>
                                        </p:cTn>
                                        <p:tgtEl>
                                          <p:spTgt spid="33"/>
                                        </p:tgtEl>
                                        <p:attrNameLst>
                                          <p:attrName>style.visibility</p:attrName>
                                        </p:attrNameLst>
                                      </p:cBhvr>
                                      <p:to>
                                        <p:strVal val="hidden"/>
                                      </p:to>
                                    </p:set>
                                  </p:childTnLst>
                                </p:cTn>
                              </p:par>
                              <p:par>
                                <p:cTn id="47" presetID="16" presetClass="exit" presetSubtype="21" fill="hold" grpId="0" nodeType="withEffect">
                                  <p:stCondLst>
                                    <p:cond delay="0"/>
                                  </p:stCondLst>
                                  <p:childTnLst>
                                    <p:animEffect transition="out" filter="barn(inVertical)">
                                      <p:cBhvr>
                                        <p:cTn id="48" dur="500"/>
                                        <p:tgtEl>
                                          <p:spTgt spid="34"/>
                                        </p:tgtEl>
                                      </p:cBhvr>
                                    </p:animEffect>
                                    <p:set>
                                      <p:cBhvr>
                                        <p:cTn id="49"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childTnLst>
        </p:cTn>
      </p:par>
    </p:tnLst>
    <p:bldLst>
      <p:bldP spid="28" grpId="0" animBg="1"/>
      <p:bldP spid="29" grpId="0" animBg="1"/>
      <p:bldP spid="30" grpId="0" animBg="1"/>
      <p:bldP spid="31" grpId="0" animBg="1"/>
      <p:bldP spid="32" grpId="0" animBg="1"/>
      <p:bldP spid="33" grpId="0" animBg="1"/>
      <p:bldP spid="34" grpId="0" animBg="1"/>
      <p:bldP spid="3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5486400" cy="765572"/>
          </a:xfrm>
        </p:spPr>
        <p:txBody>
          <a:bodyPr>
            <a:normAutofit/>
          </a:bodyPr>
          <a:lstStyle/>
          <a:p>
            <a:r>
              <a:rPr lang="en-US" sz="2800" b="1" dirty="0" err="1">
                <a:solidFill>
                  <a:srgbClr val="FF0000"/>
                </a:solidFill>
                <a:latin typeface="Times New Roman" pitchFamily="18" charset="0"/>
                <a:cs typeface="Times New Roman" pitchFamily="18" charset="0"/>
              </a:rPr>
              <a:t>Câu</a:t>
            </a:r>
            <a:r>
              <a:rPr lang="en-US" sz="2800" b="1" dirty="0">
                <a:solidFill>
                  <a:srgbClr val="FF0000"/>
                </a:solidFill>
                <a:latin typeface="Times New Roman" pitchFamily="18" charset="0"/>
                <a:cs typeface="Times New Roman" pitchFamily="18" charset="0"/>
              </a:rPr>
              <a:t> 1</a:t>
            </a:r>
          </a:p>
        </p:txBody>
      </p:sp>
      <p:sp>
        <p:nvSpPr>
          <p:cNvPr id="4" name="Action Button: Home 3"/>
          <p:cNvSpPr/>
          <p:nvPr/>
        </p:nvSpPr>
        <p:spPr>
          <a:xfrm>
            <a:off x="7885889" y="4142767"/>
            <a:ext cx="914400" cy="772133"/>
          </a:xfrm>
          <a:prstGeom prst="actionButtonHo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60000"/>
                  <a:lumOff val="40000"/>
                </a:schemeClr>
              </a:solidFill>
            </a:endParaRPr>
          </a:p>
        </p:txBody>
      </p:sp>
      <p:sp>
        <p:nvSpPr>
          <p:cNvPr id="49" name="Rectangle 48"/>
          <p:cNvSpPr/>
          <p:nvPr/>
        </p:nvSpPr>
        <p:spPr>
          <a:xfrm>
            <a:off x="0" y="0"/>
            <a:ext cx="9144000" cy="361950"/>
          </a:xfrm>
          <a:prstGeom prst="rect">
            <a:avLst/>
          </a:prstGeom>
          <a:solidFill>
            <a:srgbClr val="26FA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0000"/>
                </a:solidFill>
                <a:latin typeface="Times New Roman" pitchFamily="18" charset="0"/>
                <a:cs typeface="Times New Roman" pitchFamily="18" charset="0"/>
              </a:rPr>
              <a:t>TRÒ</a:t>
            </a:r>
            <a:r>
              <a:rPr lang="en-US" sz="2400" b="1" dirty="0">
                <a:solidFill>
                  <a:srgbClr val="FF0000"/>
                </a:solidFill>
                <a:latin typeface="Times New Roman" pitchFamily="18" charset="0"/>
                <a:cs typeface="Times New Roman" pitchFamily="18" charset="0"/>
              </a:rPr>
              <a:t> CH</a:t>
            </a:r>
            <a:r>
              <a:rPr lang="vi-VN" sz="2400" b="1" dirty="0">
                <a:solidFill>
                  <a:srgbClr val="FF0000"/>
                </a:solidFill>
                <a:latin typeface="Times New Roman" pitchFamily="18" charset="0"/>
                <a:cs typeface="Times New Roman" pitchFamily="18" charset="0"/>
              </a:rPr>
              <a:t>Ơ</a:t>
            </a:r>
            <a:r>
              <a:rPr lang="en-US" sz="2400" b="1" dirty="0">
                <a:solidFill>
                  <a:srgbClr val="FF0000"/>
                </a:solidFill>
                <a:latin typeface="Times New Roman" pitchFamily="18" charset="0"/>
                <a:cs typeface="Times New Roman" pitchFamily="18" charset="0"/>
              </a:rPr>
              <a:t>I ĐOÁN HÌNH</a:t>
            </a:r>
          </a:p>
        </p:txBody>
      </p:sp>
      <p:sp>
        <p:nvSpPr>
          <p:cNvPr id="50" name="Rectangle 49"/>
          <p:cNvSpPr/>
          <p:nvPr/>
        </p:nvSpPr>
        <p:spPr>
          <a:xfrm>
            <a:off x="0" y="4914900"/>
            <a:ext cx="9144000" cy="228600"/>
          </a:xfrm>
          <a:prstGeom prst="rect">
            <a:avLst/>
          </a:prstGeom>
          <a:solidFill>
            <a:srgbClr val="26FA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51" name="Rectangle 50"/>
          <p:cNvSpPr/>
          <p:nvPr/>
        </p:nvSpPr>
        <p:spPr>
          <a:xfrm>
            <a:off x="0" y="0"/>
            <a:ext cx="304800" cy="5143500"/>
          </a:xfrm>
          <a:prstGeom prst="rect">
            <a:avLst/>
          </a:prstGeom>
          <a:solidFill>
            <a:srgbClr val="26FA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52" name="Rectangle 51"/>
          <p:cNvSpPr/>
          <p:nvPr/>
        </p:nvSpPr>
        <p:spPr>
          <a:xfrm>
            <a:off x="8839200" y="0"/>
            <a:ext cx="304800" cy="5143500"/>
          </a:xfrm>
          <a:prstGeom prst="rect">
            <a:avLst/>
          </a:prstGeom>
          <a:solidFill>
            <a:srgbClr val="26FA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1316627300"/>
              </p:ext>
            </p:extLst>
          </p:nvPr>
        </p:nvGraphicFramePr>
        <p:xfrm>
          <a:off x="1503363" y="1845469"/>
          <a:ext cx="652462" cy="554831"/>
        </p:xfrm>
        <a:graphic>
          <a:graphicData uri="http://schemas.openxmlformats.org/presentationml/2006/ole">
            <mc:AlternateContent xmlns:mc="http://schemas.openxmlformats.org/markup-compatibility/2006">
              <mc:Choice xmlns:v="urn:schemas-microsoft-com:vml" Requires="v">
                <p:oleObj name="Equation" r:id="rId4" imgW="380880" imgH="431640" progId="Equation.DSMT4">
                  <p:embed/>
                </p:oleObj>
              </mc:Choice>
              <mc:Fallback>
                <p:oleObj name="Equation" r:id="rId4" imgW="380880" imgH="431640" progId="Equation.DSMT4">
                  <p:embed/>
                  <p:pic>
                    <p:nvPicPr>
                      <p:cNvPr id="6" name="Object 5"/>
                      <p:cNvPicPr/>
                      <p:nvPr/>
                    </p:nvPicPr>
                    <p:blipFill>
                      <a:blip r:embed="rId5"/>
                      <a:stretch>
                        <a:fillRect/>
                      </a:stretch>
                    </p:blipFill>
                    <p:spPr>
                      <a:xfrm>
                        <a:off x="1503363" y="1845469"/>
                        <a:ext cx="652462" cy="554831"/>
                      </a:xfrm>
                      <a:prstGeom prst="rect">
                        <a:avLst/>
                      </a:prstGeom>
                    </p:spPr>
                  </p:pic>
                </p:oleObj>
              </mc:Fallback>
            </mc:AlternateContent>
          </a:graphicData>
        </a:graphic>
      </p:graphicFrame>
      <p:graphicFrame>
        <p:nvGraphicFramePr>
          <p:cNvPr id="39" name="Object 38"/>
          <p:cNvGraphicFramePr>
            <a:graphicFrameLocks noChangeAspect="1"/>
          </p:cNvGraphicFramePr>
          <p:nvPr/>
        </p:nvGraphicFramePr>
        <p:xfrm>
          <a:off x="5278438" y="1841898"/>
          <a:ext cx="457200" cy="554831"/>
        </p:xfrm>
        <a:graphic>
          <a:graphicData uri="http://schemas.openxmlformats.org/presentationml/2006/ole">
            <mc:AlternateContent xmlns:mc="http://schemas.openxmlformats.org/markup-compatibility/2006">
              <mc:Choice xmlns:v="urn:schemas-microsoft-com:vml" Requires="v">
                <p:oleObj name="Equation" r:id="rId6" imgW="266400" imgH="431640" progId="Equation.DSMT4">
                  <p:embed/>
                </p:oleObj>
              </mc:Choice>
              <mc:Fallback>
                <p:oleObj name="Equation" r:id="rId6" imgW="266400" imgH="431640" progId="Equation.DSMT4">
                  <p:embed/>
                  <p:pic>
                    <p:nvPicPr>
                      <p:cNvPr id="39" name="Object 38"/>
                      <p:cNvPicPr>
                        <a:picLocks noChangeAspect="1" noChangeArrowheads="1"/>
                      </p:cNvPicPr>
                      <p:nvPr/>
                    </p:nvPicPr>
                    <p:blipFill>
                      <a:blip r:embed="rId7"/>
                      <a:srcRect/>
                      <a:stretch>
                        <a:fillRect/>
                      </a:stretch>
                    </p:blipFill>
                    <p:spPr bwMode="auto">
                      <a:xfrm>
                        <a:off x="5278438" y="1841898"/>
                        <a:ext cx="457200" cy="554831"/>
                      </a:xfrm>
                      <a:prstGeom prst="rect">
                        <a:avLst/>
                      </a:prstGeom>
                      <a:noFill/>
                      <a:ln>
                        <a:noFill/>
                      </a:ln>
                    </p:spPr>
                  </p:pic>
                </p:oleObj>
              </mc:Fallback>
            </mc:AlternateContent>
          </a:graphicData>
        </a:graphic>
      </p:graphicFrame>
      <p:graphicFrame>
        <p:nvGraphicFramePr>
          <p:cNvPr id="40" name="Object 39"/>
          <p:cNvGraphicFramePr>
            <a:graphicFrameLocks noChangeAspect="1"/>
          </p:cNvGraphicFramePr>
          <p:nvPr/>
        </p:nvGraphicFramePr>
        <p:xfrm>
          <a:off x="1643063" y="2861073"/>
          <a:ext cx="260350" cy="506015"/>
        </p:xfrm>
        <a:graphic>
          <a:graphicData uri="http://schemas.openxmlformats.org/presentationml/2006/ole">
            <mc:AlternateContent xmlns:mc="http://schemas.openxmlformats.org/markup-compatibility/2006">
              <mc:Choice xmlns:v="urn:schemas-microsoft-com:vml" Requires="v">
                <p:oleObj name="Equation" r:id="rId8" imgW="152280" imgH="393480" progId="Equation.DSMT4">
                  <p:embed/>
                </p:oleObj>
              </mc:Choice>
              <mc:Fallback>
                <p:oleObj name="Equation" r:id="rId8" imgW="152280" imgH="393480" progId="Equation.DSMT4">
                  <p:embed/>
                  <p:pic>
                    <p:nvPicPr>
                      <p:cNvPr id="40" name="Object 39"/>
                      <p:cNvPicPr>
                        <a:picLocks noChangeAspect="1" noChangeArrowheads="1"/>
                      </p:cNvPicPr>
                      <p:nvPr/>
                    </p:nvPicPr>
                    <p:blipFill>
                      <a:blip r:embed="rId9"/>
                      <a:srcRect/>
                      <a:stretch>
                        <a:fillRect/>
                      </a:stretch>
                    </p:blipFill>
                    <p:spPr bwMode="auto">
                      <a:xfrm>
                        <a:off x="1643063" y="2861073"/>
                        <a:ext cx="260350" cy="50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 name="Object 40"/>
          <p:cNvGraphicFramePr>
            <a:graphicFrameLocks noChangeAspect="1"/>
          </p:cNvGraphicFramePr>
          <p:nvPr/>
        </p:nvGraphicFramePr>
        <p:xfrm>
          <a:off x="5278438" y="2845594"/>
          <a:ext cx="457200" cy="538163"/>
        </p:xfrm>
        <a:graphic>
          <a:graphicData uri="http://schemas.openxmlformats.org/presentationml/2006/ole">
            <mc:AlternateContent xmlns:mc="http://schemas.openxmlformats.org/markup-compatibility/2006">
              <mc:Choice xmlns:v="urn:schemas-microsoft-com:vml" Requires="v">
                <p:oleObj name="Equation" r:id="rId10" imgW="266400" imgH="419040" progId="Equation.DSMT4">
                  <p:embed/>
                </p:oleObj>
              </mc:Choice>
              <mc:Fallback>
                <p:oleObj name="Equation" r:id="rId10" imgW="266400" imgH="419040" progId="Equation.DSMT4">
                  <p:embed/>
                  <p:pic>
                    <p:nvPicPr>
                      <p:cNvPr id="41" name="Object 40"/>
                      <p:cNvPicPr>
                        <a:picLocks noChangeAspect="1" noChangeArrowheads="1"/>
                      </p:cNvPicPr>
                      <p:nvPr/>
                    </p:nvPicPr>
                    <p:blipFill>
                      <a:blip r:embed="rId11"/>
                      <a:srcRect/>
                      <a:stretch>
                        <a:fillRect/>
                      </a:stretch>
                    </p:blipFill>
                    <p:spPr bwMode="auto">
                      <a:xfrm>
                        <a:off x="5278438" y="2845594"/>
                        <a:ext cx="457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 name="Rectangle 34"/>
          <p:cNvSpPr/>
          <p:nvPr/>
        </p:nvSpPr>
        <p:spPr>
          <a:xfrm>
            <a:off x="7999278" y="1352550"/>
            <a:ext cx="780685"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START</a:t>
            </a:r>
          </a:p>
        </p:txBody>
      </p:sp>
      <p:sp>
        <p:nvSpPr>
          <p:cNvPr id="36" name="Oval 35"/>
          <p:cNvSpPr/>
          <p:nvPr/>
        </p:nvSpPr>
        <p:spPr>
          <a:xfrm>
            <a:off x="7772400" y="163830"/>
            <a:ext cx="1188720" cy="118872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rPr>
              <a:t>0</a:t>
            </a:r>
            <a:endParaRPr lang="en-US" sz="1050" b="1" dirty="0">
              <a:solidFill>
                <a:srgbClr val="FF0000"/>
              </a:solidFill>
            </a:endParaRPr>
          </a:p>
        </p:txBody>
      </p:sp>
      <p:sp>
        <p:nvSpPr>
          <p:cNvPr id="37" name="Oval 36"/>
          <p:cNvSpPr/>
          <p:nvPr/>
        </p:nvSpPr>
        <p:spPr>
          <a:xfrm>
            <a:off x="7772400" y="152400"/>
            <a:ext cx="1188720" cy="118872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rPr>
              <a:t>1</a:t>
            </a:r>
            <a:endParaRPr lang="en-US" sz="1050" b="1" dirty="0">
              <a:solidFill>
                <a:srgbClr val="FF0000"/>
              </a:solidFill>
            </a:endParaRPr>
          </a:p>
        </p:txBody>
      </p:sp>
      <p:sp>
        <p:nvSpPr>
          <p:cNvPr id="38" name="Oval 37"/>
          <p:cNvSpPr/>
          <p:nvPr/>
        </p:nvSpPr>
        <p:spPr>
          <a:xfrm>
            <a:off x="7772400" y="152400"/>
            <a:ext cx="1188720" cy="118872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rPr>
              <a:t>2</a:t>
            </a:r>
            <a:endParaRPr lang="en-US" sz="1050" b="1" dirty="0">
              <a:solidFill>
                <a:srgbClr val="FF0000"/>
              </a:solidFill>
            </a:endParaRPr>
          </a:p>
        </p:txBody>
      </p:sp>
      <p:sp>
        <p:nvSpPr>
          <p:cNvPr id="42" name="Oval 41"/>
          <p:cNvSpPr/>
          <p:nvPr/>
        </p:nvSpPr>
        <p:spPr>
          <a:xfrm>
            <a:off x="7772400" y="152400"/>
            <a:ext cx="1188720" cy="118872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rPr>
              <a:t>3</a:t>
            </a:r>
            <a:endParaRPr lang="en-US" sz="1050" b="1" dirty="0">
              <a:solidFill>
                <a:srgbClr val="FF0000"/>
              </a:solidFill>
            </a:endParaRPr>
          </a:p>
        </p:txBody>
      </p:sp>
      <p:sp>
        <p:nvSpPr>
          <p:cNvPr id="43" name="Oval 42"/>
          <p:cNvSpPr/>
          <p:nvPr/>
        </p:nvSpPr>
        <p:spPr>
          <a:xfrm>
            <a:off x="7772400" y="152400"/>
            <a:ext cx="1188720" cy="118872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rPr>
              <a:t>4</a:t>
            </a:r>
            <a:endParaRPr lang="en-US" sz="1050" b="1" dirty="0">
              <a:solidFill>
                <a:srgbClr val="FF0000"/>
              </a:solidFill>
            </a:endParaRPr>
          </a:p>
        </p:txBody>
      </p:sp>
      <p:sp>
        <p:nvSpPr>
          <p:cNvPr id="47" name="Oval 46"/>
          <p:cNvSpPr/>
          <p:nvPr/>
        </p:nvSpPr>
        <p:spPr>
          <a:xfrm>
            <a:off x="7772400" y="152400"/>
            <a:ext cx="1188720" cy="118872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rPr>
              <a:t>5</a:t>
            </a:r>
            <a:endParaRPr lang="en-US" sz="1050" b="1" dirty="0">
              <a:solidFill>
                <a:srgbClr val="FF0000"/>
              </a:solidFill>
            </a:endParaRPr>
          </a:p>
        </p:txBody>
      </p:sp>
      <mc:AlternateContent xmlns:mc="http://schemas.openxmlformats.org/markup-compatibility/2006" xmlns:a14="http://schemas.microsoft.com/office/drawing/2010/main">
        <mc:Choice Requires="a14">
          <p:sp>
            <p:nvSpPr>
              <p:cNvPr id="62" name="Title 1"/>
              <p:cNvSpPr txBox="1">
                <a:spLocks/>
              </p:cNvSpPr>
              <p:nvPr/>
            </p:nvSpPr>
            <p:spPr>
              <a:xfrm>
                <a:off x="685800" y="2749578"/>
                <a:ext cx="1373338" cy="617459"/>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err="1">
                    <a:latin typeface="Times New Roman" pitchFamily="18" charset="0"/>
                    <a:cs typeface="Times New Roman" pitchFamily="18" charset="0"/>
                  </a:rPr>
                  <a:t>Đáp</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án</a:t>
                </a:r>
                <a:r>
                  <a:rPr lang="en-US" sz="3200" b="1" dirty="0">
                    <a:latin typeface="Times New Roman" pitchFamily="18" charset="0"/>
                    <a:cs typeface="Times New Roman" pitchFamily="18" charset="0"/>
                  </a:rPr>
                  <a:t>: </a:t>
                </a:r>
                <a14:m>
                  <m:oMath xmlns:m="http://schemas.openxmlformats.org/officeDocument/2006/math">
                    <m:r>
                      <a:rPr lang="vi-VN" sz="3200" b="1" i="1">
                        <a:solidFill>
                          <a:prstClr val="white"/>
                        </a:solidFill>
                        <a:latin typeface="Cambria Math" panose="02040503050406030204" pitchFamily="18" charset="0"/>
                      </a:rPr>
                      <m:t>𝒄</m:t>
                    </m:r>
                    <m:r>
                      <a:rPr lang="vi-VN" sz="3200" b="1" i="1">
                        <a:solidFill>
                          <a:prstClr val="white"/>
                        </a:solidFill>
                        <a:latin typeface="Cambria Math" panose="02040503050406030204" pitchFamily="18" charset="0"/>
                      </a:rPr>
                      <m:t>=</m:t>
                    </m:r>
                    <m:r>
                      <a:rPr lang="en-US" sz="3200" b="1" i="1">
                        <a:solidFill>
                          <a:prstClr val="white"/>
                        </a:solidFill>
                        <a:latin typeface="Cambria Math" panose="02040503050406030204" pitchFamily="18" charset="0"/>
                      </a:rPr>
                      <m:t>𝟐</m:t>
                    </m:r>
                    <m:rad>
                      <m:radPr>
                        <m:degHide m:val="on"/>
                        <m:ctrlPr>
                          <a:rPr lang="en-US" sz="3200" b="1" i="1">
                            <a:solidFill>
                              <a:prstClr val="white"/>
                            </a:solidFill>
                            <a:latin typeface="Cambria Math" panose="02040503050406030204" pitchFamily="18" charset="0"/>
                          </a:rPr>
                        </m:ctrlPr>
                      </m:radPr>
                      <m:deg/>
                      <m:e>
                        <m:r>
                          <a:rPr lang="en-US" sz="3200" b="1" i="1">
                            <a:solidFill>
                              <a:prstClr val="white"/>
                            </a:solidFill>
                            <a:latin typeface="Cambria Math" panose="02040503050406030204" pitchFamily="18" charset="0"/>
                          </a:rPr>
                          <m:t>𝟐𝟏</m:t>
                        </m:r>
                      </m:e>
                    </m:rad>
                    <m:r>
                      <m:rPr>
                        <m:nor/>
                      </m:rPr>
                      <a:rPr lang="vi-VN" sz="3200" b="1">
                        <a:solidFill>
                          <a:prstClr val="white"/>
                        </a:solidFill>
                      </a:rPr>
                      <m:t>.</m:t>
                    </m:r>
                  </m:oMath>
                </a14:m>
                <a:endParaRPr lang="en-US" sz="32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algn="l"/>
                <a:endParaRPr lang="en-US" sz="3200" dirty="0">
                  <a:latin typeface="Times New Roman" pitchFamily="18" charset="0"/>
                  <a:cs typeface="Times New Roman" pitchFamily="18" charset="0"/>
                </a:endParaRPr>
              </a:p>
            </p:txBody>
          </p:sp>
        </mc:Choice>
        <mc:Fallback xmlns="">
          <p:sp>
            <p:nvSpPr>
              <p:cNvPr id="62" name="Title 1"/>
              <p:cNvSpPr txBox="1">
                <a:spLocks noRot="1" noChangeAspect="1" noMove="1" noResize="1" noEditPoints="1" noAdjustHandles="1" noChangeArrowheads="1" noChangeShapeType="1" noTextEdit="1"/>
              </p:cNvSpPr>
              <p:nvPr/>
            </p:nvSpPr>
            <p:spPr>
              <a:xfrm>
                <a:off x="685800" y="2749578"/>
                <a:ext cx="1373338" cy="617459"/>
              </a:xfrm>
              <a:prstGeom prst="rect">
                <a:avLst/>
              </a:prstGeom>
              <a:blipFill>
                <a:blip r:embed="rId13"/>
                <a:stretch>
                  <a:fillRect l="-4889" t="-33663"/>
                </a:stretch>
              </a:blipFill>
            </p:spPr>
            <p:txBody>
              <a:bodyPr/>
              <a:lstStyle/>
              <a:p>
                <a:r>
                  <a:rPr lang="en-US">
                    <a:noFill/>
                  </a:rPr>
                  <a:t> </a:t>
                </a:r>
              </a:p>
            </p:txBody>
          </p:sp>
        </mc:Fallback>
      </mc:AlternateContent>
      <p:sp>
        <p:nvSpPr>
          <p:cNvPr id="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FCA17C3-030A-7772-B151-B4806804F5BB}"/>
                  </a:ext>
                </a:extLst>
              </p:cNvPr>
              <p:cNvSpPr txBox="1"/>
              <p:nvPr/>
            </p:nvSpPr>
            <p:spPr>
              <a:xfrm>
                <a:off x="914401" y="741818"/>
                <a:ext cx="6553200" cy="839332"/>
              </a:xfrm>
              <a:prstGeom prst="rect">
                <a:avLst/>
              </a:prstGeom>
              <a:noFill/>
            </p:spPr>
            <p:txBody>
              <a:bodyPr wrap="square" rtlCol="0">
                <a:spAutoFit/>
              </a:bodyPr>
              <a:lstStyle/>
              <a:p>
                <a:r>
                  <a:rPr lang="en-US" sz="2400" b="1" dirty="0">
                    <a:solidFill>
                      <a:prstClr val="black"/>
                    </a:solidFill>
                    <a:latin typeface="Times New Roman" pitchFamily="18" charset="0"/>
                    <a:ea typeface="Tahoma" panose="020B0604030504040204" pitchFamily="34" charset="0"/>
                    <a:cs typeface="Times New Roman" pitchFamily="18" charset="0"/>
                  </a:rPr>
                  <a:t>Cho </a:t>
                </a:r>
                <a14:m>
                  <m:oMath xmlns:m="http://schemas.openxmlformats.org/officeDocument/2006/math">
                    <m:r>
                      <a:rPr lang="en-US" sz="2400" b="1" i="1">
                        <a:solidFill>
                          <a:prstClr val="black"/>
                        </a:solidFill>
                        <a:latin typeface="Cambria Math" panose="02040503050406030204" pitchFamily="18" charset="0"/>
                      </a:rPr>
                      <m:t>𝜟</m:t>
                    </m:r>
                    <m:r>
                      <a:rPr lang="en-US" sz="2400" b="1" i="1">
                        <a:solidFill>
                          <a:prstClr val="black"/>
                        </a:solidFill>
                        <a:latin typeface="Cambria Math" panose="02040503050406030204" pitchFamily="18" charset="0"/>
                      </a:rPr>
                      <m:t>𝑨𝑩𝑪</m:t>
                    </m:r>
                  </m:oMath>
                </a14:m>
                <a:r>
                  <a:rPr lang="en-US" sz="2400" b="1" dirty="0">
                    <a:solidFill>
                      <a:prstClr val="black"/>
                    </a:solidFill>
                    <a:latin typeface="Times New Roman" pitchFamily="18" charset="0"/>
                    <a:ea typeface="Tahoma" panose="020B0604030504040204" pitchFamily="34" charset="0"/>
                    <a:cs typeface="Times New Roman" pitchFamily="18" charset="0"/>
                  </a:rPr>
                  <a:t> </a:t>
                </a:r>
                <a:r>
                  <a:rPr lang="en-US" sz="2400" b="1" dirty="0" err="1">
                    <a:solidFill>
                      <a:prstClr val="black"/>
                    </a:solidFill>
                    <a:latin typeface="Times New Roman" pitchFamily="18" charset="0"/>
                    <a:ea typeface="Tahoma" panose="020B0604030504040204" pitchFamily="34" charset="0"/>
                    <a:cs typeface="Times New Roman" pitchFamily="18" charset="0"/>
                  </a:rPr>
                  <a:t>có</a:t>
                </a:r>
                <a:r>
                  <a:rPr lang="en-US" sz="2400" b="1" dirty="0">
                    <a:solidFill>
                      <a:prstClr val="black"/>
                    </a:solidFill>
                    <a:latin typeface="Times New Roman" pitchFamily="18" charset="0"/>
                    <a:ea typeface="Tahoma" panose="020B0604030504040204" pitchFamily="34" charset="0"/>
                    <a:cs typeface="Times New Roman" pitchFamily="18" charset="0"/>
                  </a:rPr>
                  <a:t> </a:t>
                </a:r>
                <a14:m>
                  <m:oMath xmlns:m="http://schemas.openxmlformats.org/officeDocument/2006/math">
                    <m:r>
                      <a:rPr lang="en-US" sz="2400" b="1" i="1">
                        <a:solidFill>
                          <a:prstClr val="black"/>
                        </a:solidFill>
                        <a:latin typeface="Cambria Math" panose="02040503050406030204" pitchFamily="18" charset="0"/>
                      </a:rPr>
                      <m:t>𝒂</m:t>
                    </m:r>
                    <m:r>
                      <a:rPr lang="en-US" sz="2400" b="1" i="1">
                        <a:solidFill>
                          <a:prstClr val="black"/>
                        </a:solidFill>
                        <a:latin typeface="Cambria Math" panose="02040503050406030204" pitchFamily="18" charset="0"/>
                      </a:rPr>
                      <m:t>=</m:t>
                    </m:r>
                    <m:r>
                      <a:rPr lang="en-US" sz="2400" b="1" i="1">
                        <a:solidFill>
                          <a:prstClr val="black"/>
                        </a:solidFill>
                        <a:latin typeface="Cambria Math" panose="02040503050406030204" pitchFamily="18" charset="0"/>
                      </a:rPr>
                      <m:t>𝟖</m:t>
                    </m:r>
                    <m:r>
                      <a:rPr lang="en-US" sz="2400" b="1" i="1">
                        <a:solidFill>
                          <a:prstClr val="black"/>
                        </a:solidFill>
                        <a:latin typeface="Cambria Math" panose="02040503050406030204" pitchFamily="18" charset="0"/>
                      </a:rPr>
                      <m:t>,</m:t>
                    </m:r>
                    <m:r>
                      <a:rPr lang="en-US" sz="2400" b="1" i="1">
                        <a:solidFill>
                          <a:prstClr val="black"/>
                        </a:solidFill>
                        <a:latin typeface="Cambria Math" panose="02040503050406030204" pitchFamily="18" charset="0"/>
                      </a:rPr>
                      <m:t>𝒃</m:t>
                    </m:r>
                    <m:r>
                      <a:rPr lang="en-US" sz="2400" b="1" i="1">
                        <a:solidFill>
                          <a:prstClr val="black"/>
                        </a:solidFill>
                        <a:latin typeface="Cambria Math" panose="02040503050406030204" pitchFamily="18" charset="0"/>
                      </a:rPr>
                      <m:t>=</m:t>
                    </m:r>
                    <m:r>
                      <a:rPr lang="en-US" sz="2400" b="1" i="1">
                        <a:solidFill>
                          <a:prstClr val="black"/>
                        </a:solidFill>
                        <a:latin typeface="Cambria Math" panose="02040503050406030204" pitchFamily="18" charset="0"/>
                      </a:rPr>
                      <m:t>𝟏𝟎</m:t>
                    </m:r>
                  </m:oMath>
                </a14:m>
                <a:r>
                  <a:rPr lang="en-US" sz="2400" b="1" dirty="0">
                    <a:solidFill>
                      <a:prstClr val="black"/>
                    </a:solidFill>
                    <a:latin typeface="Times New Roman" pitchFamily="18" charset="0"/>
                    <a:ea typeface="Tahoma" panose="020B0604030504040204" pitchFamily="34" charset="0"/>
                    <a:cs typeface="Times New Roman" pitchFamily="18" charset="0"/>
                  </a:rPr>
                  <a:t>, </a:t>
                </a:r>
                <a:r>
                  <a:rPr lang="en-US" sz="2400" b="1" dirty="0" err="1">
                    <a:solidFill>
                      <a:prstClr val="black"/>
                    </a:solidFill>
                    <a:latin typeface="Times New Roman" pitchFamily="18" charset="0"/>
                    <a:ea typeface="Tahoma" panose="020B0604030504040204" pitchFamily="34" charset="0"/>
                    <a:cs typeface="Times New Roman" pitchFamily="18" charset="0"/>
                  </a:rPr>
                  <a:t>góc</a:t>
                </a:r>
                <a:r>
                  <a:rPr lang="en-US" sz="2400" b="1" dirty="0">
                    <a:solidFill>
                      <a:prstClr val="black"/>
                    </a:solidFill>
                    <a:latin typeface="Times New Roman" pitchFamily="18" charset="0"/>
                    <a:ea typeface="Tahoma" panose="020B0604030504040204" pitchFamily="34" charset="0"/>
                    <a:cs typeface="Times New Roman" pitchFamily="18" charset="0"/>
                  </a:rPr>
                  <a:t> </a:t>
                </a:r>
                <a14:m>
                  <m:oMath xmlns:m="http://schemas.openxmlformats.org/officeDocument/2006/math">
                    <m:r>
                      <a:rPr lang="en-US" sz="2400" b="1" i="1">
                        <a:solidFill>
                          <a:prstClr val="black"/>
                        </a:solidFill>
                        <a:latin typeface="Cambria Math" panose="02040503050406030204" pitchFamily="18" charset="0"/>
                      </a:rPr>
                      <m:t>𝑪</m:t>
                    </m:r>
                  </m:oMath>
                </a14:m>
                <a:r>
                  <a:rPr lang="en-US" sz="2400" b="1" dirty="0">
                    <a:solidFill>
                      <a:prstClr val="black"/>
                    </a:solidFill>
                    <a:latin typeface="Times New Roman" pitchFamily="18" charset="0"/>
                    <a:ea typeface="Tahoma" panose="020B0604030504040204" pitchFamily="34" charset="0"/>
                    <a:cs typeface="Times New Roman" pitchFamily="18" charset="0"/>
                  </a:rPr>
                  <a:t> </a:t>
                </a:r>
                <a:r>
                  <a:rPr lang="en-US" sz="2400" b="1" dirty="0" err="1">
                    <a:solidFill>
                      <a:prstClr val="black"/>
                    </a:solidFill>
                    <a:latin typeface="Times New Roman" pitchFamily="18" charset="0"/>
                    <a:ea typeface="Tahoma" panose="020B0604030504040204" pitchFamily="34" charset="0"/>
                    <a:cs typeface="Times New Roman" pitchFamily="18" charset="0"/>
                  </a:rPr>
                  <a:t>bằng</a:t>
                </a:r>
                <a:r>
                  <a:rPr lang="en-US" sz="2400" b="1" dirty="0">
                    <a:solidFill>
                      <a:prstClr val="black"/>
                    </a:solidFill>
                    <a:latin typeface="Times New Roman" pitchFamily="18" charset="0"/>
                    <a:ea typeface="Tahoma" panose="020B0604030504040204" pitchFamily="34" charset="0"/>
                    <a:cs typeface="Times New Roman" pitchFamily="18" charset="0"/>
                  </a:rPr>
                  <a:t> </a:t>
                </a:r>
                <a14:m>
                  <m:oMath xmlns:m="http://schemas.openxmlformats.org/officeDocument/2006/math">
                    <m:r>
                      <a:rPr lang="en-US" sz="2400" b="1" i="1">
                        <a:solidFill>
                          <a:prstClr val="black"/>
                        </a:solidFill>
                        <a:latin typeface="Cambria Math" panose="02040503050406030204" pitchFamily="18" charset="0"/>
                      </a:rPr>
                      <m:t>𝟔</m:t>
                    </m:r>
                    <m:sSup>
                      <m:sSupPr>
                        <m:ctrlPr>
                          <a:rPr lang="en-US" sz="2400" b="1" i="1">
                            <a:solidFill>
                              <a:prstClr val="black"/>
                            </a:solidFill>
                            <a:latin typeface="Cambria Math" panose="02040503050406030204" pitchFamily="18" charset="0"/>
                          </a:rPr>
                        </m:ctrlPr>
                      </m:sSupPr>
                      <m:e>
                        <m:r>
                          <a:rPr lang="en-US" sz="2400" b="1" i="1">
                            <a:solidFill>
                              <a:prstClr val="black"/>
                            </a:solidFill>
                            <a:latin typeface="Cambria Math" panose="02040503050406030204" pitchFamily="18" charset="0"/>
                          </a:rPr>
                          <m:t>𝟎</m:t>
                        </m:r>
                      </m:e>
                      <m:sup>
                        <m:r>
                          <a:rPr lang="en-US" sz="2400" b="1" i="1">
                            <a:solidFill>
                              <a:prstClr val="black"/>
                            </a:solidFill>
                            <a:latin typeface="Cambria Math" panose="02040503050406030204" pitchFamily="18" charset="0"/>
                          </a:rPr>
                          <m:t>𝟎</m:t>
                        </m:r>
                      </m:sup>
                    </m:sSup>
                  </m:oMath>
                </a14:m>
                <a:r>
                  <a:rPr lang="en-US" sz="2400" b="1" dirty="0">
                    <a:solidFill>
                      <a:prstClr val="black"/>
                    </a:solidFill>
                    <a:latin typeface="Times New Roman" pitchFamily="18" charset="0"/>
                    <a:ea typeface="Tahoma" panose="020B0604030504040204" pitchFamily="34" charset="0"/>
                    <a:cs typeface="Times New Roman" pitchFamily="18" charset="0"/>
                  </a:rPr>
                  <a:t>. </a:t>
                </a:r>
                <a:r>
                  <a:rPr lang="en-US" sz="2400" b="1" dirty="0" err="1">
                    <a:solidFill>
                      <a:prstClr val="black"/>
                    </a:solidFill>
                    <a:latin typeface="Times New Roman" pitchFamily="18" charset="0"/>
                    <a:ea typeface="Tahoma" panose="020B0604030504040204" pitchFamily="34" charset="0"/>
                    <a:cs typeface="Times New Roman" pitchFamily="18" charset="0"/>
                  </a:rPr>
                  <a:t>Độ</a:t>
                </a:r>
                <a:r>
                  <a:rPr lang="en-US" sz="2400" b="1" dirty="0">
                    <a:solidFill>
                      <a:prstClr val="black"/>
                    </a:solidFill>
                    <a:latin typeface="Times New Roman" pitchFamily="18" charset="0"/>
                    <a:ea typeface="Tahoma" panose="020B0604030504040204" pitchFamily="34" charset="0"/>
                    <a:cs typeface="Times New Roman" pitchFamily="18" charset="0"/>
                  </a:rPr>
                  <a:t> </a:t>
                </a:r>
                <a:r>
                  <a:rPr lang="en-US" sz="2400" b="1" dirty="0" err="1">
                    <a:solidFill>
                      <a:prstClr val="black"/>
                    </a:solidFill>
                    <a:latin typeface="Times New Roman" pitchFamily="18" charset="0"/>
                    <a:ea typeface="Tahoma" panose="020B0604030504040204" pitchFamily="34" charset="0"/>
                    <a:cs typeface="Times New Roman" pitchFamily="18" charset="0"/>
                  </a:rPr>
                  <a:t>dài</a:t>
                </a:r>
                <a:r>
                  <a:rPr lang="en-US" sz="2400" b="1" dirty="0">
                    <a:solidFill>
                      <a:prstClr val="black"/>
                    </a:solidFill>
                    <a:latin typeface="Times New Roman" pitchFamily="18" charset="0"/>
                    <a:ea typeface="Tahoma" panose="020B0604030504040204" pitchFamily="34" charset="0"/>
                    <a:cs typeface="Times New Roman" pitchFamily="18" charset="0"/>
                  </a:rPr>
                  <a:t> </a:t>
                </a:r>
                <a:r>
                  <a:rPr lang="en-US" sz="2400" b="1" dirty="0" err="1">
                    <a:solidFill>
                      <a:prstClr val="black"/>
                    </a:solidFill>
                    <a:latin typeface="Times New Roman" pitchFamily="18" charset="0"/>
                    <a:ea typeface="Tahoma" panose="020B0604030504040204" pitchFamily="34" charset="0"/>
                    <a:cs typeface="Times New Roman" pitchFamily="18" charset="0"/>
                  </a:rPr>
                  <a:t>cạnh</a:t>
                </a:r>
                <a:r>
                  <a:rPr lang="en-US" sz="2400" b="1" dirty="0">
                    <a:solidFill>
                      <a:prstClr val="black"/>
                    </a:solidFill>
                    <a:latin typeface="Times New Roman" pitchFamily="18" charset="0"/>
                    <a:ea typeface="Tahoma" panose="020B0604030504040204" pitchFamily="34" charset="0"/>
                    <a:cs typeface="Times New Roman" pitchFamily="18" charset="0"/>
                  </a:rPr>
                  <a:t> </a:t>
                </a:r>
                <a14:m>
                  <m:oMath xmlns:m="http://schemas.openxmlformats.org/officeDocument/2006/math">
                    <m:r>
                      <a:rPr lang="en-US" sz="2400" b="1" i="1">
                        <a:solidFill>
                          <a:prstClr val="black"/>
                        </a:solidFill>
                        <a:latin typeface="Cambria Math" panose="02040503050406030204" pitchFamily="18" charset="0"/>
                      </a:rPr>
                      <m:t>𝒄</m:t>
                    </m:r>
                    <m:r>
                      <a:rPr lang="en-US" sz="2400" b="1" i="1">
                        <a:solidFill>
                          <a:prstClr val="black"/>
                        </a:solidFill>
                        <a:latin typeface="Cambria Math" panose="02040503050406030204" pitchFamily="18" charset="0"/>
                      </a:rPr>
                      <m:t> </m:t>
                    </m:r>
                  </m:oMath>
                </a14:m>
                <a:r>
                  <a:rPr lang="en-US" sz="2400" b="1" dirty="0">
                    <a:solidFill>
                      <a:prstClr val="black"/>
                    </a:solidFill>
                    <a:latin typeface="Times New Roman" pitchFamily="18" charset="0"/>
                    <a:ea typeface="Tahoma" panose="020B0604030504040204" pitchFamily="34" charset="0"/>
                    <a:cs typeface="Times New Roman" pitchFamily="18" charset="0"/>
                  </a:rPr>
                  <a:t>là</a:t>
                </a:r>
              </a:p>
            </p:txBody>
          </p:sp>
        </mc:Choice>
        <mc:Fallback xmlns="">
          <p:sp>
            <p:nvSpPr>
              <p:cNvPr id="7" name="TextBox 6">
                <a:extLst>
                  <a:ext uri="{FF2B5EF4-FFF2-40B4-BE49-F238E27FC236}">
                    <a16:creationId xmlns:a16="http://schemas.microsoft.com/office/drawing/2014/main" xmlns:a14="http://schemas.microsoft.com/office/drawing/2010/main" xmlns="" id="{0FCA17C3-030A-7772-B151-B4806804F5BB}"/>
                  </a:ext>
                </a:extLst>
              </p:cNvPr>
              <p:cNvSpPr txBox="1">
                <a:spLocks noRot="1" noChangeAspect="1" noMove="1" noResize="1" noEditPoints="1" noAdjustHandles="1" noChangeArrowheads="1" noChangeShapeType="1" noTextEdit="1"/>
              </p:cNvSpPr>
              <p:nvPr/>
            </p:nvSpPr>
            <p:spPr>
              <a:xfrm>
                <a:off x="914401" y="741818"/>
                <a:ext cx="6553200" cy="839332"/>
              </a:xfrm>
              <a:prstGeom prst="rect">
                <a:avLst/>
              </a:prstGeom>
              <a:blipFill rotWithShape="1">
                <a:blip r:embed="rId14"/>
                <a:stretch>
                  <a:fillRect l="-1395" t="-4380" b="-16788"/>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D0B3FC43-68EB-8A19-6BBD-87E9806B42D1}"/>
              </a:ext>
            </a:extLst>
          </p:cNvPr>
          <p:cNvGrpSpPr/>
          <p:nvPr/>
        </p:nvGrpSpPr>
        <p:grpSpPr>
          <a:xfrm>
            <a:off x="232681" y="1914525"/>
            <a:ext cx="8833567" cy="462951"/>
            <a:chOff x="241306" y="2243792"/>
            <a:chExt cx="11778089" cy="617268"/>
          </a:xfrm>
          <a:solidFill>
            <a:srgbClr val="327E3B"/>
          </a:solidFill>
        </p:grpSpPr>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3257FB7B-1978-3178-BC06-4C6439F2162F}"/>
                    </a:ext>
                  </a:extLst>
                </p:cNvPr>
                <p:cNvSpPr/>
                <p:nvPr/>
              </p:nvSpPr>
              <p:spPr>
                <a:xfrm>
                  <a:off x="3538287"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14:m>
                    <m:oMath xmlns:m="http://schemas.openxmlformats.org/officeDocument/2006/math">
                      <m:r>
                        <a:rPr lang="en-US" sz="2000" b="1" i="1">
                          <a:solidFill>
                            <a:prstClr val="white"/>
                          </a:solidFill>
                          <a:latin typeface="Cambria Math" panose="02040503050406030204" pitchFamily="18" charset="0"/>
                        </a:rPr>
                        <m:t>       </m:t>
                      </m:r>
                      <m:r>
                        <a:rPr lang="vi-VN" sz="2000" b="1" i="1">
                          <a:solidFill>
                            <a:prstClr val="white"/>
                          </a:solidFill>
                          <a:latin typeface="Cambria Math" panose="02040503050406030204" pitchFamily="18" charset="0"/>
                        </a:rPr>
                        <m:t>𝒄</m:t>
                      </m:r>
                      <m:r>
                        <a:rPr lang="vi-VN" sz="2000" b="1" i="1">
                          <a:solidFill>
                            <a:prstClr val="white"/>
                          </a:solidFill>
                          <a:latin typeface="Cambria Math" panose="02040503050406030204" pitchFamily="18" charset="0"/>
                        </a:rPr>
                        <m:t>=</m:t>
                      </m:r>
                      <m:r>
                        <a:rPr lang="en-US" sz="2000" b="1" i="1">
                          <a:solidFill>
                            <a:prstClr val="white"/>
                          </a:solidFill>
                          <a:latin typeface="Cambria Math" panose="02040503050406030204" pitchFamily="18" charset="0"/>
                        </a:rPr>
                        <m:t>𝟕</m:t>
                      </m:r>
                      <m:rad>
                        <m:radPr>
                          <m:degHide m:val="on"/>
                          <m:ctrlPr>
                            <a:rPr lang="en-US" sz="2000" b="1" i="1">
                              <a:solidFill>
                                <a:prstClr val="white"/>
                              </a:solidFill>
                              <a:latin typeface="Cambria Math" panose="02040503050406030204" pitchFamily="18" charset="0"/>
                            </a:rPr>
                          </m:ctrlPr>
                        </m:radPr>
                        <m:deg/>
                        <m:e>
                          <m:r>
                            <a:rPr lang="en-US" sz="2000" b="1" i="1">
                              <a:solidFill>
                                <a:prstClr val="white"/>
                              </a:solidFill>
                              <a:latin typeface="Cambria Math" panose="02040503050406030204" pitchFamily="18" charset="0"/>
                            </a:rPr>
                            <m:t>𝟐</m:t>
                          </m:r>
                        </m:e>
                      </m:rad>
                    </m:oMath>
                  </a14:m>
                  <a:r>
                    <a:rPr lang="vi-VN" sz="20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Rectangle 8">
                  <a:extLst>
                    <a:ext uri="{FF2B5EF4-FFF2-40B4-BE49-F238E27FC236}">
                      <a16:creationId xmlns:a16="http://schemas.microsoft.com/office/drawing/2014/main" id="{8E77691F-65E4-4D25-99BE-C63849AAC2C4}"/>
                    </a:ext>
                  </a:extLst>
                </p:cNvPr>
                <p:cNvSpPr>
                  <a:spLocks noRot="1" noChangeAspect="1" noMove="1" noResize="1" noEditPoints="1" noAdjustHandles="1" noChangeArrowheads="1" noChangeShapeType="1" noTextEdit="1"/>
                </p:cNvSpPr>
                <p:nvPr/>
              </p:nvSpPr>
              <p:spPr>
                <a:xfrm>
                  <a:off x="3538287" y="2243792"/>
                  <a:ext cx="2468235" cy="617268"/>
                </a:xfrm>
                <a:prstGeom prst="rect">
                  <a:avLst/>
                </a:prstGeom>
                <a:blipFill>
                  <a:blip r:embed="rId15"/>
                  <a:stretch>
                    <a:fillRect b="-16588"/>
                  </a:stretch>
                </a:blipFill>
                <a:ln w="19050">
                  <a:solidFill>
                    <a:schemeClr val="bg1"/>
                  </a:solidFill>
                </a:ln>
              </p:spPr>
              <p:txBody>
                <a:bodyPr/>
                <a:lstStyle/>
                <a:p>
                  <a:r>
                    <a:rPr lang="en-US">
                      <a:noFill/>
                    </a:rPr>
                    <a:t> </a:t>
                  </a:r>
                </a:p>
              </p:txBody>
            </p:sp>
          </mc:Fallback>
        </mc:AlternateContent>
        <p:sp>
          <p:nvSpPr>
            <p:cNvPr id="9" name="Oval 8">
              <a:extLst>
                <a:ext uri="{FF2B5EF4-FFF2-40B4-BE49-F238E27FC236}">
                  <a16:creationId xmlns:a16="http://schemas.microsoft.com/office/drawing/2014/main" id="{AE62BC20-9AD4-BD5B-50AF-3E97112E410F}"/>
                </a:ext>
              </a:extLst>
            </p:cNvPr>
            <p:cNvSpPr/>
            <p:nvPr/>
          </p:nvSpPr>
          <p:spPr>
            <a:xfrm>
              <a:off x="3247742"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prstClr val="white"/>
                  </a:solidFill>
                  <a:latin typeface="Tahoma" panose="020B0604030504040204" pitchFamily="34" charset="0"/>
                  <a:ea typeface="Tahoma" panose="020B0604030504040204" pitchFamily="34" charset="0"/>
                  <a:cs typeface="Tahoma" panose="020B0604030504040204" pitchFamily="34" charset="0"/>
                </a:rPr>
                <a:t>B</a:t>
              </a:r>
              <a:endPar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A50E05EC-82AA-9CD7-D0AD-55BF8DF93049}"/>
                    </a:ext>
                  </a:extLst>
                </p:cNvPr>
                <p:cNvSpPr/>
                <p:nvPr/>
              </p:nvSpPr>
              <p:spPr>
                <a:xfrm>
                  <a:off x="531851"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vi-VN" sz="2000" b="1" i="1">
                          <a:solidFill>
                            <a:prstClr val="white"/>
                          </a:solidFill>
                          <a:latin typeface="Cambria Math" panose="02040503050406030204" pitchFamily="18" charset="0"/>
                        </a:rPr>
                        <m:t>𝒄</m:t>
                      </m:r>
                      <m:r>
                        <a:rPr lang="vi-VN" sz="2000" b="1" i="1">
                          <a:solidFill>
                            <a:prstClr val="white"/>
                          </a:solidFill>
                          <a:latin typeface="Cambria Math" panose="02040503050406030204" pitchFamily="18" charset="0"/>
                        </a:rPr>
                        <m:t>=</m:t>
                      </m:r>
                      <m:r>
                        <a:rPr lang="en-US" sz="2000" b="1" i="1">
                          <a:solidFill>
                            <a:prstClr val="white"/>
                          </a:solidFill>
                          <a:latin typeface="Cambria Math" panose="02040503050406030204" pitchFamily="18" charset="0"/>
                        </a:rPr>
                        <m:t>𝟑</m:t>
                      </m:r>
                      <m:rad>
                        <m:radPr>
                          <m:degHide m:val="on"/>
                          <m:ctrlPr>
                            <a:rPr lang="en-US" sz="2000" b="1" i="1">
                              <a:solidFill>
                                <a:prstClr val="white"/>
                              </a:solidFill>
                              <a:latin typeface="Cambria Math" panose="02040503050406030204" pitchFamily="18" charset="0"/>
                            </a:rPr>
                          </m:ctrlPr>
                        </m:radPr>
                        <m:deg/>
                        <m:e>
                          <m:r>
                            <a:rPr lang="en-US" sz="2000" b="1" i="1">
                              <a:solidFill>
                                <a:prstClr val="white"/>
                              </a:solidFill>
                              <a:latin typeface="Cambria Math" panose="02040503050406030204" pitchFamily="18" charset="0"/>
                            </a:rPr>
                            <m:t>𝟐𝟏</m:t>
                          </m:r>
                        </m:e>
                      </m:rad>
                    </m:oMath>
                  </a14:m>
                  <a:r>
                    <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1" name="Rectangle 10">
                  <a:extLst>
                    <a:ext uri="{FF2B5EF4-FFF2-40B4-BE49-F238E27FC236}">
                      <a16:creationId xmlns:a16="http://schemas.microsoft.com/office/drawing/2014/main" id="{BF1812F0-72B6-4695-918E-1559D10E093B}"/>
                    </a:ext>
                  </a:extLst>
                </p:cNvPr>
                <p:cNvSpPr>
                  <a:spLocks noRot="1" noChangeAspect="1" noMove="1" noResize="1" noEditPoints="1" noAdjustHandles="1" noChangeArrowheads="1" noChangeShapeType="1" noTextEdit="1"/>
                </p:cNvSpPr>
                <p:nvPr/>
              </p:nvSpPr>
              <p:spPr>
                <a:xfrm>
                  <a:off x="531851" y="2243792"/>
                  <a:ext cx="2468235" cy="617268"/>
                </a:xfrm>
                <a:prstGeom prst="rect">
                  <a:avLst/>
                </a:prstGeom>
                <a:blipFill>
                  <a:blip r:embed="rId16"/>
                  <a:stretch>
                    <a:fillRect b="-16588"/>
                  </a:stretch>
                </a:blipFill>
                <a:ln w="19050">
                  <a:solidFill>
                    <a:schemeClr val="bg1"/>
                  </a:solidFill>
                </a:ln>
              </p:spPr>
              <p:txBody>
                <a:bodyPr/>
                <a:lstStyle/>
                <a:p>
                  <a:r>
                    <a:rPr lang="en-US">
                      <a:noFill/>
                    </a:rPr>
                    <a:t> </a:t>
                  </a:r>
                </a:p>
              </p:txBody>
            </p:sp>
          </mc:Fallback>
        </mc:AlternateContent>
        <p:sp>
          <p:nvSpPr>
            <p:cNvPr id="11" name="Oval 10">
              <a:extLst>
                <a:ext uri="{FF2B5EF4-FFF2-40B4-BE49-F238E27FC236}">
                  <a16:creationId xmlns:a16="http://schemas.microsoft.com/office/drawing/2014/main" id="{E6072973-2700-657C-51A0-1E081B3699B5}"/>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prstClr val="white"/>
                  </a:solidFill>
                  <a:latin typeface="Tahoma" panose="020B0604030504040204" pitchFamily="34" charset="0"/>
                  <a:ea typeface="Tahoma" panose="020B0604030504040204" pitchFamily="34" charset="0"/>
                  <a:cs typeface="Tahoma" panose="020B0604030504040204" pitchFamily="34" charset="0"/>
                </a:rPr>
                <a:t>A</a:t>
              </a:r>
              <a:endPar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A6D90258-CA12-257A-67F4-35B4B158F48F}"/>
                    </a:ext>
                  </a:extLst>
                </p:cNvPr>
                <p:cNvSpPr/>
                <p:nvPr/>
              </p:nvSpPr>
              <p:spPr>
                <a:xfrm>
                  <a:off x="6544723"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vi-VN" sz="2000" b="1" i="1">
                          <a:solidFill>
                            <a:prstClr val="white"/>
                          </a:solidFill>
                          <a:latin typeface="Cambria Math" panose="02040503050406030204" pitchFamily="18" charset="0"/>
                        </a:rPr>
                        <m:t>𝒄</m:t>
                      </m:r>
                      <m:r>
                        <a:rPr lang="vi-VN" sz="2000" b="1" i="1">
                          <a:solidFill>
                            <a:prstClr val="white"/>
                          </a:solidFill>
                          <a:latin typeface="Cambria Math" panose="02040503050406030204" pitchFamily="18" charset="0"/>
                        </a:rPr>
                        <m:t>=</m:t>
                      </m:r>
                      <m:r>
                        <a:rPr lang="en-US" sz="2000" b="1" i="1">
                          <a:solidFill>
                            <a:prstClr val="white"/>
                          </a:solidFill>
                          <a:latin typeface="Cambria Math" panose="02040503050406030204" pitchFamily="18" charset="0"/>
                        </a:rPr>
                        <m:t>𝟐</m:t>
                      </m:r>
                      <m:rad>
                        <m:radPr>
                          <m:degHide m:val="on"/>
                          <m:ctrlPr>
                            <a:rPr lang="en-US" sz="2000" b="1" i="1">
                              <a:solidFill>
                                <a:prstClr val="white"/>
                              </a:solidFill>
                              <a:latin typeface="Cambria Math" panose="02040503050406030204" pitchFamily="18" charset="0"/>
                            </a:rPr>
                          </m:ctrlPr>
                        </m:radPr>
                        <m:deg/>
                        <m:e>
                          <m:r>
                            <a:rPr lang="vi-VN" sz="2000" b="1" i="1">
                              <a:solidFill>
                                <a:prstClr val="white"/>
                              </a:solidFill>
                              <a:latin typeface="Cambria Math" panose="02040503050406030204" pitchFamily="18" charset="0"/>
                            </a:rPr>
                            <m:t>𝟏</m:t>
                          </m:r>
                          <m:r>
                            <a:rPr lang="en-US" sz="2000" b="1" i="1">
                              <a:solidFill>
                                <a:prstClr val="white"/>
                              </a:solidFill>
                              <a:latin typeface="Cambria Math" panose="02040503050406030204" pitchFamily="18" charset="0"/>
                            </a:rPr>
                            <m:t>𝟏</m:t>
                          </m:r>
                        </m:e>
                      </m:rad>
                    </m:oMath>
                  </a14:m>
                  <a:r>
                    <a:rPr lang="vi-VN" sz="2000" b="1" dirty="0">
                      <a:solidFill>
                        <a:prstClr val="white"/>
                      </a:solidFill>
                    </a:rPr>
                    <a:t>.</a:t>
                  </a:r>
                  <a:endPar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 name="Rectangle 12">
                  <a:extLst>
                    <a:ext uri="{FF2B5EF4-FFF2-40B4-BE49-F238E27FC236}">
                      <a16:creationId xmlns:a16="http://schemas.microsoft.com/office/drawing/2014/main" id="{E1DB1070-DB60-40AD-900A-04886F77B54F}"/>
                    </a:ext>
                  </a:extLst>
                </p:cNvPr>
                <p:cNvSpPr>
                  <a:spLocks noRot="1" noChangeAspect="1" noMove="1" noResize="1" noEditPoints="1" noAdjustHandles="1" noChangeArrowheads="1" noChangeShapeType="1" noTextEdit="1"/>
                </p:cNvSpPr>
                <p:nvPr/>
              </p:nvSpPr>
              <p:spPr>
                <a:xfrm>
                  <a:off x="6544723" y="2243792"/>
                  <a:ext cx="2468235" cy="617268"/>
                </a:xfrm>
                <a:prstGeom prst="rect">
                  <a:avLst/>
                </a:prstGeom>
                <a:blipFill>
                  <a:blip r:embed="rId17"/>
                  <a:stretch>
                    <a:fillRect b="-18009"/>
                  </a:stretch>
                </a:blipFill>
                <a:ln w="19050">
                  <a:solidFill>
                    <a:schemeClr val="bg1"/>
                  </a:solidFill>
                </a:ln>
              </p:spPr>
              <p:txBody>
                <a:bodyPr/>
                <a:lstStyle/>
                <a:p>
                  <a:r>
                    <a:rPr lang="en-US">
                      <a:noFill/>
                    </a:rPr>
                    <a:t> </a:t>
                  </a:r>
                </a:p>
              </p:txBody>
            </p:sp>
          </mc:Fallback>
        </mc:AlternateContent>
        <p:sp>
          <p:nvSpPr>
            <p:cNvPr id="13" name="Oval 12">
              <a:extLst>
                <a:ext uri="{FF2B5EF4-FFF2-40B4-BE49-F238E27FC236}">
                  <a16:creationId xmlns:a16="http://schemas.microsoft.com/office/drawing/2014/main" id="{BC6F927E-1C99-3E84-A679-01B7F5DE70A2}"/>
                </a:ext>
              </a:extLst>
            </p:cNvPr>
            <p:cNvSpPr/>
            <p:nvPr/>
          </p:nvSpPr>
          <p:spPr>
            <a:xfrm>
              <a:off x="6254178"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rPr>
                <a:t>C</a:t>
              </a:r>
            </a:p>
          </p:txBody>
        </p:sp>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F912EBD2-25BC-F0AE-4882-40D3479103D3}"/>
                    </a:ext>
                  </a:extLst>
                </p:cNvPr>
                <p:cNvSpPr/>
                <p:nvPr/>
              </p:nvSpPr>
              <p:spPr>
                <a:xfrm>
                  <a:off x="9551160"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vi-VN" sz="2000" b="1" i="1">
                            <a:solidFill>
                              <a:prstClr val="white"/>
                            </a:solidFill>
                            <a:latin typeface="Cambria Math" panose="02040503050406030204" pitchFamily="18" charset="0"/>
                          </a:rPr>
                          <m:t>𝒄</m:t>
                        </m:r>
                        <m:r>
                          <a:rPr lang="vi-VN" sz="2000" b="1" i="1">
                            <a:solidFill>
                              <a:prstClr val="white"/>
                            </a:solidFill>
                            <a:latin typeface="Cambria Math" panose="02040503050406030204" pitchFamily="18" charset="0"/>
                          </a:rPr>
                          <m:t>=</m:t>
                        </m:r>
                        <m:r>
                          <a:rPr lang="en-US" sz="2000" b="1" i="1">
                            <a:solidFill>
                              <a:prstClr val="white"/>
                            </a:solidFill>
                            <a:latin typeface="Cambria Math" panose="02040503050406030204" pitchFamily="18" charset="0"/>
                          </a:rPr>
                          <m:t>𝟐</m:t>
                        </m:r>
                        <m:rad>
                          <m:radPr>
                            <m:degHide m:val="on"/>
                            <m:ctrlPr>
                              <a:rPr lang="en-US" sz="2000" b="1" i="1">
                                <a:solidFill>
                                  <a:prstClr val="white"/>
                                </a:solidFill>
                                <a:latin typeface="Cambria Math" panose="02040503050406030204" pitchFamily="18" charset="0"/>
                              </a:rPr>
                            </m:ctrlPr>
                          </m:radPr>
                          <m:deg/>
                          <m:e>
                            <m:r>
                              <a:rPr lang="en-US" sz="2000" b="1" i="1">
                                <a:solidFill>
                                  <a:prstClr val="white"/>
                                </a:solidFill>
                                <a:latin typeface="Cambria Math" panose="02040503050406030204" pitchFamily="18" charset="0"/>
                              </a:rPr>
                              <m:t>𝟐𝟏</m:t>
                            </m:r>
                          </m:e>
                        </m:rad>
                        <m:r>
                          <m:rPr>
                            <m:nor/>
                          </m:rPr>
                          <a:rPr lang="vi-VN" sz="2000" b="1">
                            <a:solidFill>
                              <a:prstClr val="white"/>
                            </a:solidFill>
                          </a:rPr>
                          <m:t>.</m:t>
                        </m:r>
                      </m:oMath>
                    </m:oMathPara>
                  </a14:m>
                  <a:endPar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5" name="Rectangle 14">
                  <a:extLst>
                    <a:ext uri="{FF2B5EF4-FFF2-40B4-BE49-F238E27FC236}">
                      <a16:creationId xmlns:a16="http://schemas.microsoft.com/office/drawing/2014/main" id="{6DFE3254-D4F7-4AE6-9631-67D4D43B93C6}"/>
                    </a:ext>
                  </a:extLst>
                </p:cNvPr>
                <p:cNvSpPr>
                  <a:spLocks noRot="1" noChangeAspect="1" noMove="1" noResize="1" noEditPoints="1" noAdjustHandles="1" noChangeArrowheads="1" noChangeShapeType="1" noTextEdit="1"/>
                </p:cNvSpPr>
                <p:nvPr/>
              </p:nvSpPr>
              <p:spPr>
                <a:xfrm>
                  <a:off x="9551160" y="2243792"/>
                  <a:ext cx="2468235" cy="617268"/>
                </a:xfrm>
                <a:prstGeom prst="rect">
                  <a:avLst/>
                </a:prstGeom>
                <a:blipFill>
                  <a:blip r:embed="rId18"/>
                  <a:stretch>
                    <a:fillRect/>
                  </a:stretch>
                </a:blipFill>
                <a:ln w="19050">
                  <a:solidFill>
                    <a:schemeClr val="bg1"/>
                  </a:solidFill>
                </a:ln>
              </p:spPr>
              <p:txBody>
                <a:bodyPr/>
                <a:lstStyle/>
                <a:p>
                  <a:r>
                    <a:rPr lang="en-US">
                      <a:noFill/>
                    </a:rPr>
                    <a:t> </a:t>
                  </a:r>
                </a:p>
              </p:txBody>
            </p:sp>
          </mc:Fallback>
        </mc:AlternateContent>
        <p:sp>
          <p:nvSpPr>
            <p:cNvPr id="15" name="Oval 14">
              <a:extLst>
                <a:ext uri="{FF2B5EF4-FFF2-40B4-BE49-F238E27FC236}">
                  <a16:creationId xmlns:a16="http://schemas.microsoft.com/office/drawing/2014/main" id="{FAFBDF85-C355-2B71-5EB7-CE641BD1F535}"/>
                </a:ext>
              </a:extLst>
            </p:cNvPr>
            <p:cNvSpPr/>
            <p:nvPr/>
          </p:nvSpPr>
          <p:spPr>
            <a:xfrm>
              <a:off x="9260615"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rPr>
                <a:t>D</a:t>
              </a:r>
            </a:p>
          </p:txBody>
        </p:sp>
      </p:grpSp>
      <p:sp>
        <p:nvSpPr>
          <p:cNvPr id="17" name="Oval 16">
            <a:extLst>
              <a:ext uri="{FF2B5EF4-FFF2-40B4-BE49-F238E27FC236}">
                <a16:creationId xmlns:a16="http://schemas.microsoft.com/office/drawing/2014/main" id="{EA33A10D-5A44-8CC2-A886-2BFDAA8A3166}"/>
              </a:ext>
            </a:extLst>
          </p:cNvPr>
          <p:cNvSpPr/>
          <p:nvPr/>
        </p:nvSpPr>
        <p:spPr>
          <a:xfrm>
            <a:off x="685800" y="3081150"/>
            <a:ext cx="405000" cy="40500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rPr>
              <a:t>D</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C4D89F48-C69D-AC41-D336-202929124B0E}"/>
                  </a:ext>
                </a:extLst>
              </p:cNvPr>
              <p:cNvSpPr txBox="1"/>
              <p:nvPr/>
            </p:nvSpPr>
            <p:spPr>
              <a:xfrm>
                <a:off x="2971800" y="2601157"/>
                <a:ext cx="4724400" cy="2408993"/>
              </a:xfrm>
              <a:prstGeom prst="rect">
                <a:avLst/>
              </a:prstGeom>
              <a:noFill/>
            </p:spPr>
            <p:txBody>
              <a:bodyPr wrap="square" lIns="34290" tIns="17145" rIns="34290" bIns="17145">
                <a:spAutoFit/>
              </a:bodyPr>
              <a:lstStyle/>
              <a:p>
                <a:pPr>
                  <a:lnSpc>
                    <a:spcPct val="150000"/>
                  </a:lnSpc>
                </a:pPr>
                <a:r>
                  <a:rPr lang="en-US" sz="2000" b="1" dirty="0">
                    <a:solidFill>
                      <a:prstClr val="black"/>
                    </a:solidFill>
                    <a:latin typeface="Tahoma" panose="020B0604030504040204" pitchFamily="34" charset="0"/>
                    <a:ea typeface="Tahoma" panose="020B0604030504040204" pitchFamily="34" charset="0"/>
                    <a:cs typeface="Tahoma" panose="020B0604030504040204" pitchFamily="34" charset="0"/>
                  </a:rPr>
                  <a:t>Ta </a:t>
                </a:r>
                <a:r>
                  <a:rPr lang="en-US" sz="2000" b="1" dirty="0" err="1">
                    <a:solidFill>
                      <a:prstClr val="black"/>
                    </a:solidFill>
                    <a:latin typeface="Tahoma" panose="020B0604030504040204" pitchFamily="34" charset="0"/>
                    <a:ea typeface="Tahoma" panose="020B0604030504040204" pitchFamily="34" charset="0"/>
                    <a:cs typeface="Tahoma" panose="020B0604030504040204" pitchFamily="34" charset="0"/>
                  </a:rPr>
                  <a:t>có</a:t>
                </a:r>
                <a:r>
                  <a:rPr lang="en-US" sz="2000" b="1" dirty="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2000" b="1" i="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14:m>
                  <m:oMathPara xmlns:m="http://schemas.openxmlformats.org/officeDocument/2006/math">
                    <m:oMathParaPr>
                      <m:jc m:val="left"/>
                    </m:oMathParaPr>
                    <m:oMath xmlns:m="http://schemas.openxmlformats.org/officeDocument/2006/math">
                      <m:sSup>
                        <m:sSupPr>
                          <m:ctrlPr>
                            <a:rPr lang="en-US" sz="2000" b="1" i="1">
                              <a:solidFill>
                                <a:prstClr val="black"/>
                              </a:solidFill>
                              <a:latin typeface="Cambria Math" panose="02040503050406030204" pitchFamily="18" charset="0"/>
                            </a:rPr>
                          </m:ctrlPr>
                        </m:sSupPr>
                        <m:e>
                          <m:r>
                            <a:rPr lang="en-US" sz="2000" b="1" i="1">
                              <a:solidFill>
                                <a:prstClr val="black"/>
                              </a:solidFill>
                              <a:latin typeface="Cambria Math" panose="02040503050406030204" pitchFamily="18" charset="0"/>
                            </a:rPr>
                            <m:t>𝒄</m:t>
                          </m:r>
                        </m:e>
                        <m:sup>
                          <m:r>
                            <a:rPr lang="en-US" sz="2000" b="1" i="1">
                              <a:solidFill>
                                <a:prstClr val="black"/>
                              </a:solidFill>
                              <a:latin typeface="Cambria Math" panose="02040503050406030204" pitchFamily="18" charset="0"/>
                            </a:rPr>
                            <m:t>𝟐</m:t>
                          </m:r>
                        </m:sup>
                      </m:sSup>
                      <m:r>
                        <a:rPr lang="en-US" sz="2000" b="1" i="1">
                          <a:solidFill>
                            <a:prstClr val="black"/>
                          </a:solidFill>
                          <a:latin typeface="Cambria Math" panose="02040503050406030204" pitchFamily="18" charset="0"/>
                        </a:rPr>
                        <m:t>=</m:t>
                      </m:r>
                      <m:sSup>
                        <m:sSupPr>
                          <m:ctrlPr>
                            <a:rPr lang="en-US" sz="2000" b="1" i="1">
                              <a:solidFill>
                                <a:prstClr val="black"/>
                              </a:solidFill>
                              <a:latin typeface="Cambria Math" panose="02040503050406030204" pitchFamily="18" charset="0"/>
                            </a:rPr>
                          </m:ctrlPr>
                        </m:sSupPr>
                        <m:e>
                          <m:r>
                            <a:rPr lang="en-US" sz="2000" b="1" i="1">
                              <a:solidFill>
                                <a:prstClr val="black"/>
                              </a:solidFill>
                              <a:latin typeface="Cambria Math" panose="02040503050406030204" pitchFamily="18" charset="0"/>
                            </a:rPr>
                            <m:t>𝒂</m:t>
                          </m:r>
                        </m:e>
                        <m:sup>
                          <m:r>
                            <a:rPr lang="en-US" sz="2000" b="1" i="1">
                              <a:solidFill>
                                <a:prstClr val="black"/>
                              </a:solidFill>
                              <a:latin typeface="Cambria Math" panose="02040503050406030204" pitchFamily="18" charset="0"/>
                            </a:rPr>
                            <m:t>𝟐</m:t>
                          </m:r>
                        </m:sup>
                      </m:sSup>
                      <m:r>
                        <a:rPr lang="en-US" sz="2000" b="1" i="1">
                          <a:solidFill>
                            <a:prstClr val="black"/>
                          </a:solidFill>
                          <a:latin typeface="Cambria Math" panose="02040503050406030204" pitchFamily="18" charset="0"/>
                        </a:rPr>
                        <m:t>+</m:t>
                      </m:r>
                      <m:sSup>
                        <m:sSupPr>
                          <m:ctrlPr>
                            <a:rPr lang="en-US" sz="2000" b="1" i="1">
                              <a:solidFill>
                                <a:prstClr val="black"/>
                              </a:solidFill>
                              <a:latin typeface="Cambria Math" panose="02040503050406030204" pitchFamily="18" charset="0"/>
                            </a:rPr>
                          </m:ctrlPr>
                        </m:sSupPr>
                        <m:e>
                          <m:r>
                            <a:rPr lang="en-US" sz="2000" b="1" i="1">
                              <a:solidFill>
                                <a:prstClr val="black"/>
                              </a:solidFill>
                              <a:latin typeface="Cambria Math" panose="02040503050406030204" pitchFamily="18" charset="0"/>
                            </a:rPr>
                            <m:t>𝒃</m:t>
                          </m:r>
                        </m:e>
                        <m:sup>
                          <m:r>
                            <a:rPr lang="en-US" sz="2000" b="1" i="1">
                              <a:solidFill>
                                <a:prstClr val="black"/>
                              </a:solidFill>
                              <a:latin typeface="Cambria Math" panose="02040503050406030204" pitchFamily="18" charset="0"/>
                            </a:rPr>
                            <m:t>𝟐</m:t>
                          </m:r>
                        </m:sup>
                      </m:sSup>
                      <m:r>
                        <a:rPr lang="en-US" sz="2000" b="1" i="1">
                          <a:solidFill>
                            <a:prstClr val="black"/>
                          </a:solidFill>
                          <a:latin typeface="Cambria Math" panose="02040503050406030204" pitchFamily="18" charset="0"/>
                        </a:rPr>
                        <m:t>−</m:t>
                      </m:r>
                      <m:r>
                        <a:rPr lang="en-US" sz="2000" b="1" i="1">
                          <a:solidFill>
                            <a:prstClr val="black"/>
                          </a:solidFill>
                          <a:latin typeface="Cambria Math" panose="02040503050406030204" pitchFamily="18" charset="0"/>
                        </a:rPr>
                        <m:t>𝟐</m:t>
                      </m:r>
                      <m:r>
                        <a:rPr lang="en-US" sz="2000" b="1" i="1">
                          <a:solidFill>
                            <a:prstClr val="black"/>
                          </a:solidFill>
                          <a:latin typeface="Cambria Math" panose="02040503050406030204" pitchFamily="18" charset="0"/>
                        </a:rPr>
                        <m:t>𝒂</m:t>
                      </m:r>
                      <m:r>
                        <a:rPr lang="en-US" sz="2000" b="1" i="1">
                          <a:solidFill>
                            <a:prstClr val="black"/>
                          </a:solidFill>
                          <a:latin typeface="Cambria Math" panose="02040503050406030204" pitchFamily="18" charset="0"/>
                        </a:rPr>
                        <m:t>.</m:t>
                      </m:r>
                      <m:r>
                        <a:rPr lang="en-US" sz="2000" b="1" i="1">
                          <a:solidFill>
                            <a:prstClr val="black"/>
                          </a:solidFill>
                          <a:latin typeface="Cambria Math" panose="02040503050406030204" pitchFamily="18" charset="0"/>
                        </a:rPr>
                        <m:t>𝒃</m:t>
                      </m:r>
                      <m:r>
                        <a:rPr lang="en-US" sz="2000" b="1" i="1">
                          <a:solidFill>
                            <a:prstClr val="black"/>
                          </a:solidFill>
                          <a:latin typeface="Cambria Math" panose="02040503050406030204" pitchFamily="18" charset="0"/>
                        </a:rPr>
                        <m:t>.</m:t>
                      </m:r>
                      <m:func>
                        <m:funcPr>
                          <m:ctrlPr>
                            <a:rPr lang="en-US" sz="2000" b="1" i="1">
                              <a:solidFill>
                                <a:prstClr val="black"/>
                              </a:solidFill>
                              <a:latin typeface="Cambria Math" panose="02040503050406030204" pitchFamily="18" charset="0"/>
                            </a:rPr>
                          </m:ctrlPr>
                        </m:funcPr>
                        <m:fName>
                          <m:r>
                            <a:rPr lang="en-US" sz="2000" b="1" i="1">
                              <a:solidFill>
                                <a:prstClr val="black"/>
                              </a:solidFill>
                              <a:latin typeface="Cambria Math" panose="02040503050406030204" pitchFamily="18" charset="0"/>
                            </a:rPr>
                            <m:t>𝒄𝒐𝒔</m:t>
                          </m:r>
                        </m:fName>
                        <m:e>
                          <m:r>
                            <a:rPr lang="en-US" sz="2000" b="1" i="1">
                              <a:solidFill>
                                <a:prstClr val="black"/>
                              </a:solidFill>
                              <a:latin typeface="Cambria Math" panose="02040503050406030204" pitchFamily="18" charset="0"/>
                            </a:rPr>
                            <m:t>𝑪</m:t>
                          </m:r>
                        </m:e>
                      </m:func>
                    </m:oMath>
                  </m:oMathPara>
                </a14:m>
                <a:endParaRPr lang="en-US" sz="2000" b="1" i="1" dirty="0">
                  <a:solidFill>
                    <a:prstClr val="black"/>
                  </a:solidFill>
                  <a:latin typeface="Cambria Math" panose="02040503050406030204" pitchFamily="18" charset="0"/>
                </a:endParaRPr>
              </a:p>
              <a:p>
                <a:pPr>
                  <a:lnSpc>
                    <a:spcPct val="150000"/>
                  </a:lnSpc>
                </a:pPr>
                <a14:m>
                  <m:oMathPara xmlns:m="http://schemas.openxmlformats.org/officeDocument/2006/math">
                    <m:oMathParaPr>
                      <m:jc m:val="left"/>
                    </m:oMathParaPr>
                    <m:oMath xmlns:m="http://schemas.openxmlformats.org/officeDocument/2006/math">
                      <m:r>
                        <a:rPr lang="en-US" sz="2000" b="1" i="1" smtClean="0">
                          <a:solidFill>
                            <a:prstClr val="black"/>
                          </a:solidFill>
                          <a:latin typeface="Cambria Math"/>
                        </a:rPr>
                        <m:t>      </m:t>
                      </m:r>
                      <m:r>
                        <a:rPr lang="en-US" sz="2000" b="1" i="1">
                          <a:solidFill>
                            <a:prstClr val="black"/>
                          </a:solidFill>
                          <a:latin typeface="Cambria Math" panose="02040503050406030204" pitchFamily="18" charset="0"/>
                        </a:rPr>
                        <m:t>=</m:t>
                      </m:r>
                      <m:sSup>
                        <m:sSupPr>
                          <m:ctrlPr>
                            <a:rPr lang="en-US" sz="2000" b="1" i="1">
                              <a:solidFill>
                                <a:prstClr val="black"/>
                              </a:solidFill>
                              <a:latin typeface="Cambria Math" panose="02040503050406030204" pitchFamily="18" charset="0"/>
                            </a:rPr>
                          </m:ctrlPr>
                        </m:sSupPr>
                        <m:e>
                          <m:r>
                            <a:rPr lang="en-US" sz="2000" b="1" i="1">
                              <a:solidFill>
                                <a:prstClr val="black"/>
                              </a:solidFill>
                              <a:latin typeface="Cambria Math" panose="02040503050406030204" pitchFamily="18" charset="0"/>
                            </a:rPr>
                            <m:t>𝟖</m:t>
                          </m:r>
                        </m:e>
                        <m:sup>
                          <m:r>
                            <a:rPr lang="en-US" sz="2000" b="1" i="1">
                              <a:solidFill>
                                <a:prstClr val="black"/>
                              </a:solidFill>
                              <a:latin typeface="Cambria Math" panose="02040503050406030204" pitchFamily="18" charset="0"/>
                            </a:rPr>
                            <m:t>𝟐</m:t>
                          </m:r>
                        </m:sup>
                      </m:sSup>
                      <m:r>
                        <a:rPr lang="en-US" sz="2000" b="1" i="1">
                          <a:solidFill>
                            <a:prstClr val="black"/>
                          </a:solidFill>
                          <a:latin typeface="Cambria Math" panose="02040503050406030204" pitchFamily="18" charset="0"/>
                        </a:rPr>
                        <m:t>+</m:t>
                      </m:r>
                      <m:r>
                        <a:rPr lang="en-US" sz="2000" b="1" i="1">
                          <a:solidFill>
                            <a:prstClr val="black"/>
                          </a:solidFill>
                          <a:latin typeface="Cambria Math" panose="02040503050406030204" pitchFamily="18" charset="0"/>
                        </a:rPr>
                        <m:t>𝟏</m:t>
                      </m:r>
                      <m:sSup>
                        <m:sSupPr>
                          <m:ctrlPr>
                            <a:rPr lang="en-US" sz="2000" b="1" i="1">
                              <a:solidFill>
                                <a:prstClr val="black"/>
                              </a:solidFill>
                              <a:latin typeface="Cambria Math" panose="02040503050406030204" pitchFamily="18" charset="0"/>
                            </a:rPr>
                          </m:ctrlPr>
                        </m:sSupPr>
                        <m:e>
                          <m:r>
                            <a:rPr lang="en-US" sz="2000" b="1" i="1">
                              <a:solidFill>
                                <a:prstClr val="black"/>
                              </a:solidFill>
                              <a:latin typeface="Cambria Math" panose="02040503050406030204" pitchFamily="18" charset="0"/>
                            </a:rPr>
                            <m:t>𝟎</m:t>
                          </m:r>
                        </m:e>
                        <m:sup>
                          <m:r>
                            <a:rPr lang="en-US" sz="2000" b="1" i="1">
                              <a:solidFill>
                                <a:prstClr val="black"/>
                              </a:solidFill>
                              <a:latin typeface="Cambria Math" panose="02040503050406030204" pitchFamily="18" charset="0"/>
                            </a:rPr>
                            <m:t>𝟐</m:t>
                          </m:r>
                        </m:sup>
                      </m:sSup>
                      <m:r>
                        <a:rPr lang="en-US" sz="2000" b="1" i="1">
                          <a:solidFill>
                            <a:prstClr val="black"/>
                          </a:solidFill>
                          <a:latin typeface="Cambria Math" panose="02040503050406030204" pitchFamily="18" charset="0"/>
                        </a:rPr>
                        <m:t>−</m:t>
                      </m:r>
                      <m:r>
                        <a:rPr lang="en-US" sz="2000" b="1" i="1">
                          <a:solidFill>
                            <a:prstClr val="black"/>
                          </a:solidFill>
                          <a:latin typeface="Cambria Math" panose="02040503050406030204" pitchFamily="18" charset="0"/>
                        </a:rPr>
                        <m:t>𝟐</m:t>
                      </m:r>
                      <m:r>
                        <a:rPr lang="en-US" sz="2000" b="1" i="1">
                          <a:solidFill>
                            <a:prstClr val="black"/>
                          </a:solidFill>
                          <a:latin typeface="Cambria Math" panose="02040503050406030204" pitchFamily="18" charset="0"/>
                        </a:rPr>
                        <m:t>.</m:t>
                      </m:r>
                      <m:r>
                        <a:rPr lang="en-US" sz="2000" b="1" i="1">
                          <a:solidFill>
                            <a:prstClr val="black"/>
                          </a:solidFill>
                          <a:latin typeface="Cambria Math" panose="02040503050406030204" pitchFamily="18" charset="0"/>
                        </a:rPr>
                        <m:t>𝟖</m:t>
                      </m:r>
                      <m:r>
                        <a:rPr lang="en-US" sz="2000" b="1" i="1">
                          <a:solidFill>
                            <a:prstClr val="black"/>
                          </a:solidFill>
                          <a:latin typeface="Cambria Math" panose="02040503050406030204" pitchFamily="18" charset="0"/>
                        </a:rPr>
                        <m:t>.</m:t>
                      </m:r>
                      <m:r>
                        <a:rPr lang="en-US" sz="2000" b="1" i="1">
                          <a:solidFill>
                            <a:prstClr val="black"/>
                          </a:solidFill>
                          <a:latin typeface="Cambria Math" panose="02040503050406030204" pitchFamily="18" charset="0"/>
                        </a:rPr>
                        <m:t>𝟏𝟎</m:t>
                      </m:r>
                      <m:r>
                        <a:rPr lang="en-US" sz="2000" b="1" i="1">
                          <a:solidFill>
                            <a:prstClr val="black"/>
                          </a:solidFill>
                          <a:latin typeface="Cambria Math" panose="02040503050406030204" pitchFamily="18" charset="0"/>
                        </a:rPr>
                        <m:t>.</m:t>
                      </m:r>
                      <m:func>
                        <m:funcPr>
                          <m:ctrlPr>
                            <a:rPr lang="en-US" sz="2000" b="1" i="1">
                              <a:solidFill>
                                <a:prstClr val="black"/>
                              </a:solidFill>
                              <a:latin typeface="Cambria Math" panose="02040503050406030204" pitchFamily="18" charset="0"/>
                            </a:rPr>
                          </m:ctrlPr>
                        </m:funcPr>
                        <m:fName>
                          <m:r>
                            <a:rPr lang="en-US" sz="2000" b="1" i="1">
                              <a:solidFill>
                                <a:prstClr val="black"/>
                              </a:solidFill>
                              <a:latin typeface="Cambria Math" panose="02040503050406030204" pitchFamily="18" charset="0"/>
                            </a:rPr>
                            <m:t>𝒄𝒐𝒔</m:t>
                          </m:r>
                        </m:fName>
                        <m:e>
                          <m:r>
                            <a:rPr lang="en-US" sz="2000" b="1" i="1">
                              <a:solidFill>
                                <a:prstClr val="black"/>
                              </a:solidFill>
                              <a:latin typeface="Cambria Math" panose="02040503050406030204" pitchFamily="18" charset="0"/>
                            </a:rPr>
                            <m:t>𝟔</m:t>
                          </m:r>
                        </m:e>
                      </m:func>
                      <m:sSup>
                        <m:sSupPr>
                          <m:ctrlPr>
                            <a:rPr lang="en-US" sz="2000" b="1" i="1">
                              <a:solidFill>
                                <a:prstClr val="black"/>
                              </a:solidFill>
                              <a:latin typeface="Cambria Math" panose="02040503050406030204" pitchFamily="18" charset="0"/>
                            </a:rPr>
                          </m:ctrlPr>
                        </m:sSupPr>
                        <m:e>
                          <m:r>
                            <a:rPr lang="en-US" sz="2000" b="1" i="1">
                              <a:solidFill>
                                <a:prstClr val="black"/>
                              </a:solidFill>
                              <a:latin typeface="Cambria Math" panose="02040503050406030204" pitchFamily="18" charset="0"/>
                            </a:rPr>
                            <m:t>𝟎</m:t>
                          </m:r>
                        </m:e>
                        <m:sup>
                          <m:r>
                            <a:rPr lang="en-US" sz="2000" b="1" i="1">
                              <a:solidFill>
                                <a:prstClr val="black"/>
                              </a:solidFill>
                              <a:latin typeface="Cambria Math" panose="02040503050406030204" pitchFamily="18" charset="0"/>
                            </a:rPr>
                            <m:t>𝟎</m:t>
                          </m:r>
                        </m:sup>
                      </m:sSup>
                    </m:oMath>
                  </m:oMathPara>
                </a14:m>
                <a:endParaRPr lang="en-US" sz="2000" b="1" i="1" dirty="0">
                  <a:solidFill>
                    <a:prstClr val="black"/>
                  </a:solidFill>
                  <a:latin typeface="Cambria Math" panose="02040503050406030204" pitchFamily="18" charset="0"/>
                </a:endParaRPr>
              </a:p>
              <a:p>
                <a:pPr>
                  <a:lnSpc>
                    <a:spcPct val="150000"/>
                  </a:lnSpc>
                </a:pPr>
                <a14:m>
                  <m:oMathPara xmlns:m="http://schemas.openxmlformats.org/officeDocument/2006/math">
                    <m:oMathParaPr>
                      <m:jc m:val="left"/>
                    </m:oMathParaPr>
                    <m:oMath xmlns:m="http://schemas.openxmlformats.org/officeDocument/2006/math">
                      <m:r>
                        <a:rPr lang="en-US" sz="2000" b="1" i="1" smtClean="0">
                          <a:solidFill>
                            <a:prstClr val="black"/>
                          </a:solidFill>
                          <a:latin typeface="Cambria Math"/>
                        </a:rPr>
                        <m:t>      </m:t>
                      </m:r>
                      <m:r>
                        <a:rPr lang="en-US" sz="2000" b="1" i="1">
                          <a:solidFill>
                            <a:prstClr val="black"/>
                          </a:solidFill>
                          <a:latin typeface="Cambria Math" panose="02040503050406030204" pitchFamily="18" charset="0"/>
                        </a:rPr>
                        <m:t>=</m:t>
                      </m:r>
                      <m:r>
                        <a:rPr lang="en-US" sz="2000" b="1" i="1">
                          <a:solidFill>
                            <a:prstClr val="black"/>
                          </a:solidFill>
                          <a:latin typeface="Cambria Math" panose="02040503050406030204" pitchFamily="18" charset="0"/>
                        </a:rPr>
                        <m:t>𝟖𝟒</m:t>
                      </m:r>
                    </m:oMath>
                  </m:oMathPara>
                </a14:m>
                <a:endParaRPr lang="en-US" sz="2000" b="1" i="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14:m>
                  <m:oMath xmlns:m="http://schemas.openxmlformats.org/officeDocument/2006/math">
                    <m:r>
                      <a:rPr lang="en-US" sz="2000" b="1" i="1" smtClean="0">
                        <a:solidFill>
                          <a:prstClr val="black"/>
                        </a:solidFill>
                        <a:latin typeface="Cambria Math"/>
                      </a:rPr>
                      <m:t> </m:t>
                    </m:r>
                    <m:r>
                      <a:rPr lang="en-US" sz="2000" b="1" i="1">
                        <a:solidFill>
                          <a:prstClr val="black"/>
                        </a:solidFill>
                        <a:latin typeface="Cambria Math" panose="02040503050406030204" pitchFamily="18" charset="0"/>
                      </a:rPr>
                      <m:t>⇒</m:t>
                    </m:r>
                    <m:r>
                      <a:rPr lang="en-US" sz="2000" b="1" i="1">
                        <a:solidFill>
                          <a:prstClr val="black"/>
                        </a:solidFill>
                        <a:latin typeface="Cambria Math" panose="02040503050406030204" pitchFamily="18" charset="0"/>
                      </a:rPr>
                      <m:t>𝒄</m:t>
                    </m:r>
                    <m:r>
                      <a:rPr lang="en-US" sz="2000" b="1" i="1">
                        <a:solidFill>
                          <a:prstClr val="black"/>
                        </a:solidFill>
                        <a:latin typeface="Cambria Math" panose="02040503050406030204" pitchFamily="18" charset="0"/>
                      </a:rPr>
                      <m:t>=</m:t>
                    </m:r>
                    <m:r>
                      <a:rPr lang="en-US" sz="2000" b="1" i="1">
                        <a:solidFill>
                          <a:prstClr val="black"/>
                        </a:solidFill>
                        <a:latin typeface="Cambria Math" panose="02040503050406030204" pitchFamily="18" charset="0"/>
                      </a:rPr>
                      <m:t>𝟐</m:t>
                    </m:r>
                    <m:rad>
                      <m:radPr>
                        <m:degHide m:val="on"/>
                        <m:ctrlPr>
                          <a:rPr lang="en-US" sz="2000" b="1" i="1">
                            <a:solidFill>
                              <a:prstClr val="black"/>
                            </a:solidFill>
                            <a:latin typeface="Cambria Math" panose="02040503050406030204" pitchFamily="18" charset="0"/>
                          </a:rPr>
                        </m:ctrlPr>
                      </m:radPr>
                      <m:deg/>
                      <m:e>
                        <m:r>
                          <a:rPr lang="en-US" sz="2000" b="1" i="1">
                            <a:solidFill>
                              <a:prstClr val="black"/>
                            </a:solidFill>
                            <a:latin typeface="Cambria Math" panose="02040503050406030204" pitchFamily="18" charset="0"/>
                          </a:rPr>
                          <m:t>𝟐𝟏</m:t>
                        </m:r>
                      </m:e>
                    </m:rad>
                  </m:oMath>
                </a14:m>
                <a:r>
                  <a:rPr lang="en-US" sz="2000" b="1" dirty="0">
                    <a:solidFill>
                      <a:prstClr val="black"/>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5" name="TextBox 24">
                <a:extLst>
                  <a:ext uri="{FF2B5EF4-FFF2-40B4-BE49-F238E27FC236}">
                    <a16:creationId xmlns:a16="http://schemas.microsoft.com/office/drawing/2014/main" id="{C4D89F48-C69D-AC41-D336-202929124B0E}"/>
                  </a:ext>
                </a:extLst>
              </p:cNvPr>
              <p:cNvSpPr txBox="1">
                <a:spLocks noRot="1" noChangeAspect="1" noMove="1" noResize="1" noEditPoints="1" noAdjustHandles="1" noChangeArrowheads="1" noChangeShapeType="1" noTextEdit="1"/>
              </p:cNvSpPr>
              <p:nvPr/>
            </p:nvSpPr>
            <p:spPr>
              <a:xfrm>
                <a:off x="2971800" y="2601157"/>
                <a:ext cx="4724400" cy="2408993"/>
              </a:xfrm>
              <a:prstGeom prst="rect">
                <a:avLst/>
              </a:prstGeom>
              <a:blipFill>
                <a:blip r:embed="rId20"/>
                <a:stretch>
                  <a:fillRect l="-2581" b="-1772"/>
                </a:stretch>
              </a:blipFill>
            </p:spPr>
            <p:txBody>
              <a:bodyPr/>
              <a:lstStyle/>
              <a:p>
                <a:r>
                  <a:rPr lang="en-US">
                    <a:noFill/>
                  </a:rPr>
                  <a:t> </a:t>
                </a:r>
              </a:p>
            </p:txBody>
          </p:sp>
        </mc:Fallback>
      </mc:AlternateContent>
    </p:spTree>
    <p:extLst>
      <p:ext uri="{BB962C8B-B14F-4D97-AF65-F5344CB8AC3E}">
        <p14:creationId xmlns:p14="http://schemas.microsoft.com/office/powerpoint/2010/main" val="2666097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5">
                                            <p:txEl>
                                              <p:pRg st="0" end="0"/>
                                            </p:txEl>
                                          </p:spTgt>
                                        </p:tgtEl>
                                        <p:attrNameLst>
                                          <p:attrName>style.visibility</p:attrName>
                                        </p:attrNameLst>
                                      </p:cBhvr>
                                      <p:to>
                                        <p:strVal val="visible"/>
                                      </p:to>
                                    </p:set>
                                    <p:animEffect transition="in" filter="wipe(left)">
                                      <p:cBhvr>
                                        <p:cTn id="15" dur="500"/>
                                        <p:tgtEl>
                                          <p:spTgt spid="2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5">
                                            <p:txEl>
                                              <p:pRg st="1" end="1"/>
                                            </p:txEl>
                                          </p:spTgt>
                                        </p:tgtEl>
                                        <p:attrNameLst>
                                          <p:attrName>style.visibility</p:attrName>
                                        </p:attrNameLst>
                                      </p:cBhvr>
                                      <p:to>
                                        <p:strVal val="visible"/>
                                      </p:to>
                                    </p:set>
                                    <p:animEffect transition="in" filter="wipe(left)">
                                      <p:cBhvr>
                                        <p:cTn id="20" dur="500"/>
                                        <p:tgtEl>
                                          <p:spTgt spid="2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5">
                                            <p:txEl>
                                              <p:pRg st="2" end="2"/>
                                            </p:txEl>
                                          </p:spTgt>
                                        </p:tgtEl>
                                        <p:attrNameLst>
                                          <p:attrName>style.visibility</p:attrName>
                                        </p:attrNameLst>
                                      </p:cBhvr>
                                      <p:to>
                                        <p:strVal val="visible"/>
                                      </p:to>
                                    </p:set>
                                    <p:animEffect transition="in" filter="wipe(left)">
                                      <p:cBhvr>
                                        <p:cTn id="25" dur="500"/>
                                        <p:tgtEl>
                                          <p:spTgt spid="2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5">
                                            <p:txEl>
                                              <p:pRg st="3" end="3"/>
                                            </p:txEl>
                                          </p:spTgt>
                                        </p:tgtEl>
                                        <p:attrNameLst>
                                          <p:attrName>style.visibility</p:attrName>
                                        </p:attrNameLst>
                                      </p:cBhvr>
                                      <p:to>
                                        <p:strVal val="visible"/>
                                      </p:to>
                                    </p:set>
                                    <p:animEffect transition="in" filter="wipe(left)">
                                      <p:cBhvr>
                                        <p:cTn id="30" dur="500"/>
                                        <p:tgtEl>
                                          <p:spTgt spid="2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5">
                                            <p:txEl>
                                              <p:pRg st="4" end="4"/>
                                            </p:txEl>
                                          </p:spTgt>
                                        </p:tgtEl>
                                        <p:attrNameLst>
                                          <p:attrName>style.visibility</p:attrName>
                                        </p:attrNameLst>
                                      </p:cBhvr>
                                      <p:to>
                                        <p:strVal val="visible"/>
                                      </p:to>
                                    </p:set>
                                    <p:animEffect transition="in" filter="wipe(left)">
                                      <p:cBhvr>
                                        <p:cTn id="35" dur="500"/>
                                        <p:tgtEl>
                                          <p:spTgt spid="25">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35"/>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grpId="0" nodeType="clickEffect">
                                  <p:stCondLst>
                                    <p:cond delay="750"/>
                                  </p:stCondLst>
                                  <p:childTnLst>
                                    <p:set>
                                      <p:cBhvr>
                                        <p:cTn id="44" dur="1" fill="hold">
                                          <p:stCondLst>
                                            <p:cond delay="249"/>
                                          </p:stCondLst>
                                        </p:cTn>
                                        <p:tgtEl>
                                          <p:spTgt spid="36"/>
                                        </p:tgtEl>
                                        <p:attrNameLst>
                                          <p:attrName>style.visibility</p:attrName>
                                        </p:attrNameLst>
                                      </p:cBhvr>
                                      <p:to>
                                        <p:strVal val="visible"/>
                                      </p:to>
                                    </p:set>
                                  </p:childTnLst>
                                </p:cTn>
                              </p:par>
                              <p:par>
                                <p:cTn id="45" presetID="1" presetClass="entr" presetSubtype="0" fill="hold" grpId="0" nodeType="withEffect">
                                  <p:stCondLst>
                                    <p:cond delay="750"/>
                                  </p:stCondLst>
                                  <p:childTnLst>
                                    <p:set>
                                      <p:cBhvr>
                                        <p:cTn id="46" dur="1" fill="hold">
                                          <p:stCondLst>
                                            <p:cond delay="249"/>
                                          </p:stCondLst>
                                        </p:cTn>
                                        <p:tgtEl>
                                          <p:spTgt spid="37"/>
                                        </p:tgtEl>
                                        <p:attrNameLst>
                                          <p:attrName>style.visibility</p:attrName>
                                        </p:attrNameLst>
                                      </p:cBhvr>
                                      <p:to>
                                        <p:strVal val="visible"/>
                                      </p:to>
                                    </p:set>
                                  </p:childTnLst>
                                </p:cTn>
                              </p:par>
                              <p:par>
                                <p:cTn id="47" presetID="1" presetClass="entr" presetSubtype="0" fill="hold" grpId="0" nodeType="withEffect">
                                  <p:stCondLst>
                                    <p:cond delay="750"/>
                                  </p:stCondLst>
                                  <p:childTnLst>
                                    <p:set>
                                      <p:cBhvr>
                                        <p:cTn id="48" dur="1" fill="hold">
                                          <p:stCondLst>
                                            <p:cond delay="249"/>
                                          </p:stCondLst>
                                        </p:cTn>
                                        <p:tgtEl>
                                          <p:spTgt spid="38"/>
                                        </p:tgtEl>
                                        <p:attrNameLst>
                                          <p:attrName>style.visibility</p:attrName>
                                        </p:attrNameLst>
                                      </p:cBhvr>
                                      <p:to>
                                        <p:strVal val="visible"/>
                                      </p:to>
                                    </p:set>
                                  </p:childTnLst>
                                </p:cTn>
                              </p:par>
                              <p:par>
                                <p:cTn id="49" presetID="1" presetClass="entr" presetSubtype="0" fill="hold" grpId="0" nodeType="withEffect">
                                  <p:stCondLst>
                                    <p:cond delay="750"/>
                                  </p:stCondLst>
                                  <p:childTnLst>
                                    <p:set>
                                      <p:cBhvr>
                                        <p:cTn id="50" dur="1" fill="hold">
                                          <p:stCondLst>
                                            <p:cond delay="249"/>
                                          </p:stCondLst>
                                        </p:cTn>
                                        <p:tgtEl>
                                          <p:spTgt spid="42"/>
                                        </p:tgtEl>
                                        <p:attrNameLst>
                                          <p:attrName>style.visibility</p:attrName>
                                        </p:attrNameLst>
                                      </p:cBhvr>
                                      <p:to>
                                        <p:strVal val="visible"/>
                                      </p:to>
                                    </p:set>
                                  </p:childTnLst>
                                </p:cTn>
                              </p:par>
                              <p:par>
                                <p:cTn id="51" presetID="1" presetClass="entr" presetSubtype="0" fill="hold" grpId="0" nodeType="withEffect">
                                  <p:stCondLst>
                                    <p:cond delay="750"/>
                                  </p:stCondLst>
                                  <p:childTnLst>
                                    <p:set>
                                      <p:cBhvr>
                                        <p:cTn id="52" dur="1" fill="hold">
                                          <p:stCondLst>
                                            <p:cond delay="249"/>
                                          </p:stCondLst>
                                        </p:cTn>
                                        <p:tgtEl>
                                          <p:spTgt spid="43"/>
                                        </p:tgtEl>
                                        <p:attrNameLst>
                                          <p:attrName>style.visibility</p:attrName>
                                        </p:attrNameLst>
                                      </p:cBhvr>
                                      <p:to>
                                        <p:strVal val="visible"/>
                                      </p:to>
                                    </p:set>
                                  </p:childTnLst>
                                </p:cTn>
                              </p:par>
                              <p:par>
                                <p:cTn id="53" presetID="1" presetClass="entr" presetSubtype="0" fill="hold" grpId="0" nodeType="withEffect">
                                  <p:stCondLst>
                                    <p:cond delay="750"/>
                                  </p:stCondLst>
                                  <p:childTnLst>
                                    <p:set>
                                      <p:cBhvr>
                                        <p:cTn id="54" dur="1" fill="hold">
                                          <p:stCondLst>
                                            <p:cond delay="249"/>
                                          </p:stCondLst>
                                        </p:cTn>
                                        <p:tgtEl>
                                          <p:spTgt spid="47"/>
                                        </p:tgtEl>
                                        <p:attrNameLst>
                                          <p:attrName>style.visibility</p:attrName>
                                        </p:attrNameLst>
                                      </p:cBhvr>
                                      <p:to>
                                        <p:strVal val="visible"/>
                                      </p:to>
                                    </p:set>
                                  </p:childTnLst>
                                </p:cTn>
                              </p:par>
                              <p:par>
                                <p:cTn id="55" presetID="16" presetClass="exit" presetSubtype="21" fill="hold" grpId="0" nodeType="withEffect">
                                  <p:stCondLst>
                                    <p:cond delay="0"/>
                                  </p:stCondLst>
                                  <p:childTnLst>
                                    <p:animEffect transition="out" filter="barn(inVertical)">
                                      <p:cBhvr>
                                        <p:cTn id="56" dur="500"/>
                                        <p:tgtEl>
                                          <p:spTgt spid="35"/>
                                        </p:tgtEl>
                                      </p:cBhvr>
                                    </p:animEffect>
                                    <p:set>
                                      <p:cBhvr>
                                        <p:cTn id="57" dur="1" fill="hold">
                                          <p:stCondLst>
                                            <p:cond delay="499"/>
                                          </p:stCondLst>
                                        </p:cTn>
                                        <p:tgtEl>
                                          <p:spTgt spid="35"/>
                                        </p:tgtEl>
                                        <p:attrNameLst>
                                          <p:attrName>style.visibility</p:attrName>
                                        </p:attrNameLst>
                                      </p:cBhvr>
                                      <p:to>
                                        <p:strVal val="hidden"/>
                                      </p:to>
                                    </p:set>
                                  </p:childTnLst>
                                </p:cTn>
                              </p:par>
                            </p:childTnLst>
                          </p:cTn>
                        </p:par>
                        <p:par>
                          <p:cTn id="58" fill="hold">
                            <p:stCondLst>
                              <p:cond delay="1000"/>
                            </p:stCondLst>
                            <p:childTnLst>
                              <p:par>
                                <p:cTn id="59" presetID="21" presetClass="exit" presetSubtype="1" fill="hold" grpId="1" nodeType="afterEffect">
                                  <p:stCondLst>
                                    <p:cond delay="750"/>
                                  </p:stCondLst>
                                  <p:childTnLst>
                                    <p:animEffect transition="out" filter="wheel(1)">
                                      <p:cBhvr>
                                        <p:cTn id="60" dur="250"/>
                                        <p:tgtEl>
                                          <p:spTgt spid="47"/>
                                        </p:tgtEl>
                                      </p:cBhvr>
                                    </p:animEffect>
                                    <p:set>
                                      <p:cBhvr>
                                        <p:cTn id="61" dur="1" fill="hold">
                                          <p:stCondLst>
                                            <p:cond delay="249"/>
                                          </p:stCondLst>
                                        </p:cTn>
                                        <p:tgtEl>
                                          <p:spTgt spid="47"/>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2" name="click.wav"/>
                                        </p:tgtEl>
                                      </p:cMediaNode>
                                    </p:audio>
                                  </p:subTnLst>
                                </p:cTn>
                              </p:par>
                            </p:childTnLst>
                          </p:cTn>
                        </p:par>
                        <p:par>
                          <p:cTn id="62" fill="hold">
                            <p:stCondLst>
                              <p:cond delay="2000"/>
                            </p:stCondLst>
                            <p:childTnLst>
                              <p:par>
                                <p:cTn id="63" presetID="21" presetClass="exit" presetSubtype="1" fill="hold" grpId="1" nodeType="afterEffect">
                                  <p:stCondLst>
                                    <p:cond delay="750"/>
                                  </p:stCondLst>
                                  <p:childTnLst>
                                    <p:animEffect transition="out" filter="wheel(1)">
                                      <p:cBhvr>
                                        <p:cTn id="64" dur="250"/>
                                        <p:tgtEl>
                                          <p:spTgt spid="43"/>
                                        </p:tgtEl>
                                      </p:cBhvr>
                                    </p:animEffect>
                                    <p:set>
                                      <p:cBhvr>
                                        <p:cTn id="65" dur="1" fill="hold">
                                          <p:stCondLst>
                                            <p:cond delay="249"/>
                                          </p:stCondLst>
                                        </p:cTn>
                                        <p:tgtEl>
                                          <p:spTgt spid="43"/>
                                        </p:tgtEl>
                                        <p:attrNameLst>
                                          <p:attrName>style.visibility</p:attrName>
                                        </p:attrNameLst>
                                      </p:cBhvr>
                                      <p:to>
                                        <p:strVal val="hidden"/>
                                      </p:to>
                                    </p:se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childTnLst>
                          </p:cTn>
                        </p:par>
                        <p:par>
                          <p:cTn id="66" fill="hold">
                            <p:stCondLst>
                              <p:cond delay="3000"/>
                            </p:stCondLst>
                            <p:childTnLst>
                              <p:par>
                                <p:cTn id="67" presetID="21" presetClass="exit" presetSubtype="1" fill="hold" grpId="1" nodeType="afterEffect">
                                  <p:stCondLst>
                                    <p:cond delay="750"/>
                                  </p:stCondLst>
                                  <p:childTnLst>
                                    <p:animEffect transition="out" filter="wheel(1)">
                                      <p:cBhvr>
                                        <p:cTn id="68" dur="250"/>
                                        <p:tgtEl>
                                          <p:spTgt spid="42"/>
                                        </p:tgtEl>
                                      </p:cBhvr>
                                    </p:animEffect>
                                    <p:set>
                                      <p:cBhvr>
                                        <p:cTn id="69" dur="1" fill="hold">
                                          <p:stCondLst>
                                            <p:cond delay="249"/>
                                          </p:stCondLst>
                                        </p:cTn>
                                        <p:tgtEl>
                                          <p:spTgt spid="42"/>
                                        </p:tgtEl>
                                        <p:attrNameLst>
                                          <p:attrName>style.visibility</p:attrName>
                                        </p:attrNameLst>
                                      </p:cBhvr>
                                      <p:to>
                                        <p:strVal val="hidden"/>
                                      </p:to>
                                    </p:set>
                                  </p:childTnLst>
                                  <p:subTnLst>
                                    <p:audio>
                                      <p:cMediaNode>
                                        <p:cTn display="0" masterRel="sameClick">
                                          <p:stCondLst>
                                            <p:cond evt="begin" delay="0">
                                              <p:tn val="67"/>
                                            </p:cond>
                                          </p:stCondLst>
                                          <p:endCondLst>
                                            <p:cond evt="onStopAudio" delay="0">
                                              <p:tgtEl>
                                                <p:sldTgt/>
                                              </p:tgtEl>
                                            </p:cond>
                                          </p:endCondLst>
                                        </p:cTn>
                                        <p:tgtEl>
                                          <p:sndTgt r:embed="rId2" name="click.wav"/>
                                        </p:tgtEl>
                                      </p:cMediaNode>
                                    </p:audio>
                                  </p:subTnLst>
                                </p:cTn>
                              </p:par>
                            </p:childTnLst>
                          </p:cTn>
                        </p:par>
                        <p:par>
                          <p:cTn id="70" fill="hold">
                            <p:stCondLst>
                              <p:cond delay="4000"/>
                            </p:stCondLst>
                            <p:childTnLst>
                              <p:par>
                                <p:cTn id="71" presetID="21" presetClass="exit" presetSubtype="1" fill="hold" grpId="1" nodeType="afterEffect">
                                  <p:stCondLst>
                                    <p:cond delay="750"/>
                                  </p:stCondLst>
                                  <p:childTnLst>
                                    <p:animEffect transition="out" filter="wheel(1)">
                                      <p:cBhvr>
                                        <p:cTn id="72" dur="250"/>
                                        <p:tgtEl>
                                          <p:spTgt spid="38"/>
                                        </p:tgtEl>
                                      </p:cBhvr>
                                    </p:animEffect>
                                    <p:set>
                                      <p:cBhvr>
                                        <p:cTn id="73" dur="1" fill="hold">
                                          <p:stCondLst>
                                            <p:cond delay="249"/>
                                          </p:stCondLst>
                                        </p:cTn>
                                        <p:tgtEl>
                                          <p:spTgt spid="38"/>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2" name="click.wav"/>
                                        </p:tgtEl>
                                      </p:cMediaNode>
                                    </p:audio>
                                  </p:subTnLst>
                                </p:cTn>
                              </p:par>
                            </p:childTnLst>
                          </p:cTn>
                        </p:par>
                        <p:par>
                          <p:cTn id="74" fill="hold">
                            <p:stCondLst>
                              <p:cond delay="5000"/>
                            </p:stCondLst>
                            <p:childTnLst>
                              <p:par>
                                <p:cTn id="75" presetID="21" presetClass="exit" presetSubtype="1" fill="hold" grpId="1" nodeType="afterEffect">
                                  <p:stCondLst>
                                    <p:cond delay="750"/>
                                  </p:stCondLst>
                                  <p:childTnLst>
                                    <p:animEffect transition="out" filter="wheel(1)">
                                      <p:cBhvr>
                                        <p:cTn id="76" dur="250"/>
                                        <p:tgtEl>
                                          <p:spTgt spid="37"/>
                                        </p:tgtEl>
                                      </p:cBhvr>
                                    </p:animEffect>
                                    <p:set>
                                      <p:cBhvr>
                                        <p:cTn id="77" dur="1" fill="hold">
                                          <p:stCondLst>
                                            <p:cond delay="249"/>
                                          </p:stCondLst>
                                        </p:cTn>
                                        <p:tgtEl>
                                          <p:spTgt spid="37"/>
                                        </p:tgtEl>
                                        <p:attrNameLst>
                                          <p:attrName>style.visibility</p:attrName>
                                        </p:attrNameLst>
                                      </p:cBhvr>
                                      <p:to>
                                        <p:strVal val="hidden"/>
                                      </p:to>
                                    </p:set>
                                  </p:childTnLst>
                                  <p:subTnLst>
                                    <p:audio>
                                      <p:cMediaNode>
                                        <p:cTn display="0" masterRel="sameClick">
                                          <p:stCondLst>
                                            <p:cond evt="begin" delay="0">
                                              <p:tn val="75"/>
                                            </p:cond>
                                          </p:stCondLst>
                                          <p:endCondLst>
                                            <p:cond evt="onStopAudio" delay="0">
                                              <p:tgtEl>
                                                <p:sldTgt/>
                                              </p:tgtEl>
                                            </p:cond>
                                          </p:endCondLst>
                                        </p:cTn>
                                        <p:tgtEl>
                                          <p:sndTgt r:embed="rId2" name="click.wav"/>
                                        </p:tgtEl>
                                      </p:cMediaNode>
                                    </p:audio>
                                  </p:subTnLst>
                                </p:cTn>
                              </p:par>
                            </p:childTnLst>
                          </p:cTn>
                        </p:par>
                        <p:par>
                          <p:cTn id="78" fill="hold">
                            <p:stCondLst>
                              <p:cond delay="6000"/>
                            </p:stCondLst>
                            <p:childTnLst>
                              <p:par>
                                <p:cTn id="79" presetID="21" presetClass="exit" presetSubtype="1" fill="hold" grpId="1" nodeType="afterEffect">
                                  <p:stCondLst>
                                    <p:cond delay="750"/>
                                  </p:stCondLst>
                                  <p:childTnLst>
                                    <p:animEffect transition="out" filter="wheel(1)">
                                      <p:cBhvr>
                                        <p:cTn id="80" dur="250"/>
                                        <p:tgtEl>
                                          <p:spTgt spid="36"/>
                                        </p:tgtEl>
                                      </p:cBhvr>
                                    </p:animEffect>
                                    <p:set>
                                      <p:cBhvr>
                                        <p:cTn id="81" dur="1" fill="hold">
                                          <p:stCondLst>
                                            <p:cond delay="249"/>
                                          </p:stCondLst>
                                        </p:cTn>
                                        <p:tgtEl>
                                          <p:spTgt spid="36"/>
                                        </p:tgtEl>
                                        <p:attrNameLst>
                                          <p:attrName>style.visibility</p:attrName>
                                        </p:attrNameLst>
                                      </p:cBhvr>
                                      <p:to>
                                        <p:strVal val="hidden"/>
                                      </p:to>
                                    </p:set>
                                  </p:childTnLst>
                                  <p:subTnLst>
                                    <p:audio>
                                      <p:cMediaNode vol="100000">
                                        <p:cTn display="0" masterRel="sameClick">
                                          <p:stCondLst>
                                            <p:cond evt="begin" delay="0">
                                              <p:tn val="79"/>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35"/>
                  </p:tgtEl>
                </p:cond>
              </p:nextCondLst>
            </p:seq>
          </p:childTnLst>
        </p:cTn>
      </p:par>
    </p:tnLst>
    <p:bldLst>
      <p:bldP spid="35" grpId="0" animBg="1"/>
      <p:bldP spid="36" grpId="0" animBg="1"/>
      <p:bldP spid="36" grpId="1" animBg="1"/>
      <p:bldP spid="37" grpId="0" animBg="1"/>
      <p:bldP spid="37" grpId="1" animBg="1"/>
      <p:bldP spid="38" grpId="0" animBg="1"/>
      <p:bldP spid="38" grpId="1" animBg="1"/>
      <p:bldP spid="42" grpId="0" animBg="1"/>
      <p:bldP spid="42" grpId="1" animBg="1"/>
      <p:bldP spid="43" grpId="0" animBg="1"/>
      <p:bldP spid="43" grpId="1" animBg="1"/>
      <p:bldP spid="47" grpId="0" animBg="1"/>
      <p:bldP spid="47" grpId="1" animBg="1"/>
      <p:bldP spid="62" grpId="0"/>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E:\DOWLOAD\deo-hai-van-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314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9604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5486400" cy="765572"/>
          </a:xfrm>
        </p:spPr>
        <p:txBody>
          <a:bodyPr>
            <a:normAutofit/>
          </a:bodyPr>
          <a:lstStyle/>
          <a:p>
            <a:r>
              <a:rPr lang="en-US" sz="2800" b="1" dirty="0" err="1">
                <a:solidFill>
                  <a:srgbClr val="FF0000"/>
                </a:solidFill>
                <a:latin typeface="Times New Roman" pitchFamily="18" charset="0"/>
                <a:cs typeface="Times New Roman" pitchFamily="18" charset="0"/>
              </a:rPr>
              <a:t>Câu</a:t>
            </a:r>
            <a:r>
              <a:rPr lang="en-US" sz="2800" b="1" dirty="0">
                <a:solidFill>
                  <a:srgbClr val="FF0000"/>
                </a:solidFill>
                <a:latin typeface="Times New Roman" pitchFamily="18" charset="0"/>
                <a:cs typeface="Times New Roman" pitchFamily="18" charset="0"/>
              </a:rPr>
              <a:t> 2</a:t>
            </a:r>
          </a:p>
        </p:txBody>
      </p:sp>
      <p:sp>
        <p:nvSpPr>
          <p:cNvPr id="4" name="Action Button: Home 3">
            <a:hlinkClick r:id="rId4" action="ppaction://hlinksldjump" highlightClick="1"/>
          </p:cNvPr>
          <p:cNvSpPr/>
          <p:nvPr/>
        </p:nvSpPr>
        <p:spPr>
          <a:xfrm>
            <a:off x="8001000" y="4217670"/>
            <a:ext cx="838200" cy="685800"/>
          </a:xfrm>
          <a:prstGeom prst="actionButtonHo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60000"/>
                  <a:lumOff val="40000"/>
                </a:schemeClr>
              </a:solidFill>
            </a:endParaRPr>
          </a:p>
        </p:txBody>
      </p:sp>
      <p:sp>
        <p:nvSpPr>
          <p:cNvPr id="49" name="Rectangle 48"/>
          <p:cNvSpPr/>
          <p:nvPr/>
        </p:nvSpPr>
        <p:spPr>
          <a:xfrm>
            <a:off x="0" y="0"/>
            <a:ext cx="9144000" cy="361950"/>
          </a:xfrm>
          <a:prstGeom prst="rect">
            <a:avLst/>
          </a:prstGeom>
          <a:solidFill>
            <a:srgbClr val="26FA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0000"/>
                </a:solidFill>
                <a:latin typeface="Times New Roman" pitchFamily="18" charset="0"/>
                <a:cs typeface="Times New Roman" pitchFamily="18" charset="0"/>
              </a:rPr>
              <a:t>TRÒ</a:t>
            </a:r>
            <a:r>
              <a:rPr lang="en-US" sz="2400" b="1" dirty="0">
                <a:solidFill>
                  <a:srgbClr val="FF0000"/>
                </a:solidFill>
                <a:latin typeface="Times New Roman" pitchFamily="18" charset="0"/>
                <a:cs typeface="Times New Roman" pitchFamily="18" charset="0"/>
              </a:rPr>
              <a:t> CH</a:t>
            </a:r>
            <a:r>
              <a:rPr lang="vi-VN" sz="2400" b="1" dirty="0">
                <a:solidFill>
                  <a:srgbClr val="FF0000"/>
                </a:solidFill>
                <a:latin typeface="Times New Roman" pitchFamily="18" charset="0"/>
                <a:cs typeface="Times New Roman" pitchFamily="18" charset="0"/>
              </a:rPr>
              <a:t>Ơ</a:t>
            </a:r>
            <a:r>
              <a:rPr lang="en-US" sz="2400" b="1" dirty="0">
                <a:solidFill>
                  <a:srgbClr val="FF0000"/>
                </a:solidFill>
                <a:latin typeface="Times New Roman" pitchFamily="18" charset="0"/>
                <a:cs typeface="Times New Roman" pitchFamily="18" charset="0"/>
              </a:rPr>
              <a:t>I ĐOÁN HÌNH</a:t>
            </a:r>
          </a:p>
        </p:txBody>
      </p:sp>
      <p:sp>
        <p:nvSpPr>
          <p:cNvPr id="50" name="Rectangle 49"/>
          <p:cNvSpPr/>
          <p:nvPr/>
        </p:nvSpPr>
        <p:spPr>
          <a:xfrm>
            <a:off x="0" y="4914900"/>
            <a:ext cx="9144000" cy="228600"/>
          </a:xfrm>
          <a:prstGeom prst="rect">
            <a:avLst/>
          </a:prstGeom>
          <a:solidFill>
            <a:srgbClr val="26FA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51" name="Rectangle 50"/>
          <p:cNvSpPr/>
          <p:nvPr/>
        </p:nvSpPr>
        <p:spPr>
          <a:xfrm>
            <a:off x="0" y="0"/>
            <a:ext cx="304800" cy="5143500"/>
          </a:xfrm>
          <a:prstGeom prst="rect">
            <a:avLst/>
          </a:prstGeom>
          <a:solidFill>
            <a:srgbClr val="26FA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52" name="Rectangle 51"/>
          <p:cNvSpPr/>
          <p:nvPr/>
        </p:nvSpPr>
        <p:spPr>
          <a:xfrm>
            <a:off x="8839200" y="0"/>
            <a:ext cx="304800" cy="5143500"/>
          </a:xfrm>
          <a:prstGeom prst="rect">
            <a:avLst/>
          </a:prstGeom>
          <a:solidFill>
            <a:srgbClr val="26FA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aphicFrame>
        <p:nvGraphicFramePr>
          <p:cNvPr id="6" name="Object 5"/>
          <p:cNvGraphicFramePr>
            <a:graphicFrameLocks noChangeAspect="1"/>
          </p:cNvGraphicFramePr>
          <p:nvPr/>
        </p:nvGraphicFramePr>
        <p:xfrm>
          <a:off x="1503363" y="1845469"/>
          <a:ext cx="652462" cy="554831"/>
        </p:xfrm>
        <a:graphic>
          <a:graphicData uri="http://schemas.openxmlformats.org/presentationml/2006/ole">
            <mc:AlternateContent xmlns:mc="http://schemas.openxmlformats.org/markup-compatibility/2006">
              <mc:Choice xmlns:v="urn:schemas-microsoft-com:vml" Requires="v">
                <p:oleObj name="Equation" r:id="rId5" imgW="380880" imgH="431640" progId="Equation.DSMT4">
                  <p:embed/>
                </p:oleObj>
              </mc:Choice>
              <mc:Fallback>
                <p:oleObj name="Equation" r:id="rId5" imgW="380880" imgH="431640" progId="Equation.DSMT4">
                  <p:embed/>
                  <p:pic>
                    <p:nvPicPr>
                      <p:cNvPr id="6" name="Object 5"/>
                      <p:cNvPicPr/>
                      <p:nvPr/>
                    </p:nvPicPr>
                    <p:blipFill>
                      <a:blip r:embed="rId6"/>
                      <a:stretch>
                        <a:fillRect/>
                      </a:stretch>
                    </p:blipFill>
                    <p:spPr>
                      <a:xfrm>
                        <a:off x="1503363" y="1845469"/>
                        <a:ext cx="652462" cy="554831"/>
                      </a:xfrm>
                      <a:prstGeom prst="rect">
                        <a:avLst/>
                      </a:prstGeom>
                    </p:spPr>
                  </p:pic>
                </p:oleObj>
              </mc:Fallback>
            </mc:AlternateContent>
          </a:graphicData>
        </a:graphic>
      </p:graphicFrame>
      <p:graphicFrame>
        <p:nvGraphicFramePr>
          <p:cNvPr id="39" name="Object 38"/>
          <p:cNvGraphicFramePr>
            <a:graphicFrameLocks noChangeAspect="1"/>
          </p:cNvGraphicFramePr>
          <p:nvPr/>
        </p:nvGraphicFramePr>
        <p:xfrm>
          <a:off x="5278438" y="1841898"/>
          <a:ext cx="457200" cy="554831"/>
        </p:xfrm>
        <a:graphic>
          <a:graphicData uri="http://schemas.openxmlformats.org/presentationml/2006/ole">
            <mc:AlternateContent xmlns:mc="http://schemas.openxmlformats.org/markup-compatibility/2006">
              <mc:Choice xmlns:v="urn:schemas-microsoft-com:vml" Requires="v">
                <p:oleObj name="Equation" r:id="rId7" imgW="266400" imgH="431640" progId="Equation.DSMT4">
                  <p:embed/>
                </p:oleObj>
              </mc:Choice>
              <mc:Fallback>
                <p:oleObj name="Equation" r:id="rId7" imgW="266400" imgH="431640" progId="Equation.DSMT4">
                  <p:embed/>
                  <p:pic>
                    <p:nvPicPr>
                      <p:cNvPr id="39" name="Object 38"/>
                      <p:cNvPicPr>
                        <a:picLocks noChangeAspect="1" noChangeArrowheads="1"/>
                      </p:cNvPicPr>
                      <p:nvPr/>
                    </p:nvPicPr>
                    <p:blipFill>
                      <a:blip r:embed="rId8"/>
                      <a:srcRect/>
                      <a:stretch>
                        <a:fillRect/>
                      </a:stretch>
                    </p:blipFill>
                    <p:spPr bwMode="auto">
                      <a:xfrm>
                        <a:off x="5278438" y="1841898"/>
                        <a:ext cx="457200" cy="554831"/>
                      </a:xfrm>
                      <a:prstGeom prst="rect">
                        <a:avLst/>
                      </a:prstGeom>
                      <a:noFill/>
                      <a:ln>
                        <a:noFill/>
                      </a:ln>
                    </p:spPr>
                  </p:pic>
                </p:oleObj>
              </mc:Fallback>
            </mc:AlternateContent>
          </a:graphicData>
        </a:graphic>
      </p:graphicFrame>
      <p:graphicFrame>
        <p:nvGraphicFramePr>
          <p:cNvPr id="40" name="Object 39"/>
          <p:cNvGraphicFramePr>
            <a:graphicFrameLocks noChangeAspect="1"/>
          </p:cNvGraphicFramePr>
          <p:nvPr/>
        </p:nvGraphicFramePr>
        <p:xfrm>
          <a:off x="1643063" y="2861073"/>
          <a:ext cx="260350" cy="506015"/>
        </p:xfrm>
        <a:graphic>
          <a:graphicData uri="http://schemas.openxmlformats.org/presentationml/2006/ole">
            <mc:AlternateContent xmlns:mc="http://schemas.openxmlformats.org/markup-compatibility/2006">
              <mc:Choice xmlns:v="urn:schemas-microsoft-com:vml" Requires="v">
                <p:oleObj name="Equation" r:id="rId9" imgW="152280" imgH="393480" progId="Equation.DSMT4">
                  <p:embed/>
                </p:oleObj>
              </mc:Choice>
              <mc:Fallback>
                <p:oleObj name="Equation" r:id="rId9" imgW="152280" imgH="393480" progId="Equation.DSMT4">
                  <p:embed/>
                  <p:pic>
                    <p:nvPicPr>
                      <p:cNvPr id="40" name="Object 39"/>
                      <p:cNvPicPr>
                        <a:picLocks noChangeAspect="1" noChangeArrowheads="1"/>
                      </p:cNvPicPr>
                      <p:nvPr/>
                    </p:nvPicPr>
                    <p:blipFill>
                      <a:blip r:embed="rId10"/>
                      <a:srcRect/>
                      <a:stretch>
                        <a:fillRect/>
                      </a:stretch>
                    </p:blipFill>
                    <p:spPr bwMode="auto">
                      <a:xfrm>
                        <a:off x="1643063" y="2861073"/>
                        <a:ext cx="260350" cy="50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 name="Object 40"/>
          <p:cNvGraphicFramePr>
            <a:graphicFrameLocks noChangeAspect="1"/>
          </p:cNvGraphicFramePr>
          <p:nvPr/>
        </p:nvGraphicFramePr>
        <p:xfrm>
          <a:off x="5278438" y="2845594"/>
          <a:ext cx="457200" cy="538163"/>
        </p:xfrm>
        <a:graphic>
          <a:graphicData uri="http://schemas.openxmlformats.org/presentationml/2006/ole">
            <mc:AlternateContent xmlns:mc="http://schemas.openxmlformats.org/markup-compatibility/2006">
              <mc:Choice xmlns:v="urn:schemas-microsoft-com:vml" Requires="v">
                <p:oleObj name="Equation" r:id="rId11" imgW="266400" imgH="419040" progId="Equation.DSMT4">
                  <p:embed/>
                </p:oleObj>
              </mc:Choice>
              <mc:Fallback>
                <p:oleObj name="Equation" r:id="rId11" imgW="266400" imgH="419040" progId="Equation.DSMT4">
                  <p:embed/>
                  <p:pic>
                    <p:nvPicPr>
                      <p:cNvPr id="41" name="Object 40"/>
                      <p:cNvPicPr>
                        <a:picLocks noChangeAspect="1" noChangeArrowheads="1"/>
                      </p:cNvPicPr>
                      <p:nvPr/>
                    </p:nvPicPr>
                    <p:blipFill>
                      <a:blip r:embed="rId12"/>
                      <a:srcRect/>
                      <a:stretch>
                        <a:fillRect/>
                      </a:stretch>
                    </p:blipFill>
                    <p:spPr bwMode="auto">
                      <a:xfrm>
                        <a:off x="5278438" y="2845594"/>
                        <a:ext cx="457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 name="Rectangle 34"/>
          <p:cNvSpPr/>
          <p:nvPr/>
        </p:nvSpPr>
        <p:spPr>
          <a:xfrm>
            <a:off x="7999278" y="1352550"/>
            <a:ext cx="780685"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START</a:t>
            </a:r>
          </a:p>
        </p:txBody>
      </p:sp>
      <p:sp>
        <p:nvSpPr>
          <p:cNvPr id="36" name="Oval 35"/>
          <p:cNvSpPr/>
          <p:nvPr/>
        </p:nvSpPr>
        <p:spPr>
          <a:xfrm>
            <a:off x="7772400" y="152400"/>
            <a:ext cx="1188720" cy="118872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rPr>
              <a:t>0</a:t>
            </a:r>
            <a:endParaRPr lang="en-US" sz="1050" b="1" dirty="0">
              <a:solidFill>
                <a:srgbClr val="FF0000"/>
              </a:solidFill>
            </a:endParaRPr>
          </a:p>
        </p:txBody>
      </p:sp>
      <p:sp>
        <p:nvSpPr>
          <p:cNvPr id="37" name="Oval 36"/>
          <p:cNvSpPr/>
          <p:nvPr/>
        </p:nvSpPr>
        <p:spPr>
          <a:xfrm>
            <a:off x="7772400" y="152400"/>
            <a:ext cx="1188720" cy="118872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rPr>
              <a:t>1</a:t>
            </a:r>
            <a:endParaRPr lang="en-US" sz="1050" b="1" dirty="0">
              <a:solidFill>
                <a:srgbClr val="FF0000"/>
              </a:solidFill>
            </a:endParaRPr>
          </a:p>
        </p:txBody>
      </p:sp>
      <p:sp>
        <p:nvSpPr>
          <p:cNvPr id="38" name="Oval 37"/>
          <p:cNvSpPr/>
          <p:nvPr/>
        </p:nvSpPr>
        <p:spPr>
          <a:xfrm>
            <a:off x="7772400" y="152400"/>
            <a:ext cx="1188720" cy="118872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rPr>
              <a:t>2</a:t>
            </a:r>
            <a:endParaRPr lang="en-US" sz="1050" b="1" dirty="0">
              <a:solidFill>
                <a:srgbClr val="FF0000"/>
              </a:solidFill>
            </a:endParaRPr>
          </a:p>
        </p:txBody>
      </p:sp>
      <p:sp>
        <p:nvSpPr>
          <p:cNvPr id="42" name="Oval 41"/>
          <p:cNvSpPr/>
          <p:nvPr/>
        </p:nvSpPr>
        <p:spPr>
          <a:xfrm>
            <a:off x="7772400" y="152400"/>
            <a:ext cx="1188720" cy="118872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rPr>
              <a:t>3</a:t>
            </a:r>
            <a:endParaRPr lang="en-US" sz="1050" b="1" dirty="0">
              <a:solidFill>
                <a:srgbClr val="FF0000"/>
              </a:solidFill>
            </a:endParaRPr>
          </a:p>
        </p:txBody>
      </p:sp>
      <p:sp>
        <p:nvSpPr>
          <p:cNvPr id="43" name="Oval 42"/>
          <p:cNvSpPr/>
          <p:nvPr/>
        </p:nvSpPr>
        <p:spPr>
          <a:xfrm>
            <a:off x="7772400" y="152400"/>
            <a:ext cx="1188720" cy="118872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rPr>
              <a:t>4</a:t>
            </a:r>
            <a:endParaRPr lang="en-US" sz="1050" b="1" dirty="0">
              <a:solidFill>
                <a:srgbClr val="FF0000"/>
              </a:solidFill>
            </a:endParaRPr>
          </a:p>
        </p:txBody>
      </p:sp>
      <p:sp>
        <p:nvSpPr>
          <p:cNvPr id="47" name="Oval 46"/>
          <p:cNvSpPr/>
          <p:nvPr/>
        </p:nvSpPr>
        <p:spPr>
          <a:xfrm>
            <a:off x="7772400" y="152400"/>
            <a:ext cx="1188720" cy="118872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rPr>
              <a:t>5</a:t>
            </a:r>
            <a:endParaRPr lang="en-US" sz="1050" b="1" dirty="0">
              <a:solidFill>
                <a:srgbClr val="FF0000"/>
              </a:solidFill>
            </a:endParaRPr>
          </a:p>
        </p:txBody>
      </p:sp>
      <p:graphicFrame>
        <p:nvGraphicFramePr>
          <p:cNvPr id="58" name="Object 57"/>
          <p:cNvGraphicFramePr>
            <a:graphicFrameLocks noChangeAspect="1"/>
          </p:cNvGraphicFramePr>
          <p:nvPr/>
        </p:nvGraphicFramePr>
        <p:xfrm>
          <a:off x="2228850" y="2597150"/>
          <a:ext cx="252413" cy="414338"/>
        </p:xfrm>
        <a:graphic>
          <a:graphicData uri="http://schemas.openxmlformats.org/presentationml/2006/ole">
            <mc:AlternateContent xmlns:mc="http://schemas.openxmlformats.org/markup-compatibility/2006">
              <mc:Choice xmlns:v="urn:schemas-microsoft-com:vml" Requires="v">
                <p:oleObj name="Equation" r:id="rId13" imgW="114120" imgH="177480" progId="Equation.DSMT4">
                  <p:embed/>
                </p:oleObj>
              </mc:Choice>
              <mc:Fallback>
                <p:oleObj name="Equation" r:id="rId13" imgW="114120" imgH="177480" progId="Equation.DSMT4">
                  <p:embed/>
                  <p:pic>
                    <p:nvPicPr>
                      <p:cNvPr id="58" name="Object 57"/>
                      <p:cNvPicPr/>
                      <p:nvPr/>
                    </p:nvPicPr>
                    <p:blipFill>
                      <a:blip r:embed="rId14"/>
                      <a:stretch>
                        <a:fillRect/>
                      </a:stretch>
                    </p:blipFill>
                    <p:spPr>
                      <a:xfrm>
                        <a:off x="2228850" y="2597150"/>
                        <a:ext cx="252413" cy="414338"/>
                      </a:xfrm>
                      <a:prstGeom prst="rect">
                        <a:avLst/>
                      </a:prstGeom>
                    </p:spPr>
                  </p:pic>
                </p:oleObj>
              </mc:Fallback>
            </mc:AlternateContent>
          </a:graphicData>
        </a:graphic>
      </p:graphicFrame>
      <p:sp>
        <p:nvSpPr>
          <p:cNvPr id="62" name="Title 1"/>
          <p:cNvSpPr txBox="1">
            <a:spLocks/>
          </p:cNvSpPr>
          <p:nvPr/>
        </p:nvSpPr>
        <p:spPr>
          <a:xfrm>
            <a:off x="381000" y="2343150"/>
            <a:ext cx="1495157" cy="617459"/>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err="1">
                <a:latin typeface="Times New Roman" pitchFamily="18" charset="0"/>
                <a:cs typeface="Times New Roman" pitchFamily="18" charset="0"/>
              </a:rPr>
              <a:t>Đáp</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án</a:t>
            </a:r>
            <a:r>
              <a:rPr lang="en-US" sz="3200" b="1" dirty="0">
                <a:latin typeface="Times New Roman" pitchFamily="18" charset="0"/>
                <a:cs typeface="Times New Roman" pitchFamily="18" charset="0"/>
              </a:rPr>
              <a:t>:    </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5958DE2-DF75-5587-237A-7DC5FC7BC241}"/>
                  </a:ext>
                </a:extLst>
              </p:cNvPr>
              <p:cNvSpPr txBox="1"/>
              <p:nvPr/>
            </p:nvSpPr>
            <p:spPr>
              <a:xfrm>
                <a:off x="381001" y="895350"/>
                <a:ext cx="7435398" cy="1117870"/>
              </a:xfrm>
              <a:prstGeom prst="rect">
                <a:avLst/>
              </a:prstGeom>
              <a:noFill/>
            </p:spPr>
            <p:txBody>
              <a:bodyPr wrap="square">
                <a:spAutoFit/>
              </a:bodyPr>
              <a:lstStyle/>
              <a:p>
                <a:r>
                  <a:rPr lang="en-US" sz="2400" b="1" dirty="0">
                    <a:solidFill>
                      <a:prstClr val="black"/>
                    </a:solidFill>
                    <a:latin typeface="Times New Roman" pitchFamily="18" charset="0"/>
                    <a:ea typeface="Tahoma" panose="020B0604030504040204" pitchFamily="34" charset="0"/>
                    <a:cs typeface="Times New Roman" pitchFamily="18" charset="0"/>
                  </a:rPr>
                  <a:t>Cho </a:t>
                </a:r>
                <a14:m>
                  <m:oMath xmlns:m="http://schemas.openxmlformats.org/officeDocument/2006/math">
                    <m:r>
                      <a:rPr lang="en-US" sz="2400" b="1" i="1">
                        <a:solidFill>
                          <a:prstClr val="black"/>
                        </a:solidFill>
                        <a:latin typeface="Cambria Math" panose="02040503050406030204" pitchFamily="18" charset="0"/>
                      </a:rPr>
                      <m:t>𝜟</m:t>
                    </m:r>
                    <m:r>
                      <a:rPr lang="en-US" sz="2400" b="1" i="1">
                        <a:solidFill>
                          <a:prstClr val="black"/>
                        </a:solidFill>
                        <a:latin typeface="Cambria Math" panose="02040503050406030204" pitchFamily="18" charset="0"/>
                      </a:rPr>
                      <m:t>𝑨𝑩𝑪</m:t>
                    </m:r>
                  </m:oMath>
                </a14:m>
                <a:r>
                  <a:rPr lang="en-US" sz="2400" b="1" dirty="0">
                    <a:solidFill>
                      <a:prstClr val="black"/>
                    </a:solidFill>
                    <a:latin typeface="Times New Roman" pitchFamily="18" charset="0"/>
                    <a:ea typeface="Tahoma" panose="020B0604030504040204" pitchFamily="34" charset="0"/>
                    <a:cs typeface="Times New Roman" pitchFamily="18" charset="0"/>
                  </a:rPr>
                  <a:t> </a:t>
                </a:r>
                <a:r>
                  <a:rPr lang="en-US" sz="2400" b="1" dirty="0" err="1">
                    <a:solidFill>
                      <a:prstClr val="black"/>
                    </a:solidFill>
                    <a:latin typeface="Times New Roman" pitchFamily="18" charset="0"/>
                    <a:ea typeface="Tahoma" panose="020B0604030504040204" pitchFamily="34" charset="0"/>
                    <a:cs typeface="Times New Roman" pitchFamily="18" charset="0"/>
                  </a:rPr>
                  <a:t>có</a:t>
                </a:r>
                <a:r>
                  <a:rPr lang="en-US" sz="2400" b="1" dirty="0">
                    <a:solidFill>
                      <a:prstClr val="black"/>
                    </a:solidFill>
                    <a:latin typeface="Times New Roman" pitchFamily="18" charset="0"/>
                    <a:ea typeface="Tahoma" panose="020B0604030504040204" pitchFamily="34" charset="0"/>
                    <a:cs typeface="Times New Roman" pitchFamily="18" charset="0"/>
                  </a:rPr>
                  <a:t> </a:t>
                </a:r>
                <a14:m>
                  <m:oMath xmlns:m="http://schemas.openxmlformats.org/officeDocument/2006/math">
                    <m:r>
                      <a:rPr lang="en-US" sz="2400" b="1" i="1">
                        <a:solidFill>
                          <a:prstClr val="black"/>
                        </a:solidFill>
                        <a:latin typeface="Cambria Math" panose="02040503050406030204" pitchFamily="18" charset="0"/>
                      </a:rPr>
                      <m:t>𝑨𝑩</m:t>
                    </m:r>
                    <m:r>
                      <a:rPr lang="en-US" sz="2400" b="1" i="1">
                        <a:solidFill>
                          <a:prstClr val="black"/>
                        </a:solidFill>
                        <a:latin typeface="Cambria Math" panose="02040503050406030204" pitchFamily="18" charset="0"/>
                      </a:rPr>
                      <m:t>=</m:t>
                    </m:r>
                    <m:r>
                      <a:rPr lang="en-US" sz="2400" b="1" i="1">
                        <a:solidFill>
                          <a:prstClr val="black"/>
                        </a:solidFill>
                        <a:latin typeface="Cambria Math" panose="02040503050406030204" pitchFamily="18" charset="0"/>
                      </a:rPr>
                      <m:t>𝟗</m:t>
                    </m:r>
                    <m:r>
                      <a:rPr lang="en-US" sz="2400" b="1" i="1">
                        <a:solidFill>
                          <a:prstClr val="black"/>
                        </a:solidFill>
                        <a:latin typeface="Cambria Math" panose="02040503050406030204" pitchFamily="18" charset="0"/>
                      </a:rPr>
                      <m:t>,</m:t>
                    </m:r>
                    <m:r>
                      <a:rPr lang="en-US" sz="2400" b="1" i="1">
                        <a:solidFill>
                          <a:prstClr val="black"/>
                        </a:solidFill>
                        <a:latin typeface="Cambria Math" panose="02040503050406030204" pitchFamily="18" charset="0"/>
                      </a:rPr>
                      <m:t>𝑩𝑪</m:t>
                    </m:r>
                    <m:r>
                      <a:rPr lang="en-US" sz="2400" b="1" i="1">
                        <a:solidFill>
                          <a:prstClr val="black"/>
                        </a:solidFill>
                        <a:latin typeface="Cambria Math" panose="02040503050406030204" pitchFamily="18" charset="0"/>
                      </a:rPr>
                      <m:t>=</m:t>
                    </m:r>
                    <m:r>
                      <a:rPr lang="en-US" sz="2400" b="1" i="1">
                        <a:solidFill>
                          <a:prstClr val="black"/>
                        </a:solidFill>
                        <a:latin typeface="Cambria Math" panose="02040503050406030204" pitchFamily="18" charset="0"/>
                      </a:rPr>
                      <m:t>𝟖</m:t>
                    </m:r>
                    <m:r>
                      <a:rPr lang="en-US" sz="2400" b="1" i="1">
                        <a:solidFill>
                          <a:prstClr val="black"/>
                        </a:solidFill>
                        <a:latin typeface="Cambria Math" panose="02040503050406030204" pitchFamily="18" charset="0"/>
                      </a:rPr>
                      <m:t>, </m:t>
                    </m:r>
                  </m:oMath>
                </a14:m>
                <a:r>
                  <a:rPr lang="en-US" sz="2400" b="1" dirty="0">
                    <a:solidFill>
                      <a:prstClr val="black"/>
                    </a:solidFill>
                    <a:latin typeface="Times New Roman" pitchFamily="18" charset="0"/>
                    <a:ea typeface="Tahoma" panose="020B0604030504040204" pitchFamily="34" charset="0"/>
                    <a:cs typeface="Times New Roman" pitchFamily="18" charset="0"/>
                  </a:rPr>
                  <a:t>góc </a:t>
                </a:r>
                <a14:m>
                  <m:oMath xmlns:m="http://schemas.openxmlformats.org/officeDocument/2006/math">
                    <m:acc>
                      <m:accPr>
                        <m:chr m:val="̂"/>
                        <m:ctrlPr>
                          <a:rPr lang="en-US" sz="2400" b="1" i="1">
                            <a:solidFill>
                              <a:prstClr val="black"/>
                            </a:solidFill>
                            <a:latin typeface="Cambria Math" panose="02040503050406030204" pitchFamily="18" charset="0"/>
                          </a:rPr>
                        </m:ctrlPr>
                      </m:accPr>
                      <m:e>
                        <m:r>
                          <a:rPr lang="en-US" sz="2400" b="1" i="1">
                            <a:solidFill>
                              <a:prstClr val="black"/>
                            </a:solidFill>
                            <a:latin typeface="Cambria Math" panose="02040503050406030204" pitchFamily="18" charset="0"/>
                          </a:rPr>
                          <m:t>𝑩</m:t>
                        </m:r>
                      </m:e>
                    </m:acc>
                    <m:r>
                      <a:rPr lang="en-US" sz="2400" b="1" i="1">
                        <a:solidFill>
                          <a:prstClr val="black"/>
                        </a:solidFill>
                        <a:latin typeface="Cambria Math" panose="02040503050406030204" pitchFamily="18" charset="0"/>
                      </a:rPr>
                      <m:t>=</m:t>
                    </m:r>
                    <m:r>
                      <a:rPr lang="en-US" sz="2400" b="1" i="1">
                        <a:solidFill>
                          <a:prstClr val="black"/>
                        </a:solidFill>
                        <a:latin typeface="Cambria Math" panose="02040503050406030204" pitchFamily="18" charset="0"/>
                      </a:rPr>
                      <m:t>𝟔</m:t>
                    </m:r>
                    <m:sSup>
                      <m:sSupPr>
                        <m:ctrlPr>
                          <a:rPr lang="en-US" sz="2400" b="1" i="1">
                            <a:solidFill>
                              <a:prstClr val="black"/>
                            </a:solidFill>
                            <a:latin typeface="Cambria Math" panose="02040503050406030204" pitchFamily="18" charset="0"/>
                          </a:rPr>
                        </m:ctrlPr>
                      </m:sSupPr>
                      <m:e>
                        <m:r>
                          <a:rPr lang="en-US" sz="2400" b="1" i="1">
                            <a:solidFill>
                              <a:prstClr val="black"/>
                            </a:solidFill>
                            <a:latin typeface="Cambria Math" panose="02040503050406030204" pitchFamily="18" charset="0"/>
                          </a:rPr>
                          <m:t>𝟎</m:t>
                        </m:r>
                      </m:e>
                      <m:sup>
                        <m:r>
                          <a:rPr lang="en-US" sz="2400" b="1" i="1">
                            <a:solidFill>
                              <a:prstClr val="black"/>
                            </a:solidFill>
                            <a:latin typeface="Cambria Math" panose="02040503050406030204" pitchFamily="18" charset="0"/>
                          </a:rPr>
                          <m:t>𝟎</m:t>
                        </m:r>
                      </m:sup>
                    </m:sSup>
                  </m:oMath>
                </a14:m>
                <a:r>
                  <a:rPr lang="en-US" sz="2400" b="1" dirty="0">
                    <a:solidFill>
                      <a:prstClr val="black"/>
                    </a:solidFill>
                    <a:latin typeface="Times New Roman" pitchFamily="18" charset="0"/>
                    <a:ea typeface="Tahoma" panose="020B0604030504040204" pitchFamily="34" charset="0"/>
                    <a:cs typeface="Times New Roman" pitchFamily="18" charset="0"/>
                  </a:rPr>
                  <a:t>. </a:t>
                </a:r>
              </a:p>
              <a:p>
                <a:r>
                  <a:rPr lang="en-US" sz="2400" b="1" dirty="0">
                    <a:solidFill>
                      <a:prstClr val="black"/>
                    </a:solidFill>
                    <a:latin typeface="Times New Roman" pitchFamily="18" charset="0"/>
                    <a:ea typeface="Tahoma" panose="020B0604030504040204" pitchFamily="34" charset="0"/>
                    <a:cs typeface="Times New Roman" pitchFamily="18" charset="0"/>
                  </a:rPr>
                  <a:t>Độ </a:t>
                </a:r>
                <a:r>
                  <a:rPr lang="en-US" sz="2400" b="1" dirty="0" err="1">
                    <a:solidFill>
                      <a:prstClr val="black"/>
                    </a:solidFill>
                    <a:latin typeface="Times New Roman" pitchFamily="18" charset="0"/>
                    <a:ea typeface="Tahoma" panose="020B0604030504040204" pitchFamily="34" charset="0"/>
                    <a:cs typeface="Times New Roman" pitchFamily="18" charset="0"/>
                  </a:rPr>
                  <a:t>dài</a:t>
                </a:r>
                <a:r>
                  <a:rPr lang="en-US" sz="2400" b="1" dirty="0">
                    <a:solidFill>
                      <a:prstClr val="black"/>
                    </a:solidFill>
                    <a:latin typeface="Times New Roman" pitchFamily="18" charset="0"/>
                    <a:ea typeface="Tahoma" panose="020B0604030504040204" pitchFamily="34" charset="0"/>
                    <a:cs typeface="Times New Roman" pitchFamily="18" charset="0"/>
                  </a:rPr>
                  <a:t> </a:t>
                </a:r>
                <a:r>
                  <a:rPr lang="en-US" sz="2400" b="1" dirty="0" err="1">
                    <a:solidFill>
                      <a:prstClr val="black"/>
                    </a:solidFill>
                    <a:latin typeface="Times New Roman" pitchFamily="18" charset="0"/>
                    <a:ea typeface="Tahoma" panose="020B0604030504040204" pitchFamily="34" charset="0"/>
                    <a:cs typeface="Times New Roman" pitchFamily="18" charset="0"/>
                  </a:rPr>
                  <a:t>cạnh</a:t>
                </a:r>
                <a:r>
                  <a:rPr lang="en-US" sz="2400" b="1" dirty="0">
                    <a:solidFill>
                      <a:prstClr val="black"/>
                    </a:solidFill>
                    <a:latin typeface="Times New Roman" pitchFamily="18" charset="0"/>
                    <a:ea typeface="Tahoma" panose="020B0604030504040204" pitchFamily="34" charset="0"/>
                    <a:cs typeface="Times New Roman" pitchFamily="18" charset="0"/>
                  </a:rPr>
                  <a:t> </a:t>
                </a:r>
                <a14:m>
                  <m:oMath xmlns:m="http://schemas.openxmlformats.org/officeDocument/2006/math">
                    <m:r>
                      <a:rPr lang="en-US" sz="2400" b="1" i="1">
                        <a:solidFill>
                          <a:prstClr val="black"/>
                        </a:solidFill>
                        <a:latin typeface="Cambria Math" panose="02040503050406030204" pitchFamily="18" charset="0"/>
                      </a:rPr>
                      <m:t>𝑨𝑪</m:t>
                    </m:r>
                    <m:r>
                      <a:rPr lang="en-US" sz="2400" b="1" i="1">
                        <a:solidFill>
                          <a:prstClr val="black"/>
                        </a:solidFill>
                        <a:latin typeface="Cambria Math" panose="02040503050406030204" pitchFamily="18" charset="0"/>
                      </a:rPr>
                      <m:t> </m:t>
                    </m:r>
                  </m:oMath>
                </a14:m>
                <a:r>
                  <a:rPr lang="en-US" sz="2400" b="1" dirty="0">
                    <a:solidFill>
                      <a:prstClr val="black"/>
                    </a:solidFill>
                    <a:latin typeface="Times New Roman" pitchFamily="18" charset="0"/>
                    <a:ea typeface="Tahoma" panose="020B0604030504040204" pitchFamily="34" charset="0"/>
                    <a:cs typeface="Times New Roman" pitchFamily="18" charset="0"/>
                  </a:rPr>
                  <a:t>là</a:t>
                </a:r>
              </a:p>
              <a:p>
                <a:endParaRPr lang="en-US" sz="1800" b="1" dirty="0">
                  <a:solidFill>
                    <a:prstClr val="black"/>
                  </a:solidFill>
                  <a:latin typeface="Times New Roman" pitchFamily="18" charset="0"/>
                  <a:ea typeface="Tahoma" panose="020B0604030504040204" pitchFamily="34" charset="0"/>
                  <a:cs typeface="Times New Roman" pitchFamily="18" charset="0"/>
                </a:endParaRPr>
              </a:p>
            </p:txBody>
          </p:sp>
        </mc:Choice>
        <mc:Fallback xmlns="">
          <p:sp>
            <p:nvSpPr>
              <p:cNvPr id="7" name="TextBox 6">
                <a:extLst>
                  <a:ext uri="{FF2B5EF4-FFF2-40B4-BE49-F238E27FC236}">
                    <a16:creationId xmlns:a16="http://schemas.microsoft.com/office/drawing/2014/main" xmlns:a14="http://schemas.microsoft.com/office/drawing/2010/main" xmlns="" id="{85958DE2-DF75-5587-237A-7DC5FC7BC241}"/>
                  </a:ext>
                </a:extLst>
              </p:cNvPr>
              <p:cNvSpPr txBox="1">
                <a:spLocks noRot="1" noChangeAspect="1" noMove="1" noResize="1" noEditPoints="1" noAdjustHandles="1" noChangeArrowheads="1" noChangeShapeType="1" noTextEdit="1"/>
              </p:cNvSpPr>
              <p:nvPr/>
            </p:nvSpPr>
            <p:spPr>
              <a:xfrm>
                <a:off x="381001" y="895350"/>
                <a:ext cx="7435398" cy="1117870"/>
              </a:xfrm>
              <a:prstGeom prst="rect">
                <a:avLst/>
              </a:prstGeom>
              <a:blipFill rotWithShape="1">
                <a:blip r:embed="rId16"/>
                <a:stretch>
                  <a:fillRect l="-1313" t="-3279"/>
                </a:stretch>
              </a:blipFill>
            </p:spPr>
            <p:txBody>
              <a:bodyPr/>
              <a:lstStyle/>
              <a:p>
                <a:r>
                  <a:rPr lang="en-US">
                    <a:noFill/>
                  </a:rPr>
                  <a:t> </a:t>
                </a:r>
              </a:p>
            </p:txBody>
          </p:sp>
        </mc:Fallback>
      </mc:AlternateContent>
      <p:grpSp>
        <p:nvGrpSpPr>
          <p:cNvPr id="8" name="Group 7">
            <a:extLst>
              <a:ext uri="{FF2B5EF4-FFF2-40B4-BE49-F238E27FC236}">
                <a16:creationId xmlns:a16="http://schemas.microsoft.com/office/drawing/2014/main" id="{66B748F8-E6C8-22C5-930B-D8E38F429FB3}"/>
              </a:ext>
            </a:extLst>
          </p:cNvPr>
          <p:cNvGrpSpPr/>
          <p:nvPr/>
        </p:nvGrpSpPr>
        <p:grpSpPr>
          <a:xfrm>
            <a:off x="153715" y="1803999"/>
            <a:ext cx="8833567" cy="462951"/>
            <a:chOff x="241306" y="2243792"/>
            <a:chExt cx="11778089" cy="617268"/>
          </a:xfrm>
          <a:solidFill>
            <a:srgbClr val="327E3B"/>
          </a:solidFill>
        </p:grpSpPr>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51F5745C-8303-484A-64D9-139DB1C4712B}"/>
                    </a:ext>
                  </a:extLst>
                </p:cNvPr>
                <p:cNvSpPr/>
                <p:nvPr/>
              </p:nvSpPr>
              <p:spPr>
                <a:xfrm>
                  <a:off x="3538287"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14:m>
                    <m:oMath xmlns:m="http://schemas.openxmlformats.org/officeDocument/2006/math">
                      <m:r>
                        <a:rPr lang="en-US" sz="2000" b="1" i="1">
                          <a:solidFill>
                            <a:prstClr val="white"/>
                          </a:solidFill>
                          <a:latin typeface="Cambria Math" panose="02040503050406030204" pitchFamily="18" charset="0"/>
                        </a:rPr>
                        <m:t>       </m:t>
                      </m:r>
                      <m:r>
                        <a:rPr lang="vi-VN" sz="2000" b="1" i="1">
                          <a:solidFill>
                            <a:prstClr val="white"/>
                          </a:solidFill>
                          <a:latin typeface="Cambria Math"/>
                        </a:rPr>
                        <m:t>𝒄</m:t>
                      </m:r>
                      <m:r>
                        <a:rPr lang="vi-VN" sz="2000" b="1" i="1">
                          <a:solidFill>
                            <a:prstClr val="white"/>
                          </a:solidFill>
                          <a:latin typeface="Cambria Math"/>
                        </a:rPr>
                        <m:t>=</m:t>
                      </m:r>
                      <m:rad>
                        <m:radPr>
                          <m:degHide m:val="on"/>
                          <m:ctrlPr>
                            <a:rPr lang="en-US" sz="2000" b="1" i="1">
                              <a:solidFill>
                                <a:prstClr val="white"/>
                              </a:solidFill>
                              <a:latin typeface="Cambria Math" panose="02040503050406030204" pitchFamily="18" charset="0"/>
                            </a:rPr>
                          </m:ctrlPr>
                        </m:radPr>
                        <m:deg/>
                        <m:e>
                          <m:r>
                            <a:rPr lang="en-US" sz="2000" b="1" i="1">
                              <a:solidFill>
                                <a:prstClr val="white"/>
                              </a:solidFill>
                              <a:latin typeface="Cambria Math"/>
                            </a:rPr>
                            <m:t>𝟐𝟏𝟕</m:t>
                          </m:r>
                        </m:e>
                      </m:rad>
                    </m:oMath>
                  </a14:m>
                  <a:r>
                    <a:rPr lang="vi-VN" sz="20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Rectangle 8">
                  <a:extLst>
                    <a:ext uri="{FF2B5EF4-FFF2-40B4-BE49-F238E27FC236}">
                      <a16:creationId xmlns:a16="http://schemas.microsoft.com/office/drawing/2014/main" xmlns:a14="http://schemas.microsoft.com/office/drawing/2010/main" xmlns="" id="{8E77691F-65E4-4D25-99BE-C63849AAC2C4}"/>
                    </a:ext>
                  </a:extLst>
                </p:cNvPr>
                <p:cNvSpPr>
                  <a:spLocks noRot="1" noChangeAspect="1" noMove="1" noResize="1" noEditPoints="1" noAdjustHandles="1" noChangeArrowheads="1" noChangeShapeType="1" noTextEdit="1"/>
                </p:cNvSpPr>
                <p:nvPr/>
              </p:nvSpPr>
              <p:spPr>
                <a:xfrm>
                  <a:off x="3538287" y="2243792"/>
                  <a:ext cx="2468235" cy="617268"/>
                </a:xfrm>
                <a:prstGeom prst="rect">
                  <a:avLst/>
                </a:prstGeom>
                <a:blipFill rotWithShape="1">
                  <a:blip r:embed="rId17"/>
                  <a:stretch>
                    <a:fillRect b="-13095"/>
                  </a:stretch>
                </a:blipFill>
                <a:ln w="19050">
                  <a:solidFill>
                    <a:schemeClr val="bg1"/>
                  </a:solidFill>
                </a:ln>
              </p:spPr>
              <p:txBody>
                <a:bodyPr/>
                <a:lstStyle/>
                <a:p>
                  <a:r>
                    <a:rPr lang="en-US">
                      <a:noFill/>
                    </a:rPr>
                    <a:t> </a:t>
                  </a:r>
                </a:p>
              </p:txBody>
            </p:sp>
          </mc:Fallback>
        </mc:AlternateContent>
        <p:sp>
          <p:nvSpPr>
            <p:cNvPr id="15" name="Oval 14">
              <a:extLst>
                <a:ext uri="{FF2B5EF4-FFF2-40B4-BE49-F238E27FC236}">
                  <a16:creationId xmlns:a16="http://schemas.microsoft.com/office/drawing/2014/main" id="{B58D0983-B6C1-4A42-1A07-DB0BCE31AB3D}"/>
                </a:ext>
              </a:extLst>
            </p:cNvPr>
            <p:cNvSpPr/>
            <p:nvPr/>
          </p:nvSpPr>
          <p:spPr>
            <a:xfrm>
              <a:off x="3247742"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prstClr val="white"/>
                  </a:solidFill>
                  <a:latin typeface="Tahoma" panose="020B0604030504040204" pitchFamily="34" charset="0"/>
                  <a:ea typeface="Tahoma" panose="020B0604030504040204" pitchFamily="34" charset="0"/>
                  <a:cs typeface="Tahoma" panose="020B0604030504040204" pitchFamily="34" charset="0"/>
                </a:rPr>
                <a:t>B</a:t>
              </a:r>
              <a:endPar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08C9D9FB-47DD-0ECF-96D3-3943E0ACF2EF}"/>
                    </a:ext>
                  </a:extLst>
                </p:cNvPr>
                <p:cNvSpPr/>
                <p:nvPr/>
              </p:nvSpPr>
              <p:spPr>
                <a:xfrm>
                  <a:off x="531851"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2000" b="1" i="1" smtClean="0">
                          <a:solidFill>
                            <a:prstClr val="white"/>
                          </a:solidFill>
                          <a:latin typeface="Cambria Math"/>
                        </a:rPr>
                        <m:t>𝒄</m:t>
                      </m:r>
                      <m:r>
                        <a:rPr lang="en-US" sz="2000" b="1" i="1" smtClean="0">
                          <a:solidFill>
                            <a:prstClr val="white"/>
                          </a:solidFill>
                          <a:latin typeface="Cambria Math"/>
                        </a:rPr>
                        <m:t>=</m:t>
                      </m:r>
                      <m:rad>
                        <m:radPr>
                          <m:degHide m:val="on"/>
                          <m:ctrlPr>
                            <a:rPr lang="en-US" sz="2000" b="1" i="1">
                              <a:solidFill>
                                <a:prstClr val="white"/>
                              </a:solidFill>
                              <a:latin typeface="Cambria Math" panose="02040503050406030204" pitchFamily="18" charset="0"/>
                            </a:rPr>
                          </m:ctrlPr>
                        </m:radPr>
                        <m:deg/>
                        <m:e>
                          <m:r>
                            <a:rPr lang="en-US" sz="2000" b="1" i="1">
                              <a:solidFill>
                                <a:prstClr val="white"/>
                              </a:solidFill>
                              <a:latin typeface="Cambria Math" panose="02040503050406030204" pitchFamily="18" charset="0"/>
                            </a:rPr>
                            <m:t>𝟕𝟑</m:t>
                          </m:r>
                        </m:e>
                      </m:rad>
                    </m:oMath>
                  </a14:m>
                  <a:r>
                    <a:rPr lang="en-US" sz="2000" b="1" dirty="0">
                      <a:solidFill>
                        <a:prstClr val="white"/>
                      </a:solidFill>
                      <a:latin typeface="Times New Roman" pitchFamily="18" charset="0"/>
                      <a:ea typeface="Tahoma" panose="020B0604030504040204" pitchFamily="34" charset="0"/>
                      <a:cs typeface="Times New Roman" pitchFamily="18" charset="0"/>
                    </a:rPr>
                    <a:t>.</a:t>
                  </a:r>
                </a:p>
              </p:txBody>
            </p:sp>
          </mc:Choice>
          <mc:Fallback xmlns="">
            <p:sp>
              <p:nvSpPr>
                <p:cNvPr id="11" name="Rectangle 10">
                  <a:extLst>
                    <a:ext uri="{FF2B5EF4-FFF2-40B4-BE49-F238E27FC236}">
                      <a16:creationId xmlns:a16="http://schemas.microsoft.com/office/drawing/2014/main" xmlns:a14="http://schemas.microsoft.com/office/drawing/2010/main" xmlns="" id="{BF1812F0-72B6-4695-918E-1559D10E093B}"/>
                    </a:ext>
                  </a:extLst>
                </p:cNvPr>
                <p:cNvSpPr>
                  <a:spLocks noRot="1" noChangeAspect="1" noMove="1" noResize="1" noEditPoints="1" noAdjustHandles="1" noChangeArrowheads="1" noChangeShapeType="1" noTextEdit="1"/>
                </p:cNvSpPr>
                <p:nvPr/>
              </p:nvSpPr>
              <p:spPr>
                <a:xfrm>
                  <a:off x="531851" y="2243792"/>
                  <a:ext cx="2468235" cy="617268"/>
                </a:xfrm>
                <a:prstGeom prst="rect">
                  <a:avLst/>
                </a:prstGeom>
                <a:blipFill rotWithShape="1">
                  <a:blip r:embed="rId18"/>
                  <a:stretch>
                    <a:fillRect b="-13095"/>
                  </a:stretch>
                </a:blipFill>
                <a:ln w="19050">
                  <a:solidFill>
                    <a:schemeClr val="bg1"/>
                  </a:solidFill>
                </a:ln>
              </p:spPr>
              <p:txBody>
                <a:bodyPr/>
                <a:lstStyle/>
                <a:p>
                  <a:r>
                    <a:rPr lang="en-US">
                      <a:noFill/>
                    </a:rPr>
                    <a:t> </a:t>
                  </a:r>
                </a:p>
              </p:txBody>
            </p:sp>
          </mc:Fallback>
        </mc:AlternateContent>
        <p:sp>
          <p:nvSpPr>
            <p:cNvPr id="17" name="Oval 16">
              <a:extLst>
                <a:ext uri="{FF2B5EF4-FFF2-40B4-BE49-F238E27FC236}">
                  <a16:creationId xmlns:a16="http://schemas.microsoft.com/office/drawing/2014/main" id="{32E90692-85BF-12BD-EE95-9153EE54DDDB}"/>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prstClr val="white"/>
                  </a:solidFill>
                  <a:latin typeface="Tahoma" panose="020B0604030504040204" pitchFamily="34" charset="0"/>
                  <a:ea typeface="Tahoma" panose="020B0604030504040204" pitchFamily="34" charset="0"/>
                  <a:cs typeface="Tahoma" panose="020B0604030504040204" pitchFamily="34" charset="0"/>
                </a:rPr>
                <a:t>A</a:t>
              </a:r>
              <a:endPar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A45859A5-596A-BECB-E683-4F14560626DD}"/>
                    </a:ext>
                  </a:extLst>
                </p:cNvPr>
                <p:cNvSpPr/>
                <p:nvPr/>
              </p:nvSpPr>
              <p:spPr>
                <a:xfrm>
                  <a:off x="6544723"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vi-VN" sz="2000" b="1" i="1">
                          <a:solidFill>
                            <a:prstClr val="white"/>
                          </a:solidFill>
                          <a:latin typeface="Cambria Math"/>
                        </a:rPr>
                        <m:t>𝒄</m:t>
                      </m:r>
                      <m:r>
                        <a:rPr lang="vi-VN" sz="2000" b="1" i="1">
                          <a:solidFill>
                            <a:prstClr val="white"/>
                          </a:solidFill>
                          <a:latin typeface="Cambria Math"/>
                        </a:rPr>
                        <m:t>=</m:t>
                      </m:r>
                      <m:r>
                        <a:rPr lang="en-US" sz="2000" b="1" i="1">
                          <a:solidFill>
                            <a:prstClr val="white"/>
                          </a:solidFill>
                          <a:latin typeface="Cambria Math"/>
                        </a:rPr>
                        <m:t>𝟖</m:t>
                      </m:r>
                    </m:oMath>
                  </a14:m>
                  <a:r>
                    <a:rPr lang="vi-VN" sz="2000" b="1" dirty="0">
                      <a:solidFill>
                        <a:prstClr val="white"/>
                      </a:solidFill>
                      <a:latin typeface="+mj-lt"/>
                    </a:rPr>
                    <a:t>.</a:t>
                  </a:r>
                  <a:endParaRPr lang="en-US" sz="2000" b="1" dirty="0">
                    <a:solidFill>
                      <a:prstClr val="white"/>
                    </a:solidFill>
                    <a:latin typeface="+mj-lt"/>
                    <a:ea typeface="Tahoma" panose="020B0604030504040204" pitchFamily="34" charset="0"/>
                    <a:cs typeface="Tahoma" panose="020B0604030504040204" pitchFamily="34" charset="0"/>
                  </a:endParaRPr>
                </a:p>
              </p:txBody>
            </p:sp>
          </mc:Choice>
          <mc:Fallback xmlns="">
            <p:sp>
              <p:nvSpPr>
                <p:cNvPr id="13" name="Rectangle 12">
                  <a:extLst>
                    <a:ext uri="{FF2B5EF4-FFF2-40B4-BE49-F238E27FC236}">
                      <a16:creationId xmlns:a16="http://schemas.microsoft.com/office/drawing/2014/main" xmlns:a14="http://schemas.microsoft.com/office/drawing/2010/main" xmlns="" id="{E1DB1070-DB60-40AD-900A-04886F77B54F}"/>
                    </a:ext>
                  </a:extLst>
                </p:cNvPr>
                <p:cNvSpPr>
                  <a:spLocks noRot="1" noChangeAspect="1" noMove="1" noResize="1" noEditPoints="1" noAdjustHandles="1" noChangeArrowheads="1" noChangeShapeType="1" noTextEdit="1"/>
                </p:cNvSpPr>
                <p:nvPr/>
              </p:nvSpPr>
              <p:spPr>
                <a:xfrm>
                  <a:off x="6544723" y="2243792"/>
                  <a:ext cx="2468235" cy="617268"/>
                </a:xfrm>
                <a:prstGeom prst="rect">
                  <a:avLst/>
                </a:prstGeom>
                <a:blipFill rotWithShape="1">
                  <a:blip r:embed="rId19"/>
                  <a:stretch>
                    <a:fillRect b="-8333"/>
                  </a:stretch>
                </a:blipFill>
                <a:ln w="19050">
                  <a:solidFill>
                    <a:schemeClr val="bg1"/>
                  </a:solidFill>
                </a:ln>
              </p:spPr>
              <p:txBody>
                <a:bodyPr/>
                <a:lstStyle/>
                <a:p>
                  <a:r>
                    <a:rPr lang="en-US">
                      <a:noFill/>
                    </a:rPr>
                    <a:t> </a:t>
                  </a:r>
                </a:p>
              </p:txBody>
            </p:sp>
          </mc:Fallback>
        </mc:AlternateContent>
        <p:sp>
          <p:nvSpPr>
            <p:cNvPr id="19" name="Oval 18">
              <a:extLst>
                <a:ext uri="{FF2B5EF4-FFF2-40B4-BE49-F238E27FC236}">
                  <a16:creationId xmlns:a16="http://schemas.microsoft.com/office/drawing/2014/main" id="{1237BF3F-7F9D-B48A-3E00-61DD4612D2B9}"/>
                </a:ext>
              </a:extLst>
            </p:cNvPr>
            <p:cNvSpPr/>
            <p:nvPr/>
          </p:nvSpPr>
          <p:spPr>
            <a:xfrm>
              <a:off x="6254178"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rPr>
                <a:t>C</a:t>
              </a:r>
            </a:p>
          </p:txBody>
        </p:sp>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C01387E6-E0B9-0E52-4496-CBC28CCF10AE}"/>
                    </a:ext>
                  </a:extLst>
                </p:cNvPr>
                <p:cNvSpPr/>
                <p:nvPr/>
              </p:nvSpPr>
              <p:spPr>
                <a:xfrm>
                  <a:off x="9551160"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vi-VN" sz="2000" b="1" i="1">
                            <a:solidFill>
                              <a:prstClr val="white"/>
                            </a:solidFill>
                            <a:latin typeface="Cambria Math" panose="02040503050406030204" pitchFamily="18" charset="0"/>
                          </a:rPr>
                          <m:t>𝒄</m:t>
                        </m:r>
                        <m:r>
                          <a:rPr lang="vi-VN" sz="2000" b="1" i="1">
                            <a:solidFill>
                              <a:prstClr val="white"/>
                            </a:solidFill>
                            <a:latin typeface="Cambria Math" panose="02040503050406030204" pitchFamily="18" charset="0"/>
                          </a:rPr>
                          <m:t>=</m:t>
                        </m:r>
                        <m:rad>
                          <m:radPr>
                            <m:degHide m:val="on"/>
                            <m:ctrlPr>
                              <a:rPr lang="en-US" sz="2000" b="1" i="1">
                                <a:solidFill>
                                  <a:prstClr val="white"/>
                                </a:solidFill>
                                <a:latin typeface="Cambria Math" panose="02040503050406030204" pitchFamily="18" charset="0"/>
                              </a:rPr>
                            </m:ctrlPr>
                          </m:radPr>
                          <m:deg/>
                          <m:e>
                            <m:r>
                              <a:rPr lang="vi-VN" sz="2000" b="1" i="1">
                                <a:solidFill>
                                  <a:prstClr val="white"/>
                                </a:solidFill>
                                <a:latin typeface="Cambria Math" panose="02040503050406030204" pitchFamily="18" charset="0"/>
                              </a:rPr>
                              <m:t>𝟏</m:t>
                            </m:r>
                            <m:r>
                              <a:rPr lang="en-US" sz="2000" b="1" i="1">
                                <a:solidFill>
                                  <a:prstClr val="white"/>
                                </a:solidFill>
                                <a:latin typeface="Cambria Math" panose="02040503050406030204" pitchFamily="18" charset="0"/>
                              </a:rPr>
                              <m:t>𝟏𝟑</m:t>
                            </m:r>
                          </m:e>
                        </m:rad>
                        <m:r>
                          <m:rPr>
                            <m:nor/>
                          </m:rPr>
                          <a:rPr lang="vi-VN" sz="2000" b="1">
                            <a:solidFill>
                              <a:prstClr val="white"/>
                            </a:solidFill>
                          </a:rPr>
                          <m:t>.</m:t>
                        </m:r>
                      </m:oMath>
                    </m:oMathPara>
                  </a14:m>
                  <a:endPar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5" name="Rectangle 14">
                  <a:extLst>
                    <a:ext uri="{FF2B5EF4-FFF2-40B4-BE49-F238E27FC236}">
                      <a16:creationId xmlns:a16="http://schemas.microsoft.com/office/drawing/2014/main" id="{6DFE3254-D4F7-4AE6-9631-67D4D43B93C6}"/>
                    </a:ext>
                  </a:extLst>
                </p:cNvPr>
                <p:cNvSpPr>
                  <a:spLocks noRot="1" noChangeAspect="1" noMove="1" noResize="1" noEditPoints="1" noAdjustHandles="1" noChangeArrowheads="1" noChangeShapeType="1" noTextEdit="1"/>
                </p:cNvSpPr>
                <p:nvPr/>
              </p:nvSpPr>
              <p:spPr>
                <a:xfrm>
                  <a:off x="9551160" y="2243792"/>
                  <a:ext cx="2468235" cy="617268"/>
                </a:xfrm>
                <a:prstGeom prst="rect">
                  <a:avLst/>
                </a:prstGeom>
                <a:blipFill>
                  <a:blip r:embed="rId20"/>
                  <a:stretch>
                    <a:fillRect/>
                  </a:stretch>
                </a:blipFill>
                <a:ln w="19050">
                  <a:solidFill>
                    <a:schemeClr val="bg1"/>
                  </a:solidFill>
                </a:ln>
              </p:spPr>
              <p:txBody>
                <a:bodyPr/>
                <a:lstStyle/>
                <a:p>
                  <a:r>
                    <a:rPr lang="en-US">
                      <a:noFill/>
                    </a:rPr>
                    <a:t> </a:t>
                  </a:r>
                </a:p>
              </p:txBody>
            </p:sp>
          </mc:Fallback>
        </mc:AlternateContent>
        <p:sp>
          <p:nvSpPr>
            <p:cNvPr id="21" name="Oval 20">
              <a:extLst>
                <a:ext uri="{FF2B5EF4-FFF2-40B4-BE49-F238E27FC236}">
                  <a16:creationId xmlns:a16="http://schemas.microsoft.com/office/drawing/2014/main" id="{292904A2-82C4-E644-9A15-48FF936F02A6}"/>
                </a:ext>
              </a:extLst>
            </p:cNvPr>
            <p:cNvSpPr/>
            <p:nvPr/>
          </p:nvSpPr>
          <p:spPr>
            <a:xfrm>
              <a:off x="9260615"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rPr>
                <a:t>D</a:t>
              </a:r>
            </a:p>
          </p:txBody>
        </p:sp>
      </p:grpSp>
      <p:sp>
        <p:nvSpPr>
          <p:cNvPr id="23" name="Oval 22">
            <a:extLst>
              <a:ext uri="{FF2B5EF4-FFF2-40B4-BE49-F238E27FC236}">
                <a16:creationId xmlns:a16="http://schemas.microsoft.com/office/drawing/2014/main" id="{1747025A-EF79-4A4F-26F0-B121658E43FA}"/>
              </a:ext>
            </a:extLst>
          </p:cNvPr>
          <p:cNvSpPr/>
          <p:nvPr/>
        </p:nvSpPr>
        <p:spPr>
          <a:xfrm>
            <a:off x="381000" y="3004950"/>
            <a:ext cx="405000" cy="40500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prstClr val="white"/>
                </a:solidFill>
                <a:latin typeface="Tahoma" panose="020B0604030504040204" pitchFamily="34" charset="0"/>
                <a:ea typeface="Tahoma" panose="020B0604030504040204" pitchFamily="34" charset="0"/>
                <a:cs typeface="Tahoma" panose="020B0604030504040204" pitchFamily="34" charset="0"/>
              </a:rPr>
              <a:t>A</a:t>
            </a:r>
            <a:endPar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A3F42ACF-51D7-3C5D-89E2-1C5A3E5E45BC}"/>
                  </a:ext>
                </a:extLst>
              </p:cNvPr>
              <p:cNvSpPr txBox="1"/>
              <p:nvPr/>
            </p:nvSpPr>
            <p:spPr>
              <a:xfrm>
                <a:off x="2743200" y="2513520"/>
                <a:ext cx="5152664" cy="1963230"/>
              </a:xfrm>
              <a:prstGeom prst="rect">
                <a:avLst/>
              </a:prstGeom>
              <a:noFill/>
            </p:spPr>
            <p:txBody>
              <a:bodyPr wrap="square" lIns="34290" tIns="17145" rIns="34290" bIns="17145">
                <a:spAutoFit/>
              </a:bodyPr>
              <a:lstStyle/>
              <a:p>
                <a:r>
                  <a:rPr lang="en-US" sz="2400" dirty="0">
                    <a:solidFill>
                      <a:prstClr val="black"/>
                    </a:solidFill>
                    <a:latin typeface="Times New Roman" pitchFamily="18" charset="0"/>
                    <a:ea typeface="Tahoma" panose="020B0604030504040204" pitchFamily="34" charset="0"/>
                    <a:cs typeface="Times New Roman" pitchFamily="18" charset="0"/>
                  </a:rPr>
                  <a:t>Theo </a:t>
                </a:r>
                <a:r>
                  <a:rPr lang="en-US" sz="2400" dirty="0" err="1">
                    <a:solidFill>
                      <a:prstClr val="black"/>
                    </a:solidFill>
                    <a:latin typeface="Times New Roman" pitchFamily="18" charset="0"/>
                    <a:ea typeface="Tahoma" panose="020B0604030504040204" pitchFamily="34" charset="0"/>
                    <a:cs typeface="Times New Roman" pitchFamily="18" charset="0"/>
                  </a:rPr>
                  <a:t>định</a:t>
                </a:r>
                <a:r>
                  <a:rPr lang="en-US" sz="2400" dirty="0">
                    <a:solidFill>
                      <a:prstClr val="black"/>
                    </a:solidFill>
                    <a:latin typeface="Times New Roman" pitchFamily="18" charset="0"/>
                    <a:ea typeface="Tahoma" panose="020B0604030504040204" pitchFamily="34" charset="0"/>
                    <a:cs typeface="Times New Roman" pitchFamily="18" charset="0"/>
                  </a:rPr>
                  <a:t> </a:t>
                </a:r>
                <a:r>
                  <a:rPr lang="en-US" sz="2400" dirty="0" err="1">
                    <a:solidFill>
                      <a:prstClr val="black"/>
                    </a:solidFill>
                    <a:latin typeface="Times New Roman" pitchFamily="18" charset="0"/>
                    <a:ea typeface="Tahoma" panose="020B0604030504040204" pitchFamily="34" charset="0"/>
                    <a:cs typeface="Times New Roman" pitchFamily="18" charset="0"/>
                  </a:rPr>
                  <a:t>lý</a:t>
                </a:r>
                <a:r>
                  <a:rPr lang="en-US" sz="2400" dirty="0">
                    <a:solidFill>
                      <a:prstClr val="black"/>
                    </a:solidFill>
                    <a:latin typeface="Times New Roman" pitchFamily="18" charset="0"/>
                    <a:ea typeface="Tahoma" panose="020B0604030504040204" pitchFamily="34" charset="0"/>
                    <a:cs typeface="Times New Roman" pitchFamily="18" charset="0"/>
                  </a:rPr>
                  <a:t> </a:t>
                </a:r>
                <a:r>
                  <a:rPr lang="en-US" sz="2400" dirty="0" err="1">
                    <a:solidFill>
                      <a:prstClr val="black"/>
                    </a:solidFill>
                    <a:latin typeface="Times New Roman" pitchFamily="18" charset="0"/>
                    <a:ea typeface="Tahoma" panose="020B0604030504040204" pitchFamily="34" charset="0"/>
                    <a:cs typeface="Times New Roman" pitchFamily="18" charset="0"/>
                  </a:rPr>
                  <a:t>cosin</a:t>
                </a:r>
                <a:r>
                  <a:rPr lang="en-US" sz="2400" dirty="0">
                    <a:solidFill>
                      <a:prstClr val="black"/>
                    </a:solidFill>
                    <a:latin typeface="Times New Roman" pitchFamily="18" charset="0"/>
                    <a:ea typeface="Tahoma" panose="020B0604030504040204" pitchFamily="34" charset="0"/>
                    <a:cs typeface="Times New Roman" pitchFamily="18" charset="0"/>
                  </a:rPr>
                  <a:t> </a:t>
                </a:r>
                <a:r>
                  <a:rPr lang="en-US" sz="2400" dirty="0" err="1">
                    <a:solidFill>
                      <a:prstClr val="black"/>
                    </a:solidFill>
                    <a:latin typeface="Times New Roman" pitchFamily="18" charset="0"/>
                    <a:ea typeface="Tahoma" panose="020B0604030504040204" pitchFamily="34" charset="0"/>
                    <a:cs typeface="Times New Roman" pitchFamily="18" charset="0"/>
                  </a:rPr>
                  <a:t>có</a:t>
                </a:r>
                <a:r>
                  <a:rPr lang="en-US" sz="2400" dirty="0">
                    <a:solidFill>
                      <a:prstClr val="black"/>
                    </a:solidFill>
                    <a:latin typeface="Times New Roman" pitchFamily="18" charset="0"/>
                    <a:ea typeface="Tahoma" panose="020B0604030504040204" pitchFamily="34" charset="0"/>
                    <a:cs typeface="Times New Roman" pitchFamily="18" charset="0"/>
                  </a:rPr>
                  <a:t>:</a:t>
                </a:r>
              </a:p>
              <a:p>
                <a:pPr/>
                <a14:m>
                  <m:oMathPara xmlns:m="http://schemas.openxmlformats.org/officeDocument/2006/math">
                    <m:oMathParaPr>
                      <m:jc m:val="left"/>
                    </m:oMathParaPr>
                    <m:oMath xmlns:m="http://schemas.openxmlformats.org/officeDocument/2006/math">
                      <m:r>
                        <a:rPr lang="en-US" sz="2400" b="0" i="1">
                          <a:solidFill>
                            <a:prstClr val="black"/>
                          </a:solidFill>
                          <a:latin typeface="Cambria Math" panose="02040503050406030204" pitchFamily="18" charset="0"/>
                        </a:rPr>
                        <m:t>𝐴</m:t>
                      </m:r>
                      <m:sSup>
                        <m:sSupPr>
                          <m:ctrlPr>
                            <a:rPr lang="en-US" sz="2400" i="1">
                              <a:solidFill>
                                <a:prstClr val="black"/>
                              </a:solidFill>
                              <a:latin typeface="Cambria Math" panose="02040503050406030204" pitchFamily="18" charset="0"/>
                            </a:rPr>
                          </m:ctrlPr>
                        </m:sSupPr>
                        <m:e>
                          <m:r>
                            <a:rPr lang="en-US" sz="2400" b="0" i="1">
                              <a:solidFill>
                                <a:prstClr val="black"/>
                              </a:solidFill>
                              <a:latin typeface="Cambria Math" panose="02040503050406030204" pitchFamily="18" charset="0"/>
                            </a:rPr>
                            <m:t>𝐶</m:t>
                          </m:r>
                        </m:e>
                        <m:sup>
                          <m:r>
                            <a:rPr lang="en-US" sz="2400" b="0" i="1">
                              <a:solidFill>
                                <a:prstClr val="black"/>
                              </a:solidFill>
                              <a:latin typeface="Cambria Math" panose="02040503050406030204" pitchFamily="18" charset="0"/>
                            </a:rPr>
                            <m:t>2</m:t>
                          </m:r>
                        </m:sup>
                      </m:sSup>
                      <m:r>
                        <a:rPr lang="en-US" sz="2400" b="0" i="1">
                          <a:solidFill>
                            <a:prstClr val="black"/>
                          </a:solidFill>
                          <a:latin typeface="Cambria Math" panose="02040503050406030204" pitchFamily="18" charset="0"/>
                        </a:rPr>
                        <m:t>=</m:t>
                      </m:r>
                      <m:r>
                        <a:rPr lang="en-US" sz="2400" b="0" i="1">
                          <a:solidFill>
                            <a:prstClr val="black"/>
                          </a:solidFill>
                          <a:latin typeface="Cambria Math" panose="02040503050406030204" pitchFamily="18" charset="0"/>
                        </a:rPr>
                        <m:t>𝐵</m:t>
                      </m:r>
                      <m:sSup>
                        <m:sSupPr>
                          <m:ctrlPr>
                            <a:rPr lang="en-US" sz="2400" i="1">
                              <a:solidFill>
                                <a:prstClr val="black"/>
                              </a:solidFill>
                              <a:latin typeface="Cambria Math" panose="02040503050406030204" pitchFamily="18" charset="0"/>
                            </a:rPr>
                          </m:ctrlPr>
                        </m:sSupPr>
                        <m:e>
                          <m:r>
                            <a:rPr lang="en-US" sz="2400" b="0" i="1">
                              <a:solidFill>
                                <a:prstClr val="black"/>
                              </a:solidFill>
                              <a:latin typeface="Cambria Math" panose="02040503050406030204" pitchFamily="18" charset="0"/>
                            </a:rPr>
                            <m:t>𝐴</m:t>
                          </m:r>
                        </m:e>
                        <m:sup>
                          <m:r>
                            <a:rPr lang="en-US" sz="2400" b="0" i="1">
                              <a:solidFill>
                                <a:prstClr val="black"/>
                              </a:solidFill>
                              <a:latin typeface="Cambria Math" panose="02040503050406030204" pitchFamily="18" charset="0"/>
                            </a:rPr>
                            <m:t>2</m:t>
                          </m:r>
                        </m:sup>
                      </m:sSup>
                      <m:r>
                        <a:rPr lang="en-US" sz="2400" b="0" i="1">
                          <a:solidFill>
                            <a:prstClr val="black"/>
                          </a:solidFill>
                          <a:latin typeface="Cambria Math" panose="02040503050406030204" pitchFamily="18" charset="0"/>
                        </a:rPr>
                        <m:t>+</m:t>
                      </m:r>
                      <m:r>
                        <a:rPr lang="en-US" sz="2400" b="0" i="1">
                          <a:solidFill>
                            <a:prstClr val="black"/>
                          </a:solidFill>
                          <a:latin typeface="Cambria Math" panose="02040503050406030204" pitchFamily="18" charset="0"/>
                        </a:rPr>
                        <m:t>𝐵</m:t>
                      </m:r>
                      <m:sSup>
                        <m:sSupPr>
                          <m:ctrlPr>
                            <a:rPr lang="en-US" sz="2400" i="1">
                              <a:solidFill>
                                <a:prstClr val="black"/>
                              </a:solidFill>
                              <a:latin typeface="Cambria Math" panose="02040503050406030204" pitchFamily="18" charset="0"/>
                            </a:rPr>
                          </m:ctrlPr>
                        </m:sSupPr>
                        <m:e>
                          <m:r>
                            <a:rPr lang="en-US" sz="2400" b="0" i="1">
                              <a:solidFill>
                                <a:prstClr val="black"/>
                              </a:solidFill>
                              <a:latin typeface="Cambria Math" panose="02040503050406030204" pitchFamily="18" charset="0"/>
                            </a:rPr>
                            <m:t>𝐶</m:t>
                          </m:r>
                        </m:e>
                        <m:sup>
                          <m:r>
                            <a:rPr lang="en-US" sz="2400" b="0" i="1">
                              <a:solidFill>
                                <a:prstClr val="black"/>
                              </a:solidFill>
                              <a:latin typeface="Cambria Math" panose="02040503050406030204" pitchFamily="18" charset="0"/>
                            </a:rPr>
                            <m:t>2</m:t>
                          </m:r>
                        </m:sup>
                      </m:sSup>
                      <m:r>
                        <a:rPr lang="en-US" sz="2400" b="0" i="1">
                          <a:solidFill>
                            <a:prstClr val="black"/>
                          </a:solidFill>
                          <a:latin typeface="Cambria Math" panose="02040503050406030204" pitchFamily="18" charset="0"/>
                        </a:rPr>
                        <m:t>−2</m:t>
                      </m:r>
                      <m:r>
                        <a:rPr lang="en-US" sz="2400" b="0" i="1">
                          <a:solidFill>
                            <a:prstClr val="black"/>
                          </a:solidFill>
                          <a:latin typeface="Cambria Math" panose="02040503050406030204" pitchFamily="18" charset="0"/>
                        </a:rPr>
                        <m:t>𝐵𝐴</m:t>
                      </m:r>
                      <m:r>
                        <a:rPr lang="en-US" sz="2400" b="0" i="1">
                          <a:solidFill>
                            <a:prstClr val="black"/>
                          </a:solidFill>
                          <a:latin typeface="Cambria Math" panose="02040503050406030204" pitchFamily="18" charset="0"/>
                        </a:rPr>
                        <m:t>.</m:t>
                      </m:r>
                      <m:r>
                        <a:rPr lang="en-US" sz="2400" b="0" i="1">
                          <a:solidFill>
                            <a:prstClr val="black"/>
                          </a:solidFill>
                          <a:latin typeface="Cambria Math" panose="02040503050406030204" pitchFamily="18" charset="0"/>
                        </a:rPr>
                        <m:t>𝐵𝐶</m:t>
                      </m:r>
                      <m:r>
                        <a:rPr lang="en-US" sz="2400" b="0" i="1">
                          <a:solidFill>
                            <a:prstClr val="black"/>
                          </a:solidFill>
                          <a:latin typeface="Cambria Math" panose="02040503050406030204" pitchFamily="18" charset="0"/>
                        </a:rPr>
                        <m:t>.</m:t>
                      </m:r>
                      <m:func>
                        <m:funcPr>
                          <m:ctrlPr>
                            <a:rPr lang="en-US" sz="2400" i="1">
                              <a:solidFill>
                                <a:prstClr val="black"/>
                              </a:solidFill>
                              <a:latin typeface="Cambria Math" panose="02040503050406030204" pitchFamily="18" charset="0"/>
                            </a:rPr>
                          </m:ctrlPr>
                        </m:funcPr>
                        <m:fName>
                          <m:r>
                            <a:rPr lang="en-US" sz="2400" b="0" i="1">
                              <a:solidFill>
                                <a:prstClr val="black"/>
                              </a:solidFill>
                              <a:latin typeface="Cambria Math" panose="02040503050406030204" pitchFamily="18" charset="0"/>
                            </a:rPr>
                            <m:t>𝑐𝑜𝑠</m:t>
                          </m:r>
                        </m:fName>
                        <m:e>
                          <m:acc>
                            <m:accPr>
                              <m:chr m:val="̂"/>
                              <m:ctrlPr>
                                <a:rPr lang="en-US" sz="2400" i="1">
                                  <a:solidFill>
                                    <a:prstClr val="black"/>
                                  </a:solidFill>
                                  <a:latin typeface="Cambria Math" panose="02040503050406030204" pitchFamily="18" charset="0"/>
                                </a:rPr>
                              </m:ctrlPr>
                            </m:accPr>
                            <m:e>
                              <m:r>
                                <a:rPr lang="en-US" sz="2400" b="0" i="1">
                                  <a:solidFill>
                                    <a:prstClr val="black"/>
                                  </a:solidFill>
                                  <a:latin typeface="Cambria Math" panose="02040503050406030204" pitchFamily="18" charset="0"/>
                                </a:rPr>
                                <m:t>𝐴𝐵𝐶</m:t>
                              </m:r>
                            </m:e>
                          </m:acc>
                        </m:e>
                      </m:func>
                    </m:oMath>
                  </m:oMathPara>
                </a14:m>
                <a:endParaRPr lang="en-US" sz="2400" i="1" dirty="0">
                  <a:solidFill>
                    <a:prstClr val="black"/>
                  </a:solidFill>
                  <a:latin typeface="Times New Roman" pitchFamily="18" charset="0"/>
                  <a:cs typeface="Times New Roman" pitchFamily="18" charset="0"/>
                </a:endParaRPr>
              </a:p>
              <a:p>
                <a:r>
                  <a:rPr lang="en-US" sz="2400" dirty="0">
                    <a:solidFill>
                      <a:prstClr val="black"/>
                    </a:solidFill>
                    <a:latin typeface="Times New Roman" pitchFamily="18" charset="0"/>
                    <a:cs typeface="Times New Roman" pitchFamily="18" charset="0"/>
                  </a:rPr>
                  <a:t>       </a:t>
                </a:r>
                <a14:m>
                  <m:oMath xmlns:m="http://schemas.openxmlformats.org/officeDocument/2006/math">
                    <m:r>
                      <a:rPr lang="en-US" sz="2400" b="0" i="1">
                        <a:solidFill>
                          <a:prstClr val="black"/>
                        </a:solidFill>
                        <a:latin typeface="Cambria Math" panose="02040503050406030204" pitchFamily="18" charset="0"/>
                      </a:rPr>
                      <m:t>=73</m:t>
                    </m:r>
                  </m:oMath>
                </a14:m>
                <a:r>
                  <a:rPr lang="en-US" sz="2400" dirty="0">
                    <a:solidFill>
                      <a:prstClr val="black"/>
                    </a:solidFill>
                    <a:latin typeface="Times New Roman" pitchFamily="18" charset="0"/>
                    <a:ea typeface="Tahoma" panose="020B0604030504040204" pitchFamily="34" charset="0"/>
                    <a:cs typeface="Times New Roman" pitchFamily="18" charset="0"/>
                  </a:rPr>
                  <a:t> </a:t>
                </a:r>
              </a:p>
              <a:p>
                <a14:m>
                  <m:oMath xmlns:m="http://schemas.openxmlformats.org/officeDocument/2006/math">
                    <m:r>
                      <a:rPr lang="en-US" sz="2400" b="0" i="1">
                        <a:solidFill>
                          <a:prstClr val="black"/>
                        </a:solidFill>
                        <a:latin typeface="Cambria Math" panose="02040503050406030204" pitchFamily="18" charset="0"/>
                      </a:rPr>
                      <m:t>       ⇒</m:t>
                    </m:r>
                    <m:r>
                      <a:rPr lang="en-US" sz="2400" b="0" i="1">
                        <a:solidFill>
                          <a:prstClr val="black"/>
                        </a:solidFill>
                        <a:latin typeface="Cambria Math" panose="02040503050406030204" pitchFamily="18" charset="0"/>
                      </a:rPr>
                      <m:t>𝐴𝐶</m:t>
                    </m:r>
                    <m:r>
                      <a:rPr lang="en-US" sz="2400" b="0" i="1">
                        <a:solidFill>
                          <a:prstClr val="black"/>
                        </a:solidFill>
                        <a:latin typeface="Cambria Math" panose="02040503050406030204" pitchFamily="18" charset="0"/>
                      </a:rPr>
                      <m:t>=</m:t>
                    </m:r>
                    <m:rad>
                      <m:radPr>
                        <m:degHide m:val="on"/>
                        <m:ctrlPr>
                          <a:rPr lang="en-US" sz="2400" i="1">
                            <a:solidFill>
                              <a:prstClr val="black"/>
                            </a:solidFill>
                            <a:latin typeface="Cambria Math" panose="02040503050406030204" pitchFamily="18" charset="0"/>
                          </a:rPr>
                        </m:ctrlPr>
                      </m:radPr>
                      <m:deg/>
                      <m:e>
                        <m:r>
                          <a:rPr lang="en-US" sz="2400" b="0" i="1">
                            <a:solidFill>
                              <a:prstClr val="black"/>
                            </a:solidFill>
                            <a:latin typeface="Cambria Math" panose="02040503050406030204" pitchFamily="18" charset="0"/>
                          </a:rPr>
                          <m:t>73</m:t>
                        </m:r>
                      </m:e>
                    </m:rad>
                  </m:oMath>
                </a14:m>
                <a:r>
                  <a:rPr lang="en-US" sz="2400" dirty="0">
                    <a:solidFill>
                      <a:prstClr val="black"/>
                    </a:solidFill>
                    <a:latin typeface="Times New Roman" pitchFamily="18" charset="0"/>
                    <a:ea typeface="Tahoma" panose="020B0604030504040204" pitchFamily="34" charset="0"/>
                    <a:cs typeface="Times New Roman" pitchFamily="18" charset="0"/>
                  </a:rPr>
                  <a:t>.</a:t>
                </a:r>
              </a:p>
              <a:p>
                <a:r>
                  <a:rPr lang="en-US" sz="2400" dirty="0" err="1">
                    <a:solidFill>
                      <a:prstClr val="black"/>
                    </a:solidFill>
                    <a:latin typeface="Times New Roman" pitchFamily="18" charset="0"/>
                    <a:ea typeface="Tahoma" panose="020B0604030504040204" pitchFamily="34" charset="0"/>
                    <a:cs typeface="Times New Roman" pitchFamily="18" charset="0"/>
                  </a:rPr>
                  <a:t>Vậy</a:t>
                </a:r>
                <a:r>
                  <a:rPr lang="en-US" sz="2400" dirty="0">
                    <a:solidFill>
                      <a:prstClr val="black"/>
                    </a:solidFill>
                    <a:latin typeface="Times New Roman" pitchFamily="18" charset="0"/>
                    <a:ea typeface="Tahoma" panose="020B0604030504040204" pitchFamily="34" charset="0"/>
                    <a:cs typeface="Times New Roman" pitchFamily="18" charset="0"/>
                  </a:rPr>
                  <a:t> </a:t>
                </a:r>
                <a14:m>
                  <m:oMath xmlns:m="http://schemas.openxmlformats.org/officeDocument/2006/math">
                    <m:r>
                      <a:rPr lang="en-US" sz="2400" b="0" i="1">
                        <a:solidFill>
                          <a:prstClr val="black"/>
                        </a:solidFill>
                        <a:latin typeface="Cambria Math" panose="02040503050406030204" pitchFamily="18" charset="0"/>
                      </a:rPr>
                      <m:t>𝐴𝐶</m:t>
                    </m:r>
                    <m:r>
                      <a:rPr lang="en-US" sz="2400" b="0" i="1">
                        <a:solidFill>
                          <a:prstClr val="black"/>
                        </a:solidFill>
                        <a:latin typeface="Cambria Math" panose="02040503050406030204" pitchFamily="18" charset="0"/>
                      </a:rPr>
                      <m:t>=</m:t>
                    </m:r>
                    <m:rad>
                      <m:radPr>
                        <m:degHide m:val="on"/>
                        <m:ctrlPr>
                          <a:rPr lang="en-US" sz="2400" i="1">
                            <a:solidFill>
                              <a:prstClr val="black"/>
                            </a:solidFill>
                            <a:latin typeface="Cambria Math" panose="02040503050406030204" pitchFamily="18" charset="0"/>
                          </a:rPr>
                        </m:ctrlPr>
                      </m:radPr>
                      <m:deg/>
                      <m:e>
                        <m:r>
                          <a:rPr lang="en-US" sz="2400" b="0" i="1">
                            <a:solidFill>
                              <a:prstClr val="black"/>
                            </a:solidFill>
                            <a:latin typeface="Cambria Math" panose="02040503050406030204" pitchFamily="18" charset="0"/>
                          </a:rPr>
                          <m:t>73</m:t>
                        </m:r>
                      </m:e>
                    </m:rad>
                  </m:oMath>
                </a14:m>
                <a:r>
                  <a:rPr lang="en-US" sz="2400" dirty="0">
                    <a:solidFill>
                      <a:prstClr val="black"/>
                    </a:solidFill>
                    <a:latin typeface="Times New Roman" pitchFamily="18" charset="0"/>
                    <a:ea typeface="Tahoma" panose="020B0604030504040204" pitchFamily="34" charset="0"/>
                    <a:cs typeface="Times New Roman" pitchFamily="18" charset="0"/>
                  </a:rPr>
                  <a:t>.</a:t>
                </a:r>
              </a:p>
            </p:txBody>
          </p:sp>
        </mc:Choice>
        <mc:Fallback xmlns="">
          <p:sp>
            <p:nvSpPr>
              <p:cNvPr id="30" name="TextBox 29">
                <a:extLst>
                  <a:ext uri="{FF2B5EF4-FFF2-40B4-BE49-F238E27FC236}">
                    <a16:creationId xmlns:a16="http://schemas.microsoft.com/office/drawing/2014/main" id="{A3F42ACF-51D7-3C5D-89E2-1C5A3E5E45BC}"/>
                  </a:ext>
                </a:extLst>
              </p:cNvPr>
              <p:cNvSpPr txBox="1">
                <a:spLocks noRot="1" noChangeAspect="1" noMove="1" noResize="1" noEditPoints="1" noAdjustHandles="1" noChangeArrowheads="1" noChangeShapeType="1" noTextEdit="1"/>
              </p:cNvSpPr>
              <p:nvPr/>
            </p:nvSpPr>
            <p:spPr>
              <a:xfrm>
                <a:off x="2743200" y="2513520"/>
                <a:ext cx="5152664" cy="1963230"/>
              </a:xfrm>
              <a:prstGeom prst="rect">
                <a:avLst/>
              </a:prstGeom>
              <a:blipFill>
                <a:blip r:embed="rId21"/>
                <a:stretch>
                  <a:fillRect l="-2959" t="-3727" b="-8075"/>
                </a:stretch>
              </a:blipFill>
            </p:spPr>
            <p:txBody>
              <a:bodyPr/>
              <a:lstStyle/>
              <a:p>
                <a:r>
                  <a:rPr lang="en-US">
                    <a:noFill/>
                  </a:rPr>
                  <a:t> </a:t>
                </a:r>
              </a:p>
            </p:txBody>
          </p:sp>
        </mc:Fallback>
      </mc:AlternateContent>
    </p:spTree>
    <p:extLst>
      <p:ext uri="{BB962C8B-B14F-4D97-AF65-F5344CB8AC3E}">
        <p14:creationId xmlns:p14="http://schemas.microsoft.com/office/powerpoint/2010/main" val="267972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0">
                                            <p:txEl>
                                              <p:pRg st="0" end="0"/>
                                            </p:txEl>
                                          </p:spTgt>
                                        </p:tgtEl>
                                        <p:attrNameLst>
                                          <p:attrName>style.visibility</p:attrName>
                                        </p:attrNameLst>
                                      </p:cBhvr>
                                      <p:to>
                                        <p:strVal val="visible"/>
                                      </p:to>
                                    </p:set>
                                    <p:animEffect transition="in" filter="wipe(left)">
                                      <p:cBhvr>
                                        <p:cTn id="15" dur="500"/>
                                        <p:tgtEl>
                                          <p:spTgt spid="3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0">
                                            <p:txEl>
                                              <p:pRg st="1" end="1"/>
                                            </p:txEl>
                                          </p:spTgt>
                                        </p:tgtEl>
                                        <p:attrNameLst>
                                          <p:attrName>style.visibility</p:attrName>
                                        </p:attrNameLst>
                                      </p:cBhvr>
                                      <p:to>
                                        <p:strVal val="visible"/>
                                      </p:to>
                                    </p:set>
                                    <p:animEffect transition="in" filter="wipe(left)">
                                      <p:cBhvr>
                                        <p:cTn id="20" dur="500"/>
                                        <p:tgtEl>
                                          <p:spTgt spid="30">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0">
                                            <p:txEl>
                                              <p:pRg st="2" end="2"/>
                                            </p:txEl>
                                          </p:spTgt>
                                        </p:tgtEl>
                                        <p:attrNameLst>
                                          <p:attrName>style.visibility</p:attrName>
                                        </p:attrNameLst>
                                      </p:cBhvr>
                                      <p:to>
                                        <p:strVal val="visible"/>
                                      </p:to>
                                    </p:set>
                                    <p:animEffect transition="in" filter="wipe(left)">
                                      <p:cBhvr>
                                        <p:cTn id="25" dur="500"/>
                                        <p:tgtEl>
                                          <p:spTgt spid="30">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0">
                                            <p:txEl>
                                              <p:pRg st="3" end="3"/>
                                            </p:txEl>
                                          </p:spTgt>
                                        </p:tgtEl>
                                        <p:attrNameLst>
                                          <p:attrName>style.visibility</p:attrName>
                                        </p:attrNameLst>
                                      </p:cBhvr>
                                      <p:to>
                                        <p:strVal val="visible"/>
                                      </p:to>
                                    </p:set>
                                    <p:animEffect transition="in" filter="wipe(left)">
                                      <p:cBhvr>
                                        <p:cTn id="30" dur="500"/>
                                        <p:tgtEl>
                                          <p:spTgt spid="30">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0">
                                            <p:txEl>
                                              <p:pRg st="4" end="4"/>
                                            </p:txEl>
                                          </p:spTgt>
                                        </p:tgtEl>
                                        <p:attrNameLst>
                                          <p:attrName>style.visibility</p:attrName>
                                        </p:attrNameLst>
                                      </p:cBhvr>
                                      <p:to>
                                        <p:strVal val="visible"/>
                                      </p:to>
                                    </p:set>
                                    <p:animEffect transition="in" filter="wipe(left)">
                                      <p:cBhvr>
                                        <p:cTn id="35" dur="500"/>
                                        <p:tgtEl>
                                          <p:spTgt spid="30">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35"/>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grpId="0" nodeType="clickEffect">
                                  <p:stCondLst>
                                    <p:cond delay="750"/>
                                  </p:stCondLst>
                                  <p:childTnLst>
                                    <p:set>
                                      <p:cBhvr>
                                        <p:cTn id="44" dur="1" fill="hold">
                                          <p:stCondLst>
                                            <p:cond delay="249"/>
                                          </p:stCondLst>
                                        </p:cTn>
                                        <p:tgtEl>
                                          <p:spTgt spid="36"/>
                                        </p:tgtEl>
                                        <p:attrNameLst>
                                          <p:attrName>style.visibility</p:attrName>
                                        </p:attrNameLst>
                                      </p:cBhvr>
                                      <p:to>
                                        <p:strVal val="visible"/>
                                      </p:to>
                                    </p:set>
                                  </p:childTnLst>
                                </p:cTn>
                              </p:par>
                              <p:par>
                                <p:cTn id="45" presetID="1" presetClass="entr" presetSubtype="0" fill="hold" grpId="0" nodeType="withEffect">
                                  <p:stCondLst>
                                    <p:cond delay="750"/>
                                  </p:stCondLst>
                                  <p:childTnLst>
                                    <p:set>
                                      <p:cBhvr>
                                        <p:cTn id="46" dur="1" fill="hold">
                                          <p:stCondLst>
                                            <p:cond delay="249"/>
                                          </p:stCondLst>
                                        </p:cTn>
                                        <p:tgtEl>
                                          <p:spTgt spid="37"/>
                                        </p:tgtEl>
                                        <p:attrNameLst>
                                          <p:attrName>style.visibility</p:attrName>
                                        </p:attrNameLst>
                                      </p:cBhvr>
                                      <p:to>
                                        <p:strVal val="visible"/>
                                      </p:to>
                                    </p:set>
                                  </p:childTnLst>
                                </p:cTn>
                              </p:par>
                              <p:par>
                                <p:cTn id="47" presetID="1" presetClass="entr" presetSubtype="0" fill="hold" grpId="0" nodeType="withEffect">
                                  <p:stCondLst>
                                    <p:cond delay="750"/>
                                  </p:stCondLst>
                                  <p:childTnLst>
                                    <p:set>
                                      <p:cBhvr>
                                        <p:cTn id="48" dur="1" fill="hold">
                                          <p:stCondLst>
                                            <p:cond delay="249"/>
                                          </p:stCondLst>
                                        </p:cTn>
                                        <p:tgtEl>
                                          <p:spTgt spid="38"/>
                                        </p:tgtEl>
                                        <p:attrNameLst>
                                          <p:attrName>style.visibility</p:attrName>
                                        </p:attrNameLst>
                                      </p:cBhvr>
                                      <p:to>
                                        <p:strVal val="visible"/>
                                      </p:to>
                                    </p:set>
                                  </p:childTnLst>
                                </p:cTn>
                              </p:par>
                              <p:par>
                                <p:cTn id="49" presetID="1" presetClass="entr" presetSubtype="0" fill="hold" grpId="0" nodeType="withEffect">
                                  <p:stCondLst>
                                    <p:cond delay="750"/>
                                  </p:stCondLst>
                                  <p:childTnLst>
                                    <p:set>
                                      <p:cBhvr>
                                        <p:cTn id="50" dur="1" fill="hold">
                                          <p:stCondLst>
                                            <p:cond delay="249"/>
                                          </p:stCondLst>
                                        </p:cTn>
                                        <p:tgtEl>
                                          <p:spTgt spid="42"/>
                                        </p:tgtEl>
                                        <p:attrNameLst>
                                          <p:attrName>style.visibility</p:attrName>
                                        </p:attrNameLst>
                                      </p:cBhvr>
                                      <p:to>
                                        <p:strVal val="visible"/>
                                      </p:to>
                                    </p:set>
                                  </p:childTnLst>
                                </p:cTn>
                              </p:par>
                              <p:par>
                                <p:cTn id="51" presetID="1" presetClass="entr" presetSubtype="0" fill="hold" grpId="0" nodeType="withEffect">
                                  <p:stCondLst>
                                    <p:cond delay="750"/>
                                  </p:stCondLst>
                                  <p:childTnLst>
                                    <p:set>
                                      <p:cBhvr>
                                        <p:cTn id="52" dur="1" fill="hold">
                                          <p:stCondLst>
                                            <p:cond delay="249"/>
                                          </p:stCondLst>
                                        </p:cTn>
                                        <p:tgtEl>
                                          <p:spTgt spid="43"/>
                                        </p:tgtEl>
                                        <p:attrNameLst>
                                          <p:attrName>style.visibility</p:attrName>
                                        </p:attrNameLst>
                                      </p:cBhvr>
                                      <p:to>
                                        <p:strVal val="visible"/>
                                      </p:to>
                                    </p:set>
                                  </p:childTnLst>
                                </p:cTn>
                              </p:par>
                              <p:par>
                                <p:cTn id="53" presetID="1" presetClass="entr" presetSubtype="0" fill="hold" grpId="0" nodeType="withEffect">
                                  <p:stCondLst>
                                    <p:cond delay="750"/>
                                  </p:stCondLst>
                                  <p:childTnLst>
                                    <p:set>
                                      <p:cBhvr>
                                        <p:cTn id="54" dur="1" fill="hold">
                                          <p:stCondLst>
                                            <p:cond delay="249"/>
                                          </p:stCondLst>
                                        </p:cTn>
                                        <p:tgtEl>
                                          <p:spTgt spid="47"/>
                                        </p:tgtEl>
                                        <p:attrNameLst>
                                          <p:attrName>style.visibility</p:attrName>
                                        </p:attrNameLst>
                                      </p:cBhvr>
                                      <p:to>
                                        <p:strVal val="visible"/>
                                      </p:to>
                                    </p:set>
                                  </p:childTnLst>
                                </p:cTn>
                              </p:par>
                              <p:par>
                                <p:cTn id="55" presetID="16" presetClass="exit" presetSubtype="21" fill="hold" grpId="0" nodeType="withEffect">
                                  <p:stCondLst>
                                    <p:cond delay="0"/>
                                  </p:stCondLst>
                                  <p:childTnLst>
                                    <p:animEffect transition="out" filter="barn(inVertical)">
                                      <p:cBhvr>
                                        <p:cTn id="56" dur="500"/>
                                        <p:tgtEl>
                                          <p:spTgt spid="35"/>
                                        </p:tgtEl>
                                      </p:cBhvr>
                                    </p:animEffect>
                                    <p:set>
                                      <p:cBhvr>
                                        <p:cTn id="57" dur="1" fill="hold">
                                          <p:stCondLst>
                                            <p:cond delay="499"/>
                                          </p:stCondLst>
                                        </p:cTn>
                                        <p:tgtEl>
                                          <p:spTgt spid="35"/>
                                        </p:tgtEl>
                                        <p:attrNameLst>
                                          <p:attrName>style.visibility</p:attrName>
                                        </p:attrNameLst>
                                      </p:cBhvr>
                                      <p:to>
                                        <p:strVal val="hidden"/>
                                      </p:to>
                                    </p:set>
                                  </p:childTnLst>
                                </p:cTn>
                              </p:par>
                            </p:childTnLst>
                          </p:cTn>
                        </p:par>
                        <p:par>
                          <p:cTn id="58" fill="hold">
                            <p:stCondLst>
                              <p:cond delay="1000"/>
                            </p:stCondLst>
                            <p:childTnLst>
                              <p:par>
                                <p:cTn id="59" presetID="21" presetClass="exit" presetSubtype="1" fill="hold" grpId="1" nodeType="afterEffect">
                                  <p:stCondLst>
                                    <p:cond delay="750"/>
                                  </p:stCondLst>
                                  <p:childTnLst>
                                    <p:animEffect transition="out" filter="wheel(1)">
                                      <p:cBhvr>
                                        <p:cTn id="60" dur="250"/>
                                        <p:tgtEl>
                                          <p:spTgt spid="47"/>
                                        </p:tgtEl>
                                      </p:cBhvr>
                                    </p:animEffect>
                                    <p:set>
                                      <p:cBhvr>
                                        <p:cTn id="61" dur="1" fill="hold">
                                          <p:stCondLst>
                                            <p:cond delay="249"/>
                                          </p:stCondLst>
                                        </p:cTn>
                                        <p:tgtEl>
                                          <p:spTgt spid="47"/>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2" name="click.wav"/>
                                        </p:tgtEl>
                                      </p:cMediaNode>
                                    </p:audio>
                                  </p:subTnLst>
                                </p:cTn>
                              </p:par>
                            </p:childTnLst>
                          </p:cTn>
                        </p:par>
                        <p:par>
                          <p:cTn id="62" fill="hold">
                            <p:stCondLst>
                              <p:cond delay="2000"/>
                            </p:stCondLst>
                            <p:childTnLst>
                              <p:par>
                                <p:cTn id="63" presetID="21" presetClass="exit" presetSubtype="1" fill="hold" grpId="1" nodeType="afterEffect">
                                  <p:stCondLst>
                                    <p:cond delay="750"/>
                                  </p:stCondLst>
                                  <p:childTnLst>
                                    <p:animEffect transition="out" filter="wheel(1)">
                                      <p:cBhvr>
                                        <p:cTn id="64" dur="250"/>
                                        <p:tgtEl>
                                          <p:spTgt spid="43"/>
                                        </p:tgtEl>
                                      </p:cBhvr>
                                    </p:animEffect>
                                    <p:set>
                                      <p:cBhvr>
                                        <p:cTn id="65" dur="1" fill="hold">
                                          <p:stCondLst>
                                            <p:cond delay="249"/>
                                          </p:stCondLst>
                                        </p:cTn>
                                        <p:tgtEl>
                                          <p:spTgt spid="43"/>
                                        </p:tgtEl>
                                        <p:attrNameLst>
                                          <p:attrName>style.visibility</p:attrName>
                                        </p:attrNameLst>
                                      </p:cBhvr>
                                      <p:to>
                                        <p:strVal val="hidden"/>
                                      </p:to>
                                    </p:se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childTnLst>
                          </p:cTn>
                        </p:par>
                        <p:par>
                          <p:cTn id="66" fill="hold">
                            <p:stCondLst>
                              <p:cond delay="3000"/>
                            </p:stCondLst>
                            <p:childTnLst>
                              <p:par>
                                <p:cTn id="67" presetID="21" presetClass="exit" presetSubtype="1" fill="hold" grpId="1" nodeType="afterEffect">
                                  <p:stCondLst>
                                    <p:cond delay="750"/>
                                  </p:stCondLst>
                                  <p:childTnLst>
                                    <p:animEffect transition="out" filter="wheel(1)">
                                      <p:cBhvr>
                                        <p:cTn id="68" dur="250"/>
                                        <p:tgtEl>
                                          <p:spTgt spid="42"/>
                                        </p:tgtEl>
                                      </p:cBhvr>
                                    </p:animEffect>
                                    <p:set>
                                      <p:cBhvr>
                                        <p:cTn id="69" dur="1" fill="hold">
                                          <p:stCondLst>
                                            <p:cond delay="249"/>
                                          </p:stCondLst>
                                        </p:cTn>
                                        <p:tgtEl>
                                          <p:spTgt spid="42"/>
                                        </p:tgtEl>
                                        <p:attrNameLst>
                                          <p:attrName>style.visibility</p:attrName>
                                        </p:attrNameLst>
                                      </p:cBhvr>
                                      <p:to>
                                        <p:strVal val="hidden"/>
                                      </p:to>
                                    </p:set>
                                  </p:childTnLst>
                                  <p:subTnLst>
                                    <p:audio>
                                      <p:cMediaNode>
                                        <p:cTn display="0" masterRel="sameClick">
                                          <p:stCondLst>
                                            <p:cond evt="begin" delay="0">
                                              <p:tn val="67"/>
                                            </p:cond>
                                          </p:stCondLst>
                                          <p:endCondLst>
                                            <p:cond evt="onStopAudio" delay="0">
                                              <p:tgtEl>
                                                <p:sldTgt/>
                                              </p:tgtEl>
                                            </p:cond>
                                          </p:endCondLst>
                                        </p:cTn>
                                        <p:tgtEl>
                                          <p:sndTgt r:embed="rId2" name="click.wav"/>
                                        </p:tgtEl>
                                      </p:cMediaNode>
                                    </p:audio>
                                  </p:subTnLst>
                                </p:cTn>
                              </p:par>
                            </p:childTnLst>
                          </p:cTn>
                        </p:par>
                        <p:par>
                          <p:cTn id="70" fill="hold">
                            <p:stCondLst>
                              <p:cond delay="4000"/>
                            </p:stCondLst>
                            <p:childTnLst>
                              <p:par>
                                <p:cTn id="71" presetID="21" presetClass="exit" presetSubtype="1" fill="hold" grpId="1" nodeType="afterEffect">
                                  <p:stCondLst>
                                    <p:cond delay="750"/>
                                  </p:stCondLst>
                                  <p:childTnLst>
                                    <p:animEffect transition="out" filter="wheel(1)">
                                      <p:cBhvr>
                                        <p:cTn id="72" dur="250"/>
                                        <p:tgtEl>
                                          <p:spTgt spid="38"/>
                                        </p:tgtEl>
                                      </p:cBhvr>
                                    </p:animEffect>
                                    <p:set>
                                      <p:cBhvr>
                                        <p:cTn id="73" dur="1" fill="hold">
                                          <p:stCondLst>
                                            <p:cond delay="249"/>
                                          </p:stCondLst>
                                        </p:cTn>
                                        <p:tgtEl>
                                          <p:spTgt spid="38"/>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2" name="click.wav"/>
                                        </p:tgtEl>
                                      </p:cMediaNode>
                                    </p:audio>
                                  </p:subTnLst>
                                </p:cTn>
                              </p:par>
                            </p:childTnLst>
                          </p:cTn>
                        </p:par>
                        <p:par>
                          <p:cTn id="74" fill="hold">
                            <p:stCondLst>
                              <p:cond delay="5000"/>
                            </p:stCondLst>
                            <p:childTnLst>
                              <p:par>
                                <p:cTn id="75" presetID="21" presetClass="exit" presetSubtype="1" fill="hold" grpId="1" nodeType="afterEffect">
                                  <p:stCondLst>
                                    <p:cond delay="750"/>
                                  </p:stCondLst>
                                  <p:childTnLst>
                                    <p:animEffect transition="out" filter="wheel(1)">
                                      <p:cBhvr>
                                        <p:cTn id="76" dur="250"/>
                                        <p:tgtEl>
                                          <p:spTgt spid="37"/>
                                        </p:tgtEl>
                                      </p:cBhvr>
                                    </p:animEffect>
                                    <p:set>
                                      <p:cBhvr>
                                        <p:cTn id="77" dur="1" fill="hold">
                                          <p:stCondLst>
                                            <p:cond delay="249"/>
                                          </p:stCondLst>
                                        </p:cTn>
                                        <p:tgtEl>
                                          <p:spTgt spid="37"/>
                                        </p:tgtEl>
                                        <p:attrNameLst>
                                          <p:attrName>style.visibility</p:attrName>
                                        </p:attrNameLst>
                                      </p:cBhvr>
                                      <p:to>
                                        <p:strVal val="hidden"/>
                                      </p:to>
                                    </p:set>
                                  </p:childTnLst>
                                  <p:subTnLst>
                                    <p:audio>
                                      <p:cMediaNode>
                                        <p:cTn display="0" masterRel="sameClick">
                                          <p:stCondLst>
                                            <p:cond evt="begin" delay="0">
                                              <p:tn val="75"/>
                                            </p:cond>
                                          </p:stCondLst>
                                          <p:endCondLst>
                                            <p:cond evt="onStopAudio" delay="0">
                                              <p:tgtEl>
                                                <p:sldTgt/>
                                              </p:tgtEl>
                                            </p:cond>
                                          </p:endCondLst>
                                        </p:cTn>
                                        <p:tgtEl>
                                          <p:sndTgt r:embed="rId2" name="click.wav"/>
                                        </p:tgtEl>
                                      </p:cMediaNode>
                                    </p:audio>
                                  </p:subTnLst>
                                </p:cTn>
                              </p:par>
                            </p:childTnLst>
                          </p:cTn>
                        </p:par>
                        <p:par>
                          <p:cTn id="78" fill="hold">
                            <p:stCondLst>
                              <p:cond delay="6000"/>
                            </p:stCondLst>
                            <p:childTnLst>
                              <p:par>
                                <p:cTn id="79" presetID="21" presetClass="exit" presetSubtype="1" fill="hold" grpId="1" nodeType="afterEffect">
                                  <p:stCondLst>
                                    <p:cond delay="750"/>
                                  </p:stCondLst>
                                  <p:childTnLst>
                                    <p:animEffect transition="out" filter="wheel(1)">
                                      <p:cBhvr>
                                        <p:cTn id="80" dur="250"/>
                                        <p:tgtEl>
                                          <p:spTgt spid="36"/>
                                        </p:tgtEl>
                                      </p:cBhvr>
                                    </p:animEffect>
                                    <p:set>
                                      <p:cBhvr>
                                        <p:cTn id="81" dur="1" fill="hold">
                                          <p:stCondLst>
                                            <p:cond delay="249"/>
                                          </p:stCondLst>
                                        </p:cTn>
                                        <p:tgtEl>
                                          <p:spTgt spid="36"/>
                                        </p:tgtEl>
                                        <p:attrNameLst>
                                          <p:attrName>style.visibility</p:attrName>
                                        </p:attrNameLst>
                                      </p:cBhvr>
                                      <p:to>
                                        <p:strVal val="hidden"/>
                                      </p:to>
                                    </p:set>
                                  </p:childTnLst>
                                  <p:subTnLst>
                                    <p:audio>
                                      <p:cMediaNode vol="100000">
                                        <p:cTn display="0" masterRel="sameClick">
                                          <p:stCondLst>
                                            <p:cond evt="begin" delay="0">
                                              <p:tn val="79"/>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35"/>
                  </p:tgtEl>
                </p:cond>
              </p:nextCondLst>
            </p:seq>
          </p:childTnLst>
        </p:cTn>
      </p:par>
    </p:tnLst>
    <p:bldLst>
      <p:bldP spid="35" grpId="0" animBg="1"/>
      <p:bldP spid="36" grpId="0" animBg="1"/>
      <p:bldP spid="36" grpId="1" animBg="1"/>
      <p:bldP spid="37" grpId="0" animBg="1"/>
      <p:bldP spid="37" grpId="1" animBg="1"/>
      <p:bldP spid="38" grpId="0" animBg="1"/>
      <p:bldP spid="38" grpId="1" animBg="1"/>
      <p:bldP spid="42" grpId="0" animBg="1"/>
      <p:bldP spid="42" grpId="1" animBg="1"/>
      <p:bldP spid="43" grpId="0" animBg="1"/>
      <p:bldP spid="43" grpId="1" animBg="1"/>
      <p:bldP spid="47" grpId="0" animBg="1"/>
      <p:bldP spid="47" grpId="1" animBg="1"/>
      <p:bldP spid="62" grpId="0"/>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5486400" cy="765572"/>
          </a:xfrm>
        </p:spPr>
        <p:txBody>
          <a:bodyPr>
            <a:normAutofit/>
          </a:bodyPr>
          <a:lstStyle/>
          <a:p>
            <a:r>
              <a:rPr lang="en-US" sz="2800" b="1" dirty="0" err="1">
                <a:solidFill>
                  <a:srgbClr val="FF0000"/>
                </a:solidFill>
                <a:latin typeface="Times New Roman" pitchFamily="18" charset="0"/>
                <a:cs typeface="Times New Roman" pitchFamily="18" charset="0"/>
              </a:rPr>
              <a:t>Câu</a:t>
            </a:r>
            <a:r>
              <a:rPr lang="en-US" sz="2800" b="1" dirty="0">
                <a:solidFill>
                  <a:srgbClr val="FF0000"/>
                </a:solidFill>
                <a:latin typeface="Times New Roman" pitchFamily="18" charset="0"/>
                <a:cs typeface="Times New Roman" pitchFamily="18" charset="0"/>
              </a:rPr>
              <a:t> 3</a:t>
            </a:r>
          </a:p>
        </p:txBody>
      </p:sp>
      <p:sp>
        <p:nvSpPr>
          <p:cNvPr id="4" name="Action Button: Home 3">
            <a:hlinkClick r:id="rId4" action="ppaction://hlinksldjump" highlightClick="1"/>
          </p:cNvPr>
          <p:cNvSpPr/>
          <p:nvPr/>
        </p:nvSpPr>
        <p:spPr>
          <a:xfrm>
            <a:off x="8001000" y="4217670"/>
            <a:ext cx="838200" cy="685800"/>
          </a:xfrm>
          <a:prstGeom prst="actionButtonHo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60000"/>
                  <a:lumOff val="40000"/>
                </a:schemeClr>
              </a:solidFill>
            </a:endParaRPr>
          </a:p>
        </p:txBody>
      </p:sp>
      <p:sp>
        <p:nvSpPr>
          <p:cNvPr id="49" name="Rectangle 48"/>
          <p:cNvSpPr/>
          <p:nvPr/>
        </p:nvSpPr>
        <p:spPr>
          <a:xfrm>
            <a:off x="0" y="0"/>
            <a:ext cx="9144000" cy="361950"/>
          </a:xfrm>
          <a:prstGeom prst="rect">
            <a:avLst/>
          </a:prstGeom>
          <a:solidFill>
            <a:srgbClr val="26FA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0000"/>
                </a:solidFill>
                <a:latin typeface="Times New Roman" pitchFamily="18" charset="0"/>
                <a:cs typeface="Times New Roman" pitchFamily="18" charset="0"/>
              </a:rPr>
              <a:t>TRÒ</a:t>
            </a:r>
            <a:r>
              <a:rPr lang="en-US" sz="2400" b="1" dirty="0">
                <a:solidFill>
                  <a:srgbClr val="FF0000"/>
                </a:solidFill>
                <a:latin typeface="Times New Roman" pitchFamily="18" charset="0"/>
                <a:cs typeface="Times New Roman" pitchFamily="18" charset="0"/>
              </a:rPr>
              <a:t> CH</a:t>
            </a:r>
            <a:r>
              <a:rPr lang="vi-VN" sz="2400" b="1" dirty="0">
                <a:solidFill>
                  <a:srgbClr val="FF0000"/>
                </a:solidFill>
                <a:latin typeface="Times New Roman" pitchFamily="18" charset="0"/>
                <a:cs typeface="Times New Roman" pitchFamily="18" charset="0"/>
              </a:rPr>
              <a:t>Ơ</a:t>
            </a:r>
            <a:r>
              <a:rPr lang="en-US" sz="2400" b="1" dirty="0">
                <a:solidFill>
                  <a:srgbClr val="FF0000"/>
                </a:solidFill>
                <a:latin typeface="Times New Roman" pitchFamily="18" charset="0"/>
                <a:cs typeface="Times New Roman" pitchFamily="18" charset="0"/>
              </a:rPr>
              <a:t>I ĐOÁN HÌNH</a:t>
            </a:r>
          </a:p>
        </p:txBody>
      </p:sp>
      <p:sp>
        <p:nvSpPr>
          <p:cNvPr id="50" name="Rectangle 49"/>
          <p:cNvSpPr/>
          <p:nvPr/>
        </p:nvSpPr>
        <p:spPr>
          <a:xfrm>
            <a:off x="0" y="4914900"/>
            <a:ext cx="9144000" cy="228600"/>
          </a:xfrm>
          <a:prstGeom prst="rect">
            <a:avLst/>
          </a:prstGeom>
          <a:solidFill>
            <a:srgbClr val="26FA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51" name="Rectangle 50"/>
          <p:cNvSpPr/>
          <p:nvPr/>
        </p:nvSpPr>
        <p:spPr>
          <a:xfrm>
            <a:off x="0" y="0"/>
            <a:ext cx="304800" cy="5143500"/>
          </a:xfrm>
          <a:prstGeom prst="rect">
            <a:avLst/>
          </a:prstGeom>
          <a:solidFill>
            <a:srgbClr val="26FA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52" name="Rectangle 51"/>
          <p:cNvSpPr/>
          <p:nvPr/>
        </p:nvSpPr>
        <p:spPr>
          <a:xfrm>
            <a:off x="8839200" y="0"/>
            <a:ext cx="304800" cy="5143500"/>
          </a:xfrm>
          <a:prstGeom prst="rect">
            <a:avLst/>
          </a:prstGeom>
          <a:solidFill>
            <a:srgbClr val="26FA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aphicFrame>
        <p:nvGraphicFramePr>
          <p:cNvPr id="6" name="Object 5"/>
          <p:cNvGraphicFramePr>
            <a:graphicFrameLocks noChangeAspect="1"/>
          </p:cNvGraphicFramePr>
          <p:nvPr/>
        </p:nvGraphicFramePr>
        <p:xfrm>
          <a:off x="1503363" y="1845469"/>
          <a:ext cx="652462" cy="554831"/>
        </p:xfrm>
        <a:graphic>
          <a:graphicData uri="http://schemas.openxmlformats.org/presentationml/2006/ole">
            <mc:AlternateContent xmlns:mc="http://schemas.openxmlformats.org/markup-compatibility/2006">
              <mc:Choice xmlns:v="urn:schemas-microsoft-com:vml" Requires="v">
                <p:oleObj name="Equation" r:id="rId5" imgW="380880" imgH="431640" progId="Equation.DSMT4">
                  <p:embed/>
                </p:oleObj>
              </mc:Choice>
              <mc:Fallback>
                <p:oleObj name="Equation" r:id="rId5" imgW="380880" imgH="431640" progId="Equation.DSMT4">
                  <p:embed/>
                  <p:pic>
                    <p:nvPicPr>
                      <p:cNvPr id="6" name="Object 5"/>
                      <p:cNvPicPr/>
                      <p:nvPr/>
                    </p:nvPicPr>
                    <p:blipFill>
                      <a:blip r:embed="rId6"/>
                      <a:stretch>
                        <a:fillRect/>
                      </a:stretch>
                    </p:blipFill>
                    <p:spPr>
                      <a:xfrm>
                        <a:off x="1503363" y="1845469"/>
                        <a:ext cx="652462" cy="554831"/>
                      </a:xfrm>
                      <a:prstGeom prst="rect">
                        <a:avLst/>
                      </a:prstGeom>
                    </p:spPr>
                  </p:pic>
                </p:oleObj>
              </mc:Fallback>
            </mc:AlternateContent>
          </a:graphicData>
        </a:graphic>
      </p:graphicFrame>
      <p:graphicFrame>
        <p:nvGraphicFramePr>
          <p:cNvPr id="39" name="Object 38"/>
          <p:cNvGraphicFramePr>
            <a:graphicFrameLocks noChangeAspect="1"/>
          </p:cNvGraphicFramePr>
          <p:nvPr/>
        </p:nvGraphicFramePr>
        <p:xfrm>
          <a:off x="5278438" y="1841898"/>
          <a:ext cx="457200" cy="554831"/>
        </p:xfrm>
        <a:graphic>
          <a:graphicData uri="http://schemas.openxmlformats.org/presentationml/2006/ole">
            <mc:AlternateContent xmlns:mc="http://schemas.openxmlformats.org/markup-compatibility/2006">
              <mc:Choice xmlns:v="urn:schemas-microsoft-com:vml" Requires="v">
                <p:oleObj name="Equation" r:id="rId7" imgW="266400" imgH="431640" progId="Equation.DSMT4">
                  <p:embed/>
                </p:oleObj>
              </mc:Choice>
              <mc:Fallback>
                <p:oleObj name="Equation" r:id="rId7" imgW="266400" imgH="431640" progId="Equation.DSMT4">
                  <p:embed/>
                  <p:pic>
                    <p:nvPicPr>
                      <p:cNvPr id="39" name="Object 38"/>
                      <p:cNvPicPr>
                        <a:picLocks noChangeAspect="1" noChangeArrowheads="1"/>
                      </p:cNvPicPr>
                      <p:nvPr/>
                    </p:nvPicPr>
                    <p:blipFill>
                      <a:blip r:embed="rId8"/>
                      <a:srcRect/>
                      <a:stretch>
                        <a:fillRect/>
                      </a:stretch>
                    </p:blipFill>
                    <p:spPr bwMode="auto">
                      <a:xfrm>
                        <a:off x="5278438" y="1841898"/>
                        <a:ext cx="457200" cy="554831"/>
                      </a:xfrm>
                      <a:prstGeom prst="rect">
                        <a:avLst/>
                      </a:prstGeom>
                      <a:noFill/>
                      <a:ln>
                        <a:noFill/>
                      </a:ln>
                    </p:spPr>
                  </p:pic>
                </p:oleObj>
              </mc:Fallback>
            </mc:AlternateContent>
          </a:graphicData>
        </a:graphic>
      </p:graphicFrame>
      <p:graphicFrame>
        <p:nvGraphicFramePr>
          <p:cNvPr id="40" name="Object 39"/>
          <p:cNvGraphicFramePr>
            <a:graphicFrameLocks noChangeAspect="1"/>
          </p:cNvGraphicFramePr>
          <p:nvPr/>
        </p:nvGraphicFramePr>
        <p:xfrm>
          <a:off x="1643063" y="2861073"/>
          <a:ext cx="260350" cy="506015"/>
        </p:xfrm>
        <a:graphic>
          <a:graphicData uri="http://schemas.openxmlformats.org/presentationml/2006/ole">
            <mc:AlternateContent xmlns:mc="http://schemas.openxmlformats.org/markup-compatibility/2006">
              <mc:Choice xmlns:v="urn:schemas-microsoft-com:vml" Requires="v">
                <p:oleObj name="Equation" r:id="rId9" imgW="152280" imgH="393480" progId="Equation.DSMT4">
                  <p:embed/>
                </p:oleObj>
              </mc:Choice>
              <mc:Fallback>
                <p:oleObj name="Equation" r:id="rId9" imgW="152280" imgH="393480" progId="Equation.DSMT4">
                  <p:embed/>
                  <p:pic>
                    <p:nvPicPr>
                      <p:cNvPr id="40" name="Object 39"/>
                      <p:cNvPicPr>
                        <a:picLocks noChangeAspect="1" noChangeArrowheads="1"/>
                      </p:cNvPicPr>
                      <p:nvPr/>
                    </p:nvPicPr>
                    <p:blipFill>
                      <a:blip r:embed="rId10"/>
                      <a:srcRect/>
                      <a:stretch>
                        <a:fillRect/>
                      </a:stretch>
                    </p:blipFill>
                    <p:spPr bwMode="auto">
                      <a:xfrm>
                        <a:off x="1643063" y="2861073"/>
                        <a:ext cx="260350" cy="50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 name="Object 40"/>
          <p:cNvGraphicFramePr>
            <a:graphicFrameLocks noChangeAspect="1"/>
          </p:cNvGraphicFramePr>
          <p:nvPr/>
        </p:nvGraphicFramePr>
        <p:xfrm>
          <a:off x="5278438" y="2845594"/>
          <a:ext cx="457200" cy="538163"/>
        </p:xfrm>
        <a:graphic>
          <a:graphicData uri="http://schemas.openxmlformats.org/presentationml/2006/ole">
            <mc:AlternateContent xmlns:mc="http://schemas.openxmlformats.org/markup-compatibility/2006">
              <mc:Choice xmlns:v="urn:schemas-microsoft-com:vml" Requires="v">
                <p:oleObj name="Equation" r:id="rId11" imgW="266400" imgH="419040" progId="Equation.DSMT4">
                  <p:embed/>
                </p:oleObj>
              </mc:Choice>
              <mc:Fallback>
                <p:oleObj name="Equation" r:id="rId11" imgW="266400" imgH="419040" progId="Equation.DSMT4">
                  <p:embed/>
                  <p:pic>
                    <p:nvPicPr>
                      <p:cNvPr id="41" name="Object 40"/>
                      <p:cNvPicPr>
                        <a:picLocks noChangeAspect="1" noChangeArrowheads="1"/>
                      </p:cNvPicPr>
                      <p:nvPr/>
                    </p:nvPicPr>
                    <p:blipFill>
                      <a:blip r:embed="rId12"/>
                      <a:srcRect/>
                      <a:stretch>
                        <a:fillRect/>
                      </a:stretch>
                    </p:blipFill>
                    <p:spPr bwMode="auto">
                      <a:xfrm>
                        <a:off x="5278438" y="2845594"/>
                        <a:ext cx="457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 name="Rectangle 34"/>
          <p:cNvSpPr/>
          <p:nvPr/>
        </p:nvSpPr>
        <p:spPr>
          <a:xfrm>
            <a:off x="7999278" y="1352550"/>
            <a:ext cx="780685"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START</a:t>
            </a:r>
          </a:p>
        </p:txBody>
      </p:sp>
      <p:sp>
        <p:nvSpPr>
          <p:cNvPr id="36" name="Oval 35"/>
          <p:cNvSpPr/>
          <p:nvPr/>
        </p:nvSpPr>
        <p:spPr>
          <a:xfrm>
            <a:off x="7772400" y="152400"/>
            <a:ext cx="1188720" cy="118872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rPr>
              <a:t>0</a:t>
            </a:r>
            <a:endParaRPr lang="en-US" sz="1050" b="1" dirty="0">
              <a:solidFill>
                <a:srgbClr val="FF0000"/>
              </a:solidFill>
            </a:endParaRPr>
          </a:p>
        </p:txBody>
      </p:sp>
      <p:sp>
        <p:nvSpPr>
          <p:cNvPr id="37" name="Oval 36"/>
          <p:cNvSpPr/>
          <p:nvPr/>
        </p:nvSpPr>
        <p:spPr>
          <a:xfrm>
            <a:off x="7772400" y="152400"/>
            <a:ext cx="1188720" cy="118872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rPr>
              <a:t>1</a:t>
            </a:r>
            <a:endParaRPr lang="en-US" sz="1050" b="1" dirty="0">
              <a:solidFill>
                <a:srgbClr val="FF0000"/>
              </a:solidFill>
            </a:endParaRPr>
          </a:p>
        </p:txBody>
      </p:sp>
      <p:sp>
        <p:nvSpPr>
          <p:cNvPr id="38" name="Oval 37"/>
          <p:cNvSpPr/>
          <p:nvPr/>
        </p:nvSpPr>
        <p:spPr>
          <a:xfrm>
            <a:off x="7772400" y="152400"/>
            <a:ext cx="1188720" cy="118872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rPr>
              <a:t>2</a:t>
            </a:r>
            <a:endParaRPr lang="en-US" sz="1050" b="1" dirty="0">
              <a:solidFill>
                <a:srgbClr val="FF0000"/>
              </a:solidFill>
            </a:endParaRPr>
          </a:p>
        </p:txBody>
      </p:sp>
      <p:sp>
        <p:nvSpPr>
          <p:cNvPr id="42" name="Oval 41"/>
          <p:cNvSpPr/>
          <p:nvPr/>
        </p:nvSpPr>
        <p:spPr>
          <a:xfrm>
            <a:off x="7772400" y="152400"/>
            <a:ext cx="1188720" cy="118872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rPr>
              <a:t>3</a:t>
            </a:r>
            <a:endParaRPr lang="en-US" sz="1050" b="1" dirty="0">
              <a:solidFill>
                <a:srgbClr val="FF0000"/>
              </a:solidFill>
            </a:endParaRPr>
          </a:p>
        </p:txBody>
      </p:sp>
      <p:sp>
        <p:nvSpPr>
          <p:cNvPr id="43" name="Oval 42"/>
          <p:cNvSpPr/>
          <p:nvPr/>
        </p:nvSpPr>
        <p:spPr>
          <a:xfrm>
            <a:off x="7772400" y="152400"/>
            <a:ext cx="1188720" cy="118872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rPr>
              <a:t>4</a:t>
            </a:r>
            <a:endParaRPr lang="en-US" sz="1050" b="1" dirty="0">
              <a:solidFill>
                <a:srgbClr val="FF0000"/>
              </a:solidFill>
            </a:endParaRPr>
          </a:p>
        </p:txBody>
      </p:sp>
      <p:sp>
        <p:nvSpPr>
          <p:cNvPr id="47" name="Oval 46"/>
          <p:cNvSpPr/>
          <p:nvPr/>
        </p:nvSpPr>
        <p:spPr>
          <a:xfrm>
            <a:off x="7772400" y="152400"/>
            <a:ext cx="1188720" cy="118872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rPr>
              <a:t>5</a:t>
            </a:r>
            <a:endParaRPr lang="en-US" sz="1050" b="1" dirty="0">
              <a:solidFill>
                <a:srgbClr val="FF0000"/>
              </a:solidFill>
            </a:endParaRPr>
          </a:p>
        </p:txBody>
      </p:sp>
      <p:sp>
        <p:nvSpPr>
          <p:cNvPr id="62" name="Title 1"/>
          <p:cNvSpPr txBox="1">
            <a:spLocks/>
          </p:cNvSpPr>
          <p:nvPr/>
        </p:nvSpPr>
        <p:spPr>
          <a:xfrm>
            <a:off x="304800" y="2343150"/>
            <a:ext cx="1493700" cy="61745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a:latin typeface="Times New Roman" panose="02020603050405020304" pitchFamily="18" charset="0"/>
                <a:cs typeface="Times New Roman" pitchFamily="18" charset="0"/>
              </a:rPr>
              <a:t>Đáp </a:t>
            </a:r>
            <a:r>
              <a:rPr lang="en-US" sz="2800" b="1" dirty="0" err="1">
                <a:latin typeface="Times New Roman" pitchFamily="18" charset="0"/>
                <a:cs typeface="Times New Roman" pitchFamily="18" charset="0"/>
              </a:rPr>
              <a:t>án</a:t>
            </a:r>
            <a:r>
              <a:rPr lang="en-US" sz="2800" b="1" dirty="0">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C400FA7-3434-0F48-94A6-411703B19C5A}"/>
                  </a:ext>
                </a:extLst>
              </p:cNvPr>
              <p:cNvSpPr txBox="1"/>
              <p:nvPr/>
            </p:nvSpPr>
            <p:spPr>
              <a:xfrm>
                <a:off x="685799" y="895350"/>
                <a:ext cx="7027363" cy="830997"/>
              </a:xfrm>
              <a:prstGeom prst="rect">
                <a:avLst/>
              </a:prstGeom>
              <a:noFill/>
            </p:spPr>
            <p:txBody>
              <a:bodyPr wrap="square">
                <a:spAutoFit/>
              </a:bodyPr>
              <a:lstStyle/>
              <a:p>
                <a:r>
                  <a:rPr lang="en-US" sz="2400" b="1" dirty="0">
                    <a:solidFill>
                      <a:prstClr val="black"/>
                    </a:solidFill>
                    <a:latin typeface="Times New Roman" pitchFamily="18" charset="0"/>
                    <a:ea typeface="Tahoma" panose="020B0604030504040204" pitchFamily="34" charset="0"/>
                    <a:cs typeface="Times New Roman" pitchFamily="18" charset="0"/>
                  </a:rPr>
                  <a:t>Cho tam </a:t>
                </a:r>
                <a:r>
                  <a:rPr lang="en-US" sz="2400" b="1" dirty="0" err="1">
                    <a:solidFill>
                      <a:prstClr val="black"/>
                    </a:solidFill>
                    <a:latin typeface="Times New Roman" pitchFamily="18" charset="0"/>
                    <a:ea typeface="Tahoma" panose="020B0604030504040204" pitchFamily="34" charset="0"/>
                    <a:cs typeface="Times New Roman" pitchFamily="18" charset="0"/>
                  </a:rPr>
                  <a:t>giác</a:t>
                </a:r>
                <a:r>
                  <a:rPr lang="en-US" sz="2400" b="1" dirty="0">
                    <a:solidFill>
                      <a:prstClr val="black"/>
                    </a:solidFill>
                    <a:latin typeface="Times New Roman" pitchFamily="18" charset="0"/>
                    <a:ea typeface="Tahoma" panose="020B0604030504040204" pitchFamily="34" charset="0"/>
                    <a:cs typeface="Times New Roman" pitchFamily="18" charset="0"/>
                  </a:rPr>
                  <a:t> </a:t>
                </a:r>
                <a14:m>
                  <m:oMath xmlns:m="http://schemas.openxmlformats.org/officeDocument/2006/math">
                    <m:r>
                      <a:rPr lang="en-US" sz="2400" b="1" i="1">
                        <a:solidFill>
                          <a:prstClr val="black"/>
                        </a:solidFill>
                        <a:latin typeface="Cambria Math" panose="02040503050406030204" pitchFamily="18" charset="0"/>
                      </a:rPr>
                      <m:t>𝑨</m:t>
                    </m:r>
                    <m:r>
                      <a:rPr lang="en-US" sz="2400" b="1" i="1">
                        <a:solidFill>
                          <a:prstClr val="black"/>
                        </a:solidFill>
                        <a:latin typeface="Cambria Math" panose="02040503050406030204" pitchFamily="18" charset="0"/>
                      </a:rPr>
                      <m:t>​</m:t>
                    </m:r>
                    <m:r>
                      <a:rPr lang="en-US" sz="2400" b="1" i="1">
                        <a:solidFill>
                          <a:prstClr val="black"/>
                        </a:solidFill>
                        <a:latin typeface="Cambria Math" panose="02040503050406030204" pitchFamily="18" charset="0"/>
                      </a:rPr>
                      <m:t>𝑩𝑪</m:t>
                    </m:r>
                  </m:oMath>
                </a14:m>
                <a:r>
                  <a:rPr lang="en-US" sz="2400" b="1" dirty="0">
                    <a:solidFill>
                      <a:prstClr val="black"/>
                    </a:solidFill>
                    <a:latin typeface="Times New Roman" pitchFamily="18" charset="0"/>
                    <a:ea typeface="Tahoma" panose="020B0604030504040204" pitchFamily="34" charset="0"/>
                    <a:cs typeface="Times New Roman" pitchFamily="18" charset="0"/>
                  </a:rPr>
                  <a:t>, </a:t>
                </a:r>
                <a:r>
                  <a:rPr lang="en-US" sz="2400" b="1" dirty="0" err="1">
                    <a:solidFill>
                      <a:prstClr val="black"/>
                    </a:solidFill>
                    <a:latin typeface="Times New Roman" pitchFamily="18" charset="0"/>
                    <a:ea typeface="Tahoma" panose="020B0604030504040204" pitchFamily="34" charset="0"/>
                    <a:cs typeface="Times New Roman" pitchFamily="18" charset="0"/>
                  </a:rPr>
                  <a:t>biết</a:t>
                </a:r>
                <a:r>
                  <a:rPr lang="en-US" sz="2400" b="1" dirty="0">
                    <a:solidFill>
                      <a:prstClr val="black"/>
                    </a:solidFill>
                    <a:latin typeface="Times New Roman" pitchFamily="18" charset="0"/>
                    <a:ea typeface="Tahoma" panose="020B0604030504040204" pitchFamily="34" charset="0"/>
                    <a:cs typeface="Times New Roman" pitchFamily="18" charset="0"/>
                  </a:rPr>
                  <a:t> </a:t>
                </a:r>
                <a14:m>
                  <m:oMath xmlns:m="http://schemas.openxmlformats.org/officeDocument/2006/math">
                    <m:r>
                      <a:rPr lang="en-US" sz="2400" b="1" i="1">
                        <a:solidFill>
                          <a:prstClr val="black"/>
                        </a:solidFill>
                        <a:latin typeface="Cambria Math" panose="02040503050406030204" pitchFamily="18" charset="0"/>
                      </a:rPr>
                      <m:t>𝒂</m:t>
                    </m:r>
                    <m:r>
                      <a:rPr lang="en-US" sz="2400" b="1" i="1">
                        <a:solidFill>
                          <a:prstClr val="black"/>
                        </a:solidFill>
                        <a:latin typeface="Cambria Math" panose="02040503050406030204" pitchFamily="18" charset="0"/>
                      </a:rPr>
                      <m:t>=</m:t>
                    </m:r>
                    <m:r>
                      <a:rPr lang="en-US" sz="2400" b="1" i="1">
                        <a:solidFill>
                          <a:prstClr val="black"/>
                        </a:solidFill>
                        <a:latin typeface="Cambria Math" panose="02040503050406030204" pitchFamily="18" charset="0"/>
                      </a:rPr>
                      <m:t>𝟐𝟒</m:t>
                    </m:r>
                    <m:r>
                      <a:rPr lang="en-US" sz="2400" b="1" i="1">
                        <a:solidFill>
                          <a:prstClr val="black"/>
                        </a:solidFill>
                        <a:latin typeface="Cambria Math" panose="02040503050406030204" pitchFamily="18" charset="0"/>
                      </a:rPr>
                      <m:t>,</m:t>
                    </m:r>
                    <m:r>
                      <a:rPr lang="en-US" sz="2400" b="1" i="1">
                        <a:solidFill>
                          <a:prstClr val="black"/>
                        </a:solidFill>
                        <a:latin typeface="Cambria Math" panose="02040503050406030204" pitchFamily="18" charset="0"/>
                      </a:rPr>
                      <m:t>𝒃</m:t>
                    </m:r>
                    <m:r>
                      <a:rPr lang="en-US" sz="2400" b="1" i="1">
                        <a:solidFill>
                          <a:prstClr val="black"/>
                        </a:solidFill>
                        <a:latin typeface="Cambria Math" panose="02040503050406030204" pitchFamily="18" charset="0"/>
                      </a:rPr>
                      <m:t>=</m:t>
                    </m:r>
                    <m:r>
                      <a:rPr lang="en-US" sz="2400" b="1" i="1">
                        <a:solidFill>
                          <a:prstClr val="black"/>
                        </a:solidFill>
                        <a:latin typeface="Cambria Math" panose="02040503050406030204" pitchFamily="18" charset="0"/>
                      </a:rPr>
                      <m:t>𝟏𝟑</m:t>
                    </m:r>
                    <m:r>
                      <a:rPr lang="en-US" sz="2400" b="1" i="1">
                        <a:solidFill>
                          <a:prstClr val="black"/>
                        </a:solidFill>
                        <a:latin typeface="Cambria Math" panose="02040503050406030204" pitchFamily="18" charset="0"/>
                      </a:rPr>
                      <m:t>,</m:t>
                    </m:r>
                    <m:r>
                      <a:rPr lang="en-US" sz="2400" b="1" i="1">
                        <a:solidFill>
                          <a:prstClr val="black"/>
                        </a:solidFill>
                        <a:latin typeface="Cambria Math" panose="02040503050406030204" pitchFamily="18" charset="0"/>
                      </a:rPr>
                      <m:t>𝒄</m:t>
                    </m:r>
                    <m:r>
                      <a:rPr lang="en-US" sz="2400" b="1" i="1">
                        <a:solidFill>
                          <a:prstClr val="black"/>
                        </a:solidFill>
                        <a:latin typeface="Cambria Math" panose="02040503050406030204" pitchFamily="18" charset="0"/>
                      </a:rPr>
                      <m:t>=</m:t>
                    </m:r>
                    <m:r>
                      <a:rPr lang="en-US" sz="2400" b="1" i="1">
                        <a:solidFill>
                          <a:prstClr val="black"/>
                        </a:solidFill>
                        <a:latin typeface="Cambria Math" panose="02040503050406030204" pitchFamily="18" charset="0"/>
                      </a:rPr>
                      <m:t>𝟏𝟓</m:t>
                    </m:r>
                    <m:r>
                      <a:rPr lang="en-US" sz="2400" b="1" i="1">
                        <a:solidFill>
                          <a:prstClr val="black"/>
                        </a:solidFill>
                        <a:latin typeface="Cambria Math" panose="02040503050406030204" pitchFamily="18" charset="0"/>
                      </a:rPr>
                      <m:t>.</m:t>
                    </m:r>
                  </m:oMath>
                </a14:m>
                <a:r>
                  <a:rPr lang="en-US" sz="2400" b="1" dirty="0">
                    <a:solidFill>
                      <a:prstClr val="black"/>
                    </a:solidFill>
                    <a:latin typeface="Times New Roman" pitchFamily="18" charset="0"/>
                    <a:ea typeface="Tahoma" panose="020B0604030504040204" pitchFamily="34" charset="0"/>
                    <a:cs typeface="Times New Roman" pitchFamily="18" charset="0"/>
                  </a:rPr>
                  <a:t> </a:t>
                </a:r>
                <a:r>
                  <a:rPr lang="en-US" sz="2400" b="1" dirty="0" err="1">
                    <a:solidFill>
                      <a:prstClr val="black"/>
                    </a:solidFill>
                    <a:latin typeface="Times New Roman" pitchFamily="18" charset="0"/>
                    <a:ea typeface="Tahoma" panose="020B0604030504040204" pitchFamily="34" charset="0"/>
                    <a:cs typeface="Times New Roman" pitchFamily="18" charset="0"/>
                  </a:rPr>
                  <a:t>Tính</a:t>
                </a:r>
                <a:r>
                  <a:rPr lang="en-US" sz="2400" b="1" dirty="0">
                    <a:solidFill>
                      <a:prstClr val="black"/>
                    </a:solidFill>
                    <a:latin typeface="Times New Roman" pitchFamily="18" charset="0"/>
                    <a:ea typeface="Tahoma" panose="020B0604030504040204" pitchFamily="34" charset="0"/>
                    <a:cs typeface="Times New Roman" pitchFamily="18" charset="0"/>
                  </a:rPr>
                  <a:t> </a:t>
                </a:r>
                <a:r>
                  <a:rPr lang="en-US" sz="2400" b="1" dirty="0" err="1">
                    <a:solidFill>
                      <a:prstClr val="black"/>
                    </a:solidFill>
                    <a:latin typeface="Times New Roman" pitchFamily="18" charset="0"/>
                    <a:ea typeface="Tahoma" panose="020B0604030504040204" pitchFamily="34" charset="0"/>
                    <a:cs typeface="Times New Roman" pitchFamily="18" charset="0"/>
                  </a:rPr>
                  <a:t>góc</a:t>
                </a:r>
                <a:r>
                  <a:rPr lang="en-US" sz="2400" b="1" dirty="0">
                    <a:solidFill>
                      <a:prstClr val="black"/>
                    </a:solidFill>
                    <a:latin typeface="Times New Roman" pitchFamily="18" charset="0"/>
                    <a:ea typeface="Tahoma" panose="020B0604030504040204" pitchFamily="34" charset="0"/>
                    <a:cs typeface="Times New Roman" pitchFamily="18" charset="0"/>
                  </a:rPr>
                  <a:t> </a:t>
                </a:r>
                <a14:m>
                  <m:oMath xmlns:m="http://schemas.openxmlformats.org/officeDocument/2006/math">
                    <m:r>
                      <a:rPr lang="en-US" sz="2400" b="1" i="1">
                        <a:solidFill>
                          <a:prstClr val="black"/>
                        </a:solidFill>
                        <a:latin typeface="Cambria Math" panose="02040503050406030204" pitchFamily="18" charset="0"/>
                      </a:rPr>
                      <m:t>𝑨</m:t>
                    </m:r>
                  </m:oMath>
                </a14:m>
                <a:r>
                  <a:rPr lang="en-US" sz="2400" b="1" dirty="0">
                    <a:solidFill>
                      <a:prstClr val="black"/>
                    </a:solidFill>
                    <a:latin typeface="Times New Roman" pitchFamily="18" charset="0"/>
                    <a:ea typeface="Tahoma" panose="020B0604030504040204" pitchFamily="34" charset="0"/>
                    <a:cs typeface="Times New Roman" pitchFamily="18" charset="0"/>
                  </a:rPr>
                  <a:t>?</a:t>
                </a:r>
              </a:p>
            </p:txBody>
          </p:sp>
        </mc:Choice>
        <mc:Fallback xmlns="">
          <p:sp>
            <p:nvSpPr>
              <p:cNvPr id="9" name="TextBox 8">
                <a:extLst>
                  <a:ext uri="{FF2B5EF4-FFF2-40B4-BE49-F238E27FC236}">
                    <a16:creationId xmlns:a16="http://schemas.microsoft.com/office/drawing/2014/main" xmlns:a14="http://schemas.microsoft.com/office/drawing/2010/main" xmlns="" id="{DC400FA7-3434-0F48-94A6-411703B19C5A}"/>
                  </a:ext>
                </a:extLst>
              </p:cNvPr>
              <p:cNvSpPr txBox="1">
                <a:spLocks noRot="1" noChangeAspect="1" noMove="1" noResize="1" noEditPoints="1" noAdjustHandles="1" noChangeArrowheads="1" noChangeShapeType="1" noTextEdit="1"/>
              </p:cNvSpPr>
              <p:nvPr/>
            </p:nvSpPr>
            <p:spPr>
              <a:xfrm>
                <a:off x="685799" y="895350"/>
                <a:ext cx="7027363" cy="830997"/>
              </a:xfrm>
              <a:prstGeom prst="rect">
                <a:avLst/>
              </a:prstGeom>
              <a:blipFill rotWithShape="1">
                <a:blip r:embed="rId14"/>
                <a:stretch>
                  <a:fillRect l="-1301" t="-5882" b="-16176"/>
                </a:stretch>
              </a:blipFill>
            </p:spPr>
            <p:txBody>
              <a:bodyPr/>
              <a:lstStyle/>
              <a:p>
                <a:r>
                  <a:rPr lang="en-US">
                    <a:noFill/>
                  </a:rPr>
                  <a:t> </a:t>
                </a:r>
              </a:p>
            </p:txBody>
          </p:sp>
        </mc:Fallback>
      </mc:AlternateContent>
      <p:grpSp>
        <p:nvGrpSpPr>
          <p:cNvPr id="10" name="Group 9">
            <a:extLst>
              <a:ext uri="{FF2B5EF4-FFF2-40B4-BE49-F238E27FC236}">
                <a16:creationId xmlns:a16="http://schemas.microsoft.com/office/drawing/2014/main" id="{4B2C2C27-F033-F7DC-FA65-C37403B31A6A}"/>
              </a:ext>
            </a:extLst>
          </p:cNvPr>
          <p:cNvGrpSpPr/>
          <p:nvPr/>
        </p:nvGrpSpPr>
        <p:grpSpPr>
          <a:xfrm>
            <a:off x="214954" y="1867957"/>
            <a:ext cx="8833567" cy="475193"/>
            <a:chOff x="241306" y="2243792"/>
            <a:chExt cx="11778089" cy="633591"/>
          </a:xfrm>
          <a:solidFill>
            <a:srgbClr val="327E3B"/>
          </a:solidFill>
        </p:grpSpPr>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D59A132E-0B29-2A6C-A619-8E0B03852B7A}"/>
                    </a:ext>
                  </a:extLst>
                </p:cNvPr>
                <p:cNvSpPr/>
                <p:nvPr/>
              </p:nvSpPr>
              <p:spPr>
                <a:xfrm>
                  <a:off x="3580523" y="2260115"/>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p>
                        <m:sSupPr>
                          <m:ctrlPr>
                            <a:rPr lang="en-US" sz="2000" b="1" i="1">
                              <a:solidFill>
                                <a:prstClr val="white"/>
                              </a:solidFill>
                              <a:latin typeface="Cambria Math" panose="02040503050406030204" pitchFamily="18" charset="0"/>
                            </a:rPr>
                          </m:ctrlPr>
                        </m:sSupPr>
                        <m:e>
                          <m:r>
                            <a:rPr lang="en-US" sz="2000" b="1" i="1">
                              <a:solidFill>
                                <a:prstClr val="white"/>
                              </a:solidFill>
                              <a:latin typeface="Cambria Math" panose="02040503050406030204" pitchFamily="18" charset="0"/>
                            </a:rPr>
                            <m:t>𝟏𝟏𝟕</m:t>
                          </m:r>
                        </m:e>
                        <m:sup>
                          <m:r>
                            <a:rPr lang="en-US" sz="2000" b="1" i="1">
                              <a:solidFill>
                                <a:prstClr val="white"/>
                              </a:solidFill>
                              <a:latin typeface="Cambria Math" panose="02040503050406030204" pitchFamily="18" charset="0"/>
                            </a:rPr>
                            <m:t>𝟎</m:t>
                          </m:r>
                        </m:sup>
                      </m:sSup>
                      <m:r>
                        <a:rPr lang="en-US" sz="2000" b="1" i="1">
                          <a:solidFill>
                            <a:prstClr val="white"/>
                          </a:solidFill>
                          <a:latin typeface="Cambria Math" panose="02040503050406030204" pitchFamily="18" charset="0"/>
                        </a:rPr>
                        <m:t>𝟒𝟗</m:t>
                      </m:r>
                      <m:r>
                        <a:rPr lang="en-US" sz="2000" b="1" i="1">
                          <a:solidFill>
                            <a:prstClr val="white"/>
                          </a:solidFill>
                          <a:latin typeface="Cambria Math" panose="02040503050406030204" pitchFamily="18" charset="0"/>
                        </a:rPr>
                        <m:t>′</m:t>
                      </m:r>
                    </m:oMath>
                  </a14:m>
                  <a:r>
                    <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9" name="Rectangle 8">
                  <a:extLst>
                    <a:ext uri="{FF2B5EF4-FFF2-40B4-BE49-F238E27FC236}">
                      <a16:creationId xmlns:a16="http://schemas.microsoft.com/office/drawing/2014/main" id="{8E77691F-65E4-4D25-99BE-C63849AAC2C4}"/>
                    </a:ext>
                  </a:extLst>
                </p:cNvPr>
                <p:cNvSpPr>
                  <a:spLocks noRot="1" noChangeAspect="1" noMove="1" noResize="1" noEditPoints="1" noAdjustHandles="1" noChangeArrowheads="1" noChangeShapeType="1" noTextEdit="1"/>
                </p:cNvSpPr>
                <p:nvPr/>
              </p:nvSpPr>
              <p:spPr>
                <a:xfrm>
                  <a:off x="3580523" y="2260115"/>
                  <a:ext cx="2468235" cy="617268"/>
                </a:xfrm>
                <a:prstGeom prst="rect">
                  <a:avLst/>
                </a:prstGeom>
                <a:blipFill>
                  <a:blip r:embed="rId15"/>
                  <a:stretch>
                    <a:fillRect b="-14762"/>
                  </a:stretch>
                </a:blipFill>
                <a:ln w="19050">
                  <a:solidFill>
                    <a:schemeClr val="bg1"/>
                  </a:solidFill>
                </a:ln>
              </p:spPr>
              <p:txBody>
                <a:bodyPr/>
                <a:lstStyle/>
                <a:p>
                  <a:r>
                    <a:rPr lang="en-US">
                      <a:noFill/>
                    </a:rPr>
                    <a:t> </a:t>
                  </a:r>
                </a:p>
              </p:txBody>
            </p:sp>
          </mc:Fallback>
        </mc:AlternateContent>
        <p:sp>
          <p:nvSpPr>
            <p:cNvPr id="12" name="Oval 11">
              <a:extLst>
                <a:ext uri="{FF2B5EF4-FFF2-40B4-BE49-F238E27FC236}">
                  <a16:creationId xmlns:a16="http://schemas.microsoft.com/office/drawing/2014/main" id="{1312E84C-5D70-10A9-3029-CF2DF4DC042F}"/>
                </a:ext>
              </a:extLst>
            </p:cNvPr>
            <p:cNvSpPr/>
            <p:nvPr/>
          </p:nvSpPr>
          <p:spPr>
            <a:xfrm>
              <a:off x="3247742"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prstClr val="white"/>
                  </a:solidFill>
                  <a:latin typeface="Tahoma" panose="020B0604030504040204" pitchFamily="34" charset="0"/>
                  <a:ea typeface="Tahoma" panose="020B0604030504040204" pitchFamily="34" charset="0"/>
                  <a:cs typeface="Tahoma" panose="020B0604030504040204" pitchFamily="34" charset="0"/>
                </a:rPr>
                <a:t>B</a:t>
              </a:r>
              <a:endPar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C15FA780-95BE-F547-2738-B128BE32E789}"/>
                    </a:ext>
                  </a:extLst>
                </p:cNvPr>
                <p:cNvSpPr/>
                <p:nvPr/>
              </p:nvSpPr>
              <p:spPr>
                <a:xfrm>
                  <a:off x="531851"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2000" b="1" i="1">
                          <a:solidFill>
                            <a:prstClr val="white"/>
                          </a:solidFill>
                          <a:latin typeface="Cambria Math" panose="02040503050406030204" pitchFamily="18" charset="0"/>
                        </a:rPr>
                        <m:t>𝟑</m:t>
                      </m:r>
                      <m:sSup>
                        <m:sSupPr>
                          <m:ctrlPr>
                            <a:rPr lang="en-US" sz="2000" b="1" i="1">
                              <a:solidFill>
                                <a:prstClr val="white"/>
                              </a:solidFill>
                              <a:latin typeface="Cambria Math" panose="02040503050406030204" pitchFamily="18" charset="0"/>
                            </a:rPr>
                          </m:ctrlPr>
                        </m:sSupPr>
                        <m:e>
                          <m:r>
                            <a:rPr lang="en-US" sz="2000" b="1" i="1">
                              <a:solidFill>
                                <a:prstClr val="white"/>
                              </a:solidFill>
                              <a:latin typeface="Cambria Math" panose="02040503050406030204" pitchFamily="18" charset="0"/>
                            </a:rPr>
                            <m:t>𝟑</m:t>
                          </m:r>
                        </m:e>
                        <m:sup>
                          <m:r>
                            <a:rPr lang="en-US" sz="2000" b="1" i="1">
                              <a:solidFill>
                                <a:prstClr val="white"/>
                              </a:solidFill>
                              <a:latin typeface="Cambria Math" panose="02040503050406030204" pitchFamily="18" charset="0"/>
                            </a:rPr>
                            <m:t>𝟎</m:t>
                          </m:r>
                        </m:sup>
                      </m:sSup>
                      <m:r>
                        <a:rPr lang="en-US" sz="2000" b="1" i="1">
                          <a:solidFill>
                            <a:prstClr val="white"/>
                          </a:solidFill>
                          <a:latin typeface="Cambria Math" panose="02040503050406030204" pitchFamily="18" charset="0"/>
                        </a:rPr>
                        <m:t>𝟑𝟒</m:t>
                      </m:r>
                      <m:r>
                        <a:rPr lang="en-US" sz="2000" b="1" i="1">
                          <a:solidFill>
                            <a:prstClr val="white"/>
                          </a:solidFill>
                          <a:latin typeface="Cambria Math" panose="02040503050406030204" pitchFamily="18" charset="0"/>
                        </a:rPr>
                        <m:t>′</m:t>
                      </m:r>
                    </m:oMath>
                  </a14:m>
                  <a:r>
                    <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1" name="Rectangle 10">
                  <a:extLst>
                    <a:ext uri="{FF2B5EF4-FFF2-40B4-BE49-F238E27FC236}">
                      <a16:creationId xmlns:a16="http://schemas.microsoft.com/office/drawing/2014/main" id="{BF1812F0-72B6-4695-918E-1559D10E093B}"/>
                    </a:ext>
                  </a:extLst>
                </p:cNvPr>
                <p:cNvSpPr>
                  <a:spLocks noRot="1" noChangeAspect="1" noMove="1" noResize="1" noEditPoints="1" noAdjustHandles="1" noChangeArrowheads="1" noChangeShapeType="1" noTextEdit="1"/>
                </p:cNvSpPr>
                <p:nvPr/>
              </p:nvSpPr>
              <p:spPr>
                <a:xfrm>
                  <a:off x="531851" y="2243792"/>
                  <a:ext cx="2468235" cy="617268"/>
                </a:xfrm>
                <a:prstGeom prst="rect">
                  <a:avLst/>
                </a:prstGeom>
                <a:blipFill>
                  <a:blip r:embed="rId16"/>
                  <a:stretch>
                    <a:fillRect b="-14218"/>
                  </a:stretch>
                </a:blipFill>
                <a:ln w="19050">
                  <a:solidFill>
                    <a:schemeClr val="bg1"/>
                  </a:solidFill>
                </a:ln>
              </p:spPr>
              <p:txBody>
                <a:bodyPr/>
                <a:lstStyle/>
                <a:p>
                  <a:r>
                    <a:rPr lang="en-US">
                      <a:noFill/>
                    </a:rPr>
                    <a:t> </a:t>
                  </a:r>
                </a:p>
              </p:txBody>
            </p:sp>
          </mc:Fallback>
        </mc:AlternateContent>
        <p:sp>
          <p:nvSpPr>
            <p:cNvPr id="14" name="Oval 13">
              <a:extLst>
                <a:ext uri="{FF2B5EF4-FFF2-40B4-BE49-F238E27FC236}">
                  <a16:creationId xmlns:a16="http://schemas.microsoft.com/office/drawing/2014/main" id="{6EA24E53-D37F-3889-7A73-7CF7F07786CD}"/>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prstClr val="white"/>
                  </a:solidFill>
                  <a:latin typeface="Tahoma" panose="020B0604030504040204" pitchFamily="34" charset="0"/>
                  <a:ea typeface="Tahoma" panose="020B0604030504040204" pitchFamily="34" charset="0"/>
                  <a:cs typeface="Tahoma" panose="020B0604030504040204" pitchFamily="34" charset="0"/>
                </a:rPr>
                <a:t>A</a:t>
              </a:r>
              <a:endPar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95450041-1315-134B-F85D-60EF8CCBC5EB}"/>
                    </a:ext>
                  </a:extLst>
                </p:cNvPr>
                <p:cNvSpPr/>
                <p:nvPr/>
              </p:nvSpPr>
              <p:spPr>
                <a:xfrm>
                  <a:off x="6544723"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000" b="1" i="1">
                                <a:solidFill>
                                  <a:prstClr val="white"/>
                                </a:solidFill>
                                <a:latin typeface="Cambria Math" panose="02040503050406030204" pitchFamily="18" charset="0"/>
                              </a:rPr>
                            </m:ctrlPr>
                          </m:sSupPr>
                          <m:e>
                            <m:r>
                              <a:rPr lang="en-US" sz="2000" b="1" i="1">
                                <a:solidFill>
                                  <a:prstClr val="white"/>
                                </a:solidFill>
                                <a:latin typeface="Cambria Math" panose="02040503050406030204" pitchFamily="18" charset="0"/>
                              </a:rPr>
                              <m:t>𝟐𝟖</m:t>
                            </m:r>
                          </m:e>
                          <m:sup>
                            <m:r>
                              <a:rPr lang="en-US" sz="2000" b="1" i="1">
                                <a:solidFill>
                                  <a:prstClr val="white"/>
                                </a:solidFill>
                                <a:latin typeface="Cambria Math" panose="02040503050406030204" pitchFamily="18" charset="0"/>
                              </a:rPr>
                              <m:t>𝟎</m:t>
                            </m:r>
                          </m:sup>
                        </m:sSup>
                        <m:r>
                          <a:rPr lang="en-US" sz="2000" b="1" i="1">
                            <a:solidFill>
                              <a:prstClr val="white"/>
                            </a:solidFill>
                            <a:latin typeface="Cambria Math" panose="02040503050406030204" pitchFamily="18" charset="0"/>
                          </a:rPr>
                          <m:t>𝟑𝟕</m:t>
                        </m:r>
                        <m:r>
                          <a:rPr lang="en-US" sz="2000" b="1" i="1">
                            <a:solidFill>
                              <a:prstClr val="white"/>
                            </a:solidFill>
                            <a:latin typeface="Cambria Math" panose="02040503050406030204" pitchFamily="18" charset="0"/>
                          </a:rPr>
                          <m:t>′</m:t>
                        </m:r>
                        <m:r>
                          <m:rPr>
                            <m:nor/>
                          </m:rPr>
                          <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 name="Rectangle 12">
                  <a:extLst>
                    <a:ext uri="{FF2B5EF4-FFF2-40B4-BE49-F238E27FC236}">
                      <a16:creationId xmlns:a16="http://schemas.microsoft.com/office/drawing/2014/main" id="{E1DB1070-DB60-40AD-900A-04886F77B54F}"/>
                    </a:ext>
                  </a:extLst>
                </p:cNvPr>
                <p:cNvSpPr>
                  <a:spLocks noRot="1" noChangeAspect="1" noMove="1" noResize="1" noEditPoints="1" noAdjustHandles="1" noChangeArrowheads="1" noChangeShapeType="1" noTextEdit="1"/>
                </p:cNvSpPr>
                <p:nvPr/>
              </p:nvSpPr>
              <p:spPr>
                <a:xfrm>
                  <a:off x="6544723" y="2243792"/>
                  <a:ext cx="2468235" cy="617268"/>
                </a:xfrm>
                <a:prstGeom prst="rect">
                  <a:avLst/>
                </a:prstGeom>
                <a:blipFill>
                  <a:blip r:embed="rId17"/>
                  <a:stretch>
                    <a:fillRect/>
                  </a:stretch>
                </a:blipFill>
                <a:ln w="19050">
                  <a:solidFill>
                    <a:schemeClr val="bg1"/>
                  </a:solidFill>
                </a:ln>
              </p:spPr>
              <p:txBody>
                <a:bodyPr/>
                <a:lstStyle/>
                <a:p>
                  <a:r>
                    <a:rPr lang="en-US">
                      <a:noFill/>
                    </a:rPr>
                    <a:t> </a:t>
                  </a:r>
                </a:p>
              </p:txBody>
            </p:sp>
          </mc:Fallback>
        </mc:AlternateContent>
        <p:sp>
          <p:nvSpPr>
            <p:cNvPr id="16" name="Oval 15">
              <a:extLst>
                <a:ext uri="{FF2B5EF4-FFF2-40B4-BE49-F238E27FC236}">
                  <a16:creationId xmlns:a16="http://schemas.microsoft.com/office/drawing/2014/main" id="{47D5A0BF-1E22-65E7-4D90-C6812F34C99B}"/>
                </a:ext>
              </a:extLst>
            </p:cNvPr>
            <p:cNvSpPr/>
            <p:nvPr/>
          </p:nvSpPr>
          <p:spPr>
            <a:xfrm>
              <a:off x="6254178"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rPr>
                <a:t>C</a:t>
              </a:r>
            </a:p>
          </p:txBody>
        </p: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BD0A784C-CD97-A340-7CDB-20BB9D21C09C}"/>
                    </a:ext>
                  </a:extLst>
                </p:cNvPr>
                <p:cNvSpPr/>
                <p:nvPr/>
              </p:nvSpPr>
              <p:spPr>
                <a:xfrm>
                  <a:off x="9551160"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000" b="1" i="1">
                                <a:solidFill>
                                  <a:prstClr val="white"/>
                                </a:solidFill>
                                <a:latin typeface="Cambria Math" panose="02040503050406030204" pitchFamily="18" charset="0"/>
                              </a:rPr>
                            </m:ctrlPr>
                          </m:sSupPr>
                          <m:e>
                            <m:r>
                              <a:rPr lang="en-US" sz="2000" b="1" i="1">
                                <a:solidFill>
                                  <a:prstClr val="white"/>
                                </a:solidFill>
                                <a:latin typeface="Cambria Math" panose="02040503050406030204" pitchFamily="18" charset="0"/>
                              </a:rPr>
                              <m:t>𝟓𝟖</m:t>
                            </m:r>
                          </m:e>
                          <m:sup>
                            <m:r>
                              <a:rPr lang="en-US" sz="2000" b="1" i="1">
                                <a:solidFill>
                                  <a:prstClr val="white"/>
                                </a:solidFill>
                                <a:latin typeface="Cambria Math" panose="02040503050406030204" pitchFamily="18" charset="0"/>
                              </a:rPr>
                              <m:t>𝟎</m:t>
                            </m:r>
                          </m:sup>
                        </m:sSup>
                        <m:r>
                          <a:rPr lang="en-US" sz="2000" b="1" i="1">
                            <a:solidFill>
                              <a:prstClr val="white"/>
                            </a:solidFill>
                            <a:latin typeface="Cambria Math" panose="02040503050406030204" pitchFamily="18" charset="0"/>
                          </a:rPr>
                          <m:t>𝟐𝟒</m:t>
                        </m:r>
                        <m:r>
                          <a:rPr lang="en-US" sz="2000" b="1" i="1">
                            <a:solidFill>
                              <a:prstClr val="white"/>
                            </a:solidFill>
                            <a:latin typeface="Cambria Math" panose="02040503050406030204" pitchFamily="18" charset="0"/>
                          </a:rPr>
                          <m:t>′</m:t>
                        </m:r>
                        <m:r>
                          <m:rPr>
                            <m:nor/>
                          </m:rPr>
                          <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5" name="Rectangle 14">
                  <a:extLst>
                    <a:ext uri="{FF2B5EF4-FFF2-40B4-BE49-F238E27FC236}">
                      <a16:creationId xmlns:a16="http://schemas.microsoft.com/office/drawing/2014/main" id="{6DFE3254-D4F7-4AE6-9631-67D4D43B93C6}"/>
                    </a:ext>
                  </a:extLst>
                </p:cNvPr>
                <p:cNvSpPr>
                  <a:spLocks noRot="1" noChangeAspect="1" noMove="1" noResize="1" noEditPoints="1" noAdjustHandles="1" noChangeArrowheads="1" noChangeShapeType="1" noTextEdit="1"/>
                </p:cNvSpPr>
                <p:nvPr/>
              </p:nvSpPr>
              <p:spPr>
                <a:xfrm>
                  <a:off x="9551160" y="2243792"/>
                  <a:ext cx="2468235" cy="617268"/>
                </a:xfrm>
                <a:prstGeom prst="rect">
                  <a:avLst/>
                </a:prstGeom>
                <a:blipFill>
                  <a:blip r:embed="rId18"/>
                  <a:stretch>
                    <a:fillRect/>
                  </a:stretch>
                </a:blipFill>
                <a:ln w="19050">
                  <a:solidFill>
                    <a:schemeClr val="bg1"/>
                  </a:solidFill>
                </a:ln>
              </p:spPr>
              <p:txBody>
                <a:bodyPr/>
                <a:lstStyle/>
                <a:p>
                  <a:r>
                    <a:rPr lang="en-US">
                      <a:noFill/>
                    </a:rPr>
                    <a:t> </a:t>
                  </a:r>
                </a:p>
              </p:txBody>
            </p:sp>
          </mc:Fallback>
        </mc:AlternateContent>
        <p:sp>
          <p:nvSpPr>
            <p:cNvPr id="18" name="Oval 17">
              <a:extLst>
                <a:ext uri="{FF2B5EF4-FFF2-40B4-BE49-F238E27FC236}">
                  <a16:creationId xmlns:a16="http://schemas.microsoft.com/office/drawing/2014/main" id="{455C8A45-7892-E8E6-EAAD-963597B02116}"/>
                </a:ext>
              </a:extLst>
            </p:cNvPr>
            <p:cNvSpPr/>
            <p:nvPr/>
          </p:nvSpPr>
          <p:spPr>
            <a:xfrm>
              <a:off x="9260615"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rPr>
                <a:t>D</a:t>
              </a:r>
            </a:p>
          </p:txBody>
        </p:sp>
      </p:grpSp>
      <p:sp>
        <p:nvSpPr>
          <p:cNvPr id="20" name="Oval 19">
            <a:extLst>
              <a:ext uri="{FF2B5EF4-FFF2-40B4-BE49-F238E27FC236}">
                <a16:creationId xmlns:a16="http://schemas.microsoft.com/office/drawing/2014/main" id="{FDB14B5A-C387-B241-2F7E-5BFDFCFE94EF}"/>
              </a:ext>
            </a:extLst>
          </p:cNvPr>
          <p:cNvSpPr/>
          <p:nvPr/>
        </p:nvSpPr>
        <p:spPr>
          <a:xfrm>
            <a:off x="381000" y="2928750"/>
            <a:ext cx="405000" cy="40500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prstClr val="white"/>
                </a:solidFill>
                <a:latin typeface="Tahoma" panose="020B0604030504040204" pitchFamily="34" charset="0"/>
                <a:ea typeface="Tahoma" panose="020B0604030504040204" pitchFamily="34" charset="0"/>
                <a:cs typeface="Tahoma" panose="020B0604030504040204" pitchFamily="34" charset="0"/>
              </a:rPr>
              <a:t>B</a:t>
            </a:r>
            <a:endPar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2DBEA912-5095-A483-E51E-974E888949CB}"/>
                  </a:ext>
                </a:extLst>
              </p:cNvPr>
              <p:cNvSpPr txBox="1"/>
              <p:nvPr/>
            </p:nvSpPr>
            <p:spPr>
              <a:xfrm>
                <a:off x="2743200" y="2380344"/>
                <a:ext cx="5843588" cy="1648978"/>
              </a:xfrm>
              <a:prstGeom prst="rect">
                <a:avLst/>
              </a:prstGeom>
              <a:noFill/>
            </p:spPr>
            <p:txBody>
              <a:bodyPr wrap="square" lIns="34290" tIns="17145" rIns="34290" bIns="17145">
                <a:spAutoFit/>
              </a:bodyPr>
              <a:lstStyle/>
              <a:p>
                <a:pPr>
                  <a:lnSpc>
                    <a:spcPct val="150000"/>
                  </a:lnSpc>
                </a:pPr>
                <a:r>
                  <a:rPr lang="en-US" sz="2400" b="1" dirty="0">
                    <a:solidFill>
                      <a:prstClr val="black"/>
                    </a:solidFill>
                    <a:latin typeface="Times New Roman" pitchFamily="18" charset="0"/>
                    <a:ea typeface="Tahoma" panose="020B0604030504040204" pitchFamily="34" charset="0"/>
                    <a:cs typeface="Times New Roman" pitchFamily="18" charset="0"/>
                  </a:rPr>
                  <a:t>Ta </a:t>
                </a:r>
                <a:r>
                  <a:rPr lang="en-US" sz="2400" b="1" dirty="0" err="1">
                    <a:solidFill>
                      <a:prstClr val="black"/>
                    </a:solidFill>
                    <a:latin typeface="Times New Roman" pitchFamily="18" charset="0"/>
                    <a:ea typeface="Tahoma" panose="020B0604030504040204" pitchFamily="34" charset="0"/>
                    <a:cs typeface="Times New Roman" pitchFamily="18" charset="0"/>
                  </a:rPr>
                  <a:t>có</a:t>
                </a:r>
                <a:r>
                  <a:rPr lang="en-US" sz="2400" b="1" dirty="0">
                    <a:solidFill>
                      <a:prstClr val="black"/>
                    </a:solidFill>
                    <a:latin typeface="Times New Roman" pitchFamily="18" charset="0"/>
                    <a:ea typeface="Tahoma" panose="020B0604030504040204" pitchFamily="34" charset="0"/>
                    <a:cs typeface="Times New Roman" pitchFamily="18" charset="0"/>
                  </a:rPr>
                  <a:t>: </a:t>
                </a:r>
                <a14:m>
                  <m:oMath xmlns:m="http://schemas.openxmlformats.org/officeDocument/2006/math">
                    <m:func>
                      <m:funcPr>
                        <m:ctrlPr>
                          <a:rPr lang="en-US" sz="2400" b="1" i="1">
                            <a:solidFill>
                              <a:prstClr val="black"/>
                            </a:solidFill>
                            <a:latin typeface="Cambria Math" panose="02040503050406030204" pitchFamily="18" charset="0"/>
                          </a:rPr>
                        </m:ctrlPr>
                      </m:funcPr>
                      <m:fName>
                        <m:r>
                          <a:rPr lang="en-US" sz="2400" b="1" i="1">
                            <a:solidFill>
                              <a:prstClr val="black"/>
                            </a:solidFill>
                            <a:latin typeface="Cambria Math" panose="02040503050406030204" pitchFamily="18" charset="0"/>
                          </a:rPr>
                          <m:t>𝒄𝒐𝒔</m:t>
                        </m:r>
                      </m:fName>
                      <m:e>
                        <m:r>
                          <a:rPr lang="en-US" sz="2400" b="1" i="1">
                            <a:solidFill>
                              <a:prstClr val="black"/>
                            </a:solidFill>
                            <a:latin typeface="Cambria Math" panose="02040503050406030204" pitchFamily="18" charset="0"/>
                          </a:rPr>
                          <m:t>𝑨</m:t>
                        </m:r>
                      </m:e>
                    </m:func>
                    <m:r>
                      <a:rPr lang="en-US" sz="2400" b="1" i="1">
                        <a:solidFill>
                          <a:prstClr val="black"/>
                        </a:solidFill>
                        <a:latin typeface="Cambria Math" panose="02040503050406030204" pitchFamily="18" charset="0"/>
                      </a:rPr>
                      <m:t>=</m:t>
                    </m:r>
                    <m:f>
                      <m:fPr>
                        <m:ctrlPr>
                          <a:rPr lang="en-US" sz="2400" b="1" i="1">
                            <a:solidFill>
                              <a:prstClr val="black"/>
                            </a:solidFill>
                            <a:latin typeface="Cambria Math" panose="02040503050406030204" pitchFamily="18" charset="0"/>
                          </a:rPr>
                        </m:ctrlPr>
                      </m:fPr>
                      <m:num>
                        <m:sSup>
                          <m:sSupPr>
                            <m:ctrlPr>
                              <a:rPr lang="en-US" sz="2400" b="1" i="1">
                                <a:solidFill>
                                  <a:prstClr val="black"/>
                                </a:solidFill>
                                <a:latin typeface="Cambria Math" panose="02040503050406030204" pitchFamily="18" charset="0"/>
                              </a:rPr>
                            </m:ctrlPr>
                          </m:sSupPr>
                          <m:e>
                            <m:r>
                              <a:rPr lang="en-US" sz="2400" b="1" i="1">
                                <a:solidFill>
                                  <a:prstClr val="black"/>
                                </a:solidFill>
                                <a:latin typeface="Cambria Math" panose="02040503050406030204" pitchFamily="18" charset="0"/>
                              </a:rPr>
                              <m:t>𝒃</m:t>
                            </m:r>
                          </m:e>
                          <m:sup>
                            <m:r>
                              <a:rPr lang="en-US" sz="2400" b="1" i="1">
                                <a:solidFill>
                                  <a:prstClr val="black"/>
                                </a:solidFill>
                                <a:latin typeface="Cambria Math" panose="02040503050406030204" pitchFamily="18" charset="0"/>
                              </a:rPr>
                              <m:t>𝟐</m:t>
                            </m:r>
                          </m:sup>
                        </m:sSup>
                        <m:r>
                          <a:rPr lang="en-US" sz="2400" b="1" i="1">
                            <a:solidFill>
                              <a:prstClr val="black"/>
                            </a:solidFill>
                            <a:latin typeface="Cambria Math" panose="02040503050406030204" pitchFamily="18" charset="0"/>
                          </a:rPr>
                          <m:t>+</m:t>
                        </m:r>
                        <m:sSup>
                          <m:sSupPr>
                            <m:ctrlPr>
                              <a:rPr lang="en-US" sz="2400" b="1" i="1">
                                <a:solidFill>
                                  <a:prstClr val="black"/>
                                </a:solidFill>
                                <a:latin typeface="Cambria Math" panose="02040503050406030204" pitchFamily="18" charset="0"/>
                              </a:rPr>
                            </m:ctrlPr>
                          </m:sSupPr>
                          <m:e>
                            <m:r>
                              <a:rPr lang="en-US" sz="2400" b="1" i="1">
                                <a:solidFill>
                                  <a:prstClr val="black"/>
                                </a:solidFill>
                                <a:latin typeface="Cambria Math" panose="02040503050406030204" pitchFamily="18" charset="0"/>
                              </a:rPr>
                              <m:t>𝒄</m:t>
                            </m:r>
                          </m:e>
                          <m:sup>
                            <m:r>
                              <a:rPr lang="en-US" sz="2400" b="1" i="1">
                                <a:solidFill>
                                  <a:prstClr val="black"/>
                                </a:solidFill>
                                <a:latin typeface="Cambria Math" panose="02040503050406030204" pitchFamily="18" charset="0"/>
                              </a:rPr>
                              <m:t>𝟐</m:t>
                            </m:r>
                          </m:sup>
                        </m:sSup>
                        <m:r>
                          <a:rPr lang="en-US" sz="2400" b="1" i="1">
                            <a:solidFill>
                              <a:prstClr val="black"/>
                            </a:solidFill>
                            <a:latin typeface="Cambria Math" panose="02040503050406030204" pitchFamily="18" charset="0"/>
                          </a:rPr>
                          <m:t>−</m:t>
                        </m:r>
                        <m:sSup>
                          <m:sSupPr>
                            <m:ctrlPr>
                              <a:rPr lang="en-US" sz="2400" b="1" i="1">
                                <a:solidFill>
                                  <a:prstClr val="black"/>
                                </a:solidFill>
                                <a:latin typeface="Cambria Math" panose="02040503050406030204" pitchFamily="18" charset="0"/>
                              </a:rPr>
                            </m:ctrlPr>
                          </m:sSupPr>
                          <m:e>
                            <m:r>
                              <a:rPr lang="en-US" sz="2400" b="1" i="1">
                                <a:solidFill>
                                  <a:prstClr val="black"/>
                                </a:solidFill>
                                <a:latin typeface="Cambria Math" panose="02040503050406030204" pitchFamily="18" charset="0"/>
                              </a:rPr>
                              <m:t>𝒂</m:t>
                            </m:r>
                          </m:e>
                          <m:sup>
                            <m:r>
                              <a:rPr lang="en-US" sz="2400" b="1" i="1">
                                <a:solidFill>
                                  <a:prstClr val="black"/>
                                </a:solidFill>
                                <a:latin typeface="Cambria Math" panose="02040503050406030204" pitchFamily="18" charset="0"/>
                              </a:rPr>
                              <m:t>𝟐</m:t>
                            </m:r>
                          </m:sup>
                        </m:sSup>
                      </m:num>
                      <m:den>
                        <m:r>
                          <a:rPr lang="en-US" sz="2400" b="1" i="1">
                            <a:solidFill>
                              <a:prstClr val="black"/>
                            </a:solidFill>
                            <a:latin typeface="Cambria Math" panose="02040503050406030204" pitchFamily="18" charset="0"/>
                          </a:rPr>
                          <m:t>𝟐</m:t>
                        </m:r>
                        <m:r>
                          <a:rPr lang="en-US" sz="2400" b="1" i="1">
                            <a:solidFill>
                              <a:prstClr val="black"/>
                            </a:solidFill>
                            <a:latin typeface="Cambria Math" panose="02040503050406030204" pitchFamily="18" charset="0"/>
                          </a:rPr>
                          <m:t>𝒃𝒄</m:t>
                        </m:r>
                      </m:den>
                    </m:f>
                  </m:oMath>
                </a14:m>
                <a:r>
                  <a:rPr lang="en-US" sz="2400" b="1" dirty="0">
                    <a:solidFill>
                      <a:prstClr val="black"/>
                    </a:solidFill>
                    <a:latin typeface="Times New Roman" pitchFamily="18" charset="0"/>
                    <a:cs typeface="Times New Roman" pitchFamily="18" charset="0"/>
                  </a:rPr>
                  <a:t> </a:t>
                </a:r>
                <a14:m>
                  <m:oMath xmlns:m="http://schemas.openxmlformats.org/officeDocument/2006/math">
                    <m:r>
                      <a:rPr lang="en-US" sz="2400" b="1" i="0" smtClean="0">
                        <a:solidFill>
                          <a:prstClr val="black"/>
                        </a:solidFill>
                        <a:latin typeface="Cambria Math"/>
                      </a:rPr>
                      <m:t>=</m:t>
                    </m:r>
                    <m:f>
                      <m:fPr>
                        <m:ctrlPr>
                          <a:rPr lang="en-US" sz="2400" b="1" i="1">
                            <a:solidFill>
                              <a:prstClr val="black"/>
                            </a:solidFill>
                            <a:latin typeface="Cambria Math" panose="02040503050406030204" pitchFamily="18" charset="0"/>
                          </a:rPr>
                        </m:ctrlPr>
                      </m:fPr>
                      <m:num>
                        <m:r>
                          <a:rPr lang="en-US" sz="2400" b="1" i="1">
                            <a:solidFill>
                              <a:prstClr val="black"/>
                            </a:solidFill>
                            <a:latin typeface="Cambria Math" panose="02040503050406030204" pitchFamily="18" charset="0"/>
                          </a:rPr>
                          <m:t>𝟏</m:t>
                        </m:r>
                        <m:sSup>
                          <m:sSupPr>
                            <m:ctrlPr>
                              <a:rPr lang="en-US" sz="2400" b="1" i="1">
                                <a:solidFill>
                                  <a:prstClr val="black"/>
                                </a:solidFill>
                                <a:latin typeface="Cambria Math" panose="02040503050406030204" pitchFamily="18" charset="0"/>
                              </a:rPr>
                            </m:ctrlPr>
                          </m:sSupPr>
                          <m:e>
                            <m:r>
                              <a:rPr lang="en-US" sz="2400" b="1" i="1">
                                <a:solidFill>
                                  <a:prstClr val="black"/>
                                </a:solidFill>
                                <a:latin typeface="Cambria Math" panose="02040503050406030204" pitchFamily="18" charset="0"/>
                              </a:rPr>
                              <m:t>𝟑</m:t>
                            </m:r>
                          </m:e>
                          <m:sup>
                            <m:r>
                              <a:rPr lang="en-US" sz="2400" b="1" i="1">
                                <a:solidFill>
                                  <a:prstClr val="black"/>
                                </a:solidFill>
                                <a:latin typeface="Cambria Math" panose="02040503050406030204" pitchFamily="18" charset="0"/>
                              </a:rPr>
                              <m:t>𝟐</m:t>
                            </m:r>
                          </m:sup>
                        </m:sSup>
                        <m:r>
                          <a:rPr lang="en-US" sz="2400" b="1" i="1">
                            <a:solidFill>
                              <a:prstClr val="black"/>
                            </a:solidFill>
                            <a:latin typeface="Cambria Math" panose="02040503050406030204" pitchFamily="18" charset="0"/>
                          </a:rPr>
                          <m:t>+</m:t>
                        </m:r>
                        <m:r>
                          <a:rPr lang="en-US" sz="2400" b="1" i="1">
                            <a:solidFill>
                              <a:prstClr val="black"/>
                            </a:solidFill>
                            <a:latin typeface="Cambria Math" panose="02040503050406030204" pitchFamily="18" charset="0"/>
                          </a:rPr>
                          <m:t>𝟏</m:t>
                        </m:r>
                        <m:sSup>
                          <m:sSupPr>
                            <m:ctrlPr>
                              <a:rPr lang="en-US" sz="2400" b="1" i="1">
                                <a:solidFill>
                                  <a:prstClr val="black"/>
                                </a:solidFill>
                                <a:latin typeface="Cambria Math" panose="02040503050406030204" pitchFamily="18" charset="0"/>
                              </a:rPr>
                            </m:ctrlPr>
                          </m:sSupPr>
                          <m:e>
                            <m:r>
                              <a:rPr lang="en-US" sz="2400" b="1" i="1">
                                <a:solidFill>
                                  <a:prstClr val="black"/>
                                </a:solidFill>
                                <a:latin typeface="Cambria Math" panose="02040503050406030204" pitchFamily="18" charset="0"/>
                              </a:rPr>
                              <m:t>𝟓</m:t>
                            </m:r>
                          </m:e>
                          <m:sup>
                            <m:r>
                              <a:rPr lang="en-US" sz="2400" b="1" i="1">
                                <a:solidFill>
                                  <a:prstClr val="black"/>
                                </a:solidFill>
                                <a:latin typeface="Cambria Math" panose="02040503050406030204" pitchFamily="18" charset="0"/>
                              </a:rPr>
                              <m:t>𝟐</m:t>
                            </m:r>
                          </m:sup>
                        </m:sSup>
                        <m:r>
                          <a:rPr lang="en-US" sz="2400" b="1" i="1">
                            <a:solidFill>
                              <a:prstClr val="black"/>
                            </a:solidFill>
                            <a:latin typeface="Cambria Math" panose="02040503050406030204" pitchFamily="18" charset="0"/>
                          </a:rPr>
                          <m:t>−</m:t>
                        </m:r>
                        <m:r>
                          <a:rPr lang="en-US" sz="2400" b="1" i="1">
                            <a:solidFill>
                              <a:prstClr val="black"/>
                            </a:solidFill>
                            <a:latin typeface="Cambria Math" panose="02040503050406030204" pitchFamily="18" charset="0"/>
                          </a:rPr>
                          <m:t>𝟐</m:t>
                        </m:r>
                        <m:sSup>
                          <m:sSupPr>
                            <m:ctrlPr>
                              <a:rPr lang="en-US" sz="2400" b="1" i="1">
                                <a:solidFill>
                                  <a:prstClr val="black"/>
                                </a:solidFill>
                                <a:latin typeface="Cambria Math" panose="02040503050406030204" pitchFamily="18" charset="0"/>
                              </a:rPr>
                            </m:ctrlPr>
                          </m:sSupPr>
                          <m:e>
                            <m:r>
                              <a:rPr lang="en-US" sz="2400" b="1" i="1">
                                <a:solidFill>
                                  <a:prstClr val="black"/>
                                </a:solidFill>
                                <a:latin typeface="Cambria Math" panose="02040503050406030204" pitchFamily="18" charset="0"/>
                              </a:rPr>
                              <m:t>𝟒</m:t>
                            </m:r>
                          </m:e>
                          <m:sup>
                            <m:r>
                              <a:rPr lang="en-US" sz="2400" b="1" i="1">
                                <a:solidFill>
                                  <a:prstClr val="black"/>
                                </a:solidFill>
                                <a:latin typeface="Cambria Math" panose="02040503050406030204" pitchFamily="18" charset="0"/>
                              </a:rPr>
                              <m:t>𝟐</m:t>
                            </m:r>
                          </m:sup>
                        </m:sSup>
                      </m:num>
                      <m:den>
                        <m:r>
                          <a:rPr lang="en-US" sz="2400" b="1" i="1">
                            <a:solidFill>
                              <a:prstClr val="black"/>
                            </a:solidFill>
                            <a:latin typeface="Cambria Math" panose="02040503050406030204" pitchFamily="18" charset="0"/>
                          </a:rPr>
                          <m:t>𝟐</m:t>
                        </m:r>
                        <m:r>
                          <a:rPr lang="en-US" sz="2400" b="1" i="1">
                            <a:solidFill>
                              <a:prstClr val="black"/>
                            </a:solidFill>
                            <a:latin typeface="Cambria Math" panose="02040503050406030204" pitchFamily="18" charset="0"/>
                          </a:rPr>
                          <m:t>.</m:t>
                        </m:r>
                        <m:r>
                          <a:rPr lang="en-US" sz="2400" b="1" i="1">
                            <a:solidFill>
                              <a:prstClr val="black"/>
                            </a:solidFill>
                            <a:latin typeface="Cambria Math" panose="02040503050406030204" pitchFamily="18" charset="0"/>
                          </a:rPr>
                          <m:t>𝟏𝟑</m:t>
                        </m:r>
                        <m:r>
                          <a:rPr lang="en-US" sz="2400" b="1" i="1">
                            <a:solidFill>
                              <a:prstClr val="black"/>
                            </a:solidFill>
                            <a:latin typeface="Cambria Math" panose="02040503050406030204" pitchFamily="18" charset="0"/>
                          </a:rPr>
                          <m:t>.</m:t>
                        </m:r>
                        <m:r>
                          <a:rPr lang="en-US" sz="2400" b="1" i="1">
                            <a:solidFill>
                              <a:prstClr val="black"/>
                            </a:solidFill>
                            <a:latin typeface="Cambria Math" panose="02040503050406030204" pitchFamily="18" charset="0"/>
                          </a:rPr>
                          <m:t>𝟏𝟓</m:t>
                        </m:r>
                      </m:den>
                    </m:f>
                  </m:oMath>
                </a14:m>
                <a:endParaRPr lang="en-US" sz="2400" b="1" i="1" dirty="0">
                  <a:solidFill>
                    <a:prstClr val="black"/>
                  </a:solidFill>
                  <a:latin typeface="Times New Roman" pitchFamily="18" charset="0"/>
                  <a:cs typeface="Times New Roman" pitchFamily="18" charset="0"/>
                </a:endParaRPr>
              </a:p>
              <a:p>
                <a:pPr>
                  <a:lnSpc>
                    <a:spcPct val="150000"/>
                  </a:lnSpc>
                </a:pPr>
                <a:r>
                  <a:rPr lang="en-US" sz="2400" b="1" dirty="0">
                    <a:solidFill>
                      <a:prstClr val="black"/>
                    </a:solidFill>
                    <a:latin typeface="Times New Roman" pitchFamily="18" charset="0"/>
                    <a:cs typeface="Times New Roman" pitchFamily="18" charset="0"/>
                  </a:rPr>
                  <a:t>	           </a:t>
                </a:r>
                <a14:m>
                  <m:oMath xmlns:m="http://schemas.openxmlformats.org/officeDocument/2006/math">
                    <m:r>
                      <a:rPr lang="en-US" sz="2400" b="1" i="1">
                        <a:solidFill>
                          <a:prstClr val="black"/>
                        </a:solidFill>
                        <a:latin typeface="Cambria Math" panose="02040503050406030204" pitchFamily="18" charset="0"/>
                      </a:rPr>
                      <m:t>=−</m:t>
                    </m:r>
                    <m:f>
                      <m:fPr>
                        <m:ctrlPr>
                          <a:rPr lang="en-US" sz="2400" b="1" i="1">
                            <a:solidFill>
                              <a:prstClr val="black"/>
                            </a:solidFill>
                            <a:latin typeface="Cambria Math" panose="02040503050406030204" pitchFamily="18" charset="0"/>
                          </a:rPr>
                        </m:ctrlPr>
                      </m:fPr>
                      <m:num>
                        <m:r>
                          <a:rPr lang="en-US" sz="2400" b="1" i="1">
                            <a:solidFill>
                              <a:prstClr val="black"/>
                            </a:solidFill>
                            <a:latin typeface="Cambria Math" panose="02040503050406030204" pitchFamily="18" charset="0"/>
                          </a:rPr>
                          <m:t>𝟕</m:t>
                        </m:r>
                      </m:num>
                      <m:den>
                        <m:r>
                          <a:rPr lang="en-US" sz="2400" b="1" i="1">
                            <a:solidFill>
                              <a:prstClr val="black"/>
                            </a:solidFill>
                            <a:latin typeface="Cambria Math" panose="02040503050406030204" pitchFamily="18" charset="0"/>
                          </a:rPr>
                          <m:t>𝟏𝟓</m:t>
                        </m:r>
                      </m:den>
                    </m:f>
                  </m:oMath>
                </a14:m>
                <a:endParaRPr lang="en-US" sz="2400" b="1" i="1" dirty="0">
                  <a:solidFill>
                    <a:prstClr val="black"/>
                  </a:solidFill>
                  <a:latin typeface="Times New Roman" pitchFamily="18" charset="0"/>
                  <a:cs typeface="Times New Roman" pitchFamily="18" charset="0"/>
                </a:endParaRPr>
              </a:p>
            </p:txBody>
          </p:sp>
        </mc:Choice>
        <mc:Fallback xmlns="">
          <p:sp>
            <p:nvSpPr>
              <p:cNvPr id="21" name="TextBox 20">
                <a:extLst>
                  <a:ext uri="{FF2B5EF4-FFF2-40B4-BE49-F238E27FC236}">
                    <a16:creationId xmlns:a16="http://schemas.microsoft.com/office/drawing/2014/main" id="{2DBEA912-5095-A483-E51E-974E888949CB}"/>
                  </a:ext>
                </a:extLst>
              </p:cNvPr>
              <p:cNvSpPr txBox="1">
                <a:spLocks noRot="1" noChangeAspect="1" noMove="1" noResize="1" noEditPoints="1" noAdjustHandles="1" noChangeArrowheads="1" noChangeShapeType="1" noTextEdit="1"/>
              </p:cNvSpPr>
              <p:nvPr/>
            </p:nvSpPr>
            <p:spPr>
              <a:xfrm>
                <a:off x="2743200" y="2380344"/>
                <a:ext cx="5843588" cy="1648978"/>
              </a:xfrm>
              <a:prstGeom prst="rect">
                <a:avLst/>
              </a:prstGeom>
              <a:blipFill>
                <a:blip r:embed="rId19"/>
                <a:stretch>
                  <a:fillRect l="-26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F55EE34D-45A4-F15C-90CC-36EF8CCB8BA0}"/>
                  </a:ext>
                </a:extLst>
              </p:cNvPr>
              <p:cNvSpPr txBox="1"/>
              <p:nvPr/>
            </p:nvSpPr>
            <p:spPr>
              <a:xfrm>
                <a:off x="3960743" y="4123480"/>
                <a:ext cx="2440057" cy="353270"/>
              </a:xfrm>
              <a:prstGeom prst="rect">
                <a:avLst/>
              </a:prstGeom>
              <a:noFill/>
            </p:spPr>
            <p:txBody>
              <a:bodyPr wrap="square" lIns="34290" tIns="17145" rIns="34290" bIns="17145">
                <a:spAutoFit/>
              </a:bodyPr>
              <a:lstStyle/>
              <a:p>
                <a:r>
                  <a:rPr lang="en-US" sz="2000" b="1" dirty="0">
                    <a:solidFill>
                      <a:prstClr val="black"/>
                    </a:solidFill>
                  </a:rPr>
                  <a:t> </a:t>
                </a:r>
                <a14:m>
                  <m:oMath xmlns:m="http://schemas.openxmlformats.org/officeDocument/2006/math">
                    <m:r>
                      <a:rPr lang="en-US" sz="2000" b="1" i="1">
                        <a:solidFill>
                          <a:prstClr val="black"/>
                        </a:solidFill>
                        <a:latin typeface="Cambria Math" panose="02040503050406030204" pitchFamily="18" charset="0"/>
                      </a:rPr>
                      <m:t>⇒</m:t>
                    </m:r>
                    <m:r>
                      <a:rPr lang="en-US" sz="2000" b="1" i="1">
                        <a:solidFill>
                          <a:prstClr val="black"/>
                        </a:solidFill>
                        <a:latin typeface="Cambria Math" panose="02040503050406030204" pitchFamily="18" charset="0"/>
                      </a:rPr>
                      <m:t>𝑨</m:t>
                    </m:r>
                    <m:r>
                      <a:rPr lang="en-US" sz="2000" b="1" i="1">
                        <a:solidFill>
                          <a:prstClr val="black"/>
                        </a:solidFill>
                        <a:latin typeface="Cambria Math" panose="02040503050406030204" pitchFamily="18" charset="0"/>
                      </a:rPr>
                      <m:t>≃</m:t>
                    </m:r>
                    <m:r>
                      <a:rPr lang="en-US" sz="2000" b="1" i="1">
                        <a:solidFill>
                          <a:prstClr val="black"/>
                        </a:solidFill>
                        <a:latin typeface="Cambria Math" panose="02040503050406030204" pitchFamily="18" charset="0"/>
                      </a:rPr>
                      <m:t>𝟏𝟏</m:t>
                    </m:r>
                    <m:sSup>
                      <m:sSupPr>
                        <m:ctrlPr>
                          <a:rPr lang="en-US" sz="2000" b="1" i="1">
                            <a:solidFill>
                              <a:prstClr val="black"/>
                            </a:solidFill>
                            <a:latin typeface="Cambria Math" panose="02040503050406030204" pitchFamily="18" charset="0"/>
                          </a:rPr>
                        </m:ctrlPr>
                      </m:sSupPr>
                      <m:e>
                        <m:r>
                          <a:rPr lang="en-US" sz="2000" b="1" i="1">
                            <a:solidFill>
                              <a:prstClr val="black"/>
                            </a:solidFill>
                            <a:latin typeface="Cambria Math" panose="02040503050406030204" pitchFamily="18" charset="0"/>
                          </a:rPr>
                          <m:t>𝟕</m:t>
                        </m:r>
                      </m:e>
                      <m:sup>
                        <m:r>
                          <a:rPr lang="en-US" sz="2000" b="1" i="1">
                            <a:solidFill>
                              <a:prstClr val="black"/>
                            </a:solidFill>
                            <a:latin typeface="Cambria Math" panose="02040503050406030204" pitchFamily="18" charset="0"/>
                          </a:rPr>
                          <m:t>𝟎</m:t>
                        </m:r>
                      </m:sup>
                    </m:sSup>
                    <m:r>
                      <a:rPr lang="en-US" sz="2000" b="1" i="1">
                        <a:solidFill>
                          <a:prstClr val="black"/>
                        </a:solidFill>
                        <a:latin typeface="Cambria Math" panose="02040503050406030204" pitchFamily="18" charset="0"/>
                      </a:rPr>
                      <m:t>𝟒𝟗</m:t>
                    </m:r>
                    <m:r>
                      <a:rPr lang="en-US" sz="2000" b="1" i="1">
                        <a:solidFill>
                          <a:prstClr val="black"/>
                        </a:solidFill>
                        <a:latin typeface="Cambria Math" panose="02040503050406030204" pitchFamily="18" charset="0"/>
                      </a:rPr>
                      <m:t>′.</m:t>
                    </m:r>
                  </m:oMath>
                </a14:m>
                <a:endParaRPr lang="en-US" dirty="0">
                  <a:solidFill>
                    <a:prstClr val="black"/>
                  </a:solidFill>
                </a:endParaRPr>
              </a:p>
            </p:txBody>
          </p:sp>
        </mc:Choice>
        <mc:Fallback xmlns="">
          <p:sp>
            <p:nvSpPr>
              <p:cNvPr id="22" name="TextBox 21">
                <a:extLst>
                  <a:ext uri="{FF2B5EF4-FFF2-40B4-BE49-F238E27FC236}">
                    <a16:creationId xmlns:a16="http://schemas.microsoft.com/office/drawing/2014/main" id="{F55EE34D-45A4-F15C-90CC-36EF8CCB8BA0}"/>
                  </a:ext>
                </a:extLst>
              </p:cNvPr>
              <p:cNvSpPr txBox="1">
                <a:spLocks noRot="1" noChangeAspect="1" noMove="1" noResize="1" noEditPoints="1" noAdjustHandles="1" noChangeArrowheads="1" noChangeShapeType="1" noTextEdit="1"/>
              </p:cNvSpPr>
              <p:nvPr/>
            </p:nvSpPr>
            <p:spPr>
              <a:xfrm>
                <a:off x="3960743" y="4123480"/>
                <a:ext cx="2440057" cy="353270"/>
              </a:xfrm>
              <a:prstGeom prst="rect">
                <a:avLst/>
              </a:prstGeom>
              <a:blipFill>
                <a:blip r:embed="rId20"/>
                <a:stretch>
                  <a:fillRect b="-5172"/>
                </a:stretch>
              </a:blipFill>
            </p:spPr>
            <p:txBody>
              <a:bodyPr/>
              <a:lstStyle/>
              <a:p>
                <a:r>
                  <a:rPr lang="en-US">
                    <a:noFill/>
                  </a:rPr>
                  <a:t> </a:t>
                </a:r>
              </a:p>
            </p:txBody>
          </p:sp>
        </mc:Fallback>
      </mc:AlternateContent>
    </p:spTree>
    <p:extLst>
      <p:ext uri="{BB962C8B-B14F-4D97-AF65-F5344CB8AC3E}">
        <p14:creationId xmlns:p14="http://schemas.microsoft.com/office/powerpoint/2010/main" val="241922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1">
                                            <p:txEl>
                                              <p:pRg st="0" end="0"/>
                                            </p:txEl>
                                          </p:spTgt>
                                        </p:tgtEl>
                                        <p:attrNameLst>
                                          <p:attrName>style.visibility</p:attrName>
                                        </p:attrNameLst>
                                      </p:cBhvr>
                                      <p:to>
                                        <p:strVal val="visible"/>
                                      </p:to>
                                    </p:set>
                                    <p:animEffect transition="in" filter="wipe(left)">
                                      <p:cBhvr>
                                        <p:cTn id="15" dur="500"/>
                                        <p:tgtEl>
                                          <p:spTgt spid="2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1">
                                            <p:txEl>
                                              <p:pRg st="1" end="1"/>
                                            </p:txEl>
                                          </p:spTgt>
                                        </p:tgtEl>
                                        <p:attrNameLst>
                                          <p:attrName>style.visibility</p:attrName>
                                        </p:attrNameLst>
                                      </p:cBhvr>
                                      <p:to>
                                        <p:strVal val="visible"/>
                                      </p:to>
                                    </p:set>
                                    <p:animEffect transition="in" filter="wipe(left)">
                                      <p:cBhvr>
                                        <p:cTn id="20" dur="500"/>
                                        <p:tgtEl>
                                          <p:spTgt spid="21">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5"/>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grpId="0" nodeType="clickEffect">
                                  <p:stCondLst>
                                    <p:cond delay="750"/>
                                  </p:stCondLst>
                                  <p:childTnLst>
                                    <p:set>
                                      <p:cBhvr>
                                        <p:cTn id="34" dur="1" fill="hold">
                                          <p:stCondLst>
                                            <p:cond delay="249"/>
                                          </p:stCondLst>
                                        </p:cTn>
                                        <p:tgtEl>
                                          <p:spTgt spid="36"/>
                                        </p:tgtEl>
                                        <p:attrNameLst>
                                          <p:attrName>style.visibility</p:attrName>
                                        </p:attrNameLst>
                                      </p:cBhvr>
                                      <p:to>
                                        <p:strVal val="visible"/>
                                      </p:to>
                                    </p:set>
                                  </p:childTnLst>
                                </p:cTn>
                              </p:par>
                              <p:par>
                                <p:cTn id="35" presetID="1" presetClass="entr" presetSubtype="0" fill="hold" grpId="0" nodeType="withEffect">
                                  <p:stCondLst>
                                    <p:cond delay="750"/>
                                  </p:stCondLst>
                                  <p:childTnLst>
                                    <p:set>
                                      <p:cBhvr>
                                        <p:cTn id="36" dur="1" fill="hold">
                                          <p:stCondLst>
                                            <p:cond delay="249"/>
                                          </p:stCondLst>
                                        </p:cTn>
                                        <p:tgtEl>
                                          <p:spTgt spid="37"/>
                                        </p:tgtEl>
                                        <p:attrNameLst>
                                          <p:attrName>style.visibility</p:attrName>
                                        </p:attrNameLst>
                                      </p:cBhvr>
                                      <p:to>
                                        <p:strVal val="visible"/>
                                      </p:to>
                                    </p:set>
                                  </p:childTnLst>
                                </p:cTn>
                              </p:par>
                              <p:par>
                                <p:cTn id="37" presetID="1" presetClass="entr" presetSubtype="0" fill="hold" grpId="0" nodeType="withEffect">
                                  <p:stCondLst>
                                    <p:cond delay="750"/>
                                  </p:stCondLst>
                                  <p:childTnLst>
                                    <p:set>
                                      <p:cBhvr>
                                        <p:cTn id="38" dur="1" fill="hold">
                                          <p:stCondLst>
                                            <p:cond delay="249"/>
                                          </p:stCondLst>
                                        </p:cTn>
                                        <p:tgtEl>
                                          <p:spTgt spid="38"/>
                                        </p:tgtEl>
                                        <p:attrNameLst>
                                          <p:attrName>style.visibility</p:attrName>
                                        </p:attrNameLst>
                                      </p:cBhvr>
                                      <p:to>
                                        <p:strVal val="visible"/>
                                      </p:to>
                                    </p:set>
                                  </p:childTnLst>
                                </p:cTn>
                              </p:par>
                              <p:par>
                                <p:cTn id="39" presetID="1" presetClass="entr" presetSubtype="0" fill="hold" grpId="0" nodeType="withEffect">
                                  <p:stCondLst>
                                    <p:cond delay="750"/>
                                  </p:stCondLst>
                                  <p:childTnLst>
                                    <p:set>
                                      <p:cBhvr>
                                        <p:cTn id="40" dur="1" fill="hold">
                                          <p:stCondLst>
                                            <p:cond delay="249"/>
                                          </p:stCondLst>
                                        </p:cTn>
                                        <p:tgtEl>
                                          <p:spTgt spid="42"/>
                                        </p:tgtEl>
                                        <p:attrNameLst>
                                          <p:attrName>style.visibility</p:attrName>
                                        </p:attrNameLst>
                                      </p:cBhvr>
                                      <p:to>
                                        <p:strVal val="visible"/>
                                      </p:to>
                                    </p:set>
                                  </p:childTnLst>
                                </p:cTn>
                              </p:par>
                              <p:par>
                                <p:cTn id="41" presetID="1" presetClass="entr" presetSubtype="0" fill="hold" grpId="0" nodeType="withEffect">
                                  <p:stCondLst>
                                    <p:cond delay="750"/>
                                  </p:stCondLst>
                                  <p:childTnLst>
                                    <p:set>
                                      <p:cBhvr>
                                        <p:cTn id="42" dur="1" fill="hold">
                                          <p:stCondLst>
                                            <p:cond delay="249"/>
                                          </p:stCondLst>
                                        </p:cTn>
                                        <p:tgtEl>
                                          <p:spTgt spid="43"/>
                                        </p:tgtEl>
                                        <p:attrNameLst>
                                          <p:attrName>style.visibility</p:attrName>
                                        </p:attrNameLst>
                                      </p:cBhvr>
                                      <p:to>
                                        <p:strVal val="visible"/>
                                      </p:to>
                                    </p:set>
                                  </p:childTnLst>
                                </p:cTn>
                              </p:par>
                              <p:par>
                                <p:cTn id="43" presetID="1" presetClass="entr" presetSubtype="0" fill="hold" grpId="0" nodeType="withEffect">
                                  <p:stCondLst>
                                    <p:cond delay="750"/>
                                  </p:stCondLst>
                                  <p:childTnLst>
                                    <p:set>
                                      <p:cBhvr>
                                        <p:cTn id="44" dur="1" fill="hold">
                                          <p:stCondLst>
                                            <p:cond delay="249"/>
                                          </p:stCondLst>
                                        </p:cTn>
                                        <p:tgtEl>
                                          <p:spTgt spid="47"/>
                                        </p:tgtEl>
                                        <p:attrNameLst>
                                          <p:attrName>style.visibility</p:attrName>
                                        </p:attrNameLst>
                                      </p:cBhvr>
                                      <p:to>
                                        <p:strVal val="visible"/>
                                      </p:to>
                                    </p:set>
                                  </p:childTnLst>
                                </p:cTn>
                              </p:par>
                              <p:par>
                                <p:cTn id="45" presetID="16" presetClass="exit" presetSubtype="21" fill="hold" grpId="0" nodeType="withEffect">
                                  <p:stCondLst>
                                    <p:cond delay="0"/>
                                  </p:stCondLst>
                                  <p:childTnLst>
                                    <p:animEffect transition="out" filter="barn(inVertical)">
                                      <p:cBhvr>
                                        <p:cTn id="46" dur="500"/>
                                        <p:tgtEl>
                                          <p:spTgt spid="35"/>
                                        </p:tgtEl>
                                      </p:cBhvr>
                                    </p:animEffect>
                                    <p:set>
                                      <p:cBhvr>
                                        <p:cTn id="47" dur="1" fill="hold">
                                          <p:stCondLst>
                                            <p:cond delay="499"/>
                                          </p:stCondLst>
                                        </p:cTn>
                                        <p:tgtEl>
                                          <p:spTgt spid="35"/>
                                        </p:tgtEl>
                                        <p:attrNameLst>
                                          <p:attrName>style.visibility</p:attrName>
                                        </p:attrNameLst>
                                      </p:cBhvr>
                                      <p:to>
                                        <p:strVal val="hidden"/>
                                      </p:to>
                                    </p:set>
                                  </p:childTnLst>
                                </p:cTn>
                              </p:par>
                            </p:childTnLst>
                          </p:cTn>
                        </p:par>
                        <p:par>
                          <p:cTn id="48" fill="hold">
                            <p:stCondLst>
                              <p:cond delay="1000"/>
                            </p:stCondLst>
                            <p:childTnLst>
                              <p:par>
                                <p:cTn id="49" presetID="21" presetClass="exit" presetSubtype="1" fill="hold" grpId="1" nodeType="afterEffect">
                                  <p:stCondLst>
                                    <p:cond delay="750"/>
                                  </p:stCondLst>
                                  <p:childTnLst>
                                    <p:animEffect transition="out" filter="wheel(1)">
                                      <p:cBhvr>
                                        <p:cTn id="50" dur="250"/>
                                        <p:tgtEl>
                                          <p:spTgt spid="47"/>
                                        </p:tgtEl>
                                      </p:cBhvr>
                                    </p:animEffect>
                                    <p:set>
                                      <p:cBhvr>
                                        <p:cTn id="51" dur="1" fill="hold">
                                          <p:stCondLst>
                                            <p:cond delay="249"/>
                                          </p:stCondLst>
                                        </p:cTn>
                                        <p:tgtEl>
                                          <p:spTgt spid="47"/>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2" name="click.wav"/>
                                        </p:tgtEl>
                                      </p:cMediaNode>
                                    </p:audio>
                                  </p:subTnLst>
                                </p:cTn>
                              </p:par>
                            </p:childTnLst>
                          </p:cTn>
                        </p:par>
                        <p:par>
                          <p:cTn id="52" fill="hold">
                            <p:stCondLst>
                              <p:cond delay="2000"/>
                            </p:stCondLst>
                            <p:childTnLst>
                              <p:par>
                                <p:cTn id="53" presetID="21" presetClass="exit" presetSubtype="1" fill="hold" grpId="1" nodeType="afterEffect">
                                  <p:stCondLst>
                                    <p:cond delay="750"/>
                                  </p:stCondLst>
                                  <p:childTnLst>
                                    <p:animEffect transition="out" filter="wheel(1)">
                                      <p:cBhvr>
                                        <p:cTn id="54" dur="250"/>
                                        <p:tgtEl>
                                          <p:spTgt spid="43"/>
                                        </p:tgtEl>
                                      </p:cBhvr>
                                    </p:animEffect>
                                    <p:set>
                                      <p:cBhvr>
                                        <p:cTn id="55" dur="1" fill="hold">
                                          <p:stCondLst>
                                            <p:cond delay="249"/>
                                          </p:stCondLst>
                                        </p:cTn>
                                        <p:tgtEl>
                                          <p:spTgt spid="43"/>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2" name="click.wav"/>
                                        </p:tgtEl>
                                      </p:cMediaNode>
                                    </p:audio>
                                  </p:subTnLst>
                                </p:cTn>
                              </p:par>
                            </p:childTnLst>
                          </p:cTn>
                        </p:par>
                        <p:par>
                          <p:cTn id="56" fill="hold">
                            <p:stCondLst>
                              <p:cond delay="3000"/>
                            </p:stCondLst>
                            <p:childTnLst>
                              <p:par>
                                <p:cTn id="57" presetID="21" presetClass="exit" presetSubtype="1" fill="hold" grpId="1" nodeType="afterEffect">
                                  <p:stCondLst>
                                    <p:cond delay="750"/>
                                  </p:stCondLst>
                                  <p:childTnLst>
                                    <p:animEffect transition="out" filter="wheel(1)">
                                      <p:cBhvr>
                                        <p:cTn id="58" dur="250"/>
                                        <p:tgtEl>
                                          <p:spTgt spid="42"/>
                                        </p:tgtEl>
                                      </p:cBhvr>
                                    </p:animEffect>
                                    <p:set>
                                      <p:cBhvr>
                                        <p:cTn id="59" dur="1" fill="hold">
                                          <p:stCondLst>
                                            <p:cond delay="249"/>
                                          </p:stCondLst>
                                        </p:cTn>
                                        <p:tgtEl>
                                          <p:spTgt spid="42"/>
                                        </p:tgtEl>
                                        <p:attrNameLst>
                                          <p:attrName>style.visibility</p:attrName>
                                        </p:attrNameLst>
                                      </p:cBhvr>
                                      <p:to>
                                        <p:strVal val="hidden"/>
                                      </p:to>
                                    </p:set>
                                  </p:childTnLst>
                                  <p:subTnLst>
                                    <p:audio>
                                      <p:cMediaNode>
                                        <p:cTn display="0" masterRel="sameClick">
                                          <p:stCondLst>
                                            <p:cond evt="begin" delay="0">
                                              <p:tn val="57"/>
                                            </p:cond>
                                          </p:stCondLst>
                                          <p:endCondLst>
                                            <p:cond evt="onStopAudio" delay="0">
                                              <p:tgtEl>
                                                <p:sldTgt/>
                                              </p:tgtEl>
                                            </p:cond>
                                          </p:endCondLst>
                                        </p:cTn>
                                        <p:tgtEl>
                                          <p:sndTgt r:embed="rId2" name="click.wav"/>
                                        </p:tgtEl>
                                      </p:cMediaNode>
                                    </p:audio>
                                  </p:subTnLst>
                                </p:cTn>
                              </p:par>
                            </p:childTnLst>
                          </p:cTn>
                        </p:par>
                        <p:par>
                          <p:cTn id="60" fill="hold">
                            <p:stCondLst>
                              <p:cond delay="4000"/>
                            </p:stCondLst>
                            <p:childTnLst>
                              <p:par>
                                <p:cTn id="61" presetID="21" presetClass="exit" presetSubtype="1" fill="hold" grpId="1" nodeType="afterEffect">
                                  <p:stCondLst>
                                    <p:cond delay="750"/>
                                  </p:stCondLst>
                                  <p:childTnLst>
                                    <p:animEffect transition="out" filter="wheel(1)">
                                      <p:cBhvr>
                                        <p:cTn id="62" dur="250"/>
                                        <p:tgtEl>
                                          <p:spTgt spid="38"/>
                                        </p:tgtEl>
                                      </p:cBhvr>
                                    </p:animEffect>
                                    <p:set>
                                      <p:cBhvr>
                                        <p:cTn id="63" dur="1" fill="hold">
                                          <p:stCondLst>
                                            <p:cond delay="249"/>
                                          </p:stCondLst>
                                        </p:cTn>
                                        <p:tgtEl>
                                          <p:spTgt spid="38"/>
                                        </p:tgtEl>
                                        <p:attrNameLst>
                                          <p:attrName>style.visibility</p:attrName>
                                        </p:attrNameLst>
                                      </p:cBhvr>
                                      <p:to>
                                        <p:strVal val="hidden"/>
                                      </p:to>
                                    </p:set>
                                  </p:childTnLst>
                                  <p:subTnLst>
                                    <p:audio>
                                      <p:cMediaNode>
                                        <p:cTn display="0" masterRel="sameClick">
                                          <p:stCondLst>
                                            <p:cond evt="begin" delay="0">
                                              <p:tn val="61"/>
                                            </p:cond>
                                          </p:stCondLst>
                                          <p:endCondLst>
                                            <p:cond evt="onStopAudio" delay="0">
                                              <p:tgtEl>
                                                <p:sldTgt/>
                                              </p:tgtEl>
                                            </p:cond>
                                          </p:endCondLst>
                                        </p:cTn>
                                        <p:tgtEl>
                                          <p:sndTgt r:embed="rId2" name="click.wav"/>
                                        </p:tgtEl>
                                      </p:cMediaNode>
                                    </p:audio>
                                  </p:subTnLst>
                                </p:cTn>
                              </p:par>
                            </p:childTnLst>
                          </p:cTn>
                        </p:par>
                        <p:par>
                          <p:cTn id="64" fill="hold">
                            <p:stCondLst>
                              <p:cond delay="5000"/>
                            </p:stCondLst>
                            <p:childTnLst>
                              <p:par>
                                <p:cTn id="65" presetID="21" presetClass="exit" presetSubtype="1" fill="hold" grpId="1" nodeType="afterEffect">
                                  <p:stCondLst>
                                    <p:cond delay="750"/>
                                  </p:stCondLst>
                                  <p:childTnLst>
                                    <p:animEffect transition="out" filter="wheel(1)">
                                      <p:cBhvr>
                                        <p:cTn id="66" dur="250"/>
                                        <p:tgtEl>
                                          <p:spTgt spid="37"/>
                                        </p:tgtEl>
                                      </p:cBhvr>
                                    </p:animEffect>
                                    <p:set>
                                      <p:cBhvr>
                                        <p:cTn id="67" dur="1" fill="hold">
                                          <p:stCondLst>
                                            <p:cond delay="249"/>
                                          </p:stCondLst>
                                        </p:cTn>
                                        <p:tgtEl>
                                          <p:spTgt spid="37"/>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2" name="click.wav"/>
                                        </p:tgtEl>
                                      </p:cMediaNode>
                                    </p:audio>
                                  </p:subTnLst>
                                </p:cTn>
                              </p:par>
                            </p:childTnLst>
                          </p:cTn>
                        </p:par>
                        <p:par>
                          <p:cTn id="68" fill="hold">
                            <p:stCondLst>
                              <p:cond delay="6000"/>
                            </p:stCondLst>
                            <p:childTnLst>
                              <p:par>
                                <p:cTn id="69" presetID="21" presetClass="exit" presetSubtype="1" fill="hold" grpId="1" nodeType="afterEffect">
                                  <p:stCondLst>
                                    <p:cond delay="750"/>
                                  </p:stCondLst>
                                  <p:childTnLst>
                                    <p:animEffect transition="out" filter="wheel(1)">
                                      <p:cBhvr>
                                        <p:cTn id="70" dur="250"/>
                                        <p:tgtEl>
                                          <p:spTgt spid="36"/>
                                        </p:tgtEl>
                                      </p:cBhvr>
                                    </p:animEffect>
                                    <p:set>
                                      <p:cBhvr>
                                        <p:cTn id="71" dur="1" fill="hold">
                                          <p:stCondLst>
                                            <p:cond delay="249"/>
                                          </p:stCondLst>
                                        </p:cTn>
                                        <p:tgtEl>
                                          <p:spTgt spid="36"/>
                                        </p:tgtEl>
                                        <p:attrNameLst>
                                          <p:attrName>style.visibility</p:attrName>
                                        </p:attrNameLst>
                                      </p:cBhvr>
                                      <p:to>
                                        <p:strVal val="hidden"/>
                                      </p:to>
                                    </p:set>
                                  </p:childTnLst>
                                  <p:subTnLst>
                                    <p:audio>
                                      <p:cMediaNode vol="100000">
                                        <p:cTn display="0" masterRel="sameClick">
                                          <p:stCondLst>
                                            <p:cond evt="begin" delay="0">
                                              <p:tn val="69"/>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35"/>
                  </p:tgtEl>
                </p:cond>
              </p:nextCondLst>
            </p:seq>
          </p:childTnLst>
        </p:cTn>
      </p:par>
    </p:tnLst>
    <p:bldLst>
      <p:bldP spid="35" grpId="0" animBg="1"/>
      <p:bldP spid="36" grpId="0" animBg="1"/>
      <p:bldP spid="36" grpId="1" animBg="1"/>
      <p:bldP spid="37" grpId="0" animBg="1"/>
      <p:bldP spid="37" grpId="1" animBg="1"/>
      <p:bldP spid="38" grpId="0" animBg="1"/>
      <p:bldP spid="38" grpId="1" animBg="1"/>
      <p:bldP spid="42" grpId="0" animBg="1"/>
      <p:bldP spid="42" grpId="1" animBg="1"/>
      <p:bldP spid="43" grpId="0" animBg="1"/>
      <p:bldP spid="43" grpId="1" animBg="1"/>
      <p:bldP spid="47" grpId="0" animBg="1"/>
      <p:bldP spid="47" grpId="1" animBg="1"/>
      <p:bldP spid="62" grpId="0"/>
      <p:bldP spid="20" grpId="0" animBg="1"/>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5486400" cy="765572"/>
          </a:xfrm>
        </p:spPr>
        <p:txBody>
          <a:bodyPr>
            <a:normAutofit/>
          </a:bodyPr>
          <a:lstStyle/>
          <a:p>
            <a:r>
              <a:rPr lang="en-US" sz="2800" b="1">
                <a:solidFill>
                  <a:srgbClr val="FF0000"/>
                </a:solidFill>
                <a:latin typeface="Times New Roman" pitchFamily="18" charset="0"/>
                <a:cs typeface="Times New Roman" pitchFamily="18" charset="0"/>
              </a:rPr>
              <a:t>Câu 4</a:t>
            </a:r>
            <a:endParaRPr lang="en-US" sz="2800" b="1" dirty="0">
              <a:solidFill>
                <a:srgbClr val="FF0000"/>
              </a:solidFill>
              <a:latin typeface="Times New Roman" pitchFamily="18" charset="0"/>
              <a:cs typeface="Times New Roman" pitchFamily="18" charset="0"/>
            </a:endParaRPr>
          </a:p>
        </p:txBody>
      </p:sp>
      <p:sp>
        <p:nvSpPr>
          <p:cNvPr id="4" name="Action Button: Home 3">
            <a:hlinkClick r:id="rId4" action="ppaction://hlinksldjump" highlightClick="1"/>
          </p:cNvPr>
          <p:cNvSpPr/>
          <p:nvPr/>
        </p:nvSpPr>
        <p:spPr>
          <a:xfrm>
            <a:off x="7932420" y="4095750"/>
            <a:ext cx="838200" cy="685800"/>
          </a:xfrm>
          <a:prstGeom prst="actionButtonHo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60000"/>
                  <a:lumOff val="40000"/>
                </a:schemeClr>
              </a:solidFill>
            </a:endParaRPr>
          </a:p>
        </p:txBody>
      </p:sp>
      <p:sp>
        <p:nvSpPr>
          <p:cNvPr id="49" name="Rectangle 48"/>
          <p:cNvSpPr/>
          <p:nvPr/>
        </p:nvSpPr>
        <p:spPr>
          <a:xfrm>
            <a:off x="0" y="0"/>
            <a:ext cx="9144000" cy="361950"/>
          </a:xfrm>
          <a:prstGeom prst="rect">
            <a:avLst/>
          </a:prstGeom>
          <a:solidFill>
            <a:srgbClr val="26FA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0000"/>
                </a:solidFill>
                <a:latin typeface="Times New Roman" pitchFamily="18" charset="0"/>
                <a:cs typeface="Times New Roman" pitchFamily="18" charset="0"/>
              </a:rPr>
              <a:t>TRÒ</a:t>
            </a:r>
            <a:r>
              <a:rPr lang="en-US" sz="2400" b="1" dirty="0">
                <a:solidFill>
                  <a:srgbClr val="FF0000"/>
                </a:solidFill>
                <a:latin typeface="Times New Roman" pitchFamily="18" charset="0"/>
                <a:cs typeface="Times New Roman" pitchFamily="18" charset="0"/>
              </a:rPr>
              <a:t> CH</a:t>
            </a:r>
            <a:r>
              <a:rPr lang="vi-VN" sz="2400" b="1" dirty="0">
                <a:solidFill>
                  <a:srgbClr val="FF0000"/>
                </a:solidFill>
                <a:latin typeface="Times New Roman" pitchFamily="18" charset="0"/>
                <a:cs typeface="Times New Roman" pitchFamily="18" charset="0"/>
              </a:rPr>
              <a:t>Ơ</a:t>
            </a:r>
            <a:r>
              <a:rPr lang="en-US" sz="2400" b="1" dirty="0">
                <a:solidFill>
                  <a:srgbClr val="FF0000"/>
                </a:solidFill>
                <a:latin typeface="Times New Roman" pitchFamily="18" charset="0"/>
                <a:cs typeface="Times New Roman" pitchFamily="18" charset="0"/>
              </a:rPr>
              <a:t>I ĐOÁN HÌNH</a:t>
            </a:r>
          </a:p>
        </p:txBody>
      </p:sp>
      <p:sp>
        <p:nvSpPr>
          <p:cNvPr id="50" name="Rectangle 49"/>
          <p:cNvSpPr/>
          <p:nvPr/>
        </p:nvSpPr>
        <p:spPr>
          <a:xfrm>
            <a:off x="0" y="4914900"/>
            <a:ext cx="9144000" cy="228600"/>
          </a:xfrm>
          <a:prstGeom prst="rect">
            <a:avLst/>
          </a:prstGeom>
          <a:solidFill>
            <a:srgbClr val="26FA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51" name="Rectangle 50"/>
          <p:cNvSpPr/>
          <p:nvPr/>
        </p:nvSpPr>
        <p:spPr>
          <a:xfrm>
            <a:off x="0" y="0"/>
            <a:ext cx="304800" cy="5143500"/>
          </a:xfrm>
          <a:prstGeom prst="rect">
            <a:avLst/>
          </a:prstGeom>
          <a:solidFill>
            <a:srgbClr val="26FA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52" name="Rectangle 51"/>
          <p:cNvSpPr/>
          <p:nvPr/>
        </p:nvSpPr>
        <p:spPr>
          <a:xfrm>
            <a:off x="8839200" y="0"/>
            <a:ext cx="304800" cy="5143500"/>
          </a:xfrm>
          <a:prstGeom prst="rect">
            <a:avLst/>
          </a:prstGeom>
          <a:solidFill>
            <a:srgbClr val="26FA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aphicFrame>
        <p:nvGraphicFramePr>
          <p:cNvPr id="6" name="Object 5"/>
          <p:cNvGraphicFramePr>
            <a:graphicFrameLocks noChangeAspect="1"/>
          </p:cNvGraphicFramePr>
          <p:nvPr/>
        </p:nvGraphicFramePr>
        <p:xfrm>
          <a:off x="1503363" y="1845469"/>
          <a:ext cx="652462" cy="554831"/>
        </p:xfrm>
        <a:graphic>
          <a:graphicData uri="http://schemas.openxmlformats.org/presentationml/2006/ole">
            <mc:AlternateContent xmlns:mc="http://schemas.openxmlformats.org/markup-compatibility/2006">
              <mc:Choice xmlns:v="urn:schemas-microsoft-com:vml" Requires="v">
                <p:oleObj name="Equation" r:id="rId5" imgW="380880" imgH="431640" progId="Equation.DSMT4">
                  <p:embed/>
                </p:oleObj>
              </mc:Choice>
              <mc:Fallback>
                <p:oleObj name="Equation" r:id="rId5" imgW="380880" imgH="431640" progId="Equation.DSMT4">
                  <p:embed/>
                  <p:pic>
                    <p:nvPicPr>
                      <p:cNvPr id="6" name="Object 5"/>
                      <p:cNvPicPr/>
                      <p:nvPr/>
                    </p:nvPicPr>
                    <p:blipFill>
                      <a:blip r:embed="rId6"/>
                      <a:stretch>
                        <a:fillRect/>
                      </a:stretch>
                    </p:blipFill>
                    <p:spPr>
                      <a:xfrm>
                        <a:off x="1503363" y="1845469"/>
                        <a:ext cx="652462" cy="554831"/>
                      </a:xfrm>
                      <a:prstGeom prst="rect">
                        <a:avLst/>
                      </a:prstGeom>
                    </p:spPr>
                  </p:pic>
                </p:oleObj>
              </mc:Fallback>
            </mc:AlternateContent>
          </a:graphicData>
        </a:graphic>
      </p:graphicFrame>
      <p:graphicFrame>
        <p:nvGraphicFramePr>
          <p:cNvPr id="39" name="Object 38"/>
          <p:cNvGraphicFramePr>
            <a:graphicFrameLocks noChangeAspect="1"/>
          </p:cNvGraphicFramePr>
          <p:nvPr/>
        </p:nvGraphicFramePr>
        <p:xfrm>
          <a:off x="5278438" y="1841898"/>
          <a:ext cx="457200" cy="554831"/>
        </p:xfrm>
        <a:graphic>
          <a:graphicData uri="http://schemas.openxmlformats.org/presentationml/2006/ole">
            <mc:AlternateContent xmlns:mc="http://schemas.openxmlformats.org/markup-compatibility/2006">
              <mc:Choice xmlns:v="urn:schemas-microsoft-com:vml" Requires="v">
                <p:oleObj name="Equation" r:id="rId7" imgW="266400" imgH="431640" progId="Equation.DSMT4">
                  <p:embed/>
                </p:oleObj>
              </mc:Choice>
              <mc:Fallback>
                <p:oleObj name="Equation" r:id="rId7" imgW="266400" imgH="431640" progId="Equation.DSMT4">
                  <p:embed/>
                  <p:pic>
                    <p:nvPicPr>
                      <p:cNvPr id="39" name="Object 38"/>
                      <p:cNvPicPr>
                        <a:picLocks noChangeAspect="1" noChangeArrowheads="1"/>
                      </p:cNvPicPr>
                      <p:nvPr/>
                    </p:nvPicPr>
                    <p:blipFill>
                      <a:blip r:embed="rId8"/>
                      <a:srcRect/>
                      <a:stretch>
                        <a:fillRect/>
                      </a:stretch>
                    </p:blipFill>
                    <p:spPr bwMode="auto">
                      <a:xfrm>
                        <a:off x="5278438" y="1841898"/>
                        <a:ext cx="457200" cy="554831"/>
                      </a:xfrm>
                      <a:prstGeom prst="rect">
                        <a:avLst/>
                      </a:prstGeom>
                      <a:noFill/>
                      <a:ln>
                        <a:noFill/>
                      </a:ln>
                    </p:spPr>
                  </p:pic>
                </p:oleObj>
              </mc:Fallback>
            </mc:AlternateContent>
          </a:graphicData>
        </a:graphic>
      </p:graphicFrame>
      <p:graphicFrame>
        <p:nvGraphicFramePr>
          <p:cNvPr id="40" name="Object 39"/>
          <p:cNvGraphicFramePr>
            <a:graphicFrameLocks noChangeAspect="1"/>
          </p:cNvGraphicFramePr>
          <p:nvPr/>
        </p:nvGraphicFramePr>
        <p:xfrm>
          <a:off x="1643063" y="2861073"/>
          <a:ext cx="260350" cy="506015"/>
        </p:xfrm>
        <a:graphic>
          <a:graphicData uri="http://schemas.openxmlformats.org/presentationml/2006/ole">
            <mc:AlternateContent xmlns:mc="http://schemas.openxmlformats.org/markup-compatibility/2006">
              <mc:Choice xmlns:v="urn:schemas-microsoft-com:vml" Requires="v">
                <p:oleObj name="Equation" r:id="rId9" imgW="152280" imgH="393480" progId="Equation.DSMT4">
                  <p:embed/>
                </p:oleObj>
              </mc:Choice>
              <mc:Fallback>
                <p:oleObj name="Equation" r:id="rId9" imgW="152280" imgH="393480" progId="Equation.DSMT4">
                  <p:embed/>
                  <p:pic>
                    <p:nvPicPr>
                      <p:cNvPr id="40" name="Object 39"/>
                      <p:cNvPicPr>
                        <a:picLocks noChangeAspect="1" noChangeArrowheads="1"/>
                      </p:cNvPicPr>
                      <p:nvPr/>
                    </p:nvPicPr>
                    <p:blipFill>
                      <a:blip r:embed="rId10"/>
                      <a:srcRect/>
                      <a:stretch>
                        <a:fillRect/>
                      </a:stretch>
                    </p:blipFill>
                    <p:spPr bwMode="auto">
                      <a:xfrm>
                        <a:off x="1643063" y="2861073"/>
                        <a:ext cx="260350" cy="50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 name="Object 40"/>
          <p:cNvGraphicFramePr>
            <a:graphicFrameLocks noChangeAspect="1"/>
          </p:cNvGraphicFramePr>
          <p:nvPr/>
        </p:nvGraphicFramePr>
        <p:xfrm>
          <a:off x="5278438" y="2845594"/>
          <a:ext cx="457200" cy="538163"/>
        </p:xfrm>
        <a:graphic>
          <a:graphicData uri="http://schemas.openxmlformats.org/presentationml/2006/ole">
            <mc:AlternateContent xmlns:mc="http://schemas.openxmlformats.org/markup-compatibility/2006">
              <mc:Choice xmlns:v="urn:schemas-microsoft-com:vml" Requires="v">
                <p:oleObj name="Equation" r:id="rId11" imgW="266400" imgH="419040" progId="Equation.DSMT4">
                  <p:embed/>
                </p:oleObj>
              </mc:Choice>
              <mc:Fallback>
                <p:oleObj name="Equation" r:id="rId11" imgW="266400" imgH="419040" progId="Equation.DSMT4">
                  <p:embed/>
                  <p:pic>
                    <p:nvPicPr>
                      <p:cNvPr id="41" name="Object 40"/>
                      <p:cNvPicPr>
                        <a:picLocks noChangeAspect="1" noChangeArrowheads="1"/>
                      </p:cNvPicPr>
                      <p:nvPr/>
                    </p:nvPicPr>
                    <p:blipFill>
                      <a:blip r:embed="rId12"/>
                      <a:srcRect/>
                      <a:stretch>
                        <a:fillRect/>
                      </a:stretch>
                    </p:blipFill>
                    <p:spPr bwMode="auto">
                      <a:xfrm>
                        <a:off x="5278438" y="2845594"/>
                        <a:ext cx="457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 name="Rectangle 34"/>
          <p:cNvSpPr/>
          <p:nvPr/>
        </p:nvSpPr>
        <p:spPr>
          <a:xfrm>
            <a:off x="7999278" y="1352550"/>
            <a:ext cx="780685"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START</a:t>
            </a:r>
          </a:p>
        </p:txBody>
      </p:sp>
      <p:sp>
        <p:nvSpPr>
          <p:cNvPr id="36" name="Oval 35"/>
          <p:cNvSpPr/>
          <p:nvPr/>
        </p:nvSpPr>
        <p:spPr>
          <a:xfrm>
            <a:off x="7757160" y="152400"/>
            <a:ext cx="1188720" cy="118872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rPr>
              <a:t>0</a:t>
            </a:r>
            <a:endParaRPr lang="en-US" sz="1050" b="1" dirty="0">
              <a:solidFill>
                <a:srgbClr val="FF0000"/>
              </a:solidFill>
            </a:endParaRPr>
          </a:p>
        </p:txBody>
      </p:sp>
      <p:sp>
        <p:nvSpPr>
          <p:cNvPr id="37" name="Oval 36"/>
          <p:cNvSpPr/>
          <p:nvPr/>
        </p:nvSpPr>
        <p:spPr>
          <a:xfrm>
            <a:off x="7772400" y="152400"/>
            <a:ext cx="1188720" cy="118872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rPr>
              <a:t>1</a:t>
            </a:r>
            <a:endParaRPr lang="en-US" sz="1050" b="1" dirty="0">
              <a:solidFill>
                <a:srgbClr val="FF0000"/>
              </a:solidFill>
            </a:endParaRPr>
          </a:p>
        </p:txBody>
      </p:sp>
      <p:sp>
        <p:nvSpPr>
          <p:cNvPr id="38" name="Oval 37"/>
          <p:cNvSpPr/>
          <p:nvPr/>
        </p:nvSpPr>
        <p:spPr>
          <a:xfrm>
            <a:off x="7772400" y="152400"/>
            <a:ext cx="1188720" cy="118872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rPr>
              <a:t>2</a:t>
            </a:r>
            <a:endParaRPr lang="en-US" sz="1050" b="1" dirty="0">
              <a:solidFill>
                <a:srgbClr val="FF0000"/>
              </a:solidFill>
            </a:endParaRPr>
          </a:p>
        </p:txBody>
      </p:sp>
      <p:sp>
        <p:nvSpPr>
          <p:cNvPr id="42" name="Oval 41"/>
          <p:cNvSpPr/>
          <p:nvPr/>
        </p:nvSpPr>
        <p:spPr>
          <a:xfrm>
            <a:off x="7772400" y="152400"/>
            <a:ext cx="1188720" cy="118872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rPr>
              <a:t>3</a:t>
            </a:r>
            <a:endParaRPr lang="en-US" sz="1050" b="1" dirty="0">
              <a:solidFill>
                <a:srgbClr val="FF0000"/>
              </a:solidFill>
            </a:endParaRPr>
          </a:p>
        </p:txBody>
      </p:sp>
      <p:sp>
        <p:nvSpPr>
          <p:cNvPr id="43" name="Oval 42"/>
          <p:cNvSpPr/>
          <p:nvPr/>
        </p:nvSpPr>
        <p:spPr>
          <a:xfrm>
            <a:off x="7772400" y="152400"/>
            <a:ext cx="1188720" cy="118872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rPr>
              <a:t>4</a:t>
            </a:r>
            <a:endParaRPr lang="en-US" sz="1050" b="1" dirty="0">
              <a:solidFill>
                <a:srgbClr val="FF0000"/>
              </a:solidFill>
            </a:endParaRPr>
          </a:p>
        </p:txBody>
      </p:sp>
      <p:sp>
        <p:nvSpPr>
          <p:cNvPr id="47" name="Oval 46"/>
          <p:cNvSpPr/>
          <p:nvPr/>
        </p:nvSpPr>
        <p:spPr>
          <a:xfrm>
            <a:off x="7772400" y="152400"/>
            <a:ext cx="1188720" cy="118872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rPr>
              <a:t>5</a:t>
            </a:r>
            <a:endParaRPr lang="en-US" sz="1050" b="1" dirty="0">
              <a:solidFill>
                <a:srgbClr val="FF0000"/>
              </a:solidFill>
            </a:endParaRPr>
          </a:p>
        </p:txBody>
      </p:sp>
      <mc:AlternateContent xmlns:mc="http://schemas.openxmlformats.org/markup-compatibility/2006" xmlns:a14="http://schemas.microsoft.com/office/drawing/2010/main">
        <mc:Choice Requires="a14">
          <p:sp>
            <p:nvSpPr>
              <p:cNvPr id="62" name="Title 1"/>
              <p:cNvSpPr txBox="1">
                <a:spLocks/>
              </p:cNvSpPr>
              <p:nvPr/>
            </p:nvSpPr>
            <p:spPr>
              <a:xfrm>
                <a:off x="3076843" y="3257550"/>
                <a:ext cx="4424094" cy="617459"/>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latin typeface="Times New Roman" pitchFamily="18" charset="0"/>
                    <a:cs typeface="Times New Roman" pitchFamily="18" charset="0"/>
                  </a:rPr>
                  <a:t>Đáp </a:t>
                </a:r>
                <a:r>
                  <a:rPr lang="en-US" sz="3200" b="1" dirty="0" err="1">
                    <a:latin typeface="Times New Roman" pitchFamily="18" charset="0"/>
                    <a:cs typeface="Times New Roman" pitchFamily="18" charset="0"/>
                  </a:rPr>
                  <a:t>án</a:t>
                </a:r>
                <a:r>
                  <a:rPr lang="en-US" sz="3200" b="1" dirty="0">
                    <a:latin typeface="Times New Roman" pitchFamily="18" charset="0"/>
                    <a:cs typeface="Times New Roman" pitchFamily="18" charset="0"/>
                  </a:rPr>
                  <a:t>: </a:t>
                </a:r>
                <a14:m>
                  <m:oMath xmlns:m="http://schemas.openxmlformats.org/officeDocument/2006/math">
                    <m:r>
                      <a:rPr lang="en-US" sz="3200" i="1">
                        <a:latin typeface="Cambria Math" panose="02040503050406030204" pitchFamily="18" charset="0"/>
                      </a:rPr>
                      <m:t> </m:t>
                    </m:r>
                    <m:sSub>
                      <m:sSubPr>
                        <m:ctrlPr>
                          <a:rPr lang="en-US" sz="3200" i="1">
                            <a:solidFill>
                              <a:srgbClr val="836967"/>
                            </a:solidFill>
                            <a:latin typeface="Cambria Math" panose="02040503050406030204" pitchFamily="18" charset="0"/>
                          </a:rPr>
                        </m:ctrlPr>
                      </m:sSubPr>
                      <m:e>
                        <m:r>
                          <a:rPr lang="en-US" sz="3200" i="1">
                            <a:latin typeface="Cambria Math" panose="02040503050406030204" pitchFamily="18" charset="0"/>
                          </a:rPr>
                          <m:t>𝑢</m:t>
                        </m:r>
                      </m:e>
                      <m:sub>
                        <m:r>
                          <a:rPr lang="en-US" sz="3200" b="0" i="1" smtClean="0">
                            <a:latin typeface="Cambria Math" panose="02040503050406030204" pitchFamily="18" charset="0"/>
                          </a:rPr>
                          <m:t>𝑛</m:t>
                        </m:r>
                        <m:r>
                          <a:rPr lang="en-US" sz="3200" i="1">
                            <a:latin typeface="Cambria Math" panose="02040503050406030204" pitchFamily="18" charset="0"/>
                          </a:rPr>
                          <m:t> </m:t>
                        </m:r>
                      </m:sub>
                    </m:sSub>
                    <m:r>
                      <a:rPr lang="en-US" sz="3200" i="1">
                        <a:latin typeface="Cambria Math" panose="02040503050406030204" pitchFamily="18" charset="0"/>
                      </a:rPr>
                      <m:t>= </m:t>
                    </m:r>
                    <m:sSub>
                      <m:sSubPr>
                        <m:ctrlPr>
                          <a:rPr lang="en-US" sz="3200" i="1">
                            <a:solidFill>
                              <a:srgbClr val="836967"/>
                            </a:solidFill>
                            <a:latin typeface="Cambria Math" panose="02040503050406030204" pitchFamily="18" charset="0"/>
                          </a:rPr>
                        </m:ctrlPr>
                      </m:sSubPr>
                      <m:e>
                        <m:r>
                          <a:rPr lang="en-US" sz="3200" i="1">
                            <a:latin typeface="Cambria Math" panose="02040503050406030204" pitchFamily="18" charset="0"/>
                          </a:rPr>
                          <m:t>𝑢</m:t>
                        </m:r>
                      </m:e>
                      <m:sub>
                        <m:r>
                          <a:rPr lang="en-US" sz="3200" b="0" i="1" smtClean="0">
                            <a:latin typeface="Cambria Math" panose="02040503050406030204" pitchFamily="18" charset="0"/>
                          </a:rPr>
                          <m:t>𝑛</m:t>
                        </m:r>
                        <m:r>
                          <a:rPr lang="en-US" sz="3200" b="0" i="1" smtClean="0">
                            <a:latin typeface="Cambria Math" panose="02040503050406030204" pitchFamily="18" charset="0"/>
                          </a:rPr>
                          <m:t>−1 </m:t>
                        </m:r>
                      </m:sub>
                    </m:sSub>
                    <m:r>
                      <a:rPr lang="en-US" sz="3200" i="1">
                        <a:latin typeface="Cambria Math" panose="02040503050406030204" pitchFamily="18" charset="0"/>
                      </a:rPr>
                      <m:t>+</m:t>
                    </m:r>
                    <m:r>
                      <a:rPr lang="en-US" sz="3200">
                        <a:latin typeface="Cambria Math" panose="02040503050406030204" pitchFamily="18" charset="0"/>
                      </a:rPr>
                      <m:t>1</m:t>
                    </m:r>
                  </m:oMath>
                </a14:m>
                <a:endParaRPr lang="en-US" sz="3200" dirty="0">
                  <a:solidFill>
                    <a:srgbClr val="FF0000"/>
                  </a:solidFill>
                  <a:latin typeface="Times New Roman" pitchFamily="18" charset="0"/>
                  <a:cs typeface="Times New Roman" pitchFamily="18" charset="0"/>
                </a:endParaRPr>
              </a:p>
              <a:p>
                <a:pPr algn="l"/>
                <a:endParaRPr lang="en-US" sz="3200" b="1" dirty="0">
                  <a:solidFill>
                    <a:srgbClr val="FF0000"/>
                  </a:solidFill>
                  <a:latin typeface="Times New Roman" pitchFamily="18" charset="0"/>
                  <a:cs typeface="Times New Roman" pitchFamily="18" charset="0"/>
                </a:endParaRPr>
              </a:p>
            </p:txBody>
          </p:sp>
        </mc:Choice>
        <mc:Fallback xmlns="">
          <p:sp>
            <p:nvSpPr>
              <p:cNvPr id="62" name="Title 1"/>
              <p:cNvSpPr txBox="1">
                <a:spLocks noRot="1" noChangeAspect="1" noMove="1" noResize="1" noEditPoints="1" noAdjustHandles="1" noChangeArrowheads="1" noChangeShapeType="1" noTextEdit="1"/>
              </p:cNvSpPr>
              <p:nvPr/>
            </p:nvSpPr>
            <p:spPr>
              <a:xfrm>
                <a:off x="3076843" y="3257550"/>
                <a:ext cx="4424094" cy="617459"/>
              </a:xfrm>
              <a:prstGeom prst="rect">
                <a:avLst/>
              </a:prstGeom>
              <a:blipFill>
                <a:blip r:embed="rId14"/>
                <a:stretch>
                  <a:fillRect l="-3310" t="-431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B7E65B3-70C0-0C4A-6778-99021A77A3B6}"/>
                  </a:ext>
                </a:extLst>
              </p:cNvPr>
              <p:cNvSpPr txBox="1"/>
              <p:nvPr/>
            </p:nvSpPr>
            <p:spPr>
              <a:xfrm>
                <a:off x="990600" y="994172"/>
                <a:ext cx="6172200"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Dự </a:t>
                </a:r>
                <a:r>
                  <a:rPr lang="en-US" sz="2800" dirty="0" err="1">
                    <a:latin typeface="Times New Roman" panose="02020603050405020304" pitchFamily="18" charset="0"/>
                    <a:cs typeface="Times New Roman" panose="02020603050405020304" pitchFamily="18" charset="0"/>
                  </a:rPr>
                  <a:t>đoán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hạng</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800" i="1" smtClean="0">
                            <a:solidFill>
                              <a:srgbClr val="836967"/>
                            </a:solidFill>
                            <a:latin typeface="Cambria Math" panose="02040503050406030204" pitchFamily="18" charset="0"/>
                          </a:rPr>
                        </m:ctrlPr>
                      </m:sSubPr>
                      <m:e>
                        <m:r>
                          <m:rPr>
                            <m:sty m:val="p"/>
                          </m:rPr>
                          <a:rPr lang="en-US" sz="2800" i="0">
                            <a:latin typeface="Cambria Math" panose="02040503050406030204" pitchFamily="18" charset="0"/>
                          </a:rPr>
                          <m:t>u</m:t>
                        </m:r>
                      </m:e>
                      <m:sub>
                        <m:r>
                          <m:rPr>
                            <m:sty m:val="p"/>
                          </m:rPr>
                          <a:rPr lang="en-US" sz="2800" b="0" i="0" smtClean="0">
                            <a:latin typeface="Cambria Math" panose="02040503050406030204" pitchFamily="18" charset="0"/>
                          </a:rPr>
                          <m:t>n</m:t>
                        </m:r>
                        <m:r>
                          <a:rPr lang="en-US" sz="2800" i="0">
                            <a:latin typeface="Cambria Math" panose="02040503050406030204" pitchFamily="18" charset="0"/>
                          </a:rPr>
                          <m:t> </m:t>
                        </m:r>
                      </m:sub>
                    </m:sSub>
                    <m:r>
                      <m:rPr>
                        <m:sty m:val="p"/>
                      </m:rPr>
                      <a:rPr lang="en-US" sz="2800" b="0" i="0" smtClean="0">
                        <a:latin typeface="Cambria Math" panose="02040503050406030204" pitchFamily="18" charset="0"/>
                      </a:rPr>
                      <m:t>theo</m:t>
                    </m:r>
                    <m:r>
                      <a:rPr lang="en-US" sz="2800" b="0" i="0" smtClean="0">
                        <a:latin typeface="Cambria Math" panose="02040503050406030204" pitchFamily="18" charset="0"/>
                      </a:rPr>
                      <m:t> </m:t>
                    </m:r>
                    <m:r>
                      <m:rPr>
                        <m:sty m:val="p"/>
                      </m:rPr>
                      <a:rPr lang="en-US" sz="2800" b="0" i="0" smtClean="0">
                        <a:latin typeface="Cambria Math" panose="02040503050406030204" pitchFamily="18" charset="0"/>
                      </a:rPr>
                      <m:t>s</m:t>
                    </m:r>
                    <m:r>
                      <a:rPr lang="en-US" sz="2800" b="0" i="0" smtClean="0">
                        <a:latin typeface="Cambria Math" panose="02040503050406030204" pitchFamily="18" charset="0"/>
                      </a:rPr>
                      <m:t>ố </m:t>
                    </m:r>
                    <m:r>
                      <m:rPr>
                        <m:sty m:val="p"/>
                      </m:rPr>
                      <a:rPr lang="en-US" sz="2800" b="0" i="0" smtClean="0">
                        <a:latin typeface="Cambria Math" panose="02040503050406030204" pitchFamily="18" charset="0"/>
                      </a:rPr>
                      <m:t>h</m:t>
                    </m:r>
                    <m:r>
                      <a:rPr lang="en-US" sz="2800" b="0" i="0" smtClean="0">
                        <a:latin typeface="Cambria Math" panose="02040503050406030204" pitchFamily="18" charset="0"/>
                      </a:rPr>
                      <m:t>ạ</m:t>
                    </m:r>
                    <m:r>
                      <m:rPr>
                        <m:sty m:val="p"/>
                      </m:rPr>
                      <a:rPr lang="en-US" sz="2800" b="0" i="0" smtClean="0">
                        <a:latin typeface="Cambria Math" panose="02040503050406030204" pitchFamily="18" charset="0"/>
                      </a:rPr>
                      <m:t>ng</m:t>
                    </m:r>
                    <m:r>
                      <a:rPr lang="en-US" sz="2800" i="0">
                        <a:latin typeface="Cambria Math" panose="02040503050406030204" pitchFamily="18" charset="0"/>
                      </a:rPr>
                      <m:t> </m:t>
                    </m:r>
                    <m:sSub>
                      <m:sSubPr>
                        <m:ctrlPr>
                          <a:rPr lang="en-US" sz="2800" i="1">
                            <a:solidFill>
                              <a:srgbClr val="836967"/>
                            </a:solidFill>
                            <a:latin typeface="Cambria Math" panose="02040503050406030204" pitchFamily="18" charset="0"/>
                          </a:rPr>
                        </m:ctrlPr>
                      </m:sSubPr>
                      <m:e>
                        <m:r>
                          <a:rPr lang="en-US" sz="2800" i="1">
                            <a:latin typeface="Cambria Math" panose="02040503050406030204" pitchFamily="18" charset="0"/>
                          </a:rPr>
                          <m:t>𝑢</m:t>
                        </m:r>
                      </m:e>
                      <m:sub>
                        <m:r>
                          <a:rPr lang="en-US" sz="2800" b="0" i="1" smtClean="0">
                            <a:latin typeface="Cambria Math" panose="02040503050406030204" pitchFamily="18" charset="0"/>
                          </a:rPr>
                          <m:t>𝑛</m:t>
                        </m:r>
                        <m:r>
                          <a:rPr lang="en-US" sz="2800" b="0" i="1" smtClean="0">
                            <a:latin typeface="Cambria Math" panose="02040503050406030204" pitchFamily="18" charset="0"/>
                          </a:rPr>
                          <m:t>−1 </m:t>
                        </m:r>
                      </m:sub>
                    </m:sSub>
                  </m:oMath>
                </a14:m>
                <a:endParaRPr lang="en-US" sz="2800" dirty="0">
                  <a:latin typeface="Times New Roman" panose="02020603050405020304" pitchFamily="18"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4B7E65B3-70C0-0C4A-6778-99021A77A3B6}"/>
                  </a:ext>
                </a:extLst>
              </p:cNvPr>
              <p:cNvSpPr txBox="1">
                <a:spLocks noRot="1" noChangeAspect="1" noMove="1" noResize="1" noEditPoints="1" noAdjustHandles="1" noChangeArrowheads="1" noChangeShapeType="1" noTextEdit="1"/>
              </p:cNvSpPr>
              <p:nvPr/>
            </p:nvSpPr>
            <p:spPr>
              <a:xfrm>
                <a:off x="990600" y="994172"/>
                <a:ext cx="6172200" cy="954107"/>
              </a:xfrm>
              <a:prstGeom prst="rect">
                <a:avLst/>
              </a:prstGeom>
              <a:blipFill>
                <a:blip r:embed="rId15"/>
                <a:stretch>
                  <a:fillRect l="-2075" t="-6369"/>
                </a:stretch>
              </a:blipFill>
            </p:spPr>
            <p:txBody>
              <a:bodyPr/>
              <a:lstStyle/>
              <a:p>
                <a:r>
                  <a:rPr lang="en-US">
                    <a:noFill/>
                  </a:rPr>
                  <a:t> </a:t>
                </a:r>
              </a:p>
            </p:txBody>
          </p:sp>
        </mc:Fallback>
      </mc:AlternateContent>
    </p:spTree>
    <p:extLst>
      <p:ext uri="{BB962C8B-B14F-4D97-AF65-F5344CB8AC3E}">
        <p14:creationId xmlns:p14="http://schemas.microsoft.com/office/powerpoint/2010/main" val="3145167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5"/>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750"/>
                                  </p:stCondLst>
                                  <p:childTnLst>
                                    <p:set>
                                      <p:cBhvr>
                                        <p:cTn id="11" dur="1" fill="hold">
                                          <p:stCondLst>
                                            <p:cond delay="249"/>
                                          </p:stCondLst>
                                        </p:cTn>
                                        <p:tgtEl>
                                          <p:spTgt spid="36"/>
                                        </p:tgtEl>
                                        <p:attrNameLst>
                                          <p:attrName>style.visibility</p:attrName>
                                        </p:attrNameLst>
                                      </p:cBhvr>
                                      <p:to>
                                        <p:strVal val="visible"/>
                                      </p:to>
                                    </p:set>
                                  </p:childTnLst>
                                </p:cTn>
                              </p:par>
                              <p:par>
                                <p:cTn id="12" presetID="1" presetClass="entr" presetSubtype="0" fill="hold" grpId="0" nodeType="withEffect">
                                  <p:stCondLst>
                                    <p:cond delay="750"/>
                                  </p:stCondLst>
                                  <p:childTnLst>
                                    <p:set>
                                      <p:cBhvr>
                                        <p:cTn id="13" dur="1" fill="hold">
                                          <p:stCondLst>
                                            <p:cond delay="249"/>
                                          </p:stCondLst>
                                        </p:cTn>
                                        <p:tgtEl>
                                          <p:spTgt spid="37"/>
                                        </p:tgtEl>
                                        <p:attrNameLst>
                                          <p:attrName>style.visibility</p:attrName>
                                        </p:attrNameLst>
                                      </p:cBhvr>
                                      <p:to>
                                        <p:strVal val="visible"/>
                                      </p:to>
                                    </p:set>
                                  </p:childTnLst>
                                </p:cTn>
                              </p:par>
                              <p:par>
                                <p:cTn id="14" presetID="1" presetClass="entr" presetSubtype="0" fill="hold" grpId="0" nodeType="withEffect">
                                  <p:stCondLst>
                                    <p:cond delay="750"/>
                                  </p:stCondLst>
                                  <p:childTnLst>
                                    <p:set>
                                      <p:cBhvr>
                                        <p:cTn id="15" dur="1" fill="hold">
                                          <p:stCondLst>
                                            <p:cond delay="249"/>
                                          </p:stCondLst>
                                        </p:cTn>
                                        <p:tgtEl>
                                          <p:spTgt spid="38"/>
                                        </p:tgtEl>
                                        <p:attrNameLst>
                                          <p:attrName>style.visibility</p:attrName>
                                        </p:attrNameLst>
                                      </p:cBhvr>
                                      <p:to>
                                        <p:strVal val="visible"/>
                                      </p:to>
                                    </p:set>
                                  </p:childTnLst>
                                </p:cTn>
                              </p:par>
                              <p:par>
                                <p:cTn id="16" presetID="1" presetClass="entr" presetSubtype="0" fill="hold" grpId="0" nodeType="withEffect">
                                  <p:stCondLst>
                                    <p:cond delay="750"/>
                                  </p:stCondLst>
                                  <p:childTnLst>
                                    <p:set>
                                      <p:cBhvr>
                                        <p:cTn id="17" dur="1" fill="hold">
                                          <p:stCondLst>
                                            <p:cond delay="249"/>
                                          </p:stCondLst>
                                        </p:cTn>
                                        <p:tgtEl>
                                          <p:spTgt spid="42"/>
                                        </p:tgtEl>
                                        <p:attrNameLst>
                                          <p:attrName>style.visibility</p:attrName>
                                        </p:attrNameLst>
                                      </p:cBhvr>
                                      <p:to>
                                        <p:strVal val="visible"/>
                                      </p:to>
                                    </p:set>
                                  </p:childTnLst>
                                </p:cTn>
                              </p:par>
                              <p:par>
                                <p:cTn id="18" presetID="1" presetClass="entr" presetSubtype="0" fill="hold" grpId="0" nodeType="withEffect">
                                  <p:stCondLst>
                                    <p:cond delay="750"/>
                                  </p:stCondLst>
                                  <p:childTnLst>
                                    <p:set>
                                      <p:cBhvr>
                                        <p:cTn id="19" dur="1" fill="hold">
                                          <p:stCondLst>
                                            <p:cond delay="249"/>
                                          </p:stCondLst>
                                        </p:cTn>
                                        <p:tgtEl>
                                          <p:spTgt spid="43"/>
                                        </p:tgtEl>
                                        <p:attrNameLst>
                                          <p:attrName>style.visibility</p:attrName>
                                        </p:attrNameLst>
                                      </p:cBhvr>
                                      <p:to>
                                        <p:strVal val="visible"/>
                                      </p:to>
                                    </p:set>
                                  </p:childTnLst>
                                </p:cTn>
                              </p:par>
                              <p:par>
                                <p:cTn id="20" presetID="1" presetClass="entr" presetSubtype="0" fill="hold" grpId="0" nodeType="withEffect">
                                  <p:stCondLst>
                                    <p:cond delay="750"/>
                                  </p:stCondLst>
                                  <p:childTnLst>
                                    <p:set>
                                      <p:cBhvr>
                                        <p:cTn id="21" dur="1" fill="hold">
                                          <p:stCondLst>
                                            <p:cond delay="249"/>
                                          </p:stCondLst>
                                        </p:cTn>
                                        <p:tgtEl>
                                          <p:spTgt spid="47"/>
                                        </p:tgtEl>
                                        <p:attrNameLst>
                                          <p:attrName>style.visibility</p:attrName>
                                        </p:attrNameLst>
                                      </p:cBhvr>
                                      <p:to>
                                        <p:strVal val="visible"/>
                                      </p:to>
                                    </p:set>
                                  </p:childTnLst>
                                </p:cTn>
                              </p:par>
                              <p:par>
                                <p:cTn id="22" presetID="16" presetClass="exit" presetSubtype="21" fill="hold" grpId="0" nodeType="withEffect">
                                  <p:stCondLst>
                                    <p:cond delay="0"/>
                                  </p:stCondLst>
                                  <p:childTnLst>
                                    <p:animEffect transition="out" filter="barn(inVertical)">
                                      <p:cBhvr>
                                        <p:cTn id="23" dur="500"/>
                                        <p:tgtEl>
                                          <p:spTgt spid="35"/>
                                        </p:tgtEl>
                                      </p:cBhvr>
                                    </p:animEffect>
                                    <p:set>
                                      <p:cBhvr>
                                        <p:cTn id="24" dur="1" fill="hold">
                                          <p:stCondLst>
                                            <p:cond delay="499"/>
                                          </p:stCondLst>
                                        </p:cTn>
                                        <p:tgtEl>
                                          <p:spTgt spid="35"/>
                                        </p:tgtEl>
                                        <p:attrNameLst>
                                          <p:attrName>style.visibility</p:attrName>
                                        </p:attrNameLst>
                                      </p:cBhvr>
                                      <p:to>
                                        <p:strVal val="hidden"/>
                                      </p:to>
                                    </p:set>
                                  </p:childTnLst>
                                </p:cTn>
                              </p:par>
                            </p:childTnLst>
                          </p:cTn>
                        </p:par>
                        <p:par>
                          <p:cTn id="25" fill="hold">
                            <p:stCondLst>
                              <p:cond delay="1000"/>
                            </p:stCondLst>
                            <p:childTnLst>
                              <p:par>
                                <p:cTn id="26" presetID="21" presetClass="exit" presetSubtype="1" fill="hold" grpId="1" nodeType="afterEffect">
                                  <p:stCondLst>
                                    <p:cond delay="750"/>
                                  </p:stCondLst>
                                  <p:childTnLst>
                                    <p:animEffect transition="out" filter="wheel(1)">
                                      <p:cBhvr>
                                        <p:cTn id="27" dur="250"/>
                                        <p:tgtEl>
                                          <p:spTgt spid="47"/>
                                        </p:tgtEl>
                                      </p:cBhvr>
                                    </p:animEffect>
                                    <p:set>
                                      <p:cBhvr>
                                        <p:cTn id="28" dur="1" fill="hold">
                                          <p:stCondLst>
                                            <p:cond delay="249"/>
                                          </p:stCondLst>
                                        </p:cTn>
                                        <p:tgtEl>
                                          <p:spTgt spid="47"/>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childTnLst>
                          </p:cTn>
                        </p:par>
                        <p:par>
                          <p:cTn id="29" fill="hold">
                            <p:stCondLst>
                              <p:cond delay="2000"/>
                            </p:stCondLst>
                            <p:childTnLst>
                              <p:par>
                                <p:cTn id="30" presetID="21" presetClass="exit" presetSubtype="1" fill="hold" grpId="1" nodeType="afterEffect">
                                  <p:stCondLst>
                                    <p:cond delay="750"/>
                                  </p:stCondLst>
                                  <p:childTnLst>
                                    <p:animEffect transition="out" filter="wheel(1)">
                                      <p:cBhvr>
                                        <p:cTn id="31" dur="250"/>
                                        <p:tgtEl>
                                          <p:spTgt spid="43"/>
                                        </p:tgtEl>
                                      </p:cBhvr>
                                    </p:animEffect>
                                    <p:set>
                                      <p:cBhvr>
                                        <p:cTn id="32" dur="1" fill="hold">
                                          <p:stCondLst>
                                            <p:cond delay="249"/>
                                          </p:stCondLst>
                                        </p:cTn>
                                        <p:tgtEl>
                                          <p:spTgt spid="43"/>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2" name="click.wav"/>
                                        </p:tgtEl>
                                      </p:cMediaNode>
                                    </p:audio>
                                  </p:subTnLst>
                                </p:cTn>
                              </p:par>
                            </p:childTnLst>
                          </p:cTn>
                        </p:par>
                        <p:par>
                          <p:cTn id="33" fill="hold">
                            <p:stCondLst>
                              <p:cond delay="3000"/>
                            </p:stCondLst>
                            <p:childTnLst>
                              <p:par>
                                <p:cTn id="34" presetID="21" presetClass="exit" presetSubtype="1" fill="hold" grpId="1" nodeType="afterEffect">
                                  <p:stCondLst>
                                    <p:cond delay="750"/>
                                  </p:stCondLst>
                                  <p:childTnLst>
                                    <p:animEffect transition="out" filter="wheel(1)">
                                      <p:cBhvr>
                                        <p:cTn id="35" dur="250"/>
                                        <p:tgtEl>
                                          <p:spTgt spid="42"/>
                                        </p:tgtEl>
                                      </p:cBhvr>
                                    </p:animEffect>
                                    <p:set>
                                      <p:cBhvr>
                                        <p:cTn id="36" dur="1" fill="hold">
                                          <p:stCondLst>
                                            <p:cond delay="249"/>
                                          </p:stCondLst>
                                        </p:cTn>
                                        <p:tgtEl>
                                          <p:spTgt spid="42"/>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2" name="click.wav"/>
                                        </p:tgtEl>
                                      </p:cMediaNode>
                                    </p:audio>
                                  </p:subTnLst>
                                </p:cTn>
                              </p:par>
                            </p:childTnLst>
                          </p:cTn>
                        </p:par>
                        <p:par>
                          <p:cTn id="37" fill="hold">
                            <p:stCondLst>
                              <p:cond delay="4000"/>
                            </p:stCondLst>
                            <p:childTnLst>
                              <p:par>
                                <p:cTn id="38" presetID="21" presetClass="exit" presetSubtype="1" fill="hold" grpId="1" nodeType="afterEffect">
                                  <p:stCondLst>
                                    <p:cond delay="750"/>
                                  </p:stCondLst>
                                  <p:childTnLst>
                                    <p:animEffect transition="out" filter="wheel(1)">
                                      <p:cBhvr>
                                        <p:cTn id="39" dur="250"/>
                                        <p:tgtEl>
                                          <p:spTgt spid="38"/>
                                        </p:tgtEl>
                                      </p:cBhvr>
                                    </p:animEffect>
                                    <p:set>
                                      <p:cBhvr>
                                        <p:cTn id="40" dur="1" fill="hold">
                                          <p:stCondLst>
                                            <p:cond delay="249"/>
                                          </p:stCondLst>
                                        </p:cTn>
                                        <p:tgtEl>
                                          <p:spTgt spid="38"/>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childTnLst>
                          </p:cTn>
                        </p:par>
                        <p:par>
                          <p:cTn id="41" fill="hold">
                            <p:stCondLst>
                              <p:cond delay="5000"/>
                            </p:stCondLst>
                            <p:childTnLst>
                              <p:par>
                                <p:cTn id="42" presetID="21" presetClass="exit" presetSubtype="1" fill="hold" grpId="1" nodeType="afterEffect">
                                  <p:stCondLst>
                                    <p:cond delay="750"/>
                                  </p:stCondLst>
                                  <p:childTnLst>
                                    <p:animEffect transition="out" filter="wheel(1)">
                                      <p:cBhvr>
                                        <p:cTn id="43" dur="250"/>
                                        <p:tgtEl>
                                          <p:spTgt spid="37"/>
                                        </p:tgtEl>
                                      </p:cBhvr>
                                    </p:animEffect>
                                    <p:set>
                                      <p:cBhvr>
                                        <p:cTn id="44" dur="1" fill="hold">
                                          <p:stCondLst>
                                            <p:cond delay="249"/>
                                          </p:stCondLst>
                                        </p:cTn>
                                        <p:tgtEl>
                                          <p:spTgt spid="37"/>
                                        </p:tgtEl>
                                        <p:attrNameLst>
                                          <p:attrName>style.visibility</p:attrName>
                                        </p:attrNameLst>
                                      </p:cBhvr>
                                      <p:to>
                                        <p:strVal val="hidden"/>
                                      </p:to>
                                    </p:set>
                                  </p:childTnLst>
                                  <p:subTnLst>
                                    <p:audio>
                                      <p:cMediaNode>
                                        <p:cTn display="0" masterRel="sameClick">
                                          <p:stCondLst>
                                            <p:cond evt="begin" delay="0">
                                              <p:tn val="42"/>
                                            </p:cond>
                                          </p:stCondLst>
                                          <p:endCondLst>
                                            <p:cond evt="onStopAudio" delay="0">
                                              <p:tgtEl>
                                                <p:sldTgt/>
                                              </p:tgtEl>
                                            </p:cond>
                                          </p:endCondLst>
                                        </p:cTn>
                                        <p:tgtEl>
                                          <p:sndTgt r:embed="rId2" name="click.wav"/>
                                        </p:tgtEl>
                                      </p:cMediaNode>
                                    </p:audio>
                                  </p:subTnLst>
                                </p:cTn>
                              </p:par>
                            </p:childTnLst>
                          </p:cTn>
                        </p:par>
                        <p:par>
                          <p:cTn id="45" fill="hold">
                            <p:stCondLst>
                              <p:cond delay="6000"/>
                            </p:stCondLst>
                            <p:childTnLst>
                              <p:par>
                                <p:cTn id="46" presetID="21" presetClass="exit" presetSubtype="1" fill="hold" grpId="1" nodeType="afterEffect">
                                  <p:stCondLst>
                                    <p:cond delay="750"/>
                                  </p:stCondLst>
                                  <p:childTnLst>
                                    <p:animEffect transition="out" filter="wheel(1)">
                                      <p:cBhvr>
                                        <p:cTn id="47" dur="250"/>
                                        <p:tgtEl>
                                          <p:spTgt spid="36"/>
                                        </p:tgtEl>
                                      </p:cBhvr>
                                    </p:animEffect>
                                    <p:set>
                                      <p:cBhvr>
                                        <p:cTn id="48" dur="1" fill="hold">
                                          <p:stCondLst>
                                            <p:cond delay="249"/>
                                          </p:stCondLst>
                                        </p:cTn>
                                        <p:tgtEl>
                                          <p:spTgt spid="36"/>
                                        </p:tgtEl>
                                        <p:attrNameLst>
                                          <p:attrName>style.visibility</p:attrName>
                                        </p:attrNameLst>
                                      </p:cBhvr>
                                      <p:to>
                                        <p:strVal val="hidden"/>
                                      </p:to>
                                    </p:set>
                                  </p:childTnLst>
                                  <p:subTnLst>
                                    <p:audio>
                                      <p:cMediaNode vol="100000">
                                        <p:cTn display="0" masterRel="sameClick">
                                          <p:stCondLst>
                                            <p:cond evt="begin" delay="0">
                                              <p:tn val="46"/>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35"/>
                  </p:tgtEl>
                </p:cond>
              </p:nextCondLst>
            </p:seq>
          </p:childTnLst>
        </p:cTn>
      </p:par>
    </p:tnLst>
    <p:bldLst>
      <p:bldP spid="35" grpId="0" animBg="1"/>
      <p:bldP spid="36" grpId="0" animBg="1"/>
      <p:bldP spid="36" grpId="1" animBg="1"/>
      <p:bldP spid="37" grpId="0" animBg="1"/>
      <p:bldP spid="37" grpId="1" animBg="1"/>
      <p:bldP spid="38" grpId="0" animBg="1"/>
      <p:bldP spid="38" grpId="1" animBg="1"/>
      <p:bldP spid="42" grpId="0" animBg="1"/>
      <p:bldP spid="42" grpId="1" animBg="1"/>
      <p:bldP spid="43" grpId="0" animBg="1"/>
      <p:bldP spid="43" grpId="1" animBg="1"/>
      <p:bldP spid="47" grpId="0" animBg="1"/>
      <p:bldP spid="47" grpId="1" animBg="1"/>
      <p:bldP spid="6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FAB655-EEAD-7898-088A-66AC9C1A5E7F}"/>
            </a:ext>
          </a:extLst>
        </p:cNvPr>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62FD704C-0141-7E53-99EE-17439D651F13}"/>
              </a:ext>
            </a:extLst>
          </p:cNvPr>
          <p:cNvGraphicFramePr>
            <a:graphicFrameLocks noGrp="1"/>
          </p:cNvGraphicFramePr>
          <p:nvPr>
            <p:extLst>
              <p:ext uri="{D42A27DB-BD31-4B8C-83A1-F6EECF244321}">
                <p14:modId xmlns:p14="http://schemas.microsoft.com/office/powerpoint/2010/main" val="697155961"/>
              </p:ext>
            </p:extLst>
          </p:nvPr>
        </p:nvGraphicFramePr>
        <p:xfrm>
          <a:off x="76200" y="57150"/>
          <a:ext cx="8991600" cy="5120640"/>
        </p:xfrm>
        <a:graphic>
          <a:graphicData uri="http://schemas.openxmlformats.org/drawingml/2006/table">
            <a:tbl>
              <a:tblPr firstRow="1" bandRow="1">
                <a:tableStyleId>{5C22544A-7EE6-4342-B048-85BDC9FD1C3A}</a:tableStyleId>
              </a:tblPr>
              <a:tblGrid>
                <a:gridCol w="4038600">
                  <a:extLst>
                    <a:ext uri="{9D8B030D-6E8A-4147-A177-3AD203B41FA5}">
                      <a16:colId xmlns:a16="http://schemas.microsoft.com/office/drawing/2014/main" val="20000"/>
                    </a:ext>
                  </a:extLst>
                </a:gridCol>
                <a:gridCol w="4953000">
                  <a:extLst>
                    <a:ext uri="{9D8B030D-6E8A-4147-A177-3AD203B41FA5}">
                      <a16:colId xmlns:a16="http://schemas.microsoft.com/office/drawing/2014/main" val="20001"/>
                    </a:ext>
                  </a:extLst>
                </a:gridCol>
              </a:tblGrid>
              <a:tr h="5086350">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rgbClr val="000000"/>
                          </a:solidFill>
                          <a:effectLst/>
                          <a:latin typeface="+mn-lt"/>
                          <a:ea typeface="+mn-ea"/>
                          <a:cs typeface="+mn-cs"/>
                        </a:rPr>
                        <a:t>                   </a:t>
                      </a:r>
                      <a:endParaRPr lang="en-US" dirty="0"/>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noFill/>
                  </a:tcPr>
                </a:tc>
                <a:tc>
                  <a:txBody>
                    <a:bodyPr/>
                    <a:lstStyle/>
                    <a:p>
                      <a:r>
                        <a:rPr lang="vi-VN" sz="1800" b="1" i="0" kern="1200" dirty="0">
                          <a:solidFill>
                            <a:schemeClr val="lt1"/>
                          </a:solidFill>
                          <a:effectLst/>
                          <a:latin typeface="+mn-lt"/>
                          <a:ea typeface="+mn-ea"/>
                          <a:cs typeface="+mn-cs"/>
                        </a:rPr>
                        <a:t>Sự </a:t>
                      </a:r>
                      <a:r>
                        <a:rPr lang="vi-VN" sz="2400" b="1" i="0" dirty="0">
                          <a:solidFill>
                            <a:srgbClr val="FF0000"/>
                          </a:solidFill>
                          <a:effectLst/>
                          <a:latin typeface="+mj-lt"/>
                        </a:rPr>
                        <a:t>Sự ra đời của định lí Cosin</a:t>
                      </a:r>
                    </a:p>
                    <a:p>
                      <a:pPr algn="l"/>
                      <a:r>
                        <a:rPr lang="vi-VN" sz="2400" b="0" i="0" dirty="0">
                          <a:solidFill>
                            <a:srgbClr val="000000"/>
                          </a:solidFill>
                          <a:effectLst/>
                          <a:latin typeface="+mj-lt"/>
                        </a:rPr>
                        <a:t> được công bố lần đầu bởi nhà toán học Al-Kashi, còn được biết đến với tên gọi là định lý Al-Kashi, vào thế kỷ 15. </a:t>
                      </a:r>
                      <a:r>
                        <a:rPr lang="vi-VN" sz="2400" b="1" i="0" dirty="0">
                          <a:solidFill>
                            <a:srgbClr val="FF0000"/>
                          </a:solidFill>
                          <a:effectLst/>
                          <a:latin typeface="+mj-lt"/>
                        </a:rPr>
                        <a:t>Al-Kashi (1380 – 22/06/1429) </a:t>
                      </a:r>
                      <a:r>
                        <a:rPr lang="vi-VN" sz="2400" b="0" i="0" dirty="0">
                          <a:solidFill>
                            <a:srgbClr val="000000"/>
                          </a:solidFill>
                          <a:effectLst/>
                          <a:latin typeface="+mj-lt"/>
                        </a:rPr>
                        <a:t>là một nhà toán học nổi tiếng người Iran. Định lý Cosin được liên kết mật thiết với tên ông, và đây là một trong những đóng góp quan trọng của ông cho toán học.</a:t>
                      </a:r>
                    </a:p>
                    <a:p>
                      <a:br>
                        <a:rPr lang="vi-VN" dirty="0"/>
                      </a:br>
                      <a:r>
                        <a:rPr lang="vi-VN" sz="1800" b="0" i="0" kern="1200" dirty="0">
                          <a:solidFill>
                            <a:schemeClr val="lt1"/>
                          </a:solidFill>
                          <a:effectLst/>
                          <a:latin typeface="+mn-lt"/>
                          <a:ea typeface="+mn-ea"/>
                          <a:cs typeface="+mn-cs"/>
                        </a:rPr>
                        <a:t>i, còn được biết đến với tên gọi là định lý Al-Kashi, vào thế kỷ 15. Al-Kashi (1380 – 22/06/1429) là một</a:t>
                      </a:r>
                      <a:br>
                        <a:rPr lang="vi-VN" dirty="0"/>
                      </a:br>
                      <a:endParaRPr lang="en-US" dirty="0"/>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pic>
        <p:nvPicPr>
          <p:cNvPr id="1024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2124"/>
          <a:stretch/>
        </p:blipFill>
        <p:spPr bwMode="auto">
          <a:xfrm>
            <a:off x="76200" y="209549"/>
            <a:ext cx="3962400" cy="4724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3472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207582020"/>
              </p:ext>
            </p:extLst>
          </p:nvPr>
        </p:nvGraphicFramePr>
        <p:xfrm>
          <a:off x="45721" y="51594"/>
          <a:ext cx="9144000" cy="5143500"/>
        </p:xfrm>
        <a:graphic>
          <a:graphicData uri="http://schemas.openxmlformats.org/drawingml/2006/table">
            <a:tbl>
              <a:tblPr firstRow="1" bandRow="1">
                <a:tableStyleId>{5C22544A-7EE6-4342-B048-85BDC9FD1C3A}</a:tableStyleId>
              </a:tblPr>
              <a:tblGrid>
                <a:gridCol w="4149378">
                  <a:extLst>
                    <a:ext uri="{9D8B030D-6E8A-4147-A177-3AD203B41FA5}">
                      <a16:colId xmlns:a16="http://schemas.microsoft.com/office/drawing/2014/main" val="20000"/>
                    </a:ext>
                  </a:extLst>
                </a:gridCol>
                <a:gridCol w="4994622">
                  <a:extLst>
                    <a:ext uri="{9D8B030D-6E8A-4147-A177-3AD203B41FA5}">
                      <a16:colId xmlns:a16="http://schemas.microsoft.com/office/drawing/2014/main" val="20001"/>
                    </a:ext>
                  </a:extLst>
                </a:gridCol>
              </a:tblGrid>
              <a:tr h="5143500">
                <a:tc>
                  <a:txBody>
                    <a:bodyPr/>
                    <a:lstStyle/>
                    <a:p>
                      <a:endParaRPr lang="en-US" dirty="0"/>
                    </a:p>
                  </a:txBody>
                  <a:tcP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noFill/>
                  </a:tcPr>
                </a:tc>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2" name="TextBox 1"/>
          <p:cNvSpPr txBox="1"/>
          <p:nvPr/>
        </p:nvSpPr>
        <p:spPr>
          <a:xfrm>
            <a:off x="152400" y="209550"/>
            <a:ext cx="3962400" cy="4185761"/>
          </a:xfrm>
          <a:prstGeom prst="rect">
            <a:avLst/>
          </a:prstGeom>
          <a:noFill/>
        </p:spPr>
        <p:txBody>
          <a:bodyPr wrap="square" rtlCol="0">
            <a:spAutoFit/>
          </a:bodyPr>
          <a:lstStyle/>
          <a:p>
            <a:pPr lvl="0"/>
            <a:endParaRPr lang="en-US" sz="2400" b="1" u="sng" dirty="0">
              <a:latin typeface="Times New Roman" panose="02020603050405020304" pitchFamily="18" charset="0"/>
              <a:cs typeface="Times New Roman" panose="02020603050405020304" pitchFamily="18" charset="0"/>
            </a:endParaRPr>
          </a:p>
          <a:p>
            <a:pPr lvl="0"/>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ô </a:t>
            </a:r>
            <a:r>
              <a:rPr lang="en-US" sz="2200" dirty="0" err="1">
                <a:latin typeface="Times New Roman" panose="02020603050405020304" pitchFamily="18" charset="0"/>
                <a:cs typeface="Times New Roman" panose="02020603050405020304" pitchFamily="18" charset="0"/>
              </a:rPr>
              <a:t>tô</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từ</a:t>
            </a:r>
            <a:r>
              <a:rPr lang="en-US" sz="2200" dirty="0">
                <a:latin typeface="Times New Roman" panose="02020603050405020304" pitchFamily="18" charset="0"/>
                <a:cs typeface="Times New Roman" panose="02020603050405020304" pitchFamily="18" charset="0"/>
              </a:rPr>
              <a:t> A </a:t>
            </a:r>
            <a:r>
              <a:rPr lang="en-US" sz="2200" dirty="0" err="1">
                <a:latin typeface="Times New Roman" panose="02020603050405020304" pitchFamily="18" charset="0"/>
                <a:cs typeface="Times New Roman" panose="02020603050405020304" pitchFamily="18" charset="0"/>
              </a:rPr>
              <a:t>đến</a:t>
            </a:r>
            <a:r>
              <a:rPr lang="en-US" sz="2200" dirty="0">
                <a:latin typeface="Times New Roman" panose="02020603050405020304" pitchFamily="18" charset="0"/>
                <a:cs typeface="Times New Roman" panose="02020603050405020304" pitchFamily="18" charset="0"/>
              </a:rPr>
              <a:t> C </a:t>
            </a:r>
            <a:r>
              <a:rPr lang="en-US" sz="2200" dirty="0" err="1">
                <a:latin typeface="Times New Roman" panose="02020603050405020304" pitchFamily="18" charset="0"/>
                <a:cs typeface="Times New Roman" panose="02020603050405020304" pitchFamily="18" charset="0"/>
              </a:rPr>
              <a:t>nhưng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giữa</a:t>
            </a:r>
            <a:r>
              <a:rPr lang="en-US" sz="2200" dirty="0">
                <a:latin typeface="Times New Roman" panose="02020603050405020304" pitchFamily="18" charset="0"/>
                <a:cs typeface="Times New Roman" panose="02020603050405020304" pitchFamily="18" charset="0"/>
              </a:rPr>
              <a:t> A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C </a:t>
            </a:r>
            <a:r>
              <a:rPr lang="en-US" sz="2200" dirty="0" err="1">
                <a:latin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ngọn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núi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nên</a:t>
            </a:r>
            <a:r>
              <a:rPr lang="en-US" sz="2200" dirty="0">
                <a:latin typeface="Times New Roman" panose="02020603050405020304" pitchFamily="18" charset="0"/>
                <a:cs typeface="Times New Roman" panose="02020603050405020304" pitchFamily="18" charset="0"/>
              </a:rPr>
              <a:t> ô </a:t>
            </a:r>
            <a:r>
              <a:rPr lang="en-US" sz="2200" dirty="0" err="1">
                <a:latin typeface="Times New Roman" panose="02020603050405020304" pitchFamily="18" charset="0"/>
                <a:cs typeface="Times New Roman" panose="02020603050405020304" pitchFamily="18" charset="0"/>
              </a:rPr>
              <a:t>tô</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phải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chạy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từ</a:t>
            </a:r>
            <a:r>
              <a:rPr lang="en-US" sz="2200" dirty="0">
                <a:latin typeface="Times New Roman" panose="02020603050405020304" pitchFamily="18" charset="0"/>
                <a:cs typeface="Times New Roman" panose="02020603050405020304" pitchFamily="18" charset="0"/>
              </a:rPr>
              <a:t> A </a:t>
            </a:r>
            <a:r>
              <a:rPr lang="en-US" sz="2200" dirty="0" err="1">
                <a:latin typeface="Times New Roman" panose="02020603050405020304" pitchFamily="18" charset="0"/>
                <a:cs typeface="Times New Roman" panose="02020603050405020304" pitchFamily="18" charset="0"/>
              </a:rPr>
              <a:t>đến</a:t>
            </a:r>
            <a:r>
              <a:rPr lang="en-US" sz="2200" dirty="0">
                <a:latin typeface="Times New Roman" panose="02020603050405020304" pitchFamily="18" charset="0"/>
                <a:cs typeface="Times New Roman" panose="02020603050405020304" pitchFamily="18" charset="0"/>
              </a:rPr>
              <a:t> B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từ</a:t>
            </a:r>
            <a:r>
              <a:rPr lang="en-US" sz="2200" dirty="0">
                <a:latin typeface="Times New Roman" panose="02020603050405020304" pitchFamily="18" charset="0"/>
                <a:cs typeface="Times New Roman" panose="02020603050405020304" pitchFamily="18" charset="0"/>
              </a:rPr>
              <a:t> B </a:t>
            </a:r>
            <a:r>
              <a:rPr lang="en-US" sz="2200" dirty="0" err="1">
                <a:latin typeface="Times New Roman" panose="02020603050405020304" pitchFamily="18" charset="0"/>
                <a:cs typeface="Times New Roman" panose="02020603050405020304" pitchFamily="18" charset="0"/>
              </a:rPr>
              <a:t>đến</a:t>
            </a:r>
            <a:r>
              <a:rPr lang="en-US" sz="2200" dirty="0">
                <a:latin typeface="Times New Roman" panose="02020603050405020304" pitchFamily="18" charset="0"/>
                <a:cs typeface="Times New Roman" panose="02020603050405020304" pitchFamily="18" charset="0"/>
              </a:rPr>
              <a:t> C,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đoạn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này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tạo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tam </a:t>
            </a:r>
            <a:r>
              <a:rPr lang="en-US" sz="2200" dirty="0" err="1">
                <a:latin typeface="Times New Roman" panose="02020603050405020304" pitchFamily="18" charset="0"/>
                <a:cs typeface="Times New Roman" panose="02020603050405020304" pitchFamily="18" charset="0"/>
              </a:rPr>
              <a:t>giác</a:t>
            </a:r>
            <a:r>
              <a:rPr lang="en-US" sz="2200" dirty="0">
                <a:latin typeface="Times New Roman" panose="02020603050405020304" pitchFamily="18" charset="0"/>
                <a:cs typeface="Times New Roman" panose="02020603050405020304" pitchFamily="18" charset="0"/>
              </a:rPr>
              <a:t> ABC </a:t>
            </a:r>
            <a:r>
              <a:rPr lang="en-US" sz="2200" dirty="0" err="1">
                <a:latin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cs typeface="Times New Roman" panose="02020603050405020304" pitchFamily="18" charset="0"/>
              </a:rPr>
              <a:t> AB = 10km, </a:t>
            </a:r>
          </a:p>
          <a:p>
            <a:pPr lvl="0"/>
            <a:r>
              <a:rPr lang="en-US" sz="2200" dirty="0">
                <a:latin typeface="Times New Roman" panose="02020603050405020304" pitchFamily="18" charset="0"/>
                <a:cs typeface="Times New Roman" panose="02020603050405020304" pitchFamily="18" charset="0"/>
              </a:rPr>
              <a:t>BC = 15km,</a:t>
            </a:r>
          </a:p>
          <a:p>
            <a:pPr lvl="0"/>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ta </a:t>
            </a:r>
            <a:r>
              <a:rPr lang="en-US" sz="2200" dirty="0" err="1">
                <a:latin typeface="Times New Roman" panose="02020603050405020304" pitchFamily="18" charset="0"/>
                <a:cs typeface="Times New Roman" panose="02020603050405020304" pitchFamily="18" charset="0"/>
              </a:rPr>
              <a:t>khoan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hầm</a:t>
            </a:r>
            <a:r>
              <a:rPr lang="en-US" sz="2200" dirty="0">
                <a:latin typeface="Times New Roman" panose="02020603050405020304" pitchFamily="18" charset="0"/>
                <a:cs typeface="Times New Roman" panose="02020603050405020304" pitchFamily="18" charset="0"/>
              </a:rPr>
              <a:t> qua </a:t>
            </a:r>
            <a:r>
              <a:rPr lang="en-US" sz="2200" dirty="0" err="1">
                <a:latin typeface="Times New Roman" panose="02020603050405020304" pitchFamily="18" charset="0"/>
                <a:cs typeface="Times New Roman" panose="02020603050405020304" pitchFamily="18" charset="0"/>
              </a:rPr>
              <a:t>núi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tạo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thẳng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từ</a:t>
            </a:r>
            <a:r>
              <a:rPr lang="en-US" sz="2200" dirty="0">
                <a:latin typeface="Times New Roman" panose="02020603050405020304" pitchFamily="18" charset="0"/>
                <a:cs typeface="Times New Roman" panose="02020603050405020304" pitchFamily="18" charset="0"/>
              </a:rPr>
              <a:t> A </a:t>
            </a:r>
            <a:r>
              <a:rPr lang="en-US" sz="2200" dirty="0" err="1">
                <a:latin typeface="Times New Roman" panose="02020603050405020304" pitchFamily="18" charset="0"/>
                <a:cs typeface="Times New Roman" panose="02020603050405020304" pitchFamily="18" charset="0"/>
              </a:rPr>
              <a:t>đến</a:t>
            </a:r>
            <a:r>
              <a:rPr lang="en-US" sz="2200" dirty="0">
                <a:latin typeface="Times New Roman" panose="02020603050405020304" pitchFamily="18" charset="0"/>
                <a:cs typeface="Times New Roman" panose="02020603050405020304" pitchFamily="18" charset="0"/>
              </a:rPr>
              <a:t> C </a:t>
            </a:r>
            <a:r>
              <a:rPr lang="en-US" sz="2200" dirty="0" err="1">
                <a:latin typeface="Times New Roman" panose="02020603050405020304" pitchFamily="18" charset="0"/>
                <a:cs typeface="Times New Roman" panose="02020603050405020304" pitchFamily="18" charset="0"/>
              </a:rPr>
              <a:t>để</a:t>
            </a:r>
            <a:r>
              <a:rPr lang="en-US" sz="2200" dirty="0">
                <a:latin typeface="Times New Roman" panose="02020603050405020304" pitchFamily="18" charset="0"/>
                <a:cs typeface="Times New Roman" panose="02020603050405020304" pitchFamily="18" charset="0"/>
              </a:rPr>
              <a:t> ô </a:t>
            </a:r>
            <a:r>
              <a:rPr lang="en-US" sz="2200" dirty="0" err="1">
                <a:latin typeface="Times New Roman" panose="02020603050405020304" pitchFamily="18" charset="0"/>
                <a:cs typeface="Times New Roman" panose="02020603050405020304" pitchFamily="18" charset="0"/>
              </a:rPr>
              <a:t>tô</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tiết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kiệm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Hỏi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mở</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hầm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thì</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ngắn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cũ</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bao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nhiêu</a:t>
            </a:r>
            <a:r>
              <a:rPr lang="en-US" sz="2200" dirty="0">
                <a:latin typeface="Times New Roman" panose="02020603050405020304" pitchFamily="18" charset="0"/>
                <a:cs typeface="Times New Roman" panose="02020603050405020304" pitchFamily="18" charset="0"/>
              </a:rPr>
              <a:t> km?</a:t>
            </a:r>
          </a:p>
        </p:txBody>
      </p:sp>
      <p:graphicFrame>
        <p:nvGraphicFramePr>
          <p:cNvPr id="3" name="Object 2"/>
          <p:cNvGraphicFramePr>
            <a:graphicFrameLocks noChangeAspect="1"/>
          </p:cNvGraphicFramePr>
          <p:nvPr>
            <p:extLst>
              <p:ext uri="{D42A27DB-BD31-4B8C-83A1-F6EECF244321}">
                <p14:modId xmlns:p14="http://schemas.microsoft.com/office/powerpoint/2010/main" val="276671390"/>
              </p:ext>
            </p:extLst>
          </p:nvPr>
        </p:nvGraphicFramePr>
        <p:xfrm>
          <a:off x="1649582" y="2267656"/>
          <a:ext cx="1397000" cy="381000"/>
        </p:xfrm>
        <a:graphic>
          <a:graphicData uri="http://schemas.openxmlformats.org/presentationml/2006/ole">
            <mc:AlternateContent xmlns:mc="http://schemas.openxmlformats.org/markup-compatibility/2006">
              <mc:Choice xmlns:v="urn:schemas-microsoft-com:vml" Requires="v">
                <p:oleObj name="Equation" r:id="rId2" imgW="977760" imgH="266400" progId="Equation.DSMT4">
                  <p:embed/>
                </p:oleObj>
              </mc:Choice>
              <mc:Fallback>
                <p:oleObj name="Equation" r:id="rId2" imgW="977760" imgH="266400" progId="Equation.DSMT4">
                  <p:embed/>
                  <p:pic>
                    <p:nvPicPr>
                      <p:cNvPr id="0" name=""/>
                      <p:cNvPicPr/>
                      <p:nvPr/>
                    </p:nvPicPr>
                    <p:blipFill>
                      <a:blip r:embed="rId3"/>
                      <a:stretch>
                        <a:fillRect/>
                      </a:stretch>
                    </p:blipFill>
                    <p:spPr>
                      <a:xfrm>
                        <a:off x="1649582" y="2267656"/>
                        <a:ext cx="1397000" cy="381000"/>
                      </a:xfrm>
                      <a:prstGeom prst="rect">
                        <a:avLst/>
                      </a:prstGeom>
                    </p:spPr>
                  </p:pic>
                </p:oleObj>
              </mc:Fallback>
            </mc:AlternateContent>
          </a:graphicData>
        </a:graphic>
      </p:graphicFrame>
      <p:pic>
        <p:nvPicPr>
          <p:cNvPr id="5" name="Picture 4">
            <a:hlinkClick r:id="rId4" action="ppaction://hlinkfile"/>
            <a:extLst>
              <a:ext uri="{FF2B5EF4-FFF2-40B4-BE49-F238E27FC236}">
                <a16:creationId xmlns:a16="http://schemas.microsoft.com/office/drawing/2014/main" id="{244D6E10-584B-4D81-B179-926C70F36F43}"/>
              </a:ext>
            </a:extLst>
          </p:cNvPr>
          <p:cNvPicPr>
            <a:picLocks noChangeAspect="1"/>
          </p:cNvPicPr>
          <p:nvPr/>
        </p:nvPicPr>
        <p:blipFill rotWithShape="1">
          <a:blip r:embed="rId5"/>
          <a:srcRect b="73597"/>
          <a:stretch/>
        </p:blipFill>
        <p:spPr>
          <a:xfrm>
            <a:off x="4677493" y="3835028"/>
            <a:ext cx="4198219" cy="866715"/>
          </a:xfrm>
          <a:prstGeom prst="rect">
            <a:avLst/>
          </a:prstGeom>
        </p:spPr>
      </p:pic>
      <p:pic>
        <p:nvPicPr>
          <p:cNvPr id="16387" name="Picture 3" descr="z3018382750623_cda1f0b62d9be758dc0bd0e2aac5eea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33009" y="133350"/>
            <a:ext cx="4582391"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4446869" y="1733550"/>
            <a:ext cx="1698057" cy="469741"/>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6144928" y="1856406"/>
            <a:ext cx="2368617" cy="34596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315326" y="1308472"/>
            <a:ext cx="304800" cy="830997"/>
          </a:xfrm>
          <a:prstGeom prst="rect">
            <a:avLst/>
          </a:prstGeom>
          <a:noFill/>
        </p:spPr>
        <p:txBody>
          <a:bodyPr wrap="square" rtlCol="0">
            <a:spAutoFit/>
          </a:bodyPr>
          <a:lstStyle/>
          <a:p>
            <a:r>
              <a:rPr lang="en-US" sz="2400" b="1" dirty="0">
                <a:solidFill>
                  <a:srgbClr val="FF0000"/>
                </a:solidFill>
                <a:latin typeface="Times New Roman" pitchFamily="18" charset="0"/>
                <a:cs typeface="Times New Roman" pitchFamily="18" charset="0"/>
              </a:rPr>
              <a:t>                                                      A</a:t>
            </a:r>
          </a:p>
        </p:txBody>
      </p:sp>
      <p:sp>
        <p:nvSpPr>
          <p:cNvPr id="12" name="TextBox 11"/>
          <p:cNvSpPr txBox="1"/>
          <p:nvPr/>
        </p:nvSpPr>
        <p:spPr>
          <a:xfrm>
            <a:off x="6324600" y="2266950"/>
            <a:ext cx="304800" cy="461665"/>
          </a:xfrm>
          <a:prstGeom prst="rect">
            <a:avLst/>
          </a:prstGeom>
          <a:noFill/>
        </p:spPr>
        <p:txBody>
          <a:bodyPr wrap="square" rtlCol="0">
            <a:spAutoFit/>
          </a:bodyPr>
          <a:lstStyle/>
          <a:p>
            <a:r>
              <a:rPr lang="en-US" sz="2400" b="1" dirty="0">
                <a:solidFill>
                  <a:srgbClr val="FF0000"/>
                </a:solidFill>
                <a:latin typeface="Times New Roman" pitchFamily="18" charset="0"/>
                <a:cs typeface="Times New Roman" pitchFamily="18" charset="0"/>
              </a:rPr>
              <a:t>B</a:t>
            </a:r>
          </a:p>
        </p:txBody>
      </p:sp>
      <p:sp>
        <p:nvSpPr>
          <p:cNvPr id="13" name="TextBox 12"/>
          <p:cNvSpPr txBox="1"/>
          <p:nvPr/>
        </p:nvSpPr>
        <p:spPr>
          <a:xfrm>
            <a:off x="8610600" y="1579746"/>
            <a:ext cx="304800" cy="461665"/>
          </a:xfrm>
          <a:prstGeom prst="rect">
            <a:avLst/>
          </a:prstGeom>
          <a:noFill/>
        </p:spPr>
        <p:txBody>
          <a:bodyPr wrap="square" rtlCol="0">
            <a:spAutoFit/>
          </a:bodyPr>
          <a:lstStyle/>
          <a:p>
            <a:r>
              <a:rPr lang="en-US" sz="2400" b="1" dirty="0">
                <a:solidFill>
                  <a:srgbClr val="FF0000"/>
                </a:solidFill>
                <a:latin typeface="Times New Roman" pitchFamily="18" charset="0"/>
                <a:cs typeface="Times New Roman" pitchFamily="18" charset="0"/>
              </a:rPr>
              <a:t>C</a:t>
            </a:r>
          </a:p>
        </p:txBody>
      </p:sp>
      <p:cxnSp>
        <p:nvCxnSpPr>
          <p:cNvPr id="16" name="Straight Connector 15"/>
          <p:cNvCxnSpPr/>
          <p:nvPr/>
        </p:nvCxnSpPr>
        <p:spPr>
          <a:xfrm>
            <a:off x="4467726" y="1733550"/>
            <a:ext cx="4045819" cy="77028"/>
          </a:xfrm>
          <a:prstGeom prst="line">
            <a:avLst/>
          </a:prstGeom>
          <a:ln w="3810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3C30E0A1-996F-9FDD-EA74-9F02DA43DBED}"/>
              </a:ext>
            </a:extLst>
          </p:cNvPr>
          <p:cNvGrpSpPr/>
          <p:nvPr/>
        </p:nvGrpSpPr>
        <p:grpSpPr>
          <a:xfrm>
            <a:off x="299233" y="185640"/>
            <a:ext cx="2286000" cy="533400"/>
            <a:chOff x="22440" y="16831"/>
            <a:chExt cx="913236" cy="261398"/>
          </a:xfrm>
        </p:grpSpPr>
        <p:grpSp>
          <p:nvGrpSpPr>
            <p:cNvPr id="15" name="Group 14">
              <a:extLst>
                <a:ext uri="{FF2B5EF4-FFF2-40B4-BE49-F238E27FC236}">
                  <a16:creationId xmlns:a16="http://schemas.microsoft.com/office/drawing/2014/main" id="{10A21727-76AD-1790-9F5C-8AFC03E94F1E}"/>
                </a:ext>
              </a:extLst>
            </p:cNvPr>
            <p:cNvGrpSpPr/>
            <p:nvPr/>
          </p:nvGrpSpPr>
          <p:grpSpPr>
            <a:xfrm>
              <a:off x="22440" y="59287"/>
              <a:ext cx="850471" cy="159855"/>
              <a:chOff x="31572" y="60276"/>
              <a:chExt cx="1196628" cy="197828"/>
            </a:xfrm>
          </p:grpSpPr>
          <p:sp>
            <p:nvSpPr>
              <p:cNvPr id="18" name="Arrow: Pentagon 17">
                <a:extLst>
                  <a:ext uri="{FF2B5EF4-FFF2-40B4-BE49-F238E27FC236}">
                    <a16:creationId xmlns:a16="http://schemas.microsoft.com/office/drawing/2014/main" id="{51B39DC7-EE8A-6021-581F-056887BB608A}"/>
                  </a:ext>
                </a:extLst>
              </p:cNvPr>
              <p:cNvSpPr/>
              <p:nvPr/>
            </p:nvSpPr>
            <p:spPr>
              <a:xfrm>
                <a:off x="204585" y="62042"/>
                <a:ext cx="1023615" cy="196062"/>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nSpc>
                    <a:spcPct val="106000"/>
                  </a:lnSpc>
                  <a:spcBef>
                    <a:spcPts val="0"/>
                  </a:spcBef>
                  <a:spcAft>
                    <a:spcPts val="800"/>
                  </a:spcAft>
                </a:pPr>
                <a:r>
                  <a:rPr lang="en-US" sz="1000" b="1" kern="1200">
                    <a:solidFill>
                      <a:srgbClr val="0000CC"/>
                    </a:solidFill>
                    <a:effectLst/>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Arrow: Chevron 18">
                <a:extLst>
                  <a:ext uri="{FF2B5EF4-FFF2-40B4-BE49-F238E27FC236}">
                    <a16:creationId xmlns:a16="http://schemas.microsoft.com/office/drawing/2014/main" id="{712BBCB8-913F-E48D-1C57-3F861B17A9C8}"/>
                  </a:ext>
                </a:extLst>
              </p:cNvPr>
              <p:cNvSpPr/>
              <p:nvPr/>
            </p:nvSpPr>
            <p:spPr>
              <a:xfrm>
                <a:off x="31572" y="60341"/>
                <a:ext cx="162630" cy="19606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0" name="Arrow: Chevron 19">
                <a:extLst>
                  <a:ext uri="{FF2B5EF4-FFF2-40B4-BE49-F238E27FC236}">
                    <a16:creationId xmlns:a16="http://schemas.microsoft.com/office/drawing/2014/main" id="{07740B37-8116-1879-92BB-C0D39AB4D340}"/>
                  </a:ext>
                </a:extLst>
              </p:cNvPr>
              <p:cNvSpPr/>
              <p:nvPr/>
            </p:nvSpPr>
            <p:spPr>
              <a:xfrm>
                <a:off x="116273" y="60276"/>
                <a:ext cx="176766" cy="196062"/>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sp>
          <p:nvSpPr>
            <p:cNvPr id="17" name="TextBox 56">
              <a:extLst>
                <a:ext uri="{FF2B5EF4-FFF2-40B4-BE49-F238E27FC236}">
                  <a16:creationId xmlns:a16="http://schemas.microsoft.com/office/drawing/2014/main" id="{3DA69C53-F6A3-471C-3D96-4232BC86545B}"/>
                </a:ext>
              </a:extLst>
            </p:cNvPr>
            <p:cNvSpPr txBox="1"/>
            <p:nvPr/>
          </p:nvSpPr>
          <p:spPr>
            <a:xfrm>
              <a:off x="188108" y="16831"/>
              <a:ext cx="747568" cy="261398"/>
            </a:xfrm>
            <a:prstGeom prst="rect">
              <a:avLst/>
            </a:prstGeom>
            <a:noFill/>
          </p:spPr>
          <p:txBody>
            <a:bodyPr wrap="square">
              <a:noAutofit/>
            </a:bodyPr>
            <a:lstStyle/>
            <a:p>
              <a:pPr marL="0" marR="0">
                <a:lnSpc>
                  <a:spcPct val="107000"/>
                </a:lnSpc>
                <a:spcBef>
                  <a:spcPts val="0"/>
                </a:spcBef>
                <a:spcAft>
                  <a:spcPts val="800"/>
                </a:spcAft>
              </a:pPr>
              <a:r>
                <a:rPr lang="vi-VN" sz="2400" b="1" kern="12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Hoạt động 1</a:t>
              </a:r>
              <a:r>
                <a:rPr lang="en-US" sz="2400" b="1" kern="12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2270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000"/>
                                        <p:tgtEl>
                                          <p:spTgt spid="2">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20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barn(inVertical)">
                                      <p:cBhvr>
                                        <p:cTn id="24" dur="2000"/>
                                        <p:tgtEl>
                                          <p:spTgt spid="2">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38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1000"/>
                                        <p:tgtEl>
                                          <p:spTgt spid="5"/>
                                        </p:tgtEl>
                                      </p:cBhvr>
                                    </p:animEffect>
                                    <p:anim calcmode="lin" valueType="num">
                                      <p:cBhvr>
                                        <p:cTn id="48" dur="1000" fill="hold"/>
                                        <p:tgtEl>
                                          <p:spTgt spid="5"/>
                                        </p:tgtEl>
                                        <p:attrNameLst>
                                          <p:attrName>ppt_x</p:attrName>
                                        </p:attrNameLst>
                                      </p:cBhvr>
                                      <p:tavLst>
                                        <p:tav tm="0">
                                          <p:val>
                                            <p:strVal val="#ppt_x"/>
                                          </p:val>
                                        </p:tav>
                                        <p:tav tm="100000">
                                          <p:val>
                                            <p:strVal val="#ppt_x"/>
                                          </p:val>
                                        </p:tav>
                                      </p:tavLst>
                                    </p:anim>
                                    <p:anim calcmode="lin" valueType="num">
                                      <p:cBhvr>
                                        <p:cTn id="4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8FFC78-0ACA-A1F7-3C51-DFF35200E259}"/>
            </a:ext>
          </a:extLst>
        </p:cNvPr>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4AA9257D-C18D-7122-5CE9-F11B85B32BB7}"/>
              </a:ext>
            </a:extLst>
          </p:cNvPr>
          <p:cNvGraphicFramePr>
            <a:graphicFrameLocks noGrp="1"/>
          </p:cNvGraphicFramePr>
          <p:nvPr>
            <p:extLst>
              <p:ext uri="{D42A27DB-BD31-4B8C-83A1-F6EECF244321}">
                <p14:modId xmlns:p14="http://schemas.microsoft.com/office/powerpoint/2010/main" val="3377187529"/>
              </p:ext>
            </p:extLst>
          </p:nvPr>
        </p:nvGraphicFramePr>
        <p:xfrm>
          <a:off x="-10160" y="1270"/>
          <a:ext cx="9144000" cy="5143500"/>
        </p:xfrm>
        <a:graphic>
          <a:graphicData uri="http://schemas.openxmlformats.org/drawingml/2006/table">
            <a:tbl>
              <a:tblPr firstRow="1" bandRow="1">
                <a:tableStyleId>{5C22544A-7EE6-4342-B048-85BDC9FD1C3A}</a:tableStyleId>
              </a:tblPr>
              <a:tblGrid>
                <a:gridCol w="5420360">
                  <a:extLst>
                    <a:ext uri="{9D8B030D-6E8A-4147-A177-3AD203B41FA5}">
                      <a16:colId xmlns:a16="http://schemas.microsoft.com/office/drawing/2014/main" val="20000"/>
                    </a:ext>
                  </a:extLst>
                </a:gridCol>
                <a:gridCol w="3723640">
                  <a:extLst>
                    <a:ext uri="{9D8B030D-6E8A-4147-A177-3AD203B41FA5}">
                      <a16:colId xmlns:a16="http://schemas.microsoft.com/office/drawing/2014/main" val="20001"/>
                    </a:ext>
                  </a:extLst>
                </a:gridCol>
              </a:tblGrid>
              <a:tr h="5143500">
                <a:tc>
                  <a:txBody>
                    <a:bodyPr/>
                    <a:lstStyle/>
                    <a:p>
                      <a:endParaRPr lang="en-US" dirty="0"/>
                    </a:p>
                    <a:p>
                      <a:endParaRPr lang="en-US" dirty="0"/>
                    </a:p>
                    <a:p>
                      <a:endParaRPr lang="en-US" dirty="0"/>
                    </a:p>
                    <a:p>
                      <a:endParaRPr lang="en-US" dirty="0"/>
                    </a:p>
                    <a:p>
                      <a:endParaRPr lang="en-US" dirty="0"/>
                    </a:p>
                    <a:p>
                      <a:endParaRPr lang="en-US" dirty="0"/>
                    </a:p>
                  </a:txBody>
                  <a:tcP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noFill/>
                  </a:tcPr>
                </a:tc>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C4E5F37-C84B-F911-86F7-639353E40D92}"/>
              </a:ext>
            </a:extLst>
          </p:cNvPr>
          <p:cNvSpPr txBox="1"/>
          <p:nvPr/>
        </p:nvSpPr>
        <p:spPr>
          <a:xfrm>
            <a:off x="0" y="266700"/>
            <a:ext cx="5257800" cy="4339650"/>
          </a:xfrm>
          <a:prstGeom prst="rect">
            <a:avLst/>
          </a:prstGeom>
          <a:noFill/>
        </p:spPr>
        <p:txBody>
          <a:bodyPr wrap="square" rtlCol="0">
            <a:spAutoFit/>
          </a:bodyPr>
          <a:lstStyle/>
          <a:p>
            <a:r>
              <a:rPr lang="en-US" sz="2400" b="1" dirty="0" err="1">
                <a:latin typeface="Times New Roman" panose="02020603050405020304" pitchFamily="18" charset="0"/>
                <a:ea typeface="Tahoma" panose="020B0604030504040204" pitchFamily="34" charset="0"/>
                <a:cs typeface="Times New Roman" panose="02020603050405020304" pitchFamily="18" charset="0"/>
              </a:rPr>
              <a:t>Một</a:t>
            </a:r>
            <a:r>
              <a:rPr lang="en-US" sz="2400" b="1" dirty="0">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latin typeface="Times New Roman" panose="02020603050405020304" pitchFamily="18" charset="0"/>
                <a:ea typeface="Tahoma" panose="020B0604030504040204" pitchFamily="34" charset="0"/>
                <a:cs typeface="Times New Roman" panose="02020603050405020304" pitchFamily="18" charset="0"/>
              </a:rPr>
              <a:t>số</a:t>
            </a:r>
            <a:r>
              <a:rPr lang="en-US" sz="2400" b="1" dirty="0">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latin typeface="Times New Roman" panose="02020603050405020304" pitchFamily="18" charset="0"/>
                <a:ea typeface="Tahoma" panose="020B0604030504040204" pitchFamily="34" charset="0"/>
                <a:cs typeface="Times New Roman" panose="02020603050405020304" pitchFamily="18" charset="0"/>
              </a:rPr>
              <a:t>kí</a:t>
            </a:r>
            <a:r>
              <a:rPr lang="en-US" sz="2400" b="1" dirty="0">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latin typeface="Times New Roman" panose="02020603050405020304" pitchFamily="18" charset="0"/>
                <a:ea typeface="Tahoma" panose="020B0604030504040204" pitchFamily="34" charset="0"/>
                <a:cs typeface="Times New Roman" panose="02020603050405020304" pitchFamily="18" charset="0"/>
              </a:rPr>
              <a:t>hiệu</a:t>
            </a:r>
            <a:r>
              <a:rPr lang="en-US" sz="2400" b="1" dirty="0">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latin typeface="Times New Roman" panose="02020603050405020304" pitchFamily="18" charset="0"/>
                <a:ea typeface="Tahoma" panose="020B0604030504040204" pitchFamily="34" charset="0"/>
                <a:cs typeface="Times New Roman" panose="02020603050405020304" pitchFamily="18" charset="0"/>
              </a:rPr>
              <a:t>thường</a:t>
            </a:r>
            <a:r>
              <a:rPr lang="en-US" sz="2400" b="1" dirty="0">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latin typeface="Times New Roman" panose="02020603050405020304" pitchFamily="18" charset="0"/>
                <a:ea typeface="Tahoma" panose="020B0604030504040204" pitchFamily="34" charset="0"/>
                <a:cs typeface="Times New Roman" panose="02020603050405020304" pitchFamily="18" charset="0"/>
              </a:rPr>
              <a:t>dùng</a:t>
            </a:r>
            <a:r>
              <a:rPr lang="en-US" sz="2400" b="1" dirty="0">
                <a:latin typeface="Times New Roman" panose="02020603050405020304" pitchFamily="18" charset="0"/>
                <a:ea typeface="Tahoma" panose="020B0604030504040204" pitchFamily="34" charset="0"/>
                <a:cs typeface="Times New Roman" panose="02020603050405020304" pitchFamily="18" charset="0"/>
              </a:rPr>
              <a:t>:</a:t>
            </a:r>
          </a:p>
          <a:p>
            <a:endParaRPr lang="en-US" sz="2400" dirty="0">
              <a:latin typeface="Times New Roman" panose="02020603050405020304" pitchFamily="18" charset="0"/>
              <a:ea typeface="Tahoma" panose="020B0604030504040204" pitchFamily="34" charset="0"/>
              <a:cs typeface="Times New Roman" panose="02020603050405020304" pitchFamily="18" charset="0"/>
            </a:endParaRPr>
          </a:p>
          <a:p>
            <a:endParaRPr lang="en-US" dirty="0">
              <a:latin typeface="Times New Roman" panose="02020603050405020304" pitchFamily="18" charset="0"/>
              <a:ea typeface="Tahoma" panose="020B0604030504040204" pitchFamily="34" charset="0"/>
              <a:cs typeface="Times New Roman" panose="02020603050405020304" pitchFamily="18" charset="0"/>
            </a:endParaRPr>
          </a:p>
          <a:p>
            <a:endParaRPr lang="en-US" dirty="0">
              <a:latin typeface="Times New Roman" panose="02020603050405020304" pitchFamily="18" charset="0"/>
              <a:ea typeface="Tahoma" panose="020B0604030504040204" pitchFamily="34" charset="0"/>
              <a:cs typeface="Times New Roman" panose="02020603050405020304" pitchFamily="18" charset="0"/>
            </a:endParaRPr>
          </a:p>
          <a:p>
            <a:r>
              <a:rPr lang="en-US" dirty="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latin typeface="Times New Roman" panose="02020603050405020304" pitchFamily="18" charset="0"/>
                <a:ea typeface="Tahoma" panose="020B0604030504040204" pitchFamily="34" charset="0"/>
                <a:cs typeface="Times New Roman" panose="02020603050405020304" pitchFamily="18" charset="0"/>
              </a:rPr>
              <a:t>là</a:t>
            </a:r>
            <a:r>
              <a:rPr lang="en-US" sz="2400" dirty="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latin typeface="Times New Roman" panose="02020603050405020304" pitchFamily="18" charset="0"/>
                <a:ea typeface="Tahoma" panose="020B0604030504040204" pitchFamily="34" charset="0"/>
                <a:cs typeface="Times New Roman" panose="02020603050405020304" pitchFamily="18" charset="0"/>
              </a:rPr>
              <a:t>nửa</a:t>
            </a:r>
            <a:r>
              <a:rPr lang="en-US" sz="2400" dirty="0">
                <a:latin typeface="Times New Roman" panose="02020603050405020304" pitchFamily="18" charset="0"/>
                <a:ea typeface="Tahoma" panose="020B0604030504040204" pitchFamily="34" charset="0"/>
                <a:cs typeface="Times New Roman" panose="02020603050405020304" pitchFamily="18" charset="0"/>
              </a:rPr>
              <a:t> chu vi tam </a:t>
            </a:r>
            <a:r>
              <a:rPr lang="en-US" sz="2400" dirty="0" err="1">
                <a:latin typeface="Times New Roman" panose="02020603050405020304" pitchFamily="18" charset="0"/>
                <a:ea typeface="Tahoma" panose="020B0604030504040204" pitchFamily="34" charset="0"/>
                <a:cs typeface="Times New Roman" panose="02020603050405020304" pitchFamily="18" charset="0"/>
              </a:rPr>
              <a:t>giác</a:t>
            </a:r>
            <a:r>
              <a:rPr lang="en-US" sz="2400" dirty="0">
                <a:latin typeface="Times New Roman" panose="02020603050405020304" pitchFamily="18" charset="0"/>
                <a:ea typeface="Tahoma" panose="020B0604030504040204" pitchFamily="34" charset="0"/>
                <a:cs typeface="Times New Roman" panose="02020603050405020304" pitchFamily="18" charset="0"/>
              </a:rPr>
              <a:t> ABC.</a:t>
            </a:r>
          </a:p>
          <a:p>
            <a:endParaRPr lang="en-US" sz="2400" dirty="0">
              <a:latin typeface="Times New Roman" panose="02020603050405020304" pitchFamily="18" charset="0"/>
              <a:ea typeface="Tahoma" panose="020B0604030504040204" pitchFamily="34" charset="0"/>
              <a:cs typeface="Times New Roman" panose="02020603050405020304" pitchFamily="18" charset="0"/>
            </a:endParaRPr>
          </a:p>
          <a:p>
            <a:r>
              <a:rPr lang="en-US" sz="2400" dirty="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latin typeface="Times New Roman" panose="02020603050405020304" pitchFamily="18" charset="0"/>
                <a:ea typeface="Tahoma" panose="020B0604030504040204" pitchFamily="34" charset="0"/>
                <a:cs typeface="Times New Roman" panose="02020603050405020304" pitchFamily="18" charset="0"/>
              </a:rPr>
              <a:t>là</a:t>
            </a:r>
            <a:r>
              <a:rPr lang="en-US" sz="2400" dirty="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latin typeface="Times New Roman" panose="02020603050405020304" pitchFamily="18" charset="0"/>
                <a:ea typeface="Tahoma" panose="020B0604030504040204" pitchFamily="34" charset="0"/>
                <a:cs typeface="Times New Roman" panose="02020603050405020304" pitchFamily="18" charset="0"/>
              </a:rPr>
              <a:t>diện</a:t>
            </a:r>
            <a:r>
              <a:rPr lang="en-US" sz="2400" dirty="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latin typeface="Times New Roman" panose="02020603050405020304" pitchFamily="18" charset="0"/>
                <a:ea typeface="Tahoma" panose="020B0604030504040204" pitchFamily="34" charset="0"/>
                <a:cs typeface="Times New Roman" panose="02020603050405020304" pitchFamily="18" charset="0"/>
              </a:rPr>
              <a:t>tích</a:t>
            </a:r>
            <a:r>
              <a:rPr lang="en-US" sz="2400" dirty="0">
                <a:latin typeface="Times New Roman" panose="02020603050405020304" pitchFamily="18" charset="0"/>
                <a:ea typeface="Tahoma" panose="020B0604030504040204" pitchFamily="34" charset="0"/>
                <a:cs typeface="Times New Roman" panose="02020603050405020304" pitchFamily="18" charset="0"/>
              </a:rPr>
              <a:t> tam </a:t>
            </a:r>
            <a:r>
              <a:rPr lang="en-US" sz="2400" dirty="0" err="1">
                <a:latin typeface="Times New Roman" panose="02020603050405020304" pitchFamily="18" charset="0"/>
                <a:ea typeface="Tahoma" panose="020B0604030504040204" pitchFamily="34" charset="0"/>
                <a:cs typeface="Times New Roman" panose="02020603050405020304" pitchFamily="18" charset="0"/>
              </a:rPr>
              <a:t>giác</a:t>
            </a:r>
            <a:r>
              <a:rPr lang="en-US" sz="2400" dirty="0">
                <a:latin typeface="Times New Roman" panose="02020603050405020304" pitchFamily="18" charset="0"/>
                <a:ea typeface="Tahoma" panose="020B0604030504040204" pitchFamily="34" charset="0"/>
                <a:cs typeface="Times New Roman" panose="02020603050405020304" pitchFamily="18" charset="0"/>
              </a:rPr>
              <a:t> ABC.</a:t>
            </a:r>
          </a:p>
          <a:p>
            <a:r>
              <a:rPr lang="en-US" sz="2400" dirty="0">
                <a:latin typeface="Times New Roman" panose="02020603050405020304" pitchFamily="18" charset="0"/>
                <a:ea typeface="Tahoma" panose="020B0604030504040204" pitchFamily="34" charset="0"/>
                <a:cs typeface="Times New Roman" panose="02020603050405020304" pitchFamily="18" charset="0"/>
              </a:rPr>
              <a:t> R </a:t>
            </a:r>
            <a:r>
              <a:rPr lang="en-US" sz="2400" dirty="0" err="1">
                <a:latin typeface="Times New Roman" panose="02020603050405020304" pitchFamily="18" charset="0"/>
                <a:ea typeface="Tahoma" panose="020B0604030504040204" pitchFamily="34" charset="0"/>
                <a:cs typeface="Times New Roman" panose="02020603050405020304" pitchFamily="18" charset="0"/>
              </a:rPr>
              <a:t>là</a:t>
            </a:r>
            <a:r>
              <a:rPr lang="en-US" sz="2400" dirty="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latin typeface="Times New Roman" panose="02020603050405020304" pitchFamily="18" charset="0"/>
                <a:ea typeface="Tahoma" panose="020B0604030504040204" pitchFamily="34" charset="0"/>
                <a:cs typeface="Times New Roman" panose="02020603050405020304" pitchFamily="18" charset="0"/>
              </a:rPr>
              <a:t>bán</a:t>
            </a:r>
            <a:r>
              <a:rPr lang="en-US" sz="2400" dirty="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latin typeface="Times New Roman" panose="02020603050405020304" pitchFamily="18" charset="0"/>
                <a:ea typeface="Tahoma" panose="020B0604030504040204" pitchFamily="34" charset="0"/>
                <a:cs typeface="Times New Roman" panose="02020603050405020304" pitchFamily="18" charset="0"/>
              </a:rPr>
              <a:t>kính</a:t>
            </a:r>
            <a:r>
              <a:rPr lang="en-US" sz="2400" dirty="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latin typeface="Times New Roman" panose="02020603050405020304" pitchFamily="18" charset="0"/>
                <a:ea typeface="Tahoma" panose="020B0604030504040204" pitchFamily="34" charset="0"/>
                <a:cs typeface="Times New Roman" panose="02020603050405020304" pitchFamily="18" charset="0"/>
              </a:rPr>
              <a:t>đường</a:t>
            </a:r>
            <a:r>
              <a:rPr lang="en-US" sz="2400" dirty="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latin typeface="Times New Roman" panose="02020603050405020304" pitchFamily="18" charset="0"/>
                <a:ea typeface="Tahoma" panose="020B0604030504040204" pitchFamily="34" charset="0"/>
                <a:cs typeface="Times New Roman" panose="02020603050405020304" pitchFamily="18" charset="0"/>
              </a:rPr>
              <a:t>tròn</a:t>
            </a:r>
            <a:r>
              <a:rPr lang="en-US" sz="2400" dirty="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latin typeface="Times New Roman" panose="02020603050405020304" pitchFamily="18" charset="0"/>
                <a:ea typeface="Tahoma" panose="020B0604030504040204" pitchFamily="34" charset="0"/>
                <a:cs typeface="Times New Roman" panose="02020603050405020304" pitchFamily="18" charset="0"/>
              </a:rPr>
              <a:t>ngoại</a:t>
            </a:r>
            <a:r>
              <a:rPr lang="en-US" sz="2400" dirty="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latin typeface="Times New Roman" panose="02020603050405020304" pitchFamily="18" charset="0"/>
                <a:ea typeface="Tahoma" panose="020B0604030504040204" pitchFamily="34" charset="0"/>
                <a:cs typeface="Times New Roman" panose="02020603050405020304" pitchFamily="18" charset="0"/>
              </a:rPr>
              <a:t>tiếp</a:t>
            </a:r>
            <a:r>
              <a:rPr lang="en-US" sz="2400" dirty="0">
                <a:latin typeface="Times New Roman" panose="02020603050405020304" pitchFamily="18" charset="0"/>
                <a:ea typeface="Tahoma" panose="020B0604030504040204" pitchFamily="34" charset="0"/>
                <a:cs typeface="Times New Roman" panose="02020603050405020304" pitchFamily="18" charset="0"/>
              </a:rPr>
              <a:t> tam </a:t>
            </a:r>
            <a:r>
              <a:rPr lang="en-US" sz="2400" dirty="0" err="1">
                <a:latin typeface="Times New Roman" panose="02020603050405020304" pitchFamily="18" charset="0"/>
                <a:ea typeface="Tahoma" panose="020B0604030504040204" pitchFamily="34" charset="0"/>
                <a:cs typeface="Times New Roman" panose="02020603050405020304" pitchFamily="18" charset="0"/>
              </a:rPr>
              <a:t>giác</a:t>
            </a:r>
            <a:r>
              <a:rPr lang="en-US" sz="2400" dirty="0">
                <a:latin typeface="Times New Roman" panose="02020603050405020304" pitchFamily="18" charset="0"/>
                <a:ea typeface="Tahoma" panose="020B0604030504040204" pitchFamily="34" charset="0"/>
                <a:cs typeface="Times New Roman" panose="02020603050405020304" pitchFamily="18" charset="0"/>
              </a:rPr>
              <a:t> ABC.</a:t>
            </a:r>
          </a:p>
          <a:p>
            <a:r>
              <a:rPr lang="en-US" sz="2400" dirty="0">
                <a:latin typeface="Times New Roman" panose="02020603050405020304" pitchFamily="18" charset="0"/>
                <a:ea typeface="Tahoma" panose="020B0604030504040204" pitchFamily="34" charset="0"/>
                <a:cs typeface="Times New Roman" panose="02020603050405020304" pitchFamily="18" charset="0"/>
              </a:rPr>
              <a:t> r </a:t>
            </a:r>
            <a:r>
              <a:rPr lang="en-US" sz="2400" dirty="0" err="1">
                <a:latin typeface="Times New Roman" panose="02020603050405020304" pitchFamily="18" charset="0"/>
                <a:ea typeface="Tahoma" panose="020B0604030504040204" pitchFamily="34" charset="0"/>
                <a:cs typeface="Times New Roman" panose="02020603050405020304" pitchFamily="18" charset="0"/>
              </a:rPr>
              <a:t>là</a:t>
            </a:r>
            <a:r>
              <a:rPr lang="en-US" sz="2400" dirty="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latin typeface="Times New Roman" panose="02020603050405020304" pitchFamily="18" charset="0"/>
                <a:ea typeface="Tahoma" panose="020B0604030504040204" pitchFamily="34" charset="0"/>
                <a:cs typeface="Times New Roman" panose="02020603050405020304" pitchFamily="18" charset="0"/>
              </a:rPr>
              <a:t>bán</a:t>
            </a:r>
            <a:r>
              <a:rPr lang="en-US" sz="2400" dirty="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latin typeface="Times New Roman" panose="02020603050405020304" pitchFamily="18" charset="0"/>
                <a:ea typeface="Tahoma" panose="020B0604030504040204" pitchFamily="34" charset="0"/>
                <a:cs typeface="Times New Roman" panose="02020603050405020304" pitchFamily="18" charset="0"/>
              </a:rPr>
              <a:t>kính</a:t>
            </a:r>
            <a:r>
              <a:rPr lang="en-US" sz="2400" dirty="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latin typeface="Times New Roman" panose="02020603050405020304" pitchFamily="18" charset="0"/>
                <a:ea typeface="Tahoma" panose="020B0604030504040204" pitchFamily="34" charset="0"/>
                <a:cs typeface="Times New Roman" panose="02020603050405020304" pitchFamily="18" charset="0"/>
              </a:rPr>
              <a:t>đường</a:t>
            </a:r>
            <a:r>
              <a:rPr lang="en-US" sz="2400" dirty="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latin typeface="Times New Roman" panose="02020603050405020304" pitchFamily="18" charset="0"/>
                <a:ea typeface="Tahoma" panose="020B0604030504040204" pitchFamily="34" charset="0"/>
                <a:cs typeface="Times New Roman" panose="02020603050405020304" pitchFamily="18" charset="0"/>
              </a:rPr>
              <a:t>tròn</a:t>
            </a:r>
            <a:r>
              <a:rPr lang="en-US" sz="2400" dirty="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latin typeface="Times New Roman" panose="02020603050405020304" pitchFamily="18" charset="0"/>
                <a:ea typeface="Tahoma" panose="020B0604030504040204" pitchFamily="34" charset="0"/>
                <a:cs typeface="Times New Roman" panose="02020603050405020304" pitchFamily="18" charset="0"/>
              </a:rPr>
              <a:t>nội</a:t>
            </a:r>
            <a:r>
              <a:rPr lang="en-US" sz="2400" dirty="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latin typeface="Times New Roman" panose="02020603050405020304" pitchFamily="18" charset="0"/>
                <a:ea typeface="Tahoma" panose="020B0604030504040204" pitchFamily="34" charset="0"/>
                <a:cs typeface="Times New Roman" panose="02020603050405020304" pitchFamily="18" charset="0"/>
              </a:rPr>
              <a:t>tiếp</a:t>
            </a:r>
            <a:r>
              <a:rPr lang="en-US" sz="2400" dirty="0">
                <a:latin typeface="Times New Roman" panose="02020603050405020304" pitchFamily="18" charset="0"/>
                <a:ea typeface="Tahoma" panose="020B0604030504040204" pitchFamily="34" charset="0"/>
                <a:cs typeface="Times New Roman" panose="02020603050405020304" pitchFamily="18" charset="0"/>
              </a:rPr>
              <a:t> tam </a:t>
            </a:r>
            <a:r>
              <a:rPr lang="en-US" sz="2400" dirty="0" err="1">
                <a:latin typeface="Times New Roman" panose="02020603050405020304" pitchFamily="18" charset="0"/>
                <a:ea typeface="Tahoma" panose="020B0604030504040204" pitchFamily="34" charset="0"/>
                <a:cs typeface="Times New Roman" panose="02020603050405020304" pitchFamily="18" charset="0"/>
              </a:rPr>
              <a:t>giác</a:t>
            </a:r>
            <a:r>
              <a:rPr lang="en-US" sz="2400" dirty="0">
                <a:latin typeface="Times New Roman" panose="02020603050405020304" pitchFamily="18" charset="0"/>
                <a:ea typeface="Tahoma" panose="020B0604030504040204" pitchFamily="34" charset="0"/>
                <a:cs typeface="Times New Roman" panose="02020603050405020304" pitchFamily="18" charset="0"/>
              </a:rPr>
              <a:t> ABC.</a:t>
            </a:r>
          </a:p>
          <a:p>
            <a:endParaRPr lang="en-US" sz="2400" b="1"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D9125EC5-34C7-A865-7458-816B781963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3196" y="666754"/>
            <a:ext cx="3564604" cy="2213805"/>
          </a:xfrm>
          <a:prstGeom prst="rect">
            <a:avLst/>
          </a:prstGeom>
        </p:spPr>
      </p:pic>
      <p:sp>
        <p:nvSpPr>
          <p:cNvPr id="3" name="Rectangle 2">
            <a:extLst>
              <a:ext uri="{FF2B5EF4-FFF2-40B4-BE49-F238E27FC236}">
                <a16:creationId xmlns:a16="http://schemas.microsoft.com/office/drawing/2014/main" id="{A8CE6F86-996F-B083-FFDF-B0AB15951637}"/>
              </a:ext>
            </a:extLst>
          </p:cNvPr>
          <p:cNvSpPr>
            <a:spLocks noChangeArrowheads="1"/>
          </p:cNvSpPr>
          <p:nvPr/>
        </p:nvSpPr>
        <p:spPr bwMode="auto">
          <a:xfrm>
            <a:off x="154981" y="57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a:extLst>
              <a:ext uri="{FF2B5EF4-FFF2-40B4-BE49-F238E27FC236}">
                <a16:creationId xmlns:a16="http://schemas.microsoft.com/office/drawing/2014/main" id="{B27EFA73-D131-E855-0972-9E9E33F0FCAC}"/>
              </a:ext>
            </a:extLst>
          </p:cNvPr>
          <p:cNvGraphicFramePr>
            <a:graphicFrameLocks noChangeAspect="1"/>
          </p:cNvGraphicFramePr>
          <p:nvPr>
            <p:extLst>
              <p:ext uri="{D42A27DB-BD31-4B8C-83A1-F6EECF244321}">
                <p14:modId xmlns:p14="http://schemas.microsoft.com/office/powerpoint/2010/main" val="1954140196"/>
              </p:ext>
            </p:extLst>
          </p:nvPr>
        </p:nvGraphicFramePr>
        <p:xfrm>
          <a:off x="76200" y="1013678"/>
          <a:ext cx="2619079" cy="338872"/>
        </p:xfrm>
        <a:graphic>
          <a:graphicData uri="http://schemas.openxmlformats.org/presentationml/2006/ole">
            <mc:AlternateContent xmlns:mc="http://schemas.openxmlformats.org/markup-compatibility/2006">
              <mc:Choice xmlns:v="urn:schemas-microsoft-com:vml" Requires="v">
                <p:oleObj name="Equation" r:id="rId3" imgW="1447560" imgH="190440" progId="Equation.DSMT4">
                  <p:embed/>
                </p:oleObj>
              </mc:Choice>
              <mc:Fallback>
                <p:oleObj name="Equation" r:id="rId3" imgW="1447560" imgH="190440" progId="Equation.DSMT4">
                  <p:embed/>
                  <p:pic>
                    <p:nvPicPr>
                      <p:cNvPr id="0" name="Object 1"/>
                      <p:cNvPicPr>
                        <a:picLocks noChangeAspect="1" noChangeArrowheads="1"/>
                      </p:cNvPicPr>
                      <p:nvPr/>
                    </p:nvPicPr>
                    <p:blipFill>
                      <a:blip r:embed="rId4"/>
                      <a:srcRect/>
                      <a:stretch>
                        <a:fillRect/>
                      </a:stretch>
                    </p:blipFill>
                    <p:spPr bwMode="auto">
                      <a:xfrm>
                        <a:off x="76200" y="1013678"/>
                        <a:ext cx="2619079" cy="338872"/>
                      </a:xfrm>
                      <a:prstGeom prst="rect">
                        <a:avLst/>
                      </a:prstGeom>
                      <a:noFill/>
                    </p:spPr>
                  </p:pic>
                </p:oleObj>
              </mc:Fallback>
            </mc:AlternateContent>
          </a:graphicData>
        </a:graphic>
      </p:graphicFrame>
      <p:graphicFrame>
        <p:nvGraphicFramePr>
          <p:cNvPr id="5" name="Object 4">
            <a:extLst>
              <a:ext uri="{FF2B5EF4-FFF2-40B4-BE49-F238E27FC236}">
                <a16:creationId xmlns:a16="http://schemas.microsoft.com/office/drawing/2014/main" id="{8141D189-0CBB-89E1-7495-F0204B27C6EF}"/>
              </a:ext>
            </a:extLst>
          </p:cNvPr>
          <p:cNvGraphicFramePr>
            <a:graphicFrameLocks noChangeAspect="1"/>
          </p:cNvGraphicFramePr>
          <p:nvPr>
            <p:extLst>
              <p:ext uri="{D42A27DB-BD31-4B8C-83A1-F6EECF244321}">
                <p14:modId xmlns:p14="http://schemas.microsoft.com/office/powerpoint/2010/main" val="947520456"/>
              </p:ext>
            </p:extLst>
          </p:nvPr>
        </p:nvGraphicFramePr>
        <p:xfrm>
          <a:off x="76200" y="1382166"/>
          <a:ext cx="1447800" cy="732384"/>
        </p:xfrm>
        <a:graphic>
          <a:graphicData uri="http://schemas.openxmlformats.org/presentationml/2006/ole">
            <mc:AlternateContent xmlns:mc="http://schemas.openxmlformats.org/markup-compatibility/2006">
              <mc:Choice xmlns:v="urn:schemas-microsoft-com:vml" Requires="v">
                <p:oleObj name="Equation" r:id="rId5" imgW="812520" imgH="419040" progId="Equation.DSMT4">
                  <p:embed/>
                </p:oleObj>
              </mc:Choice>
              <mc:Fallback>
                <p:oleObj name="Equation" r:id="rId5" imgW="812520" imgH="419040" progId="Equation.DSMT4">
                  <p:embed/>
                  <p:pic>
                    <p:nvPicPr>
                      <p:cNvPr id="4" name="Object 3">
                        <a:extLst>
                          <a:ext uri="{FF2B5EF4-FFF2-40B4-BE49-F238E27FC236}">
                            <a16:creationId xmlns:a16="http://schemas.microsoft.com/office/drawing/2014/main" id="{B27EFA73-D131-E855-0972-9E9E33F0FCAC}"/>
                          </a:ext>
                        </a:extLst>
                      </p:cNvPr>
                      <p:cNvPicPr>
                        <a:picLocks noChangeAspect="1" noChangeArrowheads="1"/>
                      </p:cNvPicPr>
                      <p:nvPr/>
                    </p:nvPicPr>
                    <p:blipFill>
                      <a:blip r:embed="rId6"/>
                      <a:srcRect/>
                      <a:stretch>
                        <a:fillRect/>
                      </a:stretch>
                    </p:blipFill>
                    <p:spPr bwMode="auto">
                      <a:xfrm>
                        <a:off x="76200" y="1382166"/>
                        <a:ext cx="1447800" cy="732384"/>
                      </a:xfrm>
                      <a:prstGeom prst="rect">
                        <a:avLst/>
                      </a:prstGeom>
                      <a:noFill/>
                    </p:spPr>
                  </p:pic>
                </p:oleObj>
              </mc:Fallback>
            </mc:AlternateContent>
          </a:graphicData>
        </a:graphic>
      </p:graphicFrame>
      <p:graphicFrame>
        <p:nvGraphicFramePr>
          <p:cNvPr id="12" name="Object 11">
            <a:extLst>
              <a:ext uri="{FF2B5EF4-FFF2-40B4-BE49-F238E27FC236}">
                <a16:creationId xmlns:a16="http://schemas.microsoft.com/office/drawing/2014/main" id="{3442A24D-1E5E-0D9D-6383-EAFB15FEEF3D}"/>
              </a:ext>
            </a:extLst>
          </p:cNvPr>
          <p:cNvGraphicFramePr>
            <a:graphicFrameLocks noChangeAspect="1"/>
          </p:cNvGraphicFramePr>
          <p:nvPr>
            <p:extLst>
              <p:ext uri="{D42A27DB-BD31-4B8C-83A1-F6EECF244321}">
                <p14:modId xmlns:p14="http://schemas.microsoft.com/office/powerpoint/2010/main" val="2053204277"/>
              </p:ext>
            </p:extLst>
          </p:nvPr>
        </p:nvGraphicFramePr>
        <p:xfrm>
          <a:off x="154981" y="2226181"/>
          <a:ext cx="1041400" cy="420687"/>
        </p:xfrm>
        <a:graphic>
          <a:graphicData uri="http://schemas.openxmlformats.org/presentationml/2006/ole">
            <mc:AlternateContent xmlns:mc="http://schemas.openxmlformats.org/markup-compatibility/2006">
              <mc:Choice xmlns:v="urn:schemas-microsoft-com:vml" Requires="v">
                <p:oleObj name="Equation" r:id="rId7" imgW="583920" imgH="241200" progId="Equation.DSMT4">
                  <p:embed/>
                </p:oleObj>
              </mc:Choice>
              <mc:Fallback>
                <p:oleObj name="Equation" r:id="rId7" imgW="583920" imgH="241200" progId="Equation.DSMT4">
                  <p:embed/>
                  <p:pic>
                    <p:nvPicPr>
                      <p:cNvPr id="5" name="Object 4">
                        <a:extLst>
                          <a:ext uri="{FF2B5EF4-FFF2-40B4-BE49-F238E27FC236}">
                            <a16:creationId xmlns:a16="http://schemas.microsoft.com/office/drawing/2014/main" id="{8141D189-0CBB-89E1-7495-F0204B27C6EF}"/>
                          </a:ext>
                        </a:extLst>
                      </p:cNvPr>
                      <p:cNvPicPr>
                        <a:picLocks noChangeAspect="1" noChangeArrowheads="1"/>
                      </p:cNvPicPr>
                      <p:nvPr/>
                    </p:nvPicPr>
                    <p:blipFill>
                      <a:blip r:embed="rId8"/>
                      <a:srcRect/>
                      <a:stretch>
                        <a:fillRect/>
                      </a:stretch>
                    </p:blipFill>
                    <p:spPr bwMode="auto">
                      <a:xfrm>
                        <a:off x="154981" y="2226181"/>
                        <a:ext cx="1041400" cy="420687"/>
                      </a:xfrm>
                      <a:prstGeom prst="rect">
                        <a:avLst/>
                      </a:prstGeom>
                      <a:noFill/>
                    </p:spPr>
                  </p:pic>
                </p:oleObj>
              </mc:Fallback>
            </mc:AlternateContent>
          </a:graphicData>
        </a:graphic>
      </p:graphicFrame>
    </p:spTree>
    <p:extLst>
      <p:ext uri="{BB962C8B-B14F-4D97-AF65-F5344CB8AC3E}">
        <p14:creationId xmlns:p14="http://schemas.microsoft.com/office/powerpoint/2010/main" val="835523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3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p:cTn id="25"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6"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27"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28" dur="1000"/>
                                        <p:tgtEl>
                                          <p:spTgt spid="2">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2">
                                            <p:txEl>
                                              <p:pRg st="6" end="6"/>
                                            </p:txEl>
                                          </p:spTgt>
                                        </p:tgtEl>
                                        <p:attrNameLst>
                                          <p:attrName>style.visibility</p:attrName>
                                        </p:attrNameLst>
                                      </p:cBhvr>
                                      <p:to>
                                        <p:strVal val="visible"/>
                                      </p:to>
                                    </p:set>
                                    <p:animEffect transition="in" filter="wheel(1)">
                                      <p:cBhvr>
                                        <p:cTn id="38" dur="3000"/>
                                        <p:tgtEl>
                                          <p:spTgt spid="2">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Effect transition="in" filter="wheel(1)">
                                      <p:cBhvr>
                                        <p:cTn id="43" dur="3000"/>
                                        <p:tgtEl>
                                          <p:spTgt spid="2">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nodeType="clickEffect">
                                  <p:stCondLst>
                                    <p:cond delay="0"/>
                                  </p:stCondLst>
                                  <p:childTnLst>
                                    <p:set>
                                      <p:cBhvr>
                                        <p:cTn id="47" dur="1" fill="hold">
                                          <p:stCondLst>
                                            <p:cond delay="0"/>
                                          </p:stCondLst>
                                        </p:cTn>
                                        <p:tgtEl>
                                          <p:spTgt spid="2">
                                            <p:txEl>
                                              <p:pRg st="8" end="8"/>
                                            </p:txEl>
                                          </p:spTgt>
                                        </p:tgtEl>
                                        <p:attrNameLst>
                                          <p:attrName>style.visibility</p:attrName>
                                        </p:attrNameLst>
                                      </p:cBhvr>
                                      <p:to>
                                        <p:strVal val="visible"/>
                                      </p:to>
                                    </p:set>
                                    <p:animEffect transition="in" filter="wheel(1)">
                                      <p:cBhvr>
                                        <p:cTn id="48" dur="30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4104180714"/>
                  </p:ext>
                </p:extLst>
              </p:nvPr>
            </p:nvGraphicFramePr>
            <p:xfrm>
              <a:off x="0" y="0"/>
              <a:ext cx="9144000" cy="5170646"/>
            </p:xfrm>
            <a:graphic>
              <a:graphicData uri="http://schemas.openxmlformats.org/drawingml/2006/table">
                <a:tbl>
                  <a:tblPr firstRow="1" bandRow="1">
                    <a:tableStyleId>{5C22544A-7EE6-4342-B048-85BDC9FD1C3A}</a:tableStyleId>
                  </a:tblPr>
                  <a:tblGrid>
                    <a:gridCol w="4343400">
                      <a:extLst>
                        <a:ext uri="{9D8B030D-6E8A-4147-A177-3AD203B41FA5}">
                          <a16:colId xmlns:a16="http://schemas.microsoft.com/office/drawing/2014/main" val="20000"/>
                        </a:ext>
                      </a:extLst>
                    </a:gridCol>
                    <a:gridCol w="4800600">
                      <a:extLst>
                        <a:ext uri="{9D8B030D-6E8A-4147-A177-3AD203B41FA5}">
                          <a16:colId xmlns:a16="http://schemas.microsoft.com/office/drawing/2014/main" val="20001"/>
                        </a:ext>
                      </a:extLst>
                    </a:gridCol>
                  </a:tblGrid>
                  <a:tr h="5170646">
                    <a:tc>
                      <a:txBody>
                        <a:bodyPr/>
                        <a:lstStyle/>
                        <a:p>
                          <a:r>
                            <a:rPr lang="en-US" sz="1800" b="1" dirty="0" err="1">
                              <a:latin typeface="Times New Roman" panose="02020603050405020304" pitchFamily="18" charset="0"/>
                              <a:ea typeface="Tahoma" panose="020B0604030504040204" pitchFamily="34" charset="0"/>
                              <a:cs typeface="Times New Roman" panose="02020603050405020304" pitchFamily="18" charset="0"/>
                            </a:rPr>
                            <a:t>Trong</a:t>
                          </a:r>
                          <a:r>
                            <a:rPr lang="en-US" sz="1800" b="1" dirty="0">
                              <a:latin typeface="Times New Roman" panose="02020603050405020304" pitchFamily="18" charset="0"/>
                              <a:ea typeface="Tahoma" panose="020B0604030504040204" pitchFamily="34" charset="0"/>
                              <a:cs typeface="Times New Roman" panose="02020603050405020304" pitchFamily="18" charset="0"/>
                            </a:rPr>
                            <a:t>.</a:t>
                          </a:r>
                        </a:p>
                        <a:p>
                          <a:pPr marL="0" indent="0">
                            <a:buNone/>
                          </a:pPr>
                          <a:r>
                            <a:rPr lang="en-US" sz="1800" b="1" dirty="0">
                              <a:latin typeface="Times New Roman" panose="02020603050405020304" pitchFamily="18" charset="0"/>
                              <a:ea typeface="Tahoma" panose="020B0604030504040204" pitchFamily="34" charset="0"/>
                              <a:cs typeface="Times New Roman" panose="02020603050405020304" pitchFamily="18" charset="0"/>
                            </a:rPr>
                            <a:t>d) CM:  </a:t>
                          </a:r>
                          <a14:m>
                            <m:oMath xmlns:m="http://schemas.openxmlformats.org/officeDocument/2006/math">
                              <m:sSup>
                                <m:sSupPr>
                                  <m:ctrlPr>
                                    <a:rPr lang="en-US" sz="1800" b="1" i="1">
                                      <a:latin typeface="Cambria Math" panose="02040503050406030204" pitchFamily="18" charset="0"/>
                                    </a:rPr>
                                  </m:ctrlPr>
                                </m:sSupPr>
                                <m:e>
                                  <m:r>
                                    <a:rPr lang="en-US" sz="1800" b="1" i="1">
                                      <a:latin typeface="Cambria Math" panose="02040503050406030204" pitchFamily="18" charset="0"/>
                                    </a:rPr>
                                    <m:t>𝒂</m:t>
                                  </m:r>
                                </m:e>
                                <m:sup>
                                  <m:r>
                                    <a:rPr lang="en-US" sz="1800" b="1" i="1">
                                      <a:latin typeface="Cambria Math" panose="02040503050406030204" pitchFamily="18" charset="0"/>
                                    </a:rPr>
                                    <m:t>𝟐</m:t>
                                  </m:r>
                                </m:sup>
                              </m:sSup>
                              <m:r>
                                <a:rPr lang="en-US" sz="1800" b="1" i="1">
                                  <a:latin typeface="Cambria Math" panose="02040503050406030204" pitchFamily="18" charset="0"/>
                                </a:rPr>
                                <m:t>=</m:t>
                              </m:r>
                              <m:sSup>
                                <m:sSupPr>
                                  <m:ctrlPr>
                                    <a:rPr lang="en-US" sz="1800" b="1" i="1">
                                      <a:latin typeface="Cambria Math" panose="02040503050406030204" pitchFamily="18" charset="0"/>
                                    </a:rPr>
                                  </m:ctrlPr>
                                </m:sSupPr>
                                <m:e>
                                  <m:r>
                                    <a:rPr lang="en-US" sz="1800" b="1" i="1">
                                      <a:latin typeface="Cambria Math" panose="02040503050406030204" pitchFamily="18" charset="0"/>
                                    </a:rPr>
                                    <m:t>𝒃</m:t>
                                  </m:r>
                                </m:e>
                                <m:sup>
                                  <m:r>
                                    <a:rPr lang="en-US" sz="1800" b="1" i="1">
                                      <a:latin typeface="Cambria Math" panose="02040503050406030204" pitchFamily="18" charset="0"/>
                                    </a:rPr>
                                    <m:t>𝟐</m:t>
                                  </m:r>
                                </m:sup>
                              </m:sSup>
                              <m:r>
                                <a:rPr lang="en-US" sz="1800" b="1" i="1">
                                  <a:latin typeface="Cambria Math" panose="02040503050406030204" pitchFamily="18" charset="0"/>
                                </a:rPr>
                                <m:t>+</m:t>
                              </m:r>
                              <m:sSup>
                                <m:sSupPr>
                                  <m:ctrlPr>
                                    <a:rPr lang="en-US" sz="1800" b="1" i="1">
                                      <a:latin typeface="Cambria Math" panose="02040503050406030204" pitchFamily="18" charset="0"/>
                                    </a:rPr>
                                  </m:ctrlPr>
                                </m:sSupPr>
                                <m:e>
                                  <m:r>
                                    <a:rPr lang="en-US" sz="1800" b="1" i="1">
                                      <a:latin typeface="Cambria Math" panose="02040503050406030204" pitchFamily="18" charset="0"/>
                                    </a:rPr>
                                    <m:t>𝒄</m:t>
                                  </m:r>
                                </m:e>
                                <m:sup>
                                  <m:r>
                                    <a:rPr lang="en-US" sz="1800" b="1" i="1">
                                      <a:latin typeface="Cambria Math" panose="02040503050406030204" pitchFamily="18" charset="0"/>
                                    </a:rPr>
                                    <m:t>𝟐</m:t>
                                  </m:r>
                                </m:sup>
                              </m:sSup>
                              <m:r>
                                <a:rPr lang="en-US" sz="1800" b="1" i="1">
                                  <a:latin typeface="Cambria Math" panose="02040503050406030204" pitchFamily="18" charset="0"/>
                                </a:rPr>
                                <m:t>−</m:t>
                              </m:r>
                              <m:r>
                                <a:rPr lang="en-US" sz="1800" b="1" i="1">
                                  <a:latin typeface="Cambria Math" panose="02040503050406030204" pitchFamily="18" charset="0"/>
                                </a:rPr>
                                <m:t>𝟐</m:t>
                              </m:r>
                              <m:r>
                                <a:rPr lang="en-US" sz="1800" b="1" i="1">
                                  <a:latin typeface="Cambria Math" panose="02040503050406030204" pitchFamily="18" charset="0"/>
                                </a:rPr>
                                <m:t>𝒃𝒄</m:t>
                              </m:r>
                              <m:func>
                                <m:funcPr>
                                  <m:ctrlPr>
                                    <a:rPr lang="en-US" sz="1800" b="1" i="1">
                                      <a:latin typeface="Cambria Math" panose="02040503050406030204" pitchFamily="18" charset="0"/>
                                    </a:rPr>
                                  </m:ctrlPr>
                                </m:funcPr>
                                <m:fName>
                                  <m:r>
                                    <a:rPr lang="en-US" sz="1800" b="1" i="1">
                                      <a:latin typeface="Cambria Math" panose="02040503050406030204" pitchFamily="18" charset="0"/>
                                    </a:rPr>
                                    <m:t>𝒄𝒐𝒔</m:t>
                                  </m:r>
                                </m:fName>
                                <m:e>
                                  <m:r>
                                    <a:rPr lang="en-US" sz="1800" b="1" i="1">
                                      <a:latin typeface="Cambria Math" panose="02040503050406030204" pitchFamily="18" charset="0"/>
                                    </a:rPr>
                                    <m:t>𝑨</m:t>
                                  </m:r>
                                </m:e>
                              </m:func>
                            </m:oMath>
                          </a14:m>
                          <a:r>
                            <a:rPr lang="en-US" sz="1800" b="1" dirty="0">
                              <a:latin typeface="Times New Roman" panose="02020603050405020304" pitchFamily="18" charset="0"/>
                              <a:ea typeface="Tahoma" panose="020B0604030504040204" pitchFamily="34" charset="0"/>
                              <a:cs typeface="Times New Roman" panose="02020603050405020304" pitchFamily="18" charset="0"/>
                            </a:rPr>
                            <a:t>.</a:t>
                          </a:r>
                        </a:p>
                        <a:p>
                          <a:endParaRPr lang="en-US" dirty="0"/>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noFill/>
                      </a:tcPr>
                    </a:tc>
                    <a:tc>
                      <a:txBody>
                        <a:bodyPr/>
                        <a:lstStyle/>
                        <a:p>
                          <a:endParaRPr lang="en-US" dirty="0"/>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1207316736"/>
                  </p:ext>
                </p:extLst>
              </p:nvPr>
            </p:nvGraphicFramePr>
            <p:xfrm>
              <a:off x="0" y="0"/>
              <a:ext cx="9144000" cy="5170646"/>
            </p:xfrm>
            <a:graphic>
              <a:graphicData uri="http://schemas.openxmlformats.org/drawingml/2006/table">
                <a:tbl>
                  <a:tblPr firstRow="1" bandRow="1">
                    <a:tableStyleId>{5C22544A-7EE6-4342-B048-85BDC9FD1C3A}</a:tableStyleId>
                  </a:tblPr>
                  <a:tblGrid>
                    <a:gridCol w="4343400">
                      <a:extLst>
                        <a:ext uri="{9D8B030D-6E8A-4147-A177-3AD203B41FA5}">
                          <a16:colId xmlns:a16="http://schemas.microsoft.com/office/drawing/2014/main" val="20000"/>
                        </a:ext>
                      </a:extLst>
                    </a:gridCol>
                    <a:gridCol w="4800600">
                      <a:extLst>
                        <a:ext uri="{9D8B030D-6E8A-4147-A177-3AD203B41FA5}">
                          <a16:colId xmlns:a16="http://schemas.microsoft.com/office/drawing/2014/main" val="20001"/>
                        </a:ext>
                      </a:extLst>
                    </a:gridCol>
                  </a:tblGrid>
                  <a:tr h="5170646">
                    <a:tc>
                      <a:txBody>
                        <a:bodyPr/>
                        <a:lstStyle/>
                        <a:p>
                          <a:endParaRPr lang="en-US"/>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blipFill>
                          <a:blip r:embed="rId2"/>
                          <a:stretch>
                            <a:fillRect l="-561" t="-589" r="-111360" b="-707"/>
                          </a:stretch>
                        </a:blipFill>
                      </a:tcPr>
                    </a:tc>
                    <a:tc>
                      <a:txBody>
                        <a:bodyPr/>
                        <a:lstStyle/>
                        <a:p>
                          <a:endParaRPr lang="en-US" dirty="0"/>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mc:Fallback>
      </mc:AlternateContent>
      <mc:AlternateContent xmlns:mc="http://schemas.openxmlformats.org/markup-compatibility/2006" xmlns:a14="http://schemas.microsoft.com/office/drawing/2010/main">
        <mc:Choice Requires="a14">
          <p:sp>
            <p:nvSpPr>
              <p:cNvPr id="2" name="TextBox 1"/>
              <p:cNvSpPr txBox="1"/>
              <p:nvPr/>
            </p:nvSpPr>
            <p:spPr>
              <a:xfrm>
                <a:off x="152400" y="209550"/>
                <a:ext cx="4191000" cy="3139321"/>
              </a:xfrm>
              <a:prstGeom prst="rect">
                <a:avLst/>
              </a:prstGeom>
              <a:noFill/>
            </p:spPr>
            <p:txBody>
              <a:bodyPr wrap="square" rtlCol="0">
                <a:spAutoFit/>
              </a:bodyPr>
              <a:lstStyle/>
              <a:p>
                <a:r>
                  <a:rPr lang="en-US" sz="2200" dirty="0">
                    <a:solidFill>
                      <a:srgbClr val="FF0000"/>
                    </a:solidFill>
                    <a:latin typeface="Times New Roman" pitchFamily="18" charset="0"/>
                    <a:ea typeface="Tahoma" panose="020B0604030504040204" pitchFamily="34" charset="0"/>
                    <a:cs typeface="Times New Roman" panose="02020603050405020304" pitchFamily="18" charset="0"/>
                  </a:rPr>
                  <a:t>HĐ2:sgk</a:t>
                </a:r>
                <a:endParaRPr lang="vi-VN" sz="2200" dirty="0">
                  <a:solidFill>
                    <a:srgbClr val="FF0000"/>
                  </a:solidFill>
                  <a:latin typeface="Times New Roman" pitchFamily="18" charset="0"/>
                  <a:ea typeface="Tahoma" panose="020B0604030504040204" pitchFamily="34" charset="0"/>
                  <a:cs typeface="Times New Roman" panose="02020603050405020304" pitchFamily="18" charset="0"/>
                </a:endParaRPr>
              </a:p>
              <a:p>
                <a:r>
                  <a:rPr lang="en-US" sz="2200" dirty="0">
                    <a:latin typeface="Times New Roman" pitchFamily="18" charset="0"/>
                    <a:ea typeface="Tahoma" panose="020B0604030504040204" pitchFamily="34" charset="0"/>
                    <a:cs typeface="Times New Roman" panose="02020603050405020304" pitchFamily="18" charset="0"/>
                  </a:rPr>
                  <a:t>Trong </a:t>
                </a:r>
                <a:r>
                  <a:rPr lang="en-US" sz="2200" dirty="0" err="1">
                    <a:latin typeface="Times New Roman" panose="02020603050405020304" pitchFamily="18" charset="0"/>
                    <a:ea typeface="Tahoma" panose="020B0604030504040204" pitchFamily="34" charset="0"/>
                    <a:cs typeface="Times New Roman" panose="02020603050405020304" pitchFamily="18" charset="0"/>
                  </a:rPr>
                  <a:t>hình</a:t>
                </a:r>
                <a:r>
                  <a:rPr lang="en-US" sz="2200" dirty="0">
                    <a:latin typeface="Times New Roman" panose="02020603050405020304" pitchFamily="18" charset="0"/>
                    <a:ea typeface="Tahoma" panose="020B0604030504040204" pitchFamily="34" charset="0"/>
                    <a:cs typeface="Times New Roman" panose="02020603050405020304" pitchFamily="18" charset="0"/>
                  </a:rPr>
                  <a:t> 3.8, </a:t>
                </a:r>
                <a:r>
                  <a:rPr lang="en-US" sz="2200" dirty="0" err="1">
                    <a:latin typeface="Times New Roman" panose="02020603050405020304" pitchFamily="18" charset="0"/>
                    <a:ea typeface="Tahoma" panose="020B0604030504040204" pitchFamily="34" charset="0"/>
                    <a:cs typeface="Times New Roman" panose="02020603050405020304" pitchFamily="18" charset="0"/>
                  </a:rPr>
                  <a:t>hãy</a:t>
                </a:r>
                <a:r>
                  <a:rPr lang="en-US" sz="2200" dirty="0">
                    <a:latin typeface="Times New Roman" panose="02020603050405020304" pitchFamily="18" charset="0"/>
                    <a:ea typeface="Tahoma" panose="020B0604030504040204" pitchFamily="34" charset="0"/>
                    <a:cs typeface="Times New Roman" panose="02020603050405020304" pitchFamily="18" charset="0"/>
                  </a:rPr>
                  <a:t> </a:t>
                </a:r>
                <a:r>
                  <a:rPr lang="en-US" sz="2200" dirty="0" err="1">
                    <a:latin typeface="Times New Roman" panose="02020603050405020304" pitchFamily="18" charset="0"/>
                    <a:ea typeface="Tahoma" panose="020B0604030504040204" pitchFamily="34" charset="0"/>
                    <a:cs typeface="Times New Roman" panose="02020603050405020304" pitchFamily="18" charset="0"/>
                  </a:rPr>
                  <a:t>thực</a:t>
                </a:r>
                <a:r>
                  <a:rPr lang="en-US" sz="2200" dirty="0">
                    <a:latin typeface="Times New Roman" panose="02020603050405020304" pitchFamily="18" charset="0"/>
                    <a:ea typeface="Tahoma" panose="020B0604030504040204" pitchFamily="34" charset="0"/>
                    <a:cs typeface="Times New Roman" panose="02020603050405020304" pitchFamily="18" charset="0"/>
                  </a:rPr>
                  <a:t> </a:t>
                </a:r>
                <a:r>
                  <a:rPr lang="en-US" sz="2200" dirty="0" err="1">
                    <a:latin typeface="Times New Roman" panose="02020603050405020304" pitchFamily="18" charset="0"/>
                    <a:ea typeface="Tahoma" panose="020B0604030504040204" pitchFamily="34" charset="0"/>
                    <a:cs typeface="Times New Roman" panose="02020603050405020304" pitchFamily="18" charset="0"/>
                  </a:rPr>
                  <a:t>hiện</a:t>
                </a:r>
                <a:r>
                  <a:rPr lang="en-US" sz="2200" dirty="0">
                    <a:latin typeface="Times New Roman" panose="02020603050405020304" pitchFamily="18" charset="0"/>
                    <a:ea typeface="Tahoma" panose="020B0604030504040204" pitchFamily="34" charset="0"/>
                    <a:cs typeface="Times New Roman" panose="02020603050405020304" pitchFamily="18" charset="0"/>
                  </a:rPr>
                  <a:t> </a:t>
                </a:r>
                <a:r>
                  <a:rPr lang="en-US" sz="2200" dirty="0" err="1">
                    <a:latin typeface="Times New Roman" panose="02020603050405020304" pitchFamily="18" charset="0"/>
                    <a:ea typeface="Tahoma" panose="020B0604030504040204" pitchFamily="34" charset="0"/>
                    <a:cs typeface="Times New Roman" panose="02020603050405020304" pitchFamily="18" charset="0"/>
                  </a:rPr>
                  <a:t>các</a:t>
                </a:r>
                <a:r>
                  <a:rPr lang="en-US" sz="2200" dirty="0">
                    <a:latin typeface="Times New Roman" panose="02020603050405020304" pitchFamily="18" charset="0"/>
                    <a:ea typeface="Tahoma" panose="020B0604030504040204" pitchFamily="34" charset="0"/>
                    <a:cs typeface="Times New Roman" panose="02020603050405020304" pitchFamily="18" charset="0"/>
                  </a:rPr>
                  <a:t> </a:t>
                </a:r>
                <a:r>
                  <a:rPr lang="en-US" sz="2200" dirty="0" err="1">
                    <a:latin typeface="Times New Roman" panose="02020603050405020304" pitchFamily="18" charset="0"/>
                    <a:ea typeface="Tahoma" panose="020B0604030504040204" pitchFamily="34" charset="0"/>
                    <a:cs typeface="Times New Roman" panose="02020603050405020304" pitchFamily="18" charset="0"/>
                  </a:rPr>
                  <a:t>bước</a:t>
                </a:r>
                <a:r>
                  <a:rPr lang="en-US" sz="2200" dirty="0">
                    <a:latin typeface="Times New Roman" panose="02020603050405020304" pitchFamily="18" charset="0"/>
                    <a:ea typeface="Tahoma" panose="020B0604030504040204" pitchFamily="34" charset="0"/>
                    <a:cs typeface="Times New Roman" panose="02020603050405020304" pitchFamily="18" charset="0"/>
                  </a:rPr>
                  <a:t> </a:t>
                </a:r>
                <a:r>
                  <a:rPr lang="en-US" sz="2200" dirty="0" err="1">
                    <a:latin typeface="Times New Roman" panose="02020603050405020304" pitchFamily="18" charset="0"/>
                    <a:ea typeface="Tahoma" panose="020B0604030504040204" pitchFamily="34" charset="0"/>
                    <a:cs typeface="Times New Roman" panose="02020603050405020304" pitchFamily="18" charset="0"/>
                  </a:rPr>
                  <a:t>sau</a:t>
                </a:r>
                <a:r>
                  <a:rPr lang="en-US" sz="2200" dirty="0">
                    <a:latin typeface="Times New Roman" panose="02020603050405020304" pitchFamily="18" charset="0"/>
                    <a:ea typeface="Tahoma" panose="020B0604030504040204" pitchFamily="34" charset="0"/>
                    <a:cs typeface="Times New Roman" panose="02020603050405020304" pitchFamily="18" charset="0"/>
                  </a:rPr>
                  <a:t> </a:t>
                </a:r>
                <a:r>
                  <a:rPr lang="en-US" sz="2200" dirty="0" err="1">
                    <a:latin typeface="Times New Roman" panose="02020603050405020304" pitchFamily="18" charset="0"/>
                    <a:ea typeface="Tahoma" panose="020B0604030504040204" pitchFamily="34" charset="0"/>
                    <a:cs typeface="Times New Roman" panose="02020603050405020304" pitchFamily="18" charset="0"/>
                  </a:rPr>
                  <a:t>để</a:t>
                </a:r>
                <a:r>
                  <a:rPr lang="en-US" sz="2200" dirty="0">
                    <a:latin typeface="Times New Roman" panose="02020603050405020304" pitchFamily="18" charset="0"/>
                    <a:ea typeface="Tahoma" panose="020B0604030504040204" pitchFamily="34" charset="0"/>
                    <a:cs typeface="Times New Roman" panose="02020603050405020304" pitchFamily="18" charset="0"/>
                  </a:rPr>
                  <a:t> </a:t>
                </a:r>
                <a:r>
                  <a:rPr lang="en-US" sz="2200" dirty="0" err="1">
                    <a:latin typeface="Times New Roman" panose="02020603050405020304" pitchFamily="18" charset="0"/>
                    <a:ea typeface="Tahoma" panose="020B0604030504040204" pitchFamily="34" charset="0"/>
                    <a:cs typeface="Times New Roman" panose="02020603050405020304" pitchFamily="18" charset="0"/>
                  </a:rPr>
                  <a:t>thiết</a:t>
                </a:r>
                <a:r>
                  <a:rPr lang="en-US" sz="2200" dirty="0">
                    <a:latin typeface="Times New Roman" panose="02020603050405020304" pitchFamily="18" charset="0"/>
                    <a:ea typeface="Tahoma" panose="020B0604030504040204" pitchFamily="34" charset="0"/>
                    <a:cs typeface="Times New Roman" panose="02020603050405020304" pitchFamily="18" charset="0"/>
                  </a:rPr>
                  <a:t> </a:t>
                </a:r>
                <a:r>
                  <a:rPr lang="en-US" sz="2200" dirty="0" err="1">
                    <a:latin typeface="Times New Roman" panose="02020603050405020304" pitchFamily="18" charset="0"/>
                    <a:ea typeface="Tahoma" panose="020B0604030504040204" pitchFamily="34" charset="0"/>
                    <a:cs typeface="Times New Roman" panose="02020603050405020304" pitchFamily="18" charset="0"/>
                  </a:rPr>
                  <a:t>lập</a:t>
                </a:r>
                <a:r>
                  <a:rPr lang="en-US" sz="2200" dirty="0">
                    <a:latin typeface="Times New Roman" panose="02020603050405020304" pitchFamily="18" charset="0"/>
                    <a:ea typeface="Tahoma" panose="020B0604030504040204" pitchFamily="34" charset="0"/>
                    <a:cs typeface="Times New Roman" panose="02020603050405020304" pitchFamily="18" charset="0"/>
                  </a:rPr>
                  <a:t> </a:t>
                </a:r>
                <a:r>
                  <a:rPr lang="en-US" sz="2200" dirty="0" err="1">
                    <a:latin typeface="Times New Roman" panose="02020603050405020304" pitchFamily="18" charset="0"/>
                    <a:ea typeface="Tahoma" panose="020B0604030504040204" pitchFamily="34" charset="0"/>
                    <a:cs typeface="Times New Roman" panose="02020603050405020304" pitchFamily="18" charset="0"/>
                  </a:rPr>
                  <a:t>công</a:t>
                </a:r>
                <a:r>
                  <a:rPr lang="en-US" sz="2200" dirty="0">
                    <a:latin typeface="Times New Roman" panose="02020603050405020304" pitchFamily="18" charset="0"/>
                    <a:ea typeface="Tahoma" panose="020B0604030504040204" pitchFamily="34" charset="0"/>
                    <a:cs typeface="Times New Roman" panose="02020603050405020304" pitchFamily="18" charset="0"/>
                  </a:rPr>
                  <a:t> </a:t>
                </a:r>
                <a:r>
                  <a:rPr lang="en-US" sz="2200" dirty="0" err="1">
                    <a:latin typeface="Times New Roman" panose="02020603050405020304" pitchFamily="18" charset="0"/>
                    <a:ea typeface="Tahoma" panose="020B0604030504040204" pitchFamily="34" charset="0"/>
                    <a:cs typeface="Times New Roman" panose="02020603050405020304" pitchFamily="18" charset="0"/>
                  </a:rPr>
                  <a:t>thức</a:t>
                </a:r>
                <a:r>
                  <a:rPr lang="en-US" sz="2200" dirty="0">
                    <a:latin typeface="Times New Roman" panose="02020603050405020304" pitchFamily="18" charset="0"/>
                    <a:ea typeface="Tahoma" panose="020B0604030504040204" pitchFamily="34" charset="0"/>
                    <a:cs typeface="Times New Roman" panose="02020603050405020304" pitchFamily="18" charset="0"/>
                  </a:rPr>
                  <a:t> </a:t>
                </a:r>
                <a:r>
                  <a:rPr lang="en-US" sz="2200" dirty="0" err="1">
                    <a:latin typeface="Times New Roman" panose="02020603050405020304" pitchFamily="18" charset="0"/>
                    <a:ea typeface="Tahoma" panose="020B0604030504040204" pitchFamily="34" charset="0"/>
                    <a:cs typeface="Times New Roman" panose="02020603050405020304" pitchFamily="18" charset="0"/>
                  </a:rPr>
                  <a:t>tính</a:t>
                </a:r>
                <a:r>
                  <a:rPr lang="en-US" sz="2200" dirty="0">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r>
                      <a:rPr lang="en-US" sz="2200" b="0" i="1">
                        <a:latin typeface="Cambria Math" panose="02040503050406030204" pitchFamily="18" charset="0"/>
                      </a:rPr>
                      <m:t>𝑎</m:t>
                    </m:r>
                  </m:oMath>
                </a14:m>
                <a:r>
                  <a:rPr lang="en-US" sz="2200" dirty="0">
                    <a:latin typeface="Times New Roman" panose="02020603050405020304" pitchFamily="18" charset="0"/>
                    <a:ea typeface="Tahoma" panose="020B0604030504040204" pitchFamily="34" charset="0"/>
                    <a:cs typeface="Times New Roman" panose="02020603050405020304" pitchFamily="18" charset="0"/>
                  </a:rPr>
                  <a:t> </a:t>
                </a:r>
                <a:r>
                  <a:rPr lang="en-US" sz="2200" dirty="0" err="1">
                    <a:latin typeface="Times New Roman" panose="02020603050405020304" pitchFamily="18" charset="0"/>
                    <a:ea typeface="Tahoma" panose="020B0604030504040204" pitchFamily="34" charset="0"/>
                    <a:cs typeface="Times New Roman" panose="02020603050405020304" pitchFamily="18" charset="0"/>
                  </a:rPr>
                  <a:t>theo</a:t>
                </a:r>
                <a:r>
                  <a:rPr lang="en-US" sz="2200" dirty="0">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r>
                      <a:rPr lang="en-US" sz="2200" b="0" i="1">
                        <a:latin typeface="Cambria Math" panose="02040503050406030204" pitchFamily="18" charset="0"/>
                      </a:rPr>
                      <m:t>𝑏</m:t>
                    </m:r>
                    <m:r>
                      <a:rPr lang="en-US" sz="2200" b="0" i="1">
                        <a:latin typeface="Cambria Math" panose="02040503050406030204" pitchFamily="18" charset="0"/>
                      </a:rPr>
                      <m:t>,</m:t>
                    </m:r>
                    <m:r>
                      <a:rPr lang="en-US" sz="2200" b="0" i="1">
                        <a:latin typeface="Cambria Math" panose="02040503050406030204" pitchFamily="18" charset="0"/>
                      </a:rPr>
                      <m:t>𝑐</m:t>
                    </m:r>
                  </m:oMath>
                </a14:m>
                <a:r>
                  <a:rPr lang="en-US" sz="2200" dirty="0">
                    <a:latin typeface="Times New Roman" panose="02020603050405020304" pitchFamily="18" charset="0"/>
                    <a:ea typeface="Tahoma" panose="020B0604030504040204" pitchFamily="34" charset="0"/>
                    <a:cs typeface="Times New Roman" panose="02020603050405020304" pitchFamily="18" charset="0"/>
                  </a:rPr>
                  <a:t> và </a:t>
                </a:r>
                <a:r>
                  <a:rPr lang="en-US" sz="2200" dirty="0" err="1">
                    <a:latin typeface="Times New Roman" panose="02020603050405020304" pitchFamily="18" charset="0"/>
                    <a:ea typeface="Tahoma" panose="020B0604030504040204" pitchFamily="34" charset="0"/>
                    <a:cs typeface="Times New Roman" panose="02020603050405020304" pitchFamily="18" charset="0"/>
                  </a:rPr>
                  <a:t>giá</a:t>
                </a:r>
                <a:r>
                  <a:rPr lang="en-US" sz="2200" dirty="0">
                    <a:latin typeface="Times New Roman" panose="02020603050405020304" pitchFamily="18" charset="0"/>
                    <a:ea typeface="Tahoma" panose="020B0604030504040204" pitchFamily="34" charset="0"/>
                    <a:cs typeface="Times New Roman" panose="02020603050405020304" pitchFamily="18" charset="0"/>
                  </a:rPr>
                  <a:t> </a:t>
                </a:r>
                <a:r>
                  <a:rPr lang="en-US" sz="2200" dirty="0" err="1">
                    <a:latin typeface="Times New Roman" panose="02020603050405020304" pitchFamily="18" charset="0"/>
                    <a:ea typeface="Tahoma" panose="020B0604030504040204" pitchFamily="34" charset="0"/>
                    <a:cs typeface="Times New Roman" panose="02020603050405020304" pitchFamily="18" charset="0"/>
                  </a:rPr>
                  <a:t>trị</a:t>
                </a:r>
                <a:r>
                  <a:rPr lang="en-US" sz="2200" dirty="0">
                    <a:latin typeface="Times New Roman" panose="02020603050405020304" pitchFamily="18" charset="0"/>
                    <a:ea typeface="Tahoma" panose="020B0604030504040204" pitchFamily="34" charset="0"/>
                    <a:cs typeface="Times New Roman" panose="02020603050405020304" pitchFamily="18" charset="0"/>
                  </a:rPr>
                  <a:t> </a:t>
                </a:r>
                <a:r>
                  <a:rPr lang="en-US" sz="2200" dirty="0" err="1">
                    <a:latin typeface="Times New Roman" panose="02020603050405020304" pitchFamily="18" charset="0"/>
                    <a:ea typeface="Tahoma" panose="020B0604030504040204" pitchFamily="34" charset="0"/>
                    <a:cs typeface="Times New Roman" panose="02020603050405020304" pitchFamily="18" charset="0"/>
                  </a:rPr>
                  <a:t>lượng</a:t>
                </a:r>
                <a:r>
                  <a:rPr lang="en-US" sz="2200" dirty="0">
                    <a:latin typeface="Times New Roman" panose="02020603050405020304" pitchFamily="18" charset="0"/>
                    <a:ea typeface="Tahoma" panose="020B0604030504040204" pitchFamily="34" charset="0"/>
                    <a:cs typeface="Times New Roman" panose="02020603050405020304" pitchFamily="18" charset="0"/>
                  </a:rPr>
                  <a:t> </a:t>
                </a:r>
                <a:r>
                  <a:rPr lang="en-US" sz="2200" dirty="0" err="1">
                    <a:latin typeface="Times New Roman" panose="02020603050405020304" pitchFamily="18" charset="0"/>
                    <a:ea typeface="Tahoma" panose="020B0604030504040204" pitchFamily="34" charset="0"/>
                    <a:cs typeface="Times New Roman" panose="02020603050405020304" pitchFamily="18" charset="0"/>
                  </a:rPr>
                  <a:t>giác</a:t>
                </a:r>
                <a:r>
                  <a:rPr lang="en-US" sz="2200" dirty="0">
                    <a:latin typeface="Times New Roman" panose="02020603050405020304" pitchFamily="18" charset="0"/>
                    <a:ea typeface="Tahoma" panose="020B0604030504040204" pitchFamily="34" charset="0"/>
                    <a:cs typeface="Times New Roman" panose="02020603050405020304" pitchFamily="18" charset="0"/>
                  </a:rPr>
                  <a:t> </a:t>
                </a:r>
                <a:r>
                  <a:rPr lang="en-US" sz="2200" dirty="0" err="1">
                    <a:latin typeface="Times New Roman" panose="02020603050405020304" pitchFamily="18" charset="0"/>
                    <a:ea typeface="Tahoma" panose="020B0604030504040204" pitchFamily="34" charset="0"/>
                    <a:cs typeface="Times New Roman" panose="02020603050405020304" pitchFamily="18" charset="0"/>
                  </a:rPr>
                  <a:t>của</a:t>
                </a:r>
                <a:r>
                  <a:rPr lang="en-US" sz="2200" dirty="0">
                    <a:latin typeface="Times New Roman" panose="02020603050405020304" pitchFamily="18" charset="0"/>
                    <a:ea typeface="Tahoma" panose="020B0604030504040204" pitchFamily="34" charset="0"/>
                    <a:cs typeface="Times New Roman" panose="02020603050405020304" pitchFamily="18" charset="0"/>
                  </a:rPr>
                  <a:t> </a:t>
                </a:r>
                <a:r>
                  <a:rPr lang="en-US" sz="2200" dirty="0" err="1">
                    <a:latin typeface="Times New Roman" panose="02020603050405020304" pitchFamily="18" charset="0"/>
                    <a:ea typeface="Tahoma" panose="020B0604030504040204" pitchFamily="34" charset="0"/>
                    <a:cs typeface="Times New Roman" panose="02020603050405020304" pitchFamily="18" charset="0"/>
                  </a:rPr>
                  <a:t>góc</a:t>
                </a:r>
                <a:r>
                  <a:rPr lang="en-US" sz="2200" dirty="0">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r>
                      <a:rPr lang="en-US" sz="2200" b="0" i="1">
                        <a:latin typeface="Cambria Math" panose="02040503050406030204" pitchFamily="18" charset="0"/>
                      </a:rPr>
                      <m:t>𝐴</m:t>
                    </m:r>
                  </m:oMath>
                </a14:m>
                <a:r>
                  <a:rPr lang="en-US" sz="2200" dirty="0">
                    <a:latin typeface="Times New Roman" panose="02020603050405020304" pitchFamily="18" charset="0"/>
                    <a:ea typeface="Tahoma" panose="020B0604030504040204" pitchFamily="34" charset="0"/>
                    <a:cs typeface="Times New Roman" panose="02020603050405020304" pitchFamily="18" charset="0"/>
                  </a:rPr>
                  <a:t>.</a:t>
                </a:r>
              </a:p>
              <a:p>
                <a:pPr lvl="0"/>
                <a:r>
                  <a:rPr lang="en-US" sz="2200" dirty="0">
                    <a:latin typeface="Times New Roman" panose="02020603050405020304" pitchFamily="18" charset="0"/>
                    <a:ea typeface="Tahoma" panose="020B0604030504040204" pitchFamily="34" charset="0"/>
                    <a:cs typeface="Times New Roman" panose="02020603050405020304" pitchFamily="18" charset="0"/>
                  </a:rPr>
                  <a:t>a) </a:t>
                </a:r>
                <a:r>
                  <a:rPr lang="en-US" sz="2200" dirty="0" err="1">
                    <a:latin typeface="Times New Roman" panose="02020603050405020304" pitchFamily="18" charset="0"/>
                    <a:ea typeface="Tahoma" panose="020B0604030504040204" pitchFamily="34" charset="0"/>
                    <a:cs typeface="Times New Roman" panose="02020603050405020304" pitchFamily="18" charset="0"/>
                  </a:rPr>
                  <a:t>Tính</a:t>
                </a:r>
                <a:r>
                  <a:rPr lang="en-US" sz="2200" dirty="0">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sSup>
                      <m:sSupPr>
                        <m:ctrlPr>
                          <a:rPr lang="en-US" sz="2200" i="1">
                            <a:latin typeface="Cambria Math" panose="02040503050406030204" pitchFamily="18" charset="0"/>
                          </a:rPr>
                        </m:ctrlPr>
                      </m:sSupPr>
                      <m:e>
                        <m:r>
                          <a:rPr lang="en-US" sz="2200" b="0" i="1">
                            <a:latin typeface="Cambria Math" panose="02040503050406030204" pitchFamily="18" charset="0"/>
                          </a:rPr>
                          <m:t>𝑎</m:t>
                        </m:r>
                      </m:e>
                      <m:sup>
                        <m:r>
                          <a:rPr lang="en-US" sz="2200" b="0" i="1">
                            <a:latin typeface="Cambria Math" panose="02040503050406030204" pitchFamily="18" charset="0"/>
                          </a:rPr>
                          <m:t>2</m:t>
                        </m:r>
                      </m:sup>
                    </m:sSup>
                  </m:oMath>
                </a14:m>
                <a:r>
                  <a:rPr lang="en-US" sz="2200" dirty="0">
                    <a:latin typeface="Times New Roman" panose="02020603050405020304" pitchFamily="18" charset="0"/>
                    <a:ea typeface="Tahoma" panose="020B0604030504040204" pitchFamily="34" charset="0"/>
                    <a:cs typeface="Times New Roman" panose="02020603050405020304" pitchFamily="18" charset="0"/>
                  </a:rPr>
                  <a:t> </a:t>
                </a:r>
                <a:r>
                  <a:rPr lang="en-US" sz="2200" dirty="0" err="1">
                    <a:latin typeface="Times New Roman" panose="02020603050405020304" pitchFamily="18" charset="0"/>
                    <a:ea typeface="Tahoma" panose="020B0604030504040204" pitchFamily="34" charset="0"/>
                    <a:cs typeface="Times New Roman" panose="02020603050405020304" pitchFamily="18" charset="0"/>
                  </a:rPr>
                  <a:t>theo</a:t>
                </a:r>
                <a:r>
                  <a:rPr lang="en-US" sz="2200" dirty="0">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r>
                      <a:rPr lang="en-US" sz="2200" b="0" i="1">
                        <a:latin typeface="Cambria Math" panose="02040503050406030204" pitchFamily="18" charset="0"/>
                      </a:rPr>
                      <m:t>𝐵</m:t>
                    </m:r>
                    <m:sSup>
                      <m:sSupPr>
                        <m:ctrlPr>
                          <a:rPr lang="en-US" sz="2200" i="1">
                            <a:latin typeface="Cambria Math" panose="02040503050406030204" pitchFamily="18" charset="0"/>
                          </a:rPr>
                        </m:ctrlPr>
                      </m:sSupPr>
                      <m:e>
                        <m:r>
                          <a:rPr lang="en-US" sz="2200" b="0" i="1">
                            <a:latin typeface="Cambria Math" panose="02040503050406030204" pitchFamily="18" charset="0"/>
                          </a:rPr>
                          <m:t>𝐷</m:t>
                        </m:r>
                      </m:e>
                      <m:sup>
                        <m:r>
                          <a:rPr lang="en-US" sz="2200" b="0" i="1">
                            <a:latin typeface="Cambria Math" panose="02040503050406030204" pitchFamily="18" charset="0"/>
                          </a:rPr>
                          <m:t>2</m:t>
                        </m:r>
                      </m:sup>
                    </m:sSup>
                  </m:oMath>
                </a14:m>
                <a:r>
                  <a:rPr lang="en-US" sz="2200" dirty="0">
                    <a:latin typeface="Times New Roman" panose="02020603050405020304" pitchFamily="18" charset="0"/>
                    <a:ea typeface="Tahoma" panose="020B0604030504040204" pitchFamily="34" charset="0"/>
                    <a:cs typeface="Times New Roman" panose="02020603050405020304" pitchFamily="18" charset="0"/>
                  </a:rPr>
                  <a:t> và </a:t>
                </a:r>
                <a14:m>
                  <m:oMath xmlns:m="http://schemas.openxmlformats.org/officeDocument/2006/math">
                    <m:r>
                      <a:rPr lang="en-US" sz="2200" b="0" i="1">
                        <a:latin typeface="Cambria Math" panose="02040503050406030204" pitchFamily="18" charset="0"/>
                      </a:rPr>
                      <m:t>𝐶</m:t>
                    </m:r>
                    <m:sSup>
                      <m:sSupPr>
                        <m:ctrlPr>
                          <a:rPr lang="en-US" sz="2200" i="1">
                            <a:latin typeface="Cambria Math" panose="02040503050406030204" pitchFamily="18" charset="0"/>
                          </a:rPr>
                        </m:ctrlPr>
                      </m:sSupPr>
                      <m:e>
                        <m:r>
                          <a:rPr lang="en-US" sz="2200" b="0" i="1">
                            <a:latin typeface="Cambria Math" panose="02040503050406030204" pitchFamily="18" charset="0"/>
                          </a:rPr>
                          <m:t>𝐷</m:t>
                        </m:r>
                      </m:e>
                      <m:sup>
                        <m:r>
                          <a:rPr lang="en-US" sz="2200" b="0" i="1">
                            <a:latin typeface="Cambria Math" panose="02040503050406030204" pitchFamily="18" charset="0"/>
                          </a:rPr>
                          <m:t>2</m:t>
                        </m:r>
                      </m:sup>
                    </m:sSup>
                  </m:oMath>
                </a14:m>
                <a:r>
                  <a:rPr lang="en-US" sz="2200" dirty="0">
                    <a:latin typeface="Times New Roman" panose="02020603050405020304" pitchFamily="18" charset="0"/>
                    <a:ea typeface="Tahoma" panose="020B0604030504040204" pitchFamily="34" charset="0"/>
                    <a:cs typeface="Times New Roman" panose="02020603050405020304" pitchFamily="18" charset="0"/>
                  </a:rPr>
                  <a:t>.</a:t>
                </a:r>
              </a:p>
              <a:p>
                <a:pPr lvl="0"/>
                <a:r>
                  <a:rPr lang="en-US" sz="2200" dirty="0">
                    <a:latin typeface="Times New Roman" panose="02020603050405020304" pitchFamily="18" charset="0"/>
                    <a:ea typeface="Tahoma" panose="020B0604030504040204" pitchFamily="34" charset="0"/>
                    <a:cs typeface="Times New Roman" panose="02020603050405020304" pitchFamily="18" charset="0"/>
                  </a:rPr>
                  <a:t>b) </a:t>
                </a:r>
                <a:r>
                  <a:rPr lang="en-US" sz="2200" dirty="0" err="1">
                    <a:latin typeface="Times New Roman" panose="02020603050405020304" pitchFamily="18" charset="0"/>
                    <a:ea typeface="Tahoma" panose="020B0604030504040204" pitchFamily="34" charset="0"/>
                    <a:cs typeface="Times New Roman" panose="02020603050405020304" pitchFamily="18" charset="0"/>
                  </a:rPr>
                  <a:t>Tính</a:t>
                </a:r>
                <a:r>
                  <a:rPr lang="en-US" sz="2200" dirty="0">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sSup>
                      <m:sSupPr>
                        <m:ctrlPr>
                          <a:rPr lang="en-US" sz="2200" i="1">
                            <a:latin typeface="Cambria Math" panose="02040503050406030204" pitchFamily="18" charset="0"/>
                          </a:rPr>
                        </m:ctrlPr>
                      </m:sSupPr>
                      <m:e>
                        <m:r>
                          <a:rPr lang="en-US" sz="2200" b="0" i="1">
                            <a:latin typeface="Cambria Math" panose="02040503050406030204" pitchFamily="18" charset="0"/>
                          </a:rPr>
                          <m:t>𝑎</m:t>
                        </m:r>
                      </m:e>
                      <m:sup>
                        <m:r>
                          <a:rPr lang="en-US" sz="2200" b="0" i="1">
                            <a:latin typeface="Cambria Math" panose="02040503050406030204" pitchFamily="18" charset="0"/>
                          </a:rPr>
                          <m:t>2</m:t>
                        </m:r>
                      </m:sup>
                    </m:sSup>
                  </m:oMath>
                </a14:m>
                <a:r>
                  <a:rPr lang="en-US" sz="2200" dirty="0">
                    <a:latin typeface="Times New Roman" panose="02020603050405020304" pitchFamily="18" charset="0"/>
                    <a:ea typeface="Tahoma" panose="020B0604030504040204" pitchFamily="34" charset="0"/>
                    <a:cs typeface="Times New Roman" panose="02020603050405020304" pitchFamily="18" charset="0"/>
                  </a:rPr>
                  <a:t> </a:t>
                </a:r>
                <a:r>
                  <a:rPr lang="en-US" sz="2200" dirty="0" err="1">
                    <a:latin typeface="Times New Roman" panose="02020603050405020304" pitchFamily="18" charset="0"/>
                    <a:ea typeface="Tahoma" panose="020B0604030504040204" pitchFamily="34" charset="0"/>
                    <a:cs typeface="Times New Roman" panose="02020603050405020304" pitchFamily="18" charset="0"/>
                  </a:rPr>
                  <a:t>theo</a:t>
                </a:r>
                <a:r>
                  <a:rPr lang="en-US" sz="2200" dirty="0">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r>
                      <a:rPr lang="en-US" sz="2200" b="0" i="1">
                        <a:latin typeface="Cambria Math" panose="02040503050406030204" pitchFamily="18" charset="0"/>
                      </a:rPr>
                      <m:t>𝑏</m:t>
                    </m:r>
                    <m:r>
                      <a:rPr lang="en-US" sz="2200" b="0" i="1">
                        <a:latin typeface="Cambria Math" panose="02040503050406030204" pitchFamily="18" charset="0"/>
                      </a:rPr>
                      <m:t>,</m:t>
                    </m:r>
                    <m:r>
                      <a:rPr lang="en-US" sz="2200" b="0" i="1">
                        <a:latin typeface="Cambria Math" panose="02040503050406030204" pitchFamily="18" charset="0"/>
                      </a:rPr>
                      <m:t>𝑐</m:t>
                    </m:r>
                  </m:oMath>
                </a14:m>
                <a:r>
                  <a:rPr lang="en-US" sz="2200" dirty="0">
                    <a:latin typeface="Times New Roman" panose="02020603050405020304" pitchFamily="18" charset="0"/>
                    <a:ea typeface="Tahoma" panose="020B0604030504040204" pitchFamily="34" charset="0"/>
                    <a:cs typeface="Times New Roman" panose="02020603050405020304" pitchFamily="18" charset="0"/>
                  </a:rPr>
                  <a:t> và </a:t>
                </a:r>
                <a14:m>
                  <m:oMath xmlns:m="http://schemas.openxmlformats.org/officeDocument/2006/math">
                    <m:r>
                      <a:rPr lang="en-US" sz="2200" b="0" i="1">
                        <a:latin typeface="Cambria Math" panose="02040503050406030204" pitchFamily="18" charset="0"/>
                      </a:rPr>
                      <m:t>𝐷𝐴</m:t>
                    </m:r>
                  </m:oMath>
                </a14:m>
                <a:r>
                  <a:rPr lang="en-US" sz="2200" dirty="0">
                    <a:latin typeface="Times New Roman" panose="02020603050405020304" pitchFamily="18" charset="0"/>
                    <a:ea typeface="Tahoma" panose="020B0604030504040204" pitchFamily="34" charset="0"/>
                    <a:cs typeface="Times New Roman" panose="02020603050405020304" pitchFamily="18" charset="0"/>
                  </a:rPr>
                  <a:t>.</a:t>
                </a:r>
              </a:p>
              <a:p>
                <a:pPr lvl="0"/>
                <a:r>
                  <a:rPr lang="en-US" sz="2200" dirty="0">
                    <a:latin typeface="Times New Roman" panose="02020603050405020304" pitchFamily="18" charset="0"/>
                    <a:ea typeface="Tahoma" panose="020B0604030504040204" pitchFamily="34" charset="0"/>
                    <a:cs typeface="Times New Roman" panose="02020603050405020304" pitchFamily="18" charset="0"/>
                  </a:rPr>
                  <a:t>c) </a:t>
                </a:r>
                <a:r>
                  <a:rPr lang="en-US" sz="2200" dirty="0" err="1">
                    <a:latin typeface="Times New Roman" panose="02020603050405020304" pitchFamily="18" charset="0"/>
                    <a:ea typeface="Tahoma" panose="020B0604030504040204" pitchFamily="34" charset="0"/>
                    <a:cs typeface="Times New Roman" panose="02020603050405020304" pitchFamily="18" charset="0"/>
                  </a:rPr>
                  <a:t>Tính</a:t>
                </a:r>
                <a:r>
                  <a:rPr lang="en-US" sz="2200" dirty="0">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r>
                      <a:rPr lang="en-US" sz="2200" b="0" i="1">
                        <a:latin typeface="Cambria Math" panose="02040503050406030204" pitchFamily="18" charset="0"/>
                      </a:rPr>
                      <m:t>𝐷𝐴</m:t>
                    </m:r>
                  </m:oMath>
                </a14:m>
                <a:r>
                  <a:rPr lang="en-US" sz="2200" dirty="0">
                    <a:latin typeface="Times New Roman" panose="02020603050405020304" pitchFamily="18" charset="0"/>
                    <a:ea typeface="Tahoma" panose="020B0604030504040204" pitchFamily="34" charset="0"/>
                    <a:cs typeface="Times New Roman" panose="02020603050405020304" pitchFamily="18" charset="0"/>
                  </a:rPr>
                  <a:t> </a:t>
                </a:r>
                <a:r>
                  <a:rPr lang="en-US" sz="2200" dirty="0" err="1">
                    <a:latin typeface="Times New Roman" panose="02020603050405020304" pitchFamily="18" charset="0"/>
                    <a:ea typeface="Tahoma" panose="020B0604030504040204" pitchFamily="34" charset="0"/>
                    <a:cs typeface="Times New Roman" panose="02020603050405020304" pitchFamily="18" charset="0"/>
                  </a:rPr>
                  <a:t>theo</a:t>
                </a:r>
                <a:r>
                  <a:rPr lang="en-US" sz="2200" dirty="0">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r>
                      <a:rPr lang="en-US" sz="2200" b="0" i="1">
                        <a:latin typeface="Cambria Math" panose="02040503050406030204" pitchFamily="18" charset="0"/>
                      </a:rPr>
                      <m:t>𝑐</m:t>
                    </m:r>
                  </m:oMath>
                </a14:m>
                <a:r>
                  <a:rPr lang="en-US" sz="2200" dirty="0">
                    <a:latin typeface="Times New Roman" panose="02020603050405020304" pitchFamily="18" charset="0"/>
                    <a:ea typeface="Tahoma" panose="020B0604030504040204" pitchFamily="34" charset="0"/>
                    <a:cs typeface="Times New Roman" panose="02020603050405020304" pitchFamily="18" charset="0"/>
                  </a:rPr>
                  <a:t> và </a:t>
                </a:r>
                <a14:m>
                  <m:oMath xmlns:m="http://schemas.openxmlformats.org/officeDocument/2006/math">
                    <m:func>
                      <m:funcPr>
                        <m:ctrlPr>
                          <a:rPr lang="en-US" sz="2200" i="1">
                            <a:latin typeface="Cambria Math" panose="02040503050406030204" pitchFamily="18" charset="0"/>
                          </a:rPr>
                        </m:ctrlPr>
                      </m:funcPr>
                      <m:fName>
                        <m:r>
                          <a:rPr lang="en-US" sz="2200" b="0" i="1">
                            <a:latin typeface="Cambria Math" panose="02040503050406030204" pitchFamily="18" charset="0"/>
                          </a:rPr>
                          <m:t>𝑐𝑜𝑠</m:t>
                        </m:r>
                      </m:fName>
                      <m:e>
                        <m:r>
                          <a:rPr lang="en-US" sz="2200" b="0" i="1">
                            <a:latin typeface="Cambria Math" panose="02040503050406030204" pitchFamily="18" charset="0"/>
                          </a:rPr>
                          <m:t>𝐴</m:t>
                        </m:r>
                      </m:e>
                    </m:func>
                  </m:oMath>
                </a14:m>
                <a:r>
                  <a:rPr lang="en-US" sz="2200" dirty="0">
                    <a:latin typeface="Times New Roman" panose="02020603050405020304" pitchFamily="18" charset="0"/>
                    <a:ea typeface="Tahoma" panose="020B0604030504040204" pitchFamily="34" charset="0"/>
                    <a:cs typeface="Times New Roman" panose="02020603050405020304" pitchFamily="18" charset="0"/>
                  </a:rPr>
                  <a:t>.</a:t>
                </a:r>
              </a:p>
              <a:p>
                <a:r>
                  <a:rPr lang="en-US" sz="2200" dirty="0">
                    <a:latin typeface="Times New Roman" panose="02020603050405020304" pitchFamily="18" charset="0"/>
                    <a:ea typeface="Tahoma" panose="020B0604030504040204" pitchFamily="34" charset="0"/>
                    <a:cs typeface="Times New Roman" panose="02020603050405020304" pitchFamily="18" charset="0"/>
                  </a:rPr>
                  <a:t>d) CM:</a:t>
                </a:r>
                <a14:m>
                  <m:oMath xmlns:m="http://schemas.openxmlformats.org/officeDocument/2006/math">
                    <m:sSup>
                      <m:sSupPr>
                        <m:ctrlPr>
                          <a:rPr lang="en-US" sz="2200" i="1">
                            <a:latin typeface="Cambria Math" panose="02040503050406030204" pitchFamily="18" charset="0"/>
                          </a:rPr>
                        </m:ctrlPr>
                      </m:sSupPr>
                      <m:e>
                        <m:r>
                          <a:rPr lang="en-US" sz="2200" b="0" i="1">
                            <a:latin typeface="Cambria Math" panose="02040503050406030204" pitchFamily="18" charset="0"/>
                          </a:rPr>
                          <m:t>𝑎</m:t>
                        </m:r>
                      </m:e>
                      <m:sup>
                        <m:r>
                          <a:rPr lang="en-US" sz="2200" b="0" i="1">
                            <a:latin typeface="Cambria Math" panose="02040503050406030204" pitchFamily="18" charset="0"/>
                          </a:rPr>
                          <m:t>2</m:t>
                        </m:r>
                      </m:sup>
                    </m:sSup>
                    <m:r>
                      <a:rPr lang="en-US" sz="2200" b="0" i="1">
                        <a:latin typeface="Cambria Math" panose="02040503050406030204" pitchFamily="18" charset="0"/>
                      </a:rPr>
                      <m:t>=</m:t>
                    </m:r>
                    <m:sSup>
                      <m:sSupPr>
                        <m:ctrlPr>
                          <a:rPr lang="en-US" sz="2200" i="1">
                            <a:latin typeface="Cambria Math" panose="02040503050406030204" pitchFamily="18" charset="0"/>
                          </a:rPr>
                        </m:ctrlPr>
                      </m:sSupPr>
                      <m:e>
                        <m:r>
                          <a:rPr lang="en-US" sz="2200" b="0" i="1">
                            <a:latin typeface="Cambria Math" panose="02040503050406030204" pitchFamily="18" charset="0"/>
                          </a:rPr>
                          <m:t>𝑏</m:t>
                        </m:r>
                      </m:e>
                      <m:sup>
                        <m:r>
                          <a:rPr lang="en-US" sz="2200" b="0" i="1">
                            <a:latin typeface="Cambria Math" panose="02040503050406030204" pitchFamily="18" charset="0"/>
                          </a:rPr>
                          <m:t>2</m:t>
                        </m:r>
                      </m:sup>
                    </m:sSup>
                    <m:r>
                      <a:rPr lang="en-US" sz="2200" b="0" i="1">
                        <a:latin typeface="Cambria Math" panose="02040503050406030204" pitchFamily="18" charset="0"/>
                      </a:rPr>
                      <m:t>+</m:t>
                    </m:r>
                    <m:sSup>
                      <m:sSupPr>
                        <m:ctrlPr>
                          <a:rPr lang="en-US" sz="2200" i="1">
                            <a:latin typeface="Cambria Math" panose="02040503050406030204" pitchFamily="18" charset="0"/>
                          </a:rPr>
                        </m:ctrlPr>
                      </m:sSupPr>
                      <m:e>
                        <m:r>
                          <a:rPr lang="en-US" sz="2200" b="0" i="1">
                            <a:latin typeface="Cambria Math" panose="02040503050406030204" pitchFamily="18" charset="0"/>
                          </a:rPr>
                          <m:t>𝑐</m:t>
                        </m:r>
                      </m:e>
                      <m:sup>
                        <m:r>
                          <a:rPr lang="en-US" sz="2200" b="0" i="1">
                            <a:latin typeface="Cambria Math" panose="02040503050406030204" pitchFamily="18" charset="0"/>
                          </a:rPr>
                          <m:t>2</m:t>
                        </m:r>
                      </m:sup>
                    </m:sSup>
                    <m:r>
                      <a:rPr lang="en-US" sz="2200" b="0" i="1">
                        <a:latin typeface="Cambria Math" panose="02040503050406030204" pitchFamily="18" charset="0"/>
                      </a:rPr>
                      <m:t>−2</m:t>
                    </m:r>
                    <m:r>
                      <a:rPr lang="en-US" sz="2200" b="0" i="1">
                        <a:latin typeface="Cambria Math" panose="02040503050406030204" pitchFamily="18" charset="0"/>
                      </a:rPr>
                      <m:t>𝑏𝑐</m:t>
                    </m:r>
                    <m:func>
                      <m:funcPr>
                        <m:ctrlPr>
                          <a:rPr lang="en-US" sz="2200" i="1">
                            <a:latin typeface="Cambria Math" panose="02040503050406030204" pitchFamily="18" charset="0"/>
                          </a:rPr>
                        </m:ctrlPr>
                      </m:funcPr>
                      <m:fName>
                        <m:r>
                          <a:rPr lang="en-US" sz="2200" b="0" i="1">
                            <a:latin typeface="Cambria Math" panose="02040503050406030204" pitchFamily="18" charset="0"/>
                          </a:rPr>
                          <m:t>𝑐𝑜𝑠</m:t>
                        </m:r>
                      </m:fName>
                      <m:e>
                        <m:r>
                          <a:rPr lang="en-US" sz="2200" b="0" i="1">
                            <a:latin typeface="Cambria Math" panose="02040503050406030204" pitchFamily="18" charset="0"/>
                          </a:rPr>
                          <m:t>𝐴</m:t>
                        </m:r>
                      </m:e>
                    </m:func>
                  </m:oMath>
                </a14:m>
                <a:r>
                  <a:rPr lang="en-US" sz="2200" dirty="0">
                    <a:latin typeface="Times New Roman" panose="02020603050405020304" pitchFamily="18" charset="0"/>
                    <a:ea typeface="Tahoma" panose="020B0604030504040204" pitchFamily="34" charset="0"/>
                    <a:cs typeface="Times New Roman" panose="02020603050405020304" pitchFamily="18" charset="0"/>
                  </a:rPr>
                  <a:t>.</a:t>
                </a:r>
              </a:p>
            </p:txBody>
          </p:sp>
        </mc:Choice>
        <mc:Fallback xmlns="">
          <p:sp>
            <p:nvSpPr>
              <p:cNvPr id="2" name="TextBox 1"/>
              <p:cNvSpPr txBox="1">
                <a:spLocks noRot="1" noChangeAspect="1" noMove="1" noResize="1" noEditPoints="1" noAdjustHandles="1" noChangeArrowheads="1" noChangeShapeType="1" noTextEdit="1"/>
              </p:cNvSpPr>
              <p:nvPr/>
            </p:nvSpPr>
            <p:spPr>
              <a:xfrm>
                <a:off x="152400" y="209550"/>
                <a:ext cx="4191000" cy="3139321"/>
              </a:xfrm>
              <a:prstGeom prst="rect">
                <a:avLst/>
              </a:prstGeom>
              <a:blipFill rotWithShape="1">
                <a:blip r:embed="rId3"/>
                <a:stretch>
                  <a:fillRect l="-1744" t="-1165" r="-1163" b="-2913"/>
                </a:stretch>
              </a:blipFill>
            </p:spPr>
            <p:txBody>
              <a:bodyPr/>
              <a:lstStyle/>
              <a:p>
                <a:r>
                  <a:rPr lang="en-US">
                    <a:noFill/>
                  </a:rPr>
                  <a:t> </a:t>
                </a:r>
              </a:p>
            </p:txBody>
          </p:sp>
        </mc:Fallback>
      </mc:AlternateContent>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735" y="3322973"/>
            <a:ext cx="3190876" cy="1763378"/>
          </a:xfrm>
          <a:prstGeom prst="rect">
            <a:avLst/>
          </a:prstGeom>
        </p:spPr>
      </p:pic>
      <p:sp>
        <p:nvSpPr>
          <p:cNvPr id="4" name="TextBox 3"/>
          <p:cNvSpPr txBox="1"/>
          <p:nvPr/>
        </p:nvSpPr>
        <p:spPr>
          <a:xfrm>
            <a:off x="4429125" y="3516690"/>
            <a:ext cx="4648200" cy="1569660"/>
          </a:xfrm>
          <a:prstGeom prst="rect">
            <a:avLst/>
          </a:prstGeom>
          <a:noFill/>
        </p:spPr>
        <p:txBody>
          <a:bodyPr wrap="square" rtlCol="0">
            <a:spAutoFit/>
          </a:bodyPr>
          <a:lstStyle/>
          <a:p>
            <a:pPr algn="just"/>
            <a:r>
              <a:rPr lang="vi-VN" sz="2400" dirty="0">
                <a:latin typeface="Times New Roman" pitchFamily="18" charset="0"/>
                <a:cs typeface="Times New Roman" pitchFamily="18" charset="0"/>
              </a:rPr>
              <a:t>d) Theo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b ta có: </a:t>
            </a:r>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a</a:t>
            </a:r>
            <a:r>
              <a:rPr lang="en-US" sz="2400" baseline="30000" dirty="0">
                <a:latin typeface="Times New Roman" pitchFamily="18" charset="0"/>
                <a:cs typeface="Times New Roman" pitchFamily="18" charset="0"/>
              </a:rPr>
              <a:t>2</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c</a:t>
            </a:r>
            <a:r>
              <a:rPr lang="en-US" sz="2400" baseline="30000" dirty="0">
                <a:latin typeface="Times New Roman" pitchFamily="18" charset="0"/>
                <a:cs typeface="Times New Roman" pitchFamily="18" charset="0"/>
              </a:rPr>
              <a:t>2</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2.b.DA</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b</a:t>
            </a:r>
            <a:r>
              <a:rPr lang="en-US" sz="2400" baseline="30000" dirty="0">
                <a:latin typeface="Times New Roman" pitchFamily="18" charset="0"/>
                <a:cs typeface="Times New Roman" pitchFamily="18" charset="0"/>
              </a:rPr>
              <a:t>2</a:t>
            </a:r>
            <a:r>
              <a:rPr lang="vi-VN" sz="2400" dirty="0">
                <a:latin typeface="Times New Roman" pitchFamily="18" charset="0"/>
                <a:cs typeface="Times New Roman" pitchFamily="18" charset="0"/>
              </a:rPr>
              <a:t> (1), </a:t>
            </a:r>
            <a:endParaRPr lang="en-US" sz="2400" dirty="0">
              <a:latin typeface="Times New Roman" pitchFamily="18" charset="0"/>
              <a:cs typeface="Times New Roman" pitchFamily="18" charset="0"/>
            </a:endParaRPr>
          </a:p>
          <a:p>
            <a:pPr algn="just"/>
            <a:r>
              <a:rPr lang="vi-VN" sz="2400" dirty="0">
                <a:latin typeface="Times New Roman" pitchFamily="18" charset="0"/>
                <a:cs typeface="Times New Roman" pitchFamily="18" charset="0"/>
              </a:rPr>
              <a:t>thay DA = - c. cosA vào (1) được:</a:t>
            </a:r>
          </a:p>
          <a:p>
            <a:pPr algn="just"/>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a</a:t>
            </a:r>
            <a:r>
              <a:rPr lang="en-US" sz="2400" baseline="30000" dirty="0">
                <a:latin typeface="Times New Roman" pitchFamily="18" charset="0"/>
                <a:cs typeface="Times New Roman" pitchFamily="18" charset="0"/>
              </a:rPr>
              <a:t>2</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b</a:t>
            </a:r>
            <a:r>
              <a:rPr lang="en-US" sz="2400" baseline="30000" dirty="0">
                <a:latin typeface="Times New Roman" pitchFamily="18" charset="0"/>
                <a:cs typeface="Times New Roman" pitchFamily="18" charset="0"/>
              </a:rPr>
              <a:t>2</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c</a:t>
            </a:r>
            <a:r>
              <a:rPr lang="en-US" sz="2400" baseline="30000" dirty="0">
                <a:latin typeface="Times New Roman" pitchFamily="18" charset="0"/>
                <a:cs typeface="Times New Roman" pitchFamily="18" charset="0"/>
              </a:rPr>
              <a:t>2</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2bc. cosA</a:t>
            </a:r>
          </a:p>
        </p:txBody>
      </p:sp>
      <p:sp>
        <p:nvSpPr>
          <p:cNvPr id="3" name="TextBox 2"/>
          <p:cNvSpPr txBox="1"/>
          <p:nvPr/>
        </p:nvSpPr>
        <p:spPr>
          <a:xfrm>
            <a:off x="4429125" y="57150"/>
            <a:ext cx="4419600" cy="1200329"/>
          </a:xfrm>
          <a:prstGeom prst="rect">
            <a:avLst/>
          </a:prstGeom>
          <a:noFill/>
        </p:spPr>
        <p:txBody>
          <a:bodyPr wrap="square" rtlCol="0">
            <a:spAutoFit/>
          </a:bodyPr>
          <a:lstStyle/>
          <a:p>
            <a:r>
              <a:rPr lang="en-US" sz="2400" dirty="0">
                <a:latin typeface="Times New Roman" pitchFamily="18" charset="0"/>
                <a:cs typeface="Times New Roman" pitchFamily="18" charset="0"/>
              </a:rPr>
              <a:t>a)</a:t>
            </a:r>
            <a:r>
              <a:rPr lang="vi-VN" sz="2400" dirty="0">
                <a:latin typeface="Times New Roman" pitchFamily="18" charset="0"/>
                <a:cs typeface="Times New Roman" pitchFamily="18" charset="0"/>
              </a:rPr>
              <a:t>Áp</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dụng định lí Pythagore cho tam giác vuông BDC:</a:t>
            </a:r>
            <a:r>
              <a:rPr lang="en-US" sz="2400" dirty="0">
                <a:latin typeface="Times New Roman" pitchFamily="18" charset="0"/>
                <a:cs typeface="Times New Roman" pitchFamily="18" charset="0"/>
              </a:rPr>
              <a:t>   </a:t>
            </a:r>
          </a:p>
          <a:p>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a</a:t>
            </a:r>
            <a:r>
              <a:rPr lang="en-US" sz="2400" baseline="30000" dirty="0">
                <a:latin typeface="Times New Roman" pitchFamily="18" charset="0"/>
                <a:cs typeface="Times New Roman" pitchFamily="18" charset="0"/>
              </a:rPr>
              <a:t>2</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BD</a:t>
            </a:r>
            <a:r>
              <a:rPr lang="en-US" sz="2400" baseline="30000" dirty="0">
                <a:latin typeface="Times New Roman" pitchFamily="18" charset="0"/>
                <a:cs typeface="Times New Roman" pitchFamily="18" charset="0"/>
              </a:rPr>
              <a:t>2</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CD</a:t>
            </a:r>
            <a:r>
              <a:rPr lang="en-US" sz="2400" baseline="30000" dirty="0">
                <a:latin typeface="Times New Roman" pitchFamily="18" charset="0"/>
                <a:cs typeface="Times New Roman" pitchFamily="18" charset="0"/>
              </a:rPr>
              <a:t>2</a:t>
            </a:r>
            <a:endParaRPr lang="vi-VN" sz="2400" dirty="0">
              <a:latin typeface="Times New Roman" pitchFamily="18" charset="0"/>
              <a:cs typeface="Times New Roman" pitchFamily="18" charset="0"/>
            </a:endParaRPr>
          </a:p>
        </p:txBody>
      </p:sp>
      <p:sp>
        <p:nvSpPr>
          <p:cNvPr id="9" name="TextBox 8"/>
          <p:cNvSpPr txBox="1"/>
          <p:nvPr/>
        </p:nvSpPr>
        <p:spPr>
          <a:xfrm>
            <a:off x="4448175" y="1257479"/>
            <a:ext cx="3200400" cy="461665"/>
          </a:xfrm>
          <a:prstGeom prst="rect">
            <a:avLst/>
          </a:prstGeom>
          <a:noFill/>
        </p:spPr>
        <p:txBody>
          <a:bodyPr wrap="square" rtlCol="0">
            <a:spAutoFit/>
          </a:bodyPr>
          <a:lstStyle/>
          <a:p>
            <a:r>
              <a:rPr lang="vi-VN" sz="2400" dirty="0">
                <a:latin typeface="Times New Roman" pitchFamily="18" charset="0"/>
                <a:cs typeface="Times New Roman" pitchFamily="18" charset="0"/>
              </a:rPr>
              <a:t>b) a</a:t>
            </a:r>
            <a:r>
              <a:rPr lang="en-US" sz="2400" baseline="30000" dirty="0">
                <a:latin typeface="Times New Roman" pitchFamily="18" charset="0"/>
                <a:cs typeface="Times New Roman" pitchFamily="18" charset="0"/>
              </a:rPr>
              <a:t>2</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a:t>
            </a:r>
            <a:r>
              <a:rPr lang="en-US" sz="2400" dirty="0">
                <a:latin typeface="Times New Roman" pitchFamily="18" charset="0"/>
                <a:cs typeface="Times New Roman" pitchFamily="18" charset="0"/>
              </a:rPr>
              <a:t> BD</a:t>
            </a:r>
            <a:r>
              <a:rPr lang="en-US" sz="2400" baseline="30000" dirty="0">
                <a:latin typeface="Times New Roman" pitchFamily="18" charset="0"/>
                <a:cs typeface="Times New Roman" pitchFamily="18" charset="0"/>
              </a:rPr>
              <a:t>2</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a:t>
            </a:r>
            <a:r>
              <a:rPr lang="en-US" sz="2400" dirty="0">
                <a:latin typeface="Times New Roman" pitchFamily="18" charset="0"/>
                <a:cs typeface="Times New Roman" pitchFamily="18" charset="0"/>
              </a:rPr>
              <a:t> C</a:t>
            </a:r>
            <a:r>
              <a:rPr lang="vi-VN" sz="2400" dirty="0">
                <a:latin typeface="Times New Roman" pitchFamily="18" charset="0"/>
                <a:cs typeface="Times New Roman" pitchFamily="18" charset="0"/>
              </a:rPr>
              <a:t>D</a:t>
            </a:r>
            <a:r>
              <a:rPr lang="en-US" sz="2400" baseline="30000" dirty="0">
                <a:latin typeface="Times New Roman" pitchFamily="18" charset="0"/>
                <a:cs typeface="Times New Roman" pitchFamily="18" charset="0"/>
              </a:rPr>
              <a:t>2</a:t>
            </a:r>
            <a:endParaRPr lang="en-US" sz="2400" dirty="0">
              <a:latin typeface="Times New Roman" pitchFamily="18" charset="0"/>
              <a:cs typeface="Times New Roman" pitchFamily="18" charset="0"/>
            </a:endParaRPr>
          </a:p>
        </p:txBody>
      </p:sp>
      <p:sp>
        <p:nvSpPr>
          <p:cNvPr id="11" name="TextBox 10"/>
          <p:cNvSpPr txBox="1"/>
          <p:nvPr/>
        </p:nvSpPr>
        <p:spPr>
          <a:xfrm>
            <a:off x="5029200" y="1626811"/>
            <a:ext cx="3505200" cy="461665"/>
          </a:xfrm>
          <a:prstGeom prst="rect">
            <a:avLst/>
          </a:prstGeom>
          <a:noFill/>
        </p:spPr>
        <p:txBody>
          <a:bodyPr wrap="square" rtlCol="0">
            <a:spAutoFit/>
          </a:bodyPr>
          <a:lstStyle/>
          <a:p>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c</a:t>
            </a:r>
            <a:r>
              <a:rPr lang="en-US" sz="2400" baseline="30000" dirty="0">
                <a:latin typeface="Times New Roman" pitchFamily="18" charset="0"/>
                <a:cs typeface="Times New Roman" pitchFamily="18" charset="0"/>
              </a:rPr>
              <a:t>2</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DA</a:t>
            </a:r>
            <a:r>
              <a:rPr lang="en-US" sz="2400" baseline="30000" dirty="0">
                <a:latin typeface="Times New Roman" pitchFamily="18" charset="0"/>
                <a:cs typeface="Times New Roman" pitchFamily="18" charset="0"/>
              </a:rPr>
              <a:t>2</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(DA</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b</a:t>
            </a:r>
            <a:r>
              <a:rPr lang="en-US" sz="2400" dirty="0">
                <a:latin typeface="Times New Roman" pitchFamily="18" charset="0"/>
                <a:cs typeface="Times New Roman" pitchFamily="18" charset="0"/>
              </a:rPr>
              <a:t>)</a:t>
            </a:r>
            <a:r>
              <a:rPr lang="en-US" sz="2400" baseline="30000" dirty="0">
                <a:latin typeface="Times New Roman" pitchFamily="18" charset="0"/>
                <a:cs typeface="Times New Roman" pitchFamily="18" charset="0"/>
              </a:rPr>
              <a:t>2</a:t>
            </a:r>
            <a:r>
              <a:rPr lang="en-US" sz="2400" dirty="0">
                <a:latin typeface="Times New Roman" pitchFamily="18" charset="0"/>
                <a:cs typeface="Times New Roman" pitchFamily="18" charset="0"/>
              </a:rPr>
              <a:t> </a:t>
            </a:r>
          </a:p>
        </p:txBody>
      </p:sp>
      <p:sp>
        <p:nvSpPr>
          <p:cNvPr id="16" name="TextBox 15"/>
          <p:cNvSpPr txBox="1"/>
          <p:nvPr/>
        </p:nvSpPr>
        <p:spPr>
          <a:xfrm>
            <a:off x="4952999" y="1996143"/>
            <a:ext cx="4267201" cy="461665"/>
          </a:xfrm>
          <a:prstGeom prst="rect">
            <a:avLst/>
          </a:prstGeom>
          <a:noFill/>
        </p:spPr>
        <p:txBody>
          <a:bodyPr wrap="square" rtlCol="0">
            <a:spAutoFit/>
          </a:bodyPr>
          <a:lstStyle/>
          <a:p>
            <a:r>
              <a:rPr lang="en-US" dirty="0">
                <a:latin typeface="Times New Roman" pitchFamily="18" charset="0"/>
                <a:cs typeface="Times New Roman" pitchFamily="18" charset="0"/>
              </a:rPr>
              <a:t>   </a:t>
            </a:r>
            <a:r>
              <a:rPr lang="vi-VN" sz="2400" dirty="0">
                <a:latin typeface="Times New Roman" pitchFamily="18" charset="0"/>
                <a:cs typeface="Times New Roman" pitchFamily="18" charset="0"/>
              </a:rPr>
              <a:t>=</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c</a:t>
            </a:r>
            <a:r>
              <a:rPr lang="en-US" sz="2400" baseline="30000" dirty="0">
                <a:latin typeface="Times New Roman" pitchFamily="18" charset="0"/>
                <a:cs typeface="Times New Roman" pitchFamily="18" charset="0"/>
              </a:rPr>
              <a:t>2</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DA</a:t>
            </a:r>
            <a:r>
              <a:rPr lang="en-US" sz="2400" baseline="30000" dirty="0">
                <a:latin typeface="Times New Roman" pitchFamily="18" charset="0"/>
                <a:cs typeface="Times New Roman" pitchFamily="18" charset="0"/>
              </a:rPr>
              <a:t>2</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DA</a:t>
            </a:r>
            <a:r>
              <a:rPr lang="en-US" sz="2400" baseline="30000" dirty="0">
                <a:latin typeface="Times New Roman" pitchFamily="18" charset="0"/>
                <a:cs typeface="Times New Roman" pitchFamily="18" charset="0"/>
              </a:rPr>
              <a:t>2</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2.b.DA</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b</a:t>
            </a:r>
            <a:r>
              <a:rPr lang="en-US" sz="2400" baseline="30000" dirty="0">
                <a:latin typeface="Times New Roman" pitchFamily="18" charset="0"/>
                <a:cs typeface="Times New Roman" pitchFamily="18" charset="0"/>
              </a:rPr>
              <a:t>2</a:t>
            </a:r>
            <a:endParaRPr lang="en-US" sz="2400" dirty="0">
              <a:latin typeface="Times New Roman" pitchFamily="18" charset="0"/>
              <a:cs typeface="Times New Roman" pitchFamily="18" charset="0"/>
            </a:endParaRPr>
          </a:p>
        </p:txBody>
      </p:sp>
      <p:sp>
        <p:nvSpPr>
          <p:cNvPr id="17" name="TextBox 16"/>
          <p:cNvSpPr txBox="1"/>
          <p:nvPr/>
        </p:nvSpPr>
        <p:spPr>
          <a:xfrm>
            <a:off x="5029200" y="2365475"/>
            <a:ext cx="2819400" cy="461665"/>
          </a:xfrm>
          <a:prstGeom prst="rect">
            <a:avLst/>
          </a:prstGeom>
          <a:noFill/>
        </p:spPr>
        <p:txBody>
          <a:bodyPr wrap="square" rtlCol="0">
            <a:spAutoFit/>
          </a:bodyPr>
          <a:lstStyle/>
          <a:p>
            <a:r>
              <a:rPr lang="en-US" sz="2400" dirty="0">
                <a:latin typeface="Times New Roman" pitchFamily="18" charset="0"/>
                <a:cs typeface="Times New Roman" pitchFamily="18" charset="0"/>
              </a:rPr>
              <a:t> = </a:t>
            </a:r>
            <a:r>
              <a:rPr lang="vi-VN" sz="2400" dirty="0">
                <a:latin typeface="Times New Roman" pitchFamily="18" charset="0"/>
                <a:cs typeface="Times New Roman" pitchFamily="18" charset="0"/>
              </a:rPr>
              <a:t>c</a:t>
            </a:r>
            <a:r>
              <a:rPr lang="en-US" sz="2400" baseline="30000" dirty="0">
                <a:latin typeface="Times New Roman" pitchFamily="18" charset="0"/>
                <a:cs typeface="Times New Roman" pitchFamily="18" charset="0"/>
              </a:rPr>
              <a:t>2</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2.b.DA</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b</a:t>
            </a:r>
            <a:r>
              <a:rPr lang="en-US" sz="2400" baseline="30000" dirty="0">
                <a:latin typeface="Times New Roman" pitchFamily="18" charset="0"/>
                <a:cs typeface="Times New Roman" pitchFamily="18" charset="0"/>
              </a:rPr>
              <a:t>2</a:t>
            </a:r>
            <a:endParaRPr lang="vi-VN" sz="2400" dirty="0">
              <a:latin typeface="Times New Roman" pitchFamily="18" charset="0"/>
              <a:cs typeface="Times New Roman" pitchFamily="18" charset="0"/>
            </a:endParaRPr>
          </a:p>
        </p:txBody>
      </p:sp>
      <p:sp>
        <p:nvSpPr>
          <p:cNvPr id="18" name="TextBox 17"/>
          <p:cNvSpPr txBox="1"/>
          <p:nvPr/>
        </p:nvSpPr>
        <p:spPr>
          <a:xfrm>
            <a:off x="4533900" y="2872085"/>
            <a:ext cx="2181225" cy="461665"/>
          </a:xfrm>
          <a:prstGeom prst="rect">
            <a:avLst/>
          </a:prstGeom>
          <a:noFill/>
        </p:spPr>
        <p:txBody>
          <a:bodyPr wrap="square" rtlCol="0">
            <a:spAutoFit/>
          </a:bodyPr>
          <a:lstStyle/>
          <a:p>
            <a:r>
              <a:rPr lang="vi-VN" sz="2400" dirty="0">
                <a:latin typeface="Times New Roman" pitchFamily="18" charset="0"/>
                <a:cs typeface="Times New Roman" pitchFamily="18" charset="0"/>
              </a:rPr>
              <a:t>c) </a:t>
            </a:r>
            <a:r>
              <a:rPr lang="vi-VN" sz="2400" dirty="0">
                <a:latin typeface="+mj-lt"/>
              </a:rPr>
              <a:t>DA = c</a:t>
            </a:r>
            <a:r>
              <a:rPr lang="en-US" sz="2400" dirty="0">
                <a:latin typeface="+mj-lt"/>
              </a:rPr>
              <a:t>.</a:t>
            </a:r>
            <a:r>
              <a:rPr lang="vi-VN" sz="2400" dirty="0">
                <a:latin typeface="+mj-lt"/>
              </a:rPr>
              <a:t>cos</a:t>
            </a:r>
            <a:r>
              <a:rPr lang="el-GR" sz="2400" dirty="0">
                <a:latin typeface="+mj-lt"/>
              </a:rPr>
              <a:t>α</a:t>
            </a:r>
            <a:endParaRPr lang="en-US" sz="2400" dirty="0">
              <a:latin typeface="+mj-lt"/>
            </a:endParaRPr>
          </a:p>
        </p:txBody>
      </p:sp>
      <p:sp>
        <p:nvSpPr>
          <p:cNvPr id="19" name="TextBox 18"/>
          <p:cNvSpPr txBox="1"/>
          <p:nvPr/>
        </p:nvSpPr>
        <p:spPr>
          <a:xfrm>
            <a:off x="5343524" y="3205095"/>
            <a:ext cx="3190876" cy="461665"/>
          </a:xfrm>
          <a:prstGeom prst="rect">
            <a:avLst/>
          </a:prstGeom>
          <a:noFill/>
        </p:spPr>
        <p:txBody>
          <a:bodyPr wrap="square" rtlCol="0">
            <a:spAutoFit/>
          </a:bodyPr>
          <a:lstStyle/>
          <a:p>
            <a:pPr algn="just"/>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c.(-</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cosA)</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c.cosA</a:t>
            </a:r>
          </a:p>
        </p:txBody>
      </p:sp>
    </p:spTree>
    <p:extLst>
      <p:ext uri="{BB962C8B-B14F-4D97-AF65-F5344CB8AC3E}">
        <p14:creationId xmlns:p14="http://schemas.microsoft.com/office/powerpoint/2010/main" val="1342148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anim calcmode="lin" valueType="num">
                                      <p:cBhvr>
                                        <p:cTn id="8" dur="750" fill="hold"/>
                                        <p:tgtEl>
                                          <p:spTgt spid="6"/>
                                        </p:tgtEl>
                                        <p:attrNameLst>
                                          <p:attrName>ppt_x</p:attrName>
                                        </p:attrNameLst>
                                      </p:cBhvr>
                                      <p:tavLst>
                                        <p:tav tm="0">
                                          <p:val>
                                            <p:strVal val="#ppt_x"/>
                                          </p:val>
                                        </p:tav>
                                        <p:tav tm="100000">
                                          <p:val>
                                            <p:strVal val="#ppt_x"/>
                                          </p:val>
                                        </p:tav>
                                      </p:tavLst>
                                    </p:anim>
                                    <p:anim calcmode="lin" valueType="num">
                                      <p:cBhvr>
                                        <p:cTn id="9" dur="75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9" grpId="0"/>
      <p:bldP spid="11" grpId="0"/>
      <p:bldP spid="16" grpId="0"/>
      <p:bldP spid="1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152400" y="364272"/>
                <a:ext cx="8763000" cy="830997"/>
              </a:xfrm>
              <a:prstGeom prst="rect">
                <a:avLst/>
              </a:prstGeom>
            </p:spPr>
            <p:txBody>
              <a:bodyPr wrap="square">
                <a:spAutoFit/>
              </a:bodyPr>
              <a:lstStyle/>
              <a:p>
                <a:pPr lvl="0" defTabSz="2177278">
                  <a:defRPr/>
                </a:pPr>
                <a:r>
                  <a:rPr lang="en-US" sz="2400" b="1" dirty="0">
                    <a:solidFill>
                      <a:srgbClr val="FF0000"/>
                    </a:solidFill>
                    <a:latin typeface="Times New Roman" pitchFamily="18" charset="0"/>
                    <a:cs typeface="Times New Roman" panose="02020603050405020304" pitchFamily="18" charset="0"/>
                  </a:rPr>
                  <a:t>Chú ý.</a:t>
                </a:r>
                <a:r>
                  <a:rPr lang="en-US" sz="2400" b="1"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Người</a:t>
                </a:r>
                <a:r>
                  <a:rPr lang="en-US" sz="2400" dirty="0">
                    <a:solidFill>
                      <a:prstClr val="black"/>
                    </a:solidFill>
                    <a:latin typeface="Times New Roman" panose="02020603050405020304" pitchFamily="18" charset="0"/>
                    <a:cs typeface="Times New Roman" panose="02020603050405020304" pitchFamily="18" charset="0"/>
                  </a:rPr>
                  <a:t> ta </a:t>
                </a:r>
                <a:r>
                  <a:rPr lang="en-US" sz="2400" dirty="0" err="1">
                    <a:solidFill>
                      <a:prstClr val="black"/>
                    </a:solidFill>
                    <a:latin typeface="Times New Roman" panose="02020603050405020304" pitchFamily="18" charset="0"/>
                    <a:cs typeface="Times New Roman" panose="02020603050405020304" pitchFamily="18" charset="0"/>
                  </a:rPr>
                  <a:t>chứng</a:t>
                </a:r>
                <a:r>
                  <a:rPr lang="en-US" sz="2400" dirty="0">
                    <a:solidFill>
                      <a:prstClr val="black"/>
                    </a:solidFill>
                    <a:latin typeface="Times New Roman" panose="02020603050405020304" pitchFamily="18" charset="0"/>
                    <a:cs typeface="Times New Roman" panose="02020603050405020304" pitchFamily="18" charset="0"/>
                  </a:rPr>
                  <a:t> minh </a:t>
                </a:r>
                <a:r>
                  <a:rPr lang="en-US" sz="2400" dirty="0" err="1">
                    <a:solidFill>
                      <a:prstClr val="black"/>
                    </a:solidFill>
                    <a:latin typeface="Times New Roman" panose="02020603050405020304" pitchFamily="18" charset="0"/>
                    <a:cs typeface="Times New Roman" panose="02020603050405020304" pitchFamily="18" charset="0"/>
                  </a:rPr>
                  <a:t>được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kết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quả</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trong</a:t>
                </a:r>
                <a:r>
                  <a:rPr lang="en-US" sz="2400" dirty="0">
                    <a:solidFill>
                      <a:prstClr val="black"/>
                    </a:solidFill>
                    <a:latin typeface="Times New Roman" panose="02020603050405020304" pitchFamily="18" charset="0"/>
                    <a:cs typeface="Times New Roman" panose="02020603050405020304" pitchFamily="18" charset="0"/>
                  </a:rPr>
                  <a:t> HĐ2 d </a:t>
                </a:r>
                <a:r>
                  <a:rPr lang="en-US" sz="2400" dirty="0" err="1">
                    <a:solidFill>
                      <a:prstClr val="black"/>
                    </a:solidFill>
                    <a:latin typeface="Times New Roman" panose="02020603050405020304" pitchFamily="18" charset="0"/>
                    <a:cs typeface="Times New Roman" panose="02020603050405020304" pitchFamily="18" charset="0"/>
                  </a:rPr>
                  <a:t>đối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với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cả</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các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trường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hợp</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góc</a:t>
                </a:r>
                <a:r>
                  <a:rPr lang="en-US" sz="24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r>
                      <a:rPr lang="en-US" sz="2400" b="0" i="1">
                        <a:solidFill>
                          <a:prstClr val="black"/>
                        </a:solidFill>
                        <a:latin typeface="Cambria Math" panose="02040503050406030204" pitchFamily="18" charset="0"/>
                      </a:rPr>
                      <m:t>𝐴</m:t>
                    </m:r>
                  </m:oMath>
                </a14:m>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là</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góc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vuông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hoặc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nhọn</a:t>
                </a:r>
                <a:r>
                  <a:rPr lang="en-US" sz="2400" dirty="0">
                    <a:solidFill>
                      <a:prstClr val="black"/>
                    </a:solidFill>
                    <a:latin typeface="Times New Roman" panose="02020603050405020304" pitchFamily="18" charset="0"/>
                    <a:cs typeface="Times New Roman" panose="02020603050405020304" pitchFamily="18" charset="0"/>
                  </a:rPr>
                  <a:t>.</a:t>
                </a:r>
              </a:p>
            </p:txBody>
          </p:sp>
        </mc:Choice>
        <mc:Fallback xmlns="">
          <p:sp>
            <p:nvSpPr>
              <p:cNvPr id="4" name="Rectangle 3"/>
              <p:cNvSpPr>
                <a:spLocks noRot="1" noChangeAspect="1" noMove="1" noResize="1" noEditPoints="1" noAdjustHandles="1" noChangeArrowheads="1" noChangeShapeType="1" noTextEdit="1"/>
              </p:cNvSpPr>
              <p:nvPr/>
            </p:nvSpPr>
            <p:spPr>
              <a:xfrm>
                <a:off x="152400" y="364272"/>
                <a:ext cx="8763000" cy="830997"/>
              </a:xfrm>
              <a:prstGeom prst="rect">
                <a:avLst/>
              </a:prstGeom>
              <a:blipFill rotWithShape="1">
                <a:blip r:embed="rId2"/>
                <a:stretch>
                  <a:fillRect l="-1043" t="-5882" b="-16176"/>
                </a:stretch>
              </a:blipFill>
            </p:spPr>
            <p:txBody>
              <a:bodyPr/>
              <a:lstStyle/>
              <a:p>
                <a:r>
                  <a:rPr lang="en-US">
                    <a:noFill/>
                  </a:rPr>
                  <a:t> </a:t>
                </a:r>
              </a:p>
            </p:txBody>
          </p:sp>
        </mc:Fallback>
      </mc:AlternateContent>
    </p:spTree>
    <p:extLst>
      <p:ext uri="{BB962C8B-B14F-4D97-AF65-F5344CB8AC3E}">
        <p14:creationId xmlns:p14="http://schemas.microsoft.com/office/powerpoint/2010/main" val="206875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630495041"/>
              </p:ext>
            </p:extLst>
          </p:nvPr>
        </p:nvGraphicFramePr>
        <p:xfrm>
          <a:off x="0" y="514349"/>
          <a:ext cx="9144000" cy="4572000"/>
        </p:xfrm>
        <a:graphic>
          <a:graphicData uri="http://schemas.openxmlformats.org/drawingml/2006/table">
            <a:tbl>
              <a:tblPr firstRow="1" bandRow="1">
                <a:tableStyleId>{5C22544A-7EE6-4342-B048-85BDC9FD1C3A}</a:tableStyleId>
              </a:tblPr>
              <a:tblGrid>
                <a:gridCol w="4054982">
                  <a:extLst>
                    <a:ext uri="{9D8B030D-6E8A-4147-A177-3AD203B41FA5}">
                      <a16:colId xmlns:a16="http://schemas.microsoft.com/office/drawing/2014/main" val="20000"/>
                    </a:ext>
                  </a:extLst>
                </a:gridCol>
                <a:gridCol w="5089018">
                  <a:extLst>
                    <a:ext uri="{9D8B030D-6E8A-4147-A177-3AD203B41FA5}">
                      <a16:colId xmlns:a16="http://schemas.microsoft.com/office/drawing/2014/main" val="20001"/>
                    </a:ext>
                  </a:extLst>
                </a:gridCol>
              </a:tblGrid>
              <a:tr h="4572000">
                <a:tc>
                  <a:txBody>
                    <a:bodyPr/>
                    <a:lstStyle/>
                    <a:p>
                      <a:endParaRPr lang="en-US" dirty="0"/>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noFill/>
                  </a:tcPr>
                </a:tc>
                <a:tc>
                  <a: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3" name="TextBox 2"/>
          <p:cNvSpPr txBox="1"/>
          <p:nvPr/>
        </p:nvSpPr>
        <p:spPr>
          <a:xfrm>
            <a:off x="533400" y="57150"/>
            <a:ext cx="8153400" cy="461665"/>
          </a:xfrm>
          <a:prstGeom prst="rect">
            <a:avLst/>
          </a:prstGeom>
          <a:noFill/>
        </p:spPr>
        <p:txBody>
          <a:bodyPr wrap="square" rtlCol="0">
            <a:spAutoFit/>
          </a:bodyPr>
          <a:lstStyle/>
          <a:p>
            <a:r>
              <a:rPr lang="en-US" altLang="vi-VN" sz="2400" b="1" dirty="0">
                <a:solidFill>
                  <a:srgbClr val="FF0000"/>
                </a:solidFill>
                <a:latin typeface="Times New Roman" panose="02020603050405020304" pitchFamily="18" charset="0"/>
              </a:rPr>
              <a:t>TIẾT 18: </a:t>
            </a:r>
            <a:r>
              <a:rPr lang="en-US" altLang="vi-VN" sz="2400" b="1" dirty="0" err="1">
                <a:solidFill>
                  <a:srgbClr val="FF0000"/>
                </a:solidFill>
                <a:latin typeface="Times New Roman" panose="02020603050405020304" pitchFamily="18" charset="0"/>
              </a:rPr>
              <a:t>Bài</a:t>
            </a:r>
            <a:r>
              <a:rPr lang="en-US" altLang="vi-VN" sz="2400" b="1" dirty="0">
                <a:solidFill>
                  <a:srgbClr val="FF0000"/>
                </a:solidFill>
                <a:latin typeface="Times New Roman" panose="02020603050405020304" pitchFamily="18" charset="0"/>
              </a:rPr>
              <a:t> 6. HỆ THỨC LƯỢNG TRONG TAM GIÁC</a:t>
            </a:r>
          </a:p>
        </p:txBody>
      </p:sp>
      <p:sp>
        <p:nvSpPr>
          <p:cNvPr id="2" name="TextBox 1"/>
          <p:cNvSpPr txBox="1"/>
          <p:nvPr/>
        </p:nvSpPr>
        <p:spPr>
          <a:xfrm>
            <a:off x="228600" y="518815"/>
            <a:ext cx="3200400" cy="461665"/>
          </a:xfrm>
          <a:prstGeom prst="rect">
            <a:avLst/>
          </a:prstGeom>
          <a:noFill/>
        </p:spPr>
        <p:txBody>
          <a:bodyPr wrap="square" rtlCol="0">
            <a:spAutoFit/>
          </a:bodyPr>
          <a:lstStyle/>
          <a:p>
            <a:r>
              <a:rPr lang="en-US" sz="2400" dirty="0">
                <a:solidFill>
                  <a:srgbClr val="FF0000"/>
                </a:solidFill>
                <a:latin typeface="Times New Roman" pitchFamily="18" charset="0"/>
                <a:cs typeface="Times New Roman" pitchFamily="18" charset="0"/>
              </a:rPr>
              <a:t>1.</a:t>
            </a:r>
            <a:r>
              <a:rPr lang="en-US" sz="2400" b="1" dirty="0">
                <a:solidFill>
                  <a:srgbClr val="FF0000"/>
                </a:solidFill>
                <a:latin typeface="Times New Roman" pitchFamily="18" charset="0"/>
                <a:cs typeface="Times New Roman" pitchFamily="18" charset="0"/>
              </a:rPr>
              <a:t> ĐỊNH LÍ CÔSIN</a:t>
            </a:r>
            <a:endParaRPr lang="en-US" sz="2400" dirty="0">
              <a:solidFill>
                <a:srgbClr val="FF0000"/>
              </a:solidFill>
            </a:endParaRPr>
          </a:p>
        </p:txBody>
      </p:sp>
      <mc:AlternateContent xmlns:mc="http://schemas.openxmlformats.org/markup-compatibility/2006" xmlns:a14="http://schemas.microsoft.com/office/drawing/2010/main">
        <mc:Choice Requires="a14">
          <p:sp>
            <p:nvSpPr>
              <p:cNvPr id="4" name="TextBox 3"/>
              <p:cNvSpPr txBox="1"/>
              <p:nvPr/>
            </p:nvSpPr>
            <p:spPr>
              <a:xfrm>
                <a:off x="214489" y="980480"/>
                <a:ext cx="3733800" cy="1684757"/>
              </a:xfrm>
              <a:prstGeom prst="rect">
                <a:avLst/>
              </a:prstGeom>
              <a:noFill/>
            </p:spPr>
            <p:txBody>
              <a:bodyPr wrap="square" rtlCol="0">
                <a:spAutoFit/>
              </a:bodyPr>
              <a:lstStyle/>
              <a:p>
                <a:pPr>
                  <a:lnSpc>
                    <a:spcPct val="106000"/>
                  </a:lnSpc>
                </a:pPr>
                <a:r>
                  <a:rPr lang="en-US" sz="2400" b="1" dirty="0">
                    <a:solidFill>
                      <a:srgbClr val="FF0000"/>
                    </a:solidFill>
                    <a:latin typeface="Times New Roman" pitchFamily="18" charset="0"/>
                    <a:cs typeface="Times New Roman" pitchFamily="18" charset="0"/>
                  </a:rPr>
                  <a:t>Trong tam </a:t>
                </a:r>
                <a:r>
                  <a:rPr lang="en-US" sz="2400" b="1" dirty="0" err="1">
                    <a:solidFill>
                      <a:srgbClr val="FF0000"/>
                    </a:solidFill>
                    <a:latin typeface="Times New Roman" pitchFamily="18" charset="0"/>
                    <a:cs typeface="Times New Roman" pitchFamily="18" charset="0"/>
                  </a:rPr>
                  <a:t>giác</a:t>
                </a:r>
                <a:r>
                  <a:rPr lang="en-US" sz="2400" b="1" dirty="0">
                    <a:solidFill>
                      <a:srgbClr val="FF0000"/>
                    </a:solidFill>
                    <a:latin typeface="Times New Roman" pitchFamily="18" charset="0"/>
                    <a:cs typeface="Times New Roman" pitchFamily="18" charset="0"/>
                  </a:rPr>
                  <a:t> </a:t>
                </a:r>
                <a14:m>
                  <m:oMath xmlns:m="http://schemas.openxmlformats.org/officeDocument/2006/math">
                    <m:r>
                      <a:rPr lang="en-US" sz="2400" b="1" i="1">
                        <a:solidFill>
                          <a:srgbClr val="FF0000"/>
                        </a:solidFill>
                        <a:latin typeface="Cambria Math" panose="02040503050406030204" pitchFamily="18" charset="0"/>
                      </a:rPr>
                      <m:t>𝑨𝑩𝑪</m:t>
                    </m:r>
                  </m:oMath>
                </a14:m>
                <a:r>
                  <a:rPr lang="en-US" sz="2400" b="1" dirty="0">
                    <a:solidFill>
                      <a:srgbClr val="FF0000"/>
                    </a:solidFill>
                    <a:latin typeface="Times New Roman" pitchFamily="18" charset="0"/>
                    <a:cs typeface="Times New Roman" pitchFamily="18" charset="0"/>
                  </a:rPr>
                  <a:t>:</a:t>
                </a:r>
              </a:p>
              <a:p>
                <a:pPr algn="ctr">
                  <a:lnSpc>
                    <a:spcPct val="106000"/>
                  </a:lnSpc>
                </a:pPr>
                <a14:m>
                  <m:oMath xmlns:m="http://schemas.openxmlformats.org/officeDocument/2006/math">
                    <m:sSup>
                      <m:sSupPr>
                        <m:ctrlPr>
                          <a:rPr lang="en-US" sz="2400" b="1" i="1">
                            <a:solidFill>
                              <a:srgbClr val="FF0000"/>
                            </a:solidFill>
                            <a:latin typeface="Cambria Math" panose="02040503050406030204" pitchFamily="18" charset="0"/>
                          </a:rPr>
                        </m:ctrlPr>
                      </m:sSupPr>
                      <m:e>
                        <m:r>
                          <a:rPr lang="en-US" sz="2400" b="1" i="1">
                            <a:solidFill>
                              <a:srgbClr val="FF0000"/>
                            </a:solidFill>
                            <a:latin typeface="Cambria Math" panose="02040503050406030204" pitchFamily="18" charset="0"/>
                          </a:rPr>
                          <m:t>𝒂</m:t>
                        </m:r>
                      </m:e>
                      <m:sup>
                        <m:r>
                          <a:rPr lang="en-US" sz="2400" b="1" i="1">
                            <a:solidFill>
                              <a:srgbClr val="FF0000"/>
                            </a:solidFill>
                            <a:latin typeface="Cambria Math" panose="02040503050406030204" pitchFamily="18" charset="0"/>
                          </a:rPr>
                          <m:t>𝟐</m:t>
                        </m:r>
                      </m:sup>
                    </m:sSup>
                    <m:r>
                      <a:rPr lang="en-US" sz="2400" b="1">
                        <a:solidFill>
                          <a:srgbClr val="FF0000"/>
                        </a:solidFill>
                        <a:latin typeface="Cambria Math" panose="02040503050406030204" pitchFamily="18" charset="0"/>
                      </a:rPr>
                      <m:t>=</m:t>
                    </m:r>
                    <m:sSup>
                      <m:sSupPr>
                        <m:ctrlPr>
                          <a:rPr lang="en-US" sz="2400" b="1" i="1">
                            <a:solidFill>
                              <a:srgbClr val="FF0000"/>
                            </a:solidFill>
                            <a:latin typeface="Cambria Math" panose="02040503050406030204" pitchFamily="18" charset="0"/>
                          </a:rPr>
                        </m:ctrlPr>
                      </m:sSupPr>
                      <m:e>
                        <m:r>
                          <a:rPr lang="en-US" sz="2400" b="1" i="1">
                            <a:solidFill>
                              <a:srgbClr val="FF0000"/>
                            </a:solidFill>
                            <a:latin typeface="Cambria Math" panose="02040503050406030204" pitchFamily="18" charset="0"/>
                          </a:rPr>
                          <m:t>𝒃</m:t>
                        </m:r>
                      </m:e>
                      <m:sup>
                        <m:r>
                          <a:rPr lang="en-US" sz="2400" b="1" i="1">
                            <a:solidFill>
                              <a:srgbClr val="FF0000"/>
                            </a:solidFill>
                            <a:latin typeface="Cambria Math" panose="02040503050406030204" pitchFamily="18" charset="0"/>
                          </a:rPr>
                          <m:t>𝟐</m:t>
                        </m:r>
                      </m:sup>
                    </m:sSup>
                    <m:r>
                      <a:rPr lang="en-US" sz="2400" b="1">
                        <a:solidFill>
                          <a:srgbClr val="FF0000"/>
                        </a:solidFill>
                        <a:latin typeface="Cambria Math" panose="02040503050406030204" pitchFamily="18" charset="0"/>
                      </a:rPr>
                      <m:t>+</m:t>
                    </m:r>
                    <m:sSup>
                      <m:sSupPr>
                        <m:ctrlPr>
                          <a:rPr lang="en-US" sz="2400" b="1" i="1">
                            <a:solidFill>
                              <a:srgbClr val="FF0000"/>
                            </a:solidFill>
                            <a:latin typeface="Cambria Math" panose="02040503050406030204" pitchFamily="18" charset="0"/>
                          </a:rPr>
                        </m:ctrlPr>
                      </m:sSupPr>
                      <m:e>
                        <m:r>
                          <a:rPr lang="en-US" sz="2400" b="1" i="1">
                            <a:solidFill>
                              <a:srgbClr val="FF0000"/>
                            </a:solidFill>
                            <a:latin typeface="Cambria Math" panose="02040503050406030204" pitchFamily="18" charset="0"/>
                          </a:rPr>
                          <m:t>𝒄</m:t>
                        </m:r>
                      </m:e>
                      <m:sup>
                        <m:r>
                          <a:rPr lang="en-US" sz="2400" b="1" i="1">
                            <a:solidFill>
                              <a:srgbClr val="FF0000"/>
                            </a:solidFill>
                            <a:latin typeface="Cambria Math" panose="02040503050406030204" pitchFamily="18" charset="0"/>
                          </a:rPr>
                          <m:t>𝟐</m:t>
                        </m:r>
                      </m:sup>
                    </m:sSup>
                    <m:r>
                      <a:rPr lang="en-US" sz="2400" b="1">
                        <a:solidFill>
                          <a:srgbClr val="FF0000"/>
                        </a:solidFill>
                        <a:latin typeface="Cambria Math" panose="02040503050406030204" pitchFamily="18" charset="0"/>
                      </a:rPr>
                      <m:t>−</m:t>
                    </m:r>
                    <m:r>
                      <a:rPr lang="en-US" sz="2400" b="1" i="1">
                        <a:solidFill>
                          <a:srgbClr val="FF0000"/>
                        </a:solidFill>
                        <a:latin typeface="Cambria Math" panose="02040503050406030204" pitchFamily="18" charset="0"/>
                      </a:rPr>
                      <m:t>𝟐</m:t>
                    </m:r>
                    <m:r>
                      <a:rPr lang="en-US" sz="2400" b="1" i="1">
                        <a:solidFill>
                          <a:srgbClr val="FF0000"/>
                        </a:solidFill>
                        <a:latin typeface="Cambria Math" panose="02040503050406030204" pitchFamily="18" charset="0"/>
                      </a:rPr>
                      <m:t>𝒃𝒄</m:t>
                    </m:r>
                    <m:func>
                      <m:funcPr>
                        <m:ctrlPr>
                          <a:rPr lang="en-US" sz="2400" b="1" i="1">
                            <a:solidFill>
                              <a:srgbClr val="FF0000"/>
                            </a:solidFill>
                            <a:latin typeface="Cambria Math" panose="02040503050406030204" pitchFamily="18" charset="0"/>
                          </a:rPr>
                        </m:ctrlPr>
                      </m:funcPr>
                      <m:fName>
                        <m:r>
                          <a:rPr lang="en-US" sz="2400" b="1" i="1">
                            <a:solidFill>
                              <a:srgbClr val="FF0000"/>
                            </a:solidFill>
                            <a:latin typeface="Cambria Math" panose="02040503050406030204" pitchFamily="18" charset="0"/>
                          </a:rPr>
                          <m:t>𝒄𝒐𝒔</m:t>
                        </m:r>
                      </m:fName>
                      <m:e>
                        <m:r>
                          <a:rPr lang="en-US" sz="2400" b="1" i="1">
                            <a:solidFill>
                              <a:srgbClr val="FF0000"/>
                            </a:solidFill>
                            <a:latin typeface="Cambria Math" panose="02040503050406030204" pitchFamily="18" charset="0"/>
                          </a:rPr>
                          <m:t>𝑨</m:t>
                        </m:r>
                      </m:e>
                    </m:func>
                  </m:oMath>
                </a14:m>
                <a:r>
                  <a:rPr lang="en-US" sz="2400" b="1" dirty="0">
                    <a:solidFill>
                      <a:srgbClr val="FF0000"/>
                    </a:solidFill>
                    <a:latin typeface="Times New Roman" pitchFamily="18" charset="0"/>
                    <a:cs typeface="Times New Roman" pitchFamily="18" charset="0"/>
                  </a:rPr>
                  <a:t>, </a:t>
                </a:r>
              </a:p>
              <a:p>
                <a:pPr algn="ctr">
                  <a:lnSpc>
                    <a:spcPct val="106000"/>
                  </a:lnSpc>
                </a:pPr>
                <a14:m>
                  <m:oMath xmlns:m="http://schemas.openxmlformats.org/officeDocument/2006/math">
                    <m:sSup>
                      <m:sSupPr>
                        <m:ctrlPr>
                          <a:rPr lang="en-US" sz="2400" b="1" i="1">
                            <a:solidFill>
                              <a:srgbClr val="FF0000"/>
                            </a:solidFill>
                            <a:latin typeface="Cambria Math" panose="02040503050406030204" pitchFamily="18" charset="0"/>
                          </a:rPr>
                        </m:ctrlPr>
                      </m:sSupPr>
                      <m:e>
                        <m:r>
                          <a:rPr lang="en-US" sz="2400" b="1" i="1">
                            <a:solidFill>
                              <a:srgbClr val="FF0000"/>
                            </a:solidFill>
                            <a:latin typeface="Cambria Math" panose="02040503050406030204" pitchFamily="18" charset="0"/>
                          </a:rPr>
                          <m:t>𝒃</m:t>
                        </m:r>
                      </m:e>
                      <m:sup>
                        <m:r>
                          <a:rPr lang="en-US" sz="2400" b="1" i="1">
                            <a:solidFill>
                              <a:srgbClr val="FF0000"/>
                            </a:solidFill>
                            <a:latin typeface="Cambria Math" panose="02040503050406030204" pitchFamily="18" charset="0"/>
                          </a:rPr>
                          <m:t>𝟐</m:t>
                        </m:r>
                      </m:sup>
                    </m:sSup>
                    <m:r>
                      <a:rPr lang="en-US" sz="2400" b="1">
                        <a:solidFill>
                          <a:srgbClr val="FF0000"/>
                        </a:solidFill>
                        <a:latin typeface="Cambria Math" panose="02040503050406030204" pitchFamily="18" charset="0"/>
                      </a:rPr>
                      <m:t>=</m:t>
                    </m:r>
                    <m:sSup>
                      <m:sSupPr>
                        <m:ctrlPr>
                          <a:rPr lang="en-US" sz="2400" b="1" i="1">
                            <a:solidFill>
                              <a:srgbClr val="FF0000"/>
                            </a:solidFill>
                            <a:latin typeface="Cambria Math" panose="02040503050406030204" pitchFamily="18" charset="0"/>
                          </a:rPr>
                        </m:ctrlPr>
                      </m:sSupPr>
                      <m:e>
                        <m:r>
                          <a:rPr lang="en-US" sz="2400" b="1" i="1">
                            <a:solidFill>
                              <a:srgbClr val="FF0000"/>
                            </a:solidFill>
                            <a:latin typeface="Cambria Math" panose="02040503050406030204" pitchFamily="18" charset="0"/>
                          </a:rPr>
                          <m:t>𝒄</m:t>
                        </m:r>
                      </m:e>
                      <m:sup>
                        <m:r>
                          <a:rPr lang="en-US" sz="2400" b="1" i="1">
                            <a:solidFill>
                              <a:srgbClr val="FF0000"/>
                            </a:solidFill>
                            <a:latin typeface="Cambria Math" panose="02040503050406030204" pitchFamily="18" charset="0"/>
                          </a:rPr>
                          <m:t>𝟐</m:t>
                        </m:r>
                      </m:sup>
                    </m:sSup>
                    <m:r>
                      <a:rPr lang="en-US" sz="2400" b="1">
                        <a:solidFill>
                          <a:srgbClr val="FF0000"/>
                        </a:solidFill>
                        <a:latin typeface="Cambria Math" panose="02040503050406030204" pitchFamily="18" charset="0"/>
                      </a:rPr>
                      <m:t>+</m:t>
                    </m:r>
                    <m:sSup>
                      <m:sSupPr>
                        <m:ctrlPr>
                          <a:rPr lang="en-US" sz="2400" b="1" i="1">
                            <a:solidFill>
                              <a:srgbClr val="FF0000"/>
                            </a:solidFill>
                            <a:latin typeface="Cambria Math" panose="02040503050406030204" pitchFamily="18" charset="0"/>
                          </a:rPr>
                        </m:ctrlPr>
                      </m:sSupPr>
                      <m:e>
                        <m:r>
                          <a:rPr lang="en-US" sz="2400" b="1" i="1">
                            <a:solidFill>
                              <a:srgbClr val="FF0000"/>
                            </a:solidFill>
                            <a:latin typeface="Cambria Math" panose="02040503050406030204" pitchFamily="18" charset="0"/>
                          </a:rPr>
                          <m:t>𝒂</m:t>
                        </m:r>
                      </m:e>
                      <m:sup>
                        <m:r>
                          <a:rPr lang="en-US" sz="2400" b="1" i="1">
                            <a:solidFill>
                              <a:srgbClr val="FF0000"/>
                            </a:solidFill>
                            <a:latin typeface="Cambria Math" panose="02040503050406030204" pitchFamily="18" charset="0"/>
                          </a:rPr>
                          <m:t>𝟐</m:t>
                        </m:r>
                      </m:sup>
                    </m:sSup>
                    <m:r>
                      <a:rPr lang="en-US" sz="2400" b="1">
                        <a:solidFill>
                          <a:srgbClr val="FF0000"/>
                        </a:solidFill>
                        <a:latin typeface="Cambria Math" panose="02040503050406030204" pitchFamily="18" charset="0"/>
                      </a:rPr>
                      <m:t>−</m:t>
                    </m:r>
                    <m:r>
                      <a:rPr lang="en-US" sz="2400" b="1" i="1">
                        <a:solidFill>
                          <a:srgbClr val="FF0000"/>
                        </a:solidFill>
                        <a:latin typeface="Cambria Math" panose="02040503050406030204" pitchFamily="18" charset="0"/>
                      </a:rPr>
                      <m:t>𝟐</m:t>
                    </m:r>
                    <m:r>
                      <a:rPr lang="en-US" sz="2400" b="1" i="1">
                        <a:solidFill>
                          <a:srgbClr val="FF0000"/>
                        </a:solidFill>
                        <a:latin typeface="Cambria Math" panose="02040503050406030204" pitchFamily="18" charset="0"/>
                      </a:rPr>
                      <m:t>𝒄𝒂</m:t>
                    </m:r>
                    <m:func>
                      <m:funcPr>
                        <m:ctrlPr>
                          <a:rPr lang="en-US" sz="2400" b="1" i="1">
                            <a:solidFill>
                              <a:srgbClr val="FF0000"/>
                            </a:solidFill>
                            <a:latin typeface="Cambria Math" panose="02040503050406030204" pitchFamily="18" charset="0"/>
                          </a:rPr>
                        </m:ctrlPr>
                      </m:funcPr>
                      <m:fName>
                        <m:r>
                          <a:rPr lang="en-US" sz="2400" b="1" i="1">
                            <a:solidFill>
                              <a:srgbClr val="FF0000"/>
                            </a:solidFill>
                            <a:latin typeface="Cambria Math" panose="02040503050406030204" pitchFamily="18" charset="0"/>
                          </a:rPr>
                          <m:t>𝒄𝒐𝒔</m:t>
                        </m:r>
                      </m:fName>
                      <m:e>
                        <m:r>
                          <a:rPr lang="en-US" sz="2400" b="1" i="1">
                            <a:solidFill>
                              <a:srgbClr val="FF0000"/>
                            </a:solidFill>
                            <a:latin typeface="Cambria Math" panose="02040503050406030204" pitchFamily="18" charset="0"/>
                          </a:rPr>
                          <m:t>𝑩</m:t>
                        </m:r>
                      </m:e>
                    </m:func>
                  </m:oMath>
                </a14:m>
                <a:r>
                  <a:rPr lang="en-US" sz="2400" b="1" dirty="0">
                    <a:solidFill>
                      <a:srgbClr val="FF0000"/>
                    </a:solidFill>
                    <a:latin typeface="Times New Roman" pitchFamily="18" charset="0"/>
                    <a:cs typeface="Times New Roman" pitchFamily="18" charset="0"/>
                  </a:rPr>
                  <a:t>,</a:t>
                </a:r>
              </a:p>
              <a:p>
                <a:pPr algn="ctr">
                  <a:lnSpc>
                    <a:spcPct val="106000"/>
                  </a:lnSpc>
                </a:pPr>
                <a14:m>
                  <m:oMath xmlns:m="http://schemas.openxmlformats.org/officeDocument/2006/math">
                    <m:sSup>
                      <m:sSupPr>
                        <m:ctrlPr>
                          <a:rPr lang="en-US" sz="2400" b="1" i="1">
                            <a:solidFill>
                              <a:srgbClr val="FF0000"/>
                            </a:solidFill>
                            <a:latin typeface="Cambria Math" panose="02040503050406030204" pitchFamily="18" charset="0"/>
                          </a:rPr>
                        </m:ctrlPr>
                      </m:sSupPr>
                      <m:e>
                        <m:r>
                          <a:rPr lang="en-US" sz="2400" b="1" i="1">
                            <a:solidFill>
                              <a:srgbClr val="FF0000"/>
                            </a:solidFill>
                            <a:latin typeface="Cambria Math" panose="02040503050406030204" pitchFamily="18" charset="0"/>
                          </a:rPr>
                          <m:t>𝒄</m:t>
                        </m:r>
                      </m:e>
                      <m:sup>
                        <m:r>
                          <a:rPr lang="en-US" sz="2400" b="1" i="1">
                            <a:solidFill>
                              <a:srgbClr val="FF0000"/>
                            </a:solidFill>
                            <a:latin typeface="Cambria Math" panose="02040503050406030204" pitchFamily="18" charset="0"/>
                          </a:rPr>
                          <m:t>𝟐</m:t>
                        </m:r>
                      </m:sup>
                    </m:sSup>
                    <m:r>
                      <a:rPr lang="en-US" sz="2400" b="1">
                        <a:solidFill>
                          <a:srgbClr val="FF0000"/>
                        </a:solidFill>
                        <a:latin typeface="Cambria Math" panose="02040503050406030204" pitchFamily="18" charset="0"/>
                      </a:rPr>
                      <m:t>=</m:t>
                    </m:r>
                    <m:sSup>
                      <m:sSupPr>
                        <m:ctrlPr>
                          <a:rPr lang="en-US" sz="2400" b="1" i="1">
                            <a:solidFill>
                              <a:srgbClr val="FF0000"/>
                            </a:solidFill>
                            <a:latin typeface="Cambria Math" panose="02040503050406030204" pitchFamily="18" charset="0"/>
                          </a:rPr>
                        </m:ctrlPr>
                      </m:sSupPr>
                      <m:e>
                        <m:r>
                          <a:rPr lang="en-US" sz="2400" b="1" i="1">
                            <a:solidFill>
                              <a:srgbClr val="FF0000"/>
                            </a:solidFill>
                            <a:latin typeface="Cambria Math" panose="02040503050406030204" pitchFamily="18" charset="0"/>
                          </a:rPr>
                          <m:t>𝒂</m:t>
                        </m:r>
                      </m:e>
                      <m:sup>
                        <m:r>
                          <a:rPr lang="en-US" sz="2400" b="1" i="1">
                            <a:solidFill>
                              <a:srgbClr val="FF0000"/>
                            </a:solidFill>
                            <a:latin typeface="Cambria Math" panose="02040503050406030204" pitchFamily="18" charset="0"/>
                          </a:rPr>
                          <m:t>𝟐</m:t>
                        </m:r>
                      </m:sup>
                    </m:sSup>
                    <m:r>
                      <a:rPr lang="en-US" sz="2400" b="1">
                        <a:solidFill>
                          <a:srgbClr val="FF0000"/>
                        </a:solidFill>
                        <a:latin typeface="Cambria Math" panose="02040503050406030204" pitchFamily="18" charset="0"/>
                      </a:rPr>
                      <m:t>+</m:t>
                    </m:r>
                    <m:sSup>
                      <m:sSupPr>
                        <m:ctrlPr>
                          <a:rPr lang="en-US" sz="2400" b="1" i="1">
                            <a:solidFill>
                              <a:srgbClr val="FF0000"/>
                            </a:solidFill>
                            <a:latin typeface="Cambria Math" panose="02040503050406030204" pitchFamily="18" charset="0"/>
                          </a:rPr>
                        </m:ctrlPr>
                      </m:sSupPr>
                      <m:e>
                        <m:r>
                          <a:rPr lang="en-US" sz="2400" b="1" i="1">
                            <a:solidFill>
                              <a:srgbClr val="FF0000"/>
                            </a:solidFill>
                            <a:latin typeface="Cambria Math" panose="02040503050406030204" pitchFamily="18" charset="0"/>
                          </a:rPr>
                          <m:t>𝒃</m:t>
                        </m:r>
                      </m:e>
                      <m:sup>
                        <m:r>
                          <a:rPr lang="en-US" sz="2400" b="1" i="1">
                            <a:solidFill>
                              <a:srgbClr val="FF0000"/>
                            </a:solidFill>
                            <a:latin typeface="Cambria Math" panose="02040503050406030204" pitchFamily="18" charset="0"/>
                          </a:rPr>
                          <m:t>𝟐</m:t>
                        </m:r>
                      </m:sup>
                    </m:sSup>
                    <m:r>
                      <a:rPr lang="en-US" sz="2400" b="1">
                        <a:solidFill>
                          <a:srgbClr val="FF0000"/>
                        </a:solidFill>
                        <a:latin typeface="Cambria Math" panose="02040503050406030204" pitchFamily="18" charset="0"/>
                      </a:rPr>
                      <m:t>−</m:t>
                    </m:r>
                    <m:r>
                      <a:rPr lang="en-US" sz="2400" b="1" i="1">
                        <a:solidFill>
                          <a:srgbClr val="FF0000"/>
                        </a:solidFill>
                        <a:latin typeface="Cambria Math" panose="02040503050406030204" pitchFamily="18" charset="0"/>
                      </a:rPr>
                      <m:t>𝟐</m:t>
                    </m:r>
                    <m:r>
                      <a:rPr lang="en-US" sz="2400" b="1" i="1">
                        <a:solidFill>
                          <a:srgbClr val="FF0000"/>
                        </a:solidFill>
                        <a:latin typeface="Cambria Math" panose="02040503050406030204" pitchFamily="18" charset="0"/>
                      </a:rPr>
                      <m:t>𝒂𝒃</m:t>
                    </m:r>
                    <m:func>
                      <m:funcPr>
                        <m:ctrlPr>
                          <a:rPr lang="en-US" sz="2400" b="1" i="1">
                            <a:solidFill>
                              <a:srgbClr val="FF0000"/>
                            </a:solidFill>
                            <a:latin typeface="Cambria Math" panose="02040503050406030204" pitchFamily="18" charset="0"/>
                          </a:rPr>
                        </m:ctrlPr>
                      </m:funcPr>
                      <m:fName>
                        <m:r>
                          <a:rPr lang="en-US" sz="2400" b="1" i="1">
                            <a:solidFill>
                              <a:srgbClr val="FF0000"/>
                            </a:solidFill>
                            <a:latin typeface="Cambria Math" panose="02040503050406030204" pitchFamily="18" charset="0"/>
                          </a:rPr>
                          <m:t>𝒄𝒐𝒔</m:t>
                        </m:r>
                      </m:fName>
                      <m:e>
                        <m:r>
                          <a:rPr lang="en-US" sz="2400" b="1" i="1">
                            <a:solidFill>
                              <a:srgbClr val="FF0000"/>
                            </a:solidFill>
                            <a:latin typeface="Cambria Math" panose="02040503050406030204" pitchFamily="18" charset="0"/>
                          </a:rPr>
                          <m:t>𝑪</m:t>
                        </m:r>
                      </m:e>
                    </m:func>
                  </m:oMath>
                </a14:m>
                <a:r>
                  <a:rPr lang="en-US" sz="2400" b="1" dirty="0">
                    <a:solidFill>
                      <a:srgbClr val="FF0000"/>
                    </a:solidFill>
                    <a:latin typeface="Times New Roman" pitchFamily="18" charset="0"/>
                    <a:cs typeface="Times New Roman" pitchFamily="18" charset="0"/>
                  </a:rPr>
                  <a:t>.</a:t>
                </a:r>
                <a:endPar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14489" y="980480"/>
                <a:ext cx="3733800" cy="1684757"/>
              </a:xfrm>
              <a:prstGeom prst="rect">
                <a:avLst/>
              </a:prstGeom>
              <a:blipFill rotWithShape="1">
                <a:blip r:embed="rId2"/>
                <a:stretch>
                  <a:fillRect l="-2447" t="-2899" r="-3426" b="-5797"/>
                </a:stretch>
              </a:blipFill>
            </p:spPr>
            <p:txBody>
              <a:bodyPr/>
              <a:lstStyle/>
              <a:p>
                <a:r>
                  <a:rPr lang="en-US">
                    <a:noFill/>
                  </a:rPr>
                  <a:t> </a:t>
                </a:r>
              </a:p>
            </p:txBody>
          </p:sp>
        </mc:Fallback>
      </mc:AlternateContent>
      <p:sp>
        <p:nvSpPr>
          <p:cNvPr id="6" name="TextBox 5"/>
          <p:cNvSpPr txBox="1"/>
          <p:nvPr/>
        </p:nvSpPr>
        <p:spPr>
          <a:xfrm>
            <a:off x="214489" y="2724150"/>
            <a:ext cx="3733800" cy="1200329"/>
          </a:xfrm>
          <a:prstGeom prst="rect">
            <a:avLst/>
          </a:prstGeom>
          <a:noFill/>
        </p:spPr>
        <p:txBody>
          <a:bodyPr wrap="square" rtlCol="0">
            <a:spAutoFit/>
          </a:bodyPr>
          <a:lstStyle/>
          <a:p>
            <a:pPr lvl="0"/>
            <a:r>
              <a:rPr lang="en-US" sz="2400" dirty="0" err="1">
                <a:solidFill>
                  <a:prstClr val="black"/>
                </a:solidFill>
                <a:latin typeface="Times New Roman" panose="02020603050405020304" pitchFamily="18" charset="0"/>
                <a:cs typeface="Times New Roman" panose="02020603050405020304" pitchFamily="18" charset="0"/>
              </a:rPr>
              <a:t>Định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lí</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Pythagore</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có</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phải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là</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một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trường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hợp</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đặc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biệt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của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Định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lí</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côsin</a:t>
            </a:r>
            <a:r>
              <a:rPr lang="en-US" sz="2400" dirty="0">
                <a:solidFill>
                  <a:prstClr val="black"/>
                </a:solidFill>
                <a:latin typeface="Times New Roman" panose="02020603050405020304" pitchFamily="18" charset="0"/>
                <a:cs typeface="Times New Roman" panose="02020603050405020304" pitchFamily="18" charset="0"/>
              </a:rPr>
              <a:t> hay </a:t>
            </a:r>
            <a:r>
              <a:rPr lang="en-US" sz="2400" dirty="0" err="1">
                <a:solidFill>
                  <a:prstClr val="black"/>
                </a:solidFill>
                <a:latin typeface="Times New Roman" panose="02020603050405020304" pitchFamily="18" charset="0"/>
                <a:cs typeface="Times New Roman" panose="02020603050405020304" pitchFamily="18" charset="0"/>
              </a:rPr>
              <a:t>không</a:t>
            </a:r>
            <a:r>
              <a:rPr lang="en-US" sz="2400" dirty="0">
                <a:solidFill>
                  <a:prstClr val="black"/>
                </a:solidFill>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8" name="TextBox 7"/>
              <p:cNvSpPr txBox="1"/>
              <p:nvPr/>
            </p:nvSpPr>
            <p:spPr>
              <a:xfrm>
                <a:off x="4114800" y="652601"/>
                <a:ext cx="4953000" cy="718338"/>
              </a:xfrm>
              <a:prstGeom prst="rect">
                <a:avLst/>
              </a:prstGeom>
              <a:noFill/>
            </p:spPr>
            <p:txBody>
              <a:bodyPr wrap="square" rtlCol="0">
                <a:spAutoFit/>
              </a:bodyPr>
              <a:lstStyle/>
              <a:p>
                <a:pPr lvl="0"/>
                <a:r>
                  <a:rPr lang="en-US" sz="2000" dirty="0">
                    <a:solidFill>
                      <a:prstClr val="black"/>
                    </a:solidFill>
                    <a:latin typeface="Times New Roman" pitchFamily="18" charset="0"/>
                    <a:cs typeface="Times New Roman" panose="02020603050405020304" pitchFamily="18" charset="0"/>
                  </a:rPr>
                  <a:t>+</a:t>
                </a:r>
                <a:r>
                  <a:rPr lang="en-US" sz="2000" dirty="0" err="1">
                    <a:solidFill>
                      <a:prstClr val="black"/>
                    </a:solidFill>
                    <a:latin typeface="Times New Roman" panose="02020603050405020304" pitchFamily="18" charset="0"/>
                    <a:cs typeface="Times New Roman" panose="02020603050405020304" pitchFamily="18" charset="0"/>
                  </a:rPr>
                  <a:t>Khi</a:t>
                </a:r>
                <a:r>
                  <a:rPr lang="en-US" sz="20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000" i="1">
                            <a:solidFill>
                              <a:prstClr val="black"/>
                            </a:solidFill>
                            <a:latin typeface="Cambria Math" panose="02040503050406030204" pitchFamily="18" charset="0"/>
                          </a:rPr>
                        </m:ctrlPr>
                      </m:accPr>
                      <m:e>
                        <m:r>
                          <a:rPr lang="en-US" sz="2000" i="1">
                            <a:solidFill>
                              <a:prstClr val="black"/>
                            </a:solidFill>
                            <a:latin typeface="Cambria Math" panose="02040503050406030204" pitchFamily="18" charset="0"/>
                          </a:rPr>
                          <m:t>𝐴</m:t>
                        </m:r>
                      </m:e>
                    </m:acc>
                    <m:r>
                      <a:rPr lang="en-US" sz="2000" i="1">
                        <a:solidFill>
                          <a:prstClr val="black"/>
                        </a:solidFill>
                        <a:latin typeface="Cambria Math" panose="02040503050406030204" pitchFamily="18" charset="0"/>
                      </a:rPr>
                      <m:t>=9</m:t>
                    </m:r>
                    <m:sSup>
                      <m:sSupPr>
                        <m:ctrlPr>
                          <a:rPr lang="en-US" sz="2000" i="1">
                            <a:solidFill>
                              <a:prstClr val="black"/>
                            </a:solidFill>
                            <a:latin typeface="Cambria Math" panose="02040503050406030204" pitchFamily="18" charset="0"/>
                          </a:rPr>
                        </m:ctrlPr>
                      </m:sSupPr>
                      <m:e>
                        <m:r>
                          <a:rPr lang="en-US" sz="2000" i="1">
                            <a:solidFill>
                              <a:prstClr val="black"/>
                            </a:solidFill>
                            <a:latin typeface="Cambria Math" panose="02040503050406030204" pitchFamily="18" charset="0"/>
                          </a:rPr>
                          <m:t>0</m:t>
                        </m:r>
                      </m:e>
                      <m:sup>
                        <m:r>
                          <a:rPr lang="en-US" sz="2000" i="1">
                            <a:solidFill>
                              <a:prstClr val="black"/>
                            </a:solidFill>
                            <a:latin typeface="Cambria Math" panose="02040503050406030204" pitchFamily="18" charset="0"/>
                          </a:rPr>
                          <m:t>0</m:t>
                        </m:r>
                      </m:sup>
                    </m:sSup>
                    <m:r>
                      <a:rPr lang="en-US" sz="2000" i="1">
                        <a:solidFill>
                          <a:prstClr val="black"/>
                        </a:solidFill>
                        <a:latin typeface="Cambria Math" panose="02040503050406030204" pitchFamily="18" charset="0"/>
                      </a:rPr>
                      <m:t>⇒</m:t>
                    </m:r>
                    <m:func>
                      <m:funcPr>
                        <m:ctrlPr>
                          <a:rPr lang="en-US" sz="2000" i="1">
                            <a:solidFill>
                              <a:prstClr val="black"/>
                            </a:solidFill>
                            <a:latin typeface="Cambria Math" panose="02040503050406030204" pitchFamily="18" charset="0"/>
                          </a:rPr>
                        </m:ctrlPr>
                      </m:funcPr>
                      <m:fName>
                        <m:r>
                          <a:rPr lang="en-US" sz="2000" i="1">
                            <a:solidFill>
                              <a:prstClr val="black"/>
                            </a:solidFill>
                            <a:latin typeface="Cambria Math" panose="02040503050406030204" pitchFamily="18" charset="0"/>
                          </a:rPr>
                          <m:t>𝑐𝑜𝑠</m:t>
                        </m:r>
                      </m:fName>
                      <m:e>
                        <m:r>
                          <a:rPr lang="en-US" sz="2000" i="1">
                            <a:solidFill>
                              <a:prstClr val="black"/>
                            </a:solidFill>
                            <a:latin typeface="Cambria Math" panose="02040503050406030204" pitchFamily="18" charset="0"/>
                          </a:rPr>
                          <m:t>𝐴</m:t>
                        </m:r>
                      </m:e>
                    </m:func>
                    <m:r>
                      <a:rPr lang="en-US" sz="2000" i="1">
                        <a:solidFill>
                          <a:prstClr val="black"/>
                        </a:solidFill>
                        <a:latin typeface="Cambria Math" panose="02040503050406030204" pitchFamily="18" charset="0"/>
                      </a:rPr>
                      <m:t>=0:</m:t>
                    </m:r>
                  </m:oMath>
                </a14:m>
                <a:endParaRPr lang="en-US" sz="2000" i="1" dirty="0">
                  <a:solidFill>
                    <a:prstClr val="black"/>
                  </a:solidFill>
                  <a:latin typeface="Times New Roman" panose="02020603050405020304" pitchFamily="18" charset="0"/>
                  <a:cs typeface="Times New Roman" panose="02020603050405020304" pitchFamily="18" charset="0"/>
                </a:endParaRPr>
              </a:p>
              <a:p>
                <a:pPr lvl="0"/>
                <a14:m>
                  <m:oMath xmlns:m="http://schemas.openxmlformats.org/officeDocument/2006/math">
                    <m:sSup>
                      <m:sSupPr>
                        <m:ctrlPr>
                          <a:rPr lang="en-US" sz="2000" i="1">
                            <a:solidFill>
                              <a:prstClr val="black"/>
                            </a:solidFill>
                            <a:latin typeface="Cambria Math" panose="02040503050406030204" pitchFamily="18" charset="0"/>
                          </a:rPr>
                        </m:ctrlPr>
                      </m:sSupPr>
                      <m:e>
                        <m:r>
                          <a:rPr lang="en-US" sz="2000" i="1">
                            <a:solidFill>
                              <a:prstClr val="black"/>
                            </a:solidFill>
                            <a:latin typeface="Cambria Math" panose="02040503050406030204" pitchFamily="18" charset="0"/>
                          </a:rPr>
                          <m:t>𝑎</m:t>
                        </m:r>
                      </m:e>
                      <m:sup>
                        <m:r>
                          <a:rPr lang="en-US" sz="2000" i="1">
                            <a:solidFill>
                              <a:prstClr val="black"/>
                            </a:solidFill>
                            <a:latin typeface="Cambria Math" panose="02040503050406030204" pitchFamily="18" charset="0"/>
                          </a:rPr>
                          <m:t>2</m:t>
                        </m:r>
                      </m:sup>
                    </m:sSup>
                    <m:r>
                      <a:rPr lang="en-US" sz="2000" i="1">
                        <a:solidFill>
                          <a:prstClr val="black"/>
                        </a:solidFill>
                        <a:latin typeface="Cambria Math" panose="02040503050406030204" pitchFamily="18" charset="0"/>
                      </a:rPr>
                      <m:t>=</m:t>
                    </m:r>
                    <m:sSup>
                      <m:sSupPr>
                        <m:ctrlPr>
                          <a:rPr lang="en-US" sz="2000" i="1">
                            <a:solidFill>
                              <a:prstClr val="black"/>
                            </a:solidFill>
                            <a:latin typeface="Cambria Math" panose="02040503050406030204" pitchFamily="18" charset="0"/>
                          </a:rPr>
                        </m:ctrlPr>
                      </m:sSupPr>
                      <m:e>
                        <m:r>
                          <a:rPr lang="en-US" sz="2000" i="1">
                            <a:solidFill>
                              <a:prstClr val="black"/>
                            </a:solidFill>
                            <a:latin typeface="Cambria Math" panose="02040503050406030204" pitchFamily="18" charset="0"/>
                          </a:rPr>
                          <m:t>𝑏</m:t>
                        </m:r>
                      </m:e>
                      <m:sup>
                        <m:r>
                          <a:rPr lang="en-US" sz="2000" i="1">
                            <a:solidFill>
                              <a:prstClr val="black"/>
                            </a:solidFill>
                            <a:latin typeface="Cambria Math" panose="02040503050406030204" pitchFamily="18" charset="0"/>
                          </a:rPr>
                          <m:t>2</m:t>
                        </m:r>
                      </m:sup>
                    </m:sSup>
                    <m:r>
                      <a:rPr lang="en-US" sz="2000" i="1">
                        <a:solidFill>
                          <a:prstClr val="black"/>
                        </a:solidFill>
                        <a:latin typeface="Cambria Math" panose="02040503050406030204" pitchFamily="18" charset="0"/>
                      </a:rPr>
                      <m:t>+</m:t>
                    </m:r>
                    <m:sSup>
                      <m:sSupPr>
                        <m:ctrlPr>
                          <a:rPr lang="en-US" sz="2000" i="1">
                            <a:solidFill>
                              <a:prstClr val="black"/>
                            </a:solidFill>
                            <a:latin typeface="Cambria Math" panose="02040503050406030204" pitchFamily="18" charset="0"/>
                          </a:rPr>
                        </m:ctrlPr>
                      </m:sSupPr>
                      <m:e>
                        <m:r>
                          <a:rPr lang="en-US" sz="2000" i="1">
                            <a:solidFill>
                              <a:prstClr val="black"/>
                            </a:solidFill>
                            <a:latin typeface="Cambria Math" panose="02040503050406030204" pitchFamily="18" charset="0"/>
                          </a:rPr>
                          <m:t>𝑐</m:t>
                        </m:r>
                      </m:e>
                      <m:sup>
                        <m:r>
                          <a:rPr lang="en-US" sz="2000" i="1">
                            <a:solidFill>
                              <a:prstClr val="black"/>
                            </a:solidFill>
                            <a:latin typeface="Cambria Math" panose="02040503050406030204" pitchFamily="18" charset="0"/>
                          </a:rPr>
                          <m:t>2</m:t>
                        </m:r>
                      </m:sup>
                    </m:sSup>
                    <m:r>
                      <a:rPr lang="en-US" sz="2000" i="1">
                        <a:solidFill>
                          <a:prstClr val="black"/>
                        </a:solidFill>
                        <a:latin typeface="Cambria Math" panose="02040503050406030204" pitchFamily="18" charset="0"/>
                      </a:rPr>
                      <m:t>−2</m:t>
                    </m:r>
                    <m:r>
                      <a:rPr lang="en-US" sz="2000" i="1">
                        <a:solidFill>
                          <a:prstClr val="black"/>
                        </a:solidFill>
                        <a:latin typeface="Cambria Math" panose="02040503050406030204" pitchFamily="18" charset="0"/>
                      </a:rPr>
                      <m:t>𝑏𝑐</m:t>
                    </m:r>
                    <m:func>
                      <m:funcPr>
                        <m:ctrlPr>
                          <a:rPr lang="en-US" sz="2000" i="1">
                            <a:solidFill>
                              <a:prstClr val="black"/>
                            </a:solidFill>
                            <a:latin typeface="Cambria Math" panose="02040503050406030204" pitchFamily="18" charset="0"/>
                          </a:rPr>
                        </m:ctrlPr>
                      </m:funcPr>
                      <m:fName>
                        <m:r>
                          <a:rPr lang="en-US" sz="2000" i="1">
                            <a:solidFill>
                              <a:prstClr val="black"/>
                            </a:solidFill>
                            <a:latin typeface="Cambria Math" panose="02040503050406030204" pitchFamily="18" charset="0"/>
                          </a:rPr>
                          <m:t>𝑐𝑜𝑠</m:t>
                        </m:r>
                      </m:fName>
                      <m:e>
                        <m:r>
                          <a:rPr lang="en-US" sz="2000" i="1">
                            <a:solidFill>
                              <a:prstClr val="black"/>
                            </a:solidFill>
                            <a:latin typeface="Cambria Math" panose="02040503050406030204" pitchFamily="18" charset="0"/>
                          </a:rPr>
                          <m:t>𝐴</m:t>
                        </m:r>
                      </m:e>
                    </m:func>
                    <m:r>
                      <a:rPr lang="en-US" sz="2000" i="1">
                        <a:solidFill>
                          <a:prstClr val="black"/>
                        </a:solidFill>
                        <a:latin typeface="Cambria Math" panose="02040503050406030204" pitchFamily="18" charset="0"/>
                      </a:rPr>
                      <m:t>⇔</m:t>
                    </m:r>
                    <m:sSup>
                      <m:sSupPr>
                        <m:ctrlPr>
                          <a:rPr lang="en-US" sz="2000" i="1">
                            <a:solidFill>
                              <a:prstClr val="black"/>
                            </a:solidFill>
                            <a:latin typeface="Cambria Math" panose="02040503050406030204" pitchFamily="18" charset="0"/>
                          </a:rPr>
                        </m:ctrlPr>
                      </m:sSupPr>
                      <m:e>
                        <m:r>
                          <a:rPr lang="en-US" sz="2000" i="1">
                            <a:solidFill>
                              <a:prstClr val="black"/>
                            </a:solidFill>
                            <a:latin typeface="Cambria Math" panose="02040503050406030204" pitchFamily="18" charset="0"/>
                          </a:rPr>
                          <m:t>𝑎</m:t>
                        </m:r>
                      </m:e>
                      <m:sup>
                        <m:r>
                          <a:rPr lang="en-US" sz="2000" i="1">
                            <a:solidFill>
                              <a:prstClr val="black"/>
                            </a:solidFill>
                            <a:latin typeface="Cambria Math" panose="02040503050406030204" pitchFamily="18" charset="0"/>
                          </a:rPr>
                          <m:t>2</m:t>
                        </m:r>
                      </m:sup>
                    </m:sSup>
                    <m:r>
                      <a:rPr lang="en-US" sz="2000" i="1">
                        <a:solidFill>
                          <a:prstClr val="black"/>
                        </a:solidFill>
                        <a:latin typeface="Cambria Math" panose="02040503050406030204" pitchFamily="18" charset="0"/>
                      </a:rPr>
                      <m:t>=</m:t>
                    </m:r>
                    <m:sSup>
                      <m:sSupPr>
                        <m:ctrlPr>
                          <a:rPr lang="en-US" sz="2000" i="1">
                            <a:solidFill>
                              <a:prstClr val="black"/>
                            </a:solidFill>
                            <a:latin typeface="Cambria Math" panose="02040503050406030204" pitchFamily="18" charset="0"/>
                          </a:rPr>
                        </m:ctrlPr>
                      </m:sSupPr>
                      <m:e>
                        <m:r>
                          <a:rPr lang="en-US" sz="2000" i="1">
                            <a:solidFill>
                              <a:prstClr val="black"/>
                            </a:solidFill>
                            <a:latin typeface="Cambria Math" panose="02040503050406030204" pitchFamily="18" charset="0"/>
                          </a:rPr>
                          <m:t>𝑏</m:t>
                        </m:r>
                      </m:e>
                      <m:sup>
                        <m:r>
                          <a:rPr lang="en-US" sz="2000" i="1">
                            <a:solidFill>
                              <a:prstClr val="black"/>
                            </a:solidFill>
                            <a:latin typeface="Cambria Math" panose="02040503050406030204" pitchFamily="18" charset="0"/>
                          </a:rPr>
                          <m:t>2</m:t>
                        </m:r>
                      </m:sup>
                    </m:sSup>
                    <m:r>
                      <a:rPr lang="en-US" sz="2000" i="1">
                        <a:solidFill>
                          <a:prstClr val="black"/>
                        </a:solidFill>
                        <a:latin typeface="Cambria Math" panose="02040503050406030204" pitchFamily="18" charset="0"/>
                      </a:rPr>
                      <m:t>+</m:t>
                    </m:r>
                    <m:sSup>
                      <m:sSupPr>
                        <m:ctrlPr>
                          <a:rPr lang="en-US" sz="2000" i="1">
                            <a:solidFill>
                              <a:prstClr val="black"/>
                            </a:solidFill>
                            <a:latin typeface="Cambria Math" panose="02040503050406030204" pitchFamily="18" charset="0"/>
                          </a:rPr>
                        </m:ctrlPr>
                      </m:sSupPr>
                      <m:e>
                        <m:r>
                          <a:rPr lang="en-US" sz="2000" i="1">
                            <a:solidFill>
                              <a:prstClr val="black"/>
                            </a:solidFill>
                            <a:latin typeface="Cambria Math" panose="02040503050406030204" pitchFamily="18" charset="0"/>
                          </a:rPr>
                          <m:t>𝑐</m:t>
                        </m:r>
                      </m:e>
                      <m:sup>
                        <m:r>
                          <a:rPr lang="en-US" sz="2000" i="1">
                            <a:solidFill>
                              <a:prstClr val="black"/>
                            </a:solidFill>
                            <a:latin typeface="Cambria Math" panose="02040503050406030204" pitchFamily="18" charset="0"/>
                          </a:rPr>
                          <m:t>2</m:t>
                        </m:r>
                      </m:sup>
                    </m:sSup>
                  </m:oMath>
                </a14:m>
                <a:r>
                  <a:rPr lang="en-US" sz="2000" dirty="0">
                    <a:solidFill>
                      <a:prstClr val="black"/>
                    </a:solidFill>
                    <a:latin typeface="Times New Roman" panose="02020603050405020304" pitchFamily="18" charset="0"/>
                    <a:cs typeface="Times New Roman" panose="02020603050405020304" pitchFamily="18" charset="0"/>
                  </a:rPr>
                  <a:t>.</a:t>
                </a:r>
              </a:p>
            </p:txBody>
          </p:sp>
        </mc:Choice>
        <mc:Fallback xmlns="">
          <p:sp>
            <p:nvSpPr>
              <p:cNvPr id="8" name="TextBox 7"/>
              <p:cNvSpPr txBox="1">
                <a:spLocks noRot="1" noChangeAspect="1" noMove="1" noResize="1" noEditPoints="1" noAdjustHandles="1" noChangeArrowheads="1" noChangeShapeType="1" noTextEdit="1"/>
              </p:cNvSpPr>
              <p:nvPr/>
            </p:nvSpPr>
            <p:spPr>
              <a:xfrm>
                <a:off x="4114800" y="652601"/>
                <a:ext cx="4953000" cy="718338"/>
              </a:xfrm>
              <a:prstGeom prst="rect">
                <a:avLst/>
              </a:prstGeom>
              <a:blipFill rotWithShape="1">
                <a:blip r:embed="rId3"/>
                <a:stretch>
                  <a:fillRect l="-1230" t="-2542" b="-144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114800" y="1370939"/>
                <a:ext cx="4953000" cy="972702"/>
              </a:xfrm>
              <a:prstGeom prst="rect">
                <a:avLst/>
              </a:prstGeom>
              <a:noFill/>
            </p:spPr>
            <p:txBody>
              <a:bodyPr wrap="square" rtlCol="0">
                <a:spAutoFit/>
              </a:bodyPr>
              <a:lstStyle/>
              <a:p>
                <a:pPr lvl="0" defTabSz="1828800">
                  <a:spcBef>
                    <a:spcPts val="2000"/>
                  </a:spcBef>
                  <a:defRPr/>
                </a:pPr>
                <a:r>
                  <a:rPr lang="en-US" dirty="0">
                    <a:solidFill>
                      <a:prstClr val="black"/>
                    </a:solidFill>
                    <a:latin typeface="Times New Roman" panose="02020603050405020304" pitchFamily="18" charset="0"/>
                    <a:cs typeface="Times New Roman" panose="02020603050405020304" pitchFamily="18" charset="0"/>
                  </a:rPr>
                  <a:t>+</a:t>
                </a:r>
                <a:r>
                  <a:rPr lang="en-US" sz="2000" dirty="0">
                    <a:solidFill>
                      <a:prstClr val="black"/>
                    </a:solidFill>
                    <a:latin typeface="Times New Roman" panose="02020603050405020304" pitchFamily="18" charset="0"/>
                    <a:cs typeface="Times New Roman" panose="02020603050405020304" pitchFamily="18" charset="0"/>
                  </a:rPr>
                  <a:t>Khi </a:t>
                </a:r>
                <a14:m>
                  <m:oMath xmlns:m="http://schemas.openxmlformats.org/officeDocument/2006/math">
                    <m:acc>
                      <m:accPr>
                        <m:chr m:val="̂"/>
                        <m:ctrlPr>
                          <a:rPr lang="en-US" sz="2000" i="1">
                            <a:solidFill>
                              <a:prstClr val="black"/>
                            </a:solidFill>
                            <a:latin typeface="Cambria Math" panose="02040503050406030204" pitchFamily="18" charset="0"/>
                          </a:rPr>
                        </m:ctrlPr>
                      </m:accPr>
                      <m:e>
                        <m:r>
                          <a:rPr lang="en-US" sz="2000" i="1">
                            <a:solidFill>
                              <a:prstClr val="black"/>
                            </a:solidFill>
                            <a:latin typeface="Cambria Math" panose="02040503050406030204" pitchFamily="18" charset="0"/>
                          </a:rPr>
                          <m:t>𝐵</m:t>
                        </m:r>
                      </m:e>
                    </m:acc>
                    <m:r>
                      <a:rPr lang="en-US" sz="2000" i="1">
                        <a:solidFill>
                          <a:prstClr val="black"/>
                        </a:solidFill>
                        <a:latin typeface="Cambria Math" panose="02040503050406030204" pitchFamily="18" charset="0"/>
                      </a:rPr>
                      <m:t>=9</m:t>
                    </m:r>
                    <m:sSup>
                      <m:sSupPr>
                        <m:ctrlPr>
                          <a:rPr lang="en-US" sz="2000" i="1">
                            <a:solidFill>
                              <a:prstClr val="black"/>
                            </a:solidFill>
                            <a:latin typeface="Cambria Math" panose="02040503050406030204" pitchFamily="18" charset="0"/>
                          </a:rPr>
                        </m:ctrlPr>
                      </m:sSupPr>
                      <m:e>
                        <m:r>
                          <a:rPr lang="en-US" sz="2000" i="1">
                            <a:solidFill>
                              <a:prstClr val="black"/>
                            </a:solidFill>
                            <a:latin typeface="Cambria Math" panose="02040503050406030204" pitchFamily="18" charset="0"/>
                          </a:rPr>
                          <m:t>0</m:t>
                        </m:r>
                      </m:e>
                      <m:sup>
                        <m:r>
                          <a:rPr lang="en-US" sz="2000" i="1">
                            <a:solidFill>
                              <a:prstClr val="black"/>
                            </a:solidFill>
                            <a:latin typeface="Cambria Math" panose="02040503050406030204" pitchFamily="18" charset="0"/>
                          </a:rPr>
                          <m:t>0</m:t>
                        </m:r>
                      </m:sup>
                    </m:sSup>
                    <m:r>
                      <a:rPr lang="en-US" sz="2000" i="1">
                        <a:solidFill>
                          <a:prstClr val="black"/>
                        </a:solidFill>
                        <a:latin typeface="Cambria Math" panose="02040503050406030204" pitchFamily="18" charset="0"/>
                      </a:rPr>
                      <m:t>⇒</m:t>
                    </m:r>
                    <m:func>
                      <m:funcPr>
                        <m:ctrlPr>
                          <a:rPr lang="en-US" sz="2000" i="1">
                            <a:solidFill>
                              <a:prstClr val="black"/>
                            </a:solidFill>
                            <a:latin typeface="Cambria Math" panose="02040503050406030204" pitchFamily="18" charset="0"/>
                          </a:rPr>
                        </m:ctrlPr>
                      </m:funcPr>
                      <m:fName>
                        <m:r>
                          <a:rPr lang="en-US" sz="2000" i="1">
                            <a:solidFill>
                              <a:prstClr val="black"/>
                            </a:solidFill>
                            <a:latin typeface="Cambria Math" panose="02040503050406030204" pitchFamily="18" charset="0"/>
                          </a:rPr>
                          <m:t>𝑐𝑜𝑠</m:t>
                        </m:r>
                      </m:fName>
                      <m:e>
                        <m:r>
                          <a:rPr lang="en-US" sz="2000" i="1">
                            <a:solidFill>
                              <a:prstClr val="black"/>
                            </a:solidFill>
                            <a:latin typeface="Cambria Math" panose="02040503050406030204" pitchFamily="18" charset="0"/>
                          </a:rPr>
                          <m:t>𝐵</m:t>
                        </m:r>
                      </m:e>
                    </m:func>
                    <m:r>
                      <a:rPr lang="en-US" sz="2000" i="1">
                        <a:solidFill>
                          <a:prstClr val="black"/>
                        </a:solidFill>
                        <a:latin typeface="Cambria Math" panose="02040503050406030204" pitchFamily="18" charset="0"/>
                      </a:rPr>
                      <m:t>=0:</m:t>
                    </m:r>
                  </m:oMath>
                </a14:m>
                <a:endParaRPr lang="en-US" sz="2000" i="1" dirty="0">
                  <a:solidFill>
                    <a:prstClr val="black"/>
                  </a:solidFill>
                  <a:latin typeface="Times New Roman" panose="02020603050405020304" pitchFamily="18" charset="0"/>
                  <a:cs typeface="Times New Roman" panose="02020603050405020304" pitchFamily="18" charset="0"/>
                </a:endParaRPr>
              </a:p>
              <a:p>
                <a:pPr lvl="0" defTabSz="1828800">
                  <a:spcBef>
                    <a:spcPts val="2000"/>
                  </a:spcBef>
                  <a:defRPr/>
                </a:pPr>
                <a:r>
                  <a:rPr lang="en-US" sz="20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2000" i="1">
                            <a:solidFill>
                              <a:prstClr val="black"/>
                            </a:solidFill>
                            <a:latin typeface="Cambria Math" panose="02040503050406030204" pitchFamily="18" charset="0"/>
                          </a:rPr>
                        </m:ctrlPr>
                      </m:sSupPr>
                      <m:e>
                        <m:r>
                          <a:rPr lang="en-US" sz="2000" i="1">
                            <a:solidFill>
                              <a:prstClr val="black"/>
                            </a:solidFill>
                            <a:latin typeface="Cambria Math" panose="02040503050406030204" pitchFamily="18" charset="0"/>
                          </a:rPr>
                          <m:t>𝑏</m:t>
                        </m:r>
                      </m:e>
                      <m:sup>
                        <m:r>
                          <a:rPr lang="en-US" sz="2000" i="1">
                            <a:solidFill>
                              <a:prstClr val="black"/>
                            </a:solidFill>
                            <a:latin typeface="Cambria Math" panose="02040503050406030204" pitchFamily="18" charset="0"/>
                          </a:rPr>
                          <m:t>2</m:t>
                        </m:r>
                      </m:sup>
                    </m:sSup>
                    <m:r>
                      <a:rPr lang="en-US" sz="2000" i="1">
                        <a:solidFill>
                          <a:prstClr val="black"/>
                        </a:solidFill>
                        <a:latin typeface="Cambria Math" panose="02040503050406030204" pitchFamily="18" charset="0"/>
                      </a:rPr>
                      <m:t>=</m:t>
                    </m:r>
                    <m:sSup>
                      <m:sSupPr>
                        <m:ctrlPr>
                          <a:rPr lang="en-US" sz="2000" i="1">
                            <a:solidFill>
                              <a:prstClr val="black"/>
                            </a:solidFill>
                            <a:latin typeface="Cambria Math" panose="02040503050406030204" pitchFamily="18" charset="0"/>
                          </a:rPr>
                        </m:ctrlPr>
                      </m:sSupPr>
                      <m:e>
                        <m:r>
                          <a:rPr lang="en-US" sz="2000" i="1">
                            <a:solidFill>
                              <a:prstClr val="black"/>
                            </a:solidFill>
                            <a:latin typeface="Cambria Math" panose="02040503050406030204" pitchFamily="18" charset="0"/>
                          </a:rPr>
                          <m:t>𝑎</m:t>
                        </m:r>
                      </m:e>
                      <m:sup>
                        <m:r>
                          <a:rPr lang="en-US" sz="2000" i="1">
                            <a:solidFill>
                              <a:prstClr val="black"/>
                            </a:solidFill>
                            <a:latin typeface="Cambria Math" panose="02040503050406030204" pitchFamily="18" charset="0"/>
                          </a:rPr>
                          <m:t>2</m:t>
                        </m:r>
                      </m:sup>
                    </m:sSup>
                    <m:r>
                      <a:rPr lang="en-US" sz="2000" i="1">
                        <a:solidFill>
                          <a:prstClr val="black"/>
                        </a:solidFill>
                        <a:latin typeface="Cambria Math" panose="02040503050406030204" pitchFamily="18" charset="0"/>
                      </a:rPr>
                      <m:t>+</m:t>
                    </m:r>
                    <m:sSup>
                      <m:sSupPr>
                        <m:ctrlPr>
                          <a:rPr lang="en-US" sz="2000" i="1">
                            <a:solidFill>
                              <a:prstClr val="black"/>
                            </a:solidFill>
                            <a:latin typeface="Cambria Math" panose="02040503050406030204" pitchFamily="18" charset="0"/>
                          </a:rPr>
                        </m:ctrlPr>
                      </m:sSupPr>
                      <m:e>
                        <m:r>
                          <a:rPr lang="en-US" sz="2000" i="1">
                            <a:solidFill>
                              <a:prstClr val="black"/>
                            </a:solidFill>
                            <a:latin typeface="Cambria Math" panose="02040503050406030204" pitchFamily="18" charset="0"/>
                          </a:rPr>
                          <m:t>𝑐</m:t>
                        </m:r>
                      </m:e>
                      <m:sup>
                        <m:r>
                          <a:rPr lang="en-US" sz="2000" i="1">
                            <a:solidFill>
                              <a:prstClr val="black"/>
                            </a:solidFill>
                            <a:latin typeface="Cambria Math" panose="02040503050406030204" pitchFamily="18" charset="0"/>
                          </a:rPr>
                          <m:t>2</m:t>
                        </m:r>
                      </m:sup>
                    </m:sSup>
                    <m:r>
                      <a:rPr lang="en-US" sz="2000" i="1">
                        <a:solidFill>
                          <a:prstClr val="black"/>
                        </a:solidFill>
                        <a:latin typeface="Cambria Math" panose="02040503050406030204" pitchFamily="18" charset="0"/>
                      </a:rPr>
                      <m:t>−2</m:t>
                    </m:r>
                    <m:r>
                      <a:rPr lang="en-US" sz="2000" i="1">
                        <a:solidFill>
                          <a:prstClr val="black"/>
                        </a:solidFill>
                        <a:latin typeface="Cambria Math" panose="02040503050406030204" pitchFamily="18" charset="0"/>
                      </a:rPr>
                      <m:t>𝑎𝑐</m:t>
                    </m:r>
                    <m:func>
                      <m:funcPr>
                        <m:ctrlPr>
                          <a:rPr lang="en-US" sz="2000" i="1">
                            <a:solidFill>
                              <a:prstClr val="black"/>
                            </a:solidFill>
                            <a:latin typeface="Cambria Math" panose="02040503050406030204" pitchFamily="18" charset="0"/>
                          </a:rPr>
                        </m:ctrlPr>
                      </m:funcPr>
                      <m:fName>
                        <m:r>
                          <a:rPr lang="en-US" sz="2000" i="1">
                            <a:solidFill>
                              <a:prstClr val="black"/>
                            </a:solidFill>
                            <a:latin typeface="Cambria Math" panose="02040503050406030204" pitchFamily="18" charset="0"/>
                          </a:rPr>
                          <m:t>𝑐𝑜𝑠</m:t>
                        </m:r>
                      </m:fName>
                      <m:e>
                        <m:r>
                          <a:rPr lang="en-US" sz="2000" i="1">
                            <a:solidFill>
                              <a:prstClr val="black"/>
                            </a:solidFill>
                            <a:latin typeface="Cambria Math" panose="02040503050406030204" pitchFamily="18" charset="0"/>
                          </a:rPr>
                          <m:t>𝐵</m:t>
                        </m:r>
                      </m:e>
                    </m:func>
                    <m:r>
                      <a:rPr lang="en-US" sz="2000" i="1">
                        <a:solidFill>
                          <a:prstClr val="black"/>
                        </a:solidFill>
                        <a:latin typeface="Cambria Math" panose="02040503050406030204" pitchFamily="18" charset="0"/>
                      </a:rPr>
                      <m:t>⇔</m:t>
                    </m:r>
                    <m:sSup>
                      <m:sSupPr>
                        <m:ctrlPr>
                          <a:rPr lang="en-US" sz="2000" i="1">
                            <a:solidFill>
                              <a:prstClr val="black"/>
                            </a:solidFill>
                            <a:latin typeface="Cambria Math" panose="02040503050406030204" pitchFamily="18" charset="0"/>
                          </a:rPr>
                        </m:ctrlPr>
                      </m:sSupPr>
                      <m:e>
                        <m:r>
                          <a:rPr lang="en-US" sz="2000" i="1">
                            <a:solidFill>
                              <a:prstClr val="black"/>
                            </a:solidFill>
                            <a:latin typeface="Cambria Math" panose="02040503050406030204" pitchFamily="18" charset="0"/>
                          </a:rPr>
                          <m:t>𝑏</m:t>
                        </m:r>
                      </m:e>
                      <m:sup>
                        <m:r>
                          <a:rPr lang="en-US" sz="2000" i="1">
                            <a:solidFill>
                              <a:prstClr val="black"/>
                            </a:solidFill>
                            <a:latin typeface="Cambria Math" panose="02040503050406030204" pitchFamily="18" charset="0"/>
                          </a:rPr>
                          <m:t>2</m:t>
                        </m:r>
                      </m:sup>
                    </m:sSup>
                    <m:r>
                      <a:rPr lang="en-US" sz="2000" i="1">
                        <a:solidFill>
                          <a:prstClr val="black"/>
                        </a:solidFill>
                        <a:latin typeface="Cambria Math" panose="02040503050406030204" pitchFamily="18" charset="0"/>
                      </a:rPr>
                      <m:t>=</m:t>
                    </m:r>
                    <m:sSup>
                      <m:sSupPr>
                        <m:ctrlPr>
                          <a:rPr lang="en-US" sz="2000" i="1">
                            <a:solidFill>
                              <a:prstClr val="black"/>
                            </a:solidFill>
                            <a:latin typeface="Cambria Math" panose="02040503050406030204" pitchFamily="18" charset="0"/>
                          </a:rPr>
                        </m:ctrlPr>
                      </m:sSupPr>
                      <m:e>
                        <m:r>
                          <a:rPr lang="en-US" sz="2000" i="1">
                            <a:solidFill>
                              <a:prstClr val="black"/>
                            </a:solidFill>
                            <a:latin typeface="Cambria Math" panose="02040503050406030204" pitchFamily="18" charset="0"/>
                          </a:rPr>
                          <m:t>𝑎</m:t>
                        </m:r>
                      </m:e>
                      <m:sup>
                        <m:r>
                          <a:rPr lang="en-US" sz="2000" i="1">
                            <a:solidFill>
                              <a:prstClr val="black"/>
                            </a:solidFill>
                            <a:latin typeface="Cambria Math" panose="02040503050406030204" pitchFamily="18" charset="0"/>
                          </a:rPr>
                          <m:t>2</m:t>
                        </m:r>
                      </m:sup>
                    </m:sSup>
                    <m:r>
                      <a:rPr lang="en-US" sz="2000" i="1">
                        <a:solidFill>
                          <a:prstClr val="black"/>
                        </a:solidFill>
                        <a:latin typeface="Cambria Math" panose="02040503050406030204" pitchFamily="18" charset="0"/>
                      </a:rPr>
                      <m:t>+</m:t>
                    </m:r>
                    <m:sSup>
                      <m:sSupPr>
                        <m:ctrlPr>
                          <a:rPr lang="en-US" sz="2000" i="1">
                            <a:solidFill>
                              <a:prstClr val="black"/>
                            </a:solidFill>
                            <a:latin typeface="Cambria Math" panose="02040503050406030204" pitchFamily="18" charset="0"/>
                          </a:rPr>
                        </m:ctrlPr>
                      </m:sSupPr>
                      <m:e>
                        <m:r>
                          <a:rPr lang="en-US" sz="2000" i="1">
                            <a:solidFill>
                              <a:prstClr val="black"/>
                            </a:solidFill>
                            <a:latin typeface="Cambria Math" panose="02040503050406030204" pitchFamily="18" charset="0"/>
                          </a:rPr>
                          <m:t>𝑐</m:t>
                        </m:r>
                      </m:e>
                      <m:sup>
                        <m:r>
                          <a:rPr lang="en-US" sz="2000" i="1">
                            <a:solidFill>
                              <a:prstClr val="black"/>
                            </a:solidFill>
                            <a:latin typeface="Cambria Math" panose="02040503050406030204" pitchFamily="18" charset="0"/>
                          </a:rPr>
                          <m:t>2</m:t>
                        </m:r>
                      </m:sup>
                    </m:sSup>
                  </m:oMath>
                </a14:m>
                <a:r>
                  <a:rPr lang="en-US" sz="2000" dirty="0">
                    <a:solidFill>
                      <a:prstClr val="black"/>
                    </a:solidFill>
                    <a:latin typeface="Times New Roman" panose="02020603050405020304" pitchFamily="18" charset="0"/>
                    <a:cs typeface="Times New Roman" panose="02020603050405020304" pitchFamily="18" charset="0"/>
                  </a:rPr>
                  <a:t>.</a:t>
                </a:r>
              </a:p>
            </p:txBody>
          </p:sp>
        </mc:Choice>
        <mc:Fallback xmlns="">
          <p:sp>
            <p:nvSpPr>
              <p:cNvPr id="9" name="TextBox 8"/>
              <p:cNvSpPr txBox="1">
                <a:spLocks noRot="1" noChangeAspect="1" noMove="1" noResize="1" noEditPoints="1" noAdjustHandles="1" noChangeArrowheads="1" noChangeShapeType="1" noTextEdit="1"/>
              </p:cNvSpPr>
              <p:nvPr/>
            </p:nvSpPr>
            <p:spPr>
              <a:xfrm>
                <a:off x="4114800" y="1370939"/>
                <a:ext cx="4953000" cy="972702"/>
              </a:xfrm>
              <a:prstGeom prst="rect">
                <a:avLst/>
              </a:prstGeom>
              <a:blipFill rotWithShape="1">
                <a:blip r:embed="rId4"/>
                <a:stretch>
                  <a:fillRect l="-984" t="-3145" r="-1107" b="-10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114800" y="2419350"/>
                <a:ext cx="4953000" cy="974819"/>
              </a:xfrm>
              <a:prstGeom prst="rect">
                <a:avLst/>
              </a:prstGeom>
              <a:noFill/>
            </p:spPr>
            <p:txBody>
              <a:bodyPr wrap="square" rtlCol="0">
                <a:spAutoFit/>
              </a:bodyPr>
              <a:lstStyle/>
              <a:p>
                <a:pPr lvl="0" defTabSz="1828800">
                  <a:spcBef>
                    <a:spcPts val="2000"/>
                  </a:spcBef>
                  <a:defRPr/>
                </a:pPr>
                <a:r>
                  <a:rPr lang="en-US" dirty="0">
                    <a:solidFill>
                      <a:prstClr val="black"/>
                    </a:solidFill>
                    <a:latin typeface="Times New Roman" panose="02020603050405020304" pitchFamily="18" charset="0"/>
                    <a:cs typeface="Times New Roman" panose="02020603050405020304" pitchFamily="18" charset="0"/>
                  </a:rPr>
                  <a:t>+</a:t>
                </a:r>
                <a:r>
                  <a:rPr lang="en-US" sz="2000" dirty="0" err="1">
                    <a:solidFill>
                      <a:prstClr val="black"/>
                    </a:solidFill>
                    <a:latin typeface="Times New Roman" panose="02020603050405020304" pitchFamily="18" charset="0"/>
                    <a:cs typeface="Times New Roman" panose="02020603050405020304" pitchFamily="18" charset="0"/>
                  </a:rPr>
                  <a:t>Khi</a:t>
                </a:r>
                <a:r>
                  <a:rPr lang="en-US" sz="20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000" i="1">
                            <a:solidFill>
                              <a:prstClr val="black"/>
                            </a:solidFill>
                            <a:latin typeface="Cambria Math" panose="02040503050406030204" pitchFamily="18" charset="0"/>
                          </a:rPr>
                        </m:ctrlPr>
                      </m:accPr>
                      <m:e>
                        <m:r>
                          <a:rPr lang="en-US" sz="2000" i="1">
                            <a:solidFill>
                              <a:prstClr val="black"/>
                            </a:solidFill>
                            <a:latin typeface="Cambria Math" panose="02040503050406030204" pitchFamily="18" charset="0"/>
                          </a:rPr>
                          <m:t>𝐶</m:t>
                        </m:r>
                      </m:e>
                    </m:acc>
                    <m:r>
                      <a:rPr lang="en-US" sz="2000" i="1">
                        <a:solidFill>
                          <a:prstClr val="black"/>
                        </a:solidFill>
                        <a:latin typeface="Cambria Math" panose="02040503050406030204" pitchFamily="18" charset="0"/>
                      </a:rPr>
                      <m:t>=9</m:t>
                    </m:r>
                    <m:sSup>
                      <m:sSupPr>
                        <m:ctrlPr>
                          <a:rPr lang="en-US" sz="2000" i="1">
                            <a:solidFill>
                              <a:prstClr val="black"/>
                            </a:solidFill>
                            <a:latin typeface="Cambria Math" panose="02040503050406030204" pitchFamily="18" charset="0"/>
                          </a:rPr>
                        </m:ctrlPr>
                      </m:sSupPr>
                      <m:e>
                        <m:r>
                          <a:rPr lang="en-US" sz="2000" i="1">
                            <a:solidFill>
                              <a:prstClr val="black"/>
                            </a:solidFill>
                            <a:latin typeface="Cambria Math" panose="02040503050406030204" pitchFamily="18" charset="0"/>
                          </a:rPr>
                          <m:t>0</m:t>
                        </m:r>
                      </m:e>
                      <m:sup>
                        <m:r>
                          <a:rPr lang="en-US" sz="2000" i="1">
                            <a:solidFill>
                              <a:prstClr val="black"/>
                            </a:solidFill>
                            <a:latin typeface="Cambria Math" panose="02040503050406030204" pitchFamily="18" charset="0"/>
                          </a:rPr>
                          <m:t>0</m:t>
                        </m:r>
                      </m:sup>
                    </m:sSup>
                    <m:r>
                      <a:rPr lang="en-US" sz="2000" i="1">
                        <a:solidFill>
                          <a:prstClr val="black"/>
                        </a:solidFill>
                        <a:latin typeface="Cambria Math" panose="02040503050406030204" pitchFamily="18" charset="0"/>
                      </a:rPr>
                      <m:t>⇒</m:t>
                    </m:r>
                    <m:func>
                      <m:funcPr>
                        <m:ctrlPr>
                          <a:rPr lang="en-US" sz="2000" i="1">
                            <a:solidFill>
                              <a:prstClr val="black"/>
                            </a:solidFill>
                            <a:latin typeface="Cambria Math" panose="02040503050406030204" pitchFamily="18" charset="0"/>
                          </a:rPr>
                        </m:ctrlPr>
                      </m:funcPr>
                      <m:fName>
                        <m:r>
                          <a:rPr lang="en-US" sz="2000" i="1">
                            <a:solidFill>
                              <a:prstClr val="black"/>
                            </a:solidFill>
                            <a:latin typeface="Cambria Math" panose="02040503050406030204" pitchFamily="18" charset="0"/>
                          </a:rPr>
                          <m:t>𝑐𝑜𝑠</m:t>
                        </m:r>
                      </m:fName>
                      <m:e>
                        <m:r>
                          <a:rPr lang="en-US" sz="2000" i="1">
                            <a:solidFill>
                              <a:prstClr val="black"/>
                            </a:solidFill>
                            <a:latin typeface="Cambria Math" panose="02040503050406030204" pitchFamily="18" charset="0"/>
                          </a:rPr>
                          <m:t>𝐶</m:t>
                        </m:r>
                      </m:e>
                    </m:func>
                    <m:r>
                      <a:rPr lang="en-US" sz="2000" i="1">
                        <a:solidFill>
                          <a:prstClr val="black"/>
                        </a:solidFill>
                        <a:latin typeface="Cambria Math" panose="02040503050406030204" pitchFamily="18" charset="0"/>
                      </a:rPr>
                      <m:t>=0:</m:t>
                    </m:r>
                  </m:oMath>
                </a14:m>
                <a:endParaRPr lang="en-US" sz="2000" i="1" dirty="0">
                  <a:solidFill>
                    <a:prstClr val="black"/>
                  </a:solidFill>
                  <a:latin typeface="Times New Roman" panose="02020603050405020304" pitchFamily="18" charset="0"/>
                  <a:cs typeface="Times New Roman" panose="02020603050405020304" pitchFamily="18" charset="0"/>
                </a:endParaRPr>
              </a:p>
              <a:p>
                <a:pPr lvl="0" defTabSz="1828800">
                  <a:spcBef>
                    <a:spcPts val="2000"/>
                  </a:spcBef>
                  <a:defRPr/>
                </a:pPr>
                <a14:m>
                  <m:oMath xmlns:m="http://schemas.openxmlformats.org/officeDocument/2006/math">
                    <m:r>
                      <a:rPr lang="en-US" sz="2000" i="1">
                        <a:solidFill>
                          <a:prstClr val="black"/>
                        </a:solidFill>
                        <a:latin typeface="Cambria Math" panose="02040503050406030204" pitchFamily="18" charset="0"/>
                      </a:rPr>
                      <m:t>  </m:t>
                    </m:r>
                    <m:sSup>
                      <m:sSupPr>
                        <m:ctrlPr>
                          <a:rPr lang="en-US" sz="2000" i="1">
                            <a:solidFill>
                              <a:prstClr val="black"/>
                            </a:solidFill>
                            <a:latin typeface="Cambria Math" panose="02040503050406030204" pitchFamily="18" charset="0"/>
                          </a:rPr>
                        </m:ctrlPr>
                      </m:sSupPr>
                      <m:e>
                        <m:r>
                          <a:rPr lang="en-US" sz="2000" i="1">
                            <a:solidFill>
                              <a:prstClr val="black"/>
                            </a:solidFill>
                            <a:latin typeface="Cambria Math" panose="02040503050406030204" pitchFamily="18" charset="0"/>
                          </a:rPr>
                          <m:t>𝑐</m:t>
                        </m:r>
                      </m:e>
                      <m:sup>
                        <m:r>
                          <a:rPr lang="en-US" sz="2000" i="1">
                            <a:solidFill>
                              <a:prstClr val="black"/>
                            </a:solidFill>
                            <a:latin typeface="Cambria Math" panose="02040503050406030204" pitchFamily="18" charset="0"/>
                          </a:rPr>
                          <m:t>2</m:t>
                        </m:r>
                      </m:sup>
                    </m:sSup>
                    <m:r>
                      <a:rPr lang="en-US" sz="2000" i="1">
                        <a:solidFill>
                          <a:prstClr val="black"/>
                        </a:solidFill>
                        <a:latin typeface="Cambria Math" panose="02040503050406030204" pitchFamily="18" charset="0"/>
                      </a:rPr>
                      <m:t>=</m:t>
                    </m:r>
                    <m:sSup>
                      <m:sSupPr>
                        <m:ctrlPr>
                          <a:rPr lang="en-US" sz="2000" i="1">
                            <a:solidFill>
                              <a:prstClr val="black"/>
                            </a:solidFill>
                            <a:latin typeface="Cambria Math" panose="02040503050406030204" pitchFamily="18" charset="0"/>
                          </a:rPr>
                        </m:ctrlPr>
                      </m:sSupPr>
                      <m:e>
                        <m:r>
                          <a:rPr lang="en-US" sz="2000" i="1">
                            <a:solidFill>
                              <a:prstClr val="black"/>
                            </a:solidFill>
                            <a:latin typeface="Cambria Math" panose="02040503050406030204" pitchFamily="18" charset="0"/>
                          </a:rPr>
                          <m:t>𝑎</m:t>
                        </m:r>
                      </m:e>
                      <m:sup>
                        <m:r>
                          <a:rPr lang="en-US" sz="2000" i="1">
                            <a:solidFill>
                              <a:prstClr val="black"/>
                            </a:solidFill>
                            <a:latin typeface="Cambria Math" panose="02040503050406030204" pitchFamily="18" charset="0"/>
                          </a:rPr>
                          <m:t>2</m:t>
                        </m:r>
                      </m:sup>
                    </m:sSup>
                    <m:r>
                      <a:rPr lang="en-US" sz="2000" i="1">
                        <a:solidFill>
                          <a:prstClr val="black"/>
                        </a:solidFill>
                        <a:latin typeface="Cambria Math" panose="02040503050406030204" pitchFamily="18" charset="0"/>
                      </a:rPr>
                      <m:t>+</m:t>
                    </m:r>
                    <m:sSup>
                      <m:sSupPr>
                        <m:ctrlPr>
                          <a:rPr lang="en-US" sz="2000" i="1">
                            <a:solidFill>
                              <a:prstClr val="black"/>
                            </a:solidFill>
                            <a:latin typeface="Cambria Math" panose="02040503050406030204" pitchFamily="18" charset="0"/>
                          </a:rPr>
                        </m:ctrlPr>
                      </m:sSupPr>
                      <m:e>
                        <m:r>
                          <a:rPr lang="en-US" sz="2000" i="1">
                            <a:solidFill>
                              <a:prstClr val="black"/>
                            </a:solidFill>
                            <a:latin typeface="Cambria Math" panose="02040503050406030204" pitchFamily="18" charset="0"/>
                          </a:rPr>
                          <m:t>𝑏</m:t>
                        </m:r>
                      </m:e>
                      <m:sup>
                        <m:r>
                          <a:rPr lang="en-US" sz="2000" i="1">
                            <a:solidFill>
                              <a:prstClr val="black"/>
                            </a:solidFill>
                            <a:latin typeface="Cambria Math" panose="02040503050406030204" pitchFamily="18" charset="0"/>
                          </a:rPr>
                          <m:t>2</m:t>
                        </m:r>
                      </m:sup>
                    </m:sSup>
                    <m:r>
                      <a:rPr lang="en-US" sz="2000" i="1">
                        <a:solidFill>
                          <a:prstClr val="black"/>
                        </a:solidFill>
                        <a:latin typeface="Cambria Math" panose="02040503050406030204" pitchFamily="18" charset="0"/>
                      </a:rPr>
                      <m:t>−2</m:t>
                    </m:r>
                    <m:r>
                      <a:rPr lang="en-US" sz="2000" i="1">
                        <a:solidFill>
                          <a:prstClr val="black"/>
                        </a:solidFill>
                        <a:latin typeface="Cambria Math" panose="02040503050406030204" pitchFamily="18" charset="0"/>
                      </a:rPr>
                      <m:t>𝑎𝑏</m:t>
                    </m:r>
                    <m:func>
                      <m:funcPr>
                        <m:ctrlPr>
                          <a:rPr lang="en-US" sz="2000" i="1">
                            <a:solidFill>
                              <a:prstClr val="black"/>
                            </a:solidFill>
                            <a:latin typeface="Cambria Math" panose="02040503050406030204" pitchFamily="18" charset="0"/>
                          </a:rPr>
                        </m:ctrlPr>
                      </m:funcPr>
                      <m:fName>
                        <m:r>
                          <a:rPr lang="en-US" sz="2000" i="1">
                            <a:solidFill>
                              <a:prstClr val="black"/>
                            </a:solidFill>
                            <a:latin typeface="Cambria Math" panose="02040503050406030204" pitchFamily="18" charset="0"/>
                          </a:rPr>
                          <m:t>𝑐𝑜𝑠</m:t>
                        </m:r>
                      </m:fName>
                      <m:e>
                        <m:r>
                          <a:rPr lang="en-US" sz="2000" i="1">
                            <a:solidFill>
                              <a:prstClr val="black"/>
                            </a:solidFill>
                            <a:latin typeface="Cambria Math" panose="02040503050406030204" pitchFamily="18" charset="0"/>
                          </a:rPr>
                          <m:t>𝐶</m:t>
                        </m:r>
                      </m:e>
                    </m:func>
                    <m:r>
                      <a:rPr lang="en-US" sz="2000" i="1">
                        <a:solidFill>
                          <a:prstClr val="black"/>
                        </a:solidFill>
                        <a:latin typeface="Cambria Math" panose="02040503050406030204" pitchFamily="18" charset="0"/>
                      </a:rPr>
                      <m:t>⇔</m:t>
                    </m:r>
                    <m:sSup>
                      <m:sSupPr>
                        <m:ctrlPr>
                          <a:rPr lang="en-US" sz="2000" i="1">
                            <a:solidFill>
                              <a:prstClr val="black"/>
                            </a:solidFill>
                            <a:latin typeface="Cambria Math" panose="02040503050406030204" pitchFamily="18" charset="0"/>
                          </a:rPr>
                        </m:ctrlPr>
                      </m:sSupPr>
                      <m:e>
                        <m:r>
                          <a:rPr lang="en-US" sz="2000" i="1">
                            <a:solidFill>
                              <a:prstClr val="black"/>
                            </a:solidFill>
                            <a:latin typeface="Cambria Math" panose="02040503050406030204" pitchFamily="18" charset="0"/>
                          </a:rPr>
                          <m:t>𝑐</m:t>
                        </m:r>
                      </m:e>
                      <m:sup>
                        <m:r>
                          <a:rPr lang="en-US" sz="2000" i="1">
                            <a:solidFill>
                              <a:prstClr val="black"/>
                            </a:solidFill>
                            <a:latin typeface="Cambria Math" panose="02040503050406030204" pitchFamily="18" charset="0"/>
                          </a:rPr>
                          <m:t>2</m:t>
                        </m:r>
                      </m:sup>
                    </m:sSup>
                    <m:r>
                      <a:rPr lang="en-US" sz="2000" i="1">
                        <a:solidFill>
                          <a:prstClr val="black"/>
                        </a:solidFill>
                        <a:latin typeface="Cambria Math" panose="02040503050406030204" pitchFamily="18" charset="0"/>
                      </a:rPr>
                      <m:t>=</m:t>
                    </m:r>
                    <m:sSup>
                      <m:sSupPr>
                        <m:ctrlPr>
                          <a:rPr lang="en-US" sz="2000" i="1">
                            <a:solidFill>
                              <a:prstClr val="black"/>
                            </a:solidFill>
                            <a:latin typeface="Cambria Math" panose="02040503050406030204" pitchFamily="18" charset="0"/>
                          </a:rPr>
                        </m:ctrlPr>
                      </m:sSupPr>
                      <m:e>
                        <m:r>
                          <a:rPr lang="en-US" sz="2000" i="1">
                            <a:solidFill>
                              <a:prstClr val="black"/>
                            </a:solidFill>
                            <a:latin typeface="Cambria Math" panose="02040503050406030204" pitchFamily="18" charset="0"/>
                          </a:rPr>
                          <m:t>𝑎</m:t>
                        </m:r>
                      </m:e>
                      <m:sup>
                        <m:r>
                          <a:rPr lang="en-US" sz="2000" i="1">
                            <a:solidFill>
                              <a:prstClr val="black"/>
                            </a:solidFill>
                            <a:latin typeface="Cambria Math" panose="02040503050406030204" pitchFamily="18" charset="0"/>
                          </a:rPr>
                          <m:t>2</m:t>
                        </m:r>
                      </m:sup>
                    </m:sSup>
                    <m:r>
                      <a:rPr lang="en-US" sz="2000" i="1">
                        <a:solidFill>
                          <a:prstClr val="black"/>
                        </a:solidFill>
                        <a:latin typeface="Cambria Math" panose="02040503050406030204" pitchFamily="18" charset="0"/>
                      </a:rPr>
                      <m:t>+</m:t>
                    </m:r>
                    <m:sSup>
                      <m:sSupPr>
                        <m:ctrlPr>
                          <a:rPr lang="en-US" sz="2000" i="1">
                            <a:solidFill>
                              <a:prstClr val="black"/>
                            </a:solidFill>
                            <a:latin typeface="Cambria Math" panose="02040503050406030204" pitchFamily="18" charset="0"/>
                          </a:rPr>
                        </m:ctrlPr>
                      </m:sSupPr>
                      <m:e>
                        <m:r>
                          <a:rPr lang="en-US" sz="2000" i="1">
                            <a:solidFill>
                              <a:prstClr val="black"/>
                            </a:solidFill>
                            <a:latin typeface="Cambria Math" panose="02040503050406030204" pitchFamily="18" charset="0"/>
                          </a:rPr>
                          <m:t>𝑏</m:t>
                        </m:r>
                      </m:e>
                      <m:sup>
                        <m:r>
                          <a:rPr lang="en-US" sz="2000" i="1">
                            <a:solidFill>
                              <a:prstClr val="black"/>
                            </a:solidFill>
                            <a:latin typeface="Cambria Math" panose="02040503050406030204" pitchFamily="18" charset="0"/>
                          </a:rPr>
                          <m:t>2</m:t>
                        </m:r>
                      </m:sup>
                    </m:sSup>
                  </m:oMath>
                </a14:m>
                <a:r>
                  <a:rPr lang="en-US" sz="2000" dirty="0">
                    <a:solidFill>
                      <a:prstClr val="black"/>
                    </a:solidFill>
                    <a:latin typeface="Times New Roman" panose="02020603050405020304" pitchFamily="18" charset="0"/>
                    <a:cs typeface="Times New Roman" panose="02020603050405020304" pitchFamily="18" charset="0"/>
                  </a:rPr>
                  <a:t>.</a:t>
                </a:r>
                <a:endParaRPr lang="en-US" sz="2000" dirty="0"/>
              </a:p>
            </p:txBody>
          </p:sp>
        </mc:Choice>
        <mc:Fallback xmlns="">
          <p:sp>
            <p:nvSpPr>
              <p:cNvPr id="10" name="TextBox 9"/>
              <p:cNvSpPr txBox="1">
                <a:spLocks noRot="1" noChangeAspect="1" noMove="1" noResize="1" noEditPoints="1" noAdjustHandles="1" noChangeArrowheads="1" noChangeShapeType="1" noTextEdit="1"/>
              </p:cNvSpPr>
              <p:nvPr/>
            </p:nvSpPr>
            <p:spPr>
              <a:xfrm>
                <a:off x="4114800" y="2419350"/>
                <a:ext cx="4953000" cy="974819"/>
              </a:xfrm>
              <a:prstGeom prst="rect">
                <a:avLst/>
              </a:prstGeom>
              <a:blipFill rotWithShape="1">
                <a:blip r:embed="rId5"/>
                <a:stretch>
                  <a:fillRect l="-984" t="-1875" r="-861" b="-10000"/>
                </a:stretch>
              </a:blipFill>
            </p:spPr>
            <p:txBody>
              <a:bodyPr/>
              <a:lstStyle/>
              <a:p>
                <a:r>
                  <a:rPr lang="en-US">
                    <a:noFill/>
                  </a:rPr>
                  <a:t> </a:t>
                </a:r>
              </a:p>
            </p:txBody>
          </p:sp>
        </mc:Fallback>
      </mc:AlternateContent>
      <p:sp>
        <p:nvSpPr>
          <p:cNvPr id="11" name="TextBox 10"/>
          <p:cNvSpPr txBox="1"/>
          <p:nvPr/>
        </p:nvSpPr>
        <p:spPr>
          <a:xfrm>
            <a:off x="4267200" y="3486150"/>
            <a:ext cx="4648200" cy="830997"/>
          </a:xfrm>
          <a:prstGeom prst="rect">
            <a:avLst/>
          </a:prstGeom>
          <a:noFill/>
        </p:spPr>
        <p:txBody>
          <a:bodyPr wrap="square" rtlCol="0">
            <a:spAutoFit/>
          </a:bodyPr>
          <a:lstStyle/>
          <a:p>
            <a:r>
              <a:rPr lang="en-US" sz="2400" dirty="0" err="1">
                <a:solidFill>
                  <a:prstClr val="black"/>
                </a:solidFill>
                <a:latin typeface="Times New Roman" panose="02020603050405020304" pitchFamily="18" charset="0"/>
                <a:cs typeface="Times New Roman" panose="02020603050405020304" pitchFamily="18" charset="0"/>
              </a:rPr>
              <a:t>Định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lí</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Pythagore</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là</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một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trường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hợp</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đặc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biệt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của</a:t>
            </a:r>
            <a:r>
              <a:rPr lang="en-US" sz="2400" dirty="0">
                <a:solidFill>
                  <a:prstClr val="black"/>
                </a:solidFill>
                <a:latin typeface="Times New Roman" panose="02020603050405020304" pitchFamily="18" charset="0"/>
                <a:cs typeface="Times New Roman" panose="02020603050405020304" pitchFamily="18" charset="0"/>
              </a:rPr>
              <a:t> </a:t>
            </a:r>
            <a:r>
              <a:rPr lang="vi-VN" sz="2400" dirty="0">
                <a:solidFill>
                  <a:prstClr val="black"/>
                </a:solidFill>
                <a:latin typeface="Times New Roman" panose="02020603050405020304" pitchFamily="18" charset="0"/>
                <a:cs typeface="Times New Roman" panose="02020603050405020304" pitchFamily="18" charset="0"/>
              </a:rPr>
              <a:t>đ</a:t>
            </a:r>
            <a:r>
              <a:rPr lang="en-US" sz="2400" dirty="0" err="1">
                <a:solidFill>
                  <a:prstClr val="black"/>
                </a:solidFill>
                <a:latin typeface="Times New Roman" panose="02020603050405020304" pitchFamily="18" charset="0"/>
                <a:cs typeface="Times New Roman" panose="02020603050405020304" pitchFamily="18" charset="0"/>
              </a:rPr>
              <a:t>ịnh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lí</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côsin</a:t>
            </a:r>
            <a:endParaRPr lang="en-US" sz="2400" dirty="0"/>
          </a:p>
        </p:txBody>
      </p:sp>
    </p:spTree>
    <p:extLst>
      <p:ext uri="{BB962C8B-B14F-4D97-AF65-F5344CB8AC3E}">
        <p14:creationId xmlns:p14="http://schemas.microsoft.com/office/powerpoint/2010/main" val="3779737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8" grpId="0"/>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3BF4F-3771-F7D9-7A04-6724DF669833}"/>
            </a:ext>
          </a:extLst>
        </p:cNvPr>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7652B066-E50A-F9C5-D96A-4B37C4A92781}"/>
              </a:ext>
            </a:extLst>
          </p:cNvPr>
          <p:cNvGraphicFramePr>
            <a:graphicFrameLocks noGrp="1"/>
          </p:cNvGraphicFramePr>
          <p:nvPr>
            <p:extLst>
              <p:ext uri="{D42A27DB-BD31-4B8C-83A1-F6EECF244321}">
                <p14:modId xmlns:p14="http://schemas.microsoft.com/office/powerpoint/2010/main" val="3666171852"/>
              </p:ext>
            </p:extLst>
          </p:nvPr>
        </p:nvGraphicFramePr>
        <p:xfrm>
          <a:off x="67079" y="490664"/>
          <a:ext cx="9048345" cy="4595686"/>
        </p:xfrm>
        <a:graphic>
          <a:graphicData uri="http://schemas.openxmlformats.org/drawingml/2006/table">
            <a:tbl>
              <a:tblPr firstRow="1" bandRow="1">
                <a:tableStyleId>{5C22544A-7EE6-4342-B048-85BDC9FD1C3A}</a:tableStyleId>
              </a:tblPr>
              <a:tblGrid>
                <a:gridCol w="4054982">
                  <a:extLst>
                    <a:ext uri="{9D8B030D-6E8A-4147-A177-3AD203B41FA5}">
                      <a16:colId xmlns:a16="http://schemas.microsoft.com/office/drawing/2014/main" val="20000"/>
                    </a:ext>
                  </a:extLst>
                </a:gridCol>
                <a:gridCol w="4993363">
                  <a:extLst>
                    <a:ext uri="{9D8B030D-6E8A-4147-A177-3AD203B41FA5}">
                      <a16:colId xmlns:a16="http://schemas.microsoft.com/office/drawing/2014/main" val="20001"/>
                    </a:ext>
                  </a:extLst>
                </a:gridCol>
              </a:tblGrid>
              <a:tr h="4595686">
                <a:tc>
                  <a:txBody>
                    <a:bodyPr/>
                    <a:lstStyle/>
                    <a:p>
                      <a:endParaRPr lang="en-US" dirty="0">
                        <a:latin typeface="Times New Roman" panose="02020603050405020304" pitchFamily="18" charset="0"/>
                        <a:cs typeface="Times New Roman" panose="02020603050405020304" pitchFamily="18" charset="0"/>
                      </a:endParaRPr>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noFill/>
                  </a:tcPr>
                </a:tc>
                <a:tc>
                  <a: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p>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3" name="TextBox 2">
            <a:extLst>
              <a:ext uri="{FF2B5EF4-FFF2-40B4-BE49-F238E27FC236}">
                <a16:creationId xmlns:a16="http://schemas.microsoft.com/office/drawing/2014/main" id="{8AED3985-7A98-A103-112E-AAD88293A3AD}"/>
              </a:ext>
            </a:extLst>
          </p:cNvPr>
          <p:cNvSpPr txBox="1"/>
          <p:nvPr/>
        </p:nvSpPr>
        <p:spPr>
          <a:xfrm>
            <a:off x="533400" y="57150"/>
            <a:ext cx="8153400" cy="461665"/>
          </a:xfrm>
          <a:prstGeom prst="rect">
            <a:avLst/>
          </a:prstGeom>
          <a:noFill/>
        </p:spPr>
        <p:txBody>
          <a:bodyPr wrap="square" rtlCol="0">
            <a:spAutoFit/>
          </a:bodyPr>
          <a:lstStyle/>
          <a:p>
            <a:r>
              <a:rPr lang="en-US" altLang="vi-VN" sz="2400" b="1" dirty="0">
                <a:solidFill>
                  <a:srgbClr val="FF0000"/>
                </a:solidFill>
                <a:latin typeface="Times New Roman" panose="02020603050405020304" pitchFamily="18" charset="0"/>
              </a:rPr>
              <a:t>TIẾT 18: </a:t>
            </a:r>
            <a:r>
              <a:rPr lang="en-US" altLang="vi-VN" sz="2400" b="1" dirty="0" err="1">
                <a:solidFill>
                  <a:srgbClr val="FF0000"/>
                </a:solidFill>
                <a:latin typeface="Times New Roman" panose="02020603050405020304" pitchFamily="18" charset="0"/>
              </a:rPr>
              <a:t>Bài</a:t>
            </a:r>
            <a:r>
              <a:rPr lang="en-US" altLang="vi-VN" sz="2400" b="1" dirty="0">
                <a:solidFill>
                  <a:srgbClr val="FF0000"/>
                </a:solidFill>
                <a:latin typeface="Times New Roman" panose="02020603050405020304" pitchFamily="18" charset="0"/>
              </a:rPr>
              <a:t> 6. HỆ THỨC LƯỢNG TRONG TAM GIÁC</a:t>
            </a:r>
          </a:p>
        </p:txBody>
      </p:sp>
      <p:sp>
        <p:nvSpPr>
          <p:cNvPr id="2" name="TextBox 1">
            <a:extLst>
              <a:ext uri="{FF2B5EF4-FFF2-40B4-BE49-F238E27FC236}">
                <a16:creationId xmlns:a16="http://schemas.microsoft.com/office/drawing/2014/main" id="{A5608D0C-E45E-AECC-6222-8DBAAE3861E7}"/>
              </a:ext>
            </a:extLst>
          </p:cNvPr>
          <p:cNvSpPr txBox="1"/>
          <p:nvPr/>
        </p:nvSpPr>
        <p:spPr>
          <a:xfrm>
            <a:off x="228600" y="518815"/>
            <a:ext cx="3200400" cy="461665"/>
          </a:xfrm>
          <a:prstGeom prst="rect">
            <a:avLst/>
          </a:prstGeom>
          <a:noFill/>
        </p:spPr>
        <p:txBody>
          <a:bodyPr wrap="square" rtlCol="0">
            <a:spAutoFit/>
          </a:bodyPr>
          <a:lstStyle/>
          <a:p>
            <a:r>
              <a:rPr lang="en-US" sz="2400" dirty="0">
                <a:solidFill>
                  <a:srgbClr val="FF0000"/>
                </a:solidFill>
                <a:latin typeface="Times New Roman" pitchFamily="18" charset="0"/>
                <a:cs typeface="Times New Roman" pitchFamily="18" charset="0"/>
              </a:rPr>
              <a:t>1.</a:t>
            </a:r>
            <a:r>
              <a:rPr lang="en-US" sz="2400" b="1" dirty="0">
                <a:solidFill>
                  <a:srgbClr val="FF0000"/>
                </a:solidFill>
                <a:latin typeface="Times New Roman" pitchFamily="18" charset="0"/>
                <a:cs typeface="Times New Roman" pitchFamily="18" charset="0"/>
              </a:rPr>
              <a:t> ĐỊNH LÍ CÔSIN</a:t>
            </a:r>
            <a:endParaRPr lang="en-US" sz="2400" dirty="0">
              <a:solidFill>
                <a:srgbClr val="FF0000"/>
              </a:solidFill>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EEDBE82-4957-07CC-EFF4-D029472A0700}"/>
                  </a:ext>
                </a:extLst>
              </p:cNvPr>
              <p:cNvSpPr txBox="1"/>
              <p:nvPr/>
            </p:nvSpPr>
            <p:spPr>
              <a:xfrm>
                <a:off x="95343" y="3105150"/>
                <a:ext cx="3867057" cy="1582164"/>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Cho tam </a:t>
                </a:r>
                <a:r>
                  <a:rPr lang="en-US" sz="2400" dirty="0" err="1">
                    <a:latin typeface="Times New Roman" panose="02020603050405020304" pitchFamily="18" charset="0"/>
                    <a:cs typeface="Times New Roman" panose="02020603050405020304" pitchFamily="18" charset="0"/>
                  </a:rPr>
                  <a:t>giác</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b="0" i="1">
                        <a:latin typeface="Cambria Math" panose="02040503050406030204" pitchFamily="18" charset="0"/>
                      </a:rPr>
                      <m:t>𝐴𝐵𝐶</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400" i="1">
                            <a:latin typeface="Cambria Math" panose="02040503050406030204" pitchFamily="18" charset="0"/>
                          </a:rPr>
                        </m:ctrlPr>
                      </m:accPr>
                      <m:e>
                        <m:r>
                          <a:rPr lang="en-US" sz="2400" b="0" i="1">
                            <a:latin typeface="Cambria Math" panose="02040503050406030204" pitchFamily="18" charset="0"/>
                          </a:rPr>
                          <m:t>𝐴</m:t>
                        </m:r>
                      </m:e>
                    </m:acc>
                    <m:r>
                      <a:rPr lang="en-US" sz="2400" b="0" i="1">
                        <a:latin typeface="Cambria Math" panose="02040503050406030204" pitchFamily="18" charset="0"/>
                      </a:rPr>
                      <m:t>=12</m:t>
                    </m:r>
                    <m:sSup>
                      <m:sSupPr>
                        <m:ctrlPr>
                          <a:rPr lang="en-US" sz="2400" i="1">
                            <a:latin typeface="Cambria Math" panose="02040503050406030204" pitchFamily="18" charset="0"/>
                          </a:rPr>
                        </m:ctrlPr>
                      </m:sSupPr>
                      <m:e>
                        <m:r>
                          <a:rPr lang="en-US" sz="2400" b="0" i="1">
                            <a:latin typeface="Cambria Math" panose="02040503050406030204" pitchFamily="18" charset="0"/>
                          </a:rPr>
                          <m:t>0</m:t>
                        </m:r>
                      </m:e>
                      <m:sup>
                        <m:r>
                          <a:rPr lang="en-US" sz="2400" b="0" i="1">
                            <a:latin typeface="Cambria Math" panose="02040503050406030204" pitchFamily="18" charset="0"/>
                          </a:rPr>
                          <m:t>𝑜</m:t>
                        </m:r>
                      </m:sup>
                    </m:sSup>
                  </m:oMath>
                </a14:m>
                <a:r>
                  <a:rPr lang="en-US" sz="2400" dirty="0">
                    <a:latin typeface="Times New Roman" panose="02020603050405020304" pitchFamily="18" charset="0"/>
                    <a:cs typeface="Times New Roman" panose="02020603050405020304" pitchFamily="18" charset="0"/>
                  </a:rPr>
                  <a:t> và </a:t>
                </a:r>
                <a14:m>
                  <m:oMath xmlns:m="http://schemas.openxmlformats.org/officeDocument/2006/math">
                    <m:r>
                      <a:rPr lang="en-US" sz="2400" b="0" i="1">
                        <a:latin typeface="Cambria Math" panose="02040503050406030204" pitchFamily="18" charset="0"/>
                      </a:rPr>
                      <m:t>𝐴𝐵</m:t>
                    </m:r>
                    <m:r>
                      <a:rPr lang="en-US" sz="2400" b="0" i="1">
                        <a:latin typeface="Cambria Math" panose="02040503050406030204" pitchFamily="18" charset="0"/>
                      </a:rPr>
                      <m:t>=5,</m:t>
                    </m:r>
                  </m:oMath>
                </a14:m>
                <a:endParaRPr lang="en-US" sz="2400" b="0" i="1" dirty="0">
                  <a:latin typeface="Cambria Math" panose="02040503050406030204" pitchFamily="18" charset="0"/>
                </a:endParaRPr>
              </a:p>
              <a:p>
                <a14:m>
                  <m:oMath xmlns:m="http://schemas.openxmlformats.org/officeDocument/2006/math">
                    <m:r>
                      <a:rPr lang="en-US" sz="2400" b="0" i="1">
                        <a:latin typeface="Cambria Math" panose="02040503050406030204" pitchFamily="18" charset="0"/>
                      </a:rPr>
                      <m:t>𝐴𝐶</m:t>
                    </m:r>
                    <m:r>
                      <a:rPr lang="en-US" sz="2400" b="0" i="1">
                        <a:latin typeface="Cambria Math" panose="02040503050406030204" pitchFamily="18" charset="0"/>
                      </a:rPr>
                      <m:t>=8</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cạnh</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b="0" i="1">
                        <a:latin typeface="Cambria Math" panose="02040503050406030204" pitchFamily="18" charset="0"/>
                      </a:rPr>
                      <m:t>𝐵𝐶</m:t>
                    </m:r>
                  </m:oMath>
                </a14:m>
                <a:r>
                  <a:rPr lang="en-US" sz="2400" dirty="0">
                    <a:latin typeface="Times New Roman" panose="02020603050405020304" pitchFamily="18" charset="0"/>
                    <a:cs typeface="Times New Roman" panose="02020603050405020304" pitchFamily="18" charset="0"/>
                  </a:rPr>
                  <a:t>.</a:t>
                </a:r>
              </a:p>
            </p:txBody>
          </p:sp>
        </mc:Choice>
        <mc:Fallback xmlns="">
          <p:sp>
            <p:nvSpPr>
              <p:cNvPr id="4" name="TextBox 3">
                <a:extLst>
                  <a:ext uri="{FF2B5EF4-FFF2-40B4-BE49-F238E27FC236}">
                    <a16:creationId xmlns:a16="http://schemas.microsoft.com/office/drawing/2014/main" xmlns:a14="http://schemas.microsoft.com/office/drawing/2010/main" xmlns="" id="{3EEDBE82-4957-07CC-EFF4-D029472A0700}"/>
                  </a:ext>
                </a:extLst>
              </p:cNvPr>
              <p:cNvSpPr txBox="1">
                <a:spLocks noRot="1" noChangeAspect="1" noMove="1" noResize="1" noEditPoints="1" noAdjustHandles="1" noChangeArrowheads="1" noChangeShapeType="1" noTextEdit="1"/>
              </p:cNvSpPr>
              <p:nvPr/>
            </p:nvSpPr>
            <p:spPr>
              <a:xfrm>
                <a:off x="95343" y="3105150"/>
                <a:ext cx="3867057" cy="1582164"/>
              </a:xfrm>
              <a:prstGeom prst="rect">
                <a:avLst/>
              </a:prstGeom>
              <a:blipFill rotWithShape="1">
                <a:blip r:embed="rId5"/>
                <a:stretch>
                  <a:fillRect l="-2524" t="-3077" b="-7692"/>
                </a:stretch>
              </a:blipFill>
            </p:spPr>
            <p:txBody>
              <a:bodyPr/>
              <a:lstStyle/>
              <a:p>
                <a:r>
                  <a:rPr lang="en-US">
                    <a:noFill/>
                  </a:rPr>
                  <a:t> </a:t>
                </a:r>
              </a:p>
            </p:txBody>
          </p:sp>
        </mc:Fallback>
      </mc:AlternateContent>
      <p:sp>
        <p:nvSpPr>
          <p:cNvPr id="23" name="TextBox 56">
            <a:extLst>
              <a:ext uri="{FF2B5EF4-FFF2-40B4-BE49-F238E27FC236}">
                <a16:creationId xmlns:a16="http://schemas.microsoft.com/office/drawing/2014/main" id="{CABBE8FC-2516-D1B8-FA2E-60066C1AFC50}"/>
              </a:ext>
            </a:extLst>
          </p:cNvPr>
          <p:cNvSpPr txBox="1"/>
          <p:nvPr/>
        </p:nvSpPr>
        <p:spPr>
          <a:xfrm>
            <a:off x="314370" y="2705100"/>
            <a:ext cx="1185158" cy="533400"/>
          </a:xfrm>
          <a:prstGeom prst="rect">
            <a:avLst/>
          </a:prstGeom>
          <a:noFill/>
        </p:spPr>
        <p:txBody>
          <a:bodyPr wrap="square">
            <a:noAutofit/>
          </a:bodyPr>
          <a:lstStyle/>
          <a:p>
            <a:pPr marL="0" marR="0">
              <a:lnSpc>
                <a:spcPct val="107000"/>
              </a:lnSpc>
              <a:spcBef>
                <a:spcPts val="0"/>
              </a:spcBef>
              <a:spcAft>
                <a:spcPts val="800"/>
              </a:spcAft>
            </a:pPr>
            <a:r>
              <a:rPr lang="en-US" sz="2400" b="1" kern="120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Ví</a:t>
            </a:r>
            <a:r>
              <a:rPr lang="en-US" sz="2400" b="1" kern="12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kern="120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dụ</a:t>
            </a:r>
            <a:r>
              <a:rPr lang="vi-VN" sz="2400" b="1" kern="12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1</a:t>
            </a:r>
            <a:r>
              <a:rPr lang="en-US" sz="2400" b="1" kern="12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omaho"/>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5" name="TextBox 14"/>
              <p:cNvSpPr txBox="1"/>
              <p:nvPr/>
            </p:nvSpPr>
            <p:spPr>
              <a:xfrm>
                <a:off x="228600" y="980480"/>
                <a:ext cx="3733800" cy="1684757"/>
              </a:xfrm>
              <a:prstGeom prst="rect">
                <a:avLst/>
              </a:prstGeom>
              <a:noFill/>
            </p:spPr>
            <p:txBody>
              <a:bodyPr wrap="square" rtlCol="0">
                <a:spAutoFit/>
              </a:bodyPr>
              <a:lstStyle/>
              <a:p>
                <a:pPr>
                  <a:lnSpc>
                    <a:spcPct val="106000"/>
                  </a:lnSpc>
                </a:pPr>
                <a:r>
                  <a:rPr lang="en-US" sz="2400" b="1" dirty="0">
                    <a:solidFill>
                      <a:srgbClr val="FF0000"/>
                    </a:solidFill>
                    <a:latin typeface="Times New Roman" pitchFamily="18" charset="0"/>
                    <a:cs typeface="Times New Roman" pitchFamily="18" charset="0"/>
                  </a:rPr>
                  <a:t>Trong tam </a:t>
                </a:r>
                <a:r>
                  <a:rPr lang="en-US" sz="2400" b="1" dirty="0" err="1">
                    <a:solidFill>
                      <a:srgbClr val="FF0000"/>
                    </a:solidFill>
                    <a:latin typeface="Times New Roman" pitchFamily="18" charset="0"/>
                    <a:cs typeface="Times New Roman" pitchFamily="18" charset="0"/>
                  </a:rPr>
                  <a:t>giác</a:t>
                </a:r>
                <a:r>
                  <a:rPr lang="en-US" sz="2400" b="1" dirty="0">
                    <a:solidFill>
                      <a:srgbClr val="FF0000"/>
                    </a:solidFill>
                    <a:latin typeface="Times New Roman" pitchFamily="18" charset="0"/>
                    <a:cs typeface="Times New Roman" pitchFamily="18" charset="0"/>
                  </a:rPr>
                  <a:t> </a:t>
                </a:r>
                <a14:m>
                  <m:oMath xmlns:m="http://schemas.openxmlformats.org/officeDocument/2006/math">
                    <m:r>
                      <a:rPr lang="en-US" sz="2400" b="1" i="1">
                        <a:solidFill>
                          <a:srgbClr val="FF0000"/>
                        </a:solidFill>
                        <a:latin typeface="Cambria Math" panose="02040503050406030204" pitchFamily="18" charset="0"/>
                      </a:rPr>
                      <m:t>𝑨𝑩𝑪</m:t>
                    </m:r>
                  </m:oMath>
                </a14:m>
                <a:r>
                  <a:rPr lang="en-US" sz="2400" b="1" dirty="0">
                    <a:solidFill>
                      <a:srgbClr val="FF0000"/>
                    </a:solidFill>
                    <a:latin typeface="Times New Roman" pitchFamily="18" charset="0"/>
                    <a:cs typeface="Times New Roman" pitchFamily="18" charset="0"/>
                  </a:rPr>
                  <a:t>:</a:t>
                </a:r>
              </a:p>
              <a:p>
                <a:pPr algn="ctr">
                  <a:lnSpc>
                    <a:spcPct val="106000"/>
                  </a:lnSpc>
                </a:pPr>
                <a14:m>
                  <m:oMath xmlns:m="http://schemas.openxmlformats.org/officeDocument/2006/math">
                    <m:sSup>
                      <m:sSupPr>
                        <m:ctrlPr>
                          <a:rPr lang="en-US" sz="2400" b="1" i="1">
                            <a:solidFill>
                              <a:srgbClr val="FF0000"/>
                            </a:solidFill>
                            <a:latin typeface="Cambria Math" panose="02040503050406030204" pitchFamily="18" charset="0"/>
                          </a:rPr>
                        </m:ctrlPr>
                      </m:sSupPr>
                      <m:e>
                        <m:r>
                          <a:rPr lang="en-US" sz="2400" b="1" i="1">
                            <a:solidFill>
                              <a:srgbClr val="FF0000"/>
                            </a:solidFill>
                            <a:latin typeface="Cambria Math" panose="02040503050406030204" pitchFamily="18" charset="0"/>
                          </a:rPr>
                          <m:t>𝒂</m:t>
                        </m:r>
                      </m:e>
                      <m:sup>
                        <m:r>
                          <a:rPr lang="en-US" sz="2400" b="1" i="1">
                            <a:solidFill>
                              <a:srgbClr val="FF0000"/>
                            </a:solidFill>
                            <a:latin typeface="Cambria Math" panose="02040503050406030204" pitchFamily="18" charset="0"/>
                          </a:rPr>
                          <m:t>𝟐</m:t>
                        </m:r>
                      </m:sup>
                    </m:sSup>
                    <m:r>
                      <a:rPr lang="en-US" sz="2400" b="1">
                        <a:solidFill>
                          <a:srgbClr val="FF0000"/>
                        </a:solidFill>
                        <a:latin typeface="Cambria Math" panose="02040503050406030204" pitchFamily="18" charset="0"/>
                      </a:rPr>
                      <m:t>=</m:t>
                    </m:r>
                    <m:sSup>
                      <m:sSupPr>
                        <m:ctrlPr>
                          <a:rPr lang="en-US" sz="2400" b="1" i="1">
                            <a:solidFill>
                              <a:srgbClr val="FF0000"/>
                            </a:solidFill>
                            <a:latin typeface="Cambria Math" panose="02040503050406030204" pitchFamily="18" charset="0"/>
                          </a:rPr>
                        </m:ctrlPr>
                      </m:sSupPr>
                      <m:e>
                        <m:r>
                          <a:rPr lang="en-US" sz="2400" b="1" i="1">
                            <a:solidFill>
                              <a:srgbClr val="FF0000"/>
                            </a:solidFill>
                            <a:latin typeface="Cambria Math" panose="02040503050406030204" pitchFamily="18" charset="0"/>
                          </a:rPr>
                          <m:t>𝒃</m:t>
                        </m:r>
                      </m:e>
                      <m:sup>
                        <m:r>
                          <a:rPr lang="en-US" sz="2400" b="1" i="1">
                            <a:solidFill>
                              <a:srgbClr val="FF0000"/>
                            </a:solidFill>
                            <a:latin typeface="Cambria Math" panose="02040503050406030204" pitchFamily="18" charset="0"/>
                          </a:rPr>
                          <m:t>𝟐</m:t>
                        </m:r>
                      </m:sup>
                    </m:sSup>
                    <m:r>
                      <a:rPr lang="en-US" sz="2400" b="1">
                        <a:solidFill>
                          <a:srgbClr val="FF0000"/>
                        </a:solidFill>
                        <a:latin typeface="Cambria Math" panose="02040503050406030204" pitchFamily="18" charset="0"/>
                      </a:rPr>
                      <m:t>+</m:t>
                    </m:r>
                    <m:sSup>
                      <m:sSupPr>
                        <m:ctrlPr>
                          <a:rPr lang="en-US" sz="2400" b="1" i="1">
                            <a:solidFill>
                              <a:srgbClr val="FF0000"/>
                            </a:solidFill>
                            <a:latin typeface="Cambria Math" panose="02040503050406030204" pitchFamily="18" charset="0"/>
                          </a:rPr>
                        </m:ctrlPr>
                      </m:sSupPr>
                      <m:e>
                        <m:r>
                          <a:rPr lang="en-US" sz="2400" b="1" i="1">
                            <a:solidFill>
                              <a:srgbClr val="FF0000"/>
                            </a:solidFill>
                            <a:latin typeface="Cambria Math" panose="02040503050406030204" pitchFamily="18" charset="0"/>
                          </a:rPr>
                          <m:t>𝒄</m:t>
                        </m:r>
                      </m:e>
                      <m:sup>
                        <m:r>
                          <a:rPr lang="en-US" sz="2400" b="1" i="1">
                            <a:solidFill>
                              <a:srgbClr val="FF0000"/>
                            </a:solidFill>
                            <a:latin typeface="Cambria Math" panose="02040503050406030204" pitchFamily="18" charset="0"/>
                          </a:rPr>
                          <m:t>𝟐</m:t>
                        </m:r>
                      </m:sup>
                    </m:sSup>
                    <m:r>
                      <a:rPr lang="en-US" sz="2400" b="1">
                        <a:solidFill>
                          <a:srgbClr val="FF0000"/>
                        </a:solidFill>
                        <a:latin typeface="Cambria Math" panose="02040503050406030204" pitchFamily="18" charset="0"/>
                      </a:rPr>
                      <m:t>−</m:t>
                    </m:r>
                    <m:r>
                      <a:rPr lang="en-US" sz="2400" b="1" i="1">
                        <a:solidFill>
                          <a:srgbClr val="FF0000"/>
                        </a:solidFill>
                        <a:latin typeface="Cambria Math" panose="02040503050406030204" pitchFamily="18" charset="0"/>
                      </a:rPr>
                      <m:t>𝟐</m:t>
                    </m:r>
                    <m:r>
                      <a:rPr lang="en-US" sz="2400" b="1" i="1">
                        <a:solidFill>
                          <a:srgbClr val="FF0000"/>
                        </a:solidFill>
                        <a:latin typeface="Cambria Math" panose="02040503050406030204" pitchFamily="18" charset="0"/>
                      </a:rPr>
                      <m:t>𝒃𝒄</m:t>
                    </m:r>
                    <m:func>
                      <m:funcPr>
                        <m:ctrlPr>
                          <a:rPr lang="en-US" sz="2400" b="1" i="1">
                            <a:solidFill>
                              <a:srgbClr val="FF0000"/>
                            </a:solidFill>
                            <a:latin typeface="Cambria Math" panose="02040503050406030204" pitchFamily="18" charset="0"/>
                          </a:rPr>
                        </m:ctrlPr>
                      </m:funcPr>
                      <m:fName>
                        <m:r>
                          <a:rPr lang="en-US" sz="2400" b="1" i="1">
                            <a:solidFill>
                              <a:srgbClr val="FF0000"/>
                            </a:solidFill>
                            <a:latin typeface="Cambria Math" panose="02040503050406030204" pitchFamily="18" charset="0"/>
                          </a:rPr>
                          <m:t>𝒄𝒐𝒔</m:t>
                        </m:r>
                      </m:fName>
                      <m:e>
                        <m:r>
                          <a:rPr lang="en-US" sz="2400" b="1" i="1">
                            <a:solidFill>
                              <a:srgbClr val="FF0000"/>
                            </a:solidFill>
                            <a:latin typeface="Cambria Math" panose="02040503050406030204" pitchFamily="18" charset="0"/>
                          </a:rPr>
                          <m:t>𝑨</m:t>
                        </m:r>
                      </m:e>
                    </m:func>
                  </m:oMath>
                </a14:m>
                <a:r>
                  <a:rPr lang="en-US" sz="2400" b="1" dirty="0">
                    <a:solidFill>
                      <a:srgbClr val="FF0000"/>
                    </a:solidFill>
                    <a:latin typeface="Times New Roman" pitchFamily="18" charset="0"/>
                    <a:cs typeface="Times New Roman" pitchFamily="18" charset="0"/>
                  </a:rPr>
                  <a:t>, </a:t>
                </a:r>
              </a:p>
              <a:p>
                <a:pPr algn="ctr">
                  <a:lnSpc>
                    <a:spcPct val="106000"/>
                  </a:lnSpc>
                </a:pPr>
                <a14:m>
                  <m:oMath xmlns:m="http://schemas.openxmlformats.org/officeDocument/2006/math">
                    <m:sSup>
                      <m:sSupPr>
                        <m:ctrlPr>
                          <a:rPr lang="en-US" sz="2400" b="1" i="1">
                            <a:solidFill>
                              <a:srgbClr val="FF0000"/>
                            </a:solidFill>
                            <a:latin typeface="Cambria Math" panose="02040503050406030204" pitchFamily="18" charset="0"/>
                          </a:rPr>
                        </m:ctrlPr>
                      </m:sSupPr>
                      <m:e>
                        <m:r>
                          <a:rPr lang="en-US" sz="2400" b="1" i="1">
                            <a:solidFill>
                              <a:srgbClr val="FF0000"/>
                            </a:solidFill>
                            <a:latin typeface="Cambria Math" panose="02040503050406030204" pitchFamily="18" charset="0"/>
                          </a:rPr>
                          <m:t>𝒃</m:t>
                        </m:r>
                      </m:e>
                      <m:sup>
                        <m:r>
                          <a:rPr lang="en-US" sz="2400" b="1" i="1">
                            <a:solidFill>
                              <a:srgbClr val="FF0000"/>
                            </a:solidFill>
                            <a:latin typeface="Cambria Math" panose="02040503050406030204" pitchFamily="18" charset="0"/>
                          </a:rPr>
                          <m:t>𝟐</m:t>
                        </m:r>
                      </m:sup>
                    </m:sSup>
                    <m:r>
                      <a:rPr lang="en-US" sz="2400" b="1">
                        <a:solidFill>
                          <a:srgbClr val="FF0000"/>
                        </a:solidFill>
                        <a:latin typeface="Cambria Math" panose="02040503050406030204" pitchFamily="18" charset="0"/>
                      </a:rPr>
                      <m:t>=</m:t>
                    </m:r>
                    <m:sSup>
                      <m:sSupPr>
                        <m:ctrlPr>
                          <a:rPr lang="en-US" sz="2400" b="1" i="1">
                            <a:solidFill>
                              <a:srgbClr val="FF0000"/>
                            </a:solidFill>
                            <a:latin typeface="Cambria Math" panose="02040503050406030204" pitchFamily="18" charset="0"/>
                          </a:rPr>
                        </m:ctrlPr>
                      </m:sSupPr>
                      <m:e>
                        <m:r>
                          <a:rPr lang="en-US" sz="2400" b="1" i="1">
                            <a:solidFill>
                              <a:srgbClr val="FF0000"/>
                            </a:solidFill>
                            <a:latin typeface="Cambria Math" panose="02040503050406030204" pitchFamily="18" charset="0"/>
                          </a:rPr>
                          <m:t>𝒄</m:t>
                        </m:r>
                      </m:e>
                      <m:sup>
                        <m:r>
                          <a:rPr lang="en-US" sz="2400" b="1" i="1">
                            <a:solidFill>
                              <a:srgbClr val="FF0000"/>
                            </a:solidFill>
                            <a:latin typeface="Cambria Math" panose="02040503050406030204" pitchFamily="18" charset="0"/>
                          </a:rPr>
                          <m:t>𝟐</m:t>
                        </m:r>
                      </m:sup>
                    </m:sSup>
                    <m:r>
                      <a:rPr lang="en-US" sz="2400" b="1">
                        <a:solidFill>
                          <a:srgbClr val="FF0000"/>
                        </a:solidFill>
                        <a:latin typeface="Cambria Math" panose="02040503050406030204" pitchFamily="18" charset="0"/>
                      </a:rPr>
                      <m:t>+</m:t>
                    </m:r>
                    <m:sSup>
                      <m:sSupPr>
                        <m:ctrlPr>
                          <a:rPr lang="en-US" sz="2400" b="1" i="1">
                            <a:solidFill>
                              <a:srgbClr val="FF0000"/>
                            </a:solidFill>
                            <a:latin typeface="Cambria Math" panose="02040503050406030204" pitchFamily="18" charset="0"/>
                          </a:rPr>
                        </m:ctrlPr>
                      </m:sSupPr>
                      <m:e>
                        <m:r>
                          <a:rPr lang="en-US" sz="2400" b="1" i="1">
                            <a:solidFill>
                              <a:srgbClr val="FF0000"/>
                            </a:solidFill>
                            <a:latin typeface="Cambria Math" panose="02040503050406030204" pitchFamily="18" charset="0"/>
                          </a:rPr>
                          <m:t>𝒂</m:t>
                        </m:r>
                      </m:e>
                      <m:sup>
                        <m:r>
                          <a:rPr lang="en-US" sz="2400" b="1" i="1">
                            <a:solidFill>
                              <a:srgbClr val="FF0000"/>
                            </a:solidFill>
                            <a:latin typeface="Cambria Math" panose="02040503050406030204" pitchFamily="18" charset="0"/>
                          </a:rPr>
                          <m:t>𝟐</m:t>
                        </m:r>
                      </m:sup>
                    </m:sSup>
                    <m:r>
                      <a:rPr lang="en-US" sz="2400" b="1">
                        <a:solidFill>
                          <a:srgbClr val="FF0000"/>
                        </a:solidFill>
                        <a:latin typeface="Cambria Math" panose="02040503050406030204" pitchFamily="18" charset="0"/>
                      </a:rPr>
                      <m:t>−</m:t>
                    </m:r>
                    <m:r>
                      <a:rPr lang="en-US" sz="2400" b="1" i="1">
                        <a:solidFill>
                          <a:srgbClr val="FF0000"/>
                        </a:solidFill>
                        <a:latin typeface="Cambria Math" panose="02040503050406030204" pitchFamily="18" charset="0"/>
                      </a:rPr>
                      <m:t>𝟐</m:t>
                    </m:r>
                    <m:r>
                      <a:rPr lang="en-US" sz="2400" b="1" i="1">
                        <a:solidFill>
                          <a:srgbClr val="FF0000"/>
                        </a:solidFill>
                        <a:latin typeface="Cambria Math" panose="02040503050406030204" pitchFamily="18" charset="0"/>
                      </a:rPr>
                      <m:t>𝒄𝒂</m:t>
                    </m:r>
                    <m:func>
                      <m:funcPr>
                        <m:ctrlPr>
                          <a:rPr lang="en-US" sz="2400" b="1" i="1">
                            <a:solidFill>
                              <a:srgbClr val="FF0000"/>
                            </a:solidFill>
                            <a:latin typeface="Cambria Math" panose="02040503050406030204" pitchFamily="18" charset="0"/>
                          </a:rPr>
                        </m:ctrlPr>
                      </m:funcPr>
                      <m:fName>
                        <m:r>
                          <a:rPr lang="en-US" sz="2400" b="1" i="1">
                            <a:solidFill>
                              <a:srgbClr val="FF0000"/>
                            </a:solidFill>
                            <a:latin typeface="Cambria Math" panose="02040503050406030204" pitchFamily="18" charset="0"/>
                          </a:rPr>
                          <m:t>𝒄𝒐𝒔</m:t>
                        </m:r>
                      </m:fName>
                      <m:e>
                        <m:r>
                          <a:rPr lang="en-US" sz="2400" b="1" i="1">
                            <a:solidFill>
                              <a:srgbClr val="FF0000"/>
                            </a:solidFill>
                            <a:latin typeface="Cambria Math" panose="02040503050406030204" pitchFamily="18" charset="0"/>
                          </a:rPr>
                          <m:t>𝑩</m:t>
                        </m:r>
                      </m:e>
                    </m:func>
                  </m:oMath>
                </a14:m>
                <a:r>
                  <a:rPr lang="en-US" sz="2400" b="1" dirty="0">
                    <a:solidFill>
                      <a:srgbClr val="FF0000"/>
                    </a:solidFill>
                    <a:latin typeface="Times New Roman" pitchFamily="18" charset="0"/>
                    <a:cs typeface="Times New Roman" pitchFamily="18" charset="0"/>
                  </a:rPr>
                  <a:t>,</a:t>
                </a:r>
              </a:p>
              <a:p>
                <a:pPr algn="ctr">
                  <a:lnSpc>
                    <a:spcPct val="106000"/>
                  </a:lnSpc>
                </a:pPr>
                <a14:m>
                  <m:oMath xmlns:m="http://schemas.openxmlformats.org/officeDocument/2006/math">
                    <m:sSup>
                      <m:sSupPr>
                        <m:ctrlPr>
                          <a:rPr lang="en-US" sz="2400" b="1" i="1">
                            <a:solidFill>
                              <a:srgbClr val="FF0000"/>
                            </a:solidFill>
                            <a:latin typeface="Cambria Math" panose="02040503050406030204" pitchFamily="18" charset="0"/>
                          </a:rPr>
                        </m:ctrlPr>
                      </m:sSupPr>
                      <m:e>
                        <m:r>
                          <a:rPr lang="en-US" sz="2400" b="1" i="1">
                            <a:solidFill>
                              <a:srgbClr val="FF0000"/>
                            </a:solidFill>
                            <a:latin typeface="Cambria Math" panose="02040503050406030204" pitchFamily="18" charset="0"/>
                          </a:rPr>
                          <m:t>𝒄</m:t>
                        </m:r>
                      </m:e>
                      <m:sup>
                        <m:r>
                          <a:rPr lang="en-US" sz="2400" b="1" i="1">
                            <a:solidFill>
                              <a:srgbClr val="FF0000"/>
                            </a:solidFill>
                            <a:latin typeface="Cambria Math" panose="02040503050406030204" pitchFamily="18" charset="0"/>
                          </a:rPr>
                          <m:t>𝟐</m:t>
                        </m:r>
                      </m:sup>
                    </m:sSup>
                    <m:r>
                      <a:rPr lang="en-US" sz="2400" b="1">
                        <a:solidFill>
                          <a:srgbClr val="FF0000"/>
                        </a:solidFill>
                        <a:latin typeface="Cambria Math" panose="02040503050406030204" pitchFamily="18" charset="0"/>
                      </a:rPr>
                      <m:t>=</m:t>
                    </m:r>
                    <m:sSup>
                      <m:sSupPr>
                        <m:ctrlPr>
                          <a:rPr lang="en-US" sz="2400" b="1" i="1">
                            <a:solidFill>
                              <a:srgbClr val="FF0000"/>
                            </a:solidFill>
                            <a:latin typeface="Cambria Math" panose="02040503050406030204" pitchFamily="18" charset="0"/>
                          </a:rPr>
                        </m:ctrlPr>
                      </m:sSupPr>
                      <m:e>
                        <m:r>
                          <a:rPr lang="en-US" sz="2400" b="1" i="1">
                            <a:solidFill>
                              <a:srgbClr val="FF0000"/>
                            </a:solidFill>
                            <a:latin typeface="Cambria Math" panose="02040503050406030204" pitchFamily="18" charset="0"/>
                          </a:rPr>
                          <m:t>𝒂</m:t>
                        </m:r>
                      </m:e>
                      <m:sup>
                        <m:r>
                          <a:rPr lang="en-US" sz="2400" b="1" i="1">
                            <a:solidFill>
                              <a:srgbClr val="FF0000"/>
                            </a:solidFill>
                            <a:latin typeface="Cambria Math" panose="02040503050406030204" pitchFamily="18" charset="0"/>
                          </a:rPr>
                          <m:t>𝟐</m:t>
                        </m:r>
                      </m:sup>
                    </m:sSup>
                    <m:r>
                      <a:rPr lang="en-US" sz="2400" b="1">
                        <a:solidFill>
                          <a:srgbClr val="FF0000"/>
                        </a:solidFill>
                        <a:latin typeface="Cambria Math" panose="02040503050406030204" pitchFamily="18" charset="0"/>
                      </a:rPr>
                      <m:t>+</m:t>
                    </m:r>
                    <m:sSup>
                      <m:sSupPr>
                        <m:ctrlPr>
                          <a:rPr lang="en-US" sz="2400" b="1" i="1">
                            <a:solidFill>
                              <a:srgbClr val="FF0000"/>
                            </a:solidFill>
                            <a:latin typeface="Cambria Math" panose="02040503050406030204" pitchFamily="18" charset="0"/>
                          </a:rPr>
                        </m:ctrlPr>
                      </m:sSupPr>
                      <m:e>
                        <m:r>
                          <a:rPr lang="en-US" sz="2400" b="1" i="1">
                            <a:solidFill>
                              <a:srgbClr val="FF0000"/>
                            </a:solidFill>
                            <a:latin typeface="Cambria Math" panose="02040503050406030204" pitchFamily="18" charset="0"/>
                          </a:rPr>
                          <m:t>𝒃</m:t>
                        </m:r>
                      </m:e>
                      <m:sup>
                        <m:r>
                          <a:rPr lang="en-US" sz="2400" b="1" i="1">
                            <a:solidFill>
                              <a:srgbClr val="FF0000"/>
                            </a:solidFill>
                            <a:latin typeface="Cambria Math" panose="02040503050406030204" pitchFamily="18" charset="0"/>
                          </a:rPr>
                          <m:t>𝟐</m:t>
                        </m:r>
                      </m:sup>
                    </m:sSup>
                    <m:r>
                      <a:rPr lang="en-US" sz="2400" b="1">
                        <a:solidFill>
                          <a:srgbClr val="FF0000"/>
                        </a:solidFill>
                        <a:latin typeface="Cambria Math" panose="02040503050406030204" pitchFamily="18" charset="0"/>
                      </a:rPr>
                      <m:t>−</m:t>
                    </m:r>
                    <m:r>
                      <a:rPr lang="en-US" sz="2400" b="1" i="1">
                        <a:solidFill>
                          <a:srgbClr val="FF0000"/>
                        </a:solidFill>
                        <a:latin typeface="Cambria Math" panose="02040503050406030204" pitchFamily="18" charset="0"/>
                      </a:rPr>
                      <m:t>𝟐</m:t>
                    </m:r>
                    <m:r>
                      <a:rPr lang="en-US" sz="2400" b="1" i="1">
                        <a:solidFill>
                          <a:srgbClr val="FF0000"/>
                        </a:solidFill>
                        <a:latin typeface="Cambria Math" panose="02040503050406030204" pitchFamily="18" charset="0"/>
                      </a:rPr>
                      <m:t>𝒂𝒃</m:t>
                    </m:r>
                    <m:func>
                      <m:funcPr>
                        <m:ctrlPr>
                          <a:rPr lang="en-US" sz="2400" b="1" i="1">
                            <a:solidFill>
                              <a:srgbClr val="FF0000"/>
                            </a:solidFill>
                            <a:latin typeface="Cambria Math" panose="02040503050406030204" pitchFamily="18" charset="0"/>
                          </a:rPr>
                        </m:ctrlPr>
                      </m:funcPr>
                      <m:fName>
                        <m:r>
                          <a:rPr lang="en-US" sz="2400" b="1" i="1">
                            <a:solidFill>
                              <a:srgbClr val="FF0000"/>
                            </a:solidFill>
                            <a:latin typeface="Cambria Math" panose="02040503050406030204" pitchFamily="18" charset="0"/>
                          </a:rPr>
                          <m:t>𝒄𝒐𝒔</m:t>
                        </m:r>
                      </m:fName>
                      <m:e>
                        <m:r>
                          <a:rPr lang="en-US" sz="2400" b="1" i="1">
                            <a:solidFill>
                              <a:srgbClr val="FF0000"/>
                            </a:solidFill>
                            <a:latin typeface="Cambria Math" panose="02040503050406030204" pitchFamily="18" charset="0"/>
                          </a:rPr>
                          <m:t>𝑪</m:t>
                        </m:r>
                      </m:e>
                    </m:func>
                  </m:oMath>
                </a14:m>
                <a:r>
                  <a:rPr lang="en-US" sz="2400" b="1" dirty="0">
                    <a:solidFill>
                      <a:srgbClr val="FF0000"/>
                    </a:solidFill>
                    <a:latin typeface="Times New Roman" pitchFamily="18" charset="0"/>
                    <a:cs typeface="Times New Roman" pitchFamily="18" charset="0"/>
                  </a:rPr>
                  <a:t>.</a:t>
                </a:r>
                <a:endPar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228600" y="980480"/>
                <a:ext cx="3733800" cy="1684757"/>
              </a:xfrm>
              <a:prstGeom prst="rect">
                <a:avLst/>
              </a:prstGeom>
              <a:blipFill rotWithShape="1">
                <a:blip r:embed="rId7"/>
                <a:stretch>
                  <a:fillRect l="-2614" t="-2899" r="-3431" b="-5797"/>
                </a:stretch>
              </a:blipFill>
            </p:spPr>
            <p:txBody>
              <a:bodyPr/>
              <a:lstStyle/>
              <a:p>
                <a:r>
                  <a:rPr lang="en-US">
                    <a:noFill/>
                  </a:rPr>
                  <a:t> </a:t>
                </a:r>
              </a:p>
            </p:txBody>
          </p:sp>
        </mc:Fallback>
      </mc:AlternateContent>
      <p:pic>
        <p:nvPicPr>
          <p:cNvPr id="512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62450" y="730597"/>
            <a:ext cx="4248150"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0846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37230416"/>
              </p:ext>
            </p:extLst>
          </p:nvPr>
        </p:nvGraphicFramePr>
        <p:xfrm>
          <a:off x="0" y="514349"/>
          <a:ext cx="9144000" cy="4572000"/>
        </p:xfrm>
        <a:graphic>
          <a:graphicData uri="http://schemas.openxmlformats.org/drawingml/2006/table">
            <a:tbl>
              <a:tblPr firstRow="1" bandRow="1">
                <a:tableStyleId>{5C22544A-7EE6-4342-B048-85BDC9FD1C3A}</a:tableStyleId>
              </a:tblPr>
              <a:tblGrid>
                <a:gridCol w="4054982">
                  <a:extLst>
                    <a:ext uri="{9D8B030D-6E8A-4147-A177-3AD203B41FA5}">
                      <a16:colId xmlns:a16="http://schemas.microsoft.com/office/drawing/2014/main" val="20000"/>
                    </a:ext>
                  </a:extLst>
                </a:gridCol>
                <a:gridCol w="5089018">
                  <a:extLst>
                    <a:ext uri="{9D8B030D-6E8A-4147-A177-3AD203B41FA5}">
                      <a16:colId xmlns:a16="http://schemas.microsoft.com/office/drawing/2014/main" val="20001"/>
                    </a:ext>
                  </a:extLst>
                </a:gridCol>
              </a:tblGrid>
              <a:tr h="4572000">
                <a:tc>
                  <a:txBody>
                    <a:bodyPr/>
                    <a:lstStyle/>
                    <a:p>
                      <a:endParaRPr lang="en-US" dirty="0"/>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noFill/>
                  </a:tcPr>
                </a:tc>
                <a:tc>
                  <a: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3" name="TextBox 2"/>
          <p:cNvSpPr txBox="1"/>
          <p:nvPr/>
        </p:nvSpPr>
        <p:spPr>
          <a:xfrm>
            <a:off x="533400" y="57150"/>
            <a:ext cx="8153400" cy="461665"/>
          </a:xfrm>
          <a:prstGeom prst="rect">
            <a:avLst/>
          </a:prstGeom>
          <a:noFill/>
        </p:spPr>
        <p:txBody>
          <a:bodyPr wrap="square" rtlCol="0">
            <a:spAutoFit/>
          </a:bodyPr>
          <a:lstStyle/>
          <a:p>
            <a:r>
              <a:rPr lang="en-US" altLang="vi-VN" sz="2400" b="1" dirty="0">
                <a:solidFill>
                  <a:srgbClr val="FF0000"/>
                </a:solidFill>
                <a:latin typeface="Times New Roman" panose="02020603050405020304" pitchFamily="18" charset="0"/>
              </a:rPr>
              <a:t>TIẾT 18: </a:t>
            </a:r>
            <a:r>
              <a:rPr lang="en-US" altLang="vi-VN" sz="2400" b="1" dirty="0" err="1">
                <a:solidFill>
                  <a:srgbClr val="FF0000"/>
                </a:solidFill>
                <a:latin typeface="Times New Roman" panose="02020603050405020304" pitchFamily="18" charset="0"/>
              </a:rPr>
              <a:t>Bài</a:t>
            </a:r>
            <a:r>
              <a:rPr lang="en-US" altLang="vi-VN" sz="2400" b="1" dirty="0">
                <a:solidFill>
                  <a:srgbClr val="FF0000"/>
                </a:solidFill>
                <a:latin typeface="Times New Roman" panose="02020603050405020304" pitchFamily="18" charset="0"/>
              </a:rPr>
              <a:t> 6. HỆ THỨC LƯỢNG TRONG TAM GIÁC</a:t>
            </a:r>
          </a:p>
        </p:txBody>
      </p:sp>
      <p:sp>
        <p:nvSpPr>
          <p:cNvPr id="2" name="TextBox 1"/>
          <p:cNvSpPr txBox="1"/>
          <p:nvPr/>
        </p:nvSpPr>
        <p:spPr>
          <a:xfrm>
            <a:off x="228600" y="518815"/>
            <a:ext cx="3200400" cy="461665"/>
          </a:xfrm>
          <a:prstGeom prst="rect">
            <a:avLst/>
          </a:prstGeom>
          <a:noFill/>
        </p:spPr>
        <p:txBody>
          <a:bodyPr wrap="square" rtlCol="0">
            <a:spAutoFit/>
          </a:bodyPr>
          <a:lstStyle/>
          <a:p>
            <a:r>
              <a:rPr lang="en-US" sz="2400" dirty="0">
                <a:solidFill>
                  <a:srgbClr val="FF0000"/>
                </a:solidFill>
                <a:latin typeface="Times New Roman" pitchFamily="18" charset="0"/>
                <a:cs typeface="Times New Roman" pitchFamily="18" charset="0"/>
              </a:rPr>
              <a:t>1.</a:t>
            </a:r>
            <a:r>
              <a:rPr lang="en-US" sz="2400" b="1" dirty="0">
                <a:solidFill>
                  <a:srgbClr val="FF0000"/>
                </a:solidFill>
                <a:latin typeface="Times New Roman" pitchFamily="18" charset="0"/>
                <a:cs typeface="Times New Roman" pitchFamily="18" charset="0"/>
              </a:rPr>
              <a:t> ĐỊNH LÍ CÔSIN</a:t>
            </a:r>
            <a:endParaRPr lang="en-US" sz="2400" dirty="0">
              <a:solidFill>
                <a:srgbClr val="FF0000"/>
              </a:solidFill>
            </a:endParaRPr>
          </a:p>
        </p:txBody>
      </p:sp>
      <mc:AlternateContent xmlns:mc="http://schemas.openxmlformats.org/markup-compatibility/2006" xmlns:a14="http://schemas.microsoft.com/office/drawing/2010/main">
        <mc:Choice Requires="a14">
          <p:sp>
            <p:nvSpPr>
              <p:cNvPr id="4" name="TextBox 3"/>
              <p:cNvSpPr txBox="1"/>
              <p:nvPr/>
            </p:nvSpPr>
            <p:spPr>
              <a:xfrm>
                <a:off x="214489" y="980480"/>
                <a:ext cx="3733800" cy="1684757"/>
              </a:xfrm>
              <a:prstGeom prst="rect">
                <a:avLst/>
              </a:prstGeom>
              <a:noFill/>
            </p:spPr>
            <p:txBody>
              <a:bodyPr wrap="square" rtlCol="0">
                <a:spAutoFit/>
              </a:bodyPr>
              <a:lstStyle/>
              <a:p>
                <a:pPr>
                  <a:lnSpc>
                    <a:spcPct val="106000"/>
                  </a:lnSpc>
                </a:pPr>
                <a:r>
                  <a:rPr lang="en-US" sz="2400" b="1" dirty="0">
                    <a:solidFill>
                      <a:srgbClr val="FF0000"/>
                    </a:solidFill>
                    <a:latin typeface="Times New Roman" pitchFamily="18" charset="0"/>
                    <a:cs typeface="Times New Roman" pitchFamily="18" charset="0"/>
                  </a:rPr>
                  <a:t>Trong tam </a:t>
                </a:r>
                <a:r>
                  <a:rPr lang="en-US" sz="2400" b="1" dirty="0" err="1">
                    <a:solidFill>
                      <a:srgbClr val="FF0000"/>
                    </a:solidFill>
                    <a:latin typeface="Times New Roman" pitchFamily="18" charset="0"/>
                    <a:cs typeface="Times New Roman" pitchFamily="18" charset="0"/>
                  </a:rPr>
                  <a:t>giác</a:t>
                </a:r>
                <a:r>
                  <a:rPr lang="en-US" sz="2400" b="1" dirty="0">
                    <a:solidFill>
                      <a:srgbClr val="FF0000"/>
                    </a:solidFill>
                    <a:latin typeface="Times New Roman" pitchFamily="18" charset="0"/>
                    <a:cs typeface="Times New Roman" pitchFamily="18" charset="0"/>
                  </a:rPr>
                  <a:t> </a:t>
                </a:r>
                <a14:m>
                  <m:oMath xmlns:m="http://schemas.openxmlformats.org/officeDocument/2006/math">
                    <m:r>
                      <a:rPr lang="en-US" sz="2400" b="1" i="1">
                        <a:solidFill>
                          <a:srgbClr val="FF0000"/>
                        </a:solidFill>
                        <a:latin typeface="Cambria Math" panose="02040503050406030204" pitchFamily="18" charset="0"/>
                      </a:rPr>
                      <m:t>𝑨𝑩𝑪</m:t>
                    </m:r>
                  </m:oMath>
                </a14:m>
                <a:r>
                  <a:rPr lang="en-US" sz="2400" b="1" dirty="0">
                    <a:solidFill>
                      <a:srgbClr val="FF0000"/>
                    </a:solidFill>
                    <a:latin typeface="Times New Roman" pitchFamily="18" charset="0"/>
                    <a:cs typeface="Times New Roman" pitchFamily="18" charset="0"/>
                  </a:rPr>
                  <a:t>:</a:t>
                </a:r>
              </a:p>
              <a:p>
                <a:pPr algn="ctr">
                  <a:lnSpc>
                    <a:spcPct val="106000"/>
                  </a:lnSpc>
                </a:pPr>
                <a14:m>
                  <m:oMath xmlns:m="http://schemas.openxmlformats.org/officeDocument/2006/math">
                    <m:sSup>
                      <m:sSupPr>
                        <m:ctrlPr>
                          <a:rPr lang="en-US" sz="2400" b="1" i="1">
                            <a:solidFill>
                              <a:srgbClr val="FF0000"/>
                            </a:solidFill>
                            <a:latin typeface="Cambria Math" panose="02040503050406030204" pitchFamily="18" charset="0"/>
                          </a:rPr>
                        </m:ctrlPr>
                      </m:sSupPr>
                      <m:e>
                        <m:r>
                          <a:rPr lang="en-US" sz="2400" b="1" i="1">
                            <a:solidFill>
                              <a:srgbClr val="FF0000"/>
                            </a:solidFill>
                            <a:latin typeface="Cambria Math" panose="02040503050406030204" pitchFamily="18" charset="0"/>
                          </a:rPr>
                          <m:t>𝒂</m:t>
                        </m:r>
                      </m:e>
                      <m:sup>
                        <m:r>
                          <a:rPr lang="en-US" sz="2400" b="1" i="1">
                            <a:solidFill>
                              <a:srgbClr val="FF0000"/>
                            </a:solidFill>
                            <a:latin typeface="Cambria Math" panose="02040503050406030204" pitchFamily="18" charset="0"/>
                          </a:rPr>
                          <m:t>𝟐</m:t>
                        </m:r>
                      </m:sup>
                    </m:sSup>
                    <m:r>
                      <a:rPr lang="en-US" sz="2400" b="1">
                        <a:solidFill>
                          <a:srgbClr val="FF0000"/>
                        </a:solidFill>
                        <a:latin typeface="Cambria Math" panose="02040503050406030204" pitchFamily="18" charset="0"/>
                      </a:rPr>
                      <m:t>=</m:t>
                    </m:r>
                    <m:sSup>
                      <m:sSupPr>
                        <m:ctrlPr>
                          <a:rPr lang="en-US" sz="2400" b="1" i="1">
                            <a:solidFill>
                              <a:srgbClr val="FF0000"/>
                            </a:solidFill>
                            <a:latin typeface="Cambria Math" panose="02040503050406030204" pitchFamily="18" charset="0"/>
                          </a:rPr>
                        </m:ctrlPr>
                      </m:sSupPr>
                      <m:e>
                        <m:r>
                          <a:rPr lang="en-US" sz="2400" b="1" i="1">
                            <a:solidFill>
                              <a:srgbClr val="FF0000"/>
                            </a:solidFill>
                            <a:latin typeface="Cambria Math" panose="02040503050406030204" pitchFamily="18" charset="0"/>
                          </a:rPr>
                          <m:t>𝒃</m:t>
                        </m:r>
                      </m:e>
                      <m:sup>
                        <m:r>
                          <a:rPr lang="en-US" sz="2400" b="1" i="1">
                            <a:solidFill>
                              <a:srgbClr val="FF0000"/>
                            </a:solidFill>
                            <a:latin typeface="Cambria Math" panose="02040503050406030204" pitchFamily="18" charset="0"/>
                          </a:rPr>
                          <m:t>𝟐</m:t>
                        </m:r>
                      </m:sup>
                    </m:sSup>
                    <m:r>
                      <a:rPr lang="en-US" sz="2400" b="1">
                        <a:solidFill>
                          <a:srgbClr val="FF0000"/>
                        </a:solidFill>
                        <a:latin typeface="Cambria Math" panose="02040503050406030204" pitchFamily="18" charset="0"/>
                      </a:rPr>
                      <m:t>+</m:t>
                    </m:r>
                    <m:sSup>
                      <m:sSupPr>
                        <m:ctrlPr>
                          <a:rPr lang="en-US" sz="2400" b="1" i="1">
                            <a:solidFill>
                              <a:srgbClr val="FF0000"/>
                            </a:solidFill>
                            <a:latin typeface="Cambria Math" panose="02040503050406030204" pitchFamily="18" charset="0"/>
                          </a:rPr>
                        </m:ctrlPr>
                      </m:sSupPr>
                      <m:e>
                        <m:r>
                          <a:rPr lang="en-US" sz="2400" b="1" i="1">
                            <a:solidFill>
                              <a:srgbClr val="FF0000"/>
                            </a:solidFill>
                            <a:latin typeface="Cambria Math" panose="02040503050406030204" pitchFamily="18" charset="0"/>
                          </a:rPr>
                          <m:t>𝒄</m:t>
                        </m:r>
                      </m:e>
                      <m:sup>
                        <m:r>
                          <a:rPr lang="en-US" sz="2400" b="1" i="1">
                            <a:solidFill>
                              <a:srgbClr val="FF0000"/>
                            </a:solidFill>
                            <a:latin typeface="Cambria Math" panose="02040503050406030204" pitchFamily="18" charset="0"/>
                          </a:rPr>
                          <m:t>𝟐</m:t>
                        </m:r>
                      </m:sup>
                    </m:sSup>
                    <m:r>
                      <a:rPr lang="en-US" sz="2400" b="1">
                        <a:solidFill>
                          <a:srgbClr val="FF0000"/>
                        </a:solidFill>
                        <a:latin typeface="Cambria Math" panose="02040503050406030204" pitchFamily="18" charset="0"/>
                      </a:rPr>
                      <m:t>−</m:t>
                    </m:r>
                    <m:r>
                      <a:rPr lang="en-US" sz="2400" b="1" i="1">
                        <a:solidFill>
                          <a:srgbClr val="FF0000"/>
                        </a:solidFill>
                        <a:latin typeface="Cambria Math" panose="02040503050406030204" pitchFamily="18" charset="0"/>
                      </a:rPr>
                      <m:t>𝟐</m:t>
                    </m:r>
                    <m:r>
                      <a:rPr lang="en-US" sz="2400" b="1" i="1">
                        <a:solidFill>
                          <a:srgbClr val="FF0000"/>
                        </a:solidFill>
                        <a:latin typeface="Cambria Math" panose="02040503050406030204" pitchFamily="18" charset="0"/>
                      </a:rPr>
                      <m:t>𝒃𝒄</m:t>
                    </m:r>
                    <m:func>
                      <m:funcPr>
                        <m:ctrlPr>
                          <a:rPr lang="en-US" sz="2400" b="1" i="1">
                            <a:solidFill>
                              <a:srgbClr val="FF0000"/>
                            </a:solidFill>
                            <a:latin typeface="Cambria Math" panose="02040503050406030204" pitchFamily="18" charset="0"/>
                          </a:rPr>
                        </m:ctrlPr>
                      </m:funcPr>
                      <m:fName>
                        <m:r>
                          <a:rPr lang="en-US" sz="2400" b="1" i="1">
                            <a:solidFill>
                              <a:srgbClr val="FF0000"/>
                            </a:solidFill>
                            <a:latin typeface="Cambria Math" panose="02040503050406030204" pitchFamily="18" charset="0"/>
                          </a:rPr>
                          <m:t>𝒄𝒐𝒔</m:t>
                        </m:r>
                      </m:fName>
                      <m:e>
                        <m:r>
                          <a:rPr lang="en-US" sz="2400" b="1" i="1">
                            <a:solidFill>
                              <a:srgbClr val="FF0000"/>
                            </a:solidFill>
                            <a:latin typeface="Cambria Math" panose="02040503050406030204" pitchFamily="18" charset="0"/>
                          </a:rPr>
                          <m:t>𝑨</m:t>
                        </m:r>
                      </m:e>
                    </m:func>
                  </m:oMath>
                </a14:m>
                <a:r>
                  <a:rPr lang="en-US" sz="2400" b="1" dirty="0">
                    <a:solidFill>
                      <a:srgbClr val="FF0000"/>
                    </a:solidFill>
                    <a:latin typeface="Times New Roman" pitchFamily="18" charset="0"/>
                    <a:cs typeface="Times New Roman" pitchFamily="18" charset="0"/>
                  </a:rPr>
                  <a:t>, </a:t>
                </a:r>
              </a:p>
              <a:p>
                <a:pPr algn="ctr">
                  <a:lnSpc>
                    <a:spcPct val="106000"/>
                  </a:lnSpc>
                </a:pPr>
                <a14:m>
                  <m:oMath xmlns:m="http://schemas.openxmlformats.org/officeDocument/2006/math">
                    <m:sSup>
                      <m:sSupPr>
                        <m:ctrlPr>
                          <a:rPr lang="en-US" sz="2400" b="1" i="1">
                            <a:solidFill>
                              <a:srgbClr val="FF0000"/>
                            </a:solidFill>
                            <a:latin typeface="Cambria Math" panose="02040503050406030204" pitchFamily="18" charset="0"/>
                          </a:rPr>
                        </m:ctrlPr>
                      </m:sSupPr>
                      <m:e>
                        <m:r>
                          <a:rPr lang="en-US" sz="2400" b="1" i="1">
                            <a:solidFill>
                              <a:srgbClr val="FF0000"/>
                            </a:solidFill>
                            <a:latin typeface="Cambria Math" panose="02040503050406030204" pitchFamily="18" charset="0"/>
                          </a:rPr>
                          <m:t>𝒃</m:t>
                        </m:r>
                      </m:e>
                      <m:sup>
                        <m:r>
                          <a:rPr lang="en-US" sz="2400" b="1" i="1">
                            <a:solidFill>
                              <a:srgbClr val="FF0000"/>
                            </a:solidFill>
                            <a:latin typeface="Cambria Math" panose="02040503050406030204" pitchFamily="18" charset="0"/>
                          </a:rPr>
                          <m:t>𝟐</m:t>
                        </m:r>
                      </m:sup>
                    </m:sSup>
                    <m:r>
                      <a:rPr lang="en-US" sz="2400" b="1">
                        <a:solidFill>
                          <a:srgbClr val="FF0000"/>
                        </a:solidFill>
                        <a:latin typeface="Cambria Math" panose="02040503050406030204" pitchFamily="18" charset="0"/>
                      </a:rPr>
                      <m:t>=</m:t>
                    </m:r>
                    <m:sSup>
                      <m:sSupPr>
                        <m:ctrlPr>
                          <a:rPr lang="en-US" sz="2400" b="1" i="1">
                            <a:solidFill>
                              <a:srgbClr val="FF0000"/>
                            </a:solidFill>
                            <a:latin typeface="Cambria Math" panose="02040503050406030204" pitchFamily="18" charset="0"/>
                          </a:rPr>
                        </m:ctrlPr>
                      </m:sSupPr>
                      <m:e>
                        <m:r>
                          <a:rPr lang="en-US" sz="2400" b="1" i="1">
                            <a:solidFill>
                              <a:srgbClr val="FF0000"/>
                            </a:solidFill>
                            <a:latin typeface="Cambria Math" panose="02040503050406030204" pitchFamily="18" charset="0"/>
                          </a:rPr>
                          <m:t>𝒄</m:t>
                        </m:r>
                      </m:e>
                      <m:sup>
                        <m:r>
                          <a:rPr lang="en-US" sz="2400" b="1" i="1">
                            <a:solidFill>
                              <a:srgbClr val="FF0000"/>
                            </a:solidFill>
                            <a:latin typeface="Cambria Math" panose="02040503050406030204" pitchFamily="18" charset="0"/>
                          </a:rPr>
                          <m:t>𝟐</m:t>
                        </m:r>
                      </m:sup>
                    </m:sSup>
                    <m:r>
                      <a:rPr lang="en-US" sz="2400" b="1">
                        <a:solidFill>
                          <a:srgbClr val="FF0000"/>
                        </a:solidFill>
                        <a:latin typeface="Cambria Math" panose="02040503050406030204" pitchFamily="18" charset="0"/>
                      </a:rPr>
                      <m:t>+</m:t>
                    </m:r>
                    <m:sSup>
                      <m:sSupPr>
                        <m:ctrlPr>
                          <a:rPr lang="en-US" sz="2400" b="1" i="1">
                            <a:solidFill>
                              <a:srgbClr val="FF0000"/>
                            </a:solidFill>
                            <a:latin typeface="Cambria Math" panose="02040503050406030204" pitchFamily="18" charset="0"/>
                          </a:rPr>
                        </m:ctrlPr>
                      </m:sSupPr>
                      <m:e>
                        <m:r>
                          <a:rPr lang="en-US" sz="2400" b="1" i="1">
                            <a:solidFill>
                              <a:srgbClr val="FF0000"/>
                            </a:solidFill>
                            <a:latin typeface="Cambria Math" panose="02040503050406030204" pitchFamily="18" charset="0"/>
                          </a:rPr>
                          <m:t>𝒂</m:t>
                        </m:r>
                      </m:e>
                      <m:sup>
                        <m:r>
                          <a:rPr lang="en-US" sz="2400" b="1" i="1">
                            <a:solidFill>
                              <a:srgbClr val="FF0000"/>
                            </a:solidFill>
                            <a:latin typeface="Cambria Math" panose="02040503050406030204" pitchFamily="18" charset="0"/>
                          </a:rPr>
                          <m:t>𝟐</m:t>
                        </m:r>
                      </m:sup>
                    </m:sSup>
                    <m:r>
                      <a:rPr lang="en-US" sz="2400" b="1">
                        <a:solidFill>
                          <a:srgbClr val="FF0000"/>
                        </a:solidFill>
                        <a:latin typeface="Cambria Math" panose="02040503050406030204" pitchFamily="18" charset="0"/>
                      </a:rPr>
                      <m:t>−</m:t>
                    </m:r>
                    <m:r>
                      <a:rPr lang="en-US" sz="2400" b="1" i="1">
                        <a:solidFill>
                          <a:srgbClr val="FF0000"/>
                        </a:solidFill>
                        <a:latin typeface="Cambria Math" panose="02040503050406030204" pitchFamily="18" charset="0"/>
                      </a:rPr>
                      <m:t>𝟐</m:t>
                    </m:r>
                    <m:r>
                      <a:rPr lang="en-US" sz="2400" b="1" i="1">
                        <a:solidFill>
                          <a:srgbClr val="FF0000"/>
                        </a:solidFill>
                        <a:latin typeface="Cambria Math" panose="02040503050406030204" pitchFamily="18" charset="0"/>
                      </a:rPr>
                      <m:t>𝒄𝒂</m:t>
                    </m:r>
                    <m:func>
                      <m:funcPr>
                        <m:ctrlPr>
                          <a:rPr lang="en-US" sz="2400" b="1" i="1">
                            <a:solidFill>
                              <a:srgbClr val="FF0000"/>
                            </a:solidFill>
                            <a:latin typeface="Cambria Math" panose="02040503050406030204" pitchFamily="18" charset="0"/>
                          </a:rPr>
                        </m:ctrlPr>
                      </m:funcPr>
                      <m:fName>
                        <m:r>
                          <a:rPr lang="en-US" sz="2400" b="1" i="1">
                            <a:solidFill>
                              <a:srgbClr val="FF0000"/>
                            </a:solidFill>
                            <a:latin typeface="Cambria Math" panose="02040503050406030204" pitchFamily="18" charset="0"/>
                          </a:rPr>
                          <m:t>𝒄𝒐𝒔</m:t>
                        </m:r>
                      </m:fName>
                      <m:e>
                        <m:r>
                          <a:rPr lang="en-US" sz="2400" b="1" i="1">
                            <a:solidFill>
                              <a:srgbClr val="FF0000"/>
                            </a:solidFill>
                            <a:latin typeface="Cambria Math" panose="02040503050406030204" pitchFamily="18" charset="0"/>
                          </a:rPr>
                          <m:t>𝑩</m:t>
                        </m:r>
                      </m:e>
                    </m:func>
                  </m:oMath>
                </a14:m>
                <a:r>
                  <a:rPr lang="en-US" sz="2400" b="1" dirty="0">
                    <a:solidFill>
                      <a:srgbClr val="FF0000"/>
                    </a:solidFill>
                    <a:latin typeface="Times New Roman" pitchFamily="18" charset="0"/>
                    <a:cs typeface="Times New Roman" pitchFamily="18" charset="0"/>
                  </a:rPr>
                  <a:t>,</a:t>
                </a:r>
              </a:p>
              <a:p>
                <a:pPr algn="ctr">
                  <a:lnSpc>
                    <a:spcPct val="106000"/>
                  </a:lnSpc>
                </a:pPr>
                <a14:m>
                  <m:oMath xmlns:m="http://schemas.openxmlformats.org/officeDocument/2006/math">
                    <m:sSup>
                      <m:sSupPr>
                        <m:ctrlPr>
                          <a:rPr lang="en-US" sz="2400" b="1" i="1">
                            <a:solidFill>
                              <a:srgbClr val="FF0000"/>
                            </a:solidFill>
                            <a:latin typeface="Cambria Math" panose="02040503050406030204" pitchFamily="18" charset="0"/>
                          </a:rPr>
                        </m:ctrlPr>
                      </m:sSupPr>
                      <m:e>
                        <m:r>
                          <a:rPr lang="en-US" sz="2400" b="1" i="1">
                            <a:solidFill>
                              <a:srgbClr val="FF0000"/>
                            </a:solidFill>
                            <a:latin typeface="Cambria Math" panose="02040503050406030204" pitchFamily="18" charset="0"/>
                          </a:rPr>
                          <m:t>𝒄</m:t>
                        </m:r>
                      </m:e>
                      <m:sup>
                        <m:r>
                          <a:rPr lang="en-US" sz="2400" b="1" i="1">
                            <a:solidFill>
                              <a:srgbClr val="FF0000"/>
                            </a:solidFill>
                            <a:latin typeface="Cambria Math" panose="02040503050406030204" pitchFamily="18" charset="0"/>
                          </a:rPr>
                          <m:t>𝟐</m:t>
                        </m:r>
                      </m:sup>
                    </m:sSup>
                    <m:r>
                      <a:rPr lang="en-US" sz="2400" b="1">
                        <a:solidFill>
                          <a:srgbClr val="FF0000"/>
                        </a:solidFill>
                        <a:latin typeface="Cambria Math" panose="02040503050406030204" pitchFamily="18" charset="0"/>
                      </a:rPr>
                      <m:t>=</m:t>
                    </m:r>
                    <m:sSup>
                      <m:sSupPr>
                        <m:ctrlPr>
                          <a:rPr lang="en-US" sz="2400" b="1" i="1">
                            <a:solidFill>
                              <a:srgbClr val="FF0000"/>
                            </a:solidFill>
                            <a:latin typeface="Cambria Math" panose="02040503050406030204" pitchFamily="18" charset="0"/>
                          </a:rPr>
                        </m:ctrlPr>
                      </m:sSupPr>
                      <m:e>
                        <m:r>
                          <a:rPr lang="en-US" sz="2400" b="1" i="1">
                            <a:solidFill>
                              <a:srgbClr val="FF0000"/>
                            </a:solidFill>
                            <a:latin typeface="Cambria Math" panose="02040503050406030204" pitchFamily="18" charset="0"/>
                          </a:rPr>
                          <m:t>𝒂</m:t>
                        </m:r>
                      </m:e>
                      <m:sup>
                        <m:r>
                          <a:rPr lang="en-US" sz="2400" b="1" i="1">
                            <a:solidFill>
                              <a:srgbClr val="FF0000"/>
                            </a:solidFill>
                            <a:latin typeface="Cambria Math" panose="02040503050406030204" pitchFamily="18" charset="0"/>
                          </a:rPr>
                          <m:t>𝟐</m:t>
                        </m:r>
                      </m:sup>
                    </m:sSup>
                    <m:r>
                      <a:rPr lang="en-US" sz="2400" b="1">
                        <a:solidFill>
                          <a:srgbClr val="FF0000"/>
                        </a:solidFill>
                        <a:latin typeface="Cambria Math" panose="02040503050406030204" pitchFamily="18" charset="0"/>
                      </a:rPr>
                      <m:t>+</m:t>
                    </m:r>
                    <m:sSup>
                      <m:sSupPr>
                        <m:ctrlPr>
                          <a:rPr lang="en-US" sz="2400" b="1" i="1">
                            <a:solidFill>
                              <a:srgbClr val="FF0000"/>
                            </a:solidFill>
                            <a:latin typeface="Cambria Math" panose="02040503050406030204" pitchFamily="18" charset="0"/>
                          </a:rPr>
                        </m:ctrlPr>
                      </m:sSupPr>
                      <m:e>
                        <m:r>
                          <a:rPr lang="en-US" sz="2400" b="1" i="1">
                            <a:solidFill>
                              <a:srgbClr val="FF0000"/>
                            </a:solidFill>
                            <a:latin typeface="Cambria Math" panose="02040503050406030204" pitchFamily="18" charset="0"/>
                          </a:rPr>
                          <m:t>𝒃</m:t>
                        </m:r>
                      </m:e>
                      <m:sup>
                        <m:r>
                          <a:rPr lang="en-US" sz="2400" b="1" i="1">
                            <a:solidFill>
                              <a:srgbClr val="FF0000"/>
                            </a:solidFill>
                            <a:latin typeface="Cambria Math" panose="02040503050406030204" pitchFamily="18" charset="0"/>
                          </a:rPr>
                          <m:t>𝟐</m:t>
                        </m:r>
                      </m:sup>
                    </m:sSup>
                    <m:r>
                      <a:rPr lang="en-US" sz="2400" b="1">
                        <a:solidFill>
                          <a:srgbClr val="FF0000"/>
                        </a:solidFill>
                        <a:latin typeface="Cambria Math" panose="02040503050406030204" pitchFamily="18" charset="0"/>
                      </a:rPr>
                      <m:t>−</m:t>
                    </m:r>
                    <m:r>
                      <a:rPr lang="en-US" sz="2400" b="1" i="1">
                        <a:solidFill>
                          <a:srgbClr val="FF0000"/>
                        </a:solidFill>
                        <a:latin typeface="Cambria Math" panose="02040503050406030204" pitchFamily="18" charset="0"/>
                      </a:rPr>
                      <m:t>𝟐</m:t>
                    </m:r>
                    <m:r>
                      <a:rPr lang="en-US" sz="2400" b="1" i="1">
                        <a:solidFill>
                          <a:srgbClr val="FF0000"/>
                        </a:solidFill>
                        <a:latin typeface="Cambria Math" panose="02040503050406030204" pitchFamily="18" charset="0"/>
                      </a:rPr>
                      <m:t>𝒂𝒃</m:t>
                    </m:r>
                    <m:func>
                      <m:funcPr>
                        <m:ctrlPr>
                          <a:rPr lang="en-US" sz="2400" b="1" i="1">
                            <a:solidFill>
                              <a:srgbClr val="FF0000"/>
                            </a:solidFill>
                            <a:latin typeface="Cambria Math" panose="02040503050406030204" pitchFamily="18" charset="0"/>
                          </a:rPr>
                        </m:ctrlPr>
                      </m:funcPr>
                      <m:fName>
                        <m:r>
                          <a:rPr lang="en-US" sz="2400" b="1" i="1">
                            <a:solidFill>
                              <a:srgbClr val="FF0000"/>
                            </a:solidFill>
                            <a:latin typeface="Cambria Math" panose="02040503050406030204" pitchFamily="18" charset="0"/>
                          </a:rPr>
                          <m:t>𝒄𝒐𝒔</m:t>
                        </m:r>
                      </m:fName>
                      <m:e>
                        <m:r>
                          <a:rPr lang="en-US" sz="2400" b="1" i="1">
                            <a:solidFill>
                              <a:srgbClr val="FF0000"/>
                            </a:solidFill>
                            <a:latin typeface="Cambria Math" panose="02040503050406030204" pitchFamily="18" charset="0"/>
                          </a:rPr>
                          <m:t>𝑪</m:t>
                        </m:r>
                      </m:e>
                    </m:func>
                  </m:oMath>
                </a14:m>
                <a:r>
                  <a:rPr lang="en-US" sz="2400" b="1" dirty="0">
                    <a:solidFill>
                      <a:srgbClr val="FF0000"/>
                    </a:solidFill>
                    <a:latin typeface="Times New Roman" pitchFamily="18" charset="0"/>
                    <a:cs typeface="Times New Roman" pitchFamily="18" charset="0"/>
                  </a:rPr>
                  <a:t>.</a:t>
                </a:r>
                <a:endPar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14489" y="980480"/>
                <a:ext cx="3733800" cy="1684757"/>
              </a:xfrm>
              <a:prstGeom prst="rect">
                <a:avLst/>
              </a:prstGeom>
              <a:blipFill rotWithShape="1">
                <a:blip r:embed="rId3"/>
                <a:stretch>
                  <a:fillRect l="-2447" t="-2899" r="-3426" b="-5797"/>
                </a:stretch>
              </a:blipFill>
            </p:spPr>
            <p:txBody>
              <a:bodyPr/>
              <a:lstStyle/>
              <a:p>
                <a:r>
                  <a:rPr lang="en-US">
                    <a:noFill/>
                  </a:rPr>
                  <a:t> </a:t>
                </a:r>
              </a:p>
            </p:txBody>
          </p:sp>
        </mc:Fallback>
      </mc:AlternateContent>
      <p:sp>
        <p:nvSpPr>
          <p:cNvPr id="12" name="TextBox 56">
            <a:extLst>
              <a:ext uri="{FF2B5EF4-FFF2-40B4-BE49-F238E27FC236}">
                <a16:creationId xmlns:a16="http://schemas.microsoft.com/office/drawing/2014/main" id="{6E717C9F-9C9E-B944-DF5D-E45ADB1AB77B}"/>
              </a:ext>
            </a:extLst>
          </p:cNvPr>
          <p:cNvSpPr txBox="1"/>
          <p:nvPr/>
        </p:nvSpPr>
        <p:spPr>
          <a:xfrm>
            <a:off x="228600" y="2571750"/>
            <a:ext cx="1871302" cy="533400"/>
          </a:xfrm>
          <a:prstGeom prst="rect">
            <a:avLst/>
          </a:prstGeom>
          <a:noFill/>
        </p:spPr>
        <p:txBody>
          <a:bodyPr wrap="square">
            <a:noAutofit/>
          </a:bodyPr>
          <a:lstStyle/>
          <a:p>
            <a:pPr marL="0" marR="0">
              <a:lnSpc>
                <a:spcPct val="107000"/>
              </a:lnSpc>
              <a:spcBef>
                <a:spcPts val="0"/>
              </a:spcBef>
              <a:spcAft>
                <a:spcPts val="800"/>
              </a:spcAft>
            </a:pPr>
            <a:r>
              <a:rPr lang="vi-VN" sz="24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Khám phá</a:t>
            </a:r>
            <a:r>
              <a:rPr lang="en-US" sz="2400" b="1" kern="12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extBox 4"/>
              <p:cNvSpPr txBox="1"/>
              <p:nvPr/>
            </p:nvSpPr>
            <p:spPr>
              <a:xfrm>
                <a:off x="304800" y="3105150"/>
                <a:ext cx="3505200" cy="2215991"/>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Từ </a:t>
                </a:r>
                <a:r>
                  <a:rPr lang="vi-VN" sz="2400" dirty="0">
                    <a:latin typeface="Times New Roman" panose="02020603050405020304" pitchFamily="18" charset="0"/>
                    <a:cs typeface="Times New Roman" panose="02020603050405020304" pitchFamily="18" charset="0"/>
                  </a:rPr>
                  <a:t>đ</a:t>
                </a:r>
                <a:r>
                  <a:rPr lang="en-US" sz="2400" dirty="0" err="1">
                    <a:latin typeface="Times New Roman" panose="02020603050405020304" pitchFamily="18" charset="0"/>
                    <a:cs typeface="Times New Roman" panose="02020603050405020304" pitchFamily="18" charset="0"/>
                  </a:rPr>
                  <a:t>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côsin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func>
                      <m:funcPr>
                        <m:ctrlPr>
                          <a:rPr lang="en-US" sz="2400" i="1">
                            <a:latin typeface="Cambria Math" panose="02040503050406030204" pitchFamily="18" charset="0"/>
                          </a:rPr>
                        </m:ctrlPr>
                      </m:funcPr>
                      <m:fName>
                        <m:r>
                          <a:rPr lang="en-US" sz="2400" i="1">
                            <a:latin typeface="Cambria Math" panose="02040503050406030204" pitchFamily="18" charset="0"/>
                          </a:rPr>
                          <m:t>𝑐𝑜𝑠</m:t>
                        </m:r>
                      </m:fName>
                      <m:e>
                        <m:r>
                          <a:rPr lang="en-US" sz="2400" i="1">
                            <a:latin typeface="Cambria Math" panose="02040503050406030204" pitchFamily="18" charset="0"/>
                          </a:rPr>
                          <m:t>𝐴</m:t>
                        </m:r>
                      </m:e>
                    </m:func>
                    <m:r>
                      <a:rPr lang="en-US" sz="2400" i="1">
                        <a:latin typeface="Cambria Math" panose="02040503050406030204" pitchFamily="18" charset="0"/>
                      </a:rPr>
                      <m:t>,</m:t>
                    </m:r>
                    <m:func>
                      <m:funcPr>
                        <m:ctrlPr>
                          <a:rPr lang="en-US" sz="2400" i="1">
                            <a:latin typeface="Cambria Math" panose="02040503050406030204" pitchFamily="18" charset="0"/>
                          </a:rPr>
                        </m:ctrlPr>
                      </m:funcPr>
                      <m:fName>
                        <m:r>
                          <a:rPr lang="en-US" sz="2400" i="1">
                            <a:latin typeface="Cambria Math" panose="02040503050406030204" pitchFamily="18" charset="0"/>
                          </a:rPr>
                          <m:t>𝑐𝑜𝑠</m:t>
                        </m:r>
                      </m:fName>
                      <m:e>
                        <m:r>
                          <a:rPr lang="en-US" sz="2400" i="1">
                            <a:latin typeface="Cambria Math" panose="02040503050406030204" pitchFamily="18" charset="0"/>
                          </a:rPr>
                          <m:t>𝐵</m:t>
                        </m:r>
                      </m:e>
                    </m:func>
                    <m:r>
                      <a:rPr lang="en-US" sz="2400" i="1">
                        <a:latin typeface="Cambria Math" panose="02040503050406030204" pitchFamily="18" charset="0"/>
                      </a:rPr>
                      <m:t>,</m:t>
                    </m:r>
                    <m:func>
                      <m:funcPr>
                        <m:ctrlPr>
                          <a:rPr lang="en-US" sz="2400" i="1">
                            <a:latin typeface="Cambria Math" panose="02040503050406030204" pitchFamily="18" charset="0"/>
                          </a:rPr>
                        </m:ctrlPr>
                      </m:funcPr>
                      <m:fName>
                        <m:r>
                          <a:rPr lang="en-US" sz="2400" i="1">
                            <a:latin typeface="Cambria Math" panose="02040503050406030204" pitchFamily="18" charset="0"/>
                          </a:rPr>
                          <m:t>𝑐𝑜𝑠</m:t>
                        </m:r>
                      </m:fName>
                      <m:e>
                        <m:r>
                          <a:rPr lang="en-US" sz="2400" i="1">
                            <a:latin typeface="Cambria Math" panose="02040503050406030204" pitchFamily="18" charset="0"/>
                          </a:rPr>
                          <m:t>𝐶</m:t>
                        </m:r>
                      </m:e>
                    </m:func>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cạnh</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rPr>
                      <m:t>𝑎</m:t>
                    </m:r>
                    <m:r>
                      <a:rPr lang="en-US" sz="2400" i="1">
                        <a:latin typeface="Cambria Math" panose="02040503050406030204" pitchFamily="18" charset="0"/>
                      </a:rPr>
                      <m:t>,</m:t>
                    </m:r>
                    <m:r>
                      <a:rPr lang="en-US" sz="2400" i="1">
                        <a:latin typeface="Cambria Math" panose="02040503050406030204" pitchFamily="18" charset="0"/>
                      </a:rPr>
                      <m:t>𝑏</m:t>
                    </m:r>
                    <m:r>
                      <a:rPr lang="en-US" sz="2400" i="1">
                        <a:latin typeface="Cambria Math" panose="02040503050406030204" pitchFamily="18" charset="0"/>
                      </a:rPr>
                      <m:t>,</m:t>
                    </m:r>
                    <m:r>
                      <a:rPr lang="en-US" sz="2400" i="1">
                        <a:latin typeface="Cambria Math" panose="02040503050406030204" pitchFamily="18" charset="0"/>
                      </a:rPr>
                      <m:t>𝑐</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tam </a:t>
                </a:r>
                <a:r>
                  <a:rPr lang="en-US" sz="2400" dirty="0" err="1">
                    <a:latin typeface="Times New Roman" panose="02020603050405020304" pitchFamily="18" charset="0"/>
                    <a:cs typeface="Times New Roman" panose="02020603050405020304" pitchFamily="18" charset="0"/>
                  </a:rPr>
                  <a:t>giác</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rPr>
                      <m:t>𝐴𝐵𝐶</m:t>
                    </m:r>
                  </m:oMath>
                </a14:m>
                <a:r>
                  <a:rPr lang="en-US" sz="2400" dirty="0">
                    <a:latin typeface="Times New Roman" panose="02020603050405020304" pitchFamily="18" charset="0"/>
                    <a:cs typeface="Times New Roman" panose="02020603050405020304" pitchFamily="18" charset="0"/>
                  </a:rPr>
                  <a:t>.</a:t>
                </a:r>
              </a:p>
              <a:p>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304800" y="3105150"/>
                <a:ext cx="3505200" cy="2215991"/>
              </a:xfrm>
              <a:prstGeom prst="rect">
                <a:avLst/>
              </a:prstGeom>
              <a:blipFill rotWithShape="1">
                <a:blip r:embed="rId4"/>
                <a:stretch>
                  <a:fillRect l="-2609" t="-2198"/>
                </a:stretch>
              </a:blipFill>
            </p:spPr>
            <p:txBody>
              <a:bodyPr/>
              <a:lstStyle/>
              <a:p>
                <a:r>
                  <a:rPr lang="en-US">
                    <a:noFill/>
                  </a:rPr>
                  <a:t> </a:t>
                </a:r>
              </a:p>
            </p:txBody>
          </p:sp>
        </mc:Fallback>
      </mc:AlternateContent>
      <p:graphicFrame>
        <p:nvGraphicFramePr>
          <p:cNvPr id="13" name="Object 12"/>
          <p:cNvGraphicFramePr>
            <a:graphicFrameLocks noChangeAspect="1"/>
          </p:cNvGraphicFramePr>
          <p:nvPr>
            <p:extLst>
              <p:ext uri="{D42A27DB-BD31-4B8C-83A1-F6EECF244321}">
                <p14:modId xmlns:p14="http://schemas.microsoft.com/office/powerpoint/2010/main" val="4153657961"/>
              </p:ext>
            </p:extLst>
          </p:nvPr>
        </p:nvGraphicFramePr>
        <p:xfrm>
          <a:off x="4267201" y="749647"/>
          <a:ext cx="2895600" cy="2355503"/>
        </p:xfrm>
        <a:graphic>
          <a:graphicData uri="http://schemas.openxmlformats.org/presentationml/2006/ole">
            <mc:AlternateContent xmlns:mc="http://schemas.openxmlformats.org/markup-compatibility/2006">
              <mc:Choice xmlns:v="urn:schemas-microsoft-com:vml" Requires="v">
                <p:oleObj name="Equation" r:id="rId5" imgW="1904760" imgH="1892160" progId="Equation.DSMT4">
                  <p:embed/>
                </p:oleObj>
              </mc:Choice>
              <mc:Fallback>
                <p:oleObj name="Equation" r:id="rId5" imgW="1904760" imgH="1892160" progId="Equation.DSMT4">
                  <p:embed/>
                  <p:pic>
                    <p:nvPicPr>
                      <p:cNvPr id="0" name="Object 43"/>
                      <p:cNvPicPr>
                        <a:picLocks noChangeAspect="1" noChangeArrowheads="1"/>
                      </p:cNvPicPr>
                      <p:nvPr/>
                    </p:nvPicPr>
                    <p:blipFill>
                      <a:blip r:embed="rId6"/>
                      <a:srcRect/>
                      <a:stretch>
                        <a:fillRect/>
                      </a:stretch>
                    </p:blipFill>
                    <p:spPr bwMode="auto">
                      <a:xfrm>
                        <a:off x="4267201" y="749647"/>
                        <a:ext cx="2895600" cy="235550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72880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5120</TotalTime>
  <Words>1752</Words>
  <Application>Microsoft Office PowerPoint</Application>
  <PresentationFormat>On-screen Show (16:9)</PresentationFormat>
  <Paragraphs>340</Paragraphs>
  <Slides>23</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1" baseType="lpstr">
      <vt:lpstr>Arial</vt:lpstr>
      <vt:lpstr>Calibri</vt:lpstr>
      <vt:lpstr>Cambria Math</vt:lpstr>
      <vt:lpstr>Tahoma</vt:lpstr>
      <vt:lpstr>Times New Roman</vt:lpstr>
      <vt:lpstr>Tomaho</vt:lpstr>
      <vt:lpstr>Office Theme</vt:lpstr>
      <vt:lpstr>Equation</vt:lpstr>
      <vt:lpstr>NHIỆT LIỆT CHÀO MỪNG QUÝ THẦY CÔ GIÁO VỀ DỰ GIỜ THĂM LỚP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1</vt:lpstr>
      <vt:lpstr>Câu 2</vt:lpstr>
      <vt:lpstr>Câu 3</vt:lpstr>
      <vt:lpstr>Câu 4</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User</cp:lastModifiedBy>
  <cp:revision>513</cp:revision>
  <dcterms:created xsi:type="dcterms:W3CDTF">2017-12-09T07:19:29Z</dcterms:created>
  <dcterms:modified xsi:type="dcterms:W3CDTF">2025-02-17T09:20:42Z</dcterms:modified>
</cp:coreProperties>
</file>