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18"/>
  </p:notesMasterIdLst>
  <p:sldIdLst>
    <p:sldId id="343" r:id="rId2"/>
    <p:sldId id="257" r:id="rId3"/>
    <p:sldId id="259" r:id="rId4"/>
    <p:sldId id="260" r:id="rId5"/>
    <p:sldId id="344" r:id="rId6"/>
    <p:sldId id="331" r:id="rId7"/>
    <p:sldId id="345" r:id="rId8"/>
    <p:sldId id="319" r:id="rId9"/>
    <p:sldId id="347" r:id="rId10"/>
    <p:sldId id="350" r:id="rId11"/>
    <p:sldId id="348" r:id="rId12"/>
    <p:sldId id="349" r:id="rId13"/>
    <p:sldId id="351" r:id="rId14"/>
    <p:sldId id="352" r:id="rId15"/>
    <p:sldId id="323" r:id="rId16"/>
    <p:sldId id="326" r:id="rId17"/>
  </p:sldIdLst>
  <p:sldSz cx="9144000" cy="5143500" type="screen16x9"/>
  <p:notesSz cx="6858000" cy="9144000"/>
  <p:embeddedFontLst>
    <p:embeddedFont>
      <p:font typeface="Jua" panose="020B0604020202020204" charset="-127"/>
      <p:regular r:id="rId19"/>
    </p:embeddedFont>
    <p:embeddedFont>
      <p:font typeface="Lato Light" panose="020F0502020204030203" pitchFamily="34" charset="0"/>
      <p:regular r:id="rId20"/>
      <p:italic r:id="rId21"/>
    </p:embeddedFont>
    <p:embeddedFont>
      <p:font typeface="Quicksand Light"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E8F3AD-FCBE-4D15-BBBA-743B585617F4}">
  <a:tblStyle styleId="{29E8F3AD-FCBE-4D15-BBBA-743B585617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0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14600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9A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 id="2147483664" r:id="rId14"/>
    <p:sldLayoutId id="214748366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inhanh.net_YouTube_Ngan-sach-Nha-nuoc-lien-quan-gi-den-toi_Media_oOVOGdSMwyw_002_720p">
            <a:hlinkClick r:id="" action="ppaction://media"/>
            <a:extLst>
              <a:ext uri="{FF2B5EF4-FFF2-40B4-BE49-F238E27FC236}">
                <a16:creationId xmlns:a16="http://schemas.microsoft.com/office/drawing/2014/main" id="{79BC4B0C-F5E6-D1A8-90A3-C2E23289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300037"/>
            <a:ext cx="8077200" cy="4543425"/>
          </a:xfrm>
          <a:prstGeom prst="rect">
            <a:avLst/>
          </a:prstGeom>
        </p:spPr>
      </p:pic>
    </p:spTree>
    <p:extLst>
      <p:ext uri="{BB962C8B-B14F-4D97-AF65-F5344CB8AC3E}">
        <p14:creationId xmlns:p14="http://schemas.microsoft.com/office/powerpoint/2010/main" val="973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AC5D-1C94-045D-BFDD-722D45D96F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707D15-7F6E-BAB5-11D7-12CFCF57C1FB}"/>
              </a:ext>
            </a:extLst>
          </p:cNvPr>
          <p:cNvSpPr txBox="1"/>
          <p:nvPr/>
        </p:nvSpPr>
        <p:spPr>
          <a:xfrm>
            <a:off x="1066800" y="742950"/>
            <a:ext cx="6705600" cy="1489960"/>
          </a:xfrm>
          <a:prstGeom prst="rect">
            <a:avLst/>
          </a:prstGeom>
          <a:noFill/>
        </p:spPr>
        <p:txBody>
          <a:bodyPr wrap="square">
            <a:spAutoFit/>
          </a:bodyPr>
          <a:lstStyle/>
          <a:p>
            <a:pPr algn="just">
              <a:lnSpc>
                <a:spcPct val="107000"/>
              </a:lnSpc>
              <a:spcAft>
                <a:spcPts val="800"/>
              </a:spcAft>
            </a:pPr>
            <a:r>
              <a:rPr lang="en-US" sz="2000" b="1" spc="-30" dirty="0">
                <a:effectLst/>
                <a:latin typeface="Times New Roman" panose="02020603050405020304" pitchFamily="18" charset="0"/>
                <a:cs typeface="Times New Roman" panose="02020603050405020304" pitchFamily="18" charset="0"/>
              </a:rPr>
              <a:t>2. </a:t>
            </a:r>
            <a:r>
              <a:rPr lang="en-US" sz="2000" b="1" spc="-30" dirty="0" err="1">
                <a:effectLst/>
                <a:latin typeface="Times New Roman" panose="02020603050405020304" pitchFamily="18" charset="0"/>
                <a:cs typeface="Times New Roman" panose="02020603050405020304" pitchFamily="18" charset="0"/>
              </a:rPr>
              <a:t>Nguồn</a:t>
            </a:r>
            <a:r>
              <a:rPr lang="en-US" sz="2000" b="1" spc="-30" dirty="0">
                <a:effectLst/>
                <a:latin typeface="Times New Roman" panose="02020603050405020304" pitchFamily="18" charset="0"/>
                <a:cs typeface="Times New Roman" panose="02020603050405020304" pitchFamily="18" charset="0"/>
              </a:rPr>
              <a:t> chi </a:t>
            </a:r>
            <a:r>
              <a:rPr lang="en-US" sz="2000" b="1" spc="-30" dirty="0" err="1">
                <a:effectLst/>
                <a:latin typeface="Times New Roman" panose="02020603050405020304" pitchFamily="18" charset="0"/>
                <a:cs typeface="Times New Roman" panose="02020603050405020304" pitchFamily="18" charset="0"/>
              </a:rPr>
              <a:t>bảo</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đảm</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sự</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hoạt</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động</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của</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bộ</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máy</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nhà</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nước</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là</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nguồn</a:t>
            </a:r>
            <a:r>
              <a:rPr lang="en-US" sz="2000" b="1" spc="-30" dirty="0">
                <a:effectLst/>
                <a:latin typeface="Times New Roman" panose="02020603050405020304" pitchFamily="18" charset="0"/>
                <a:cs typeface="Times New Roman" panose="02020603050405020304" pitchFamily="18" charset="0"/>
              </a:rPr>
              <a:t> chi </a:t>
            </a:r>
            <a:r>
              <a:rPr lang="en-US" sz="2000" b="1" spc="-30" dirty="0" err="1">
                <a:effectLst/>
                <a:latin typeface="Times New Roman" panose="02020603050405020304" pitchFamily="18" charset="0"/>
                <a:cs typeface="Times New Roman" panose="02020603050405020304" pitchFamily="18" charset="0"/>
              </a:rPr>
              <a:t>từ</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ngân</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sách</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nhà</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nước</a:t>
            </a:r>
            <a:r>
              <a:rPr lang="en-US" sz="2000" b="1" spc="-30" dirty="0">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20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20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Vì</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ngân</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sách</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nước</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giữ</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vai</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trò</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cụ</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củng</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cố</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bộ</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máy</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quản</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lý</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nước</a:t>
            </a:r>
            <a:r>
              <a:rPr lang="en-US" sz="20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3B0D4BF-9C60-FC88-A106-3AC74AD3DCCC}"/>
              </a:ext>
            </a:extLst>
          </p:cNvPr>
          <p:cNvPicPr>
            <a:picLocks noChangeAspect="1"/>
          </p:cNvPicPr>
          <p:nvPr/>
        </p:nvPicPr>
        <p:blipFill>
          <a:blip r:embed="rId2"/>
          <a:stretch>
            <a:fillRect/>
          </a:stretch>
        </p:blipFill>
        <p:spPr>
          <a:xfrm>
            <a:off x="2514600" y="2538929"/>
            <a:ext cx="3581400" cy="2271400"/>
          </a:xfrm>
          <a:prstGeom prst="rect">
            <a:avLst/>
          </a:prstGeom>
        </p:spPr>
      </p:pic>
    </p:spTree>
    <p:extLst>
      <p:ext uri="{BB962C8B-B14F-4D97-AF65-F5344CB8AC3E}">
        <p14:creationId xmlns:p14="http://schemas.microsoft.com/office/powerpoint/2010/main" val="4126171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E27C-6B01-6690-F883-2A5C2BC3CE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43158E-3658-3183-DD68-FA869AF8B1B6}"/>
              </a:ext>
            </a:extLst>
          </p:cNvPr>
          <p:cNvSpPr txBox="1"/>
          <p:nvPr/>
        </p:nvSpPr>
        <p:spPr>
          <a:xfrm>
            <a:off x="857250" y="516409"/>
            <a:ext cx="7429500" cy="1656800"/>
          </a:xfrm>
          <a:prstGeom prst="rect">
            <a:avLst/>
          </a:prstGeom>
          <a:noFill/>
        </p:spPr>
        <p:txBody>
          <a:bodyPr wrap="square">
            <a:spAutoFit/>
          </a:bodyPr>
          <a:lstStyle/>
          <a:p>
            <a:pPr algn="just">
              <a:lnSpc>
                <a:spcPct val="107000"/>
              </a:lnSpc>
              <a:spcAft>
                <a:spcPts val="800"/>
              </a:spcAft>
            </a:pPr>
            <a:r>
              <a:rPr lang="en-US" sz="1800" b="1" spc="-30" dirty="0">
                <a:latin typeface="Times New Roman" panose="02020603050405020304" pitchFamily="18" charset="0"/>
                <a:cs typeface="Times New Roman" panose="02020603050405020304" pitchFamily="18" charset="0"/>
              </a:rPr>
              <a:t>3</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Ngân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sách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nhà</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nước</a:t>
            </a:r>
            <a:r>
              <a:rPr lang="en-US" sz="1800" b="1" spc="-30" dirty="0">
                <a:effectLst/>
                <a:latin typeface="Times New Roman" panose="02020603050405020304" pitchFamily="18" charset="0"/>
                <a:cs typeface="Times New Roman" panose="02020603050405020304" pitchFamily="18" charset="0"/>
              </a:rPr>
              <a:t> do </a:t>
            </a:r>
            <a:r>
              <a:rPr lang="en-US" sz="1800" b="1" spc="-30" dirty="0" err="1">
                <a:effectLst/>
                <a:latin typeface="Times New Roman" panose="02020603050405020304" pitchFamily="18" charset="0"/>
                <a:cs typeface="Times New Roman" panose="02020603050405020304" pitchFamily="18" charset="0"/>
              </a:rPr>
              <a:t>Nhà</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nước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sở</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hữu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nên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người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dân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không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cần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phải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kiểm</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tra</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giám</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sát</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việc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Nhà</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nước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sử</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dụng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ngân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sách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như</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thế</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nào</a:t>
            </a:r>
            <a:r>
              <a:rPr lang="en-US" sz="1800" b="1" spc="-30" dirty="0">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Vì</a:t>
            </a: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vi-VN"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gân sách nhà nước do nhân dân đóng góp nên nhân dân được quyền và có nghĩa vụ kiểm tra, giám sát việc nhà nước sử dụng ngân sách như thế nào.</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Sử dụng hiệu quả ngân sách Nhà nước cho chuyển đổi số - Báo Cao Bằng ...">
            <a:extLst>
              <a:ext uri="{FF2B5EF4-FFF2-40B4-BE49-F238E27FC236}">
                <a16:creationId xmlns:a16="http://schemas.microsoft.com/office/drawing/2014/main" id="{D9DD2E4F-5386-12EE-8632-6744DAFB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38350"/>
            <a:ext cx="4256141" cy="276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05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5A4D7-01B1-D510-D3F8-69F33F9CD1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7D3887-9676-FBF0-1095-F55CE5278C3D}"/>
              </a:ext>
            </a:extLst>
          </p:cNvPr>
          <p:cNvSpPr txBox="1"/>
          <p:nvPr/>
        </p:nvSpPr>
        <p:spPr>
          <a:xfrm>
            <a:off x="914400" y="895350"/>
            <a:ext cx="7200900" cy="2648482"/>
          </a:xfrm>
          <a:prstGeom prst="rect">
            <a:avLst/>
          </a:prstGeom>
          <a:noFill/>
        </p:spPr>
        <p:txBody>
          <a:bodyPr wrap="square">
            <a:spAutoFit/>
          </a:bodyPr>
          <a:lstStyle/>
          <a:p>
            <a:pPr algn="just">
              <a:lnSpc>
                <a:spcPct val="107000"/>
              </a:lnSpc>
              <a:spcAft>
                <a:spcPts val="800"/>
              </a:spcAft>
            </a:pPr>
            <a:r>
              <a:rPr lang="en-US" sz="1800" b="1" spc="-30" dirty="0">
                <a:effectLst/>
                <a:latin typeface="Times New Roman" panose="02020603050405020304" pitchFamily="18" charset="0"/>
                <a:cs typeface="Times New Roman" panose="02020603050405020304" pitchFamily="18" charset="0"/>
              </a:rPr>
              <a:t>4. </a:t>
            </a:r>
            <a:r>
              <a:rPr lang="en-US" sz="1800" b="1" spc="-30" dirty="0" err="1">
                <a:effectLst/>
                <a:latin typeface="Times New Roman" panose="02020603050405020304" pitchFamily="18" charset="0"/>
                <a:cs typeface="Times New Roman" panose="02020603050405020304" pitchFamily="18" charset="0"/>
              </a:rPr>
              <a:t>Ông</a:t>
            </a:r>
            <a:r>
              <a:rPr lang="en-US" sz="1800" b="1" spc="-30" dirty="0">
                <a:effectLst/>
                <a:latin typeface="Times New Roman" panose="02020603050405020304" pitchFamily="18" charset="0"/>
                <a:cs typeface="Times New Roman" panose="02020603050405020304" pitchFamily="18" charset="0"/>
              </a:rPr>
              <a:t> M </a:t>
            </a:r>
            <a:r>
              <a:rPr lang="en-US" sz="1800" b="1" spc="-30" dirty="0" err="1">
                <a:effectLst/>
                <a:latin typeface="Times New Roman" panose="02020603050405020304" pitchFamily="18" charset="0"/>
                <a:cs typeface="Times New Roman" panose="02020603050405020304" pitchFamily="18" charset="0"/>
              </a:rPr>
              <a:t>đưa</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ông</a:t>
            </a:r>
            <a:r>
              <a:rPr lang="en-US" sz="1800" b="1" spc="-30" dirty="0">
                <a:effectLst/>
                <a:latin typeface="Times New Roman" panose="02020603050405020304" pitchFamily="18" charset="0"/>
                <a:cs typeface="Times New Roman" panose="02020603050405020304" pitchFamily="18" charset="0"/>
              </a:rPr>
              <a:t> N </a:t>
            </a:r>
            <a:r>
              <a:rPr lang="en-US" sz="1800" b="1" spc="-30" dirty="0" err="1">
                <a:effectLst/>
                <a:latin typeface="Times New Roman" panose="02020603050405020304" pitchFamily="18" charset="0"/>
                <a:cs typeface="Times New Roman" panose="02020603050405020304" pitchFamily="18" charset="0"/>
              </a:rPr>
              <a:t>là</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em</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trai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mình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vào</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danh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sách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nhận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hỗ</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của</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Chính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phủ</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cho</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người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dân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vùng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bão</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Tuy</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nhiên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thấy</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mình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điều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kiện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tốt</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hơn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nhiều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người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khác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nên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ông</a:t>
            </a:r>
            <a:r>
              <a:rPr lang="en-US" sz="1800" b="1" spc="-30" dirty="0">
                <a:effectLst/>
                <a:latin typeface="Times New Roman" panose="02020603050405020304" pitchFamily="18" charset="0"/>
                <a:cs typeface="Times New Roman" panose="02020603050405020304" pitchFamily="18" charset="0"/>
              </a:rPr>
              <a:t> N </a:t>
            </a:r>
            <a:r>
              <a:rPr lang="en-US" sz="1800" b="1" spc="-30" dirty="0" err="1">
                <a:effectLst/>
                <a:latin typeface="Times New Roman" panose="02020603050405020304" pitchFamily="18" charset="0"/>
                <a:cs typeface="Times New Roman" panose="02020603050405020304" pitchFamily="18" charset="0"/>
              </a:rPr>
              <a:t>đã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tự</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nguyện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xin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không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nhận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sự</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hỗ</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này</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nhường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cho</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người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khác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hoàn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cảnh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khăn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hơn</a:t>
            </a:r>
            <a:r>
              <a:rPr lang="en-US" sz="1800" b="1" spc="-30" dirty="0">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 </a:t>
            </a:r>
            <a:r>
              <a:rPr lang="en-US" sz="1800"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vì</a:t>
            </a: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ông đã để ông N - người không đủ điều kiện nhận hỗ trợ của chính phủ vào danh sách. </a:t>
            </a:r>
            <a:endPar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Aft>
                <a:spcPts val="800"/>
              </a:spcAft>
            </a:pP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 </a:t>
            </a: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a:t>
            </a:r>
            <a:r>
              <a:rPr lang="vi-VN"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ì</a:t>
            </a:r>
            <a:r>
              <a:rPr lang="en-US"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ô</a:t>
            </a:r>
            <a:r>
              <a:rPr lang="vi-VN" sz="1800"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 N biết mình không đủ tiêu chuẩn nên đã xin rút để nhường chỗ cho người thích hợp.</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17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FA97E3-C40A-0D58-B0C5-B1637AD898F6}"/>
              </a:ext>
            </a:extLst>
          </p:cNvPr>
          <p:cNvSpPr txBox="1"/>
          <p:nvPr/>
        </p:nvSpPr>
        <p:spPr>
          <a:xfrm>
            <a:off x="952500" y="1004782"/>
            <a:ext cx="7239000" cy="3133935"/>
          </a:xfrm>
          <a:prstGeom prst="rect">
            <a:avLst/>
          </a:prstGeom>
          <a:noFill/>
        </p:spPr>
        <p:txBody>
          <a:bodyPr wrap="square">
            <a:spAutoFit/>
          </a:bodyPr>
          <a:lstStyle/>
          <a:p>
            <a:pPr algn="just">
              <a:lnSpc>
                <a:spcPct val="107000"/>
              </a:lnSpc>
              <a:spcAft>
                <a:spcPts val="800"/>
              </a:spcAft>
            </a:pPr>
            <a:r>
              <a:rPr lang="en-US" sz="1800" b="1" spc="-30" dirty="0">
                <a:effectLst/>
                <a:latin typeface="Times New Roman" panose="02020603050405020304" pitchFamily="18" charset="0"/>
                <a:cs typeface="Times New Roman" panose="02020603050405020304" pitchFamily="18" charset="0"/>
              </a:rPr>
              <a:t>5. Do </a:t>
            </a:r>
            <a:r>
              <a:rPr lang="en-US" sz="1800" b="1" spc="-30" dirty="0" err="1">
                <a:effectLst/>
                <a:latin typeface="Times New Roman" panose="02020603050405020304" pitchFamily="18" charset="0"/>
                <a:cs typeface="Times New Roman" panose="02020603050405020304" pitchFamily="18" charset="0"/>
              </a:rPr>
              <a:t>phải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nộp</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nhiều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khoản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không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đúng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theo</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quy</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định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của</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pháp</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luật</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người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dân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xã</a:t>
            </a:r>
            <a:r>
              <a:rPr lang="en-US" sz="1800" b="1" spc="-30" dirty="0">
                <a:effectLst/>
                <a:latin typeface="Times New Roman" panose="02020603050405020304" pitchFamily="18" charset="0"/>
                <a:cs typeface="Times New Roman" panose="02020603050405020304" pitchFamily="18" charset="0"/>
              </a:rPr>
              <a:t> X </a:t>
            </a:r>
            <a:r>
              <a:rPr lang="en-US" sz="1800" b="1" spc="-30" dirty="0" err="1">
                <a:effectLst/>
                <a:latin typeface="Times New Roman" panose="02020603050405020304" pitchFamily="18" charset="0"/>
                <a:cs typeface="Times New Roman" panose="02020603050405020304" pitchFamily="18" charset="0"/>
              </a:rPr>
              <a:t>yêu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cầu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cán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bộ</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xã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phải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giải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trình</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công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khai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các</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khoản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thu</a:t>
            </a:r>
            <a:r>
              <a:rPr lang="en-US" sz="1800" b="1" spc="-30" dirty="0">
                <a:effectLst/>
                <a:latin typeface="Times New Roman" panose="02020603050405020304" pitchFamily="18" charset="0"/>
                <a:cs typeface="Times New Roman" panose="02020603050405020304" pitchFamily="18" charset="0"/>
              </a:rPr>
              <a:t> chi. </a:t>
            </a:r>
            <a:r>
              <a:rPr lang="en-US" sz="1800" b="1" spc="-30" dirty="0" err="1">
                <a:effectLst/>
                <a:latin typeface="Times New Roman" panose="02020603050405020304" pitchFamily="18" charset="0"/>
                <a:cs typeface="Times New Roman" panose="02020603050405020304" pitchFamily="18" charset="0"/>
              </a:rPr>
              <a:t>Tuy</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nhiên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cán</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bộ</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xã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trả</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lời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rằng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họ</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không</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nghĩa</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vụ</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phải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làm</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điều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đó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trừ</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khi</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có</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yêu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cầu</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từ</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cấp</a:t>
            </a:r>
            <a:r>
              <a:rPr lang="en-US" sz="1800" b="1" spc="-30" dirty="0">
                <a:effectLst/>
                <a:latin typeface="Times New Roman" panose="02020603050405020304" pitchFamily="18" charset="0"/>
                <a:cs typeface="Times New Roman" panose="02020603050405020304" pitchFamily="18" charset="0"/>
              </a:rPr>
              <a:t> </a:t>
            </a:r>
            <a:r>
              <a:rPr lang="en-US" sz="1800" b="1" spc="-30" dirty="0" err="1">
                <a:effectLst/>
                <a:latin typeface="Times New Roman" panose="02020603050405020304" pitchFamily="18" charset="0"/>
                <a:cs typeface="Times New Roman" panose="02020603050405020304" pitchFamily="18" charset="0"/>
              </a:rPr>
              <a:t>trên</a:t>
            </a:r>
            <a:r>
              <a:rPr lang="en-US" sz="1800" b="1" spc="-30" dirty="0">
                <a:effectLst/>
                <a:latin typeface="Times New Roman" panose="02020603050405020304" pitchFamily="18" charset="0"/>
                <a:cs typeface="Times New Roman" panose="02020603050405020304" pitchFamily="18" charset="0"/>
              </a:rPr>
              <a:t>.</a:t>
            </a:r>
          </a:p>
          <a:p>
            <a:pPr algn="just"/>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hành</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động</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8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18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vi-VN" sz="1800" b="1" i="0" dirty="0">
                <a:solidFill>
                  <a:srgbClr val="FF0000"/>
                </a:solidFill>
                <a:effectLst/>
                <a:latin typeface="Times New Roman" panose="02020603050405020304" pitchFamily="18" charset="0"/>
                <a:cs typeface="Times New Roman" panose="02020603050405020304" pitchFamily="18" charset="0"/>
              </a:rPr>
              <a:t>án bộ xã </a:t>
            </a:r>
            <a:r>
              <a:rPr lang="vi-VN" sz="1800" b="0" i="0" dirty="0">
                <a:solidFill>
                  <a:srgbClr val="FF0000"/>
                </a:solidFill>
                <a:effectLst/>
                <a:latin typeface="Times New Roman" panose="02020603050405020304" pitchFamily="18" charset="0"/>
                <a:cs typeface="Times New Roman" panose="02020603050405020304" pitchFamily="18" charset="0"/>
              </a:rPr>
              <a:t>khi: bắt người dân phải nộp nhiều khoản không đúng t</a:t>
            </a:r>
            <a:r>
              <a:rPr lang="en-US" sz="1800" b="0" i="0" dirty="0" err="1">
                <a:solidFill>
                  <a:srgbClr val="FF0000"/>
                </a:solidFill>
                <a:effectLst/>
                <a:latin typeface="Times New Roman" panose="02020603050405020304" pitchFamily="18" charset="0"/>
                <a:cs typeface="Times New Roman" panose="02020603050405020304" pitchFamily="18" charset="0"/>
              </a:rPr>
              <a:t>heo</a:t>
            </a:r>
            <a:r>
              <a:rPr lang="vi-VN" sz="1800" b="0" i="0" dirty="0">
                <a:solidFill>
                  <a:srgbClr val="FF0000"/>
                </a:solidFill>
                <a:effectLst/>
                <a:latin typeface="Times New Roman" panose="02020603050405020304" pitchFamily="18" charset="0"/>
                <a:cs typeface="Times New Roman" panose="02020603050405020304" pitchFamily="18" charset="0"/>
              </a:rPr>
              <a:t> quy </a:t>
            </a:r>
            <a:r>
              <a:rPr lang="en-US" sz="1800" dirty="0" err="1">
                <a:solidFill>
                  <a:srgbClr val="FF0000"/>
                </a:solidFill>
                <a:latin typeface="Times New Roman" panose="02020603050405020304" pitchFamily="18" charset="0"/>
                <a:cs typeface="Times New Roman" panose="02020603050405020304" pitchFamily="18" charset="0"/>
              </a:rPr>
              <a:t>định</a:t>
            </a:r>
            <a:r>
              <a:rPr lang="vi-VN" sz="1800" b="0" i="0" dirty="0">
                <a:solidFill>
                  <a:srgbClr val="FF0000"/>
                </a:solidFill>
                <a:effectLst/>
                <a:latin typeface="Times New Roman" panose="02020603050405020304" pitchFamily="18" charset="0"/>
                <a:cs typeface="Times New Roman" panose="02020603050405020304" pitchFamily="18" charset="0"/>
              </a:rPr>
              <a:t> của pháp luật và không giải trình công khai các khoản chi</a:t>
            </a:r>
            <a:r>
              <a:rPr lang="en-US" sz="1800" b="0" i="0" dirty="0">
                <a:solidFill>
                  <a:srgbClr val="FF0000"/>
                </a:solidFill>
                <a:effectLst/>
                <a:latin typeface="Times New Roman" panose="02020603050405020304" pitchFamily="18" charset="0"/>
                <a:cs typeface="Times New Roman" panose="02020603050405020304" pitchFamily="18" charset="0"/>
              </a:rPr>
              <a:t>.</a:t>
            </a:r>
            <a:endParaRPr lang="vi-VN" sz="1800" b="0" i="0" dirty="0">
              <a:solidFill>
                <a:srgbClr val="FF0000"/>
              </a:solidFill>
              <a:effectLst/>
              <a:latin typeface="Times New Roman" panose="02020603050405020304" pitchFamily="18" charset="0"/>
              <a:cs typeface="Times New Roman" panose="02020603050405020304" pitchFamily="18" charset="0"/>
            </a:endParaRPr>
          </a:p>
          <a:p>
            <a:pPr algn="just"/>
            <a:r>
              <a:rPr lang="en-US" sz="18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b="1"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Đồng</a:t>
            </a:r>
            <a:r>
              <a:rPr lang="en-US" sz="1800" b="1"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b="1"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tình</a:t>
            </a:r>
            <a:r>
              <a:rPr lang="en-US" sz="180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b="1"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với</a:t>
            </a:r>
            <a:r>
              <a:rPr lang="en-US" sz="1800" b="1"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n</a:t>
            </a:r>
            <a:r>
              <a:rPr lang="vi-VN" sz="1800" b="1" i="0" dirty="0">
                <a:solidFill>
                  <a:srgbClr val="FF0000"/>
                </a:solidFill>
                <a:effectLst/>
                <a:latin typeface="Times New Roman" panose="02020603050405020304" pitchFamily="18" charset="0"/>
                <a:cs typeface="Times New Roman" panose="02020603050405020304" pitchFamily="18" charset="0"/>
              </a:rPr>
              <a:t>gười dân</a:t>
            </a:r>
            <a:r>
              <a:rPr lang="en-US" sz="1800" b="1" i="0" dirty="0">
                <a:solidFill>
                  <a:srgbClr val="FF0000"/>
                </a:solidFill>
                <a:effectLst/>
                <a:latin typeface="Times New Roman" panose="02020603050405020304" pitchFamily="18" charset="0"/>
                <a:cs typeface="Times New Roman" panose="02020603050405020304" pitchFamily="18" charset="0"/>
              </a:rPr>
              <a:t>. </a:t>
            </a:r>
            <a:r>
              <a:rPr lang="en-US" sz="1800" b="0" i="0" dirty="0" err="1">
                <a:solidFill>
                  <a:srgbClr val="FF0000"/>
                </a:solidFill>
                <a:effectLst/>
                <a:latin typeface="Times New Roman" panose="02020603050405020304" pitchFamily="18" charset="0"/>
                <a:cs typeface="Times New Roman" panose="02020603050405020304" pitchFamily="18" charset="0"/>
              </a:rPr>
              <a:t>Vì</a:t>
            </a:r>
            <a:r>
              <a:rPr lang="en-US" sz="1800" b="0" i="0" dirty="0">
                <a:solidFill>
                  <a:srgbClr val="FF0000"/>
                </a:solidFill>
                <a:effectLst/>
                <a:latin typeface="Times New Roman" panose="02020603050405020304" pitchFamily="18" charset="0"/>
                <a:cs typeface="Times New Roman" panose="02020603050405020304" pitchFamily="18" charset="0"/>
              </a:rPr>
              <a:t> </a:t>
            </a:r>
            <a:r>
              <a:rPr lang="en-US" sz="1800" b="0" i="0" dirty="0" err="1">
                <a:solidFill>
                  <a:srgbClr val="FF0000"/>
                </a:solidFill>
                <a:effectLst/>
                <a:latin typeface="Times New Roman" panose="02020603050405020304" pitchFamily="18" charset="0"/>
                <a:cs typeface="Times New Roman" panose="02020603050405020304" pitchFamily="18" charset="0"/>
              </a:rPr>
              <a:t>họ</a:t>
            </a:r>
            <a:r>
              <a:rPr lang="en-US" sz="1800" b="0" i="0" dirty="0">
                <a:solidFill>
                  <a:srgbClr val="FF0000"/>
                </a:solidFill>
                <a:effectLst/>
                <a:latin typeface="Times New Roman" panose="02020603050405020304" pitchFamily="18" charset="0"/>
                <a:cs typeface="Times New Roman" panose="02020603050405020304" pitchFamily="18" charset="0"/>
              </a:rPr>
              <a:t> </a:t>
            </a:r>
            <a:r>
              <a:rPr lang="en-US" sz="1800" b="0" i="0" dirty="0" err="1">
                <a:solidFill>
                  <a:srgbClr val="FF0000"/>
                </a:solidFill>
                <a:effectLst/>
                <a:latin typeface="Times New Roman" panose="02020603050405020304" pitchFamily="18" charset="0"/>
                <a:cs typeface="Times New Roman" panose="02020603050405020304" pitchFamily="18" charset="0"/>
              </a:rPr>
              <a:t>đã</a:t>
            </a:r>
            <a:r>
              <a:rPr lang="en-US" sz="1800" b="0" i="0" dirty="0">
                <a:solidFill>
                  <a:srgbClr val="FF0000"/>
                </a:solidFill>
                <a:effectLst/>
                <a:latin typeface="Times New Roman" panose="02020603050405020304" pitchFamily="18" charset="0"/>
                <a:cs typeface="Times New Roman" panose="02020603050405020304" pitchFamily="18" charset="0"/>
              </a:rPr>
              <a:t> </a:t>
            </a:r>
            <a:r>
              <a:rPr lang="vi-VN" sz="1800" b="0" i="0" dirty="0">
                <a:solidFill>
                  <a:srgbClr val="FF0000"/>
                </a:solidFill>
                <a:effectLst/>
                <a:latin typeface="+mj-lt"/>
              </a:rPr>
              <a:t>quan tâm đến vấn đề thu - chi ngân sách nhà nước và có ý thức bảo vệ quyền lợi của mình.</a:t>
            </a:r>
          </a:p>
          <a:p>
            <a:pPr algn="just">
              <a:lnSpc>
                <a:spcPct val="107000"/>
              </a:lnSpc>
              <a:spcAft>
                <a:spcPts val="80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544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2BF9F-CF65-E067-AD5B-64B4446FA163}"/>
            </a:ext>
          </a:extLst>
        </p:cNvPr>
        <p:cNvGrpSpPr/>
        <p:nvPr/>
      </p:nvGrpSpPr>
      <p:grpSpPr>
        <a:xfrm>
          <a:off x="0" y="0"/>
          <a:ext cx="0" cy="0"/>
          <a:chOff x="0" y="0"/>
          <a:chExt cx="0" cy="0"/>
        </a:xfrm>
      </p:grpSpPr>
      <p:sp>
        <p:nvSpPr>
          <p:cNvPr id="5" name="Google Shape;115;p20">
            <a:extLst>
              <a:ext uri="{FF2B5EF4-FFF2-40B4-BE49-F238E27FC236}">
                <a16:creationId xmlns:a16="http://schemas.microsoft.com/office/drawing/2014/main" id="{CC1975FA-A7DB-CA4C-303E-E56A1B5F397B}"/>
              </a:ext>
            </a:extLst>
          </p:cNvPr>
          <p:cNvSpPr txBox="1">
            <a:spLocks/>
          </p:cNvSpPr>
          <p:nvPr/>
        </p:nvSpPr>
        <p:spPr>
          <a:xfrm>
            <a:off x="8887459" y="4745017"/>
            <a:ext cx="582093"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800" b="0" i="0" u="none" strike="noStrike" kern="0" cap="none" spc="0" normalizeH="0" baseline="0" noProof="0" smtClean="0">
                <a:ln>
                  <a:noFill/>
                </a:ln>
                <a:solidFill>
                  <a:srgbClr val="FFFFFF"/>
                </a:solidFill>
                <a:effectLst/>
                <a:uLnTx/>
                <a:uFillTx/>
                <a:latin typeface="Lato Light"/>
                <a:ea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graphicFrame>
        <p:nvGraphicFramePr>
          <p:cNvPr id="3" name="Table 2">
            <a:extLst>
              <a:ext uri="{FF2B5EF4-FFF2-40B4-BE49-F238E27FC236}">
                <a16:creationId xmlns:a16="http://schemas.microsoft.com/office/drawing/2014/main" id="{9A76E698-468E-CD5B-CCAE-4628C76D15F2}"/>
              </a:ext>
            </a:extLst>
          </p:cNvPr>
          <p:cNvGraphicFramePr>
            <a:graphicFrameLocks noGrp="1"/>
          </p:cNvGraphicFramePr>
          <p:nvPr>
            <p:extLst>
              <p:ext uri="{D42A27DB-BD31-4B8C-83A1-F6EECF244321}">
                <p14:modId xmlns:p14="http://schemas.microsoft.com/office/powerpoint/2010/main" val="1941519883"/>
              </p:ext>
            </p:extLst>
          </p:nvPr>
        </p:nvGraphicFramePr>
        <p:xfrm>
          <a:off x="838200" y="359416"/>
          <a:ext cx="7524750" cy="3862692"/>
        </p:xfrm>
        <a:graphic>
          <a:graphicData uri="http://schemas.openxmlformats.org/drawingml/2006/table">
            <a:tbl>
              <a:tblPr firstRow="1" firstCol="1" bandRow="1">
                <a:tableStyleId>{29E8F3AD-FCBE-4D15-BBBA-743B585617F4}</a:tableStyleId>
              </a:tblPr>
              <a:tblGrid>
                <a:gridCol w="6019800">
                  <a:extLst>
                    <a:ext uri="{9D8B030D-6E8A-4147-A177-3AD203B41FA5}">
                      <a16:colId xmlns:a16="http://schemas.microsoft.com/office/drawing/2014/main" val="3668892588"/>
                    </a:ext>
                  </a:extLst>
                </a:gridCol>
                <a:gridCol w="1504950">
                  <a:extLst>
                    <a:ext uri="{9D8B030D-6E8A-4147-A177-3AD203B41FA5}">
                      <a16:colId xmlns:a16="http://schemas.microsoft.com/office/drawing/2014/main" val="3368431196"/>
                    </a:ext>
                  </a:extLst>
                </a:gridCol>
              </a:tblGrid>
              <a:tr h="145943">
                <a:tc>
                  <a:txBody>
                    <a:bodyPr/>
                    <a:lstStyle/>
                    <a:p>
                      <a:pPr algn="ctr">
                        <a:lnSpc>
                          <a:spcPct val="107000"/>
                        </a:lnSpc>
                        <a:spcAft>
                          <a:spcPts val="800"/>
                        </a:spcAft>
                      </a:pPr>
                      <a:r>
                        <a:rPr lang="en-US" sz="1600" b="1" spc="-30" dirty="0" err="1">
                          <a:effectLst/>
                          <a:latin typeface="Times New Roman" panose="02020603050405020304" pitchFamily="18" charset="0"/>
                          <a:cs typeface="Times New Roman" panose="02020603050405020304" pitchFamily="18" charset="0"/>
                        </a:rPr>
                        <a:t>Trường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hợp</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Nhận</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định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err="1">
                          <a:effectLst/>
                          <a:latin typeface="Times New Roman" panose="02020603050405020304" pitchFamily="18" charset="0"/>
                          <a:cs typeface="Times New Roman" panose="02020603050405020304" pitchFamily="18" charset="0"/>
                        </a:rPr>
                        <a:t>Trả</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lời</a:t>
                      </a:r>
                      <a:r>
                        <a:rPr lang="en-US" sz="1600" b="1" spc="-30" dirty="0">
                          <a:effectLst/>
                          <a:latin typeface="Times New Roman" panose="02020603050405020304" pitchFamily="18" charset="0"/>
                          <a:cs typeface="Times New Roman" panose="02020603050405020304" pitchFamily="18" charset="0"/>
                        </a:rPr>
                        <a:t> </a:t>
                      </a:r>
                    </a:p>
                  </a:txBody>
                  <a:tcPr marL="54843" marR="54843" marT="0" marB="0"/>
                </a:tc>
                <a:extLst>
                  <a:ext uri="{0D108BD9-81ED-4DB2-BD59-A6C34878D82A}">
                    <a16:rowId xmlns:a16="http://schemas.microsoft.com/office/drawing/2014/main" val="2070964983"/>
                  </a:ext>
                </a:extLst>
              </a:tr>
              <a:tr h="352924">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1.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được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thiết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lập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thực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vì</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ích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chung</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tình</a:t>
                      </a:r>
                      <a:r>
                        <a:rPr lang="en-US" sz="1600" b="1" spc="-30"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493754934"/>
                  </a:ext>
                </a:extLst>
              </a:tr>
              <a:tr h="37729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2. </a:t>
                      </a:r>
                      <a:r>
                        <a:rPr lang="en-US" sz="1600" spc="-30" dirty="0" err="1">
                          <a:effectLst/>
                          <a:latin typeface="Times New Roman" panose="02020603050405020304" pitchFamily="18" charset="0"/>
                          <a:cs typeface="Times New Roman" panose="02020603050405020304" pitchFamily="18" charset="0"/>
                        </a:rPr>
                        <a:t>Nguồn</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bảo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đảm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hoạt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động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máy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nguồn</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từ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tình</a:t>
                      </a:r>
                      <a:r>
                        <a:rPr lang="en-US" sz="1600" b="1" spc="-30"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2647450654"/>
                  </a:ext>
                </a:extLst>
              </a:tr>
              <a:tr h="50678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3.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do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sở</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hữu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kiểm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giám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việc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sử</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dụng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như</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thế</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nào</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Khồng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tình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852880711"/>
                  </a:ext>
                </a:extLst>
              </a:tr>
              <a:tr h="771963">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4.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M </a:t>
                      </a:r>
                      <a:r>
                        <a:rPr lang="en-US" sz="1600" spc="-30" dirty="0" err="1">
                          <a:effectLst/>
                          <a:latin typeface="Times New Roman" panose="02020603050405020304" pitchFamily="18" charset="0"/>
                          <a:cs typeface="Times New Roman" panose="02020603050405020304" pitchFamily="18" charset="0"/>
                        </a:rPr>
                        <a:t>đưa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N </a:t>
                      </a:r>
                      <a:r>
                        <a:rPr lang="en-US" sz="1600" spc="-30" dirty="0" err="1">
                          <a:effectLst/>
                          <a:latin typeface="Times New Roman" panose="02020603050405020304" pitchFamily="18" charset="0"/>
                          <a:cs typeface="Times New Roman" panose="02020603050405020304" pitchFamily="18" charset="0"/>
                        </a:rPr>
                        <a:t>là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em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trai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vào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danh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nhận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hỗ</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Chính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phủ</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vùng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bão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thấy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kiện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tốt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N </a:t>
                      </a:r>
                      <a:r>
                        <a:rPr lang="en-US" sz="1600" spc="-30" dirty="0" err="1">
                          <a:effectLst/>
                          <a:latin typeface="Times New Roman" panose="02020603050405020304" pitchFamily="18" charset="0"/>
                          <a:cs typeface="Times New Roman" panose="02020603050405020304" pitchFamily="18" charset="0"/>
                        </a:rPr>
                        <a:t>đã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nguyện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xin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nhận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hỗ</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này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nhường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hoàn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cảnh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khăn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hơn</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a:effectLst/>
                          <a:latin typeface="Times New Roman" panose="02020603050405020304" pitchFamily="18" charset="0"/>
                          <a:cs typeface="Times New Roman" panose="02020603050405020304" pitchFamily="18" charset="0"/>
                        </a:rPr>
                        <a:t> - </a:t>
                      </a:r>
                      <a:r>
                        <a:rPr lang="en-US" sz="1600" b="1" spc="-30" dirty="0" err="1">
                          <a:effectLst/>
                          <a:latin typeface="Times New Roman" panose="02020603050405020304" pitchFamily="18" charset="0"/>
                          <a:cs typeface="Times New Roman" panose="02020603050405020304" pitchFamily="18" charset="0"/>
                        </a:rPr>
                        <a:t>Đồng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tình</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với</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ông</a:t>
                      </a:r>
                      <a:r>
                        <a:rPr lang="en-US" sz="1600" b="1" spc="-30" dirty="0">
                          <a:effectLst/>
                          <a:latin typeface="Times New Roman" panose="02020603050405020304" pitchFamily="18" charset="0"/>
                          <a:cs typeface="Times New Roman" panose="02020603050405020304" pitchFamily="18" charset="0"/>
                        </a:rPr>
                        <a:t> N.</a:t>
                      </a:r>
                    </a:p>
                    <a:p>
                      <a:pPr algn="ctr">
                        <a:lnSpc>
                          <a:spcPct val="107000"/>
                        </a:lnSpc>
                        <a:spcAft>
                          <a:spcPts val="800"/>
                        </a:spcAft>
                      </a:pP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M.</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953124950"/>
                  </a:ext>
                </a:extLst>
              </a:tr>
              <a:tr h="61545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5. Do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nộp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khoản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đúng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theo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quy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định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pháp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luật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X </a:t>
                      </a:r>
                      <a:r>
                        <a:rPr lang="en-US" sz="1600" spc="-30" dirty="0" err="1">
                          <a:effectLst/>
                          <a:latin typeface="Times New Roman" panose="02020603050405020304" pitchFamily="18" charset="0"/>
                          <a:cs typeface="Times New Roman" panose="02020603050405020304" pitchFamily="18" charset="0"/>
                        </a:rPr>
                        <a:t>yêu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giải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khai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khoản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thu</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Tuy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rằng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họ</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nghĩa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vụ</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làm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yêu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cấp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trên</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a:effectLst/>
                          <a:latin typeface="Times New Roman" panose="02020603050405020304" pitchFamily="18" charset="0"/>
                          <a:cs typeface="Times New Roman" panose="02020603050405020304" pitchFamily="18" charset="0"/>
                        </a:rPr>
                        <a:t> - </a:t>
                      </a:r>
                      <a:r>
                        <a:rPr lang="en-US" sz="1600" b="1" spc="-30" dirty="0" err="1">
                          <a:effectLst/>
                          <a:latin typeface="Times New Roman" panose="02020603050405020304" pitchFamily="18" charset="0"/>
                          <a:cs typeface="Times New Roman" panose="02020603050405020304" pitchFamily="18" charset="0"/>
                        </a:rPr>
                        <a:t>Không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đồng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tình</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với</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cán</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bộ</a:t>
                      </a:r>
                      <a:r>
                        <a:rPr lang="en-US" sz="1600" b="1" spc="-30" dirty="0">
                          <a:effectLst/>
                          <a:latin typeface="Times New Roman" panose="02020603050405020304" pitchFamily="18" charset="0"/>
                          <a:cs typeface="Times New Roman" panose="02020603050405020304" pitchFamily="18" charset="0"/>
                        </a:rPr>
                        <a:t>.</a:t>
                      </a:r>
                    </a:p>
                    <a:p>
                      <a:pPr algn="ctr">
                        <a:lnSpc>
                          <a:spcPct val="107000"/>
                        </a:lnSpc>
                        <a:spcAft>
                          <a:spcPts val="800"/>
                        </a:spcAft>
                      </a:pP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spc="-3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600" b="1" spc="-3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264138027"/>
                  </a:ext>
                </a:extLst>
              </a:tr>
            </a:tbl>
          </a:graphicData>
        </a:graphic>
      </p:graphicFrame>
    </p:spTree>
    <p:extLst>
      <p:ext uri="{BB962C8B-B14F-4D97-AF65-F5344CB8AC3E}">
        <p14:creationId xmlns:p14="http://schemas.microsoft.com/office/powerpoint/2010/main" val="2903683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p:cNvSpPr>
          <p:nvPr/>
        </p:nvSpPr>
        <p:spPr>
          <a:xfrm>
            <a:off x="9394984" y="469270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800" b="0" i="0" u="none" strike="noStrike" kern="0" cap="none" spc="0" normalizeH="0" baseline="0" noProof="0" smtClean="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 sz="1800" b="0" i="0" u="none" strike="noStrike" kern="0" cap="none" spc="0" normalizeH="0" baseline="0" noProof="0">
              <a:ln>
                <a:noFill/>
              </a:ln>
              <a:solidFill>
                <a:srgbClr val="FFFFFF"/>
              </a:solidFill>
              <a:effectLst/>
              <a:uLnTx/>
              <a:uFillTx/>
              <a:latin typeface="Lato Light"/>
              <a:sym typeface="Lato Light"/>
            </a:endParaRPr>
          </a:p>
        </p:txBody>
      </p:sp>
      <p:sp>
        <p:nvSpPr>
          <p:cNvPr id="6" name="Rectangle 5"/>
          <p:cNvSpPr/>
          <p:nvPr/>
        </p:nvSpPr>
        <p:spPr>
          <a:xfrm>
            <a:off x="876300" y="1008281"/>
            <a:ext cx="7277100" cy="3703193"/>
          </a:xfrm>
          <a:prstGeom prst="rect">
            <a:avLst/>
          </a:prstGeom>
        </p:spPr>
        <p:txBody>
          <a:bodyPr wrap="square">
            <a:spAutoFit/>
          </a:bodyPr>
          <a:lstStyle/>
          <a:p>
            <a:pPr algn="just">
              <a:lnSpc>
                <a:spcPct val="115000"/>
              </a:lnSpc>
              <a:spcAft>
                <a:spcPts val="1000"/>
              </a:spcAft>
            </a:pPr>
            <a:r>
              <a:rPr lang="en-US" sz="1800" b="1" u="sng" dirty="0" err="1">
                <a:latin typeface="Times New Roman"/>
                <a:ea typeface="Calibri"/>
                <a:cs typeface="Times New Roman"/>
              </a:rPr>
              <a:t>Bài</a:t>
            </a:r>
            <a:r>
              <a:rPr lang="en-US" sz="1800" b="1" u="sng" dirty="0">
                <a:latin typeface="Times New Roman"/>
                <a:ea typeface="Calibri"/>
                <a:cs typeface="Times New Roman"/>
              </a:rPr>
              <a:t> </a:t>
            </a:r>
            <a:r>
              <a:rPr lang="en-US" sz="1800" b="1" u="sng" dirty="0" err="1">
                <a:latin typeface="Times New Roman"/>
                <a:ea typeface="Calibri"/>
                <a:cs typeface="Times New Roman"/>
              </a:rPr>
              <a:t>tập</a:t>
            </a:r>
            <a:r>
              <a:rPr lang="en-US" sz="1800" b="1" u="sng" dirty="0">
                <a:latin typeface="Times New Roman"/>
                <a:ea typeface="Calibri"/>
                <a:cs typeface="Times New Roman"/>
              </a:rPr>
              <a:t> 2</a:t>
            </a:r>
            <a:r>
              <a:rPr lang="en-US" sz="1800" b="1" dirty="0">
                <a:latin typeface="Times New Roman"/>
                <a:ea typeface="Calibri"/>
                <a:cs typeface="Times New Roman"/>
              </a:rPr>
              <a:t> </a:t>
            </a:r>
            <a:r>
              <a:rPr lang="en-US" sz="1800" dirty="0">
                <a:latin typeface="Times New Roman"/>
                <a:ea typeface="Calibri"/>
                <a:cs typeface="Times New Roman"/>
              </a:rPr>
              <a:t>(SGK/</a:t>
            </a:r>
            <a:r>
              <a:rPr lang="en-US" sz="1800" dirty="0" err="1">
                <a:latin typeface="Times New Roman"/>
                <a:ea typeface="Calibri"/>
                <a:cs typeface="Times New Roman"/>
              </a:rPr>
              <a:t>trang</a:t>
            </a:r>
            <a:r>
              <a:rPr lang="en-US" sz="1800" dirty="0">
                <a:latin typeface="Times New Roman"/>
                <a:ea typeface="Calibri"/>
                <a:cs typeface="Times New Roman"/>
              </a:rPr>
              <a:t> 32): </a:t>
            </a:r>
            <a:r>
              <a:rPr lang="vi-VN" sz="1800" b="1" dirty="0">
                <a:latin typeface="Times New Roman"/>
                <a:ea typeface="Calibri"/>
                <a:cs typeface="Times New Roman"/>
              </a:rPr>
              <a:t>Viết bài luận ngắn (khoảng 300 từ) thể hiện quan điểm của em về một hành vi vi phạm pháp luật ngân sách nhà nước mà em biết.</a:t>
            </a:r>
            <a:endParaRPr lang="en-US" sz="1800" b="1" dirty="0">
              <a:latin typeface="Times New Roman"/>
              <a:ea typeface="Calibri"/>
              <a:cs typeface="Times New Roman"/>
            </a:endParaRPr>
          </a:p>
          <a:p>
            <a:pPr algn="just">
              <a:lnSpc>
                <a:spcPct val="115000"/>
              </a:lnSpc>
              <a:spcAft>
                <a:spcPts val="1000"/>
              </a:spcAft>
            </a:pPr>
            <a:r>
              <a:rPr lang="vi-VN" sz="1800" dirty="0">
                <a:latin typeface="Times New Roman"/>
                <a:ea typeface="Calibri"/>
                <a:cs typeface="Times New Roman"/>
              </a:rPr>
              <a:t>- Hành vi đã vi phạm pháp luật ngân sách nhà nước là gì?</a:t>
            </a:r>
          </a:p>
          <a:p>
            <a:pPr algn="just">
              <a:lnSpc>
                <a:spcPct val="115000"/>
              </a:lnSpc>
              <a:spcAft>
                <a:spcPts val="1000"/>
              </a:spcAft>
            </a:pPr>
            <a:r>
              <a:rPr lang="vi-VN" sz="1800" dirty="0">
                <a:latin typeface="Times New Roman"/>
                <a:ea typeface="Calibri"/>
                <a:cs typeface="Times New Roman"/>
              </a:rPr>
              <a:t>- Hành vi đó diễn ra lúc nào, ở đâu?</a:t>
            </a:r>
          </a:p>
          <a:p>
            <a:pPr algn="just">
              <a:lnSpc>
                <a:spcPct val="115000"/>
              </a:lnSpc>
              <a:spcAft>
                <a:spcPts val="1000"/>
              </a:spcAft>
            </a:pPr>
            <a:r>
              <a:rPr lang="vi-VN" sz="1800" dirty="0">
                <a:latin typeface="Times New Roman"/>
                <a:ea typeface="Calibri"/>
                <a:cs typeface="Times New Roman"/>
              </a:rPr>
              <a:t>- Hành vi do ai thực hiện?</a:t>
            </a:r>
          </a:p>
          <a:p>
            <a:pPr algn="just">
              <a:lnSpc>
                <a:spcPct val="115000"/>
              </a:lnSpc>
              <a:spcAft>
                <a:spcPts val="1000"/>
              </a:spcAft>
            </a:pPr>
            <a:r>
              <a:rPr lang="en-US" sz="1800" dirty="0">
                <a:latin typeface="Times New Roman"/>
                <a:ea typeface="Calibri"/>
                <a:cs typeface="Times New Roman"/>
              </a:rPr>
              <a:t>- </a:t>
            </a:r>
            <a:r>
              <a:rPr lang="vi-VN" sz="1800" dirty="0">
                <a:latin typeface="Times New Roman"/>
                <a:ea typeface="Calibri"/>
                <a:cs typeface="Times New Roman"/>
              </a:rPr>
              <a:t>Tại sao em cho rằng đó là hành vi </a:t>
            </a:r>
            <a:endParaRPr lang="en-US" sz="1800" dirty="0">
              <a:latin typeface="Times New Roman"/>
              <a:ea typeface="Calibri"/>
              <a:cs typeface="Times New Roman"/>
            </a:endParaRPr>
          </a:p>
          <a:p>
            <a:pPr algn="just">
              <a:lnSpc>
                <a:spcPct val="115000"/>
              </a:lnSpc>
              <a:spcAft>
                <a:spcPts val="1000"/>
              </a:spcAft>
            </a:pPr>
            <a:r>
              <a:rPr lang="vi-VN" sz="1800" dirty="0">
                <a:latin typeface="Times New Roman"/>
                <a:ea typeface="Calibri"/>
                <a:cs typeface="Times New Roman"/>
              </a:rPr>
              <a:t>vi phạm pháp luật ngân sách nhà nước?</a:t>
            </a:r>
          </a:p>
          <a:p>
            <a:pPr algn="just">
              <a:lnSpc>
                <a:spcPct val="115000"/>
              </a:lnSpc>
              <a:spcAft>
                <a:spcPts val="1000"/>
              </a:spcAft>
            </a:pPr>
            <a:r>
              <a:rPr lang="vi-VN" sz="1800" dirty="0">
                <a:latin typeface="Times New Roman"/>
                <a:ea typeface="Calibri"/>
                <a:cs typeface="Times New Roman"/>
              </a:rPr>
              <a:t>- Là một học sinh, em cần phải làm gì khi phát hiện ra hành vi đó?</a:t>
            </a:r>
          </a:p>
        </p:txBody>
      </p:sp>
      <p:sp>
        <p:nvSpPr>
          <p:cNvPr id="7" name="TextBox 6"/>
          <p:cNvSpPr txBox="1"/>
          <p:nvPr/>
        </p:nvSpPr>
        <p:spPr>
          <a:xfrm>
            <a:off x="1676400" y="361950"/>
            <a:ext cx="54102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FFB300">
                    <a:lumMod val="75000"/>
                  </a:srgbClr>
                </a:solidFill>
                <a:effectLst/>
                <a:uLnTx/>
                <a:uFillTx/>
                <a:latin typeface="Times New Roman" pitchFamily="18" charset="0"/>
                <a:cs typeface="Times New Roman" pitchFamily="18" charset="0"/>
              </a:rPr>
              <a:t>VẬN DỤNG</a:t>
            </a:r>
          </a:p>
        </p:txBody>
      </p:sp>
      <p:pic>
        <p:nvPicPr>
          <p:cNvPr id="8194" name="Picture 2" descr="Bội chi ngân sách nhà nước, quy định pháp luật 2023">
            <a:extLst>
              <a:ext uri="{FF2B5EF4-FFF2-40B4-BE49-F238E27FC236}">
                <a16:creationId xmlns:a16="http://schemas.microsoft.com/office/drawing/2014/main" id="{F9DFBAE1-0F30-CE78-6ADE-3F16AD96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230" y="2499452"/>
            <a:ext cx="3502170" cy="183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10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3;p30"/>
          <p:cNvSpPr txBox="1">
            <a:spLocks/>
          </p:cNvSpPr>
          <p:nvPr/>
        </p:nvSpPr>
        <p:spPr>
          <a:xfrm>
            <a:off x="9242584" y="48260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800" b="0" i="0" u="none" strike="noStrike" kern="0" cap="none" spc="0" normalizeH="0" baseline="0" noProof="0" smtClean="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 sz="1800" b="0" i="0" u="none" strike="noStrike" kern="0" cap="none" spc="0" normalizeH="0" baseline="0" noProof="0">
              <a:ln>
                <a:noFill/>
              </a:ln>
              <a:solidFill>
                <a:srgbClr val="FFFFFF"/>
              </a:solidFill>
              <a:effectLst/>
              <a:uLnTx/>
              <a:uFillTx/>
              <a:latin typeface="Lato Light"/>
              <a:sym typeface="Lato Light"/>
            </a:endParaRPr>
          </a:p>
        </p:txBody>
      </p:sp>
      <p:sp>
        <p:nvSpPr>
          <p:cNvPr id="6" name="TextBox 5"/>
          <p:cNvSpPr txBox="1"/>
          <p:nvPr/>
        </p:nvSpPr>
        <p:spPr>
          <a:xfrm>
            <a:off x="2895600" y="500746"/>
            <a:ext cx="3581400" cy="646331"/>
          </a:xfrm>
          <a:prstGeom prst="rect">
            <a:avLst/>
          </a:prstGeom>
          <a:noFill/>
        </p:spPr>
        <p:txBody>
          <a:bodyPr wrap="square" rtlCol="0">
            <a:spAutoFit/>
          </a:bodyPr>
          <a:lstStyle/>
          <a:p>
            <a:pPr algn="ctr"/>
            <a:r>
              <a:rPr lang="en-US" sz="3600" b="1" u="sng" dirty="0">
                <a:solidFill>
                  <a:srgbClr val="C00000"/>
                </a:solidFill>
                <a:latin typeface="Times New Roman" pitchFamily="18" charset="0"/>
                <a:cs typeface="Times New Roman" pitchFamily="18" charset="0"/>
              </a:rPr>
              <a:t>DẶN DÒ</a:t>
            </a:r>
          </a:p>
        </p:txBody>
      </p:sp>
      <p:sp>
        <p:nvSpPr>
          <p:cNvPr id="7" name="Rectangle 6"/>
          <p:cNvSpPr/>
          <p:nvPr/>
        </p:nvSpPr>
        <p:spPr>
          <a:xfrm>
            <a:off x="1600200" y="1445993"/>
            <a:ext cx="6172200" cy="1125757"/>
          </a:xfrm>
          <a:prstGeom prst="rect">
            <a:avLst/>
          </a:prstGeom>
        </p:spPr>
        <p:txBody>
          <a:bodyPr wrap="square">
            <a:spAutoFit/>
          </a:bodyPr>
          <a:lstStyle/>
          <a:p>
            <a:pPr algn="just">
              <a:lnSpc>
                <a:spcPct val="115000"/>
              </a:lnSpc>
            </a:pPr>
            <a:r>
              <a:rPr lang="en-US" sz="2000" dirty="0">
                <a:latin typeface="Times New Roman"/>
                <a:ea typeface="Calibri"/>
                <a:cs typeface="Times New Roman"/>
              </a:rPr>
              <a:t>- </a:t>
            </a:r>
            <a:r>
              <a:rPr lang="en-US" sz="2000" dirty="0" err="1">
                <a:latin typeface="Times New Roman"/>
                <a:ea typeface="Calibri"/>
                <a:cs typeface="Times New Roman"/>
              </a:rPr>
              <a:t>Học</a:t>
            </a:r>
            <a:r>
              <a:rPr lang="en-US" sz="2000" dirty="0">
                <a:latin typeface="Times New Roman"/>
                <a:ea typeface="Calibri"/>
                <a:cs typeface="Times New Roman"/>
              </a:rPr>
              <a:t> </a:t>
            </a:r>
            <a:r>
              <a:rPr lang="en-US" sz="2000" dirty="0" err="1">
                <a:latin typeface="Times New Roman"/>
                <a:ea typeface="Calibri"/>
                <a:cs typeface="Times New Roman"/>
              </a:rPr>
              <a:t>nội</a:t>
            </a:r>
            <a:r>
              <a:rPr lang="en-US" sz="2000" dirty="0">
                <a:latin typeface="Times New Roman"/>
                <a:ea typeface="Calibri"/>
                <a:cs typeface="Times New Roman"/>
              </a:rPr>
              <a:t> dung </a:t>
            </a:r>
            <a:r>
              <a:rPr lang="en-US" sz="2000" dirty="0" err="1">
                <a:latin typeface="Times New Roman"/>
                <a:ea typeface="Calibri"/>
                <a:cs typeface="Times New Roman"/>
              </a:rPr>
              <a:t>mục</a:t>
            </a:r>
            <a:r>
              <a:rPr lang="en-US" sz="2000" dirty="0">
                <a:latin typeface="Times New Roman"/>
                <a:ea typeface="Calibri"/>
                <a:cs typeface="Times New Roman"/>
              </a:rPr>
              <a:t> </a:t>
            </a:r>
            <a:r>
              <a:rPr lang="en-US" sz="2000" b="1" u="sng" dirty="0">
                <a:latin typeface="Times New Roman"/>
                <a:ea typeface="Calibri"/>
                <a:cs typeface="Times New Roman"/>
              </a:rPr>
              <a:t>3. </a:t>
            </a:r>
            <a:r>
              <a:rPr lang="en-US" sz="2000" b="1" u="sng" dirty="0" err="1">
                <a:latin typeface="Times New Roman"/>
                <a:ea typeface="Calibri"/>
                <a:cs typeface="Times New Roman"/>
              </a:rPr>
              <a:t>Quyền</a:t>
            </a:r>
            <a:r>
              <a:rPr lang="en-US" sz="2000" b="1" u="sng" dirty="0">
                <a:latin typeface="Times New Roman"/>
                <a:ea typeface="Calibri"/>
                <a:cs typeface="Times New Roman"/>
              </a:rPr>
              <a:t> </a:t>
            </a:r>
            <a:r>
              <a:rPr lang="en-US" sz="2000" b="1" u="sng" dirty="0" err="1">
                <a:latin typeface="Times New Roman"/>
                <a:ea typeface="Calibri"/>
                <a:cs typeface="Times New Roman"/>
              </a:rPr>
              <a:t>và</a:t>
            </a:r>
            <a:r>
              <a:rPr lang="en-US" sz="2000" b="1" u="sng" dirty="0">
                <a:latin typeface="Times New Roman"/>
                <a:ea typeface="Calibri"/>
                <a:cs typeface="Times New Roman"/>
              </a:rPr>
              <a:t> </a:t>
            </a:r>
            <a:r>
              <a:rPr lang="en-US" sz="2000" b="1" u="sng" dirty="0" err="1">
                <a:latin typeface="Times New Roman"/>
                <a:ea typeface="Calibri"/>
                <a:cs typeface="Times New Roman"/>
              </a:rPr>
              <a:t>nghĩa</a:t>
            </a:r>
            <a:r>
              <a:rPr lang="en-US" sz="2000" b="1" u="sng" dirty="0">
                <a:latin typeface="Times New Roman"/>
                <a:ea typeface="Calibri"/>
                <a:cs typeface="Times New Roman"/>
              </a:rPr>
              <a:t> </a:t>
            </a:r>
            <a:r>
              <a:rPr lang="en-US" sz="2000" b="1" u="sng" dirty="0" err="1">
                <a:latin typeface="Times New Roman"/>
                <a:ea typeface="Calibri"/>
                <a:cs typeface="Times New Roman"/>
              </a:rPr>
              <a:t>vụ</a:t>
            </a:r>
            <a:r>
              <a:rPr lang="en-US" sz="2000" b="1" u="sng" dirty="0">
                <a:latin typeface="Times New Roman"/>
                <a:ea typeface="Calibri"/>
                <a:cs typeface="Times New Roman"/>
              </a:rPr>
              <a:t> </a:t>
            </a:r>
            <a:r>
              <a:rPr lang="en-US" sz="2000" b="1" u="sng" dirty="0" err="1">
                <a:latin typeface="Times New Roman"/>
                <a:ea typeface="Calibri"/>
                <a:cs typeface="Times New Roman"/>
              </a:rPr>
              <a:t>công</a:t>
            </a:r>
            <a:r>
              <a:rPr lang="en-US" sz="2000" b="1" u="sng" dirty="0">
                <a:latin typeface="Times New Roman"/>
                <a:ea typeface="Calibri"/>
                <a:cs typeface="Times New Roman"/>
              </a:rPr>
              <a:t> </a:t>
            </a:r>
            <a:r>
              <a:rPr lang="en-US" sz="2000" b="1" u="sng" dirty="0" err="1">
                <a:latin typeface="Times New Roman"/>
                <a:ea typeface="Calibri"/>
                <a:cs typeface="Times New Roman"/>
              </a:rPr>
              <a:t>dân</a:t>
            </a:r>
            <a:r>
              <a:rPr lang="en-US" sz="2000" b="1" u="sng" dirty="0">
                <a:latin typeface="Times New Roman"/>
                <a:ea typeface="Calibri"/>
                <a:cs typeface="Times New Roman"/>
              </a:rPr>
              <a:t> </a:t>
            </a:r>
            <a:r>
              <a:rPr lang="en-US" sz="2000" b="1" u="sng" dirty="0" err="1">
                <a:latin typeface="Times New Roman"/>
                <a:ea typeface="Calibri"/>
                <a:cs typeface="Times New Roman"/>
              </a:rPr>
              <a:t>trong</a:t>
            </a:r>
            <a:r>
              <a:rPr lang="en-US" sz="2000" b="1" u="sng" dirty="0">
                <a:latin typeface="Times New Roman"/>
                <a:ea typeface="Calibri"/>
                <a:cs typeface="Times New Roman"/>
              </a:rPr>
              <a:t> </a:t>
            </a:r>
            <a:r>
              <a:rPr lang="en-US" sz="2000" b="1" u="sng" dirty="0" err="1">
                <a:latin typeface="Times New Roman"/>
                <a:ea typeface="Calibri"/>
                <a:cs typeface="Times New Roman"/>
              </a:rPr>
              <a:t>việc</a:t>
            </a:r>
            <a:r>
              <a:rPr lang="en-US" sz="2000" b="1" u="sng" dirty="0">
                <a:latin typeface="Times New Roman"/>
                <a:ea typeface="Calibri"/>
                <a:cs typeface="Times New Roman"/>
              </a:rPr>
              <a:t> </a:t>
            </a:r>
            <a:r>
              <a:rPr lang="en-US" sz="2000" b="1" u="sng" dirty="0" err="1">
                <a:latin typeface="Times New Roman"/>
                <a:ea typeface="Calibri"/>
                <a:cs typeface="Times New Roman"/>
              </a:rPr>
              <a:t>thực</a:t>
            </a:r>
            <a:r>
              <a:rPr lang="en-US" sz="2000" b="1" u="sng" dirty="0">
                <a:latin typeface="Times New Roman"/>
                <a:ea typeface="Calibri"/>
                <a:cs typeface="Times New Roman"/>
              </a:rPr>
              <a:t> </a:t>
            </a:r>
            <a:r>
              <a:rPr lang="en-US" sz="2000" b="1" u="sng" dirty="0" err="1">
                <a:latin typeface="Times New Roman"/>
                <a:ea typeface="Calibri"/>
                <a:cs typeface="Times New Roman"/>
              </a:rPr>
              <a:t>hiện</a:t>
            </a:r>
            <a:r>
              <a:rPr lang="en-US" sz="2000" b="1" u="sng" dirty="0">
                <a:latin typeface="Times New Roman"/>
                <a:ea typeface="Calibri"/>
                <a:cs typeface="Times New Roman"/>
              </a:rPr>
              <a:t> </a:t>
            </a:r>
            <a:r>
              <a:rPr lang="en-US" sz="2000" b="1" u="sng" dirty="0" err="1">
                <a:latin typeface="Times New Roman"/>
                <a:ea typeface="Calibri"/>
                <a:cs typeface="Times New Roman"/>
              </a:rPr>
              <a:t>pháp</a:t>
            </a:r>
            <a:r>
              <a:rPr lang="en-US" sz="2000" b="1" u="sng" dirty="0">
                <a:latin typeface="Times New Roman"/>
                <a:ea typeface="Calibri"/>
                <a:cs typeface="Times New Roman"/>
              </a:rPr>
              <a:t> </a:t>
            </a:r>
            <a:r>
              <a:rPr lang="en-US" sz="2000" b="1" u="sng" dirty="0" err="1">
                <a:latin typeface="Times New Roman"/>
                <a:ea typeface="Calibri"/>
                <a:cs typeface="Times New Roman"/>
              </a:rPr>
              <a:t>luật</a:t>
            </a:r>
            <a:r>
              <a:rPr lang="en-US" sz="2000" b="1" u="sng" dirty="0">
                <a:latin typeface="Times New Roman"/>
                <a:ea typeface="Calibri"/>
                <a:cs typeface="Times New Roman"/>
              </a:rPr>
              <a:t> </a:t>
            </a:r>
            <a:r>
              <a:rPr lang="en-US" sz="2000" b="1" u="sng" dirty="0" err="1">
                <a:latin typeface="Times New Roman"/>
                <a:ea typeface="Calibri"/>
                <a:cs typeface="Times New Roman"/>
              </a:rPr>
              <a:t>ngân</a:t>
            </a:r>
            <a:r>
              <a:rPr lang="en-US" sz="2000" b="1" u="sng" dirty="0">
                <a:latin typeface="Times New Roman"/>
                <a:ea typeface="Calibri"/>
                <a:cs typeface="Times New Roman"/>
              </a:rPr>
              <a:t> </a:t>
            </a:r>
            <a:r>
              <a:rPr lang="en-US" sz="2000" b="1" u="sng" dirty="0" err="1">
                <a:latin typeface="Times New Roman"/>
                <a:ea typeface="Calibri"/>
                <a:cs typeface="Times New Roman"/>
              </a:rPr>
              <a:t>sách</a:t>
            </a:r>
            <a:endParaRPr lang="en-US" sz="2000" b="1" u="sng" dirty="0">
              <a:latin typeface="Times New Roman"/>
              <a:ea typeface="Calibri"/>
              <a:cs typeface="Times New Roman"/>
            </a:endParaRPr>
          </a:p>
          <a:p>
            <a:pPr algn="just">
              <a:lnSpc>
                <a:spcPct val="115000"/>
              </a:lnSpc>
              <a:tabLst>
                <a:tab pos="540385" algn="l"/>
              </a:tabLst>
            </a:pPr>
            <a:r>
              <a:rPr lang="nl-NL" sz="2000" dirty="0">
                <a:latin typeface="Times New Roman"/>
                <a:ea typeface="Times New Roman"/>
                <a:cs typeface="Times New Roman"/>
              </a:rPr>
              <a:t>- Làm bài luận để tuần sau báo cáo.</a:t>
            </a:r>
            <a:endParaRPr lang="en-US" sz="2000" dirty="0">
              <a:effectLst/>
              <a:latin typeface="Times New Roman"/>
              <a:ea typeface="Calibri"/>
              <a:cs typeface="Times New Roman"/>
            </a:endParaRPr>
          </a:p>
        </p:txBody>
      </p:sp>
      <p:pic>
        <p:nvPicPr>
          <p:cNvPr id="2" name="Picture 1">
            <a:extLst>
              <a:ext uri="{FF2B5EF4-FFF2-40B4-BE49-F238E27FC236}">
                <a16:creationId xmlns:a16="http://schemas.microsoft.com/office/drawing/2014/main" id="{72BD9D61-29BE-4D33-29C7-750B7C9A12CB}"/>
              </a:ext>
            </a:extLst>
          </p:cNvPr>
          <p:cNvPicPr>
            <a:picLocks noChangeAspect="1"/>
          </p:cNvPicPr>
          <p:nvPr/>
        </p:nvPicPr>
        <p:blipFill>
          <a:blip r:embed="rId2"/>
          <a:stretch>
            <a:fillRect/>
          </a:stretch>
        </p:blipFill>
        <p:spPr>
          <a:xfrm>
            <a:off x="3086100" y="2913685"/>
            <a:ext cx="2971800" cy="1671638"/>
          </a:xfrm>
          <a:prstGeom prst="rect">
            <a:avLst/>
          </a:prstGeom>
        </p:spPr>
      </p:pic>
    </p:spTree>
    <p:extLst>
      <p:ext uri="{BB962C8B-B14F-4D97-AF65-F5344CB8AC3E}">
        <p14:creationId xmlns:p14="http://schemas.microsoft.com/office/powerpoint/2010/main" val="127776711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3074" name="Picture 2" descr="Luật Ngân sách Nhà nước (hiện hành)">
            <a:extLst>
              <a:ext uri="{FF2B5EF4-FFF2-40B4-BE49-F238E27FC236}">
                <a16:creationId xmlns:a16="http://schemas.microsoft.com/office/drawing/2014/main" id="{598D6F54-9673-BF97-441F-EF2B6C4C3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28271"/>
            <a:ext cx="199312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u ngân sách năm 2022 vượt dự toán gần 28%, vẫn còn 2 khoản thu chưa ...">
            <a:extLst>
              <a:ext uri="{FF2B5EF4-FFF2-40B4-BE49-F238E27FC236}">
                <a16:creationId xmlns:a16="http://schemas.microsoft.com/office/drawing/2014/main" id="{F9D422A9-BE46-F2E7-DCC9-F2EC31038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822" y="2127173"/>
            <a:ext cx="3854529" cy="2572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668376-B87B-F2EF-7C40-C5D3410556A0}"/>
              </a:ext>
            </a:extLst>
          </p:cNvPr>
          <p:cNvSpPr txBox="1"/>
          <p:nvPr/>
        </p:nvSpPr>
        <p:spPr>
          <a:xfrm>
            <a:off x="1320650" y="930504"/>
            <a:ext cx="6400800" cy="1077218"/>
          </a:xfrm>
          <a:prstGeom prst="rect">
            <a:avLst/>
          </a:prstGeom>
          <a:noFill/>
        </p:spPr>
        <p:txBody>
          <a:bodyPr wrap="square" rtlCol="0">
            <a:spAutoFit/>
          </a:bodyPr>
          <a:lstStyle/>
          <a:p>
            <a:pPr algn="ctr"/>
            <a:r>
              <a:rPr lang="en-US" sz="3200" b="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b="1" u="sng" dirty="0">
                <a:solidFill>
                  <a:schemeClr val="accent1">
                    <a:lumMod val="50000"/>
                  </a:schemeClr>
                </a:solidFill>
                <a:latin typeface="Times New Roman" panose="02020603050405020304" pitchFamily="18" charset="0"/>
                <a:cs typeface="Times New Roman" panose="02020603050405020304" pitchFamily="18" charset="0"/>
              </a:rPr>
              <a:t> 5</a:t>
            </a:r>
            <a:r>
              <a:rPr lang="en-US" sz="3200" b="1" dirty="0">
                <a:solidFill>
                  <a:schemeClr val="accent1">
                    <a:lumMod val="50000"/>
                  </a:schemeClr>
                </a:solidFill>
                <a:latin typeface="Times New Roman" panose="02020603050405020304" pitchFamily="18" charset="0"/>
                <a:cs typeface="Times New Roman" panose="02020603050405020304" pitchFamily="18" charset="0"/>
              </a:rPr>
              <a:t>: NGÂN SÁCH NHÀ NƯỚC</a:t>
            </a:r>
          </a:p>
          <a:p>
            <a:pPr algn="ctr"/>
            <a:r>
              <a:rPr lang="en-US" sz="3200" dirty="0">
                <a:solidFill>
                  <a:schemeClr val="accent1">
                    <a:lumMod val="50000"/>
                  </a:schemeClr>
                </a:solidFill>
                <a:latin typeface="Times New Roman" panose="02020603050405020304" pitchFamily="18" charset="0"/>
                <a:cs typeface="Times New Roman" panose="02020603050405020304" pitchFamily="18" charset="0"/>
              </a:rPr>
              <a:t>(</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tiết</a:t>
            </a:r>
            <a:r>
              <a:rPr lang="en-US" sz="3200" dirty="0">
                <a:solidFill>
                  <a:schemeClr val="accent1">
                    <a:lumMod val="50000"/>
                  </a:schemeClr>
                </a:solidFill>
                <a:latin typeface="Times New Roman" panose="02020603050405020304" pitchFamily="18" charset="0"/>
                <a:cs typeface="Times New Roman" panose="02020603050405020304" pitchFamily="18" charset="0"/>
              </a:rPr>
              <a:t> 3)</a:t>
            </a:r>
          </a:p>
        </p:txBody>
      </p:sp>
      <p:sp>
        <p:nvSpPr>
          <p:cNvPr id="3" name="Title 3">
            <a:extLst>
              <a:ext uri="{FF2B5EF4-FFF2-40B4-BE49-F238E27FC236}">
                <a16:creationId xmlns:a16="http://schemas.microsoft.com/office/drawing/2014/main" id="{FBC22622-318F-C651-078C-89BCFA03835C}"/>
              </a:ext>
            </a:extLst>
          </p:cNvPr>
          <p:cNvSpPr txBox="1">
            <a:spLocks/>
          </p:cNvSpPr>
          <p:nvPr/>
        </p:nvSpPr>
        <p:spPr>
          <a:xfrm>
            <a:off x="1320650" y="428433"/>
            <a:ext cx="6629400" cy="5020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US" sz="2400"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đề</a:t>
            </a:r>
            <a:r>
              <a:rPr lang="en-US" sz="2400" dirty="0">
                <a:solidFill>
                  <a:schemeClr val="accent2">
                    <a:lumMod val="50000"/>
                  </a:schemeClr>
                </a:solidFill>
                <a:latin typeface="Times New Roman" panose="02020603050405020304" pitchFamily="18" charset="0"/>
                <a:cs typeface="Times New Roman" panose="02020603050405020304" pitchFamily="18" charset="0"/>
              </a:rPr>
              <a:t> 3:Ngân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sách</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nhà</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nước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thuế</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27" name="Google Shape;822;p42"/>
          <p:cNvSpPr txBox="1"/>
          <p:nvPr/>
        </p:nvSpPr>
        <p:spPr>
          <a:xfrm>
            <a:off x="838200" y="514350"/>
            <a:ext cx="7315200" cy="762000"/>
          </a:xfrm>
          <a:prstGeom prst="rect">
            <a:avLst/>
          </a:prstGeom>
          <a:noFill/>
          <a:ln>
            <a:noFill/>
          </a:ln>
        </p:spPr>
        <p:txBody>
          <a:bodyPr spcFirstLastPara="1" wrap="square" lIns="0" tIns="0" rIns="0" bIns="0" anchor="t" anchorCtr="0">
            <a:noAutofit/>
          </a:bodyPr>
          <a:lstStyle/>
          <a:p>
            <a:pPr>
              <a:lnSpc>
                <a:spcPct val="90000"/>
              </a:lnSpc>
              <a:spcBef>
                <a:spcPct val="0"/>
              </a:spcBef>
              <a:spcAft>
                <a:spcPts val="800"/>
              </a:spcAft>
            </a:pP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3.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Quyền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và</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nghĩa</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vụ</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công</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dân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trong</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việc</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thực</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hiện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pháp</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luật</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ngân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sách</a:t>
            </a:r>
            <a:endParaRPr lang="en-US" sz="2400" u="sng" kern="1200"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pic>
        <p:nvPicPr>
          <p:cNvPr id="2" name="Picture 11">
            <a:extLst>
              <a:ext uri="{FF2B5EF4-FFF2-40B4-BE49-F238E27FC236}">
                <a16:creationId xmlns:a16="http://schemas.microsoft.com/office/drawing/2014/main" id="{4B6472D8-828E-F347-4D7D-F5CB6E884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60139"/>
            <a:ext cx="7086600" cy="4724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B1E6232-72FE-A753-BC1C-05CBE99FC5D7}"/>
              </a:ext>
            </a:extLst>
          </p:cNvPr>
          <p:cNvSpPr>
            <a:spLocks noChangeArrowheads="1"/>
          </p:cNvSpPr>
          <p:nvPr/>
        </p:nvSpPr>
        <p:spPr bwMode="gray">
          <a:xfrm>
            <a:off x="1606173" y="1489068"/>
            <a:ext cx="6858000" cy="1346200"/>
          </a:xfrm>
          <a:prstGeom prst="roundRect">
            <a:avLst>
              <a:gd name="adj" fmla="val 11505"/>
            </a:avLst>
          </a:prstGeom>
          <a:gradFill rotWithShape="1">
            <a:gsLst>
              <a:gs pos="0">
                <a:srgbClr val="F3DA47"/>
              </a:gs>
              <a:gs pos="100000">
                <a:schemeClr val="bg1"/>
              </a:gs>
            </a:gsLst>
            <a:lin ang="0" scaled="1"/>
          </a:gradFill>
          <a:ln>
            <a:noFill/>
          </a:ln>
          <a:extLst>
            <a:ext uri="{91240B29-F687-4F45-9708-019B960494DF}">
              <a14:hiddenLine xmlns:a14="http://schemas.microsoft.com/office/drawing/2010/main" w="6350" algn="ctr">
                <a:solidFill>
                  <a:srgbClr val="000000"/>
                </a:solidFill>
                <a:prstDash val="sysDot"/>
                <a:round/>
                <a:headEnd/>
                <a:tailEnd/>
              </a14:hiddenLine>
            </a:ext>
          </a:extLst>
        </p:spPr>
        <p:txBody>
          <a:bodyPr wrap="none" lIns="121917" tIns="60958" rIns="121917" bIns="60958" anchor="ct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vi-VN" altLang="en-US">
              <a:latin typeface="+mj-lt"/>
              <a:ea typeface="SimSun" panose="02010600030101010101" pitchFamily="2" charset="-122"/>
              <a:cs typeface="Arial" panose="020B0604020202020204" pitchFamily="34" charset="0"/>
            </a:endParaRPr>
          </a:p>
        </p:txBody>
      </p:sp>
      <p:sp>
        <p:nvSpPr>
          <p:cNvPr id="4" name="AutoShape 4">
            <a:extLst>
              <a:ext uri="{FF2B5EF4-FFF2-40B4-BE49-F238E27FC236}">
                <a16:creationId xmlns:a16="http://schemas.microsoft.com/office/drawing/2014/main" id="{D0FE1339-1791-65B6-5D5E-E18D7788B5FF}"/>
              </a:ext>
            </a:extLst>
          </p:cNvPr>
          <p:cNvSpPr>
            <a:spLocks noChangeArrowheads="1"/>
          </p:cNvSpPr>
          <p:nvPr/>
        </p:nvSpPr>
        <p:spPr bwMode="gray">
          <a:xfrm>
            <a:off x="2205289" y="1922834"/>
            <a:ext cx="618637" cy="402724"/>
          </a:xfrm>
          <a:prstGeom prst="rightArrow">
            <a:avLst>
              <a:gd name="adj1" fmla="val 50000"/>
              <a:gd name="adj2" fmla="val 58333"/>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vi-VN" altLang="en-US">
              <a:latin typeface="+mj-lt"/>
              <a:ea typeface="SimSun" panose="02010600030101010101" pitchFamily="2" charset="-122"/>
              <a:cs typeface="Arial" panose="020B0604020202020204" pitchFamily="34" charset="0"/>
            </a:endParaRPr>
          </a:p>
        </p:txBody>
      </p:sp>
      <p:pic>
        <p:nvPicPr>
          <p:cNvPr id="5" name="Picture 5" descr="DO_circle001">
            <a:extLst>
              <a:ext uri="{FF2B5EF4-FFF2-40B4-BE49-F238E27FC236}">
                <a16:creationId xmlns:a16="http://schemas.microsoft.com/office/drawing/2014/main" id="{1D0EF770-74AE-BCA4-0B20-585B47D91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10" y="1317573"/>
            <a:ext cx="1566382" cy="156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1E865FA6-3EEC-3BBF-AD6D-642079E9359D}"/>
              </a:ext>
            </a:extLst>
          </p:cNvPr>
          <p:cNvSpPr txBox="1">
            <a:spLocks noChangeArrowheads="1"/>
          </p:cNvSpPr>
          <p:nvPr/>
        </p:nvSpPr>
        <p:spPr bwMode="black">
          <a:xfrm>
            <a:off x="404565" y="1900711"/>
            <a:ext cx="193738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spcBef>
                <a:spcPct val="50000"/>
              </a:spcBef>
            </a:pPr>
            <a:r>
              <a:rPr lang="en-US" altLang="en-US" sz="1800" b="1" dirty="0" err="1">
                <a:latin typeface="Times New Roman" panose="02020603050405020304" pitchFamily="18" charset="0"/>
                <a:ea typeface="SimSun" panose="02010600030101010101" pitchFamily="2" charset="-122"/>
                <a:cs typeface="Times New Roman" panose="02020603050405020304" pitchFamily="18" charset="0"/>
              </a:rPr>
              <a:t>Quyền</a:t>
            </a:r>
            <a:endParaRPr lang="en-US" altLang="en-US" sz="1800" b="1"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AutoShape 8">
            <a:extLst>
              <a:ext uri="{FF2B5EF4-FFF2-40B4-BE49-F238E27FC236}">
                <a16:creationId xmlns:a16="http://schemas.microsoft.com/office/drawing/2014/main" id="{092A3DE6-C808-E547-B843-DB465CF2332A}"/>
              </a:ext>
            </a:extLst>
          </p:cNvPr>
          <p:cNvSpPr>
            <a:spLocks noChangeArrowheads="1"/>
          </p:cNvSpPr>
          <p:nvPr/>
        </p:nvSpPr>
        <p:spPr bwMode="gray">
          <a:xfrm>
            <a:off x="1485716" y="3281796"/>
            <a:ext cx="6858001" cy="1390751"/>
          </a:xfrm>
          <a:prstGeom prst="roundRect">
            <a:avLst>
              <a:gd name="adj" fmla="val 11505"/>
            </a:avLst>
          </a:prstGeom>
          <a:gradFill rotWithShape="1">
            <a:gsLst>
              <a:gs pos="0">
                <a:srgbClr val="6699FF"/>
              </a:gs>
              <a:gs pos="100000">
                <a:schemeClr val="bg1"/>
              </a:gs>
            </a:gsLst>
            <a:lin ang="0" scaled="1"/>
          </a:gradFill>
          <a:ln>
            <a:noFill/>
          </a:ln>
          <a:extLst>
            <a:ext uri="{91240B29-F687-4F45-9708-019B960494DF}">
              <a14:hiddenLine xmlns:a14="http://schemas.microsoft.com/office/drawing/2010/main" w="6350" algn="ctr">
                <a:solidFill>
                  <a:srgbClr val="000000"/>
                </a:solidFill>
                <a:prstDash val="sysDot"/>
                <a:round/>
                <a:headEnd/>
                <a:tailEnd/>
              </a14:hiddenLine>
            </a:ext>
          </a:extLst>
        </p:spPr>
        <p:txBody>
          <a:bodyPr wrap="none" lIns="121917" tIns="60958" rIns="121917" bIns="60958" anchor="ct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vi-VN" altLang="en-US" dirty="0">
              <a:latin typeface="+mj-lt"/>
              <a:ea typeface="SimSun" panose="02010600030101010101" pitchFamily="2" charset="-122"/>
              <a:cs typeface="Arial" panose="020B0604020202020204" pitchFamily="34" charset="0"/>
            </a:endParaRPr>
          </a:p>
        </p:txBody>
      </p:sp>
      <p:sp>
        <p:nvSpPr>
          <p:cNvPr id="8" name="AutoShape 10">
            <a:extLst>
              <a:ext uri="{FF2B5EF4-FFF2-40B4-BE49-F238E27FC236}">
                <a16:creationId xmlns:a16="http://schemas.microsoft.com/office/drawing/2014/main" id="{23A8DAC2-58B2-A160-3B82-CB00F7F35586}"/>
              </a:ext>
            </a:extLst>
          </p:cNvPr>
          <p:cNvSpPr>
            <a:spLocks noChangeArrowheads="1"/>
          </p:cNvSpPr>
          <p:nvPr/>
        </p:nvSpPr>
        <p:spPr bwMode="gray">
          <a:xfrm>
            <a:off x="2090003" y="3800076"/>
            <a:ext cx="618637" cy="402724"/>
          </a:xfrm>
          <a:prstGeom prst="rightArrow">
            <a:avLst>
              <a:gd name="adj1" fmla="val 50000"/>
              <a:gd name="adj2" fmla="val 58333"/>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vi-VN" altLang="en-US" dirty="0">
              <a:latin typeface="+mj-lt"/>
              <a:ea typeface="SimSun" panose="02010600030101010101" pitchFamily="2" charset="-122"/>
              <a:cs typeface="Arial" panose="020B0604020202020204" pitchFamily="34" charset="0"/>
            </a:endParaRPr>
          </a:p>
        </p:txBody>
      </p:sp>
      <p:pic>
        <p:nvPicPr>
          <p:cNvPr id="9" name="Picture 11" descr="DP_circle001">
            <a:extLst>
              <a:ext uri="{FF2B5EF4-FFF2-40B4-BE49-F238E27FC236}">
                <a16:creationId xmlns:a16="http://schemas.microsoft.com/office/drawing/2014/main" id="{2F27D0E9-DEC0-2B12-0947-02A5043E0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26" y="3226194"/>
            <a:ext cx="1478919" cy="147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38812B7B-D1BF-FB81-A635-FD74BAE4828C}"/>
              </a:ext>
            </a:extLst>
          </p:cNvPr>
          <p:cNvSpPr txBox="1">
            <a:spLocks noChangeArrowheads="1"/>
          </p:cNvSpPr>
          <p:nvPr/>
        </p:nvSpPr>
        <p:spPr bwMode="black">
          <a:xfrm>
            <a:off x="389994" y="3762944"/>
            <a:ext cx="193738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990600" indent="-3810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5240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21336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743200" indent="-304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32004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6576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41148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572000" indent="-304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spcBef>
                <a:spcPct val="50000"/>
              </a:spcBef>
            </a:pPr>
            <a:r>
              <a:rPr lang="en-US" altLang="en-US" sz="1800" b="1" dirty="0" err="1">
                <a:latin typeface="Times New Roman" panose="02020603050405020304" pitchFamily="18" charset="0"/>
                <a:ea typeface="SimSun" panose="02010600030101010101" pitchFamily="2" charset="-122"/>
                <a:cs typeface="Times New Roman" panose="02020603050405020304" pitchFamily="18" charset="0"/>
              </a:rPr>
              <a:t>Nghĩa</a:t>
            </a:r>
            <a:r>
              <a:rPr lang="en-US" altLang="en-US" sz="18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800" b="1" dirty="0" err="1">
                <a:latin typeface="Times New Roman" panose="02020603050405020304" pitchFamily="18" charset="0"/>
                <a:ea typeface="SimSun" panose="02010600030101010101" pitchFamily="2" charset="-122"/>
                <a:cs typeface="Times New Roman" panose="02020603050405020304" pitchFamily="18" charset="0"/>
              </a:rPr>
              <a:t>vụ</a:t>
            </a:r>
            <a:endParaRPr lang="en-US" altLang="en-US" sz="1800" b="1"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CE082A74-2B25-D802-7DA6-452E116824E4}"/>
              </a:ext>
            </a:extLst>
          </p:cNvPr>
          <p:cNvSpPr>
            <a:spLocks noChangeArrowheads="1"/>
          </p:cNvSpPr>
          <p:nvPr/>
        </p:nvSpPr>
        <p:spPr bwMode="auto">
          <a:xfrm>
            <a:off x="2705108" y="1600979"/>
            <a:ext cx="5219692" cy="104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nchor="ctr">
            <a:spAutoFit/>
          </a:bodyP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6096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2192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828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4384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8956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352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8100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2672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a:r>
              <a:rPr lang="vi-VN" altLang="en-US" sz="2000" dirty="0">
                <a:latin typeface="+mj-lt"/>
                <a:ea typeface="Arial Unicode MS" pitchFamily="34" charset="-128"/>
                <a:cs typeface="Arial" panose="020B0604020202020204" pitchFamily="34" charset="0"/>
              </a:rPr>
              <a:t>- Được cung cấp thông tin, tham gia giám sát cộng đồng về tài chính - ngân sách theo quy định</a:t>
            </a:r>
            <a:r>
              <a:rPr lang="en-US" altLang="en-US" sz="2000" dirty="0">
                <a:latin typeface="+mj-lt"/>
                <a:ea typeface="Arial Unicode MS" pitchFamily="34" charset="-128"/>
                <a:cs typeface="Arial" panose="020B0604020202020204" pitchFamily="34" charset="0"/>
              </a:rPr>
              <a:t> </a:t>
            </a:r>
            <a:r>
              <a:rPr lang="en-US" altLang="en-US" sz="2000" dirty="0" err="1">
                <a:latin typeface="Times New Roman" panose="02020603050405020304" pitchFamily="18" charset="0"/>
                <a:ea typeface="Arial Unicode MS" pitchFamily="34" charset="-128"/>
                <a:cs typeface="Times New Roman" panose="02020603050405020304" pitchFamily="18" charset="0"/>
              </a:rPr>
              <a:t>của</a:t>
            </a:r>
            <a:r>
              <a:rPr lang="en-US" altLang="en-US" sz="2000" dirty="0">
                <a:latin typeface="Times New Roman" panose="02020603050405020304" pitchFamily="18" charset="0"/>
                <a:ea typeface="Arial Unicode MS" pitchFamily="34" charset="-128"/>
                <a:cs typeface="Times New Roman" panose="02020603050405020304" pitchFamily="18" charset="0"/>
              </a:rPr>
              <a:t> </a:t>
            </a:r>
            <a:r>
              <a:rPr lang="en-US" altLang="en-US" sz="2000" dirty="0" err="1">
                <a:latin typeface="Times New Roman" panose="02020603050405020304" pitchFamily="18" charset="0"/>
                <a:ea typeface="Arial Unicode MS" pitchFamily="34" charset="-128"/>
                <a:cs typeface="Times New Roman" panose="02020603050405020304" pitchFamily="18" charset="0"/>
              </a:rPr>
              <a:t>pháp</a:t>
            </a:r>
            <a:r>
              <a:rPr lang="en-US" altLang="en-US" sz="2000" dirty="0">
                <a:latin typeface="Times New Roman" panose="02020603050405020304" pitchFamily="18" charset="0"/>
                <a:ea typeface="Arial Unicode MS" pitchFamily="34" charset="-128"/>
                <a:cs typeface="Times New Roman" panose="02020603050405020304" pitchFamily="18" charset="0"/>
              </a:rPr>
              <a:t> </a:t>
            </a:r>
            <a:r>
              <a:rPr lang="en-US" altLang="en-US" sz="2000" dirty="0" err="1">
                <a:latin typeface="Times New Roman" panose="02020603050405020304" pitchFamily="18" charset="0"/>
                <a:ea typeface="Arial Unicode MS" pitchFamily="34" charset="-128"/>
                <a:cs typeface="Times New Roman" panose="02020603050405020304" pitchFamily="18" charset="0"/>
              </a:rPr>
              <a:t>luật</a:t>
            </a:r>
            <a:r>
              <a:rPr lang="en-US" altLang="en-US" sz="2000">
                <a:latin typeface="Times New Roman" panose="02020603050405020304" pitchFamily="18" charset="0"/>
                <a:ea typeface="Arial Unicode MS" pitchFamily="34" charset="-128"/>
                <a:cs typeface="Times New Roman" panose="02020603050405020304" pitchFamily="18" charset="0"/>
              </a:rPr>
              <a:t>.</a:t>
            </a:r>
            <a:endParaRPr lang="vi-VN" altLang="zh-CN" sz="2000" dirty="0">
              <a:latin typeface="Times New Roman" panose="02020603050405020304" pitchFamily="18" charset="0"/>
              <a:ea typeface="Arial Unicode MS" pitchFamily="34" charset="-128"/>
              <a:cs typeface="Times New Roman" panose="02020603050405020304" pitchFamily="18" charset="0"/>
            </a:endParaRPr>
          </a:p>
        </p:txBody>
      </p:sp>
      <p:sp>
        <p:nvSpPr>
          <p:cNvPr id="12" name="Rectangle 11">
            <a:extLst>
              <a:ext uri="{FF2B5EF4-FFF2-40B4-BE49-F238E27FC236}">
                <a16:creationId xmlns:a16="http://schemas.microsoft.com/office/drawing/2014/main" id="{E8FA8127-AA29-AB0F-DC63-60DC06A36E3C}"/>
              </a:ext>
            </a:extLst>
          </p:cNvPr>
          <p:cNvSpPr>
            <a:spLocks noChangeArrowheads="1"/>
          </p:cNvSpPr>
          <p:nvPr/>
        </p:nvSpPr>
        <p:spPr bwMode="auto">
          <a:xfrm>
            <a:off x="2643597" y="3170444"/>
            <a:ext cx="5700119" cy="166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nchor="ctr">
            <a:spAutoFit/>
          </a:bodyPr>
          <a:lstStyle>
            <a:lvl1pPr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6096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2192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8288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438400" defTabSz="12192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8956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33528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8100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4267200" defTabSz="12192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a:r>
              <a:rPr lang="vi-VN" altLang="ko-KR" sz="2000" dirty="0">
                <a:latin typeface="+mj-lt"/>
              </a:rPr>
              <a:t>- Nộp đầy đủ, đúng hạn các khoản thuế, phí, lệ phí và các khoản phải nộp khác vào ngân sách nhà nước theo quy định của pháp luật.</a:t>
            </a:r>
          </a:p>
          <a:p>
            <a:pPr algn="just"/>
            <a:r>
              <a:rPr lang="vi-VN" altLang="ko-KR" sz="2000" dirty="0">
                <a:latin typeface="+mj-lt"/>
              </a:rPr>
              <a:t>- Chấp hành đúng quy định của pháp luật về kế toán, thống kê và công khai ngân sách.</a:t>
            </a:r>
            <a:endParaRPr lang="vi-VN" altLang="zh-CN" sz="2000" dirty="0">
              <a:latin typeface="+mj-lt"/>
            </a:endParaRPr>
          </a:p>
        </p:txBody>
      </p:sp>
      <p:sp>
        <p:nvSpPr>
          <p:cNvPr id="14" name="TextBox 13">
            <a:extLst>
              <a:ext uri="{FF2B5EF4-FFF2-40B4-BE49-F238E27FC236}">
                <a16:creationId xmlns:a16="http://schemas.microsoft.com/office/drawing/2014/main" id="{8580D4FB-3EF4-A150-D641-33DB37481F2E}"/>
              </a:ext>
            </a:extLst>
          </p:cNvPr>
          <p:cNvSpPr txBox="1"/>
          <p:nvPr/>
        </p:nvSpPr>
        <p:spPr>
          <a:xfrm>
            <a:off x="1062238" y="414904"/>
            <a:ext cx="7401935" cy="757130"/>
          </a:xfrm>
          <a:prstGeom prst="rect">
            <a:avLst/>
          </a:prstGeom>
          <a:noFill/>
        </p:spPr>
        <p:txBody>
          <a:bodyPr wrap="square">
            <a:spAutoFit/>
          </a:bodyPr>
          <a:lstStyle/>
          <a:p>
            <a:pPr>
              <a:lnSpc>
                <a:spcPct val="90000"/>
              </a:lnSpc>
              <a:spcBef>
                <a:spcPct val="0"/>
              </a:spcBef>
              <a:spcAft>
                <a:spcPts val="800"/>
              </a:spcAft>
            </a:pP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3.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Quyền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và</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nghĩa</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vụ</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công</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dân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trong</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việc</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thực</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hiện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pháp</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luật</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ngân</a:t>
            </a:r>
            <a:r>
              <a:rPr lang="en-US" sz="2400" b="1" u="sng" kern="1200" spc="-3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2400" b="1" u="sng" kern="1200" spc="-3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sách</a:t>
            </a:r>
            <a:endParaRPr lang="en-US" sz="2400" u="sng" kern="1200"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46978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P spid="8" grpId="0" animBg="1"/>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bội chi ngân sách nhà nước là gì và cơ chế quản lý tài chính công">
            <a:extLst>
              <a:ext uri="{FF2B5EF4-FFF2-40B4-BE49-F238E27FC236}">
                <a16:creationId xmlns:a16="http://schemas.microsoft.com/office/drawing/2014/main" id="{5529E081-24D4-D75B-5D49-4AD5D2012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76301"/>
            <a:ext cx="7574983"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954396C6-35BF-6CBF-555B-513EF5C0D357}"/>
              </a:ext>
            </a:extLst>
          </p:cNvPr>
          <p:cNvSpPr/>
          <p:nvPr/>
        </p:nvSpPr>
        <p:spPr>
          <a:xfrm>
            <a:off x="339380" y="0"/>
            <a:ext cx="4385019" cy="2286000"/>
          </a:xfrm>
          <a:prstGeom prst="cloud">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spc="-30" dirty="0">
                <a:solidFill>
                  <a:schemeClr val="tx1"/>
                </a:solidFill>
                <a:latin typeface="Times New Roman" panose="02020603050405020304" pitchFamily="18" charset="0"/>
                <a:ea typeface="Times New Roman" panose="02020603050405020304" pitchFamily="18" charset="0"/>
              </a:rPr>
              <a:t>Em </a:t>
            </a:r>
            <a:r>
              <a:rPr lang="en-US" sz="1800" b="1" spc="-30" dirty="0" err="1">
                <a:solidFill>
                  <a:schemeClr val="tx1"/>
                </a:solidFill>
                <a:latin typeface="Times New Roman" panose="02020603050405020304" pitchFamily="18" charset="0"/>
                <a:ea typeface="Times New Roman" panose="02020603050405020304" pitchFamily="18" charset="0"/>
              </a:rPr>
              <a:t>hãy</a:t>
            </a:r>
            <a:r>
              <a:rPr lang="en-US" sz="1800" b="1" spc="-30" dirty="0">
                <a:solidFill>
                  <a:schemeClr val="tx1"/>
                </a:solidFill>
                <a:latin typeface="Times New Roman" panose="02020603050405020304" pitchFamily="18" charset="0"/>
                <a:ea typeface="Times New Roman" panose="02020603050405020304" pitchFamily="18" charset="0"/>
              </a:rPr>
              <a:t> l</a:t>
            </a:r>
            <a:r>
              <a:rPr lang="vi-VN" sz="1800" b="1" spc="-30" dirty="0">
                <a:solidFill>
                  <a:schemeClr val="tx1"/>
                </a:solidFill>
                <a:effectLst/>
                <a:latin typeface="Times New Roman" panose="02020603050405020304" pitchFamily="18" charset="0"/>
                <a:ea typeface="Times New Roman" panose="02020603050405020304" pitchFamily="18" charset="0"/>
              </a:rPr>
              <a:t>ấy các ví dụ về hành vi thực hiện đúng và </a:t>
            </a:r>
            <a:r>
              <a:rPr lang="en-US" sz="1800" b="1" spc="-30" dirty="0" err="1">
                <a:solidFill>
                  <a:schemeClr val="tx1"/>
                </a:solidFill>
                <a:effectLst/>
                <a:latin typeface="Times New Roman" panose="02020603050405020304" pitchFamily="18" charset="0"/>
                <a:ea typeface="Times New Roman" panose="02020603050405020304" pitchFamily="18" charset="0"/>
              </a:rPr>
              <a:t>hành</a:t>
            </a:r>
            <a:r>
              <a:rPr lang="en-US" sz="1800" b="1" spc="-30" dirty="0">
                <a:solidFill>
                  <a:schemeClr val="tx1"/>
                </a:solidFill>
                <a:effectLst/>
                <a:latin typeface="Times New Roman" panose="02020603050405020304" pitchFamily="18" charset="0"/>
                <a:ea typeface="Times New Roman" panose="02020603050405020304" pitchFamily="18" charset="0"/>
              </a:rPr>
              <a:t> vi </a:t>
            </a:r>
            <a:r>
              <a:rPr lang="en-US" sz="1800" b="1" spc="-30" dirty="0" err="1">
                <a:solidFill>
                  <a:schemeClr val="tx1"/>
                </a:solidFill>
                <a:effectLst/>
                <a:latin typeface="Times New Roman" panose="02020603050405020304" pitchFamily="18" charset="0"/>
                <a:ea typeface="Times New Roman" panose="02020603050405020304" pitchFamily="18" charset="0"/>
              </a:rPr>
              <a:t>thực</a:t>
            </a:r>
            <a:r>
              <a:rPr lang="en-US" sz="1800" b="1" spc="-30" dirty="0">
                <a:solidFill>
                  <a:schemeClr val="tx1"/>
                </a:solidFill>
                <a:effectLst/>
                <a:latin typeface="Times New Roman" panose="02020603050405020304" pitchFamily="18" charset="0"/>
                <a:ea typeface="Times New Roman" panose="02020603050405020304" pitchFamily="18" charset="0"/>
              </a:rPr>
              <a:t> </a:t>
            </a:r>
            <a:r>
              <a:rPr lang="en-US" sz="1800" b="1" spc="-30" dirty="0" err="1">
                <a:solidFill>
                  <a:schemeClr val="tx1"/>
                </a:solidFill>
                <a:effectLst/>
                <a:latin typeface="Times New Roman" panose="02020603050405020304" pitchFamily="18" charset="0"/>
                <a:ea typeface="Times New Roman" panose="02020603050405020304" pitchFamily="18" charset="0"/>
              </a:rPr>
              <a:t>hiện</a:t>
            </a:r>
            <a:r>
              <a:rPr lang="en-US" sz="1800" b="1" spc="-30" dirty="0">
                <a:solidFill>
                  <a:schemeClr val="tx1"/>
                </a:solidFill>
                <a:effectLst/>
                <a:latin typeface="Times New Roman" panose="02020603050405020304" pitchFamily="18" charset="0"/>
                <a:ea typeface="Times New Roman" panose="02020603050405020304" pitchFamily="18" charset="0"/>
              </a:rPr>
              <a:t> </a:t>
            </a:r>
            <a:r>
              <a:rPr lang="vi-VN" sz="1800" b="1" spc="-30" dirty="0">
                <a:solidFill>
                  <a:schemeClr val="tx1"/>
                </a:solidFill>
                <a:effectLst/>
                <a:latin typeface="Times New Roman" panose="02020603050405020304" pitchFamily="18" charset="0"/>
                <a:ea typeface="Times New Roman" panose="02020603050405020304" pitchFamily="18" charset="0"/>
              </a:rPr>
              <a:t>không đúng về thu chi ngân sách nhà nước</a:t>
            </a:r>
            <a:r>
              <a:rPr lang="en-US" sz="1800" b="1" spc="-30" dirty="0">
                <a:solidFill>
                  <a:schemeClr val="tx1"/>
                </a:solidFill>
                <a:effectLst/>
                <a:latin typeface="Times New Roman" panose="02020603050405020304" pitchFamily="18" charset="0"/>
                <a:ea typeface="Times New Roman" panose="02020603050405020304" pitchFamily="18" charset="0"/>
              </a:rPr>
              <a:t>.</a:t>
            </a:r>
            <a:endParaRPr lang="en-US" b="1" dirty="0">
              <a:solidFill>
                <a:schemeClr val="tx1"/>
              </a:solidFill>
            </a:endParaRPr>
          </a:p>
        </p:txBody>
      </p:sp>
    </p:spTree>
    <p:extLst>
      <p:ext uri="{BB962C8B-B14F-4D97-AF65-F5344CB8AC3E}">
        <p14:creationId xmlns:p14="http://schemas.microsoft.com/office/powerpoint/2010/main" val="33103071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A448EC-962C-4A64-724C-0297733475F9}"/>
              </a:ext>
            </a:extLst>
          </p:cNvPr>
          <p:cNvSpPr txBox="1"/>
          <p:nvPr/>
        </p:nvSpPr>
        <p:spPr>
          <a:xfrm>
            <a:off x="1702274" y="1962150"/>
            <a:ext cx="5739452"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sng" strike="noStrike" kern="0" cap="none" spc="0" normalizeH="0" baseline="0" noProof="0" dirty="0">
                <a:ln>
                  <a:noFill/>
                </a:ln>
                <a:solidFill>
                  <a:srgbClr val="FFB300">
                    <a:lumMod val="75000"/>
                  </a:srgbClr>
                </a:solidFill>
                <a:effectLst/>
                <a:uLnTx/>
                <a:uFillTx/>
                <a:latin typeface="Times New Roman" pitchFamily="18" charset="0"/>
                <a:cs typeface="Times New Roman" pitchFamily="18" charset="0"/>
              </a:rPr>
              <a:t>LUYỆN TẬP</a:t>
            </a:r>
          </a:p>
        </p:txBody>
      </p:sp>
    </p:spTree>
    <p:extLst>
      <p:ext uri="{BB962C8B-B14F-4D97-AF65-F5344CB8AC3E}">
        <p14:creationId xmlns:p14="http://schemas.microsoft.com/office/powerpoint/2010/main" val="221050573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5;p20"/>
          <p:cNvSpPr txBox="1">
            <a:spLocks/>
          </p:cNvSpPr>
          <p:nvPr/>
        </p:nvSpPr>
        <p:spPr>
          <a:xfrm>
            <a:off x="8887459" y="4745017"/>
            <a:ext cx="582093"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800" b="0" i="0" u="none" strike="noStrike" cap="none">
                <a:solidFill>
                  <a:schemeClr val="lt1"/>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800" b="0" i="0" u="none" strike="noStrike" kern="0" cap="none" spc="0" normalizeH="0" baseline="0" noProof="0" smtClean="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800" b="0" i="0" u="none" strike="noStrike" kern="0" cap="none" spc="0" normalizeH="0" baseline="0" noProof="0">
              <a:ln>
                <a:noFill/>
              </a:ln>
              <a:solidFill>
                <a:srgbClr val="FFFFFF"/>
              </a:solidFill>
              <a:effectLst/>
              <a:uLnTx/>
              <a:uFillTx/>
              <a:latin typeface="Lato Light"/>
              <a:sym typeface="Lato Light"/>
            </a:endParaRPr>
          </a:p>
        </p:txBody>
      </p:sp>
      <p:graphicFrame>
        <p:nvGraphicFramePr>
          <p:cNvPr id="3" name="Table 2">
            <a:extLst>
              <a:ext uri="{FF2B5EF4-FFF2-40B4-BE49-F238E27FC236}">
                <a16:creationId xmlns:a16="http://schemas.microsoft.com/office/drawing/2014/main" id="{5C1D01C4-2E16-3177-5BB2-18AD5BDD986D}"/>
              </a:ext>
            </a:extLst>
          </p:cNvPr>
          <p:cNvGraphicFramePr>
            <a:graphicFrameLocks noGrp="1"/>
          </p:cNvGraphicFramePr>
          <p:nvPr>
            <p:extLst>
              <p:ext uri="{D42A27DB-BD31-4B8C-83A1-F6EECF244321}">
                <p14:modId xmlns:p14="http://schemas.microsoft.com/office/powerpoint/2010/main" val="3138499346"/>
              </p:ext>
            </p:extLst>
          </p:nvPr>
        </p:nvGraphicFramePr>
        <p:xfrm>
          <a:off x="781050" y="742004"/>
          <a:ext cx="7581900" cy="3659492"/>
        </p:xfrm>
        <a:graphic>
          <a:graphicData uri="http://schemas.openxmlformats.org/drawingml/2006/table">
            <a:tbl>
              <a:tblPr firstRow="1" firstCol="1" bandRow="1">
                <a:tableStyleId>{29E8F3AD-FCBE-4D15-BBBA-743B585617F4}</a:tableStyleId>
              </a:tblPr>
              <a:tblGrid>
                <a:gridCol w="6324600">
                  <a:extLst>
                    <a:ext uri="{9D8B030D-6E8A-4147-A177-3AD203B41FA5}">
                      <a16:colId xmlns:a16="http://schemas.microsoft.com/office/drawing/2014/main" val="3668892588"/>
                    </a:ext>
                  </a:extLst>
                </a:gridCol>
                <a:gridCol w="1257300">
                  <a:extLst>
                    <a:ext uri="{9D8B030D-6E8A-4147-A177-3AD203B41FA5}">
                      <a16:colId xmlns:a16="http://schemas.microsoft.com/office/drawing/2014/main" val="3368431196"/>
                    </a:ext>
                  </a:extLst>
                </a:gridCol>
              </a:tblGrid>
              <a:tr h="145943">
                <a:tc>
                  <a:txBody>
                    <a:bodyPr/>
                    <a:lstStyle/>
                    <a:p>
                      <a:pPr algn="ctr">
                        <a:lnSpc>
                          <a:spcPct val="107000"/>
                        </a:lnSpc>
                        <a:spcAft>
                          <a:spcPts val="800"/>
                        </a:spcAft>
                      </a:pPr>
                      <a:r>
                        <a:rPr lang="en-US" sz="1600" b="1" spc="-30" dirty="0" err="1">
                          <a:effectLst/>
                          <a:latin typeface="Times New Roman" panose="02020603050405020304" pitchFamily="18" charset="0"/>
                          <a:cs typeface="Times New Roman" panose="02020603050405020304" pitchFamily="18" charset="0"/>
                        </a:rPr>
                        <a:t>Trường</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hợp</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Nhận</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định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ctr">
                        <a:lnSpc>
                          <a:spcPct val="107000"/>
                        </a:lnSpc>
                        <a:spcAft>
                          <a:spcPts val="800"/>
                        </a:spcAft>
                      </a:pPr>
                      <a:r>
                        <a:rPr lang="en-US" sz="1600" b="1" spc="-30" dirty="0" err="1">
                          <a:effectLst/>
                          <a:latin typeface="Times New Roman" panose="02020603050405020304" pitchFamily="18" charset="0"/>
                          <a:cs typeface="Times New Roman" panose="02020603050405020304" pitchFamily="18" charset="0"/>
                        </a:rPr>
                        <a:t>Trả</a:t>
                      </a:r>
                      <a:r>
                        <a:rPr lang="en-US" sz="1600" b="1" spc="-30" dirty="0">
                          <a:effectLst/>
                          <a:latin typeface="Times New Roman" panose="02020603050405020304" pitchFamily="18" charset="0"/>
                          <a:cs typeface="Times New Roman" panose="02020603050405020304" pitchFamily="18" charset="0"/>
                        </a:rPr>
                        <a:t> </a:t>
                      </a:r>
                      <a:r>
                        <a:rPr lang="en-US" sz="1600" b="1" spc="-30" dirty="0" err="1">
                          <a:effectLst/>
                          <a:latin typeface="Times New Roman" panose="02020603050405020304" pitchFamily="18" charset="0"/>
                          <a:cs typeface="Times New Roman" panose="02020603050405020304" pitchFamily="18" charset="0"/>
                        </a:rPr>
                        <a:t>lời</a:t>
                      </a:r>
                      <a:r>
                        <a:rPr lang="en-US" sz="1600" b="1" spc="-30" dirty="0">
                          <a:effectLst/>
                          <a:latin typeface="Times New Roman" panose="02020603050405020304" pitchFamily="18" charset="0"/>
                          <a:cs typeface="Times New Roman" panose="02020603050405020304" pitchFamily="18" charset="0"/>
                        </a:rPr>
                        <a:t> </a:t>
                      </a:r>
                    </a:p>
                  </a:txBody>
                  <a:tcPr marL="54843" marR="54843" marT="0" marB="0"/>
                </a:tc>
                <a:extLst>
                  <a:ext uri="{0D108BD9-81ED-4DB2-BD59-A6C34878D82A}">
                    <a16:rowId xmlns:a16="http://schemas.microsoft.com/office/drawing/2014/main" val="2070964983"/>
                  </a:ext>
                </a:extLst>
              </a:tr>
              <a:tr h="352924">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1.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được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thiết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lập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thực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vì</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ích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chung</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493754934"/>
                  </a:ext>
                </a:extLst>
              </a:tr>
              <a:tr h="37729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2. </a:t>
                      </a:r>
                      <a:r>
                        <a:rPr lang="en-US" sz="1600" spc="-30" dirty="0" err="1">
                          <a:effectLst/>
                          <a:latin typeface="Times New Roman" panose="02020603050405020304" pitchFamily="18" charset="0"/>
                          <a:cs typeface="Times New Roman" panose="02020603050405020304" pitchFamily="18" charset="0"/>
                        </a:rPr>
                        <a:t>Nguồn</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bảo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đảm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hoạt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động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máy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nguồn</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từ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just">
                        <a:lnSpc>
                          <a:spcPct val="107000"/>
                        </a:lnSpc>
                        <a:spcAft>
                          <a:spcPts val="800"/>
                        </a:spcAft>
                      </a:pPr>
                      <a:r>
                        <a:rPr lang="en-US" sz="1600" spc="-3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2647450654"/>
                  </a:ext>
                </a:extLst>
              </a:tr>
              <a:tr h="50678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3.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do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sở</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hữu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kiểm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giám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việc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nước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sử</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dụng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như</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thế</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nào</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just">
                        <a:lnSpc>
                          <a:spcPct val="107000"/>
                        </a:lnSpc>
                        <a:spcAft>
                          <a:spcPts val="800"/>
                        </a:spcAft>
                      </a:pPr>
                      <a:r>
                        <a:rPr lang="en-US" sz="1600" spc="-3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852880711"/>
                  </a:ext>
                </a:extLst>
              </a:tr>
              <a:tr h="771963">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4.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M </a:t>
                      </a:r>
                      <a:r>
                        <a:rPr lang="en-US" sz="1600" spc="-30" dirty="0" err="1">
                          <a:effectLst/>
                          <a:latin typeface="Times New Roman" panose="02020603050405020304" pitchFamily="18" charset="0"/>
                          <a:cs typeface="Times New Roman" panose="02020603050405020304" pitchFamily="18" charset="0"/>
                        </a:rPr>
                        <a:t>đưa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N </a:t>
                      </a:r>
                      <a:r>
                        <a:rPr lang="en-US" sz="1600" spc="-30" dirty="0" err="1">
                          <a:effectLst/>
                          <a:latin typeface="Times New Roman" panose="02020603050405020304" pitchFamily="18" charset="0"/>
                          <a:cs typeface="Times New Roman" panose="02020603050405020304" pitchFamily="18" charset="0"/>
                        </a:rPr>
                        <a:t>là</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em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trai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vào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danh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sách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nhận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hỗ</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Chính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phủ</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vùng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bão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thấy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mình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kiện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tốt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ông</a:t>
                      </a:r>
                      <a:r>
                        <a:rPr lang="en-US" sz="1600" spc="-30" dirty="0">
                          <a:effectLst/>
                          <a:latin typeface="Times New Roman" panose="02020603050405020304" pitchFamily="18" charset="0"/>
                          <a:cs typeface="Times New Roman" panose="02020603050405020304" pitchFamily="18" charset="0"/>
                        </a:rPr>
                        <a:t> N </a:t>
                      </a:r>
                      <a:r>
                        <a:rPr lang="en-US" sz="1600" spc="-30" dirty="0" err="1">
                          <a:effectLst/>
                          <a:latin typeface="Times New Roman" panose="02020603050405020304" pitchFamily="18" charset="0"/>
                          <a:cs typeface="Times New Roman" panose="02020603050405020304" pitchFamily="18" charset="0"/>
                        </a:rPr>
                        <a:t>đã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nguyện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xin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nhận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sự</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hỗ</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này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nhường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cho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hoàn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cảnh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khăn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hơn</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just">
                        <a:lnSpc>
                          <a:spcPct val="107000"/>
                        </a:lnSpc>
                        <a:spcAft>
                          <a:spcPts val="800"/>
                        </a:spcAft>
                      </a:pPr>
                      <a:r>
                        <a:rPr lang="en-US" sz="1600" spc="-3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953124950"/>
                  </a:ext>
                </a:extLst>
              </a:tr>
              <a:tr h="615458">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5. Do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nộp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khoản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đúng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theo</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quy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định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của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pháp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luật</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người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dân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X </a:t>
                      </a:r>
                      <a:r>
                        <a:rPr lang="en-US" sz="1600" spc="-30" dirty="0" err="1">
                          <a:effectLst/>
                          <a:latin typeface="Times New Roman" panose="02020603050405020304" pitchFamily="18" charset="0"/>
                          <a:cs typeface="Times New Roman" panose="02020603050405020304" pitchFamily="18" charset="0"/>
                        </a:rPr>
                        <a:t>yêu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giải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trình</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khai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các</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khoản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thu</a:t>
                      </a:r>
                      <a:r>
                        <a:rPr lang="en-US" sz="1600" spc="-30" dirty="0">
                          <a:effectLst/>
                          <a:latin typeface="Times New Roman" panose="02020603050405020304" pitchFamily="18" charset="0"/>
                          <a:cs typeface="Times New Roman" panose="02020603050405020304" pitchFamily="18" charset="0"/>
                        </a:rPr>
                        <a:t> chi. </a:t>
                      </a:r>
                      <a:r>
                        <a:rPr lang="en-US" sz="1600" spc="-30" dirty="0" err="1">
                          <a:effectLst/>
                          <a:latin typeface="Times New Roman" panose="02020603050405020304" pitchFamily="18" charset="0"/>
                          <a:cs typeface="Times New Roman" panose="02020603050405020304" pitchFamily="18" charset="0"/>
                        </a:rPr>
                        <a:t>Tuy</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nhiên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cán</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bộ</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xã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trả</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lời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rằng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họ</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không</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nghĩa</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vụ</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phải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làm</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điều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đó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khi</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có</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yêu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cầu</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từ</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cấp</a:t>
                      </a:r>
                      <a:r>
                        <a:rPr lang="en-US" sz="1600" spc="-30" dirty="0">
                          <a:effectLst/>
                          <a:latin typeface="Times New Roman" panose="02020603050405020304" pitchFamily="18" charset="0"/>
                          <a:cs typeface="Times New Roman" panose="02020603050405020304" pitchFamily="18" charset="0"/>
                        </a:rPr>
                        <a:t> </a:t>
                      </a:r>
                      <a:r>
                        <a:rPr lang="en-US" sz="1600" spc="-30" dirty="0" err="1">
                          <a:effectLst/>
                          <a:latin typeface="Times New Roman" panose="02020603050405020304" pitchFamily="18" charset="0"/>
                          <a:cs typeface="Times New Roman" panose="02020603050405020304" pitchFamily="18" charset="0"/>
                        </a:rPr>
                        <a:t>trên</a:t>
                      </a:r>
                      <a:r>
                        <a:rPr lang="en-US" sz="1600" spc="-3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tc>
                  <a:txBody>
                    <a:bodyPr/>
                    <a:lstStyle/>
                    <a:p>
                      <a:pPr algn="just">
                        <a:lnSpc>
                          <a:spcPct val="107000"/>
                        </a:lnSpc>
                        <a:spcAft>
                          <a:spcPts val="800"/>
                        </a:spcAft>
                      </a:pPr>
                      <a:r>
                        <a:rPr lang="en-US" sz="1600" spc="-3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843" marR="54843" marT="0" marB="0"/>
                </a:tc>
                <a:extLst>
                  <a:ext uri="{0D108BD9-81ED-4DB2-BD59-A6C34878D82A}">
                    <a16:rowId xmlns:a16="http://schemas.microsoft.com/office/drawing/2014/main" val="3264138027"/>
                  </a:ext>
                </a:extLst>
              </a:tr>
            </a:tbl>
          </a:graphicData>
        </a:graphic>
      </p:graphicFrame>
    </p:spTree>
    <p:extLst>
      <p:ext uri="{BB962C8B-B14F-4D97-AF65-F5344CB8AC3E}">
        <p14:creationId xmlns:p14="http://schemas.microsoft.com/office/powerpoint/2010/main" val="1904171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506E1-C60E-8B85-BFBC-76C76DE8C46B}"/>
              </a:ext>
            </a:extLst>
          </p:cNvPr>
          <p:cNvSpPr txBox="1"/>
          <p:nvPr/>
        </p:nvSpPr>
        <p:spPr>
          <a:xfrm>
            <a:off x="914400" y="552500"/>
            <a:ext cx="7315200" cy="2148280"/>
          </a:xfrm>
          <a:prstGeom prst="rect">
            <a:avLst/>
          </a:prstGeom>
          <a:noFill/>
        </p:spPr>
        <p:txBody>
          <a:bodyPr wrap="square">
            <a:spAutoFit/>
          </a:bodyPr>
          <a:lstStyle/>
          <a:p>
            <a:pPr algn="just">
              <a:lnSpc>
                <a:spcPct val="107000"/>
              </a:lnSpc>
              <a:spcAft>
                <a:spcPts val="800"/>
              </a:spcAft>
            </a:pPr>
            <a:r>
              <a:rPr lang="en-US" sz="2000" b="1" spc="-30" dirty="0">
                <a:effectLst/>
                <a:latin typeface="Times New Roman" panose="02020603050405020304" pitchFamily="18" charset="0"/>
                <a:cs typeface="Times New Roman" panose="02020603050405020304" pitchFamily="18" charset="0"/>
              </a:rPr>
              <a:t>1. </a:t>
            </a:r>
            <a:r>
              <a:rPr lang="en-US" sz="2000" b="1" spc="-30" dirty="0" err="1">
                <a:effectLst/>
                <a:latin typeface="Times New Roman" panose="02020603050405020304" pitchFamily="18" charset="0"/>
                <a:cs typeface="Times New Roman" panose="02020603050405020304" pitchFamily="18" charset="0"/>
              </a:rPr>
              <a:t>Ngân</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sách</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nhà</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nước</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được</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thiết</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lập</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và</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thực</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thi</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vì</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lợi</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ích</a:t>
            </a:r>
            <a:r>
              <a:rPr lang="en-US" sz="2000" b="1" spc="-30" dirty="0">
                <a:effectLst/>
                <a:latin typeface="Times New Roman" panose="02020603050405020304" pitchFamily="18" charset="0"/>
                <a:cs typeface="Times New Roman" panose="02020603050405020304" pitchFamily="18" charset="0"/>
              </a:rPr>
              <a:t> </a:t>
            </a:r>
            <a:r>
              <a:rPr lang="en-US" sz="2000" b="1" spc="-30" dirty="0" err="1">
                <a:effectLst/>
                <a:latin typeface="Times New Roman" panose="02020603050405020304" pitchFamily="18" charset="0"/>
                <a:cs typeface="Times New Roman" panose="02020603050405020304" pitchFamily="18" charset="0"/>
              </a:rPr>
              <a:t>chung</a:t>
            </a:r>
            <a:r>
              <a:rPr lang="en-US" sz="2000" b="1" spc="-30" dirty="0">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20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Đồng</a:t>
            </a:r>
            <a:r>
              <a:rPr lang="en-US" sz="20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b="1" spc="-3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sz="2000" b="1" spc="-3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2000" dirty="0">
                <a:latin typeface="+mj-lt"/>
              </a:rPr>
              <a:t>Ngân sách nhà nước được thiết lập và thực thi nhằm phục vụ lợi ích chung của toàn xã hội. Nó bao gồm các khoản thu và chi của nhà nước, được sử dụng để cung cấp các dịch vụ công cộng như y tế, giáo dục, an ninh, và cơ sở hạ tầng, cũng như để hỗ trợ các chương trình phát triển kinh tế và xã hội</a:t>
            </a:r>
            <a:r>
              <a:rPr lang="en-US" sz="2000" dirty="0">
                <a:latin typeface="+mj-lt"/>
              </a:rPr>
              <a:t>.</a:t>
            </a:r>
            <a:endParaRPr lang="en-US" sz="2800" b="1" dirty="0">
              <a:solidFill>
                <a:srgbClr val="FF0000"/>
              </a:solidFill>
              <a:effectLst/>
              <a:latin typeface="+mj-lt"/>
              <a:ea typeface="Calibri" panose="020F0502020204030204" pitchFamily="34" charset="0"/>
              <a:cs typeface="Times New Roman" panose="02020603050405020304" pitchFamily="18" charset="0"/>
            </a:endParaRPr>
          </a:p>
        </p:txBody>
      </p:sp>
      <p:pic>
        <p:nvPicPr>
          <p:cNvPr id="6146" name="Picture 2" descr="Tiếp nhận vật tư y tế phòng, chống Covid-19">
            <a:extLst>
              <a:ext uri="{FF2B5EF4-FFF2-40B4-BE49-F238E27FC236}">
                <a16:creationId xmlns:a16="http://schemas.microsoft.com/office/drawing/2014/main" id="{9B666670-72E3-B450-F74D-608C1640E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709471"/>
            <a:ext cx="3352800" cy="18815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ao học bổng cho học sinh có hoàn cảnh khó khăn tại huyện Hoa Lư ...">
            <a:extLst>
              <a:ext uri="{FF2B5EF4-FFF2-40B4-BE49-F238E27FC236}">
                <a16:creationId xmlns:a16="http://schemas.microsoft.com/office/drawing/2014/main" id="{50552295-FC7C-1453-A487-9B090FBCF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09471"/>
            <a:ext cx="3179435" cy="188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53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595959"/>
      </a:dk2>
      <a:lt2>
        <a:srgbClr val="EEEEEE"/>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1262</Words>
  <Application>Microsoft Office PowerPoint</Application>
  <PresentationFormat>On-screen Show (16:9)</PresentationFormat>
  <Paragraphs>65</Paragraphs>
  <Slides>16</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Lato Light</vt:lpstr>
      <vt:lpstr>Quicksand Light</vt:lpstr>
      <vt:lpstr>Jua</vt:lpstr>
      <vt:lpstr>Times New Roman</vt:lpstr>
      <vt:lpstr>Arial</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Activities Binder</dc:title>
  <dc:creator>Administrator</dc:creator>
  <cp:lastModifiedBy>Ánh Hằng Nguyễn</cp:lastModifiedBy>
  <cp:revision>62</cp:revision>
  <dcterms:modified xsi:type="dcterms:W3CDTF">2024-10-22T04:06:08Z</dcterms:modified>
</cp:coreProperties>
</file>