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1"/>
  </p:notesMasterIdLst>
  <p:sldIdLst>
    <p:sldId id="264" r:id="rId3"/>
    <p:sldId id="310" r:id="rId4"/>
    <p:sldId id="312" r:id="rId5"/>
    <p:sldId id="354" r:id="rId6"/>
    <p:sldId id="355" r:id="rId7"/>
    <p:sldId id="356" r:id="rId8"/>
    <p:sldId id="357" r:id="rId9"/>
    <p:sldId id="358" r:id="rId10"/>
    <p:sldId id="359" r:id="rId11"/>
    <p:sldId id="360" r:id="rId12"/>
    <p:sldId id="361" r:id="rId13"/>
    <p:sldId id="351" r:id="rId14"/>
    <p:sldId id="268" r:id="rId15"/>
    <p:sldId id="352" r:id="rId16"/>
    <p:sldId id="353" r:id="rId17"/>
    <p:sldId id="340" r:id="rId18"/>
    <p:sldId id="319" r:id="rId19"/>
    <p:sldId id="36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4662" autoAdjust="0"/>
  </p:normalViewPr>
  <p:slideViewPr>
    <p:cSldViewPr>
      <p:cViewPr varScale="1">
        <p:scale>
          <a:sx n="69" d="100"/>
          <a:sy n="69" d="100"/>
        </p:scale>
        <p:origin x="141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6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8F6DB8-9DD0-4B32-9A51-882730B03CCB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86465D-0B1D-45D1-A1A7-ACA9478E7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034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787DC-2A7D-44FE-AF16-D43BB6250D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603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26859-4665-43C3-A746-9C66DF449F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214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F17DE9-8F32-4CF5-9F80-DA94E6AEF2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521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787DC-2A7D-44FE-AF16-D43BB6250D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358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AC2CF-6235-4048-BA8F-DA2882CF91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3748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59573-69E3-4754-85AD-99BBD372C1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6821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61154-6967-441C-B28E-CBEAF539E1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501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B4C67-B64B-4098-A58E-3F9176A4319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9725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0B0CC-1734-454C-BD38-380E85585E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6865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A850C-8041-4C9E-96EE-51740CB354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7423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37B2F-BFE6-4DC2-ACF9-5A3876C2E6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778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AC2CF-6235-4048-BA8F-DA2882CF91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1684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3CD98-40CF-4491-9E4B-15E0FE2B176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4860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26859-4665-43C3-A746-9C66DF449F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687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F17DE9-8F32-4CF5-9F80-DA94E6AEF2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1115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vi-VN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F7708-B174-475B-8991-27AF7F393C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354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59573-69E3-4754-85AD-99BBD372C1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150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61154-6967-441C-B28E-CBEAF539E1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036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B4C67-B64B-4098-A58E-3F9176A4319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348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0B0CC-1734-454C-BD38-380E85585E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738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A850C-8041-4C9E-96EE-51740CB354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288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37B2F-BFE6-4DC2-ACF9-5A3876C2E6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515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3CD98-40CF-4491-9E4B-15E0FE2B176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624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429919-4647-4C2E-8267-0BECAD7CD66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369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429919-4647-4C2E-8267-0BECAD7CD66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648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75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1047929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/>
          </a:p>
        </p:txBody>
      </p:sp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533400" y="1371600"/>
            <a:ext cx="8153400" cy="1676400"/>
          </a:xfrm>
        </p:spPr>
        <p:txBody>
          <a:bodyPr/>
          <a:lstStyle/>
          <a:p>
            <a:pPr eaLnBrk="1" hangingPunct="1"/>
            <a:r>
              <a:rPr lang="en-US" b="1" i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b="1" i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hnschrift" panose="020B0502040204020203" pitchFamily="34" charset="0"/>
              </a:rPr>
              <a:t>WELCOME </a:t>
            </a:r>
            <a:r>
              <a:rPr lang="en-US" b="1" i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hnschrift" panose="020B0502040204020203" pitchFamily="34" charset="0"/>
              </a:rPr>
              <a:t>TO </a:t>
            </a:r>
            <a:r>
              <a:rPr lang="en-US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hnschrift" panose="020B0502040204020203" pitchFamily="34" charset="0"/>
              </a:rPr>
              <a:t>OUR CLASS</a:t>
            </a:r>
            <a:r>
              <a:rPr lang="en-US" b="1" i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hnschrift" panose="020B0502040204020203" pitchFamily="34" charset="0"/>
              </a:rPr>
              <a:t/>
            </a:r>
            <a:br>
              <a:rPr lang="en-US" b="1" i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hnschrift" panose="020B0502040204020203" pitchFamily="34" charset="0"/>
              </a:rPr>
            </a:br>
            <a:endParaRPr lang="en-US" i="1" dirty="0" smtClean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00200" y="3181529"/>
            <a:ext cx="5562600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200" b="1" dirty="0" smtClean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10a8</a:t>
            </a:r>
            <a:endParaRPr lang="en-US" sz="7200" b="1" dirty="0">
              <a:ln w="11430"/>
              <a:gradFill>
                <a:gsLst>
                  <a:gs pos="0">
                    <a:srgbClr val="333399">
                      <a:tint val="70000"/>
                      <a:satMod val="245000"/>
                    </a:srgbClr>
                  </a:gs>
                  <a:gs pos="75000">
                    <a:srgbClr val="333399">
                      <a:tint val="90000"/>
                      <a:shade val="60000"/>
                      <a:satMod val="240000"/>
                    </a:srgbClr>
                  </a:gs>
                  <a:gs pos="100000">
                    <a:srgbClr val="333399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73041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672430"/>
            <a:ext cx="5410200" cy="4892675"/>
          </a:xfrm>
        </p:spPr>
      </p:pic>
    </p:spTree>
    <p:extLst>
      <p:ext uri="{BB962C8B-B14F-4D97-AF65-F5344CB8AC3E}">
        <p14:creationId xmlns:p14="http://schemas.microsoft.com/office/powerpoint/2010/main" val="418640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3276600" cy="792162"/>
          </a:xfrm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Online learning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424781"/>
            <a:ext cx="2514600" cy="1676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424782"/>
            <a:ext cx="2590800" cy="1676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798" y="1424781"/>
            <a:ext cx="2514602" cy="1676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2" y="3388994"/>
            <a:ext cx="2514600" cy="19450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25" y="3581400"/>
            <a:ext cx="2695575" cy="17525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805" y="3581400"/>
            <a:ext cx="259859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32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62001"/>
            <a:ext cx="7772400" cy="685800"/>
          </a:xfrm>
        </p:spPr>
        <p:txBody>
          <a:bodyPr/>
          <a:lstStyle/>
          <a:p>
            <a:endParaRPr lang="en-US" sz="4000" i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12966" cy="731622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667000"/>
            <a:ext cx="6400800" cy="17526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8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9"/>
          <p:cNvSpPr>
            <a:spLocks noChangeArrowheads="1"/>
          </p:cNvSpPr>
          <p:nvPr/>
        </p:nvSpPr>
        <p:spPr bwMode="auto">
          <a:xfrm>
            <a:off x="0" y="0"/>
            <a:ext cx="9067800" cy="1338263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lvl="0" algn="ctr">
              <a:defRPr/>
            </a:pPr>
            <a:r>
              <a:rPr kumimoji="0" lang="en-US" sz="36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Advantages of online learning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 </a:t>
            </a:r>
            <a:r>
              <a:rPr lang="en-US" dirty="0" smtClean="0"/>
              <a:t>Cost-saving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2. </a:t>
            </a:r>
            <a:r>
              <a:rPr lang="en-US" dirty="0" smtClean="0"/>
              <a:t>Easy logistics (save the time from traffic jams, commuting,…)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3. </a:t>
            </a:r>
            <a:r>
              <a:rPr lang="en-US" dirty="0" smtClean="0"/>
              <a:t>Easy progress tracking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4. </a:t>
            </a:r>
            <a:r>
              <a:rPr lang="en-US" dirty="0" smtClean="0"/>
              <a:t>Comfortable learning from your home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5. </a:t>
            </a:r>
            <a:r>
              <a:rPr lang="en-US" dirty="0" smtClean="0"/>
              <a:t>Flexible ways to assess children</a:t>
            </a:r>
          </a:p>
          <a:p>
            <a:pPr marL="0" indent="0">
              <a:buNone/>
            </a:pPr>
            <a:r>
              <a:rPr lang="en-US" dirty="0" smtClean="0"/>
              <a:t>6. Promote life-long learning</a:t>
            </a:r>
          </a:p>
          <a:p>
            <a:pPr marL="0" indent="0">
              <a:buNone/>
            </a:pPr>
            <a:r>
              <a:rPr lang="en-US" dirty="0" smtClean="0"/>
              <a:t>7. Teach you to be self-disciplined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73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Create a sense of isolation</a:t>
            </a:r>
          </a:p>
          <a:p>
            <a:pPr marL="514350" indent="-514350">
              <a:buAutoNum type="arabicPeriod"/>
            </a:pPr>
            <a:r>
              <a:rPr lang="en-US" dirty="0" smtClean="0"/>
              <a:t>Require you to be an active learner</a:t>
            </a:r>
          </a:p>
          <a:p>
            <a:pPr marL="514350" indent="-514350">
              <a:buAutoNum type="arabicPeriod"/>
            </a:pPr>
            <a:r>
              <a:rPr lang="en-US" dirty="0" smtClean="0"/>
              <a:t>Require good time management skills</a:t>
            </a:r>
          </a:p>
          <a:p>
            <a:pPr marL="514350" indent="-514350">
              <a:buAutoNum type="arabicPeriod"/>
            </a:pPr>
            <a:r>
              <a:rPr lang="en-US" dirty="0" smtClean="0"/>
              <a:t>Unable to focus on screens for a long time</a:t>
            </a:r>
          </a:p>
          <a:p>
            <a:pPr marL="514350" indent="-514350">
              <a:buAutoNum type="arabicPeriod"/>
            </a:pPr>
            <a:r>
              <a:rPr lang="en-US" dirty="0" smtClean="0"/>
              <a:t>Lack quality assurance</a:t>
            </a:r>
            <a:endParaRPr lang="en-US" dirty="0"/>
          </a:p>
        </p:txBody>
      </p:sp>
      <p:sp>
        <p:nvSpPr>
          <p:cNvPr id="4" name="AutoShape 9"/>
          <p:cNvSpPr>
            <a:spLocks noGrp="1" noChangeArrowheads="1"/>
          </p:cNvSpPr>
          <p:nvPr>
            <p:ph type="title"/>
          </p:nvPr>
        </p:nvSpPr>
        <p:spPr bwMode="auto">
          <a:prstGeom prst="horizontalScrol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lvl="0">
              <a:defRPr/>
            </a:pPr>
            <a:r>
              <a:rPr lang="en-US" sz="36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isa</a:t>
            </a:r>
            <a:r>
              <a:rPr kumimoji="0" lang="en-US" sz="36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dvantages</a:t>
            </a:r>
            <a:r>
              <a:rPr kumimoji="0" lang="en-US" sz="36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of online learning</a:t>
            </a:r>
          </a:p>
        </p:txBody>
      </p:sp>
    </p:spTree>
    <p:extLst>
      <p:ext uri="{BB962C8B-B14F-4D97-AF65-F5344CB8AC3E}">
        <p14:creationId xmlns:p14="http://schemas.microsoft.com/office/powerpoint/2010/main" val="168101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990600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Work in groups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Two groups will be For and two groups will be Against</a:t>
            </a:r>
          </a:p>
          <a:p>
            <a:r>
              <a:rPr lang="en-US" dirty="0" smtClean="0"/>
              <a:t>Discuss and provide explanations to support your side.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80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971550" y="152400"/>
            <a:ext cx="7200900" cy="584775"/>
          </a:xfrm>
          <a:prstGeom prst="rect">
            <a:avLst/>
          </a:prstGeom>
          <a:solidFill>
            <a:srgbClr val="FF33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 smtClean="0">
                <a:solidFill>
                  <a:srgbClr val="FFFF00"/>
                </a:solidFill>
              </a:rPr>
              <a:t>Useful expressions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381000" y="1370013"/>
            <a:ext cx="8458200" cy="2871555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45000"/>
              </a:spcBef>
            </a:pPr>
            <a:r>
              <a:rPr lang="en-US" sz="2800" b="1" dirty="0" smtClean="0"/>
              <a:t> A: I think online learning has more advantages than disadvantages. First,………………………………………</a:t>
            </a:r>
          </a:p>
          <a:p>
            <a:pPr eaLnBrk="1" hangingPunct="1">
              <a:spcBef>
                <a:spcPct val="45000"/>
              </a:spcBef>
            </a:pPr>
            <a:r>
              <a:rPr lang="en-US" sz="2800" b="1" dirty="0" smtClean="0"/>
              <a:t>B: I don’t agree with you. Online learning has more </a:t>
            </a:r>
            <a:r>
              <a:rPr lang="en-US" sz="2800" b="1" dirty="0" smtClean="0"/>
              <a:t>disadvantages </a:t>
            </a:r>
            <a:r>
              <a:rPr lang="en-US" sz="2800" b="1" dirty="0" smtClean="0"/>
              <a:t>than </a:t>
            </a:r>
            <a:r>
              <a:rPr lang="en-US" sz="2800" b="1" dirty="0" smtClean="0"/>
              <a:t>advantages</a:t>
            </a:r>
            <a:r>
              <a:rPr lang="en-US" sz="2800" b="1" dirty="0" smtClean="0"/>
              <a:t>. …………………….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54816598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12" name="Picture 133" descr="ANd9GcSXEiI0O7YTyWw5pxOyLx_XgS1Qayei_eJWBtjSY0UQ4hw9LEy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81000"/>
            <a:ext cx="4800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9600" y="1828800"/>
            <a:ext cx="7010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 </a:t>
            </a:r>
            <a:r>
              <a:rPr lang="en-US" sz="2800" dirty="0" smtClean="0"/>
              <a:t>- Write a paragraph about the advantages and disadvantages of online learning and provide solutions to overcome disadvantages.</a:t>
            </a:r>
          </a:p>
          <a:p>
            <a:r>
              <a:rPr lang="en-US" sz="2800" dirty="0" smtClean="0"/>
              <a:t>- </a:t>
            </a:r>
            <a:r>
              <a:rPr lang="en-US" sz="2800" dirty="0"/>
              <a:t>Prepare for the next </a:t>
            </a:r>
            <a:r>
              <a:rPr lang="en-US" sz="2800" dirty="0" smtClean="0"/>
              <a:t>lesson: Listening</a:t>
            </a:r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1065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3657600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</p:sp>
    </p:spTree>
    <p:extLst>
      <p:ext uri="{BB962C8B-B14F-4D97-AF65-F5344CB8AC3E}">
        <p14:creationId xmlns:p14="http://schemas.microsoft.com/office/powerpoint/2010/main" val="89806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Online learning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47" y="1524000"/>
            <a:ext cx="7631029" cy="4495800"/>
          </a:xfrm>
        </p:spPr>
      </p:pic>
    </p:spTree>
    <p:extLst>
      <p:ext uri="{BB962C8B-B14F-4D97-AF65-F5344CB8AC3E}">
        <p14:creationId xmlns:p14="http://schemas.microsoft.com/office/powerpoint/2010/main" val="1165057991"/>
      </p:ext>
    </p:extLst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295400"/>
            <a:ext cx="8839200" cy="1470025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UNIT 8: NEW WAYS TO LEARN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LESSON IV: SPEAKING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2971800"/>
            <a:ext cx="8686800" cy="2895600"/>
          </a:xfrm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1343451" y="3533801"/>
            <a:ext cx="66095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ONLINE LEARNING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839764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4" y="1441450"/>
            <a:ext cx="6867526" cy="4578350"/>
          </a:xfrm>
        </p:spPr>
      </p:pic>
    </p:spTree>
    <p:extLst>
      <p:ext uri="{BB962C8B-B14F-4D97-AF65-F5344CB8AC3E}">
        <p14:creationId xmlns:p14="http://schemas.microsoft.com/office/powerpoint/2010/main" val="217376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13" y="1417638"/>
            <a:ext cx="6949187" cy="4725447"/>
          </a:xfrm>
        </p:spPr>
      </p:pic>
    </p:spTree>
    <p:extLst>
      <p:ext uri="{BB962C8B-B14F-4D97-AF65-F5344CB8AC3E}">
        <p14:creationId xmlns:p14="http://schemas.microsoft.com/office/powerpoint/2010/main" val="14696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417638"/>
            <a:ext cx="7564919" cy="4833143"/>
          </a:xfrm>
        </p:spPr>
      </p:pic>
    </p:spTree>
    <p:extLst>
      <p:ext uri="{BB962C8B-B14F-4D97-AF65-F5344CB8AC3E}">
        <p14:creationId xmlns:p14="http://schemas.microsoft.com/office/powerpoint/2010/main" val="266111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" y="1356201"/>
            <a:ext cx="7086600" cy="496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52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90" y="1676400"/>
            <a:ext cx="8695215" cy="4648200"/>
          </a:xfrm>
        </p:spPr>
      </p:pic>
    </p:spTree>
    <p:extLst>
      <p:ext uri="{BB962C8B-B14F-4D97-AF65-F5344CB8AC3E}">
        <p14:creationId xmlns:p14="http://schemas.microsoft.com/office/powerpoint/2010/main" val="191259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841" y="1600200"/>
            <a:ext cx="6736317" cy="4525963"/>
          </a:xfrm>
        </p:spPr>
      </p:pic>
    </p:spTree>
    <p:extLst>
      <p:ext uri="{BB962C8B-B14F-4D97-AF65-F5344CB8AC3E}">
        <p14:creationId xmlns:p14="http://schemas.microsoft.com/office/powerpoint/2010/main" val="237972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187</Words>
  <Application>Microsoft Office PowerPoint</Application>
  <PresentationFormat>On-screen Show (4:3)</PresentationFormat>
  <Paragraphs>30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Algerian</vt:lpstr>
      <vt:lpstr>Arial</vt:lpstr>
      <vt:lpstr>Bahnschrift</vt:lpstr>
      <vt:lpstr>Calibri</vt:lpstr>
      <vt:lpstr>Times New Roman</vt:lpstr>
      <vt:lpstr>Default Design</vt:lpstr>
      <vt:lpstr>1_Default Design</vt:lpstr>
      <vt:lpstr> WELCOME TO OUR CLASS </vt:lpstr>
      <vt:lpstr>Online learning</vt:lpstr>
      <vt:lpstr>UNIT 8: NEW WAYS TO LEARN  LESSON IV: SPEAKING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Online learning</vt:lpstr>
      <vt:lpstr>PowerPoint Presentation</vt:lpstr>
      <vt:lpstr>PowerPoint Presentation</vt:lpstr>
      <vt:lpstr>Disadvantages of online learning</vt:lpstr>
      <vt:lpstr>Work in groups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DELL</cp:lastModifiedBy>
  <cp:revision>126</cp:revision>
  <dcterms:created xsi:type="dcterms:W3CDTF">2017-06-09T03:35:17Z</dcterms:created>
  <dcterms:modified xsi:type="dcterms:W3CDTF">2023-03-08T15:05:27Z</dcterms:modified>
</cp:coreProperties>
</file>