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5"/>
  </p:notesMasterIdLst>
  <p:sldIdLst>
    <p:sldId id="313" r:id="rId3"/>
    <p:sldId id="301" r:id="rId4"/>
    <p:sldId id="320" r:id="rId5"/>
    <p:sldId id="317" r:id="rId6"/>
    <p:sldId id="370" r:id="rId7"/>
    <p:sldId id="371" r:id="rId8"/>
    <p:sldId id="372" r:id="rId9"/>
    <p:sldId id="373" r:id="rId10"/>
    <p:sldId id="375" r:id="rId11"/>
    <p:sldId id="330" r:id="rId12"/>
    <p:sldId id="376" r:id="rId13"/>
    <p:sldId id="379" r:id="rId14"/>
    <p:sldId id="378" r:id="rId15"/>
    <p:sldId id="380" r:id="rId16"/>
    <p:sldId id="381" r:id="rId17"/>
    <p:sldId id="385" r:id="rId18"/>
    <p:sldId id="383" r:id="rId19"/>
    <p:sldId id="384" r:id="rId20"/>
    <p:sldId id="386" r:id="rId21"/>
    <p:sldId id="390" r:id="rId22"/>
    <p:sldId id="388" r:id="rId23"/>
    <p:sldId id="391" r:id="rId24"/>
    <p:sldId id="392" r:id="rId25"/>
    <p:sldId id="389" r:id="rId26"/>
    <p:sldId id="393" r:id="rId27"/>
    <p:sldId id="399" r:id="rId28"/>
    <p:sldId id="401" r:id="rId29"/>
    <p:sldId id="402" r:id="rId30"/>
    <p:sldId id="403" r:id="rId31"/>
    <p:sldId id="404" r:id="rId32"/>
    <p:sldId id="406" r:id="rId33"/>
    <p:sldId id="408" r:id="rId34"/>
    <p:sldId id="409" r:id="rId35"/>
    <p:sldId id="407" r:id="rId36"/>
    <p:sldId id="332" r:id="rId37"/>
    <p:sldId id="410" r:id="rId38"/>
    <p:sldId id="340" r:id="rId39"/>
    <p:sldId id="411" r:id="rId40"/>
    <p:sldId id="412" r:id="rId41"/>
    <p:sldId id="413" r:id="rId42"/>
    <p:sldId id="414" r:id="rId43"/>
    <p:sldId id="415" r:id="rId44"/>
  </p:sldIdLst>
  <p:sldSz cx="24384000" cy="13716000"/>
  <p:notesSz cx="6858000" cy="9144000"/>
  <p:custDataLst>
    <p:tags r:id="rId4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ương Thị Ly" initials="DTL" lastIdx="5" clrIdx="0">
    <p:extLst>
      <p:ext uri="{19B8F6BF-5375-455C-9EA6-DF929625EA0E}">
        <p15:presenceInfo xmlns:p15="http://schemas.microsoft.com/office/powerpoint/2012/main" userId="S::3700263369@nqb2021.onmicrosoft.com::2ed46fb0-7f00-4bc5-8415-e16ba11e01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F7FE"/>
    <a:srgbClr val="E7F7FF"/>
    <a:srgbClr val="242452"/>
    <a:srgbClr val="EEF7E9"/>
    <a:srgbClr val="135F82"/>
    <a:srgbClr val="FFFFFF"/>
    <a:srgbClr val="008000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8" autoAdjust="0"/>
    <p:restoredTop sz="94139" autoAdjust="0"/>
  </p:normalViewPr>
  <p:slideViewPr>
    <p:cSldViewPr>
      <p:cViewPr varScale="1">
        <p:scale>
          <a:sx n="29" d="100"/>
          <a:sy n="29" d="100"/>
        </p:scale>
        <p:origin x="888" y="5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6T08:13:59.061" idx="1">
    <p:pos x="3840" y="524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6T08:13:59.061" idx="2">
    <p:pos x="3840" y="524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6T08:13:59.061" idx="4">
    <p:pos x="3840" y="524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836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740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756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799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169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2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726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743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301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07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14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337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956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392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358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54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97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649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3159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673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35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5150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469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3836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588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5899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9959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15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7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323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436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3.23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GV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hypebol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b="1" kern="12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60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19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34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565971-D5ED-E445-5A42-4375A96D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3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3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0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3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6.png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4.png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10076212" y="1143000"/>
            <a:ext cx="13944600" cy="14159661"/>
            <a:chOff x="10102699" y="2126503"/>
            <a:chExt cx="13944600" cy="12825779"/>
          </a:xfrm>
        </p:grpSpPr>
        <p:grpSp>
          <p:nvGrpSpPr>
            <p:cNvPr id="8" name="Group 7"/>
            <p:cNvGrpSpPr/>
            <p:nvPr/>
          </p:nvGrpSpPr>
          <p:grpSpPr>
            <a:xfrm>
              <a:off x="10102699" y="2126503"/>
              <a:ext cx="13944600" cy="11181521"/>
              <a:chOff x="1591211" y="3448230"/>
              <a:chExt cx="13944600" cy="11181521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591211" y="3448230"/>
                <a:ext cx="13944600" cy="11181521"/>
                <a:chOff x="1591211" y="3448230"/>
                <a:chExt cx="13944600" cy="11181521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591211" y="3696070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1569659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491585" y="5232481"/>
              <a:ext cx="13166828" cy="9719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8: MỘT SỐ KHÁI NIỆM CƠ BẢN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9: ĐƯỜNG ĐI EULER VÀ ĐƯỜNG ĐI HAMILTON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10: BÀI TOÁN TÌM ĐƯỜNG ĐI TỐI ƯU TRONG MỘT VÀI TRƯỜNG HỢP ĐƠN GIẢN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CUỐI CHUYÊN ĐỀ 2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49" y="2290971"/>
              <a:ext cx="10325100" cy="1276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40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CHUYÊN ĐỀ 2: LÀM QUEN VỚI MỘT VÀI KHÁI NIỆM CỦA LÍ THUYẾT ĐỒ THỊ</a:t>
              </a:r>
              <a:endParaRPr lang="en-US" sz="4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D4B550E-EF81-4E61-7889-69CCADF06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88" y="1143000"/>
            <a:ext cx="9372351" cy="120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05784" y="1952184"/>
            <a:ext cx="12100463" cy="602227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40576" y="8144540"/>
                <a:ext cx="12100464" cy="5257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5400" b="1" dirty="0">
                    <a:solidFill>
                      <a:srgbClr val="FF0000"/>
                    </a:solidFill>
                    <a:latin typeface="Calibri"/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  <a:latin typeface="Calibri"/>
                  </a:rPr>
                  <a:t>giải</a:t>
                </a:r>
                <a:endParaRPr lang="en-US" b="1" dirty="0">
                  <a:solidFill>
                    <a:srgbClr val="FF0000"/>
                  </a:solidFill>
                  <a:latin typeface="Calibri"/>
                </a:endParaRPr>
              </a:p>
              <a:p>
                <a:r>
                  <a:rPr lang="en-US" b="1" dirty="0"/>
                  <a:t>Tập </a:t>
                </a:r>
                <a:r>
                  <a:rPr lang="en-US" b="1" dirty="0" err="1"/>
                  <a:t>hợp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đỉnh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đồ</a:t>
                </a:r>
                <a:r>
                  <a:rPr lang="en-US" b="1" dirty="0"/>
                  <a:t> </a:t>
                </a:r>
                <a:r>
                  <a:rPr lang="en-US" b="1" dirty="0" err="1"/>
                  <a:t>thị</a:t>
                </a:r>
                <a:r>
                  <a:rPr lang="en-US" b="1" dirty="0"/>
                  <a:t> G </a:t>
                </a:r>
                <a:r>
                  <a:rPr lang="en-US" b="1" dirty="0" err="1"/>
                  <a:t>là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dirty="0" err="1"/>
                  <a:t>Tập</a:t>
                </a:r>
                <a:r>
                  <a:rPr lang="en-US" b="1" dirty="0"/>
                  <a:t> </a:t>
                </a:r>
                <a:r>
                  <a:rPr lang="en-US" b="1" dirty="0" err="1"/>
                  <a:t>hợp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cạnh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đồ</a:t>
                </a:r>
                <a:r>
                  <a:rPr lang="en-US" b="1" dirty="0"/>
                  <a:t> </a:t>
                </a:r>
                <a:r>
                  <a:rPr lang="en-US" b="1" dirty="0" err="1"/>
                  <a:t>thị</a:t>
                </a:r>
                <a:r>
                  <a:rPr lang="en-US" b="1" dirty="0"/>
                  <a:t> G </a:t>
                </a:r>
                <a:r>
                  <a:rPr lang="en-US" b="1" dirty="0" err="1"/>
                  <a:t>là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𝑫𝑯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𝑯𝑴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𝑻𝑴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𝑫𝑻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𝑫𝑴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𝑯𝑻</m:t>
                        </m:r>
                      </m:e>
                    </m:d>
                  </m:oMath>
                </a14:m>
                <a:r>
                  <a:rPr lang="vi-VN" b="1" dirty="0"/>
                  <a:t>.</a:t>
                </a:r>
                <a:endParaRPr lang="en-US" b="1" dirty="0"/>
              </a:p>
              <a:p>
                <a:pPr>
                  <a:lnSpc>
                    <a:spcPct val="150000"/>
                  </a:lnSpc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0576" y="8144540"/>
                <a:ext cx="12100464" cy="5257800"/>
              </a:xfrm>
              <a:prstGeom prst="rect">
                <a:avLst/>
              </a:prstGeom>
              <a:blipFill>
                <a:blip r:embed="rId3"/>
                <a:stretch>
                  <a:fillRect l="-20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5DF4F94-1B45-4C0B-A61E-AB8040CF8B59}"/>
              </a:ext>
            </a:extLst>
          </p:cNvPr>
          <p:cNvGrpSpPr/>
          <p:nvPr/>
        </p:nvGrpSpPr>
        <p:grpSpPr>
          <a:xfrm>
            <a:off x="152400" y="2010127"/>
            <a:ext cx="5266663" cy="733073"/>
            <a:chOff x="31572" y="60276"/>
            <a:chExt cx="1590510" cy="23093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13B9176-0925-4482-8B03-AA1FB22C8E45}"/>
                </a:ext>
              </a:extLst>
            </p:cNvPr>
            <p:cNvSpPr/>
            <p:nvPr/>
          </p:nvSpPr>
          <p:spPr>
            <a:xfrm>
              <a:off x="204585" y="62042"/>
              <a:ext cx="1417497" cy="229164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0CDBA7F-BA63-4963-8E6F-230478478826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D1BCD12-845F-48FA-A124-827956EAA834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BD2EBF-B0C4-4BB5-B319-3AEB7B8B8A4E}"/>
              </a:ext>
            </a:extLst>
          </p:cNvPr>
          <p:cNvSpPr txBox="1"/>
          <p:nvPr/>
        </p:nvSpPr>
        <p:spPr>
          <a:xfrm flipH="1">
            <a:off x="1012224" y="1899240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/>
              <p:nvPr/>
            </p:nvSpPr>
            <p:spPr>
              <a:xfrm flipH="1">
                <a:off x="247220" y="2750179"/>
                <a:ext cx="1194478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F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địch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World Cup 2018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Đức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Hàn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Quốc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Mexico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Thụy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Điển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dễ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đấu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nối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7220" y="2750179"/>
                <a:ext cx="11944780" cy="5016758"/>
              </a:xfrm>
              <a:prstGeom prst="rect">
                <a:avLst/>
              </a:prstGeom>
              <a:blipFill>
                <a:blip r:embed="rId4"/>
                <a:stretch>
                  <a:fillRect l="-1838" t="-2187" r="-664" b="-4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1466CF1-7456-C55B-F6DA-07D08FD0A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7553" y="1371600"/>
            <a:ext cx="10926511" cy="67729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D1B62F-3A11-80C5-1699-D584E6CF7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778" y="8307114"/>
            <a:ext cx="6443663" cy="40460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7FB9CA-2D57-0505-E404-FE209FC13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4036" y="8470801"/>
            <a:ext cx="5371146" cy="33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9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879723"/>
            <a:ext cx="23164800" cy="4229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A2BA8-9127-1995-56FB-787AA8581BD1}"/>
              </a:ext>
            </a:extLst>
          </p:cNvPr>
          <p:cNvSpPr txBox="1"/>
          <p:nvPr/>
        </p:nvSpPr>
        <p:spPr>
          <a:xfrm>
            <a:off x="756684" y="2718462"/>
            <a:ext cx="23164800" cy="2468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khuyên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đỉnh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nối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nối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cặp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đỉnh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đơn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71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khuyên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đỉnh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nối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8E768-2955-AB2B-D609-8C02EA6CB075}"/>
              </a:ext>
            </a:extLst>
          </p:cNvPr>
          <p:cNvSpPr txBox="1"/>
          <p:nvPr/>
        </p:nvSpPr>
        <p:spPr>
          <a:xfrm>
            <a:off x="1823484" y="6069874"/>
            <a:ext cx="1218828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2: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2.2.</a:t>
            </a:r>
          </a:p>
          <a:p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khuyên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B7571-A989-77E5-EE01-8CE5DED0D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2751" y="5667549"/>
            <a:ext cx="8004175" cy="6057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333F6A-DA53-E928-6F78-EDE7F76F3450}"/>
              </a:ext>
            </a:extLst>
          </p:cNvPr>
          <p:cNvSpPr txBox="1"/>
          <p:nvPr/>
        </p:nvSpPr>
        <p:spPr>
          <a:xfrm>
            <a:off x="1828800" y="9193945"/>
            <a:ext cx="1219554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endParaRPr lang="en-US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khuyên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Không có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7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879723"/>
            <a:ext cx="23164800" cy="4229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A2BA8-9127-1995-56FB-787AA8581BD1}"/>
              </a:ext>
            </a:extLst>
          </p:cNvPr>
          <p:cNvSpPr txBox="1"/>
          <p:nvPr/>
        </p:nvSpPr>
        <p:spPr>
          <a:xfrm>
            <a:off x="756684" y="2718462"/>
            <a:ext cx="23164800" cy="2468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khuyên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đỉnh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nối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nối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cặp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đỉnh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đơn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7150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khuyên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đỉnh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nối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8E768-2955-AB2B-D609-8C02EA6CB075}"/>
              </a:ext>
            </a:extLst>
          </p:cNvPr>
          <p:cNvSpPr txBox="1"/>
          <p:nvPr/>
        </p:nvSpPr>
        <p:spPr>
          <a:xfrm>
            <a:off x="914400" y="5644512"/>
            <a:ext cx="12188282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Khi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rõ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4524D3-7CD9-C05E-1B2D-6A1BF3F9C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8600" y="6858000"/>
            <a:ext cx="6800584" cy="5362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1B20A0-D791-4841-B853-E17004042522}"/>
              </a:ext>
            </a:extLst>
          </p:cNvPr>
          <p:cNvSpPr txBox="1"/>
          <p:nvPr/>
        </p:nvSpPr>
        <p:spPr>
          <a:xfrm>
            <a:off x="6673580" y="11954469"/>
            <a:ext cx="12195312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endParaRPr lang="en-US" sz="4000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F9122-F241-8426-1751-F03D7B2DF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841" y="8179493"/>
            <a:ext cx="5253867" cy="34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43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3854" y="1100711"/>
            <a:ext cx="23746692" cy="916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ĐỒ THỊ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6694" y="2971800"/>
            <a:ext cx="11658600" cy="110490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327" y="5126826"/>
                <a:ext cx="11658600" cy="858917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5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khuyên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khuyên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khuyên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7" y="5126826"/>
                <a:ext cx="11658600" cy="8589173"/>
              </a:xfrm>
              <a:prstGeom prst="rect">
                <a:avLst/>
              </a:prstGeom>
              <a:blipFill>
                <a:blip r:embed="rId3"/>
                <a:stretch>
                  <a:fillRect l="-2298" r="-24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5DF4F94-1B45-4C0B-A61E-AB8040CF8B59}"/>
              </a:ext>
            </a:extLst>
          </p:cNvPr>
          <p:cNvGrpSpPr/>
          <p:nvPr/>
        </p:nvGrpSpPr>
        <p:grpSpPr>
          <a:xfrm>
            <a:off x="219736" y="2930085"/>
            <a:ext cx="3962400" cy="627993"/>
            <a:chOff x="31572" y="60276"/>
            <a:chExt cx="1196628" cy="19782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13B9176-0925-4482-8B03-AA1FB22C8E45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0CDBA7F-BA63-4963-8E6F-230478478826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D1BCD12-845F-48FA-A124-827956EAA834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BD2EBF-B0C4-4BB5-B319-3AEB7B8B8A4E}"/>
              </a:ext>
            </a:extLst>
          </p:cNvPr>
          <p:cNvSpPr txBox="1"/>
          <p:nvPr/>
        </p:nvSpPr>
        <p:spPr>
          <a:xfrm flipH="1">
            <a:off x="1119915" y="2819400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086080-5784-4E0B-B736-8F54332DD16E}"/>
              </a:ext>
            </a:extLst>
          </p:cNvPr>
          <p:cNvSpPr txBox="1"/>
          <p:nvPr/>
        </p:nvSpPr>
        <p:spPr>
          <a:xfrm flipH="1">
            <a:off x="690734" y="3524550"/>
            <a:ext cx="1071660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EEBE7-4FE9-E395-F47F-861B1D102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0354" y="1732105"/>
            <a:ext cx="5553736" cy="4973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A96D60-E59F-29ED-4D45-78E273DB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3567" y="7225857"/>
            <a:ext cx="5001317" cy="5172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605E4-597B-25E7-99A8-1E2116914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2841" y="5602026"/>
            <a:ext cx="5553736" cy="52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64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05784" y="1952184"/>
            <a:ext cx="12100463" cy="602227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764" y="7938932"/>
                <a:ext cx="12258176" cy="5257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ctr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4" y="7938932"/>
                <a:ext cx="12258176" cy="5257800"/>
              </a:xfrm>
              <a:prstGeom prst="rect">
                <a:avLst/>
              </a:prstGeom>
              <a:blipFill>
                <a:blip r:embed="rId3"/>
                <a:stretch>
                  <a:fillRect l="-1192" r="-12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5DF4F94-1B45-4C0B-A61E-AB8040CF8B59}"/>
              </a:ext>
            </a:extLst>
          </p:cNvPr>
          <p:cNvGrpSpPr/>
          <p:nvPr/>
        </p:nvGrpSpPr>
        <p:grpSpPr>
          <a:xfrm>
            <a:off x="152400" y="2010127"/>
            <a:ext cx="5266663" cy="733073"/>
            <a:chOff x="31572" y="60276"/>
            <a:chExt cx="1590510" cy="23093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13B9176-0925-4482-8B03-AA1FB22C8E45}"/>
                </a:ext>
              </a:extLst>
            </p:cNvPr>
            <p:cNvSpPr/>
            <p:nvPr/>
          </p:nvSpPr>
          <p:spPr>
            <a:xfrm>
              <a:off x="204585" y="62042"/>
              <a:ext cx="1417497" cy="229164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0CDBA7F-BA63-4963-8E6F-230478478826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D1BCD12-845F-48FA-A124-827956EAA834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BD2EBF-B0C4-4BB5-B319-3AEB7B8B8A4E}"/>
              </a:ext>
            </a:extLst>
          </p:cNvPr>
          <p:cNvSpPr txBox="1"/>
          <p:nvPr/>
        </p:nvSpPr>
        <p:spPr>
          <a:xfrm flipH="1">
            <a:off x="1012224" y="1899240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/>
              <p:nvPr/>
            </p:nvSpPr>
            <p:spPr>
              <a:xfrm flipH="1">
                <a:off x="247219" y="3719324"/>
                <a:ext cx="12100463" cy="207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𝑼𝑾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𝑾𝑿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𝑾𝒁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𝑿𝒁</m:t>
                        </m:r>
                      </m:e>
                    </m:d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7219" y="3719324"/>
                <a:ext cx="12100463" cy="2077492"/>
              </a:xfrm>
              <a:prstGeom prst="rect">
                <a:avLst/>
              </a:prstGeom>
              <a:blipFill>
                <a:blip r:embed="rId4"/>
                <a:stretch>
                  <a:fillRect l="-2015" t="-5865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90CC850-0C4F-A586-61E8-296DA4190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6600" y="2926079"/>
            <a:ext cx="6248400" cy="41418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65801D-76DB-F9F3-0791-3CAA60BCB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4750" y="3048000"/>
            <a:ext cx="5372100" cy="366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90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879723"/>
            <a:ext cx="23164800" cy="3006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A2BA8-9127-1995-56FB-787AA8581BD1}"/>
              </a:ext>
            </a:extLst>
          </p:cNvPr>
          <p:cNvSpPr txBox="1"/>
          <p:nvPr/>
        </p:nvSpPr>
        <p:spPr>
          <a:xfrm>
            <a:off x="609600" y="3125799"/>
            <a:ext cx="23164800" cy="7604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">
              <a:lnSpc>
                <a:spcPct val="115000"/>
              </a:lnSpc>
              <a:spcAft>
                <a:spcPts val="800"/>
              </a:spcAft>
            </a:pP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đầy</a:t>
            </a:r>
            <a:r>
              <a:rPr lang="en-US" sz="42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4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8E768-2955-AB2B-D609-8C02EA6CB075}"/>
              </a:ext>
            </a:extLst>
          </p:cNvPr>
          <p:cNvSpPr txBox="1"/>
          <p:nvPr/>
        </p:nvSpPr>
        <p:spPr>
          <a:xfrm>
            <a:off x="1823484" y="6069874"/>
            <a:ext cx="12188282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3: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1.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33F6A-DA53-E928-6F78-EDE7F76F3450}"/>
              </a:ext>
            </a:extLst>
          </p:cNvPr>
          <p:cNvSpPr txBox="1"/>
          <p:nvPr/>
        </p:nvSpPr>
        <p:spPr>
          <a:xfrm>
            <a:off x="1828800" y="9193945"/>
            <a:ext cx="1219554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endParaRPr lang="en-US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D40EA-F3A1-C183-A3C1-742EC1042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1178" y="5638800"/>
            <a:ext cx="7594022" cy="4768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9621D-5264-54B6-7AA1-0BE47319BF73}"/>
              </a:ext>
            </a:extLst>
          </p:cNvPr>
          <p:cNvSpPr txBox="1"/>
          <p:nvPr/>
        </p:nvSpPr>
        <p:spPr>
          <a:xfrm>
            <a:off x="15849600" y="10030112"/>
            <a:ext cx="1218828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 – Word cup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1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879723"/>
            <a:ext cx="23164800" cy="3006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A2BA8-9127-1995-56FB-787AA8581BD1}"/>
              </a:ext>
            </a:extLst>
          </p:cNvPr>
          <p:cNvSpPr txBox="1"/>
          <p:nvPr/>
        </p:nvSpPr>
        <p:spPr>
          <a:xfrm>
            <a:off x="609600" y="3125799"/>
            <a:ext cx="23164800" cy="7604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">
              <a:lnSpc>
                <a:spcPct val="115000"/>
              </a:lnSpc>
              <a:spcAft>
                <a:spcPts val="800"/>
              </a:spcAft>
            </a:pP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đầy</a:t>
            </a:r>
            <a:r>
              <a:rPr lang="en-US" sz="42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endParaRPr lang="en-US" sz="4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D40EA-F3A1-C183-A3C1-742EC1042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1178" y="5638800"/>
            <a:ext cx="7594022" cy="4768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9621D-5264-54B6-7AA1-0BE47319BF73}"/>
              </a:ext>
            </a:extLst>
          </p:cNvPr>
          <p:cNvSpPr txBox="1"/>
          <p:nvPr/>
        </p:nvSpPr>
        <p:spPr>
          <a:xfrm>
            <a:off x="15849600" y="10030112"/>
            <a:ext cx="1218828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 – Word cup 2018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13A0A8-705D-590C-BF11-BDD48893C7C2}"/>
                  </a:ext>
                </a:extLst>
              </p:cNvPr>
              <p:cNvSpPr txBox="1"/>
              <p:nvPr/>
            </p:nvSpPr>
            <p:spPr>
              <a:xfrm>
                <a:off x="588818" y="5334000"/>
                <a:ext cx="14152418" cy="5245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1E06AE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1E06AE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E06AE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1E06AE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>
                    <a:solidFill>
                      <a:srgbClr val="1E06AE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13A0A8-705D-590C-BF11-BDD48893C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18" y="5334000"/>
                <a:ext cx="14152418" cy="5245539"/>
              </a:xfrm>
              <a:prstGeom prst="rect">
                <a:avLst/>
              </a:prstGeom>
              <a:blipFill>
                <a:blip r:embed="rId4"/>
                <a:stretch>
                  <a:fillRect l="-1766" r="-1594" b="-4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60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3854" y="1100711"/>
            <a:ext cx="23746692" cy="916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ĐỒ THỊ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6694" y="2971800"/>
            <a:ext cx="11658600" cy="10363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327" y="5126827"/>
                <a:ext cx="11658600" cy="729770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2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2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7" y="5126827"/>
                <a:ext cx="11658600" cy="7297704"/>
              </a:xfrm>
              <a:prstGeom prst="rect">
                <a:avLst/>
              </a:prstGeom>
              <a:blipFill>
                <a:blip r:embed="rId3"/>
                <a:stretch>
                  <a:fillRect l="-19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5DF4F94-1B45-4C0B-A61E-AB8040CF8B59}"/>
              </a:ext>
            </a:extLst>
          </p:cNvPr>
          <p:cNvGrpSpPr/>
          <p:nvPr/>
        </p:nvGrpSpPr>
        <p:grpSpPr>
          <a:xfrm>
            <a:off x="219736" y="2930085"/>
            <a:ext cx="3962400" cy="627993"/>
            <a:chOff x="31572" y="60276"/>
            <a:chExt cx="1196628" cy="19782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13B9176-0925-4482-8B03-AA1FB22C8E45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0CDBA7F-BA63-4963-8E6F-230478478826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D1BCD12-845F-48FA-A124-827956EAA834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BD2EBF-B0C4-4BB5-B319-3AEB7B8B8A4E}"/>
              </a:ext>
            </a:extLst>
          </p:cNvPr>
          <p:cNvSpPr txBox="1"/>
          <p:nvPr/>
        </p:nvSpPr>
        <p:spPr>
          <a:xfrm flipH="1">
            <a:off x="1119915" y="2819400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/>
              <p:nvPr/>
            </p:nvSpPr>
            <p:spPr>
              <a:xfrm flipH="1">
                <a:off x="1018691" y="3843142"/>
                <a:ext cx="107166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8691" y="3843142"/>
                <a:ext cx="10716603" cy="769441"/>
              </a:xfrm>
              <a:prstGeom prst="rect">
                <a:avLst/>
              </a:prstGeom>
              <a:blipFill>
                <a:blip r:embed="rId4"/>
                <a:stretch>
                  <a:fillRect l="-227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2D084E0-72AC-1C3B-7411-5460EEE05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4192" y="2895449"/>
            <a:ext cx="4770216" cy="3068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06F921-E4EB-0DE3-438F-AC8AEB1F7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4192" y="6277454"/>
            <a:ext cx="4800600" cy="61678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AFBCFE-1095-EF9C-D52F-310F4071A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83556" y="5126827"/>
            <a:ext cx="4739833" cy="580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45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05784" y="1952184"/>
            <a:ext cx="12100463" cy="602227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6096000"/>
                <a:ext cx="12100463" cy="5257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96000"/>
                <a:ext cx="12100463" cy="5257800"/>
              </a:xfrm>
              <a:prstGeom prst="rect">
                <a:avLst/>
              </a:prstGeom>
              <a:blipFill>
                <a:blip r:embed="rId3"/>
                <a:stretch>
                  <a:fillRect l="-261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5DF4F94-1B45-4C0B-A61E-AB8040CF8B59}"/>
              </a:ext>
            </a:extLst>
          </p:cNvPr>
          <p:cNvGrpSpPr/>
          <p:nvPr/>
        </p:nvGrpSpPr>
        <p:grpSpPr>
          <a:xfrm>
            <a:off x="152400" y="2010127"/>
            <a:ext cx="5266663" cy="733073"/>
            <a:chOff x="31572" y="60276"/>
            <a:chExt cx="1590510" cy="23093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13B9176-0925-4482-8B03-AA1FB22C8E45}"/>
                </a:ext>
              </a:extLst>
            </p:cNvPr>
            <p:cNvSpPr/>
            <p:nvPr/>
          </p:nvSpPr>
          <p:spPr>
            <a:xfrm>
              <a:off x="204585" y="62042"/>
              <a:ext cx="1417497" cy="229164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0CDBA7F-BA63-4963-8E6F-230478478826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D1BCD12-845F-48FA-A124-827956EAA834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BD2EBF-B0C4-4BB5-B319-3AEB7B8B8A4E}"/>
              </a:ext>
            </a:extLst>
          </p:cNvPr>
          <p:cNvSpPr txBox="1"/>
          <p:nvPr/>
        </p:nvSpPr>
        <p:spPr>
          <a:xfrm flipH="1">
            <a:off x="1012224" y="1899240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/>
              <p:nvPr/>
            </p:nvSpPr>
            <p:spPr>
              <a:xfrm flipH="1">
                <a:off x="247219" y="3719324"/>
                <a:ext cx="121004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7219" y="3719324"/>
                <a:ext cx="12100463" cy="707886"/>
              </a:xfrm>
              <a:prstGeom prst="rect">
                <a:avLst/>
              </a:prstGeom>
              <a:blipFill>
                <a:blip r:embed="rId4"/>
                <a:stretch>
                  <a:fillRect l="-1814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B3E26D4-83E8-E493-1789-A9EB6BCD5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4600" y="3048000"/>
            <a:ext cx="6472016" cy="4606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5105AA-FCB6-8254-DD6B-3D3D2E327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44600" y="8523878"/>
            <a:ext cx="7181850" cy="459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68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16040"/>
            <a:ext cx="23164800" cy="3006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BẬC CỦA ĐỈNH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A2BA8-9127-1995-56FB-787AA8581BD1}"/>
                  </a:ext>
                </a:extLst>
              </p:cNvPr>
              <p:cNvSpPr txBox="1"/>
              <p:nvPr/>
            </p:nvSpPr>
            <p:spPr>
              <a:xfrm>
                <a:off x="325582" y="2918335"/>
                <a:ext cx="23164800" cy="8018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mút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A2BA8-9127-1995-56FB-787AA8581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2" y="2918335"/>
                <a:ext cx="23164800" cy="801886"/>
              </a:xfrm>
              <a:prstGeom prst="rect">
                <a:avLst/>
              </a:prstGeom>
              <a:blipFill>
                <a:blip r:embed="rId3"/>
                <a:stretch>
                  <a:fillRect l="-789" t="-12214" b="-3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F98E768-2955-AB2B-D609-8C02EA6CB075}"/>
              </a:ext>
            </a:extLst>
          </p:cNvPr>
          <p:cNvSpPr txBox="1"/>
          <p:nvPr/>
        </p:nvSpPr>
        <p:spPr>
          <a:xfrm>
            <a:off x="1143000" y="6512368"/>
            <a:ext cx="12188282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4: </a:t>
            </a:r>
            <a:r>
              <a:rPr lang="en-US" b="1" dirty="0"/>
              <a:t>Cho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thị</a:t>
            </a:r>
            <a:r>
              <a:rPr lang="en-US" b="1" dirty="0"/>
              <a:t> </a:t>
            </a:r>
            <a:r>
              <a:rPr lang="en-US" b="1" dirty="0" err="1"/>
              <a:t>như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2.5.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đỉnh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mút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:</a:t>
            </a:r>
          </a:p>
          <a:p>
            <a:r>
              <a:rPr lang="en-US" b="1" dirty="0"/>
              <a:t>0 </a:t>
            </a:r>
            <a:r>
              <a:rPr lang="en-US" b="1" dirty="0" err="1"/>
              <a:t>cạnh</a:t>
            </a:r>
            <a:r>
              <a:rPr lang="en-US" b="1" dirty="0"/>
              <a:t>; 1 </a:t>
            </a:r>
            <a:r>
              <a:rPr lang="en-US" b="1" dirty="0" err="1"/>
              <a:t>cạnh</a:t>
            </a:r>
            <a:r>
              <a:rPr lang="en-US" b="1" dirty="0"/>
              <a:t>; 2 </a:t>
            </a:r>
            <a:r>
              <a:rPr lang="en-US" b="1" dirty="0" err="1"/>
              <a:t>cạnh</a:t>
            </a:r>
            <a:r>
              <a:rPr lang="en-US" b="1" dirty="0"/>
              <a:t>; 3 </a:t>
            </a:r>
            <a:r>
              <a:rPr lang="en-US" b="1" dirty="0" err="1"/>
              <a:t>cạnh</a:t>
            </a:r>
            <a:r>
              <a:rPr lang="en-US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33F6A-DA53-E928-6F78-EDE7F76F3450}"/>
              </a:ext>
            </a:extLst>
          </p:cNvPr>
          <p:cNvSpPr txBox="1"/>
          <p:nvPr/>
        </p:nvSpPr>
        <p:spPr>
          <a:xfrm>
            <a:off x="1676400" y="9193945"/>
            <a:ext cx="1219554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endParaRPr lang="en-US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err="1"/>
              <a:t>Đỉnh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mút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0 </a:t>
            </a:r>
            <a:r>
              <a:rPr lang="en-US" b="1" dirty="0" err="1"/>
              <a:t>cạnh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: G</a:t>
            </a:r>
          </a:p>
          <a:p>
            <a:r>
              <a:rPr lang="en-US" b="1" dirty="0" err="1"/>
              <a:t>Đỉnh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mút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1 </a:t>
            </a:r>
            <a:r>
              <a:rPr lang="en-US" b="1" dirty="0" err="1"/>
              <a:t>cạnh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: F</a:t>
            </a:r>
          </a:p>
          <a:p>
            <a:r>
              <a:rPr lang="en-US" b="1" dirty="0" err="1"/>
              <a:t>Đỉnh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mút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2 </a:t>
            </a:r>
            <a:r>
              <a:rPr lang="en-US" b="1" dirty="0" err="1"/>
              <a:t>cạnh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: A, B</a:t>
            </a:r>
          </a:p>
          <a:p>
            <a:r>
              <a:rPr lang="en-US" b="1" dirty="0" err="1"/>
              <a:t>Đỉnh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mút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3 </a:t>
            </a:r>
            <a:r>
              <a:rPr lang="en-US" b="1" dirty="0" err="1"/>
              <a:t>cạnh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: C,E,D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2F54C-B198-0FC0-73DB-05C341E1C5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16112" y="7094765"/>
            <a:ext cx="9467888" cy="6013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0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787931" y="1775377"/>
            <a:ext cx="22808133" cy="11678393"/>
            <a:chOff x="1447794" y="1664189"/>
            <a:chExt cx="22808133" cy="116783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4" y="1664189"/>
              <a:ext cx="22808133" cy="11678393"/>
              <a:chOff x="1447794" y="1664189"/>
              <a:chExt cx="22808133" cy="1167839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545455"/>
                <a:chOff x="-3538955" y="3448230"/>
                <a:chExt cx="22680054" cy="1154545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545455"/>
                  <a:chOff x="-3538955" y="3448230"/>
                  <a:chExt cx="22680054" cy="1154545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463899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2971914" y="1664197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3165290" y="1664189"/>
                <a:ext cx="20278373" cy="1251937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812982" y="1751694"/>
                <a:ext cx="19758751" cy="705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 ĐỀ 2: LÀM QUEN VỚI MỘT VÀI KHÁI NIỆM CỦA LÍ THUYẾT ĐỒ THỊ</a:t>
                </a:r>
                <a:endParaRPr lang="en-US" sz="40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57391" y="5672520"/>
                <a:ext cx="4136165" cy="911589"/>
                <a:chOff x="7469268" y="7494516"/>
                <a:chExt cx="4136646" cy="911694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44698" y="7566359"/>
                  <a:ext cx="2461216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 THỊ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69268" y="7494516"/>
                  <a:ext cx="1383018" cy="911694"/>
                  <a:chOff x="7469187" y="7951716"/>
                  <a:chExt cx="1371600" cy="911694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514855" y="7941449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8032317"/>
                    <a:ext cx="1371600" cy="831093"/>
                    <a:chOff x="7469187" y="8032317"/>
                    <a:chExt cx="1371600" cy="831093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764933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8032317"/>
                      <a:ext cx="332237" cy="8310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8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794" y="6836512"/>
                <a:ext cx="6265076" cy="988878"/>
                <a:chOff x="7459670" y="6546748"/>
                <a:chExt cx="6265808" cy="98899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49653" y="6692868"/>
                  <a:ext cx="4575825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BẬC CỦA ĐỈNH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546748"/>
                  <a:ext cx="1392615" cy="988992"/>
                  <a:chOff x="7459669" y="5566053"/>
                  <a:chExt cx="1381118" cy="988992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5555786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5723953"/>
                    <a:ext cx="1371600" cy="831092"/>
                    <a:chOff x="7469187" y="5723953"/>
                    <a:chExt cx="1371600" cy="831092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5408118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5723953"/>
                      <a:ext cx="507513" cy="831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8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802" y="11125200"/>
                <a:ext cx="1014915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4024258" y="6486123"/>
                <a:ext cx="18473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66548" y="8267853"/>
                <a:ext cx="996170" cy="2603835"/>
                <a:chOff x="7483704" y="5829254"/>
                <a:chExt cx="1277332" cy="2604134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93971" y="581898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104939" y="7725421"/>
                  <a:ext cx="656097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50" y="1224688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      TOÁN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1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11</a:t>
                </a:r>
                <a:endParaRPr sz="8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354010" y="3138102"/>
            <a:ext cx="14998104" cy="2175517"/>
            <a:chOff x="71818" y="108752"/>
            <a:chExt cx="640122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8" y="147938"/>
              <a:ext cx="6401228" cy="61052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97585" cy="5126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5000" b="1" kern="1200" dirty="0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  <a:r>
                <a:rPr lang="vi-VN" sz="5000" b="1" kern="1200" dirty="0">
                  <a:solidFill>
                    <a:srgbClr val="FCFFE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ỘT VÀI KHÁI NIỆM CƠ BẢN</a:t>
              </a:r>
              <a:endParaRPr lang="en-US" sz="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ound Same Side Corner Rectangle 78">
            <a:extLst>
              <a:ext uri="{FF2B5EF4-FFF2-40B4-BE49-F238E27FC236}">
                <a16:creationId xmlns:a16="http://schemas.microsoft.com/office/drawing/2014/main" id="{5E5391F7-78C7-89F1-381E-75233AD9F05E}"/>
              </a:ext>
            </a:extLst>
          </p:cNvPr>
          <p:cNvSpPr/>
          <p:nvPr/>
        </p:nvSpPr>
        <p:spPr>
          <a:xfrm rot="5400000">
            <a:off x="1165913" y="10086348"/>
            <a:ext cx="731435" cy="138285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45D48-2B54-4733-4A37-D180C8AC4152}"/>
              </a:ext>
            </a:extLst>
          </p:cNvPr>
          <p:cNvSpPr txBox="1"/>
          <p:nvPr/>
        </p:nvSpPr>
        <p:spPr>
          <a:xfrm>
            <a:off x="1416624" y="8241336"/>
            <a:ext cx="511679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A198BD-106E-DE93-CCC3-481AECF1F306}"/>
              </a:ext>
            </a:extLst>
          </p:cNvPr>
          <p:cNvSpPr/>
          <p:nvPr/>
        </p:nvSpPr>
        <p:spPr>
          <a:xfrm>
            <a:off x="2613767" y="10363200"/>
            <a:ext cx="25747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8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en-US" sz="47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729257-AF89-E7B8-2CFE-8724D6278395}"/>
              </a:ext>
            </a:extLst>
          </p:cNvPr>
          <p:cNvSpPr/>
          <p:nvPr/>
        </p:nvSpPr>
        <p:spPr>
          <a:xfrm>
            <a:off x="2630117" y="8763000"/>
            <a:ext cx="7928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8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 ĐI VÀ CHU TRÌNH</a:t>
            </a:r>
            <a:endParaRPr lang="en-US" sz="47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 Same Side Corner Rectangle 78">
            <a:extLst>
              <a:ext uri="{FF2B5EF4-FFF2-40B4-BE49-F238E27FC236}">
                <a16:creationId xmlns:a16="http://schemas.microsoft.com/office/drawing/2014/main" id="{0885032F-B012-51CC-5BA9-1FB5F01D5A06}"/>
              </a:ext>
            </a:extLst>
          </p:cNvPr>
          <p:cNvSpPr/>
          <p:nvPr/>
        </p:nvSpPr>
        <p:spPr>
          <a:xfrm rot="5400000">
            <a:off x="1275637" y="8453273"/>
            <a:ext cx="731436" cy="1382856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23550-D287-E964-5F54-AF14188BB8BB}"/>
              </a:ext>
            </a:extLst>
          </p:cNvPr>
          <p:cNvSpPr txBox="1"/>
          <p:nvPr/>
        </p:nvSpPr>
        <p:spPr>
          <a:xfrm>
            <a:off x="1443564" y="8694004"/>
            <a:ext cx="511678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794123"/>
            <a:ext cx="23164800" cy="3311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BẬC CỦA ĐỈNH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A2BA8-9127-1995-56FB-787AA8581BD1}"/>
                  </a:ext>
                </a:extLst>
              </p:cNvPr>
              <p:cNvSpPr txBox="1"/>
              <p:nvPr/>
            </p:nvSpPr>
            <p:spPr>
              <a:xfrm>
                <a:off x="609600" y="2614116"/>
                <a:ext cx="23164800" cy="8018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mút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A2BA8-9127-1995-56FB-787AA8581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14116"/>
                <a:ext cx="23164800" cy="801886"/>
              </a:xfrm>
              <a:prstGeom prst="rect">
                <a:avLst/>
              </a:prstGeom>
              <a:blipFill>
                <a:blip r:embed="rId3"/>
                <a:stretch>
                  <a:fillRect l="-789" t="-12214" b="-3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8333F6A-DA53-E928-6F78-EDE7F76F3450}"/>
              </a:ext>
            </a:extLst>
          </p:cNvPr>
          <p:cNvSpPr txBox="1"/>
          <p:nvPr/>
        </p:nvSpPr>
        <p:spPr>
          <a:xfrm>
            <a:off x="1331728" y="8706329"/>
            <a:ext cx="1219554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Vì</a:t>
            </a:r>
            <a:r>
              <a:rPr lang="en-US" b="1" dirty="0"/>
              <a:t> :</a:t>
            </a:r>
          </a:p>
          <a:p>
            <a:r>
              <a:rPr lang="en-US" b="1" dirty="0" err="1"/>
              <a:t>Đỉnh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mút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0 </a:t>
            </a:r>
            <a:r>
              <a:rPr lang="en-US" b="1" dirty="0" err="1"/>
              <a:t>cạnh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: G</a:t>
            </a:r>
          </a:p>
          <a:p>
            <a:r>
              <a:rPr lang="en-US" b="1" dirty="0" err="1"/>
              <a:t>Đỉnh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mút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1 </a:t>
            </a:r>
            <a:r>
              <a:rPr lang="en-US" b="1" dirty="0" err="1"/>
              <a:t>cạnh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: F</a:t>
            </a:r>
          </a:p>
          <a:p>
            <a:r>
              <a:rPr lang="en-US" b="1" dirty="0" err="1"/>
              <a:t>Đỉnh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mút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2 </a:t>
            </a:r>
            <a:r>
              <a:rPr lang="en-US" b="1" dirty="0" err="1"/>
              <a:t>cạnh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: A, B</a:t>
            </a:r>
          </a:p>
          <a:p>
            <a:r>
              <a:rPr lang="en-US" b="1" dirty="0" err="1"/>
              <a:t>Đỉnh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mút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3 </a:t>
            </a:r>
            <a:r>
              <a:rPr lang="en-US" b="1" dirty="0" err="1"/>
              <a:t>cạnh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: C,E,D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2F54C-B198-0FC0-73DB-05C341E1C5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78000" y="7239000"/>
            <a:ext cx="9467888" cy="6013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7123DA-9013-8AA2-6E62-09DF270D340E}"/>
                  </a:ext>
                </a:extLst>
              </p:cNvPr>
              <p:cNvSpPr txBox="1"/>
              <p:nvPr/>
            </p:nvSpPr>
            <p:spPr>
              <a:xfrm>
                <a:off x="0" y="3505891"/>
                <a:ext cx="21564600" cy="4341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2992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 ý: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treo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629920">
                  <a:lnSpc>
                    <a:spcPct val="150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62992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2.5</a:t>
                </a:r>
              </a:p>
              <a:p>
                <a:pPr indent="62992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treo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7123DA-9013-8AA2-6E62-09DF270D3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5891"/>
                <a:ext cx="21564600" cy="4341125"/>
              </a:xfrm>
              <a:prstGeom prst="rect">
                <a:avLst/>
              </a:prstGeom>
              <a:blipFill>
                <a:blip r:embed="rId5"/>
                <a:stretch>
                  <a:fillRect b="-5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48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3854" y="1100711"/>
            <a:ext cx="23746692" cy="916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BẬC CỦA ĐỈNH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35750" y="2935691"/>
            <a:ext cx="12155451" cy="10363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9949" y="5126827"/>
                <a:ext cx="12155451" cy="817206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4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2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2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2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4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49" y="5126827"/>
                <a:ext cx="12155451" cy="81720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5DF4F94-1B45-4C0B-A61E-AB8040CF8B59}"/>
              </a:ext>
            </a:extLst>
          </p:cNvPr>
          <p:cNvGrpSpPr/>
          <p:nvPr/>
        </p:nvGrpSpPr>
        <p:grpSpPr>
          <a:xfrm>
            <a:off x="219736" y="2930085"/>
            <a:ext cx="3962400" cy="627993"/>
            <a:chOff x="31572" y="60276"/>
            <a:chExt cx="1196628" cy="19782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13B9176-0925-4482-8B03-AA1FB22C8E45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0CDBA7F-BA63-4963-8E6F-230478478826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D1BCD12-845F-48FA-A124-827956EAA834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BD2EBF-B0C4-4BB5-B319-3AEB7B8B8A4E}"/>
              </a:ext>
            </a:extLst>
          </p:cNvPr>
          <p:cNvSpPr txBox="1"/>
          <p:nvPr/>
        </p:nvSpPr>
        <p:spPr>
          <a:xfrm flipH="1">
            <a:off x="1119915" y="2819400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086080-5784-4E0B-B736-8F54332DD16E}"/>
              </a:ext>
            </a:extLst>
          </p:cNvPr>
          <p:cNvSpPr txBox="1"/>
          <p:nvPr/>
        </p:nvSpPr>
        <p:spPr>
          <a:xfrm flipH="1">
            <a:off x="1018690" y="3843142"/>
            <a:ext cx="11173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</a:t>
            </a:r>
            <a:r>
              <a:rPr lang="en-US" sz="4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4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bậc</a:t>
            </a:r>
            <a:r>
              <a:rPr lang="en-US" sz="4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đỉnh</a:t>
            </a:r>
            <a:r>
              <a:rPr lang="en-US" sz="4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4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4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4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4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2.6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775FC-BA34-52C4-8526-429C76092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1400" y="4220168"/>
            <a:ext cx="7610475" cy="607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17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52400" y="1483677"/>
            <a:ext cx="24003000" cy="4307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BẬC CỦA ĐỈNH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A2BA8-9127-1995-56FB-787AA8581BD1}"/>
                  </a:ext>
                </a:extLst>
              </p:cNvPr>
              <p:cNvSpPr txBox="1"/>
              <p:nvPr/>
            </p:nvSpPr>
            <p:spPr>
              <a:xfrm>
                <a:off x="1073727" y="2209800"/>
                <a:ext cx="22014873" cy="78393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5715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mút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endParaRPr lang="en-US" sz="4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A2BA8-9127-1995-56FB-787AA8581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27" y="2209800"/>
                <a:ext cx="22014873" cy="783933"/>
              </a:xfrm>
              <a:prstGeom prst="rect">
                <a:avLst/>
              </a:prstGeom>
              <a:blipFill>
                <a:blip r:embed="rId3"/>
                <a:stretch>
                  <a:fillRect l="-831" t="-12500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7952E1-E1AE-F593-58AF-8F480469E142}"/>
                  </a:ext>
                </a:extLst>
              </p:cNvPr>
              <p:cNvSpPr txBox="1"/>
              <p:nvPr/>
            </p:nvSpPr>
            <p:spPr>
              <a:xfrm>
                <a:off x="152400" y="2974841"/>
                <a:ext cx="23850600" cy="2002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26924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7952E1-E1AE-F593-58AF-8F480469E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74841"/>
                <a:ext cx="23850600" cy="2002023"/>
              </a:xfrm>
              <a:prstGeom prst="rect">
                <a:avLst/>
              </a:prstGeom>
              <a:blipFill>
                <a:blip r:embed="rId4"/>
                <a:stretch>
                  <a:fillRect b="-14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52F363E-2DED-DD5F-1E7A-7CC525642211}"/>
              </a:ext>
            </a:extLst>
          </p:cNvPr>
          <p:cNvSpPr txBox="1"/>
          <p:nvPr/>
        </p:nvSpPr>
        <p:spPr>
          <a:xfrm>
            <a:off x="782268" y="4678798"/>
            <a:ext cx="16591331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0E555C10-7390-CE89-C9CB-27F3C9EECC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8621325"/>
                <a:ext cx="23373132" cy="49734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4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5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45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5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4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0E555C10-7390-CE89-C9CB-27F3C9EEC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621325"/>
                <a:ext cx="23373132" cy="4973450"/>
              </a:xfrm>
              <a:prstGeom prst="rect">
                <a:avLst/>
              </a:prstGeom>
              <a:blipFill>
                <a:blip r:embed="rId5"/>
                <a:stretch>
                  <a:fillRect l="-965" b="-134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A75D122-3312-24E7-BE22-D7E20C081252}"/>
              </a:ext>
            </a:extLst>
          </p:cNvPr>
          <p:cNvGrpSpPr/>
          <p:nvPr/>
        </p:nvGrpSpPr>
        <p:grpSpPr>
          <a:xfrm>
            <a:off x="-20782" y="6324600"/>
            <a:ext cx="3962400" cy="627993"/>
            <a:chOff x="31572" y="60276"/>
            <a:chExt cx="1196628" cy="197828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826580EA-702B-CA75-13F7-E855B29CEA5A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505A4B38-6069-B6CD-BD6E-A83810A91F75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4ACF6B1B-9FDD-FD5B-4E49-1BC2AD290662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24B97B1-2A93-ABCC-5CE6-D7497F0D4889}"/>
              </a:ext>
            </a:extLst>
          </p:cNvPr>
          <p:cNvSpPr txBox="1"/>
          <p:nvPr/>
        </p:nvSpPr>
        <p:spPr>
          <a:xfrm flipH="1">
            <a:off x="990600" y="6248400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72EDA4-CCCA-05FE-BF15-E5409646A0DF}"/>
                  </a:ext>
                </a:extLst>
              </p:cNvPr>
              <p:cNvSpPr txBox="1"/>
              <p:nvPr/>
            </p:nvSpPr>
            <p:spPr>
              <a:xfrm>
                <a:off x="990601" y="7161203"/>
                <a:ext cx="23164800" cy="147732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thị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</m:oMath>
                </a14:m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đỉnh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cạnh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45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rằng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đỉnh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5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đồ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thị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đều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bậc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hoặc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5.  </a:t>
                </a:r>
              </a:p>
              <a:p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Hỏi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bao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nhiêu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đỉnh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5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bậc</a:t>
                </a:r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5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4500" b="1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72EDA4-CCCA-05FE-BF15-E5409646A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7161203"/>
                <a:ext cx="23164800" cy="1477328"/>
              </a:xfrm>
              <a:prstGeom prst="rect">
                <a:avLst/>
              </a:prstGeom>
              <a:blipFill>
                <a:blip r:embed="rId6"/>
                <a:stretch>
                  <a:fillRect l="-1078" t="-8607" b="-1803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30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52400" y="1483677"/>
            <a:ext cx="24003000" cy="36561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BẬC CỦA ĐỈNH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7952E1-E1AE-F593-58AF-8F480469E142}"/>
                  </a:ext>
                </a:extLst>
              </p:cNvPr>
              <p:cNvSpPr txBox="1"/>
              <p:nvPr/>
            </p:nvSpPr>
            <p:spPr>
              <a:xfrm>
                <a:off x="-248868" y="2065308"/>
                <a:ext cx="23850600" cy="2002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26924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7952E1-E1AE-F593-58AF-8F480469E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8868" y="2065308"/>
                <a:ext cx="23850600" cy="2002023"/>
              </a:xfrm>
              <a:prstGeom prst="rect">
                <a:avLst/>
              </a:prstGeom>
              <a:blipFill>
                <a:blip r:embed="rId3"/>
                <a:stretch>
                  <a:fillRect b="-14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52F363E-2DED-DD5F-1E7A-7CC525642211}"/>
              </a:ext>
            </a:extLst>
          </p:cNvPr>
          <p:cNvSpPr txBox="1"/>
          <p:nvPr/>
        </p:nvSpPr>
        <p:spPr>
          <a:xfrm>
            <a:off x="481792" y="3816081"/>
            <a:ext cx="16591331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0E555C10-7390-CE89-C9CB-27F3C9EECC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8382000"/>
                <a:ext cx="23622000" cy="5943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4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4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b="1" dirty="0"/>
                  <a:t>Ta </a:t>
                </a:r>
                <a:r>
                  <a:rPr lang="en-US" b="1" dirty="0" err="1"/>
                  <a:t>vẽ</a:t>
                </a:r>
                <a:r>
                  <a:rPr lang="en-US" b="1" dirty="0"/>
                  <a:t> </a:t>
                </a:r>
                <a:r>
                  <a:rPr lang="en-US" b="1" dirty="0" err="1"/>
                  <a:t>đồ</a:t>
                </a:r>
                <a:r>
                  <a:rPr lang="en-US" b="1" dirty="0"/>
                  <a:t> </a:t>
                </a:r>
                <a:r>
                  <a:rPr lang="en-US" b="1" dirty="0" err="1"/>
                  <a:t>thị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đỉnh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đại</a:t>
                </a:r>
                <a:r>
                  <a:rPr lang="en-US" b="1" dirty="0"/>
                  <a:t> </a:t>
                </a:r>
                <a:r>
                  <a:rPr lang="en-US" b="1" dirty="0" err="1"/>
                  <a:t>biểu</a:t>
                </a:r>
                <a:r>
                  <a:rPr lang="en-US" b="1" dirty="0"/>
                  <a:t> </a:t>
                </a:r>
                <a:r>
                  <a:rPr lang="en-US" b="1" dirty="0" err="1"/>
                  <a:t>tham</a:t>
                </a:r>
                <a:r>
                  <a:rPr lang="en-US" b="1" dirty="0"/>
                  <a:t> </a:t>
                </a:r>
                <a:r>
                  <a:rPr lang="en-US" b="1" dirty="0" err="1"/>
                  <a:t>dự</a:t>
                </a:r>
                <a:r>
                  <a:rPr lang="en-US" b="1" dirty="0"/>
                  <a:t> </a:t>
                </a:r>
                <a:r>
                  <a:rPr lang="en-US" b="1" dirty="0" err="1"/>
                  <a:t>hội</a:t>
                </a:r>
                <a:r>
                  <a:rPr lang="en-US" b="1" dirty="0"/>
                  <a:t> </a:t>
                </a:r>
                <a:r>
                  <a:rPr lang="en-US" b="1" dirty="0" err="1"/>
                  <a:t>nghị</a:t>
                </a:r>
                <a:r>
                  <a:rPr lang="en-US" b="1" dirty="0"/>
                  <a:t>.</a:t>
                </a:r>
              </a:p>
              <a:p>
                <a:r>
                  <a:rPr lang="en-US" b="1" dirty="0"/>
                  <a:t> </a:t>
                </a:r>
                <a:r>
                  <a:rPr lang="en-US" b="1" dirty="0" err="1"/>
                  <a:t>Nếu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đại</a:t>
                </a:r>
                <a:r>
                  <a:rPr lang="en-US" b="1" dirty="0"/>
                  <a:t> </a:t>
                </a:r>
                <a:r>
                  <a:rPr lang="en-US" b="1" dirty="0" err="1"/>
                  <a:t>biểu</a:t>
                </a:r>
                <a:r>
                  <a:rPr lang="en-US" b="1" dirty="0"/>
                  <a:t> </a:t>
                </a:r>
                <a:r>
                  <a:rPr lang="en-US" b="1" dirty="0" err="1"/>
                  <a:t>nào</a:t>
                </a:r>
                <a:r>
                  <a:rPr lang="en-US" b="1" dirty="0"/>
                  <a:t> </a:t>
                </a:r>
                <a:r>
                  <a:rPr lang="en-US" b="1" dirty="0" err="1"/>
                  <a:t>bắt</a:t>
                </a:r>
                <a:r>
                  <a:rPr lang="en-US" b="1" dirty="0"/>
                  <a:t> </a:t>
                </a:r>
                <a:r>
                  <a:rPr lang="en-US" b="1" dirty="0" err="1"/>
                  <a:t>tay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 </a:t>
                </a:r>
                <a:r>
                  <a:rPr lang="en-US" b="1" dirty="0" err="1"/>
                  <a:t>thì</a:t>
                </a:r>
                <a:r>
                  <a:rPr lang="en-US" b="1" dirty="0"/>
                  <a:t> ta </a:t>
                </a:r>
                <a:r>
                  <a:rPr lang="en-US" b="1" dirty="0" err="1"/>
                  <a:t>nối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đỉnh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cạnh</a:t>
                </a:r>
                <a:r>
                  <a:rPr lang="en-US" b="1" dirty="0"/>
                  <a:t>.</a:t>
                </a:r>
              </a:p>
              <a:p>
                <a:r>
                  <a:rPr lang="en-US" b="1" dirty="0"/>
                  <a:t>Theo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liệu</a:t>
                </a:r>
                <a:r>
                  <a:rPr lang="en-US" b="1" dirty="0"/>
                  <a:t> </a:t>
                </a:r>
                <a:r>
                  <a:rPr lang="en-US" b="1" dirty="0" err="1"/>
                  <a:t>mà</a:t>
                </a:r>
                <a:r>
                  <a:rPr lang="en-US" b="1" dirty="0"/>
                  <a:t> </a:t>
                </a:r>
                <a:r>
                  <a:rPr lang="en-US" b="1" dirty="0" err="1"/>
                  <a:t>đại</a:t>
                </a:r>
                <a:r>
                  <a:rPr lang="en-US" b="1" dirty="0"/>
                  <a:t> </a:t>
                </a:r>
                <a:r>
                  <a:rPr lang="en-US" b="1" dirty="0" err="1"/>
                  <a:t>biểu</a:t>
                </a:r>
                <a:r>
                  <a:rPr lang="en-US" b="1" dirty="0"/>
                  <a:t> </a:t>
                </a:r>
                <a:r>
                  <a:rPr lang="en-US" b="1" dirty="0" err="1"/>
                  <a:t>đếm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bắt</a:t>
                </a:r>
                <a:r>
                  <a:rPr lang="en-US" b="1" dirty="0"/>
                  <a:t> </a:t>
                </a:r>
                <a:r>
                  <a:rPr lang="en-US" b="1" dirty="0" err="1"/>
                  <a:t>tay</a:t>
                </a:r>
                <a:r>
                  <a:rPr lang="en-US" b="1" dirty="0"/>
                  <a:t> </a:t>
                </a:r>
                <a:r>
                  <a:rPr lang="en-US" b="1" dirty="0" err="1"/>
                  <a:t>cung</a:t>
                </a:r>
                <a:r>
                  <a:rPr lang="en-US" b="1" dirty="0"/>
                  <a:t> </a:t>
                </a:r>
                <a:r>
                  <a:rPr lang="en-US" b="1" dirty="0" err="1"/>
                  <a:t>cấp</a:t>
                </a:r>
                <a:r>
                  <a:rPr lang="en-US" b="1" dirty="0"/>
                  <a:t>,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đồ</a:t>
                </a:r>
                <a:r>
                  <a:rPr lang="en-US" b="1" dirty="0"/>
                  <a:t> </a:t>
                </a:r>
                <a:r>
                  <a:rPr lang="en-US" b="1" dirty="0" err="1"/>
                  <a:t>thị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đỉnh</a:t>
                </a:r>
                <a:r>
                  <a:rPr lang="en-US" b="1" dirty="0"/>
                  <a:t>,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đỉnh</a:t>
                </a:r>
                <a:r>
                  <a:rPr lang="en-US" b="1" dirty="0"/>
                  <a:t> </a:t>
                </a:r>
                <a:r>
                  <a:rPr lang="en-US" b="1" dirty="0" err="1"/>
                  <a:t>bậc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đỉnh</a:t>
                </a:r>
                <a:r>
                  <a:rPr lang="en-US" b="1" dirty="0"/>
                  <a:t>  </a:t>
                </a:r>
                <a:r>
                  <a:rPr lang="en-US" b="1" dirty="0" err="1"/>
                  <a:t>bậc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đỉnh</a:t>
                </a:r>
                <a:r>
                  <a:rPr lang="en-US" b="1" dirty="0"/>
                  <a:t> </a:t>
                </a:r>
                <a:r>
                  <a:rPr lang="en-US" b="1" dirty="0" err="1"/>
                  <a:t>bậc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đỉnh</a:t>
                </a:r>
                <a:r>
                  <a:rPr lang="en-US" b="1" dirty="0"/>
                  <a:t> </a:t>
                </a:r>
                <a:r>
                  <a:rPr lang="en-US" b="1" dirty="0" err="1"/>
                  <a:t>bậc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b="1" dirty="0"/>
                  <a:t>. </a:t>
                </a:r>
              </a:p>
              <a:p>
                <a:r>
                  <a:rPr lang="en-US" b="1" dirty="0"/>
                  <a:t>Ở </a:t>
                </a:r>
                <a:r>
                  <a:rPr lang="en-US" b="1" dirty="0" err="1"/>
                  <a:t>đây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đỉnh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bậc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,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là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một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số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lẻ</a:t>
                </a:r>
                <a:r>
                  <a:rPr lang="en-US" b="1" dirty="0">
                    <a:solidFill>
                      <a:srgbClr val="0000FF"/>
                    </a:solidFill>
                  </a:rPr>
                  <a:t> (Sai). </a:t>
                </a:r>
                <a:r>
                  <a:rPr lang="en-US" b="1" dirty="0" err="1"/>
                  <a:t>Điều</a:t>
                </a:r>
                <a:r>
                  <a:rPr lang="en-US" b="1" dirty="0"/>
                  <a:t> </a:t>
                </a:r>
                <a:r>
                  <a:rPr lang="en-US" b="1" dirty="0" err="1"/>
                  <a:t>này</a:t>
                </a:r>
                <a:r>
                  <a:rPr lang="en-US" b="1" dirty="0"/>
                  <a:t> </a:t>
                </a:r>
                <a:r>
                  <a:rPr lang="en-US" b="1" dirty="0" err="1"/>
                  <a:t>mâu</a:t>
                </a:r>
                <a:r>
                  <a:rPr lang="en-US" b="1" dirty="0"/>
                  <a:t> </a:t>
                </a:r>
                <a:r>
                  <a:rPr lang="en-US" b="1" dirty="0" err="1"/>
                  <a:t>thuẫn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định</a:t>
                </a:r>
                <a:r>
                  <a:rPr lang="en-US" b="1" dirty="0"/>
                  <a:t> </a:t>
                </a:r>
                <a:r>
                  <a:rPr lang="en-US" b="1" dirty="0" err="1"/>
                  <a:t>lí</a:t>
                </a:r>
                <a:r>
                  <a:rPr lang="en-US" b="1" dirty="0"/>
                  <a:t> </a:t>
                </a:r>
                <a:r>
                  <a:rPr lang="en-US" b="1" dirty="0" err="1"/>
                  <a:t>bắt</a:t>
                </a:r>
                <a:r>
                  <a:rPr lang="en-US" b="1" dirty="0"/>
                  <a:t> </a:t>
                </a:r>
                <a:r>
                  <a:rPr lang="en-US" b="1" dirty="0" err="1"/>
                  <a:t>tay</a:t>
                </a:r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đại</a:t>
                </a:r>
                <a:r>
                  <a:rPr lang="en-US" b="1" dirty="0"/>
                  <a:t> </a:t>
                </a:r>
                <a:r>
                  <a:rPr lang="en-US" b="1" dirty="0" err="1"/>
                  <a:t>biểu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đếm</a:t>
                </a:r>
                <a:r>
                  <a:rPr lang="en-US" b="1" dirty="0"/>
                  <a:t> </a:t>
                </a:r>
                <a:r>
                  <a:rPr lang="en-US" b="1" dirty="0" err="1"/>
                  <a:t>sai</a:t>
                </a:r>
                <a:r>
                  <a:rPr lang="en-US" b="1" dirty="0"/>
                  <a:t>. </a:t>
                </a:r>
              </a:p>
              <a:p>
                <a:pPr algn="ctr"/>
                <a:r>
                  <a:rPr lang="en-US" sz="4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4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0E555C10-7390-CE89-C9CB-27F3C9EEC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382000"/>
                <a:ext cx="23622000" cy="5943600"/>
              </a:xfrm>
              <a:prstGeom prst="rect">
                <a:avLst/>
              </a:prstGeom>
              <a:blipFill>
                <a:blip r:embed="rId4"/>
                <a:stretch>
                  <a:fillRect l="-1058" b="-110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A75D122-3312-24E7-BE22-D7E20C081252}"/>
              </a:ext>
            </a:extLst>
          </p:cNvPr>
          <p:cNvGrpSpPr/>
          <p:nvPr/>
        </p:nvGrpSpPr>
        <p:grpSpPr>
          <a:xfrm>
            <a:off x="-20782" y="5181600"/>
            <a:ext cx="3962400" cy="627993"/>
            <a:chOff x="31572" y="60276"/>
            <a:chExt cx="1196628" cy="197828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826580EA-702B-CA75-13F7-E855B29CEA5A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505A4B38-6069-B6CD-BD6E-A83810A91F75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4ACF6B1B-9FDD-FD5B-4E49-1BC2AD290662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24B97B1-2A93-ABCC-5CE6-D7497F0D4889}"/>
              </a:ext>
            </a:extLst>
          </p:cNvPr>
          <p:cNvSpPr txBox="1"/>
          <p:nvPr/>
        </p:nvSpPr>
        <p:spPr>
          <a:xfrm flipH="1">
            <a:off x="990600" y="5105400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72EDA4-CCCA-05FE-BF15-E5409646A0DF}"/>
              </a:ext>
            </a:extLst>
          </p:cNvPr>
          <p:cNvSpPr txBox="1"/>
          <p:nvPr/>
        </p:nvSpPr>
        <p:spPr>
          <a:xfrm>
            <a:off x="511984" y="5857003"/>
            <a:ext cx="24003000" cy="2077492"/>
          </a:xfrm>
          <a:prstGeom prst="rect">
            <a:avLst/>
          </a:prstGeom>
          <a:solidFill>
            <a:srgbClr val="D6F7FE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/>
              <a:t>Trước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hội</a:t>
            </a:r>
            <a:r>
              <a:rPr lang="en-US" b="1" dirty="0"/>
              <a:t> </a:t>
            </a:r>
            <a:r>
              <a:rPr lang="en-US" b="1" dirty="0" err="1"/>
              <a:t>nghị</a:t>
            </a:r>
            <a:r>
              <a:rPr lang="en-US" b="1" dirty="0"/>
              <a:t>,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bắt</a:t>
            </a:r>
            <a:r>
              <a:rPr lang="en-US" b="1" dirty="0"/>
              <a:t> </a:t>
            </a:r>
            <a:r>
              <a:rPr lang="en-US" b="1" dirty="0" err="1"/>
              <a:t>tay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 (</a:t>
            </a:r>
            <a:r>
              <a:rPr lang="en-US" b="1" dirty="0" err="1"/>
              <a:t>hai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bắt</a:t>
            </a:r>
            <a:r>
              <a:rPr lang="en-US" b="1" dirty="0"/>
              <a:t> </a:t>
            </a:r>
            <a:r>
              <a:rPr lang="en-US" b="1" dirty="0" err="1"/>
              <a:t>tay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 </a:t>
            </a:r>
            <a:r>
              <a:rPr lang="en-US" b="1" dirty="0" err="1"/>
              <a:t>nhiều</a:t>
            </a:r>
            <a:r>
              <a:rPr lang="en-US" b="1" dirty="0"/>
              <a:t> </a:t>
            </a:r>
            <a:r>
              <a:rPr lang="en-US" b="1" dirty="0" err="1"/>
              <a:t>nhất</a:t>
            </a:r>
            <a:r>
              <a:rPr lang="en-US" b="1" dirty="0"/>
              <a:t> 1 </a:t>
            </a:r>
            <a:r>
              <a:rPr lang="en-US" b="1" dirty="0" err="1"/>
              <a:t>lần</a:t>
            </a:r>
            <a:r>
              <a:rPr lang="en-US" b="1" dirty="0"/>
              <a:t>).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bắt</a:t>
            </a:r>
            <a:r>
              <a:rPr lang="en-US" b="1" dirty="0"/>
              <a:t> </a:t>
            </a:r>
            <a:r>
              <a:rPr lang="en-US" b="1" dirty="0" err="1"/>
              <a:t>tay</a:t>
            </a:r>
            <a:r>
              <a:rPr lang="en-US" b="1" dirty="0"/>
              <a:t> ai </a:t>
            </a:r>
            <a:r>
              <a:rPr lang="en-US" b="1" dirty="0" err="1"/>
              <a:t>hết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thấy</a:t>
            </a:r>
            <a:r>
              <a:rPr lang="en-US" b="1" dirty="0"/>
              <a:t> </a:t>
            </a:r>
            <a:r>
              <a:rPr lang="en-US" b="1" dirty="0" err="1"/>
              <a:t>rằng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4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bắt</a:t>
            </a:r>
            <a:r>
              <a:rPr lang="en-US" b="1" dirty="0"/>
              <a:t> </a:t>
            </a:r>
            <a:r>
              <a:rPr lang="en-US" b="1" dirty="0" err="1"/>
              <a:t>tay</a:t>
            </a:r>
            <a:r>
              <a:rPr lang="en-US" b="1" dirty="0"/>
              <a:t> 4 </a:t>
            </a:r>
            <a:r>
              <a:rPr lang="en-US" b="1" dirty="0" err="1"/>
              <a:t>lần</a:t>
            </a:r>
            <a:r>
              <a:rPr lang="en-US" b="1" dirty="0"/>
              <a:t>, 5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bắt</a:t>
            </a:r>
            <a:r>
              <a:rPr lang="en-US" b="1" dirty="0"/>
              <a:t> </a:t>
            </a:r>
            <a:r>
              <a:rPr lang="en-US" b="1" dirty="0" err="1"/>
              <a:t>tay</a:t>
            </a:r>
            <a:r>
              <a:rPr lang="en-US" b="1" dirty="0"/>
              <a:t> 5 </a:t>
            </a:r>
            <a:r>
              <a:rPr lang="en-US" b="1" dirty="0" err="1"/>
              <a:t>lần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6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bắt</a:t>
            </a:r>
            <a:r>
              <a:rPr lang="en-US" b="1" dirty="0"/>
              <a:t> </a:t>
            </a:r>
            <a:r>
              <a:rPr lang="en-US" b="1" dirty="0" err="1"/>
              <a:t>tay</a:t>
            </a:r>
            <a:r>
              <a:rPr lang="en-US" b="1" dirty="0"/>
              <a:t> 6 </a:t>
            </a:r>
            <a:r>
              <a:rPr lang="en-US" b="1" dirty="0" err="1"/>
              <a:t>lần</a:t>
            </a:r>
            <a:r>
              <a:rPr lang="en-US" b="1" dirty="0"/>
              <a:t>. </a:t>
            </a:r>
            <a:r>
              <a:rPr lang="en-US" b="1" dirty="0" err="1"/>
              <a:t>Nếu</a:t>
            </a:r>
            <a:r>
              <a:rPr lang="en-US" b="1" dirty="0"/>
              <a:t> </a:t>
            </a:r>
            <a:r>
              <a:rPr lang="en-US" b="1" dirty="0" err="1"/>
              <a:t>hội</a:t>
            </a:r>
            <a:r>
              <a:rPr lang="en-US" b="1" dirty="0"/>
              <a:t> </a:t>
            </a:r>
            <a:r>
              <a:rPr lang="en-US" b="1" dirty="0" err="1"/>
              <a:t>nghị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r>
              <a:rPr lang="en-US" b="1" dirty="0"/>
              <a:t> 16 </a:t>
            </a:r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thì</a:t>
            </a:r>
            <a:r>
              <a:rPr lang="en-US" b="1" dirty="0"/>
              <a:t> </a:t>
            </a:r>
            <a:r>
              <a:rPr lang="en-US" b="1" dirty="0" err="1"/>
              <a:t>ông</a:t>
            </a:r>
            <a:r>
              <a:rPr lang="en-US" b="1" dirty="0"/>
              <a:t> ta </a:t>
            </a:r>
            <a:r>
              <a:rPr lang="en-US" b="1" dirty="0" err="1"/>
              <a:t>đã</a:t>
            </a:r>
            <a:r>
              <a:rPr lang="en-US" b="1" dirty="0"/>
              <a:t> </a:t>
            </a:r>
            <a:r>
              <a:rPr lang="en-US" b="1" dirty="0" err="1"/>
              <a:t>đếm</a:t>
            </a:r>
            <a:r>
              <a:rPr lang="en-US" b="1" dirty="0"/>
              <a:t> </a:t>
            </a:r>
            <a:r>
              <a:rPr lang="en-US" b="1" dirty="0" err="1"/>
              <a:t>nhầm</a:t>
            </a:r>
            <a:r>
              <a:rPr lang="en-US" b="1" dirty="0"/>
              <a:t>. </a:t>
            </a:r>
            <a:r>
              <a:rPr lang="en-US" b="1" dirty="0" err="1"/>
              <a:t>Vì</a:t>
            </a:r>
            <a:r>
              <a:rPr lang="en-US" b="1" dirty="0"/>
              <a:t> </a:t>
            </a:r>
            <a:r>
              <a:rPr lang="en-US" b="1" dirty="0" err="1"/>
              <a:t>sao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kết</a:t>
            </a:r>
            <a:r>
              <a:rPr lang="en-US" b="1" dirty="0"/>
              <a:t> </a:t>
            </a:r>
            <a:r>
              <a:rPr lang="en-US" b="1" dirty="0" err="1"/>
              <a:t>luận</a:t>
            </a:r>
            <a:r>
              <a:rPr lang="en-US" b="1" dirty="0"/>
              <a:t> </a:t>
            </a:r>
            <a:r>
              <a:rPr lang="en-US" b="1" dirty="0" err="1"/>
              <a:t>như</a:t>
            </a:r>
            <a:r>
              <a:rPr lang="en-US" b="1" dirty="0"/>
              <a:t> </a:t>
            </a:r>
            <a:r>
              <a:rPr lang="en-US" b="1" dirty="0" err="1"/>
              <a:t>vậy</a:t>
            </a:r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681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05784" y="1952185"/>
            <a:ext cx="24030997" cy="208641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9798" y="6164814"/>
                <a:ext cx="22496402" cy="5257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40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do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toán</a:t>
                </a:r>
                <a:endParaRPr lang="en-US" sz="40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98" y="6164814"/>
                <a:ext cx="22496402" cy="5257800"/>
              </a:xfrm>
              <a:prstGeom prst="rect">
                <a:avLst/>
              </a:prstGeom>
              <a:blipFill>
                <a:blip r:embed="rId3"/>
                <a:stretch>
                  <a:fillRect l="-839" r="-37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5DF4F94-1B45-4C0B-A61E-AB8040CF8B59}"/>
              </a:ext>
            </a:extLst>
          </p:cNvPr>
          <p:cNvGrpSpPr/>
          <p:nvPr/>
        </p:nvGrpSpPr>
        <p:grpSpPr>
          <a:xfrm>
            <a:off x="152400" y="2010127"/>
            <a:ext cx="5266663" cy="733073"/>
            <a:chOff x="31572" y="60276"/>
            <a:chExt cx="1590510" cy="23093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13B9176-0925-4482-8B03-AA1FB22C8E45}"/>
                </a:ext>
              </a:extLst>
            </p:cNvPr>
            <p:cNvSpPr/>
            <p:nvPr/>
          </p:nvSpPr>
          <p:spPr>
            <a:xfrm>
              <a:off x="204585" y="62042"/>
              <a:ext cx="1417497" cy="229164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0CDBA7F-BA63-4963-8E6F-230478478826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D1BCD12-845F-48FA-A124-827956EAA834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BD2EBF-B0C4-4BB5-B319-3AEB7B8B8A4E}"/>
              </a:ext>
            </a:extLst>
          </p:cNvPr>
          <p:cNvSpPr txBox="1"/>
          <p:nvPr/>
        </p:nvSpPr>
        <p:spPr>
          <a:xfrm flipH="1">
            <a:off x="1012224" y="1899240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/>
              <p:nvPr/>
            </p:nvSpPr>
            <p:spPr>
              <a:xfrm flipH="1">
                <a:off x="732226" y="2814272"/>
                <a:ext cx="2297516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𝟐𝟖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0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32226" y="2814272"/>
                <a:ext cx="22975162" cy="2554545"/>
              </a:xfrm>
              <a:prstGeom prst="rect">
                <a:avLst/>
              </a:prstGeom>
              <a:blipFill>
                <a:blip r:embed="rId4"/>
                <a:stretch>
                  <a:fillRect l="-929" t="-4296" r="-902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55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16040"/>
            <a:ext cx="23164800" cy="207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ĐƯỜNG ĐI VÀ CHU TRÌNH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98E768-2955-AB2B-D609-8C02EA6CB075}"/>
                  </a:ext>
                </a:extLst>
              </p:cNvPr>
              <p:cNvSpPr txBox="1"/>
              <p:nvPr/>
            </p:nvSpPr>
            <p:spPr>
              <a:xfrm>
                <a:off x="664316" y="4763757"/>
                <a:ext cx="17242684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 5: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2.7.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qua),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98E768-2955-AB2B-D609-8C02EA6CB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16" y="4763757"/>
                <a:ext cx="17242684" cy="3477875"/>
              </a:xfrm>
              <a:prstGeom prst="rect">
                <a:avLst/>
              </a:prstGeom>
              <a:blipFill>
                <a:blip r:embed="rId3"/>
                <a:stretch>
                  <a:fillRect l="-1449" t="-3503" b="-7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333F6A-DA53-E928-6F78-EDE7F76F3450}"/>
                  </a:ext>
                </a:extLst>
              </p:cNvPr>
              <p:cNvSpPr txBox="1"/>
              <p:nvPr/>
            </p:nvSpPr>
            <p:spPr>
              <a:xfrm>
                <a:off x="1143000" y="9119189"/>
                <a:ext cx="17449800" cy="3262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endParaRPr lang="en-US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arenR"/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ADE; ABDE; ABCDE.</a:t>
                </a:r>
              </a:p>
              <a:p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ADBA; ADCBA;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333F6A-DA53-E928-6F78-EDE7F76F3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9119189"/>
                <a:ext cx="17449800" cy="3262432"/>
              </a:xfrm>
              <a:prstGeom prst="rect">
                <a:avLst/>
              </a:prstGeom>
              <a:blipFill>
                <a:blip r:embed="rId4"/>
                <a:stretch>
                  <a:fillRect l="-1398" t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0F85AE1-D33C-F1CC-FC35-4C3393E914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35399" y="6858000"/>
            <a:ext cx="7848601" cy="45935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595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16040"/>
            <a:ext cx="23164800" cy="1765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ĐƯỜNG ĐI VÀ CHU TRÌNH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A2BA8-9127-1995-56FB-787AA8581BD1}"/>
                  </a:ext>
                </a:extLst>
              </p:cNvPr>
              <p:cNvSpPr txBox="1"/>
              <p:nvPr/>
            </p:nvSpPr>
            <p:spPr>
              <a:xfrm>
                <a:off x="914400" y="3685440"/>
                <a:ext cx="22555200" cy="440120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mút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,....,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...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𝑴𝑵𝑷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khép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(chu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qua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(chu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(chu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</a:t>
                </a:r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(chu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A2BA8-9127-1995-56FB-787AA8581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85440"/>
                <a:ext cx="22555200" cy="4401205"/>
              </a:xfrm>
              <a:prstGeom prst="rect">
                <a:avLst/>
              </a:prstGeom>
              <a:blipFill>
                <a:blip r:embed="rId3"/>
                <a:stretch>
                  <a:fillRect l="-946" t="-2632" b="-4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333F6A-DA53-E928-6F78-EDE7F76F3450}"/>
                  </a:ext>
                </a:extLst>
              </p:cNvPr>
              <p:cNvSpPr txBox="1"/>
              <p:nvPr/>
            </p:nvSpPr>
            <p:spPr>
              <a:xfrm>
                <a:off x="1088366" y="8915400"/>
                <a:ext cx="17449800" cy="3262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2.7 ta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742950" indent="-742950">
                  <a:buAutoNum type="alphaLcParenR"/>
                </a:pP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ADE; ABDE; ABCDE.</a:t>
                </a:r>
              </a:p>
              <a:p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ADBA; ADCBA;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333F6A-DA53-E928-6F78-EDE7F76F3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66" y="8915400"/>
                <a:ext cx="17449800" cy="3262432"/>
              </a:xfrm>
              <a:prstGeom prst="rect">
                <a:avLst/>
              </a:prstGeom>
              <a:blipFill>
                <a:blip r:embed="rId4"/>
                <a:stretch>
                  <a:fillRect l="-1398" t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0F85AE1-D33C-F1CC-FC35-4C3393E914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22591" y="8458200"/>
            <a:ext cx="7848601" cy="45935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6387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16040"/>
            <a:ext cx="23164800" cy="1765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ĐƯỜNG ĐI VÀ CHU TRÌNH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A2BA8-9127-1995-56FB-787AA8581BD1}"/>
                  </a:ext>
                </a:extLst>
              </p:cNvPr>
              <p:cNvSpPr txBox="1"/>
              <p:nvPr/>
            </p:nvSpPr>
            <p:spPr>
              <a:xfrm>
                <a:off x="914400" y="3685440"/>
                <a:ext cx="22555200" cy="19389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(chu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qua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(chu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(chu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</a:t>
                </a:r>
                <a:r>
                  <a:rPr lang="en-US" sz="40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(chu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0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giản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A2BA8-9127-1995-56FB-787AA8581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85440"/>
                <a:ext cx="22555200" cy="1938992"/>
              </a:xfrm>
              <a:prstGeom prst="rect">
                <a:avLst/>
              </a:prstGeom>
              <a:blipFill>
                <a:blip r:embed="rId3"/>
                <a:stretch>
                  <a:fillRect l="-946" t="-5975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DB7BD50-C952-83E3-04BE-AFE77D994D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9911" y="5757207"/>
                <a:ext cx="22511910" cy="19389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dirty="0"/>
                  <a:t>                              </a:t>
                </a:r>
                <a:r>
                  <a:rPr lang="en-US" b="1" dirty="0"/>
                  <a:t>Cho </a:t>
                </a:r>
                <a:r>
                  <a:rPr lang="en-US" b="1" dirty="0" err="1"/>
                  <a:t>đồ</a:t>
                </a:r>
                <a:r>
                  <a:rPr lang="en-US" b="1" dirty="0"/>
                  <a:t> </a:t>
                </a:r>
                <a:r>
                  <a:rPr lang="en-US" b="1" dirty="0" err="1"/>
                  <a:t>thị</a:t>
                </a:r>
                <a:r>
                  <a:rPr lang="en-US" b="1" dirty="0"/>
                  <a:t> </a:t>
                </a:r>
                <a:r>
                  <a:rPr lang="en-US" b="1" dirty="0" err="1"/>
                  <a:t>đầy</a:t>
                </a:r>
                <a:r>
                  <a:rPr lang="en-US" b="1" dirty="0"/>
                  <a:t> </a:t>
                </a:r>
                <a:r>
                  <a:rPr lang="en-US" b="1" dirty="0" err="1"/>
                  <a:t>đủ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đỉnh</a:t>
                </a:r>
                <a:r>
                  <a:rPr lang="en-US" b="1" dirty="0"/>
                  <a:t> </a:t>
                </a:r>
                <a:r>
                  <a:rPr lang="en-US" b="1" dirty="0" err="1"/>
                  <a:t>như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2.8. </a:t>
                </a: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những</a:t>
                </a:r>
                <a:r>
                  <a:rPr lang="en-US" b="1" dirty="0"/>
                  <a:t> chu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sơ</a:t>
                </a:r>
                <a:r>
                  <a:rPr lang="en-US" b="1" dirty="0"/>
                  <a:t> </a:t>
                </a:r>
                <a:r>
                  <a:rPr lang="en-US" b="1" dirty="0" err="1"/>
                  <a:t>cấp</a:t>
                </a:r>
                <a:r>
                  <a:rPr lang="en-US" b="1" dirty="0"/>
                  <a:t> </a:t>
                </a:r>
                <a:r>
                  <a:rPr lang="en-US" b="1" dirty="0" err="1"/>
                  <a:t>xuất</a:t>
                </a:r>
                <a:r>
                  <a:rPr lang="en-US" b="1" dirty="0"/>
                  <a:t> </a:t>
                </a:r>
                <a:r>
                  <a:rPr lang="en-US" b="1" dirty="0" err="1"/>
                  <a:t>phát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đỉnh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dài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;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dài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DB7BD50-C952-83E3-04BE-AFE77D994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11" y="5757207"/>
                <a:ext cx="22511910" cy="1938993"/>
              </a:xfrm>
              <a:prstGeom prst="rect">
                <a:avLst/>
              </a:prstGeom>
              <a:blipFill>
                <a:blip r:embed="rId4"/>
                <a:stretch>
                  <a:fillRect l="-1218" b="-2803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FBC62FC-272F-2C8E-ACA4-A87FD1A9034A}"/>
              </a:ext>
            </a:extLst>
          </p:cNvPr>
          <p:cNvGrpSpPr/>
          <p:nvPr/>
        </p:nvGrpSpPr>
        <p:grpSpPr>
          <a:xfrm>
            <a:off x="809725" y="5858926"/>
            <a:ext cx="3962400" cy="553491"/>
            <a:chOff x="31572" y="60276"/>
            <a:chExt cx="1196628" cy="197828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97BCD735-FB19-A205-5A17-CB9B11EE8ECC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5D69E59D-2075-5273-4C0B-15C491B5863F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2C28893-A399-3174-B736-B3EEC633A950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AC05205-CF0A-3783-5838-AD086668F2CD}"/>
              </a:ext>
            </a:extLst>
          </p:cNvPr>
          <p:cNvSpPr txBox="1"/>
          <p:nvPr/>
        </p:nvSpPr>
        <p:spPr>
          <a:xfrm flipH="1">
            <a:off x="1709904" y="5673739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912C22F-A2A8-4EA5-4CBE-273F42FCD1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8983" y="8163465"/>
                <a:ext cx="15673803" cy="503773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4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b="1" dirty="0" err="1"/>
                  <a:t>Những</a:t>
                </a:r>
                <a:r>
                  <a:rPr lang="en-US" b="1" dirty="0"/>
                  <a:t> chu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sơ</a:t>
                </a:r>
                <a:r>
                  <a:rPr lang="en-US" b="1" dirty="0"/>
                  <a:t> </a:t>
                </a:r>
                <a:r>
                  <a:rPr lang="en-US" b="1" dirty="0" err="1"/>
                  <a:t>cấp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dài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xuất</a:t>
                </a:r>
                <a:r>
                  <a:rPr lang="en-US" b="1" dirty="0"/>
                  <a:t> </a:t>
                </a:r>
                <a:r>
                  <a:rPr lang="en-US" b="1" dirty="0" err="1"/>
                  <a:t>phát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đỉnh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𝑨𝑩𝑫𝑨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𝑨𝑪𝑩𝑨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𝑨𝑪𝑫𝑨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𝑨𝑫𝑩𝑨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𝑨𝑫𝑪𝑨</m:t>
                    </m:r>
                  </m:oMath>
                </a14:m>
                <a:endParaRPr lang="en-US" sz="42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b="1" dirty="0" err="1"/>
                  <a:t>Những</a:t>
                </a:r>
                <a:r>
                  <a:rPr lang="en-US" b="1" dirty="0"/>
                  <a:t> chu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sơ</a:t>
                </a:r>
                <a:r>
                  <a:rPr lang="en-US" b="1" dirty="0"/>
                  <a:t> </a:t>
                </a:r>
                <a:r>
                  <a:rPr lang="en-US" b="1" dirty="0" err="1"/>
                  <a:t>cấp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dài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xuất</a:t>
                </a:r>
                <a:r>
                  <a:rPr lang="en-US" b="1" dirty="0"/>
                  <a:t> </a:t>
                </a:r>
                <a:r>
                  <a:rPr lang="en-US" b="1" dirty="0" err="1"/>
                  <a:t>phát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đỉnh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𝑨𝑩𝑪𝑫𝑨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𝑨𝑩𝑫𝑪𝑨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𝑨𝑪𝑩𝑫𝑨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𝑨𝑪𝑩𝑨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𝑨𝑫𝑩𝑪𝑨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𝑨𝑫𝑪𝑩𝑨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endParaRPr lang="en-US" sz="42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912C22F-A2A8-4EA5-4CBE-273F42FCD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83" y="8163465"/>
                <a:ext cx="15673803" cy="5037733"/>
              </a:xfrm>
              <a:prstGeom prst="rect">
                <a:avLst/>
              </a:prstGeom>
              <a:blipFill>
                <a:blip r:embed="rId5"/>
                <a:stretch>
                  <a:fillRect l="-1593" r="-8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B4C3423-78D1-CB4C-9506-189BF3C522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4000" y="6533457"/>
            <a:ext cx="7027643" cy="6681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773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05784" y="1952185"/>
            <a:ext cx="24030997" cy="300081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37264" y="6013110"/>
                <a:ext cx="12537094" cy="73218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 err="1"/>
                  <a:t>Những</a:t>
                </a:r>
                <a:r>
                  <a:rPr lang="en-US" sz="4000" b="1" dirty="0"/>
                  <a:t> chu </a:t>
                </a:r>
                <a:r>
                  <a:rPr lang="en-US" sz="4000" b="1" dirty="0" err="1"/>
                  <a:t>trình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sơ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cấp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có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độ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dài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xuất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phát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từ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đỉnh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là</a:t>
                </a:r>
                <a:r>
                  <a:rPr lang="en-US" sz="4000" b="1" dirty="0"/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𝑨𝑩𝑪𝑫𝑨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𝑨𝑩𝑪𝑬𝑨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sz="4000" b="1" dirty="0"/>
              </a:p>
              <a:p>
                <a:pPr marL="0" indent="0">
                  <a:buNone/>
                </a:pPr>
                <a:r>
                  <a:rPr lang="en-US" sz="4000" b="1" dirty="0"/>
                  <a:t>ABDEA; ABDEA; ABECD; ABEDA; ACBEA; ACBDE; ACDEA; ACDBA; ACEBA; ACEDA …</a:t>
                </a:r>
              </a:p>
              <a:p>
                <a:r>
                  <a:rPr lang="en-US" sz="4000" b="1" dirty="0"/>
                  <a:t>Những chu </a:t>
                </a:r>
                <a:r>
                  <a:rPr lang="en-US" sz="4000" b="1" dirty="0" err="1"/>
                  <a:t>trình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sơ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cấp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có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độ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dài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xuất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phát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từ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đỉnh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là</a:t>
                </a:r>
                <a:r>
                  <a:rPr lang="en-US" sz="4000" b="1" dirty="0"/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𝑨𝑩𝑪𝑫𝑬𝑨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𝑨𝑩𝑪𝑬𝑫𝑨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ABDCEA; ….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264" y="6013110"/>
                <a:ext cx="12537094" cy="7321889"/>
              </a:xfrm>
              <a:prstGeom prst="rect">
                <a:avLst/>
              </a:prstGeom>
              <a:blipFill>
                <a:blip r:embed="rId3"/>
                <a:stretch>
                  <a:fillRect l="-1651" r="-9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5DF4F94-1B45-4C0B-A61E-AB8040CF8B59}"/>
              </a:ext>
            </a:extLst>
          </p:cNvPr>
          <p:cNvGrpSpPr/>
          <p:nvPr/>
        </p:nvGrpSpPr>
        <p:grpSpPr>
          <a:xfrm>
            <a:off x="152400" y="2010127"/>
            <a:ext cx="5266663" cy="733073"/>
            <a:chOff x="31572" y="60276"/>
            <a:chExt cx="1590510" cy="23093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13B9176-0925-4482-8B03-AA1FB22C8E45}"/>
                </a:ext>
              </a:extLst>
            </p:cNvPr>
            <p:cNvSpPr/>
            <p:nvPr/>
          </p:nvSpPr>
          <p:spPr>
            <a:xfrm>
              <a:off x="204585" y="62042"/>
              <a:ext cx="1417497" cy="229164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0CDBA7F-BA63-4963-8E6F-230478478826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D1BCD12-845F-48FA-A124-827956EAA834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BD2EBF-B0C4-4BB5-B319-3AEB7B8B8A4E}"/>
              </a:ext>
            </a:extLst>
          </p:cNvPr>
          <p:cNvSpPr txBox="1"/>
          <p:nvPr/>
        </p:nvSpPr>
        <p:spPr>
          <a:xfrm flipH="1">
            <a:off x="1012224" y="1899240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/>
              <p:nvPr/>
            </p:nvSpPr>
            <p:spPr>
              <a:xfrm flipH="1">
                <a:off x="725299" y="2949951"/>
                <a:ext cx="2297516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2.9.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5299" y="2949951"/>
                <a:ext cx="22975162" cy="1446550"/>
              </a:xfrm>
              <a:prstGeom prst="rect">
                <a:avLst/>
              </a:prstGeom>
              <a:blipFill>
                <a:blip r:embed="rId4"/>
                <a:stretch>
                  <a:fillRect l="-1088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7FF4FAA-E76A-A0E9-AE33-007D632F19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45000" y="6080098"/>
            <a:ext cx="5291773" cy="5365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0088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16040"/>
            <a:ext cx="23164800" cy="207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ĐƯỜNG ĐI VÀ CHU TRÌNH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98E768-2955-AB2B-D609-8C02EA6CB075}"/>
                  </a:ext>
                </a:extLst>
              </p:cNvPr>
              <p:cNvSpPr txBox="1"/>
              <p:nvPr/>
            </p:nvSpPr>
            <p:spPr>
              <a:xfrm>
                <a:off x="664316" y="4763757"/>
                <a:ext cx="15566284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 6: </a:t>
                </a:r>
                <a:r>
                  <a:rPr lang="en-US" sz="4800" b="1" dirty="0"/>
                  <a:t>Trong </a:t>
                </a:r>
                <a:r>
                  <a:rPr lang="en-US" sz="4800" b="1" dirty="0" err="1"/>
                  <a:t>đồ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thị</a:t>
                </a:r>
                <a:r>
                  <a:rPr lang="en-US" sz="4800" b="1" dirty="0"/>
                  <a:t> ở </a:t>
                </a:r>
                <a:r>
                  <a:rPr lang="en-US" sz="4800" b="1" dirty="0" err="1"/>
                  <a:t>Hình</a:t>
                </a:r>
                <a:r>
                  <a:rPr lang="en-US" sz="4800" b="1" dirty="0"/>
                  <a:t> 2.10. </a:t>
                </a:r>
                <a:r>
                  <a:rPr lang="en-US" sz="4800" b="1" dirty="0" err="1"/>
                  <a:t>Hãy</a:t>
                </a:r>
                <a:r>
                  <a:rPr lang="en-US" sz="4800" b="1" dirty="0"/>
                  <a:t>:</a:t>
                </a:r>
              </a:p>
              <a:p>
                <a:r>
                  <a:rPr lang="en-US" sz="4800" b="1" dirty="0"/>
                  <a:t>a) </a:t>
                </a:r>
                <a:r>
                  <a:rPr lang="en-US" sz="4800" b="1" dirty="0" err="1"/>
                  <a:t>Tìm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một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từ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đỉnh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đến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đỉnh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800" b="1" dirty="0"/>
                  <a:t>.</a:t>
                </a:r>
              </a:p>
              <a:p>
                <a:r>
                  <a:rPr lang="en-US" sz="4800" b="1" dirty="0"/>
                  <a:t>b)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tồn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tại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một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từ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đỉnh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đến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đỉnh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800" b="1" dirty="0"/>
                  <a:t> hay </a:t>
                </a:r>
                <a:r>
                  <a:rPr lang="en-US" sz="4800" b="1" dirty="0" err="1"/>
                  <a:t>không</a:t>
                </a:r>
                <a:r>
                  <a:rPr lang="en-US" sz="4800" b="1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98E768-2955-AB2B-D609-8C02EA6CB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16" y="4763757"/>
                <a:ext cx="15566284" cy="2308324"/>
              </a:xfrm>
              <a:prstGeom prst="rect">
                <a:avLst/>
              </a:prstGeom>
              <a:blipFill>
                <a:blip r:embed="rId3"/>
                <a:stretch>
                  <a:fillRect l="-1801" t="-7124" r="-1331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333F6A-DA53-E928-6F78-EDE7F76F3450}"/>
                  </a:ext>
                </a:extLst>
              </p:cNvPr>
              <p:cNvSpPr txBox="1"/>
              <p:nvPr/>
            </p:nvSpPr>
            <p:spPr>
              <a:xfrm>
                <a:off x="1143000" y="9119189"/>
                <a:ext cx="17449800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endParaRPr lang="en-US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/>
                  <a:t>a) </a:t>
                </a:r>
                <a:r>
                  <a:rPr lang="en-US" sz="4800" b="1" dirty="0" err="1"/>
                  <a:t>Đường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từ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đỉnh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đến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đỉnh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là</a:t>
                </a:r>
                <a:r>
                  <a:rPr lang="en-US" sz="4800" b="1" dirty="0"/>
                  <a:t>: ABCDE; ACDE</a:t>
                </a:r>
              </a:p>
              <a:p>
                <a:r>
                  <a:rPr lang="en-US" sz="4800" b="1" dirty="0"/>
                  <a:t>b) </a:t>
                </a:r>
                <a:r>
                  <a:rPr lang="en-US" sz="4800" b="1" dirty="0" err="1"/>
                  <a:t>Không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tồn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tại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từ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đỉnh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đến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đỉnh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333F6A-DA53-E928-6F78-EDE7F76F3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9119189"/>
                <a:ext cx="17449800" cy="2308324"/>
              </a:xfrm>
              <a:prstGeom prst="rect">
                <a:avLst/>
              </a:prstGeom>
              <a:blipFill>
                <a:blip r:embed="rId4"/>
                <a:stretch>
                  <a:fillRect l="-1607" t="-6069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33FCF7F-03D1-C019-DD2A-09F0BC1C94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54600" y="5257800"/>
            <a:ext cx="5486400" cy="4794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876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8600" y="6308671"/>
            <a:ext cx="11963400" cy="626432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nghị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ai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rằng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5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6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6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nghị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16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đại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đếm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nhầm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621492" y="5791200"/>
            <a:ext cx="11457707" cy="76279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C846E5E-9969-43F7-AFC5-9E55DF84A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37640"/>
              </p:ext>
            </p:extLst>
          </p:nvPr>
        </p:nvGraphicFramePr>
        <p:xfrm>
          <a:off x="228600" y="1618520"/>
          <a:ext cx="2385059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329">
                  <a:extLst>
                    <a:ext uri="{9D8B030D-6E8A-4147-A177-3AD203B41FA5}">
                      <a16:colId xmlns:a16="http://schemas.microsoft.com/office/drawing/2014/main" val="3237687154"/>
                    </a:ext>
                  </a:extLst>
                </a:gridCol>
                <a:gridCol w="15254270">
                  <a:extLst>
                    <a:ext uri="{9D8B030D-6E8A-4147-A177-3AD203B41FA5}">
                      <a16:colId xmlns:a16="http://schemas.microsoft.com/office/drawing/2014/main" val="3493089872"/>
                    </a:ext>
                  </a:extLst>
                </a:gridCol>
              </a:tblGrid>
              <a:tr h="3708708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en-US" sz="4000" b="1" dirty="0">
                          <a:solidFill>
                            <a:srgbClr val="38562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Thuật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ngữ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thị</a:t>
                      </a:r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Đỉnh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cạnh</a:t>
                      </a:r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Đường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chu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Bậc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đỉnh</a:t>
                      </a:r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40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endParaRPr lang="en-US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r>
                        <a:rPr lang="en-US" sz="40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40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0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kỹ</a:t>
                      </a:r>
                      <a:r>
                        <a:rPr lang="en-US" sz="40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năng</a:t>
                      </a:r>
                      <a:endParaRPr lang="en-US" sz="4000" b="1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Nhận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biết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khái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niệm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cơ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bản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thị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đỉnh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cạnh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0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đường</a:t>
                      </a:r>
                      <a:r>
                        <a:rPr lang="vi-VN" sz="40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đi, chu trình, bậc của đỉnh.</a:t>
                      </a:r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09923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C51B826-6ADC-4723-9350-85C148C5B501}"/>
              </a:ext>
            </a:extLst>
          </p:cNvPr>
          <p:cNvSpPr txBox="1"/>
          <p:nvPr/>
        </p:nvSpPr>
        <p:spPr>
          <a:xfrm>
            <a:off x="12588835" y="10612490"/>
            <a:ext cx="12268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ban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lí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thuyết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huống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48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53E8D6-AAD6-D75B-BBC9-2A34B2C7D0C1}"/>
              </a:ext>
            </a:extLst>
          </p:cNvPr>
          <p:cNvCxnSpPr>
            <a:cxnSpLocks/>
          </p:cNvCxnSpPr>
          <p:nvPr/>
        </p:nvCxnSpPr>
        <p:spPr>
          <a:xfrm>
            <a:off x="8763000" y="1879600"/>
            <a:ext cx="0" cy="322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CA5772A-8C31-4925-6D7A-2C68FB175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8141" y="6104363"/>
            <a:ext cx="9144407" cy="448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6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16040"/>
            <a:ext cx="23164800" cy="1765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ĐƯỜNG ĐI VÀ CHU TRÌNH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A2BA8-9127-1995-56FB-787AA8581BD1}"/>
                  </a:ext>
                </a:extLst>
              </p:cNvPr>
              <p:cNvSpPr txBox="1"/>
              <p:nvPr/>
            </p:nvSpPr>
            <p:spPr>
              <a:xfrm>
                <a:off x="905933" y="3761854"/>
                <a:ext cx="22555200" cy="472437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𝐴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𝐵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𝐴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𝐵.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𝐺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𝐺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𝐶𝐷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𝐺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bỏ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𝐶𝐷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𝐶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𝐷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A2BA8-9127-1995-56FB-787AA8581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33" y="3761854"/>
                <a:ext cx="22555200" cy="4724370"/>
              </a:xfrm>
              <a:prstGeom prst="rect">
                <a:avLst/>
              </a:prstGeom>
              <a:blipFill>
                <a:blip r:embed="rId3"/>
                <a:stretch>
                  <a:fillRect l="-1081" t="-2839" b="-5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91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16040"/>
            <a:ext cx="23164800" cy="1765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ĐƯỜNG ĐI VÀ CHU TRÌNH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A2BA8-9127-1995-56FB-787AA8581BD1}"/>
                  </a:ext>
                </a:extLst>
              </p:cNvPr>
              <p:cNvSpPr txBox="1"/>
              <p:nvPr/>
            </p:nvSpPr>
            <p:spPr>
              <a:xfrm>
                <a:off x="914400" y="3685440"/>
                <a:ext cx="22555200" cy="132343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rời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A2BA8-9127-1995-56FB-787AA8581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85440"/>
                <a:ext cx="22555200" cy="1323439"/>
              </a:xfrm>
              <a:prstGeom prst="rect">
                <a:avLst/>
              </a:prstGeom>
              <a:blipFill>
                <a:blip r:embed="rId3"/>
                <a:stretch>
                  <a:fillRect l="-946" t="-8756" b="-18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B7BD50-C952-83E3-04BE-AFE77D994D37}"/>
              </a:ext>
            </a:extLst>
          </p:cNvPr>
          <p:cNvSpPr txBox="1">
            <a:spLocks/>
          </p:cNvSpPr>
          <p:nvPr/>
        </p:nvSpPr>
        <p:spPr>
          <a:xfrm>
            <a:off x="147595" y="5423836"/>
            <a:ext cx="22511910" cy="1938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177278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2.11</a:t>
            </a:r>
          </a:p>
          <a:p>
            <a:pPr marL="0" lvl="0" indent="0" defTabSz="2177278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4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BC62FC-272F-2C8E-ACA4-A87FD1A9034A}"/>
              </a:ext>
            </a:extLst>
          </p:cNvPr>
          <p:cNvGrpSpPr/>
          <p:nvPr/>
        </p:nvGrpSpPr>
        <p:grpSpPr>
          <a:xfrm>
            <a:off x="809725" y="5858926"/>
            <a:ext cx="3962400" cy="553491"/>
            <a:chOff x="31572" y="60276"/>
            <a:chExt cx="1196628" cy="197828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97BCD735-FB19-A205-5A17-CB9B11EE8ECC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5D69E59D-2075-5273-4C0B-15C491B5863F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2C28893-A399-3174-B736-B3EEC633A950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AC05205-CF0A-3783-5838-AD086668F2CD}"/>
              </a:ext>
            </a:extLst>
          </p:cNvPr>
          <p:cNvSpPr txBox="1"/>
          <p:nvPr/>
        </p:nvSpPr>
        <p:spPr>
          <a:xfrm flipH="1">
            <a:off x="1709904" y="5673739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912C22F-A2A8-4EA5-4CBE-273F42FCD1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538" y="7889190"/>
                <a:ext cx="15673803" cy="503773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4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en-US" sz="45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5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2.11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𝑫𝑬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5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912C22F-A2A8-4EA5-4CBE-273F42FCD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38" y="7889190"/>
                <a:ext cx="15673803" cy="5037733"/>
              </a:xfrm>
              <a:prstGeom prst="rect">
                <a:avLst/>
              </a:prstGeom>
              <a:blipFill>
                <a:blip r:embed="rId4"/>
                <a:stretch>
                  <a:fillRect l="-15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FD38A02-5974-99D0-8B3F-49985C32B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87800" y="7010400"/>
            <a:ext cx="7030879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935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16040"/>
            <a:ext cx="23164800" cy="1765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ĐƯỜNG ĐI VÀ CHU TRÌNH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A2BA8-9127-1995-56FB-787AA8581BD1}"/>
                  </a:ext>
                </a:extLst>
              </p:cNvPr>
              <p:cNvSpPr txBox="1"/>
              <p:nvPr/>
            </p:nvSpPr>
            <p:spPr>
              <a:xfrm>
                <a:off x="905933" y="3761854"/>
                <a:ext cx="22555200" cy="472437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𝐴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𝐵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𝐴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𝐵.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𝐺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𝐺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𝐶𝐷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𝐺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bỏ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𝐶𝐷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𝐶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𝐷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A2BA8-9127-1995-56FB-787AA8581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33" y="3761854"/>
                <a:ext cx="22555200" cy="4724370"/>
              </a:xfrm>
              <a:prstGeom prst="rect">
                <a:avLst/>
              </a:prstGeom>
              <a:blipFill>
                <a:blip r:embed="rId3"/>
                <a:stretch>
                  <a:fillRect l="-1081" t="-2839" b="-5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16E703-ACA7-4609-1794-874D6C416B69}"/>
                  </a:ext>
                </a:extLst>
              </p:cNvPr>
              <p:cNvSpPr txBox="1"/>
              <p:nvPr/>
            </p:nvSpPr>
            <p:spPr>
              <a:xfrm>
                <a:off x="941601" y="8839200"/>
                <a:ext cx="20574000" cy="986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ý: 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16E703-ACA7-4609-1794-874D6C416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01" y="8839200"/>
                <a:ext cx="20574000" cy="986360"/>
              </a:xfrm>
              <a:prstGeom prst="rect">
                <a:avLst/>
              </a:prstGeom>
              <a:blipFill>
                <a:blip r:embed="rId4"/>
                <a:stretch>
                  <a:fillRect l="-1185" b="-2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54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16040"/>
            <a:ext cx="23164800" cy="1765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ĐƯỜNG ĐI VÀ CHU TRÌNH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DB7BD50-C952-83E3-04BE-AFE77D994D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3973" y="4811129"/>
                <a:ext cx="21977401" cy="2743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thoại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thoại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thoại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cứ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thoại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DB7BD50-C952-83E3-04BE-AFE77D994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73" y="4811129"/>
                <a:ext cx="21977401" cy="2743200"/>
              </a:xfrm>
              <a:prstGeom prst="rect">
                <a:avLst/>
              </a:prstGeom>
              <a:blipFill>
                <a:blip r:embed="rId3"/>
                <a:stretch>
                  <a:fillRect l="-998" t="-6416" r="-38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FBC62FC-272F-2C8E-ACA4-A87FD1A9034A}"/>
              </a:ext>
            </a:extLst>
          </p:cNvPr>
          <p:cNvGrpSpPr/>
          <p:nvPr/>
        </p:nvGrpSpPr>
        <p:grpSpPr>
          <a:xfrm>
            <a:off x="809725" y="4757187"/>
            <a:ext cx="3962400" cy="553491"/>
            <a:chOff x="31572" y="60276"/>
            <a:chExt cx="1196628" cy="197828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97BCD735-FB19-A205-5A17-CB9B11EE8ECC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5D69E59D-2075-5273-4C0B-15C491B5863F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2C28893-A399-3174-B736-B3EEC633A950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AC05205-CF0A-3783-5838-AD086668F2CD}"/>
              </a:ext>
            </a:extLst>
          </p:cNvPr>
          <p:cNvSpPr txBox="1"/>
          <p:nvPr/>
        </p:nvSpPr>
        <p:spPr>
          <a:xfrm flipH="1">
            <a:off x="1709904" y="4572000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912C22F-A2A8-4EA5-4CBE-273F42FCD139}"/>
              </a:ext>
            </a:extLst>
          </p:cNvPr>
          <p:cNvSpPr txBox="1">
            <a:spLocks/>
          </p:cNvSpPr>
          <p:nvPr/>
        </p:nvSpPr>
        <p:spPr>
          <a:xfrm>
            <a:off x="580795" y="7500388"/>
            <a:ext cx="22420579" cy="576694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2177278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điệ̣n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20, do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2E41D6-8106-A722-ED9D-F37243102410}"/>
                  </a:ext>
                </a:extLst>
              </p:cNvPr>
              <p:cNvSpPr txBox="1"/>
              <p:nvPr/>
            </p:nvSpPr>
            <p:spPr>
              <a:xfrm>
                <a:off x="304800" y="3454596"/>
                <a:ext cx="20574000" cy="986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ý: 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2E41D6-8106-A722-ED9D-F37243102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54596"/>
                <a:ext cx="20574000" cy="986360"/>
              </a:xfrm>
              <a:prstGeom prst="rect">
                <a:avLst/>
              </a:prstGeom>
              <a:blipFill>
                <a:blip r:embed="rId4"/>
                <a:stretch>
                  <a:fillRect l="-1185" b="-2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046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05784" y="1952185"/>
            <a:ext cx="24030997" cy="300081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493106" y="6858000"/>
            <a:ext cx="16651894" cy="51816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2177278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2.12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126; 123456; 1256; 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DF4F94-1B45-4C0B-A61E-AB8040CF8B59}"/>
              </a:ext>
            </a:extLst>
          </p:cNvPr>
          <p:cNvGrpSpPr/>
          <p:nvPr/>
        </p:nvGrpSpPr>
        <p:grpSpPr>
          <a:xfrm>
            <a:off x="152400" y="2010127"/>
            <a:ext cx="5266663" cy="733073"/>
            <a:chOff x="31572" y="60276"/>
            <a:chExt cx="1590510" cy="23093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13B9176-0925-4482-8B03-AA1FB22C8E45}"/>
                </a:ext>
              </a:extLst>
            </p:cNvPr>
            <p:cNvSpPr/>
            <p:nvPr/>
          </p:nvSpPr>
          <p:spPr>
            <a:xfrm>
              <a:off x="204585" y="62042"/>
              <a:ext cx="1417497" cy="229164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0CDBA7F-BA63-4963-8E6F-230478478826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D1BCD12-845F-48FA-A124-827956EAA834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BD2EBF-B0C4-4BB5-B319-3AEB7B8B8A4E}"/>
              </a:ext>
            </a:extLst>
          </p:cNvPr>
          <p:cNvSpPr txBox="1"/>
          <p:nvPr/>
        </p:nvSpPr>
        <p:spPr>
          <a:xfrm flipH="1">
            <a:off x="1012224" y="1899240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086080-5784-4E0B-B736-8F54332DD16E}"/>
              </a:ext>
            </a:extLst>
          </p:cNvPr>
          <p:cNvSpPr txBox="1"/>
          <p:nvPr/>
        </p:nvSpPr>
        <p:spPr>
          <a:xfrm flipH="1">
            <a:off x="2209800" y="2936764"/>
            <a:ext cx="229751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2.12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DC7BBA-88DC-83A2-E08A-B665AF2A5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0" y="6861243"/>
            <a:ext cx="4264717" cy="41212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1BB736C-24C8-AE65-6E54-5477E08DB68E}"/>
              </a:ext>
            </a:extLst>
          </p:cNvPr>
          <p:cNvSpPr txBox="1"/>
          <p:nvPr/>
        </p:nvSpPr>
        <p:spPr>
          <a:xfrm>
            <a:off x="838200" y="5410200"/>
            <a:ext cx="23118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𝐺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𝐺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3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1902565"/>
            <a:ext cx="23746692" cy="916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 THỨC TRỌNG TÂM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8600" y="3048000"/>
            <a:ext cx="11658600" cy="10363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54936" y="3029606"/>
                <a:ext cx="12100464" cy="1038159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2.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endPara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lvl="0" indent="0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mút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lẻ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endPara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936" y="3029606"/>
                <a:ext cx="12100464" cy="10381594"/>
              </a:xfrm>
              <a:prstGeom prst="rect">
                <a:avLst/>
              </a:prstGeom>
              <a:blipFill>
                <a:blip r:embed="rId3"/>
                <a:stretch>
                  <a:fillRect l="-1761" r="-9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E086080-5784-4E0B-B736-8F54332DD16E}"/>
              </a:ext>
            </a:extLst>
          </p:cNvPr>
          <p:cNvSpPr txBox="1"/>
          <p:nvPr/>
        </p:nvSpPr>
        <p:spPr>
          <a:xfrm flipH="1">
            <a:off x="396338" y="3276600"/>
            <a:ext cx="11658598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niệm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đồ thị là một tập hợp hữu hạn các điểm ( gọi là các đỉnh của đồ thị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cùng với tập hợp các đoạn đường cong hay thẳng (gọi là cạnh của đồ thị) có đầu mút tại các đỉnh của đồ thị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0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1902565"/>
            <a:ext cx="23746692" cy="916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BÀI TẬP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3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CE9123CA-6703-F18E-FE9D-9FF21A767615}"/>
              </a:ext>
            </a:extLst>
          </p:cNvPr>
          <p:cNvSpPr/>
          <p:nvPr/>
        </p:nvSpPr>
        <p:spPr>
          <a:xfrm>
            <a:off x="310459" y="4720073"/>
            <a:ext cx="23848520" cy="8691127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D20CF00-D249-7ACA-A5FA-0C3042ED3B25}"/>
              </a:ext>
            </a:extLst>
          </p:cNvPr>
          <p:cNvGrpSpPr/>
          <p:nvPr/>
        </p:nvGrpSpPr>
        <p:grpSpPr>
          <a:xfrm>
            <a:off x="107233" y="4372773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2350F2FE-028F-89AD-80D6-08F40B3A07D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FB313043-0004-2DDD-CC12-F45E3A911D72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8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9C960CC6-A578-D100-36DA-9D3303EFE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66D51853-AA4D-4FE8-60C2-E5FE8C297405}"/>
              </a:ext>
            </a:extLst>
          </p:cNvPr>
          <p:cNvSpPr/>
          <p:nvPr/>
        </p:nvSpPr>
        <p:spPr>
          <a:xfrm>
            <a:off x="310459" y="2017195"/>
            <a:ext cx="23848520" cy="224791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4F318F-2AF1-36C5-69CA-66B1C4451D40}"/>
              </a:ext>
            </a:extLst>
          </p:cNvPr>
          <p:cNvGrpSpPr/>
          <p:nvPr/>
        </p:nvGrpSpPr>
        <p:grpSpPr>
          <a:xfrm>
            <a:off x="0" y="1562940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5B4B2E9-550D-A46F-DD5A-E206D606C5F9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2A326E43-595A-2027-2D08-67AB66FD2FE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1100CD-D2CA-CA08-E9D0-7BD4CEA4DAC7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2.1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D2E8496-EF9E-6166-B335-DD8C04F3F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60482B-08FE-16F0-FE5D-790EE27903BE}"/>
                  </a:ext>
                </a:extLst>
              </p:cNvPr>
              <p:cNvSpPr txBox="1"/>
              <p:nvPr/>
            </p:nvSpPr>
            <p:spPr>
              <a:xfrm>
                <a:off x="839115" y="2029271"/>
                <a:ext cx="23720804" cy="290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fr-FR" b="1" dirty="0" err="1"/>
                  <a:t>Vẽ</a:t>
                </a:r>
                <a:r>
                  <a:rPr lang="fr-FR" b="1" dirty="0"/>
                  <a:t> </a:t>
                </a:r>
                <a:r>
                  <a:rPr lang="fr-FR" b="1" dirty="0" err="1"/>
                  <a:t>hình</a:t>
                </a:r>
                <a:r>
                  <a:rPr lang="fr-FR" b="1" dirty="0"/>
                  <a:t> </a:t>
                </a:r>
                <a:r>
                  <a:rPr lang="fr-FR" b="1" dirty="0" err="1"/>
                  <a:t>biểu</a:t>
                </a:r>
                <a:r>
                  <a:rPr lang="fr-FR" b="1" dirty="0"/>
                  <a:t> </a:t>
                </a:r>
                <a:r>
                  <a:rPr lang="fr-FR" b="1" dirty="0" err="1"/>
                  <a:t>diễn</a:t>
                </a:r>
                <a:r>
                  <a:rPr lang="fr-FR" b="1" dirty="0"/>
                  <a:t> </a:t>
                </a:r>
                <a:r>
                  <a:rPr lang="fr-FR" b="1" dirty="0" err="1"/>
                  <a:t>của</a:t>
                </a:r>
                <a:r>
                  <a:rPr lang="fr-FR" b="1" dirty="0"/>
                  <a:t> </a:t>
                </a:r>
                <a:r>
                  <a:rPr lang="fr-FR" b="1" dirty="0" err="1"/>
                  <a:t>đồ</a:t>
                </a:r>
                <a:r>
                  <a:rPr lang="fr-FR" b="1" dirty="0"/>
                  <a:t> </a:t>
                </a:r>
                <a:r>
                  <a:rPr lang="fr-FR" b="1" dirty="0" err="1"/>
                  <a:t>thị</a:t>
                </a:r>
                <a:r>
                  <a:rPr lang="fr-FR" b="1" dirty="0"/>
                  <a:t> </a:t>
                </a:r>
                <a:r>
                  <a:rPr lang="en-US" b="1" dirty="0"/>
                  <a:t>G</a:t>
                </a:r>
                <a:r>
                  <a:rPr lang="fr-FR" b="1" dirty="0"/>
                  <a:t> </a:t>
                </a:r>
                <a:r>
                  <a:rPr lang="fr-FR" b="1" dirty="0" err="1"/>
                  <a:t>với</a:t>
                </a:r>
                <a:r>
                  <a:rPr lang="fr-FR" b="1" dirty="0"/>
                  <a:t> </a:t>
                </a:r>
                <a:r>
                  <a:rPr lang="fr-FR" b="1" dirty="0" err="1"/>
                  <a:t>tập</a:t>
                </a:r>
                <a:r>
                  <a:rPr lang="fr-FR" b="1" dirty="0"/>
                  <a:t> </a:t>
                </a:r>
                <a:r>
                  <a:rPr lang="fr-FR" b="1" dirty="0" err="1"/>
                  <a:t>đỉnh</a:t>
                </a:r>
                <a:r>
                  <a:rPr lang="fr-FR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b="1" dirty="0"/>
                  <a:t> </a:t>
                </a:r>
                <a:r>
                  <a:rPr lang="fr-FR" b="1" dirty="0" err="1"/>
                  <a:t>và</a:t>
                </a:r>
                <a:r>
                  <a:rPr lang="fr-FR" b="1" dirty="0"/>
                  <a:t> </a:t>
                </a:r>
                <a:r>
                  <a:rPr lang="fr-FR" b="1" dirty="0" err="1"/>
                  <a:t>tập</a:t>
                </a:r>
                <a:r>
                  <a:rPr lang="fr-FR" b="1" dirty="0"/>
                  <a:t> </a:t>
                </a:r>
                <a:r>
                  <a:rPr lang="fr-FR" b="1" dirty="0" err="1"/>
                  <a:t>cạnh</a:t>
                </a:r>
                <a:r>
                  <a:rPr lang="fr-FR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𝐄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𝟐𝟑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𝟑𝟓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fr-FR" b="1" dirty="0" err="1"/>
                  <a:t>Đồ</a:t>
                </a:r>
                <a:r>
                  <a:rPr lang="fr-FR" b="1" dirty="0"/>
                  <a:t> </a:t>
                </a:r>
                <a:r>
                  <a:rPr lang="fr-FR" b="1" dirty="0" err="1"/>
                  <a:t>thị</a:t>
                </a:r>
                <a:r>
                  <a:rPr lang="fr-FR" b="1" dirty="0"/>
                  <a:t> </a:t>
                </a:r>
                <a:r>
                  <a:rPr lang="en-US" b="1" dirty="0"/>
                  <a:t>G</a:t>
                </a:r>
                <a:r>
                  <a:rPr lang="fr-FR" b="1" dirty="0"/>
                  <a:t> </a:t>
                </a:r>
                <a:r>
                  <a:rPr lang="fr-FR" b="1" dirty="0" err="1"/>
                  <a:t>có</a:t>
                </a:r>
                <a:r>
                  <a:rPr lang="fr-FR" b="1" dirty="0"/>
                  <a:t> </a:t>
                </a:r>
                <a:r>
                  <a:rPr lang="fr-FR" b="1" dirty="0" err="1"/>
                  <a:t>phải</a:t>
                </a:r>
                <a:r>
                  <a:rPr lang="fr-FR" b="1" dirty="0"/>
                  <a:t> là </a:t>
                </a:r>
                <a:r>
                  <a:rPr lang="fr-FR" b="1" dirty="0" err="1"/>
                  <a:t>đơn</a:t>
                </a:r>
                <a:r>
                  <a:rPr lang="fr-FR" b="1" dirty="0"/>
                  <a:t> </a:t>
                </a:r>
                <a:r>
                  <a:rPr lang="fr-FR" b="1" dirty="0" err="1"/>
                  <a:t>đồ</a:t>
                </a:r>
                <a:r>
                  <a:rPr lang="fr-FR" b="1" dirty="0"/>
                  <a:t> </a:t>
                </a:r>
                <a:r>
                  <a:rPr lang="fr-FR" b="1" dirty="0" err="1"/>
                  <a:t>thị</a:t>
                </a:r>
                <a:r>
                  <a:rPr lang="fr-FR" b="1" dirty="0"/>
                  <a:t> </a:t>
                </a:r>
                <a:r>
                  <a:rPr lang="fr-FR" b="1" dirty="0" err="1"/>
                  <a:t>không</a:t>
                </a:r>
                <a:r>
                  <a:rPr lang="fr-FR" b="1" dirty="0"/>
                  <a:t>? </a:t>
                </a:r>
                <a:r>
                  <a:rPr lang="fr-FR" b="1" dirty="0" err="1"/>
                  <a:t>Có</a:t>
                </a:r>
                <a:r>
                  <a:rPr lang="fr-FR" b="1" dirty="0"/>
                  <a:t> </a:t>
                </a:r>
                <a:r>
                  <a:rPr lang="fr-FR" b="1" dirty="0" err="1"/>
                  <a:t>phải</a:t>
                </a:r>
                <a:r>
                  <a:rPr lang="fr-FR" b="1" dirty="0"/>
                  <a:t> là </a:t>
                </a:r>
                <a:r>
                  <a:rPr lang="fr-FR" b="1" dirty="0" err="1"/>
                  <a:t>đồ</a:t>
                </a:r>
                <a:r>
                  <a:rPr lang="fr-FR" b="1" dirty="0"/>
                  <a:t> </a:t>
                </a:r>
                <a:r>
                  <a:rPr lang="fr-FR" b="1" dirty="0" err="1"/>
                  <a:t>thị</a:t>
                </a:r>
                <a:r>
                  <a:rPr lang="fr-FR" b="1" dirty="0"/>
                  <a:t> </a:t>
                </a:r>
                <a:r>
                  <a:rPr lang="fr-FR" b="1" dirty="0" err="1"/>
                  <a:t>đầy</a:t>
                </a:r>
                <a:r>
                  <a:rPr lang="fr-FR" b="1" dirty="0"/>
                  <a:t> </a:t>
                </a:r>
                <a:r>
                  <a:rPr lang="fr-FR" b="1" dirty="0" err="1"/>
                  <a:t>đủ</a:t>
                </a:r>
                <a:r>
                  <a:rPr lang="fr-FR" b="1" dirty="0"/>
                  <a:t> </a:t>
                </a:r>
                <a:r>
                  <a:rPr lang="fr-FR" b="1" dirty="0" err="1"/>
                  <a:t>không</a:t>
                </a:r>
                <a:r>
                  <a:rPr lang="fr-FR" b="1" dirty="0"/>
                  <a:t>?</a:t>
                </a:r>
                <a:endParaRPr lang="en-US" b="1" dirty="0"/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60482B-08FE-16F0-FE5D-790EE2790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5" y="2029271"/>
                <a:ext cx="23720804" cy="2908489"/>
              </a:xfrm>
              <a:prstGeom prst="rect">
                <a:avLst/>
              </a:prstGeom>
              <a:blipFill>
                <a:blip r:embed="rId4"/>
                <a:stretch>
                  <a:fillRect l="-1028" t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47">
            <a:extLst>
              <a:ext uri="{FF2B5EF4-FFF2-40B4-BE49-F238E27FC236}">
                <a16:creationId xmlns:a16="http://schemas.microsoft.com/office/drawing/2014/main" id="{E67D83E0-072E-FFEC-6993-4D2B463FBAEE}"/>
              </a:ext>
            </a:extLst>
          </p:cNvPr>
          <p:cNvGrpSpPr/>
          <p:nvPr/>
        </p:nvGrpSpPr>
        <p:grpSpPr>
          <a:xfrm>
            <a:off x="9235992" y="968981"/>
            <a:ext cx="7643051" cy="960303"/>
            <a:chOff x="739068" y="1515168"/>
            <a:chExt cx="6961968" cy="960428"/>
          </a:xfrm>
          <a:solidFill>
            <a:srgbClr val="FFC000"/>
          </a:solidFill>
        </p:grpSpPr>
        <p:sp>
          <p:nvSpPr>
            <p:cNvPr id="35" name="Freeform 71">
              <a:extLst>
                <a:ext uri="{FF2B5EF4-FFF2-40B4-BE49-F238E27FC236}">
                  <a16:creationId xmlns:a16="http://schemas.microsoft.com/office/drawing/2014/main" id="{51C29A37-8F42-5E4B-FB95-F544DA6C5A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8" y="2066148"/>
              <a:ext cx="4044736" cy="31569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30">
              <a:extLst>
                <a:ext uri="{FF2B5EF4-FFF2-40B4-BE49-F238E27FC236}">
                  <a16:creationId xmlns:a16="http://schemas.microsoft.com/office/drawing/2014/main" id="{D832CA30-014C-1475-E293-D82080510933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428"/>
              <a:chOff x="739068" y="1515168"/>
              <a:chExt cx="6961968" cy="960428"/>
            </a:xfrm>
            <a:grpFill/>
          </p:grpSpPr>
          <p:sp>
            <p:nvSpPr>
              <p:cNvPr id="37" name="Freeform 71">
                <a:extLst>
                  <a:ext uri="{FF2B5EF4-FFF2-40B4-BE49-F238E27FC236}">
                    <a16:creationId xmlns:a16="http://schemas.microsoft.com/office/drawing/2014/main" id="{52EF3C62-EE7C-4ECC-9EFA-A875BC95C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72">
                <a:extLst>
                  <a:ext uri="{FF2B5EF4-FFF2-40B4-BE49-F238E27FC236}">
                    <a16:creationId xmlns:a16="http://schemas.microsoft.com/office/drawing/2014/main" id="{F449008C-C02E-BA34-1ED8-E40806349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3">
                <a:extLst>
                  <a:ext uri="{FF2B5EF4-FFF2-40B4-BE49-F238E27FC236}">
                    <a16:creationId xmlns:a16="http://schemas.microsoft.com/office/drawing/2014/main" id="{5AA06741-FBED-2CDE-DDA4-E59C1B1B4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4">
                <a:extLst>
                  <a:ext uri="{FF2B5EF4-FFF2-40B4-BE49-F238E27FC236}">
                    <a16:creationId xmlns:a16="http://schemas.microsoft.com/office/drawing/2014/main" id="{2269197A-D045-402A-9468-9D9DA859C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5">
                <a:extLst>
                  <a:ext uri="{FF2B5EF4-FFF2-40B4-BE49-F238E27FC236}">
                    <a16:creationId xmlns:a16="http://schemas.microsoft.com/office/drawing/2014/main" id="{D3AB88BD-71DD-4216-118D-01D983791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6">
                <a:extLst>
                  <a:ext uri="{FF2B5EF4-FFF2-40B4-BE49-F238E27FC236}">
                    <a16:creationId xmlns:a16="http://schemas.microsoft.com/office/drawing/2014/main" id="{D8CE25C2-CFBB-A54F-9DC0-2A30BE2E1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7">
                <a:extLst>
                  <a:ext uri="{FF2B5EF4-FFF2-40B4-BE49-F238E27FC236}">
                    <a16:creationId xmlns:a16="http://schemas.microsoft.com/office/drawing/2014/main" id="{CE19C068-DD38-00F1-13BA-4FE5BBDE2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8">
                <a:extLst>
                  <a:ext uri="{FF2B5EF4-FFF2-40B4-BE49-F238E27FC236}">
                    <a16:creationId xmlns:a16="http://schemas.microsoft.com/office/drawing/2014/main" id="{958232A4-5EC8-47CA-24C2-657618D75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9">
                <a:extLst>
                  <a:ext uri="{FF2B5EF4-FFF2-40B4-BE49-F238E27FC236}">
                    <a16:creationId xmlns:a16="http://schemas.microsoft.com/office/drawing/2014/main" id="{006AF509-F1AE-41B7-0549-9D0B6CF51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80">
                <a:extLst>
                  <a:ext uri="{FF2B5EF4-FFF2-40B4-BE49-F238E27FC236}">
                    <a16:creationId xmlns:a16="http://schemas.microsoft.com/office/drawing/2014/main" id="{D9373C5E-0EE4-B38B-2C25-78E64F1C1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:a16="http://schemas.microsoft.com/office/drawing/2014/main" id="{32404843-DF5D-3C43-9A0D-4FB3AEE34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2">
                <a:extLst>
                  <a:ext uri="{FF2B5EF4-FFF2-40B4-BE49-F238E27FC236}">
                    <a16:creationId xmlns:a16="http://schemas.microsoft.com/office/drawing/2014/main" id="{AFD07737-24E3-0714-7FBE-7162A655D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3">
                <a:extLst>
                  <a:ext uri="{FF2B5EF4-FFF2-40B4-BE49-F238E27FC236}">
                    <a16:creationId xmlns:a16="http://schemas.microsoft.com/office/drawing/2014/main" id="{436F6C74-D700-A359-C85E-874681515337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4453552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</a:t>
                </a: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D95F1BF-5AE8-1043-A8CD-26CB27B2735D}"/>
              </a:ext>
            </a:extLst>
          </p:cNvPr>
          <p:cNvSpPr txBox="1"/>
          <p:nvPr/>
        </p:nvSpPr>
        <p:spPr>
          <a:xfrm>
            <a:off x="2630567" y="6656813"/>
            <a:ext cx="120250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 err="1"/>
              <a:t>Đồ</a:t>
            </a:r>
            <a:r>
              <a:rPr lang="fr-FR" sz="4800" b="1" dirty="0"/>
              <a:t> </a:t>
            </a:r>
            <a:r>
              <a:rPr lang="fr-FR" sz="4800" b="1" dirty="0" err="1"/>
              <a:t>thị</a:t>
            </a:r>
            <a:r>
              <a:rPr lang="fr-FR" sz="4800" b="1" dirty="0"/>
              <a:t> </a:t>
            </a:r>
            <a:r>
              <a:rPr lang="en-US" sz="4800" b="1" dirty="0"/>
              <a:t>G</a:t>
            </a:r>
            <a:r>
              <a:rPr lang="fr-FR" sz="4800" b="1" dirty="0"/>
              <a:t> là </a:t>
            </a:r>
            <a:r>
              <a:rPr lang="fr-FR" sz="4800" b="1" dirty="0" err="1"/>
              <a:t>đơn</a:t>
            </a:r>
            <a:r>
              <a:rPr lang="fr-FR" sz="4800" b="1" dirty="0"/>
              <a:t> </a:t>
            </a:r>
            <a:r>
              <a:rPr lang="fr-FR" sz="4800" b="1" dirty="0" err="1"/>
              <a:t>đồ</a:t>
            </a:r>
            <a:r>
              <a:rPr lang="fr-FR" sz="4800" b="1" dirty="0"/>
              <a:t> </a:t>
            </a:r>
            <a:r>
              <a:rPr lang="fr-FR" sz="4800" b="1" dirty="0" err="1"/>
              <a:t>thị</a:t>
            </a:r>
            <a:endParaRPr lang="fr-FR" sz="4800" b="1" dirty="0"/>
          </a:p>
          <a:p>
            <a:r>
              <a:rPr lang="fr-FR" sz="4800" b="1" dirty="0" err="1"/>
              <a:t>Đồ</a:t>
            </a:r>
            <a:r>
              <a:rPr lang="fr-FR" sz="4800" b="1" dirty="0"/>
              <a:t> </a:t>
            </a:r>
            <a:r>
              <a:rPr lang="fr-FR" sz="4800" b="1" dirty="0" err="1"/>
              <a:t>thị</a:t>
            </a:r>
            <a:r>
              <a:rPr lang="fr-FR" sz="4800" b="1" dirty="0"/>
              <a:t> G </a:t>
            </a:r>
            <a:r>
              <a:rPr lang="fr-FR" sz="4800" b="1" dirty="0" err="1"/>
              <a:t>không</a:t>
            </a:r>
            <a:r>
              <a:rPr lang="fr-FR" sz="4800" b="1" dirty="0"/>
              <a:t> là </a:t>
            </a:r>
            <a:r>
              <a:rPr lang="fr-FR" sz="4800" b="1" dirty="0" err="1"/>
              <a:t>đồ</a:t>
            </a:r>
            <a:r>
              <a:rPr lang="fr-FR" sz="4800" b="1" dirty="0"/>
              <a:t> </a:t>
            </a:r>
            <a:r>
              <a:rPr lang="fr-FR" sz="4800" b="1" dirty="0" err="1"/>
              <a:t>thị</a:t>
            </a:r>
            <a:r>
              <a:rPr lang="fr-FR" sz="4800" b="1" dirty="0"/>
              <a:t> </a:t>
            </a:r>
            <a:r>
              <a:rPr lang="fr-FR" sz="4800" b="1" dirty="0" err="1"/>
              <a:t>đầy</a:t>
            </a:r>
            <a:r>
              <a:rPr lang="fr-FR" sz="4800" b="1" dirty="0"/>
              <a:t> </a:t>
            </a:r>
            <a:r>
              <a:rPr lang="fr-FR" sz="4800" b="1" dirty="0" err="1"/>
              <a:t>đủ</a:t>
            </a:r>
            <a:r>
              <a:rPr lang="fr-FR" sz="4800" b="1" dirty="0"/>
              <a:t> </a:t>
            </a:r>
            <a:endParaRPr lang="en-US" sz="4800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972CEFA-B1B4-BE58-036E-05CC5B21F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8804" y="5711340"/>
            <a:ext cx="6796768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67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CE9123CA-6703-F18E-FE9D-9FF21A767615}"/>
              </a:ext>
            </a:extLst>
          </p:cNvPr>
          <p:cNvSpPr/>
          <p:nvPr/>
        </p:nvSpPr>
        <p:spPr>
          <a:xfrm>
            <a:off x="121088" y="6656813"/>
            <a:ext cx="23848520" cy="6754387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fr-FR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C  </a:t>
            </a:r>
            <a:r>
              <a:rPr lang="fr-FR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A </a:t>
            </a:r>
            <a:r>
              <a:rPr lang="fr-FR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D </a:t>
            </a:r>
            <a:r>
              <a:rPr lang="fr-FR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 marL="914400" indent="-914400">
              <a:buFontTx/>
              <a:buAutoNum type="alphaLcParenR"/>
            </a:pPr>
            <a:r>
              <a:rPr lang="fr-FR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fr-FR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fr-FR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fr-FR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</a:t>
            </a:r>
            <a:r>
              <a:rPr lang="fr-FR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 </a:t>
            </a:r>
            <a:r>
              <a:rPr lang="fr-FR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1.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D20CF00-D249-7ACA-A5FA-0C3042ED3B25}"/>
              </a:ext>
            </a:extLst>
          </p:cNvPr>
          <p:cNvGrpSpPr/>
          <p:nvPr/>
        </p:nvGrpSpPr>
        <p:grpSpPr>
          <a:xfrm>
            <a:off x="107233" y="6811173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2350F2FE-028F-89AD-80D6-08F40B3A07D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FB313043-0004-2DDD-CC12-F45E3A911D72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8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9C960CC6-A578-D100-36DA-9D3303EFE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66D51853-AA4D-4FE8-60C2-E5FE8C297405}"/>
              </a:ext>
            </a:extLst>
          </p:cNvPr>
          <p:cNvSpPr/>
          <p:nvPr/>
        </p:nvSpPr>
        <p:spPr>
          <a:xfrm>
            <a:off x="310459" y="2017195"/>
            <a:ext cx="23848520" cy="3850205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4F318F-2AF1-36C5-69CA-66B1C4451D40}"/>
              </a:ext>
            </a:extLst>
          </p:cNvPr>
          <p:cNvGrpSpPr/>
          <p:nvPr/>
        </p:nvGrpSpPr>
        <p:grpSpPr>
          <a:xfrm>
            <a:off x="0" y="1562940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5B4B2E9-550D-A46F-DD5A-E206D606C5F9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2A326E43-595A-2027-2D08-67AB66FD2FE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1100CD-D2CA-CA08-E9D0-7BD4CEA4DAC7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2.2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D2E8496-EF9E-6166-B335-DD8C04F3F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860482B-08FE-16F0-FE5D-790EE27903BE}"/>
              </a:ext>
            </a:extLst>
          </p:cNvPr>
          <p:cNvSpPr txBox="1"/>
          <p:nvPr/>
        </p:nvSpPr>
        <p:spPr>
          <a:xfrm>
            <a:off x="1070527" y="2264397"/>
            <a:ext cx="237208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1 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2.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4" name="Group 47">
            <a:extLst>
              <a:ext uri="{FF2B5EF4-FFF2-40B4-BE49-F238E27FC236}">
                <a16:creationId xmlns:a16="http://schemas.microsoft.com/office/drawing/2014/main" id="{E67D83E0-072E-FFEC-6993-4D2B463FBAEE}"/>
              </a:ext>
            </a:extLst>
          </p:cNvPr>
          <p:cNvGrpSpPr/>
          <p:nvPr/>
        </p:nvGrpSpPr>
        <p:grpSpPr>
          <a:xfrm>
            <a:off x="9235992" y="968981"/>
            <a:ext cx="7643051" cy="960303"/>
            <a:chOff x="739068" y="1515168"/>
            <a:chExt cx="6961968" cy="960428"/>
          </a:xfrm>
          <a:solidFill>
            <a:srgbClr val="FFC000"/>
          </a:solidFill>
        </p:grpSpPr>
        <p:sp>
          <p:nvSpPr>
            <p:cNvPr id="35" name="Freeform 71">
              <a:extLst>
                <a:ext uri="{FF2B5EF4-FFF2-40B4-BE49-F238E27FC236}">
                  <a16:creationId xmlns:a16="http://schemas.microsoft.com/office/drawing/2014/main" id="{51C29A37-8F42-5E4B-FB95-F544DA6C5A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8" y="2066148"/>
              <a:ext cx="4044736" cy="31569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30">
              <a:extLst>
                <a:ext uri="{FF2B5EF4-FFF2-40B4-BE49-F238E27FC236}">
                  <a16:creationId xmlns:a16="http://schemas.microsoft.com/office/drawing/2014/main" id="{D832CA30-014C-1475-E293-D82080510933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428"/>
              <a:chOff x="739068" y="1515168"/>
              <a:chExt cx="6961968" cy="960428"/>
            </a:xfrm>
            <a:grpFill/>
          </p:grpSpPr>
          <p:sp>
            <p:nvSpPr>
              <p:cNvPr id="37" name="Freeform 71">
                <a:extLst>
                  <a:ext uri="{FF2B5EF4-FFF2-40B4-BE49-F238E27FC236}">
                    <a16:creationId xmlns:a16="http://schemas.microsoft.com/office/drawing/2014/main" id="{52EF3C62-EE7C-4ECC-9EFA-A875BC95C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72">
                <a:extLst>
                  <a:ext uri="{FF2B5EF4-FFF2-40B4-BE49-F238E27FC236}">
                    <a16:creationId xmlns:a16="http://schemas.microsoft.com/office/drawing/2014/main" id="{F449008C-C02E-BA34-1ED8-E40806349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3">
                <a:extLst>
                  <a:ext uri="{FF2B5EF4-FFF2-40B4-BE49-F238E27FC236}">
                    <a16:creationId xmlns:a16="http://schemas.microsoft.com/office/drawing/2014/main" id="{5AA06741-FBED-2CDE-DDA4-E59C1B1B4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4">
                <a:extLst>
                  <a:ext uri="{FF2B5EF4-FFF2-40B4-BE49-F238E27FC236}">
                    <a16:creationId xmlns:a16="http://schemas.microsoft.com/office/drawing/2014/main" id="{2269197A-D045-402A-9468-9D9DA859C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5">
                <a:extLst>
                  <a:ext uri="{FF2B5EF4-FFF2-40B4-BE49-F238E27FC236}">
                    <a16:creationId xmlns:a16="http://schemas.microsoft.com/office/drawing/2014/main" id="{D3AB88BD-71DD-4216-118D-01D983791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6">
                <a:extLst>
                  <a:ext uri="{FF2B5EF4-FFF2-40B4-BE49-F238E27FC236}">
                    <a16:creationId xmlns:a16="http://schemas.microsoft.com/office/drawing/2014/main" id="{D8CE25C2-CFBB-A54F-9DC0-2A30BE2E1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7">
                <a:extLst>
                  <a:ext uri="{FF2B5EF4-FFF2-40B4-BE49-F238E27FC236}">
                    <a16:creationId xmlns:a16="http://schemas.microsoft.com/office/drawing/2014/main" id="{CE19C068-DD38-00F1-13BA-4FE5BBDE2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8">
                <a:extLst>
                  <a:ext uri="{FF2B5EF4-FFF2-40B4-BE49-F238E27FC236}">
                    <a16:creationId xmlns:a16="http://schemas.microsoft.com/office/drawing/2014/main" id="{958232A4-5EC8-47CA-24C2-657618D75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9">
                <a:extLst>
                  <a:ext uri="{FF2B5EF4-FFF2-40B4-BE49-F238E27FC236}">
                    <a16:creationId xmlns:a16="http://schemas.microsoft.com/office/drawing/2014/main" id="{006AF509-F1AE-41B7-0549-9D0B6CF51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80">
                <a:extLst>
                  <a:ext uri="{FF2B5EF4-FFF2-40B4-BE49-F238E27FC236}">
                    <a16:creationId xmlns:a16="http://schemas.microsoft.com/office/drawing/2014/main" id="{D9373C5E-0EE4-B38B-2C25-78E64F1C1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:a16="http://schemas.microsoft.com/office/drawing/2014/main" id="{32404843-DF5D-3C43-9A0D-4FB3AEE34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2">
                <a:extLst>
                  <a:ext uri="{FF2B5EF4-FFF2-40B4-BE49-F238E27FC236}">
                    <a16:creationId xmlns:a16="http://schemas.microsoft.com/office/drawing/2014/main" id="{AFD07737-24E3-0714-7FBE-7162A655D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3">
                <a:extLst>
                  <a:ext uri="{FF2B5EF4-FFF2-40B4-BE49-F238E27FC236}">
                    <a16:creationId xmlns:a16="http://schemas.microsoft.com/office/drawing/2014/main" id="{436F6C74-D700-A359-C85E-874681515337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4453552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3D34C56-F7D0-0945-C923-8A765372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8615" y="6656813"/>
            <a:ext cx="5343525" cy="6106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3B5251-C409-E785-215B-9EAF71430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9259" y="6631413"/>
            <a:ext cx="5520349" cy="61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9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CE9123CA-6703-F18E-FE9D-9FF21A767615}"/>
              </a:ext>
            </a:extLst>
          </p:cNvPr>
          <p:cNvSpPr/>
          <p:nvPr/>
        </p:nvSpPr>
        <p:spPr>
          <a:xfrm>
            <a:off x="400537" y="6705600"/>
            <a:ext cx="10325910" cy="6754387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do c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VX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</a:p>
          <a:p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</a:t>
            </a: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D20CF00-D249-7ACA-A5FA-0C3042ED3B25}"/>
              </a:ext>
            </a:extLst>
          </p:cNvPr>
          <p:cNvGrpSpPr/>
          <p:nvPr/>
        </p:nvGrpSpPr>
        <p:grpSpPr>
          <a:xfrm>
            <a:off x="107233" y="6811173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2350F2FE-028F-89AD-80D6-08F40B3A07D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FB313043-0004-2DDD-CC12-F45E3A911D72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8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9C960CC6-A578-D100-36DA-9D3303EFE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66D51853-AA4D-4FE8-60C2-E5FE8C297405}"/>
              </a:ext>
            </a:extLst>
          </p:cNvPr>
          <p:cNvSpPr/>
          <p:nvPr/>
        </p:nvSpPr>
        <p:spPr>
          <a:xfrm>
            <a:off x="267740" y="2031232"/>
            <a:ext cx="23848520" cy="3850205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4F318F-2AF1-36C5-69CA-66B1C4451D40}"/>
              </a:ext>
            </a:extLst>
          </p:cNvPr>
          <p:cNvGrpSpPr/>
          <p:nvPr/>
        </p:nvGrpSpPr>
        <p:grpSpPr>
          <a:xfrm>
            <a:off x="0" y="1562940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5B4B2E9-550D-A46F-DD5A-E206D606C5F9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2A326E43-595A-2027-2D08-67AB66FD2FE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1100CD-D2CA-CA08-E9D0-7BD4CEA4DAC7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2.3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D2E8496-EF9E-6166-B335-DD8C04F3F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860482B-08FE-16F0-FE5D-790EE27903BE}"/>
              </a:ext>
            </a:extLst>
          </p:cNvPr>
          <p:cNvSpPr txBox="1"/>
          <p:nvPr/>
        </p:nvSpPr>
        <p:spPr>
          <a:xfrm>
            <a:off x="414392" y="2430079"/>
            <a:ext cx="21683607" cy="237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99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99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a), b), c)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34" name="Group 47">
            <a:extLst>
              <a:ext uri="{FF2B5EF4-FFF2-40B4-BE49-F238E27FC236}">
                <a16:creationId xmlns:a16="http://schemas.microsoft.com/office/drawing/2014/main" id="{E67D83E0-072E-FFEC-6993-4D2B463FBAEE}"/>
              </a:ext>
            </a:extLst>
          </p:cNvPr>
          <p:cNvGrpSpPr/>
          <p:nvPr/>
        </p:nvGrpSpPr>
        <p:grpSpPr>
          <a:xfrm>
            <a:off x="9235992" y="968981"/>
            <a:ext cx="7643051" cy="960303"/>
            <a:chOff x="739068" y="1515168"/>
            <a:chExt cx="6961968" cy="960428"/>
          </a:xfrm>
          <a:solidFill>
            <a:srgbClr val="FFC000"/>
          </a:solidFill>
        </p:grpSpPr>
        <p:sp>
          <p:nvSpPr>
            <p:cNvPr id="35" name="Freeform 71">
              <a:extLst>
                <a:ext uri="{FF2B5EF4-FFF2-40B4-BE49-F238E27FC236}">
                  <a16:creationId xmlns:a16="http://schemas.microsoft.com/office/drawing/2014/main" id="{51C29A37-8F42-5E4B-FB95-F544DA6C5A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8" y="2066148"/>
              <a:ext cx="4044736" cy="31569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30">
              <a:extLst>
                <a:ext uri="{FF2B5EF4-FFF2-40B4-BE49-F238E27FC236}">
                  <a16:creationId xmlns:a16="http://schemas.microsoft.com/office/drawing/2014/main" id="{D832CA30-014C-1475-E293-D82080510933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428"/>
              <a:chOff x="739068" y="1515168"/>
              <a:chExt cx="6961968" cy="960428"/>
            </a:xfrm>
            <a:grpFill/>
          </p:grpSpPr>
          <p:sp>
            <p:nvSpPr>
              <p:cNvPr id="37" name="Freeform 71">
                <a:extLst>
                  <a:ext uri="{FF2B5EF4-FFF2-40B4-BE49-F238E27FC236}">
                    <a16:creationId xmlns:a16="http://schemas.microsoft.com/office/drawing/2014/main" id="{52EF3C62-EE7C-4ECC-9EFA-A875BC95C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72">
                <a:extLst>
                  <a:ext uri="{FF2B5EF4-FFF2-40B4-BE49-F238E27FC236}">
                    <a16:creationId xmlns:a16="http://schemas.microsoft.com/office/drawing/2014/main" id="{F449008C-C02E-BA34-1ED8-E40806349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3">
                <a:extLst>
                  <a:ext uri="{FF2B5EF4-FFF2-40B4-BE49-F238E27FC236}">
                    <a16:creationId xmlns:a16="http://schemas.microsoft.com/office/drawing/2014/main" id="{5AA06741-FBED-2CDE-DDA4-E59C1B1B4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4">
                <a:extLst>
                  <a:ext uri="{FF2B5EF4-FFF2-40B4-BE49-F238E27FC236}">
                    <a16:creationId xmlns:a16="http://schemas.microsoft.com/office/drawing/2014/main" id="{2269197A-D045-402A-9468-9D9DA859C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5">
                <a:extLst>
                  <a:ext uri="{FF2B5EF4-FFF2-40B4-BE49-F238E27FC236}">
                    <a16:creationId xmlns:a16="http://schemas.microsoft.com/office/drawing/2014/main" id="{D3AB88BD-71DD-4216-118D-01D983791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6">
                <a:extLst>
                  <a:ext uri="{FF2B5EF4-FFF2-40B4-BE49-F238E27FC236}">
                    <a16:creationId xmlns:a16="http://schemas.microsoft.com/office/drawing/2014/main" id="{D8CE25C2-CFBB-A54F-9DC0-2A30BE2E1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7">
                <a:extLst>
                  <a:ext uri="{FF2B5EF4-FFF2-40B4-BE49-F238E27FC236}">
                    <a16:creationId xmlns:a16="http://schemas.microsoft.com/office/drawing/2014/main" id="{CE19C068-DD38-00F1-13BA-4FE5BBDE2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8">
                <a:extLst>
                  <a:ext uri="{FF2B5EF4-FFF2-40B4-BE49-F238E27FC236}">
                    <a16:creationId xmlns:a16="http://schemas.microsoft.com/office/drawing/2014/main" id="{958232A4-5EC8-47CA-24C2-657618D75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9">
                <a:extLst>
                  <a:ext uri="{FF2B5EF4-FFF2-40B4-BE49-F238E27FC236}">
                    <a16:creationId xmlns:a16="http://schemas.microsoft.com/office/drawing/2014/main" id="{006AF509-F1AE-41B7-0549-9D0B6CF51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80">
                <a:extLst>
                  <a:ext uri="{FF2B5EF4-FFF2-40B4-BE49-F238E27FC236}">
                    <a16:creationId xmlns:a16="http://schemas.microsoft.com/office/drawing/2014/main" id="{D9373C5E-0EE4-B38B-2C25-78E64F1C1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:a16="http://schemas.microsoft.com/office/drawing/2014/main" id="{32404843-DF5D-3C43-9A0D-4FB3AEE34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2">
                <a:extLst>
                  <a:ext uri="{FF2B5EF4-FFF2-40B4-BE49-F238E27FC236}">
                    <a16:creationId xmlns:a16="http://schemas.microsoft.com/office/drawing/2014/main" id="{AFD07737-24E3-0714-7FBE-7162A655D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3">
                <a:extLst>
                  <a:ext uri="{FF2B5EF4-FFF2-40B4-BE49-F238E27FC236}">
                    <a16:creationId xmlns:a16="http://schemas.microsoft.com/office/drawing/2014/main" id="{436F6C74-D700-A359-C85E-874681515337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4453552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31C5862-B5F1-C630-426B-72820C1F6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055" y="6656813"/>
            <a:ext cx="13436408" cy="67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4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117601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124200"/>
            <a:ext cx="22783800" cy="10379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AB7FA-30E0-96AC-06BE-40F298B239D7}"/>
              </a:ext>
            </a:extLst>
          </p:cNvPr>
          <p:cNvSpPr txBox="1"/>
          <p:nvPr/>
        </p:nvSpPr>
        <p:spPr>
          <a:xfrm>
            <a:off x="838200" y="2990550"/>
            <a:ext cx="23241000" cy="8993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800"/>
              </a:spcAft>
            </a:pP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An, Bình,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Dung,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An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Bình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Dung; Dung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Bình; Bình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629920">
              <a:lnSpc>
                <a:spcPct val="150000"/>
              </a:lnSpc>
              <a:spcAft>
                <a:spcPts val="800"/>
              </a:spcAft>
            </a:pP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An, Bình,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Dung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(in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629920">
              <a:lnSpc>
                <a:spcPct val="150000"/>
              </a:lnSpc>
              <a:spcAft>
                <a:spcPts val="800"/>
              </a:spcAft>
            </a:pP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(hay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indent="629920">
              <a:lnSpc>
                <a:spcPct val="150000"/>
              </a:lnSpc>
              <a:spcAft>
                <a:spcPts val="800"/>
              </a:spcAft>
            </a:pP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HĐ1b,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ai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3537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2">
                <a:extLst>
                  <a:ext uri="{FF2B5EF4-FFF2-40B4-BE49-F238E27FC236}">
                    <a16:creationId xmlns:a16="http://schemas.microsoft.com/office/drawing/2014/main" id="{CE9123CA-6703-F18E-FE9D-9FF21A767615}"/>
                  </a:ext>
                </a:extLst>
              </p:cNvPr>
              <p:cNvSpPr/>
              <p:nvPr/>
            </p:nvSpPr>
            <p:spPr>
              <a:xfrm>
                <a:off x="446005" y="6359591"/>
                <a:ext cx="23491989" cy="6754387"/>
              </a:xfrm>
              <a:prstGeom prst="roundRect">
                <a:avLst>
                  <a:gd name="adj" fmla="val 2239"/>
                </a:avLst>
              </a:prstGeom>
              <a:solidFill>
                <a:srgbClr val="C9E2B8"/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85800" indent="-685800">
                  <a:buFontTx/>
                  <a:buChar char="-"/>
                </a:pP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đầy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đủ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– 1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.(n-1)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0" indent="-685800">
                  <a:buFontTx/>
                  <a:buChar char="-"/>
                </a:pP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do ở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lặp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5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cạnh.</a:t>
                </a:r>
              </a:p>
              <a:p>
                <a:pPr marL="685800" indent="-685800">
                  <a:buFontTx/>
                  <a:buChar char="-"/>
                </a:pPr>
                <a:endParaRPr lang="en-US" sz="4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ounded Rectangle 52">
                <a:extLst>
                  <a:ext uri="{FF2B5EF4-FFF2-40B4-BE49-F238E27FC236}">
                    <a16:creationId xmlns:a16="http://schemas.microsoft.com/office/drawing/2014/main" id="{CE9123CA-6703-F18E-FE9D-9FF21A767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05" y="6359591"/>
                <a:ext cx="23491989" cy="6754387"/>
              </a:xfrm>
              <a:prstGeom prst="roundRect">
                <a:avLst>
                  <a:gd name="adj" fmla="val 2239"/>
                </a:avLst>
              </a:prstGeom>
              <a:blipFill>
                <a:blip r:embed="rId2"/>
                <a:stretch>
                  <a:fillRect l="-647"/>
                </a:stretch>
              </a:blipFill>
              <a:ln w="28575">
                <a:solidFill>
                  <a:schemeClr val="accent3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5">
            <a:extLst>
              <a:ext uri="{FF2B5EF4-FFF2-40B4-BE49-F238E27FC236}">
                <a16:creationId xmlns:a16="http://schemas.microsoft.com/office/drawing/2014/main" id="{5D20CF00-D249-7ACA-A5FA-0C3042ED3B25}"/>
              </a:ext>
            </a:extLst>
          </p:cNvPr>
          <p:cNvGrpSpPr/>
          <p:nvPr/>
        </p:nvGrpSpPr>
        <p:grpSpPr>
          <a:xfrm>
            <a:off x="107233" y="6811173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2350F2FE-028F-89AD-80D6-08F40B3A07D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FB313043-0004-2DDD-CC12-F45E3A911D72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8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9C960CC6-A578-D100-36DA-9D3303EFE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66D51853-AA4D-4FE8-60C2-E5FE8C297405}"/>
              </a:ext>
            </a:extLst>
          </p:cNvPr>
          <p:cNvSpPr/>
          <p:nvPr/>
        </p:nvSpPr>
        <p:spPr>
          <a:xfrm>
            <a:off x="267740" y="2335557"/>
            <a:ext cx="23848520" cy="3302588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4F318F-2AF1-36C5-69CA-66B1C4451D40}"/>
              </a:ext>
            </a:extLst>
          </p:cNvPr>
          <p:cNvGrpSpPr/>
          <p:nvPr/>
        </p:nvGrpSpPr>
        <p:grpSpPr>
          <a:xfrm>
            <a:off x="0" y="1562940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5B4B2E9-550D-A46F-DD5A-E206D606C5F9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2A326E43-595A-2027-2D08-67AB66FD2FE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1100CD-D2CA-CA08-E9D0-7BD4CEA4DAC7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2.4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D2E8496-EF9E-6166-B335-DD8C04F3F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60482B-08FE-16F0-FE5D-790EE27903BE}"/>
                  </a:ext>
                </a:extLst>
              </p:cNvPr>
              <p:cNvSpPr txBox="1"/>
              <p:nvPr/>
            </p:nvSpPr>
            <p:spPr>
              <a:xfrm>
                <a:off x="491474" y="3075708"/>
                <a:ext cx="21683607" cy="1298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Chứng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minh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rằng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đầy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đủ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cạnh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60482B-08FE-16F0-FE5D-790EE2790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74" y="3075708"/>
                <a:ext cx="21683607" cy="1298689"/>
              </a:xfrm>
              <a:prstGeom prst="rect">
                <a:avLst/>
              </a:prstGeom>
              <a:blipFill>
                <a:blip r:embed="rId5"/>
                <a:stretch>
                  <a:fillRect b="-1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47">
            <a:extLst>
              <a:ext uri="{FF2B5EF4-FFF2-40B4-BE49-F238E27FC236}">
                <a16:creationId xmlns:a16="http://schemas.microsoft.com/office/drawing/2014/main" id="{E67D83E0-072E-FFEC-6993-4D2B463FBAEE}"/>
              </a:ext>
            </a:extLst>
          </p:cNvPr>
          <p:cNvGrpSpPr/>
          <p:nvPr/>
        </p:nvGrpSpPr>
        <p:grpSpPr>
          <a:xfrm>
            <a:off x="9235992" y="968981"/>
            <a:ext cx="7643051" cy="960303"/>
            <a:chOff x="739068" y="1515168"/>
            <a:chExt cx="6961968" cy="960428"/>
          </a:xfrm>
          <a:solidFill>
            <a:srgbClr val="FFC000"/>
          </a:solidFill>
        </p:grpSpPr>
        <p:sp>
          <p:nvSpPr>
            <p:cNvPr id="35" name="Freeform 71">
              <a:extLst>
                <a:ext uri="{FF2B5EF4-FFF2-40B4-BE49-F238E27FC236}">
                  <a16:creationId xmlns:a16="http://schemas.microsoft.com/office/drawing/2014/main" id="{51C29A37-8F42-5E4B-FB95-F544DA6C5A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8" y="2066148"/>
              <a:ext cx="4044736" cy="31569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30">
              <a:extLst>
                <a:ext uri="{FF2B5EF4-FFF2-40B4-BE49-F238E27FC236}">
                  <a16:creationId xmlns:a16="http://schemas.microsoft.com/office/drawing/2014/main" id="{D832CA30-014C-1475-E293-D82080510933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428"/>
              <a:chOff x="739068" y="1515168"/>
              <a:chExt cx="6961968" cy="960428"/>
            </a:xfrm>
            <a:grpFill/>
          </p:grpSpPr>
          <p:sp>
            <p:nvSpPr>
              <p:cNvPr id="37" name="Freeform 71">
                <a:extLst>
                  <a:ext uri="{FF2B5EF4-FFF2-40B4-BE49-F238E27FC236}">
                    <a16:creationId xmlns:a16="http://schemas.microsoft.com/office/drawing/2014/main" id="{52EF3C62-EE7C-4ECC-9EFA-A875BC95C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72">
                <a:extLst>
                  <a:ext uri="{FF2B5EF4-FFF2-40B4-BE49-F238E27FC236}">
                    <a16:creationId xmlns:a16="http://schemas.microsoft.com/office/drawing/2014/main" id="{F449008C-C02E-BA34-1ED8-E40806349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3">
                <a:extLst>
                  <a:ext uri="{FF2B5EF4-FFF2-40B4-BE49-F238E27FC236}">
                    <a16:creationId xmlns:a16="http://schemas.microsoft.com/office/drawing/2014/main" id="{5AA06741-FBED-2CDE-DDA4-E59C1B1B4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4">
                <a:extLst>
                  <a:ext uri="{FF2B5EF4-FFF2-40B4-BE49-F238E27FC236}">
                    <a16:creationId xmlns:a16="http://schemas.microsoft.com/office/drawing/2014/main" id="{2269197A-D045-402A-9468-9D9DA859C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5">
                <a:extLst>
                  <a:ext uri="{FF2B5EF4-FFF2-40B4-BE49-F238E27FC236}">
                    <a16:creationId xmlns:a16="http://schemas.microsoft.com/office/drawing/2014/main" id="{D3AB88BD-71DD-4216-118D-01D983791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6">
                <a:extLst>
                  <a:ext uri="{FF2B5EF4-FFF2-40B4-BE49-F238E27FC236}">
                    <a16:creationId xmlns:a16="http://schemas.microsoft.com/office/drawing/2014/main" id="{D8CE25C2-CFBB-A54F-9DC0-2A30BE2E1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7">
                <a:extLst>
                  <a:ext uri="{FF2B5EF4-FFF2-40B4-BE49-F238E27FC236}">
                    <a16:creationId xmlns:a16="http://schemas.microsoft.com/office/drawing/2014/main" id="{CE19C068-DD38-00F1-13BA-4FE5BBDE2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8">
                <a:extLst>
                  <a:ext uri="{FF2B5EF4-FFF2-40B4-BE49-F238E27FC236}">
                    <a16:creationId xmlns:a16="http://schemas.microsoft.com/office/drawing/2014/main" id="{958232A4-5EC8-47CA-24C2-657618D75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9">
                <a:extLst>
                  <a:ext uri="{FF2B5EF4-FFF2-40B4-BE49-F238E27FC236}">
                    <a16:creationId xmlns:a16="http://schemas.microsoft.com/office/drawing/2014/main" id="{006AF509-F1AE-41B7-0549-9D0B6CF51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80">
                <a:extLst>
                  <a:ext uri="{FF2B5EF4-FFF2-40B4-BE49-F238E27FC236}">
                    <a16:creationId xmlns:a16="http://schemas.microsoft.com/office/drawing/2014/main" id="{D9373C5E-0EE4-B38B-2C25-78E64F1C1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:a16="http://schemas.microsoft.com/office/drawing/2014/main" id="{32404843-DF5D-3C43-9A0D-4FB3AEE34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2">
                <a:extLst>
                  <a:ext uri="{FF2B5EF4-FFF2-40B4-BE49-F238E27FC236}">
                    <a16:creationId xmlns:a16="http://schemas.microsoft.com/office/drawing/2014/main" id="{AFD07737-24E3-0714-7FBE-7162A655D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3">
                <a:extLst>
                  <a:ext uri="{FF2B5EF4-FFF2-40B4-BE49-F238E27FC236}">
                    <a16:creationId xmlns:a16="http://schemas.microsoft.com/office/drawing/2014/main" id="{436F6C74-D700-A359-C85E-874681515337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4453552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3058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CE9123CA-6703-F18E-FE9D-9FF21A767615}"/>
              </a:ext>
            </a:extLst>
          </p:cNvPr>
          <p:cNvSpPr/>
          <p:nvPr/>
        </p:nvSpPr>
        <p:spPr>
          <a:xfrm>
            <a:off x="446005" y="6359591"/>
            <a:ext cx="23491989" cy="6754387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4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endParaRPr lang="en-US" sz="4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D20CF00-D249-7ACA-A5FA-0C3042ED3B25}"/>
              </a:ext>
            </a:extLst>
          </p:cNvPr>
          <p:cNvGrpSpPr/>
          <p:nvPr/>
        </p:nvGrpSpPr>
        <p:grpSpPr>
          <a:xfrm>
            <a:off x="107233" y="6811173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2350F2FE-028F-89AD-80D6-08F40B3A07D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FB313043-0004-2DDD-CC12-F45E3A911D72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8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9C960CC6-A578-D100-36DA-9D3303EFE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66D51853-AA4D-4FE8-60C2-E5FE8C297405}"/>
              </a:ext>
            </a:extLst>
          </p:cNvPr>
          <p:cNvSpPr/>
          <p:nvPr/>
        </p:nvSpPr>
        <p:spPr>
          <a:xfrm>
            <a:off x="267740" y="2335557"/>
            <a:ext cx="23848520" cy="3302588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4F318F-2AF1-36C5-69CA-66B1C4451D40}"/>
              </a:ext>
            </a:extLst>
          </p:cNvPr>
          <p:cNvGrpSpPr/>
          <p:nvPr/>
        </p:nvGrpSpPr>
        <p:grpSpPr>
          <a:xfrm>
            <a:off x="0" y="1562940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5B4B2E9-550D-A46F-DD5A-E206D606C5F9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2A326E43-595A-2027-2D08-67AB66FD2FE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1100CD-D2CA-CA08-E9D0-7BD4CEA4DAC7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2.5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D2E8496-EF9E-6166-B335-DD8C04F3F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860482B-08FE-16F0-FE5D-790EE27903BE}"/>
              </a:ext>
            </a:extLst>
          </p:cNvPr>
          <p:cNvSpPr txBox="1"/>
          <p:nvPr/>
        </p:nvSpPr>
        <p:spPr>
          <a:xfrm>
            <a:off x="491474" y="3075708"/>
            <a:ext cx="21683607" cy="7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99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dirty="0" err="1"/>
              <a:t>Chứng</a:t>
            </a:r>
            <a:r>
              <a:rPr lang="fr-FR" dirty="0"/>
              <a:t> </a:t>
            </a:r>
            <a:r>
              <a:rPr lang="fr-FR" dirty="0" err="1"/>
              <a:t>minh</a:t>
            </a:r>
            <a:r>
              <a:rPr lang="fr-FR" dirty="0"/>
              <a:t> </a:t>
            </a:r>
            <a:r>
              <a:rPr lang="fr-FR" dirty="0" err="1"/>
              <a:t>rằng</a:t>
            </a:r>
            <a:r>
              <a:rPr lang="fr-FR" dirty="0"/>
              <a:t> </a:t>
            </a:r>
            <a:r>
              <a:rPr lang="fr-FR" dirty="0" err="1"/>
              <a:t>không</a:t>
            </a:r>
            <a:r>
              <a:rPr lang="fr-FR" dirty="0"/>
              <a:t> </a:t>
            </a:r>
            <a:r>
              <a:rPr lang="fr-FR" dirty="0" err="1"/>
              <a:t>tồn</a:t>
            </a:r>
            <a:r>
              <a:rPr lang="fr-FR" dirty="0"/>
              <a:t> </a:t>
            </a:r>
            <a:r>
              <a:rPr lang="fr-FR" dirty="0" err="1"/>
              <a:t>tại</a:t>
            </a:r>
            <a:r>
              <a:rPr lang="fr-FR" dirty="0"/>
              <a:t> </a:t>
            </a:r>
            <a:r>
              <a:rPr lang="fr-FR" dirty="0" err="1"/>
              <a:t>đồ</a:t>
            </a:r>
            <a:r>
              <a:rPr lang="fr-FR" dirty="0"/>
              <a:t> </a:t>
            </a:r>
            <a:r>
              <a:rPr lang="fr-FR" dirty="0" err="1"/>
              <a:t>thị</a:t>
            </a:r>
            <a:r>
              <a:rPr lang="fr-FR" dirty="0"/>
              <a:t> </a:t>
            </a:r>
            <a:r>
              <a:rPr lang="fr-FR" dirty="0" err="1"/>
              <a:t>với</a:t>
            </a:r>
            <a:r>
              <a:rPr lang="fr-FR" dirty="0"/>
              <a:t>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đỉnh</a:t>
            </a:r>
            <a:r>
              <a:rPr lang="fr-FR" dirty="0"/>
              <a:t> </a:t>
            </a:r>
            <a:r>
              <a:rPr lang="fr-FR" dirty="0" err="1"/>
              <a:t>có</a:t>
            </a:r>
            <a:r>
              <a:rPr lang="fr-FR" dirty="0"/>
              <a:t> </a:t>
            </a:r>
            <a:r>
              <a:rPr lang="fr-FR" dirty="0" err="1"/>
              <a:t>bậc</a:t>
            </a:r>
            <a:r>
              <a:rPr lang="fr-FR" dirty="0"/>
              <a:t> là 2, 3, 3, 4, 4 </a:t>
            </a:r>
            <a:r>
              <a:rPr lang="fr-FR" dirty="0" err="1"/>
              <a:t>và</a:t>
            </a:r>
            <a:r>
              <a:rPr lang="fr-FR" dirty="0"/>
              <a:t> 5.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4" name="Group 47">
            <a:extLst>
              <a:ext uri="{FF2B5EF4-FFF2-40B4-BE49-F238E27FC236}">
                <a16:creationId xmlns:a16="http://schemas.microsoft.com/office/drawing/2014/main" id="{E67D83E0-072E-FFEC-6993-4D2B463FBAEE}"/>
              </a:ext>
            </a:extLst>
          </p:cNvPr>
          <p:cNvGrpSpPr/>
          <p:nvPr/>
        </p:nvGrpSpPr>
        <p:grpSpPr>
          <a:xfrm>
            <a:off x="9235992" y="968981"/>
            <a:ext cx="7643051" cy="960303"/>
            <a:chOff x="739068" y="1515168"/>
            <a:chExt cx="6961968" cy="960428"/>
          </a:xfrm>
          <a:solidFill>
            <a:srgbClr val="FFC000"/>
          </a:solidFill>
        </p:grpSpPr>
        <p:sp>
          <p:nvSpPr>
            <p:cNvPr id="35" name="Freeform 71">
              <a:extLst>
                <a:ext uri="{FF2B5EF4-FFF2-40B4-BE49-F238E27FC236}">
                  <a16:creationId xmlns:a16="http://schemas.microsoft.com/office/drawing/2014/main" id="{51C29A37-8F42-5E4B-FB95-F544DA6C5A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8" y="2066148"/>
              <a:ext cx="4044736" cy="31569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30">
              <a:extLst>
                <a:ext uri="{FF2B5EF4-FFF2-40B4-BE49-F238E27FC236}">
                  <a16:creationId xmlns:a16="http://schemas.microsoft.com/office/drawing/2014/main" id="{D832CA30-014C-1475-E293-D82080510933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428"/>
              <a:chOff x="739068" y="1515168"/>
              <a:chExt cx="6961968" cy="960428"/>
            </a:xfrm>
            <a:grpFill/>
          </p:grpSpPr>
          <p:sp>
            <p:nvSpPr>
              <p:cNvPr id="37" name="Freeform 71">
                <a:extLst>
                  <a:ext uri="{FF2B5EF4-FFF2-40B4-BE49-F238E27FC236}">
                    <a16:creationId xmlns:a16="http://schemas.microsoft.com/office/drawing/2014/main" id="{52EF3C62-EE7C-4ECC-9EFA-A875BC95C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72">
                <a:extLst>
                  <a:ext uri="{FF2B5EF4-FFF2-40B4-BE49-F238E27FC236}">
                    <a16:creationId xmlns:a16="http://schemas.microsoft.com/office/drawing/2014/main" id="{F449008C-C02E-BA34-1ED8-E40806349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3">
                <a:extLst>
                  <a:ext uri="{FF2B5EF4-FFF2-40B4-BE49-F238E27FC236}">
                    <a16:creationId xmlns:a16="http://schemas.microsoft.com/office/drawing/2014/main" id="{5AA06741-FBED-2CDE-DDA4-E59C1B1B4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4">
                <a:extLst>
                  <a:ext uri="{FF2B5EF4-FFF2-40B4-BE49-F238E27FC236}">
                    <a16:creationId xmlns:a16="http://schemas.microsoft.com/office/drawing/2014/main" id="{2269197A-D045-402A-9468-9D9DA859C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5">
                <a:extLst>
                  <a:ext uri="{FF2B5EF4-FFF2-40B4-BE49-F238E27FC236}">
                    <a16:creationId xmlns:a16="http://schemas.microsoft.com/office/drawing/2014/main" id="{D3AB88BD-71DD-4216-118D-01D983791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6">
                <a:extLst>
                  <a:ext uri="{FF2B5EF4-FFF2-40B4-BE49-F238E27FC236}">
                    <a16:creationId xmlns:a16="http://schemas.microsoft.com/office/drawing/2014/main" id="{D8CE25C2-CFBB-A54F-9DC0-2A30BE2E1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7">
                <a:extLst>
                  <a:ext uri="{FF2B5EF4-FFF2-40B4-BE49-F238E27FC236}">
                    <a16:creationId xmlns:a16="http://schemas.microsoft.com/office/drawing/2014/main" id="{CE19C068-DD38-00F1-13BA-4FE5BBDE2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8">
                <a:extLst>
                  <a:ext uri="{FF2B5EF4-FFF2-40B4-BE49-F238E27FC236}">
                    <a16:creationId xmlns:a16="http://schemas.microsoft.com/office/drawing/2014/main" id="{958232A4-5EC8-47CA-24C2-657618D75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9">
                <a:extLst>
                  <a:ext uri="{FF2B5EF4-FFF2-40B4-BE49-F238E27FC236}">
                    <a16:creationId xmlns:a16="http://schemas.microsoft.com/office/drawing/2014/main" id="{006AF509-F1AE-41B7-0549-9D0B6CF51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80">
                <a:extLst>
                  <a:ext uri="{FF2B5EF4-FFF2-40B4-BE49-F238E27FC236}">
                    <a16:creationId xmlns:a16="http://schemas.microsoft.com/office/drawing/2014/main" id="{D9373C5E-0EE4-B38B-2C25-78E64F1C1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:a16="http://schemas.microsoft.com/office/drawing/2014/main" id="{32404843-DF5D-3C43-9A0D-4FB3AEE34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2">
                <a:extLst>
                  <a:ext uri="{FF2B5EF4-FFF2-40B4-BE49-F238E27FC236}">
                    <a16:creationId xmlns:a16="http://schemas.microsoft.com/office/drawing/2014/main" id="{AFD07737-24E3-0714-7FBE-7162A655D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3">
                <a:extLst>
                  <a:ext uri="{FF2B5EF4-FFF2-40B4-BE49-F238E27FC236}">
                    <a16:creationId xmlns:a16="http://schemas.microsoft.com/office/drawing/2014/main" id="{436F6C74-D700-A359-C85E-874681515337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4453552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5116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CE9123CA-6703-F18E-FE9D-9FF21A767615}"/>
              </a:ext>
            </a:extLst>
          </p:cNvPr>
          <p:cNvSpPr/>
          <p:nvPr/>
        </p:nvSpPr>
        <p:spPr>
          <a:xfrm>
            <a:off x="247030" y="6889198"/>
            <a:ext cx="23491989" cy="6754387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2870" indent="-7429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AutoNum type="alphaLcParenR"/>
            </a:pP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là: ADGB</a:t>
            </a:r>
          </a:p>
          <a:p>
            <a:pPr marL="1372870" indent="-7429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AutoNum type="alphaLcParenR"/>
            </a:pP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372870" indent="-7429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AutoNum type="alphaLcParenR"/>
            </a:pP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 là: AEHCFBGGDA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2870" indent="-7429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AutoNum type="alphaLcParenR"/>
            </a:pP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endParaRPr lang="en-US" sz="4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D20CF00-D249-7ACA-A5FA-0C3042ED3B25}"/>
              </a:ext>
            </a:extLst>
          </p:cNvPr>
          <p:cNvGrpSpPr/>
          <p:nvPr/>
        </p:nvGrpSpPr>
        <p:grpSpPr>
          <a:xfrm>
            <a:off x="107233" y="6811173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2350F2FE-028F-89AD-80D6-08F40B3A07D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FB313043-0004-2DDD-CC12-F45E3A911D72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8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9C960CC6-A578-D100-36DA-9D3303EFE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66D51853-AA4D-4FE8-60C2-E5FE8C297405}"/>
              </a:ext>
            </a:extLst>
          </p:cNvPr>
          <p:cNvSpPr/>
          <p:nvPr/>
        </p:nvSpPr>
        <p:spPr>
          <a:xfrm>
            <a:off x="267740" y="2335557"/>
            <a:ext cx="23848520" cy="3302588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4F318F-2AF1-36C5-69CA-66B1C4451D40}"/>
              </a:ext>
            </a:extLst>
          </p:cNvPr>
          <p:cNvGrpSpPr/>
          <p:nvPr/>
        </p:nvGrpSpPr>
        <p:grpSpPr>
          <a:xfrm>
            <a:off x="0" y="1562940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5B4B2E9-550D-A46F-DD5A-E206D606C5F9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2A326E43-595A-2027-2D08-67AB66FD2FE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1100CD-D2CA-CA08-E9D0-7BD4CEA4DAC7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2.6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D2E8496-EF9E-6166-B335-DD8C04F3F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860482B-08FE-16F0-FE5D-790EE27903BE}"/>
              </a:ext>
            </a:extLst>
          </p:cNvPr>
          <p:cNvSpPr txBox="1"/>
          <p:nvPr/>
        </p:nvSpPr>
        <p:spPr>
          <a:xfrm>
            <a:off x="426340" y="2237038"/>
            <a:ext cx="21683607" cy="3318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99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Hinh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2.14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99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99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G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992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47">
            <a:extLst>
              <a:ext uri="{FF2B5EF4-FFF2-40B4-BE49-F238E27FC236}">
                <a16:creationId xmlns:a16="http://schemas.microsoft.com/office/drawing/2014/main" id="{E67D83E0-072E-FFEC-6993-4D2B463FBAEE}"/>
              </a:ext>
            </a:extLst>
          </p:cNvPr>
          <p:cNvGrpSpPr/>
          <p:nvPr/>
        </p:nvGrpSpPr>
        <p:grpSpPr>
          <a:xfrm>
            <a:off x="9235992" y="968981"/>
            <a:ext cx="7643051" cy="960303"/>
            <a:chOff x="739068" y="1515168"/>
            <a:chExt cx="6961968" cy="960428"/>
          </a:xfrm>
          <a:solidFill>
            <a:srgbClr val="FFC000"/>
          </a:solidFill>
        </p:grpSpPr>
        <p:sp>
          <p:nvSpPr>
            <p:cNvPr id="35" name="Freeform 71">
              <a:extLst>
                <a:ext uri="{FF2B5EF4-FFF2-40B4-BE49-F238E27FC236}">
                  <a16:creationId xmlns:a16="http://schemas.microsoft.com/office/drawing/2014/main" id="{51C29A37-8F42-5E4B-FB95-F544DA6C5A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8" y="2066148"/>
              <a:ext cx="4044736" cy="31569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30">
              <a:extLst>
                <a:ext uri="{FF2B5EF4-FFF2-40B4-BE49-F238E27FC236}">
                  <a16:creationId xmlns:a16="http://schemas.microsoft.com/office/drawing/2014/main" id="{D832CA30-014C-1475-E293-D82080510933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428"/>
              <a:chOff x="739068" y="1515168"/>
              <a:chExt cx="6961968" cy="960428"/>
            </a:xfrm>
            <a:grpFill/>
          </p:grpSpPr>
          <p:sp>
            <p:nvSpPr>
              <p:cNvPr id="37" name="Freeform 71">
                <a:extLst>
                  <a:ext uri="{FF2B5EF4-FFF2-40B4-BE49-F238E27FC236}">
                    <a16:creationId xmlns:a16="http://schemas.microsoft.com/office/drawing/2014/main" id="{52EF3C62-EE7C-4ECC-9EFA-A875BC95C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72">
                <a:extLst>
                  <a:ext uri="{FF2B5EF4-FFF2-40B4-BE49-F238E27FC236}">
                    <a16:creationId xmlns:a16="http://schemas.microsoft.com/office/drawing/2014/main" id="{F449008C-C02E-BA34-1ED8-E40806349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3">
                <a:extLst>
                  <a:ext uri="{FF2B5EF4-FFF2-40B4-BE49-F238E27FC236}">
                    <a16:creationId xmlns:a16="http://schemas.microsoft.com/office/drawing/2014/main" id="{5AA06741-FBED-2CDE-DDA4-E59C1B1B4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4">
                <a:extLst>
                  <a:ext uri="{FF2B5EF4-FFF2-40B4-BE49-F238E27FC236}">
                    <a16:creationId xmlns:a16="http://schemas.microsoft.com/office/drawing/2014/main" id="{2269197A-D045-402A-9468-9D9DA859C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5">
                <a:extLst>
                  <a:ext uri="{FF2B5EF4-FFF2-40B4-BE49-F238E27FC236}">
                    <a16:creationId xmlns:a16="http://schemas.microsoft.com/office/drawing/2014/main" id="{D3AB88BD-71DD-4216-118D-01D983791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6">
                <a:extLst>
                  <a:ext uri="{FF2B5EF4-FFF2-40B4-BE49-F238E27FC236}">
                    <a16:creationId xmlns:a16="http://schemas.microsoft.com/office/drawing/2014/main" id="{D8CE25C2-CFBB-A54F-9DC0-2A30BE2E1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7">
                <a:extLst>
                  <a:ext uri="{FF2B5EF4-FFF2-40B4-BE49-F238E27FC236}">
                    <a16:creationId xmlns:a16="http://schemas.microsoft.com/office/drawing/2014/main" id="{CE19C068-DD38-00F1-13BA-4FE5BBDE2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8">
                <a:extLst>
                  <a:ext uri="{FF2B5EF4-FFF2-40B4-BE49-F238E27FC236}">
                    <a16:creationId xmlns:a16="http://schemas.microsoft.com/office/drawing/2014/main" id="{958232A4-5EC8-47CA-24C2-657618D75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9">
                <a:extLst>
                  <a:ext uri="{FF2B5EF4-FFF2-40B4-BE49-F238E27FC236}">
                    <a16:creationId xmlns:a16="http://schemas.microsoft.com/office/drawing/2014/main" id="{006AF509-F1AE-41B7-0549-9D0B6CF51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80">
                <a:extLst>
                  <a:ext uri="{FF2B5EF4-FFF2-40B4-BE49-F238E27FC236}">
                    <a16:creationId xmlns:a16="http://schemas.microsoft.com/office/drawing/2014/main" id="{D9373C5E-0EE4-B38B-2C25-78E64F1C1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:a16="http://schemas.microsoft.com/office/drawing/2014/main" id="{32404843-DF5D-3C43-9A0D-4FB3AEE34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2">
                <a:extLst>
                  <a:ext uri="{FF2B5EF4-FFF2-40B4-BE49-F238E27FC236}">
                    <a16:creationId xmlns:a16="http://schemas.microsoft.com/office/drawing/2014/main" id="{AFD07737-24E3-0714-7FBE-7162A655D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3">
                <a:extLst>
                  <a:ext uri="{FF2B5EF4-FFF2-40B4-BE49-F238E27FC236}">
                    <a16:creationId xmlns:a16="http://schemas.microsoft.com/office/drawing/2014/main" id="{436F6C74-D700-A359-C85E-874681515337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4453552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0BE92CC-DFEF-F83F-45E9-5525F5E1C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759" y="1745877"/>
            <a:ext cx="9832241" cy="51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69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117601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85253" y="3011723"/>
            <a:ext cx="13435545" cy="1070427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AB7FA-30E0-96AC-06BE-40F298B239D7}"/>
              </a:ext>
            </a:extLst>
          </p:cNvPr>
          <p:cNvSpPr txBox="1"/>
          <p:nvPr/>
        </p:nvSpPr>
        <p:spPr>
          <a:xfrm>
            <a:off x="585254" y="3011723"/>
            <a:ext cx="13130461" cy="10704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800"/>
              </a:spcAft>
            </a:pP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An, Bình,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Dung,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An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Bình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Dung; Dung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Bình; Bình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An, Bình,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Dung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(in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629920">
              <a:lnSpc>
                <a:spcPct val="150000"/>
              </a:lnSpc>
              <a:spcAft>
                <a:spcPts val="800"/>
              </a:spcAft>
            </a:pP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(hay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B2E135-DDA8-B6D8-9EF0-86FF8D34EA47}"/>
              </a:ext>
            </a:extLst>
          </p:cNvPr>
          <p:cNvCxnSpPr/>
          <p:nvPr/>
        </p:nvCxnSpPr>
        <p:spPr>
          <a:xfrm>
            <a:off x="14325600" y="2743200"/>
            <a:ext cx="0" cy="10344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2811C218-C53D-2B76-462E-F63FDB02170B}"/>
              </a:ext>
            </a:extLst>
          </p:cNvPr>
          <p:cNvSpPr/>
          <p:nvPr/>
        </p:nvSpPr>
        <p:spPr>
          <a:xfrm>
            <a:off x="16611599" y="6705600"/>
            <a:ext cx="376981" cy="3810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2980489-1BAA-04F6-9AF8-2AF498E4AB57}"/>
              </a:ext>
            </a:extLst>
          </p:cNvPr>
          <p:cNvSpPr/>
          <p:nvPr/>
        </p:nvSpPr>
        <p:spPr>
          <a:xfrm>
            <a:off x="20654219" y="6400800"/>
            <a:ext cx="376981" cy="3810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A5B1CA6-3A6B-A4A4-B090-AD72C369D0BF}"/>
              </a:ext>
            </a:extLst>
          </p:cNvPr>
          <p:cNvSpPr/>
          <p:nvPr/>
        </p:nvSpPr>
        <p:spPr>
          <a:xfrm>
            <a:off x="20501819" y="10287000"/>
            <a:ext cx="376981" cy="3810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1DADECAB-C863-FA5F-9437-D0DB88381189}"/>
              </a:ext>
            </a:extLst>
          </p:cNvPr>
          <p:cNvSpPr/>
          <p:nvPr/>
        </p:nvSpPr>
        <p:spPr>
          <a:xfrm>
            <a:off x="16463219" y="10439400"/>
            <a:ext cx="376981" cy="3810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67821-3C67-49AC-3FAB-B2F2F9699C70}"/>
              </a:ext>
            </a:extLst>
          </p:cNvPr>
          <p:cNvSpPr txBox="1"/>
          <p:nvPr/>
        </p:nvSpPr>
        <p:spPr>
          <a:xfrm>
            <a:off x="15468600" y="6301770"/>
            <a:ext cx="57900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BA676-7ED0-36D4-BFEC-FC6D2FB48A7F}"/>
              </a:ext>
            </a:extLst>
          </p:cNvPr>
          <p:cNvSpPr txBox="1"/>
          <p:nvPr/>
        </p:nvSpPr>
        <p:spPr>
          <a:xfrm>
            <a:off x="21364992" y="6149370"/>
            <a:ext cx="5806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54CBAB-EF3C-0124-7383-BC735CCA95AB}"/>
              </a:ext>
            </a:extLst>
          </p:cNvPr>
          <p:cNvSpPr txBox="1"/>
          <p:nvPr/>
        </p:nvSpPr>
        <p:spPr>
          <a:xfrm>
            <a:off x="15849601" y="10363200"/>
            <a:ext cx="38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94D6EA-94AF-C4F0-94DD-762E862407E5}"/>
              </a:ext>
            </a:extLst>
          </p:cNvPr>
          <p:cNvSpPr txBox="1"/>
          <p:nvPr/>
        </p:nvSpPr>
        <p:spPr>
          <a:xfrm>
            <a:off x="21018514" y="10134600"/>
            <a:ext cx="6222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C1DC11-D3A9-862C-C143-5977B7287BCF}"/>
              </a:ext>
            </a:extLst>
          </p:cNvPr>
          <p:cNvCxnSpPr>
            <a:cxnSpLocks/>
          </p:cNvCxnSpPr>
          <p:nvPr/>
        </p:nvCxnSpPr>
        <p:spPr>
          <a:xfrm flipV="1">
            <a:off x="16840200" y="6532796"/>
            <a:ext cx="3869227" cy="32520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2B39E7-C753-837C-9B5B-8DB8831BFD9B}"/>
              </a:ext>
            </a:extLst>
          </p:cNvPr>
          <p:cNvCxnSpPr>
            <a:cxnSpLocks/>
          </p:cNvCxnSpPr>
          <p:nvPr/>
        </p:nvCxnSpPr>
        <p:spPr>
          <a:xfrm flipH="1">
            <a:off x="16611599" y="7010400"/>
            <a:ext cx="228602" cy="36576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5E8E4B-D11D-21A4-1157-70D1042033E8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6707308" y="10342796"/>
            <a:ext cx="3849719" cy="29730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DF2FF0-9F92-A70D-D4B5-A137B82C9E08}"/>
              </a:ext>
            </a:extLst>
          </p:cNvPr>
          <p:cNvCxnSpPr>
            <a:cxnSpLocks/>
            <a:stCxn id="9" idx="4"/>
          </p:cNvCxnSpPr>
          <p:nvPr/>
        </p:nvCxnSpPr>
        <p:spPr>
          <a:xfrm flipV="1">
            <a:off x="16651710" y="6591300"/>
            <a:ext cx="4227090" cy="42291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013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6" grpId="0"/>
      <p:bldP spid="4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117601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910678" y="4114800"/>
            <a:ext cx="13068298" cy="9448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HĐ1: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bốn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khối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11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An, Bình,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Cường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Dung,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An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Bình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Cường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nhưng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Dung; Dung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Cường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nhưng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Bình; Bình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Cường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HĐ1b,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ai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nhiều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ai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it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r>
              <a:rPr lang="en-US" sz="4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B2E135-DDA8-B6D8-9EF0-86FF8D34EA47}"/>
              </a:ext>
            </a:extLst>
          </p:cNvPr>
          <p:cNvCxnSpPr/>
          <p:nvPr/>
        </p:nvCxnSpPr>
        <p:spPr>
          <a:xfrm>
            <a:off x="14020800" y="2990550"/>
            <a:ext cx="0" cy="10344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2811C218-C53D-2B76-462E-F63FDB02170B}"/>
              </a:ext>
            </a:extLst>
          </p:cNvPr>
          <p:cNvSpPr/>
          <p:nvPr/>
        </p:nvSpPr>
        <p:spPr>
          <a:xfrm>
            <a:off x="16611599" y="6705600"/>
            <a:ext cx="376981" cy="3810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2980489-1BAA-04F6-9AF8-2AF498E4AB57}"/>
              </a:ext>
            </a:extLst>
          </p:cNvPr>
          <p:cNvSpPr/>
          <p:nvPr/>
        </p:nvSpPr>
        <p:spPr>
          <a:xfrm>
            <a:off x="20654219" y="6400800"/>
            <a:ext cx="376981" cy="3810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A5B1CA6-3A6B-A4A4-B090-AD72C369D0BF}"/>
              </a:ext>
            </a:extLst>
          </p:cNvPr>
          <p:cNvSpPr/>
          <p:nvPr/>
        </p:nvSpPr>
        <p:spPr>
          <a:xfrm>
            <a:off x="20501819" y="10287000"/>
            <a:ext cx="376981" cy="3810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1DADECAB-C863-FA5F-9437-D0DB88381189}"/>
              </a:ext>
            </a:extLst>
          </p:cNvPr>
          <p:cNvSpPr/>
          <p:nvPr/>
        </p:nvSpPr>
        <p:spPr>
          <a:xfrm>
            <a:off x="16463219" y="10439400"/>
            <a:ext cx="376981" cy="3810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67821-3C67-49AC-3FAB-B2F2F9699C70}"/>
              </a:ext>
            </a:extLst>
          </p:cNvPr>
          <p:cNvSpPr txBox="1"/>
          <p:nvPr/>
        </p:nvSpPr>
        <p:spPr>
          <a:xfrm>
            <a:off x="15468600" y="6301770"/>
            <a:ext cx="57900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BA676-7ED0-36D4-BFEC-FC6D2FB48A7F}"/>
              </a:ext>
            </a:extLst>
          </p:cNvPr>
          <p:cNvSpPr txBox="1"/>
          <p:nvPr/>
        </p:nvSpPr>
        <p:spPr>
          <a:xfrm>
            <a:off x="21364992" y="6149370"/>
            <a:ext cx="5806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54CBAB-EF3C-0124-7383-BC735CCA95AB}"/>
              </a:ext>
            </a:extLst>
          </p:cNvPr>
          <p:cNvSpPr txBox="1"/>
          <p:nvPr/>
        </p:nvSpPr>
        <p:spPr>
          <a:xfrm>
            <a:off x="15849601" y="10363200"/>
            <a:ext cx="38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94D6EA-94AF-C4F0-94DD-762E862407E5}"/>
              </a:ext>
            </a:extLst>
          </p:cNvPr>
          <p:cNvSpPr txBox="1"/>
          <p:nvPr/>
        </p:nvSpPr>
        <p:spPr>
          <a:xfrm>
            <a:off x="21018514" y="10134600"/>
            <a:ext cx="6222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C1DC11-D3A9-862C-C143-5977B7287BCF}"/>
              </a:ext>
            </a:extLst>
          </p:cNvPr>
          <p:cNvCxnSpPr>
            <a:cxnSpLocks/>
          </p:cNvCxnSpPr>
          <p:nvPr/>
        </p:nvCxnSpPr>
        <p:spPr>
          <a:xfrm flipV="1">
            <a:off x="16840200" y="6532796"/>
            <a:ext cx="3869227" cy="32520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2B39E7-C753-837C-9B5B-8DB8831BFD9B}"/>
              </a:ext>
            </a:extLst>
          </p:cNvPr>
          <p:cNvCxnSpPr>
            <a:cxnSpLocks/>
          </p:cNvCxnSpPr>
          <p:nvPr/>
        </p:nvCxnSpPr>
        <p:spPr>
          <a:xfrm flipH="1">
            <a:off x="16611599" y="7010400"/>
            <a:ext cx="228602" cy="36576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5E8E4B-D11D-21A4-1157-70D1042033E8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6707308" y="10342796"/>
            <a:ext cx="3849719" cy="29730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DF2FF0-9F92-A70D-D4B5-A137B82C9E08}"/>
              </a:ext>
            </a:extLst>
          </p:cNvPr>
          <p:cNvCxnSpPr>
            <a:cxnSpLocks/>
          </p:cNvCxnSpPr>
          <p:nvPr/>
        </p:nvCxnSpPr>
        <p:spPr>
          <a:xfrm flipV="1">
            <a:off x="16749600" y="6591300"/>
            <a:ext cx="4227090" cy="42291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326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117601"/>
            <a:ext cx="23164800" cy="4229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A2BA8-9127-1995-56FB-787AA8581BD1}"/>
              </a:ext>
            </a:extLst>
          </p:cNvPr>
          <p:cNvSpPr txBox="1"/>
          <p:nvPr/>
        </p:nvSpPr>
        <p:spPr>
          <a:xfrm>
            <a:off x="1371600" y="3210380"/>
            <a:ext cx="22250400" cy="200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</a:t>
            </a:r>
            <a:r>
              <a:rPr lang="vi-VN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 thị </a:t>
            </a:r>
            <a:r>
              <a:rPr lang="vi-VN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một tập hợp hữu hạn các điểm ( gọi là các </a:t>
            </a:r>
            <a:r>
              <a:rPr lang="vi-VN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vi-VN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đồ thị</a:t>
            </a:r>
            <a:r>
              <a:rPr lang="en-US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vi-VN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cùng với tập hợp các đoạn đường cong hay thẳng (gọi là </a:t>
            </a:r>
            <a:r>
              <a:rPr lang="vi-VN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vi-VN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đồ thị) có đầu mút tại các đỉnh của đồ thị</a:t>
            </a:r>
            <a:r>
              <a:rPr lang="en-US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DD0152-75CF-7189-2287-C00D3B49424D}"/>
                  </a:ext>
                </a:extLst>
              </p:cNvPr>
              <p:cNvSpPr txBox="1"/>
              <p:nvPr/>
            </p:nvSpPr>
            <p:spPr>
              <a:xfrm>
                <a:off x="381000" y="5638800"/>
                <a:ext cx="23622000" cy="720145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E7F7FF"/>
                  </a:gs>
                </a:gsLst>
                <a:lin ang="5400000" scaled="1"/>
              </a:gra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0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0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0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bao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0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0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0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0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</m: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</m: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</a:t>
                </a:r>
              </a:p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kề</a:t>
                </a:r>
                <a:r>
                  <a:rPr lang="en-US" sz="40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indent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mút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ấy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khuyên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𝑪𝑪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DD0152-75CF-7189-2287-C00D3B494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638800"/>
                <a:ext cx="23622000" cy="7201459"/>
              </a:xfrm>
              <a:prstGeom prst="rect">
                <a:avLst/>
              </a:prstGeom>
              <a:blipFill>
                <a:blip r:embed="rId3"/>
                <a:stretch>
                  <a:fillRect l="-929" b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35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117601"/>
            <a:ext cx="23164800" cy="4229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THỊ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A2BA8-9127-1995-56FB-787AA8581BD1}"/>
              </a:ext>
            </a:extLst>
          </p:cNvPr>
          <p:cNvSpPr txBox="1"/>
          <p:nvPr/>
        </p:nvSpPr>
        <p:spPr>
          <a:xfrm>
            <a:off x="1371600" y="3210380"/>
            <a:ext cx="22250400" cy="200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</a:t>
            </a:r>
            <a:r>
              <a:rPr lang="vi-VN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 thị </a:t>
            </a:r>
            <a:r>
              <a:rPr lang="vi-VN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một tập hợp hữu hạn các điểm ( gọi là các </a:t>
            </a:r>
            <a:r>
              <a:rPr lang="vi-VN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vi-VN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đồ thị</a:t>
            </a:r>
            <a:r>
              <a:rPr lang="en-US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vi-VN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cùng với tập hợp các đoạn đường cong hay thẳng (gọi là </a:t>
            </a:r>
            <a:r>
              <a:rPr lang="vi-VN" sz="4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vi-VN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đồ thị) có đầu mút tại các đỉnh của đồ thị</a:t>
            </a:r>
            <a:r>
              <a:rPr lang="en-US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BC4DB0-27B4-77A8-9293-5D9039523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0600" y="6019800"/>
            <a:ext cx="6781800" cy="6353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98E768-2955-AB2B-D609-8C02EA6CB075}"/>
                  </a:ext>
                </a:extLst>
              </p:cNvPr>
              <p:cNvSpPr txBox="1"/>
              <p:nvPr/>
            </p:nvSpPr>
            <p:spPr>
              <a:xfrm>
                <a:off x="2362200" y="7326910"/>
                <a:ext cx="12188282" cy="2002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98E768-2955-AB2B-D609-8C02EA6CB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7326910"/>
                <a:ext cx="12188282" cy="2002023"/>
              </a:xfrm>
              <a:prstGeom prst="rect">
                <a:avLst/>
              </a:prstGeom>
              <a:blipFill>
                <a:blip r:embed="rId4"/>
                <a:stretch>
                  <a:fillRect l="-2051" b="-13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954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3854" y="1100711"/>
            <a:ext cx="23746692" cy="916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ĐỒ THỊ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8600" y="3048000"/>
            <a:ext cx="11658600" cy="10363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36" y="6629400"/>
                <a:ext cx="11658600" cy="647136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2177278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5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/>
                  <a:t>Tập</a:t>
                </a:r>
                <a:r>
                  <a:rPr lang="en-US" b="1" dirty="0"/>
                  <a:t> </a:t>
                </a:r>
                <a:r>
                  <a:rPr lang="en-US" b="1" dirty="0" err="1"/>
                  <a:t>hợp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đỉnh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đồ</a:t>
                </a:r>
                <a:r>
                  <a:rPr lang="en-US" b="1" dirty="0"/>
                  <a:t> </a:t>
                </a:r>
                <a:r>
                  <a:rPr lang="en-US" b="1" dirty="0" err="1"/>
                  <a:t>thị</a:t>
                </a:r>
                <a:r>
                  <a:rPr lang="en-US" b="1" dirty="0"/>
                  <a:t> G </a:t>
                </a:r>
                <a:r>
                  <a:rPr lang="en-US" b="1" dirty="0" err="1"/>
                  <a:t>là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dirty="0" err="1"/>
                  <a:t>Tập</a:t>
                </a:r>
                <a:r>
                  <a:rPr lang="en-US" b="1" dirty="0"/>
                  <a:t> </a:t>
                </a:r>
                <a:r>
                  <a:rPr lang="en-US" b="1" dirty="0" err="1"/>
                  <a:t>hợp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cạnh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đồ</a:t>
                </a:r>
                <a:r>
                  <a:rPr lang="en-US" b="1" dirty="0"/>
                  <a:t> </a:t>
                </a:r>
                <a:r>
                  <a:rPr lang="en-US" b="1" dirty="0" err="1"/>
                  <a:t>thị</a:t>
                </a:r>
                <a:r>
                  <a:rPr lang="en-US" b="1" dirty="0"/>
                  <a:t> G </a:t>
                </a:r>
                <a:r>
                  <a:rPr lang="en-US" b="1" dirty="0" err="1"/>
                  <a:t>là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		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d>
                  </m:oMath>
                </a14:m>
                <a:r>
                  <a:rPr lang="vi-VN" b="1" dirty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6" y="6629400"/>
                <a:ext cx="11658600" cy="6471363"/>
              </a:xfrm>
              <a:prstGeom prst="rect">
                <a:avLst/>
              </a:prstGeom>
              <a:blipFill>
                <a:blip r:embed="rId3"/>
                <a:stretch>
                  <a:fillRect l="-22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5DF4F94-1B45-4C0B-A61E-AB8040CF8B59}"/>
              </a:ext>
            </a:extLst>
          </p:cNvPr>
          <p:cNvGrpSpPr/>
          <p:nvPr/>
        </p:nvGrpSpPr>
        <p:grpSpPr>
          <a:xfrm>
            <a:off x="219736" y="2930085"/>
            <a:ext cx="3962400" cy="627993"/>
            <a:chOff x="31572" y="60276"/>
            <a:chExt cx="1196628" cy="19782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13B9176-0925-4482-8B03-AA1FB22C8E45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0CDBA7F-BA63-4963-8E6F-230478478826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D1BCD12-845F-48FA-A124-827956EAA834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BD2EBF-B0C4-4BB5-B319-3AEB7B8B8A4E}"/>
              </a:ext>
            </a:extLst>
          </p:cNvPr>
          <p:cNvSpPr txBox="1"/>
          <p:nvPr/>
        </p:nvSpPr>
        <p:spPr>
          <a:xfrm flipH="1">
            <a:off x="1119915" y="2819400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086080-5784-4E0B-B736-8F54332DD16E}"/>
              </a:ext>
            </a:extLst>
          </p:cNvPr>
          <p:cNvSpPr txBox="1"/>
          <p:nvPr/>
        </p:nvSpPr>
        <p:spPr>
          <a:xfrm flipH="1">
            <a:off x="699598" y="3937401"/>
            <a:ext cx="1071660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2.2.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F8BBE3-F575-2B6A-803E-AAF36E2D0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3600" y="4343400"/>
            <a:ext cx="8004175" cy="60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5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1.0&quot;&gt;&lt;object type=&quot;1&quot; unique_id=&quot;10001&quot;&gt;&lt;object type=&quot;2&quot; unique_id=&quot;10002&quot;&gt;&lt;object type=&quot;3&quot; unique_id=&quot;10057&quot;&gt;&lt;property id=&quot;20148&quot; value=&quot;5&quot;/&gt;&lt;property id=&quot;20300&quot; value=&quot;Slide 1&quot;/&gt;&lt;property id=&quot;20307&quot; value=&quot;313&quot;/&gt;&lt;/object&gt;&lt;object type=&quot;3&quot; unique_id=&quot;10058&quot;&gt;&lt;property id=&quot;20148&quot; value=&quot;5&quot;/&gt;&lt;property id=&quot;20300&quot; value=&quot;Slide 2&quot;/&gt;&lt;property id=&quot;20307&quot; value=&quot;301&quot;/&gt;&lt;/object&gt;&lt;object type=&quot;3&quot; unique_id=&quot;10059&quot;&gt;&lt;property id=&quot;20148&quot; value=&quot;5&quot;/&gt;&lt;property id=&quot;20300&quot; value=&quot;Slide 3&quot;/&gt;&lt;property id=&quot;20307&quot; value=&quot;320&quot;/&gt;&lt;/object&gt;&lt;object type=&quot;3&quot; unique_id=&quot;10060&quot;&gt;&lt;property id=&quot;20148&quot; value=&quot;5&quot;/&gt;&lt;property id=&quot;20300&quot; value=&quot;Slide 4&quot;/&gt;&lt;property id=&quot;20307&quot; value=&quot;317&quot;/&gt;&lt;/object&gt;&lt;object type=&quot;3&quot; unique_id=&quot;10061&quot;&gt;&lt;property id=&quot;20148&quot; value=&quot;5&quot;/&gt;&lt;property id=&quot;20300&quot; value=&quot;Slide 5&quot;/&gt;&lt;property id=&quot;20307&quot; value=&quot;370&quot;/&gt;&lt;/object&gt;&lt;object type=&quot;3&quot; unique_id=&quot;10062&quot;&gt;&lt;property id=&quot;20148&quot; value=&quot;5&quot;/&gt;&lt;property id=&quot;20300&quot; value=&quot;Slide 6&quot;/&gt;&lt;property id=&quot;20307&quot; value=&quot;371&quot;/&gt;&lt;/object&gt;&lt;object type=&quot;3&quot; unique_id=&quot;10063&quot;&gt;&lt;property id=&quot;20148&quot; value=&quot;5&quot;/&gt;&lt;property id=&quot;20300&quot; value=&quot;Slide 7&quot;/&gt;&lt;property id=&quot;20307&quot; value=&quot;372&quot;/&gt;&lt;/object&gt;&lt;object type=&quot;3&quot; unique_id=&quot;10064&quot;&gt;&lt;property id=&quot;20148&quot; value=&quot;5&quot;/&gt;&lt;property id=&quot;20300&quot; value=&quot;Slide 8&quot;/&gt;&lt;property id=&quot;20307&quot; value=&quot;373&quot;/&gt;&lt;/object&gt;&lt;object type=&quot;3&quot; unique_id=&quot;10065&quot;&gt;&lt;property id=&quot;20148&quot; value=&quot;5&quot;/&gt;&lt;property id=&quot;20300&quot; value=&quot;Slide 9&quot;/&gt;&lt;property id=&quot;20307&quot; value=&quot;375&quot;/&gt;&lt;/object&gt;&lt;object type=&quot;3&quot; unique_id=&quot;10066&quot;&gt;&lt;property id=&quot;20148&quot; value=&quot;5&quot;/&gt;&lt;property id=&quot;20300&quot; value=&quot;Slide 10&quot;/&gt;&lt;property id=&quot;20307&quot; value=&quot;330&quot;/&gt;&lt;/object&gt;&lt;object type=&quot;3&quot; unique_id=&quot;10067&quot;&gt;&lt;property id=&quot;20148&quot; value=&quot;5&quot;/&gt;&lt;property id=&quot;20300&quot; value=&quot;Slide 11&quot;/&gt;&lt;property id=&quot;20307&quot; value=&quot;376&quot;/&gt;&lt;/object&gt;&lt;object type=&quot;3&quot; unique_id=&quot;10068&quot;&gt;&lt;property id=&quot;20148&quot; value=&quot;5&quot;/&gt;&lt;property id=&quot;20300&quot; value=&quot;Slide 12&quot;/&gt;&lt;property id=&quot;20307&quot; value=&quot;379&quot;/&gt;&lt;/object&gt;&lt;object type=&quot;3&quot; unique_id=&quot;10069&quot;&gt;&lt;property id=&quot;20148&quot; value=&quot;5&quot;/&gt;&lt;property id=&quot;20300&quot; value=&quot;Slide 13&quot;/&gt;&lt;property id=&quot;20307&quot; value=&quot;378&quot;/&gt;&lt;/object&gt;&lt;object type=&quot;3&quot; unique_id=&quot;10070&quot;&gt;&lt;property id=&quot;20148&quot; value=&quot;5&quot;/&gt;&lt;property id=&quot;20300&quot; value=&quot;Slide 14&quot;/&gt;&lt;property id=&quot;20307&quot; value=&quot;380&quot;/&gt;&lt;/object&gt;&lt;object type=&quot;3&quot; unique_id=&quot;10071&quot;&gt;&lt;property id=&quot;20148&quot; value=&quot;5&quot;/&gt;&lt;property id=&quot;20300&quot; value=&quot;Slide 15&quot;/&gt;&lt;property id=&quot;20307&quot; value=&quot;381&quot;/&gt;&lt;/object&gt;&lt;object type=&quot;3&quot; unique_id=&quot;10072&quot;&gt;&lt;property id=&quot;20148&quot; value=&quot;5&quot;/&gt;&lt;property id=&quot;20300&quot; value=&quot;Slide 16&quot;/&gt;&lt;property id=&quot;20307&quot; value=&quot;385&quot;/&gt;&lt;/object&gt;&lt;object type=&quot;3&quot; unique_id=&quot;10073&quot;&gt;&lt;property id=&quot;20148&quot; value=&quot;5&quot;/&gt;&lt;property id=&quot;20300&quot; value=&quot;Slide 17&quot;/&gt;&lt;property id=&quot;20307&quot; value=&quot;383&quot;/&gt;&lt;/object&gt;&lt;object type=&quot;3&quot; unique_id=&quot;10074&quot;&gt;&lt;property id=&quot;20148&quot; value=&quot;5&quot;/&gt;&lt;property id=&quot;20300&quot; value=&quot;Slide 18&quot;/&gt;&lt;property id=&quot;20307&quot; value=&quot;384&quot;/&gt;&lt;/object&gt;&lt;object type=&quot;3&quot; unique_id=&quot;10075&quot;&gt;&lt;property id=&quot;20148&quot; value=&quot;5&quot;/&gt;&lt;property id=&quot;20300&quot; value=&quot;Slide 19&quot;/&gt;&lt;property id=&quot;20307&quot; value=&quot;386&quot;/&gt;&lt;/object&gt;&lt;object type=&quot;3&quot; unique_id=&quot;10076&quot;&gt;&lt;property id=&quot;20148&quot; value=&quot;5&quot;/&gt;&lt;property id=&quot;20300&quot; value=&quot;Slide 20&quot;/&gt;&lt;property id=&quot;20307&quot; value=&quot;390&quot;/&gt;&lt;/object&gt;&lt;object type=&quot;3&quot; unique_id=&quot;10077&quot;&gt;&lt;property id=&quot;20148&quot; value=&quot;5&quot;/&gt;&lt;property id=&quot;20300&quot; value=&quot;Slide 21&quot;/&gt;&lt;property id=&quot;20307&quot; value=&quot;388&quot;/&gt;&lt;/object&gt;&lt;object type=&quot;3&quot; unique_id=&quot;10078&quot;&gt;&lt;property id=&quot;20148&quot; value=&quot;5&quot;/&gt;&lt;property id=&quot;20300&quot; value=&quot;Slide 22&quot;/&gt;&lt;property id=&quot;20307&quot; value=&quot;391&quot;/&gt;&lt;/object&gt;&lt;object type=&quot;3&quot; unique_id=&quot;10079&quot;&gt;&lt;property id=&quot;20148&quot; value=&quot;5&quot;/&gt;&lt;property id=&quot;20300&quot; value=&quot;Slide 23&quot;/&gt;&lt;property id=&quot;20307&quot; value=&quot;392&quot;/&gt;&lt;/object&gt;&lt;object type=&quot;3&quot; unique_id=&quot;10080&quot;&gt;&lt;property id=&quot;20148&quot; value=&quot;5&quot;/&gt;&lt;property id=&quot;20300&quot; value=&quot;Slide 24&quot;/&gt;&lt;property id=&quot;20307&quot; value=&quot;389&quot;/&gt;&lt;/object&gt;&lt;object type=&quot;3&quot; unique_id=&quot;10081&quot;&gt;&lt;property id=&quot;20148&quot; value=&quot;5&quot;/&gt;&lt;property id=&quot;20300&quot; value=&quot;Slide 25&quot;/&gt;&lt;property id=&quot;20307&quot; value=&quot;393&quot;/&gt;&lt;/object&gt;&lt;object type=&quot;3&quot; unique_id=&quot;10082&quot;&gt;&lt;property id=&quot;20148&quot; value=&quot;5&quot;/&gt;&lt;property id=&quot;20300&quot; value=&quot;Slide 26&quot;/&gt;&lt;property id=&quot;20307&quot; value=&quot;399&quot;/&gt;&lt;/object&gt;&lt;object type=&quot;3&quot; unique_id=&quot;10083&quot;&gt;&lt;property id=&quot;20148&quot; value=&quot;5&quot;/&gt;&lt;property id=&quot;20300&quot; value=&quot;Slide 27&quot;/&gt;&lt;property id=&quot;20307&quot; value=&quot;401&quot;/&gt;&lt;/object&gt;&lt;object type=&quot;3&quot; unique_id=&quot;10084&quot;&gt;&lt;property id=&quot;20148&quot; value=&quot;5&quot;/&gt;&lt;property id=&quot;20300&quot; value=&quot;Slide 28&quot;/&gt;&lt;property id=&quot;20307&quot; value=&quot;402&quot;/&gt;&lt;/object&gt;&lt;object type=&quot;3&quot; unique_id=&quot;10085&quot;&gt;&lt;property id=&quot;20148&quot; value=&quot;5&quot;/&gt;&lt;property id=&quot;20300&quot; value=&quot;Slide 29&quot;/&gt;&lt;property id=&quot;20307&quot; value=&quot;403&quot;/&gt;&lt;/object&gt;&lt;object type=&quot;3&quot; unique_id=&quot;10086&quot;&gt;&lt;property id=&quot;20148&quot; value=&quot;5&quot;/&gt;&lt;property id=&quot;20300&quot; value=&quot;Slide 30&quot;/&gt;&lt;property id=&quot;20307&quot; value=&quot;404&quot;/&gt;&lt;/object&gt;&lt;object type=&quot;3&quot; unique_id=&quot;10087&quot;&gt;&lt;property id=&quot;20148&quot; value=&quot;5&quot;/&gt;&lt;property id=&quot;20300&quot; value=&quot;Slide 31&quot;/&gt;&lt;property id=&quot;20307&quot; value=&quot;406&quot;/&gt;&lt;/object&gt;&lt;object type=&quot;3&quot; unique_id=&quot;10088&quot;&gt;&lt;property id=&quot;20148&quot; value=&quot;5&quot;/&gt;&lt;property id=&quot;20300&quot; value=&quot;Slide 32&quot;/&gt;&lt;property id=&quot;20307&quot; value=&quot;408&quot;/&gt;&lt;/object&gt;&lt;object type=&quot;3&quot; unique_id=&quot;10089&quot;&gt;&lt;property id=&quot;20148&quot; value=&quot;5&quot;/&gt;&lt;property id=&quot;20300&quot; value=&quot;Slide 33&quot;/&gt;&lt;property id=&quot;20307&quot; value=&quot;409&quot;/&gt;&lt;/object&gt;&lt;object type=&quot;3&quot; unique_id=&quot;10090&quot;&gt;&lt;property id=&quot;20148&quot; value=&quot;5&quot;/&gt;&lt;property id=&quot;20300&quot; value=&quot;Slide 34&quot;/&gt;&lt;property id=&quot;20307&quot; value=&quot;407&quot;/&gt;&lt;/object&gt;&lt;object type=&quot;3&quot; unique_id=&quot;10091&quot;&gt;&lt;property id=&quot;20148&quot; value=&quot;5&quot;/&gt;&lt;property id=&quot;20300&quot; value=&quot;Slide 35&quot;/&gt;&lt;property id=&quot;20307&quot; value=&quot;332&quot;/&gt;&lt;/object&gt;&lt;object type=&quot;3&quot; unique_id=&quot;10092&quot;&gt;&lt;property id=&quot;20148&quot; value=&quot;5&quot;/&gt;&lt;property id=&quot;20300&quot; value=&quot;Slide 36&quot;/&gt;&lt;property id=&quot;20307&quot; value=&quot;410&quot;/&gt;&lt;/object&gt;&lt;object type=&quot;3&quot; unique_id=&quot;10093&quot;&gt;&lt;property id=&quot;20148&quot; value=&quot;5&quot;/&gt;&lt;property id=&quot;20300&quot; value=&quot;Slide 37&quot;/&gt;&lt;property id=&quot;20307&quot; value=&quot;340&quot;/&gt;&lt;/object&gt;&lt;object type=&quot;3&quot; unique_id=&quot;10094&quot;&gt;&lt;property id=&quot;20148&quot; value=&quot;5&quot;/&gt;&lt;property id=&quot;20300&quot; value=&quot;Slide 38&quot;/&gt;&lt;property id=&quot;20307&quot; value=&quot;411&quot;/&gt;&lt;/object&gt;&lt;object type=&quot;3&quot; unique_id=&quot;10095&quot;&gt;&lt;property id=&quot;20148&quot; value=&quot;5&quot;/&gt;&lt;property id=&quot;20300&quot; value=&quot;Slide 39&quot;/&gt;&lt;property id=&quot;20307&quot; value=&quot;412&quot;/&gt;&lt;/object&gt;&lt;object type=&quot;3&quot; unique_id=&quot;10096&quot;&gt;&lt;property id=&quot;20148&quot; value=&quot;5&quot;/&gt;&lt;property id=&quot;20300&quot; value=&quot;Slide 40&quot;/&gt;&lt;property id=&quot;20307&quot; value=&quot;413&quot;/&gt;&lt;/object&gt;&lt;object type=&quot;3&quot; unique_id=&quot;10097&quot;&gt;&lt;property id=&quot;20148&quot; value=&quot;5&quot;/&gt;&lt;property id=&quot;20300&quot; value=&quot;Slide 41&quot;/&gt;&lt;property id=&quot;20307&quot; value=&quot;414&quot;/&gt;&lt;/object&gt;&lt;object type=&quot;3&quot; unique_id=&quot;10098&quot;&gt;&lt;property id=&quot;20148&quot; value=&quot;5&quot;/&gt;&lt;property id=&quot;20300&quot; value=&quot;Slide 42&quot;/&gt;&lt;property id=&quot;20307&quot; value=&quot;415&quot;/&gt;&lt;/object&gt;&lt;/object&gt;&lt;object type=&quot;8&quot; unique_id=&quot;10056&quot;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4418</TotalTime>
  <Words>6125</Words>
  <Application>Microsoft Office PowerPoint</Application>
  <PresentationFormat>Custom</PresentationFormat>
  <Paragraphs>442</Paragraphs>
  <Slides>42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Yên Hà Minh</cp:lastModifiedBy>
  <cp:revision>375</cp:revision>
  <dcterms:created xsi:type="dcterms:W3CDTF">2013-08-31T11:42:51Z</dcterms:created>
  <dcterms:modified xsi:type="dcterms:W3CDTF">2024-01-25T04:14:19Z</dcterms:modified>
  <cp:category>9Slide.vn</cp:category>
</cp:coreProperties>
</file>