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68" r:id="rId14"/>
    <p:sldId id="270" r:id="rId15"/>
    <p:sldId id="271" r:id="rId16"/>
    <p:sldId id="272" r:id="rId17"/>
    <p:sldId id="273" r:id="rId18"/>
    <p:sldId id="274" r:id="rId19"/>
    <p:sldId id="275" r:id="rId20"/>
    <p:sldId id="276" r:id="rId21"/>
    <p:sldId id="277" r:id="rId22"/>
    <p:sldId id="278" r:id="rId23"/>
    <p:sldId id="280"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userDrawn="1">
          <p15:clr>
            <a:srgbClr val="A4A3A4"/>
          </p15:clr>
        </p15:guide>
        <p15:guide id="2" pos="7256" userDrawn="1">
          <p15:clr>
            <a:srgbClr val="A4A3A4"/>
          </p15:clr>
        </p15:guide>
        <p15:guide id="3" orient="horz" pos="648" userDrawn="1">
          <p15:clr>
            <a:srgbClr val="A4A3A4"/>
          </p15:clr>
        </p15:guide>
        <p15:guide id="4" orient="horz" pos="712" userDrawn="1">
          <p15:clr>
            <a:srgbClr val="A4A3A4"/>
          </p15:clr>
        </p15:guide>
        <p15:guide id="5" orient="horz" pos="3928" userDrawn="1">
          <p15:clr>
            <a:srgbClr val="A4A3A4"/>
          </p15:clr>
        </p15:guide>
        <p15:guide id="6" orient="horz"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65" d="100"/>
          <a:sy n="65" d="100"/>
        </p:scale>
        <p:origin x="66" y="126"/>
      </p:cViewPr>
      <p:guideLst>
        <p:guide pos="416"/>
        <p:guide pos="7256"/>
        <p:guide orient="horz" pos="648"/>
        <p:guide orient="horz" pos="712"/>
        <p:guide orient="horz" pos="3928"/>
        <p:guide orient="horz" pos="38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0FA4386-A195-4990-B60D-8F0D8BCB2A7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56E271-1971-40C7-958D-5038ED03456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1888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0FA4386-A195-4990-B60D-8F0D8BCB2A7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56E271-1971-40C7-958D-5038ED03456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4928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0FA4386-A195-4990-B60D-8F0D8BCB2A7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56E271-1971-40C7-958D-5038ED03456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0062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0FA4386-A195-4990-B60D-8F0D8BCB2A7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56E271-1971-40C7-958D-5038ED03456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1624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0FA4386-A195-4990-B60D-8F0D8BCB2A7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56E271-1971-40C7-958D-5038ED03456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2128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0FA4386-A195-4990-B60D-8F0D8BCB2A7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56E271-1971-40C7-958D-5038ED03456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9303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0FA4386-A195-4990-B60D-8F0D8BCB2A7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56E271-1971-40C7-958D-5038ED03456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483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0FA4386-A195-4990-B60D-8F0D8BCB2A7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56E271-1971-40C7-958D-5038ED03456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4574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0FA4386-A195-4990-B60D-8F0D8BCB2A7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56E271-1971-40C7-958D-5038ED03456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8745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0FA4386-A195-4990-B60D-8F0D8BCB2A7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56E271-1971-40C7-958D-5038ED03456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5432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0FA4386-A195-4990-B60D-8F0D8BCB2A7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56E271-1971-40C7-958D-5038ED03456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120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0FA4386-A195-4990-B60D-8F0D8BCB2A7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A56E271-1971-40C7-958D-5038ED03456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6858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8" Type="http://schemas.openxmlformats.org/officeDocument/2006/relationships/hyperlink" Target="https://vi.wiktionary.org/wiki/%C4%91i%E1%BB%81u_ki%E1%BB%87n" TargetMode="External"/><Relationship Id="rId13" Type="http://schemas.openxmlformats.org/officeDocument/2006/relationships/hyperlink" Target="https://vi.wiktionary.org/wiki/bi%E1%BB%87n_ph%C3%A1p" TargetMode="External"/><Relationship Id="rId3" Type="http://schemas.microsoft.com/office/2007/relationships/hdphoto" Target="../media/hdphoto1.wdp"/><Relationship Id="rId7" Type="http://schemas.openxmlformats.org/officeDocument/2006/relationships/hyperlink" Target="https://vi.wiktionary.org/wiki/nh%E1%BB%AFng" TargetMode="External"/><Relationship Id="rId12" Type="http://schemas.openxmlformats.org/officeDocument/2006/relationships/hyperlink" Target="https://vi.wiktionary.org/wiki/ch%E1%BA%A5p_nh%E1%BA%ADn"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vi.wiktionary.org/wiki/ra" TargetMode="External"/><Relationship Id="rId11" Type="http://schemas.openxmlformats.org/officeDocument/2006/relationships/hyperlink" Target="https://vi.wiktionary.org/wiki/ph%E1%BA%A3i" TargetMode="External"/><Relationship Id="rId5" Type="http://schemas.openxmlformats.org/officeDocument/2006/relationships/hyperlink" Target="https://vi.wiktionary.org/wiki/n%C3%AAu" TargetMode="External"/><Relationship Id="rId10" Type="http://schemas.openxmlformats.org/officeDocument/2006/relationships/hyperlink" Target="https://vi.wiktionary.org/wiki/%C4%91%E1%BB%91i_ph%C6%B0%C6%A1ng" TargetMode="External"/><Relationship Id="rId4" Type="http://schemas.openxmlformats.org/officeDocument/2006/relationships/image" Target="../media/image2.png"/><Relationship Id="rId9" Type="http://schemas.openxmlformats.org/officeDocument/2006/relationships/hyperlink" Target="https://vi.wiktionary.org/wiki/bu%E1%BB%99c" TargetMode="External"/><Relationship Id="rId14" Type="http://schemas.openxmlformats.org/officeDocument/2006/relationships/hyperlink" Target="https://vi.wiktionary.org/wiki/quy%E1%BA%BFt_li%E1%BB%87t" TargetMode="Externa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445045"/>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r>
              <a:rPr lang="en-US" sz="3200" b="1" dirty="0" smtClean="0">
                <a:solidFill>
                  <a:srgbClr val="FF0000"/>
                </a:solidFill>
                <a:effectLst/>
                <a:latin typeface="Times New Roman" panose="02020603050405020304" pitchFamily="18" charset="0"/>
                <a:ea typeface="Times New Roman" panose="02020603050405020304" pitchFamily="18" charset="0"/>
              </a:rPr>
              <a:t>SỬA LỖI DÙNG TỪ (</a:t>
            </a:r>
            <a:r>
              <a:rPr lang="en-US" sz="3200" b="1" dirty="0" err="1" smtClean="0">
                <a:solidFill>
                  <a:srgbClr val="FF0000"/>
                </a:solidFill>
                <a:effectLst/>
                <a:latin typeface="Times New Roman" panose="02020603050405020304" pitchFamily="18" charset="0"/>
                <a:ea typeface="Times New Roman" panose="02020603050405020304" pitchFamily="18" charset="0"/>
              </a:rPr>
              <a:t>tiếp</a:t>
            </a:r>
            <a:r>
              <a:rPr lang="en-US" sz="3200" b="1" dirty="0" smtClean="0">
                <a:solidFill>
                  <a:srgbClr val="FF0000"/>
                </a:solidFill>
                <a:effectLst/>
                <a:latin typeface="Times New Roman" panose="02020603050405020304" pitchFamily="18" charset="0"/>
                <a:ea typeface="Times New Roman" panose="02020603050405020304" pitchFamily="18" charset="0"/>
              </a:rPr>
              <a:t> </a:t>
            </a:r>
            <a:r>
              <a:rPr lang="en-US" sz="3200" b="1" dirty="0" err="1" smtClean="0">
                <a:solidFill>
                  <a:srgbClr val="FF0000"/>
                </a:solidFill>
                <a:effectLst/>
                <a:latin typeface="Times New Roman" panose="02020603050405020304" pitchFamily="18" charset="0"/>
                <a:ea typeface="Times New Roman" panose="02020603050405020304" pitchFamily="18" charset="0"/>
              </a:rPr>
              <a:t>theo</a:t>
            </a:r>
            <a:r>
              <a:rPr lang="en-US" sz="3200" b="1" dirty="0" smtClean="0">
                <a:solidFill>
                  <a:srgbClr val="FF0000"/>
                </a:solidFill>
                <a:effectLst/>
                <a:latin typeface="Times New Roman" panose="02020603050405020304" pitchFamily="18" charset="0"/>
                <a:ea typeface="Times New Roman" panose="02020603050405020304" pitchFamily="18" charset="0"/>
              </a:rPr>
              <a:t>)</a:t>
            </a:r>
            <a:endParaRPr lang="en-US" sz="3200" dirty="0"/>
          </a:p>
        </p:txBody>
      </p:sp>
      <p:sp>
        <p:nvSpPr>
          <p:cNvPr id="2" name="Rectangle 1"/>
          <p:cNvSpPr/>
          <p:nvPr/>
        </p:nvSpPr>
        <p:spPr>
          <a:xfrm>
            <a:off x="4925709" y="868690"/>
            <a:ext cx="2327881" cy="523220"/>
          </a:xfrm>
          <a:prstGeom prst="rect">
            <a:avLst/>
          </a:prstGeom>
        </p:spPr>
        <p:txBody>
          <a:bodyPr wrap="none">
            <a:spAutoFit/>
          </a:bodyPr>
          <a:lstStyle/>
          <a:p>
            <a:r>
              <a:rPr lang="en-US" sz="2800" b="1" dirty="0">
                <a:solidFill>
                  <a:srgbClr val="7030A0"/>
                </a:solidFill>
                <a:latin typeface="Times New Roman" panose="02020603050405020304" pitchFamily="18" charset="0"/>
                <a:ea typeface="Arial" panose="020B0604020202020204" pitchFamily="34" charset="0"/>
              </a:rPr>
              <a:t>KHỞI ĐỘNG</a:t>
            </a:r>
            <a:endParaRPr lang="en-US" sz="2800" dirty="0"/>
          </a:p>
        </p:txBody>
      </p:sp>
      <p:pic>
        <p:nvPicPr>
          <p:cNvPr id="6" name="Picture 5"/>
          <p:cNvPicPr>
            <a:picLocks noChangeAspect="1"/>
          </p:cNvPicPr>
          <p:nvPr/>
        </p:nvPicPr>
        <p:blipFill>
          <a:blip r:embed="rId5"/>
          <a:stretch>
            <a:fillRect/>
          </a:stretch>
        </p:blipFill>
        <p:spPr>
          <a:xfrm>
            <a:off x="2279650" y="1742119"/>
            <a:ext cx="7620000" cy="3626295"/>
          </a:xfrm>
          <a:prstGeom prst="rect">
            <a:avLst/>
          </a:prstGeom>
        </p:spPr>
      </p:pic>
      <p:sp>
        <p:nvSpPr>
          <p:cNvPr id="4" name="Rectangle 3"/>
          <p:cNvSpPr/>
          <p:nvPr/>
        </p:nvSpPr>
        <p:spPr>
          <a:xfrm>
            <a:off x="2877984" y="2370378"/>
            <a:ext cx="6410632" cy="2357568"/>
          </a:xfrm>
          <a:prstGeom prst="rect">
            <a:avLst/>
          </a:prstGeom>
        </p:spPr>
        <p:txBody>
          <a:bodyPr wrap="square">
            <a:spAutoFit/>
          </a:bodyPr>
          <a:lstStyle/>
          <a:p>
            <a:pPr>
              <a:lnSpc>
                <a:spcPct val="115000"/>
              </a:lnSpc>
              <a:spcAft>
                <a:spcPts val="0"/>
              </a:spcAft>
            </a:pPr>
            <a:r>
              <a:rPr lang="en-US" sz="3200" b="1" dirty="0" err="1" smtClean="0">
                <a:solidFill>
                  <a:schemeClr val="bg1"/>
                </a:solidFill>
                <a:latin typeface="Times New Roman" panose="02020603050405020304" pitchFamily="18" charset="0"/>
                <a:ea typeface="Times New Roman" panose="02020603050405020304" pitchFamily="18" charset="0"/>
              </a:rPr>
              <a:t>Hãy</a:t>
            </a:r>
            <a:r>
              <a:rPr lang="en-US" sz="3200" b="1" dirty="0" smtClean="0">
                <a:solidFill>
                  <a:schemeClr val="bg1"/>
                </a:solidFill>
                <a:latin typeface="Times New Roman" panose="02020603050405020304" pitchFamily="18" charset="0"/>
                <a:ea typeface="Times New Roman" panose="02020603050405020304" pitchFamily="18" charset="0"/>
              </a:rPr>
              <a:t> </a:t>
            </a:r>
            <a:r>
              <a:rPr lang="en-US" sz="3200" b="1" dirty="0" err="1" smtClean="0">
                <a:solidFill>
                  <a:schemeClr val="bg1"/>
                </a:solidFill>
                <a:latin typeface="Times New Roman" panose="02020603050405020304" pitchFamily="18" charset="0"/>
                <a:ea typeface="Times New Roman" panose="02020603050405020304" pitchFamily="18" charset="0"/>
              </a:rPr>
              <a:t>nhắc</a:t>
            </a:r>
            <a:r>
              <a:rPr lang="en-US" sz="3200" b="1" dirty="0" smtClean="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lại</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những</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lỗi</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dùng</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từ</a:t>
            </a:r>
            <a:r>
              <a:rPr lang="en-US" sz="3200" b="1" dirty="0">
                <a:solidFill>
                  <a:schemeClr val="bg1"/>
                </a:solidFill>
                <a:latin typeface="Times New Roman" panose="02020603050405020304" pitchFamily="18" charset="0"/>
                <a:ea typeface="Times New Roman" panose="02020603050405020304" pitchFamily="18" charset="0"/>
              </a:rPr>
              <a:t> hay </a:t>
            </a:r>
            <a:r>
              <a:rPr lang="en-US" sz="3200" b="1" dirty="0" err="1">
                <a:solidFill>
                  <a:schemeClr val="bg1"/>
                </a:solidFill>
                <a:latin typeface="Times New Roman" panose="02020603050405020304" pitchFamily="18" charset="0"/>
                <a:ea typeface="Times New Roman" panose="02020603050405020304" pitchFamily="18" charset="0"/>
              </a:rPr>
              <a:t>gặp</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và</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cách</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khắc</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phục</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đã</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được</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tìm</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hiểu</a:t>
            </a:r>
            <a:r>
              <a:rPr lang="en-US" sz="3200" b="1" dirty="0">
                <a:solidFill>
                  <a:schemeClr val="bg1"/>
                </a:solidFill>
                <a:latin typeface="Times New Roman" panose="02020603050405020304" pitchFamily="18" charset="0"/>
                <a:ea typeface="Times New Roman" panose="02020603050405020304" pitchFamily="18" charset="0"/>
              </a:rPr>
              <a:t> ở </a:t>
            </a:r>
            <a:r>
              <a:rPr lang="en-US" sz="3200" b="1" dirty="0" err="1">
                <a:solidFill>
                  <a:schemeClr val="bg1"/>
                </a:solidFill>
                <a:latin typeface="Times New Roman" panose="02020603050405020304" pitchFamily="18" charset="0"/>
                <a:ea typeface="Times New Roman" panose="02020603050405020304" pitchFamily="18" charset="0"/>
              </a:rPr>
              <a:t>Bài</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học</a:t>
            </a:r>
            <a:r>
              <a:rPr lang="en-US" sz="3200" b="1" dirty="0">
                <a:solidFill>
                  <a:schemeClr val="bg1"/>
                </a:solidFill>
                <a:latin typeface="Times New Roman" panose="02020603050405020304" pitchFamily="18" charset="0"/>
                <a:ea typeface="Times New Roman" panose="02020603050405020304" pitchFamily="18" charset="0"/>
              </a:rPr>
              <a:t> 1 (</a:t>
            </a:r>
            <a:r>
              <a:rPr lang="en-US" sz="3200" b="1" dirty="0" err="1">
                <a:solidFill>
                  <a:schemeClr val="bg1"/>
                </a:solidFill>
                <a:latin typeface="Times New Roman" panose="02020603050405020304" pitchFamily="18" charset="0"/>
                <a:ea typeface="Times New Roman" panose="02020603050405020304" pitchFamily="18" charset="0"/>
              </a:rPr>
              <a:t>Thần</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thoại</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và</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Sử</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thi</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Lấy</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ví</a:t>
            </a:r>
            <a:r>
              <a:rPr lang="en-US" sz="3200" b="1" dirty="0">
                <a:solidFill>
                  <a:schemeClr val="bg1"/>
                </a:solidFill>
                <a:latin typeface="Times New Roman" panose="02020603050405020304" pitchFamily="18" charset="0"/>
                <a:ea typeface="Times New Roman" panose="02020603050405020304" pitchFamily="18" charset="0"/>
              </a:rPr>
              <a:t> </a:t>
            </a:r>
            <a:r>
              <a:rPr lang="en-US" sz="3200" b="1" dirty="0" err="1">
                <a:solidFill>
                  <a:schemeClr val="bg1"/>
                </a:solidFill>
                <a:latin typeface="Times New Roman" panose="02020603050405020304" pitchFamily="18" charset="0"/>
                <a:ea typeface="Times New Roman" panose="02020603050405020304" pitchFamily="18" charset="0"/>
              </a:rPr>
              <a:t>dụ</a:t>
            </a:r>
            <a:r>
              <a:rPr lang="en-US" sz="3200" b="1" dirty="0">
                <a:solidFill>
                  <a:schemeClr val="bg1"/>
                </a:solidFill>
                <a:latin typeface="Times New Roman" panose="02020603050405020304" pitchFamily="18" charset="0"/>
                <a:ea typeface="Times New Roman" panose="02020603050405020304" pitchFamily="18" charset="0"/>
              </a:rPr>
              <a:t>.</a:t>
            </a:r>
            <a:endParaRPr lang="en-US" sz="3200" b="1"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86530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p:cNvSpPr/>
          <p:nvPr/>
        </p:nvSpPr>
        <p:spPr>
          <a:xfrm>
            <a:off x="638103" y="1028700"/>
            <a:ext cx="10858500" cy="1043619"/>
          </a:xfrm>
          <a:prstGeom prst="rect">
            <a:avLst/>
          </a:prstGeom>
        </p:spPr>
        <p:txBody>
          <a:bodyPr>
            <a:spAutoFit/>
          </a:bodyPr>
          <a:lstStyle/>
          <a:p>
            <a:pPr marL="0" marR="0" lvl="0" indent="0" algn="l" defTabSz="914400" rtl="0" eaLnBrk="1" fontAlgn="auto" latinLnBrk="0" hangingPunct="1">
              <a:lnSpc>
                <a:spcPct val="115000"/>
              </a:lnSpc>
              <a:spcBef>
                <a:spcPts val="0"/>
              </a:spcBef>
              <a:spcAft>
                <a:spcPts val="0"/>
              </a:spcAft>
              <a:buClrTx/>
              <a:buSzTx/>
              <a:buFontTx/>
              <a:buNone/>
              <a:tabLst>
                <a:tab pos="1386840" algn="l"/>
              </a:tabLst>
              <a:defRPr/>
            </a:pPr>
            <a:r>
              <a:rPr kumimoji="0" lang="en-US" sz="2800" b="1" i="0" u="none" strike="noStrike" kern="1200" cap="none" spc="0" normalizeH="0" baseline="0" noProof="0" dirty="0" smtClean="0">
                <a:ln>
                  <a:noFill/>
                </a:ln>
                <a:solidFill>
                  <a:srgbClr val="0070C0"/>
                </a:solidFill>
                <a:effectLst/>
                <a:uLnTx/>
                <a:uFillTx/>
                <a:latin typeface="Times New Roman" panose="02020603050405020304" pitchFamily="18" charset="0"/>
                <a:ea typeface="Times New Roman" panose="02020603050405020304" pitchFamily="18" charset="0"/>
                <a:cs typeface="+mn-cs"/>
              </a:rPr>
              <a:t>1. </a:t>
            </a:r>
            <a:r>
              <a:rPr kumimoji="0" lang="en-US" sz="2800" b="1" i="0" u="none" strike="noStrike" kern="1200" cap="none" spc="0" normalizeH="0" baseline="0" noProof="0" dirty="0" err="1" smtClean="0">
                <a:ln>
                  <a:noFill/>
                </a:ln>
                <a:solidFill>
                  <a:srgbClr val="0070C0"/>
                </a:solidFill>
                <a:effectLst/>
                <a:uLnTx/>
                <a:uFillTx/>
                <a:latin typeface="Times New Roman" panose="02020603050405020304" pitchFamily="18" charset="0"/>
                <a:ea typeface="Times New Roman" panose="02020603050405020304" pitchFamily="18" charset="0"/>
                <a:cs typeface="+mn-cs"/>
              </a:rPr>
              <a:t>Bài</a:t>
            </a:r>
            <a:r>
              <a:rPr kumimoji="0" lang="en-US" sz="2800" b="1" i="0" u="none" strike="noStrike" kern="1200" cap="none" spc="0" normalizeH="0" baseline="0" noProof="0" dirty="0" smtClean="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tập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1: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Phát</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hiện</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và</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sửa</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lỗi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dùng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từ</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sai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quy</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tắc</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ngữ</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pháp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trong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các</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câu</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sau</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6" name="Rectangle 5"/>
          <p:cNvSpPr/>
          <p:nvPr/>
        </p:nvSpPr>
        <p:spPr>
          <a:xfrm>
            <a:off x="660400" y="2032279"/>
            <a:ext cx="10858500" cy="3342453"/>
          </a:xfrm>
          <a:prstGeom prst="rect">
            <a:avLst/>
          </a:prstGeom>
        </p:spPr>
        <p:txBody>
          <a:bodyPr>
            <a:spAutoFit/>
          </a:bodyPr>
          <a:lstStyle/>
          <a:p>
            <a:pPr>
              <a:lnSpc>
                <a:spcPct val="115000"/>
              </a:lnSpc>
              <a:spcAft>
                <a:spcPts val="0"/>
              </a:spcAft>
              <a:tabLst>
                <a:tab pos="1386840" algn="l"/>
              </a:tabLst>
            </a:pPr>
            <a:r>
              <a:rPr lang="en-US" sz="3200" i="1" dirty="0">
                <a:solidFill>
                  <a:srgbClr val="000000"/>
                </a:solidFill>
                <a:latin typeface="Times New Roman" panose="02020603050405020304" pitchFamily="18" charset="0"/>
                <a:ea typeface="Times New Roman" panose="02020603050405020304" pitchFamily="18" charset="0"/>
              </a:rPr>
              <a:t>c) </a:t>
            </a:r>
            <a:r>
              <a:rPr lang="en-US" sz="3200" i="1" dirty="0" err="1">
                <a:solidFill>
                  <a:srgbClr val="000000"/>
                </a:solidFill>
                <a:latin typeface="Times New Roman" panose="02020603050405020304" pitchFamily="18" charset="0"/>
                <a:ea typeface="Times New Roman" panose="02020603050405020304" pitchFamily="18" charset="0"/>
              </a:rPr>
              <a:t>Lớp</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trẻ</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của</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chúng</a:t>
            </a:r>
            <a:r>
              <a:rPr lang="en-US" sz="3200" i="1" dirty="0">
                <a:solidFill>
                  <a:srgbClr val="000000"/>
                </a:solidFill>
                <a:latin typeface="Times New Roman" panose="02020603050405020304" pitchFamily="18" charset="0"/>
                <a:ea typeface="Times New Roman" panose="02020603050405020304" pitchFamily="18" charset="0"/>
              </a:rPr>
              <a:t> ta </a:t>
            </a:r>
            <a:r>
              <a:rPr lang="en-US" sz="3200" i="1" dirty="0" err="1">
                <a:solidFill>
                  <a:srgbClr val="000000"/>
                </a:solidFill>
                <a:latin typeface="Times New Roman" panose="02020603050405020304" pitchFamily="18" charset="0"/>
                <a:ea typeface="Times New Roman" panose="02020603050405020304" pitchFamily="18" charset="0"/>
              </a:rPr>
              <a:t>là</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niềm</a:t>
            </a:r>
            <a:r>
              <a:rPr lang="en-US" sz="3200" i="1" dirty="0">
                <a:solidFill>
                  <a:srgbClr val="000000"/>
                </a:solidFill>
                <a:latin typeface="Times New Roman" panose="02020603050405020304" pitchFamily="18" charset="0"/>
                <a:ea typeface="Times New Roman" panose="02020603050405020304" pitchFamily="18" charset="0"/>
              </a:rPr>
              <a:t> hi </a:t>
            </a:r>
            <a:r>
              <a:rPr lang="en-US" sz="3200" i="1" dirty="0" err="1">
                <a:solidFill>
                  <a:srgbClr val="000000"/>
                </a:solidFill>
                <a:latin typeface="Times New Roman" panose="02020603050405020304" pitchFamily="18" charset="0"/>
                <a:ea typeface="Times New Roman" panose="02020603050405020304" pitchFamily="18" charset="0"/>
              </a:rPr>
              <a:t>vọng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đất</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nước</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Việt</a:t>
            </a:r>
            <a:r>
              <a:rPr lang="en-US" sz="3200" i="1" dirty="0">
                <a:solidFill>
                  <a:srgbClr val="000000"/>
                </a:solidFill>
                <a:latin typeface="Times New Roman" panose="02020603050405020304" pitchFamily="18" charset="0"/>
                <a:ea typeface="Times New Roman" panose="02020603050405020304" pitchFamily="18" charset="0"/>
              </a:rPr>
              <a:t> Nam </a:t>
            </a:r>
            <a:r>
              <a:rPr lang="en-US" sz="3200" i="1" dirty="0" err="1">
                <a:solidFill>
                  <a:srgbClr val="000000"/>
                </a:solidFill>
                <a:latin typeface="Times New Roman" panose="02020603050405020304" pitchFamily="18" charset="0"/>
                <a:ea typeface="Times New Roman" panose="02020603050405020304" pitchFamily="18" charset="0"/>
              </a:rPr>
              <a:t>hàng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ngàn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năm</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văn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hiến</a:t>
            </a:r>
            <a:r>
              <a:rPr lang="en-US" sz="3200" i="1"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lnSpc>
                <a:spcPct val="115000"/>
              </a:lnSpc>
              <a:spcAft>
                <a:spcPts val="0"/>
              </a:spcAft>
              <a:tabLst>
                <a:tab pos="1386840" algn="l"/>
              </a:tabLst>
            </a:pPr>
            <a:r>
              <a:rPr lang="en-US" sz="3200" i="1"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Lỗi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sắp</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xếp</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hư</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không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đúng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chỗ</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lnSpc>
                <a:spcPct val="115000"/>
              </a:lnSpc>
              <a:spcAft>
                <a:spcPts val="0"/>
              </a:spcAft>
              <a:tabLst>
                <a:tab pos="1386840" algn="l"/>
              </a:tabLst>
            </a:pP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Sửa</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lại</a:t>
            </a:r>
            <a:r>
              <a:rPr lang="en-US" sz="3200" dirty="0">
                <a:solidFill>
                  <a:srgbClr val="000000"/>
                </a:solidFill>
                <a:latin typeface="Times New Roman" panose="02020603050405020304" pitchFamily="18"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r>
              <a:rPr lang="en-US" sz="3200" i="1" dirty="0" err="1">
                <a:solidFill>
                  <a:srgbClr val="000000"/>
                </a:solidFill>
                <a:latin typeface="Times New Roman" panose="02020603050405020304" pitchFamily="18" charset="0"/>
                <a:ea typeface="Times New Roman" panose="02020603050405020304" pitchFamily="18" charset="0"/>
              </a:rPr>
              <a:t>Lớp</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trẻ</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chúng</a:t>
            </a:r>
            <a:r>
              <a:rPr lang="en-US" sz="3200" i="1" dirty="0">
                <a:solidFill>
                  <a:srgbClr val="000000"/>
                </a:solidFill>
                <a:latin typeface="Times New Roman" panose="02020603050405020304" pitchFamily="18" charset="0"/>
                <a:ea typeface="Times New Roman" panose="02020603050405020304" pitchFamily="18" charset="0"/>
              </a:rPr>
              <a:t> ta </a:t>
            </a:r>
            <a:r>
              <a:rPr lang="en-US" sz="3200" i="1" dirty="0" err="1">
                <a:solidFill>
                  <a:srgbClr val="000000"/>
                </a:solidFill>
                <a:latin typeface="Times New Roman" panose="02020603050405020304" pitchFamily="18" charset="0"/>
                <a:ea typeface="Times New Roman" panose="02020603050405020304" pitchFamily="18" charset="0"/>
              </a:rPr>
              <a:t>là</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niềm</a:t>
            </a:r>
            <a:r>
              <a:rPr lang="en-US" sz="3200" i="1" dirty="0">
                <a:solidFill>
                  <a:srgbClr val="000000"/>
                </a:solidFill>
                <a:latin typeface="Times New Roman" panose="02020603050405020304" pitchFamily="18" charset="0"/>
                <a:ea typeface="Times New Roman" panose="02020603050405020304" pitchFamily="18" charset="0"/>
              </a:rPr>
              <a:t> hi </a:t>
            </a:r>
            <a:r>
              <a:rPr lang="en-US" sz="3200" i="1" dirty="0" err="1">
                <a:solidFill>
                  <a:srgbClr val="000000"/>
                </a:solidFill>
                <a:latin typeface="Times New Roman" panose="02020603050405020304" pitchFamily="18" charset="0"/>
                <a:ea typeface="Times New Roman" panose="02020603050405020304" pitchFamily="18" charset="0"/>
              </a:rPr>
              <a:t>vọng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của</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đất</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nước</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Việt</a:t>
            </a:r>
            <a:r>
              <a:rPr lang="en-US" sz="3200" i="1" dirty="0">
                <a:solidFill>
                  <a:srgbClr val="000000"/>
                </a:solidFill>
                <a:latin typeface="Times New Roman" panose="02020603050405020304" pitchFamily="18" charset="0"/>
                <a:ea typeface="Times New Roman" panose="02020603050405020304" pitchFamily="18" charset="0"/>
              </a:rPr>
              <a:t> Nam </a:t>
            </a:r>
            <a:r>
              <a:rPr lang="en-US" sz="3200" i="1" dirty="0" err="1">
                <a:solidFill>
                  <a:srgbClr val="000000"/>
                </a:solidFill>
                <a:latin typeface="Times New Roman" panose="02020603050405020304" pitchFamily="18" charset="0"/>
                <a:ea typeface="Times New Roman" panose="02020603050405020304" pitchFamily="18" charset="0"/>
              </a:rPr>
              <a:t>hàng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ngàn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năm</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văn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hiến</a:t>
            </a:r>
            <a:r>
              <a:rPr lang="en-US" sz="3200" i="1" dirty="0">
                <a:solidFill>
                  <a:srgbClr val="000000"/>
                </a:solidFill>
                <a:latin typeface="Times New Roman" panose="02020603050405020304" pitchFamily="18" charset="0"/>
                <a:ea typeface="Times New Roman" panose="02020603050405020304" pitchFamily="18" charset="0"/>
              </a:rPr>
              <a:t>.</a:t>
            </a:r>
            <a:endParaRPr lang="en-US" sz="3200" dirty="0"/>
          </a:p>
        </p:txBody>
      </p:sp>
    </p:spTree>
    <p:extLst>
      <p:ext uri="{BB962C8B-B14F-4D97-AF65-F5344CB8AC3E}">
        <p14:creationId xmlns:p14="http://schemas.microsoft.com/office/powerpoint/2010/main" val="149005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down)">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down)">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down)">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p:cNvSpPr/>
          <p:nvPr/>
        </p:nvSpPr>
        <p:spPr>
          <a:xfrm>
            <a:off x="638103" y="1028700"/>
            <a:ext cx="10858500" cy="1043619"/>
          </a:xfrm>
          <a:prstGeom prst="rect">
            <a:avLst/>
          </a:prstGeom>
        </p:spPr>
        <p:txBody>
          <a:bodyPr>
            <a:spAutoFit/>
          </a:bodyPr>
          <a:lstStyle/>
          <a:p>
            <a:pPr marL="0" marR="0" lvl="0" indent="0" algn="l" defTabSz="914400" rtl="0" eaLnBrk="1" fontAlgn="auto" latinLnBrk="0" hangingPunct="1">
              <a:lnSpc>
                <a:spcPct val="115000"/>
              </a:lnSpc>
              <a:spcBef>
                <a:spcPts val="0"/>
              </a:spcBef>
              <a:spcAft>
                <a:spcPts val="0"/>
              </a:spcAft>
              <a:buClrTx/>
              <a:buSzTx/>
              <a:buFontTx/>
              <a:buNone/>
              <a:tabLst>
                <a:tab pos="1386840" algn="l"/>
              </a:tabLst>
              <a:defRPr/>
            </a:pPr>
            <a:r>
              <a:rPr kumimoji="0" lang="en-US" sz="2800" b="1" i="0" u="none" strike="noStrike" kern="1200" cap="none" spc="0" normalizeH="0" baseline="0" noProof="0" dirty="0" smtClean="0">
                <a:ln>
                  <a:noFill/>
                </a:ln>
                <a:solidFill>
                  <a:srgbClr val="0070C0"/>
                </a:solidFill>
                <a:effectLst/>
                <a:uLnTx/>
                <a:uFillTx/>
                <a:latin typeface="Times New Roman" panose="02020603050405020304" pitchFamily="18" charset="0"/>
                <a:ea typeface="Times New Roman" panose="02020603050405020304" pitchFamily="18" charset="0"/>
                <a:cs typeface="+mn-cs"/>
              </a:rPr>
              <a:t>1. </a:t>
            </a:r>
            <a:r>
              <a:rPr kumimoji="0" lang="en-US" sz="2800" b="1" i="0" u="none" strike="noStrike" kern="1200" cap="none" spc="0" normalizeH="0" baseline="0" noProof="0" dirty="0" err="1" smtClean="0">
                <a:ln>
                  <a:noFill/>
                </a:ln>
                <a:solidFill>
                  <a:srgbClr val="0070C0"/>
                </a:solidFill>
                <a:effectLst/>
                <a:uLnTx/>
                <a:uFillTx/>
                <a:latin typeface="Times New Roman" panose="02020603050405020304" pitchFamily="18" charset="0"/>
                <a:ea typeface="Times New Roman" panose="02020603050405020304" pitchFamily="18" charset="0"/>
                <a:cs typeface="+mn-cs"/>
              </a:rPr>
              <a:t>Bài</a:t>
            </a:r>
            <a:r>
              <a:rPr kumimoji="0" lang="en-US" sz="2800" b="1" i="0" u="none" strike="noStrike" kern="1200" cap="none" spc="0" normalizeH="0" baseline="0" noProof="0" dirty="0" smtClean="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tập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1: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Phát</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hiện</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và</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sửa</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lỗi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dùng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từ</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sai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quy</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tắc</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ngữ</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pháp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trong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các</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câu</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sau</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 name="Rectangle 1"/>
          <p:cNvSpPr/>
          <p:nvPr/>
        </p:nvSpPr>
        <p:spPr>
          <a:xfrm>
            <a:off x="660400" y="2054033"/>
            <a:ext cx="10858500" cy="3490186"/>
          </a:xfrm>
          <a:prstGeom prst="rect">
            <a:avLst/>
          </a:prstGeom>
        </p:spPr>
        <p:txBody>
          <a:bodyPr>
            <a:spAutoFit/>
          </a:bodyPr>
          <a:lstStyle/>
          <a:p>
            <a:pPr>
              <a:lnSpc>
                <a:spcPct val="115000"/>
              </a:lnSpc>
              <a:spcAft>
                <a:spcPts val="0"/>
              </a:spcAft>
              <a:tabLst>
                <a:tab pos="1386840" algn="l"/>
              </a:tabLst>
            </a:pPr>
            <a:r>
              <a:rPr lang="en-US" sz="3200" i="1" dirty="0">
                <a:solidFill>
                  <a:srgbClr val="000000"/>
                </a:solidFill>
                <a:latin typeface="Times New Roman" panose="02020603050405020304" pitchFamily="18" charset="0"/>
                <a:ea typeface="Times New Roman" panose="02020603050405020304" pitchFamily="18" charset="0"/>
              </a:rPr>
              <a:t>d) Qua </a:t>
            </a:r>
            <a:r>
              <a:rPr lang="en-US" sz="3200" i="1" dirty="0" err="1">
                <a:solidFill>
                  <a:srgbClr val="000000"/>
                </a:solidFill>
                <a:latin typeface="Times New Roman" panose="02020603050405020304" pitchFamily="18" charset="0"/>
                <a:ea typeface="Times New Roman" panose="02020603050405020304" pitchFamily="18" charset="0"/>
              </a:rPr>
              <a:t>các</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vở</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tuồng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chèo</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trong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bài</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học</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này</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chúng</a:t>
            </a:r>
            <a:r>
              <a:rPr lang="en-US" sz="3200" i="1" dirty="0">
                <a:solidFill>
                  <a:srgbClr val="000000"/>
                </a:solidFill>
                <a:latin typeface="Times New Roman" panose="02020603050405020304" pitchFamily="18" charset="0"/>
                <a:ea typeface="Times New Roman" panose="02020603050405020304" pitchFamily="18" charset="0"/>
              </a:rPr>
              <a:t> ta </a:t>
            </a:r>
            <a:r>
              <a:rPr lang="en-US" sz="3200" i="1" dirty="0" err="1">
                <a:solidFill>
                  <a:srgbClr val="000000"/>
                </a:solidFill>
                <a:latin typeface="Times New Roman" panose="02020603050405020304" pitchFamily="18" charset="0"/>
                <a:ea typeface="Times New Roman" panose="02020603050405020304" pitchFamily="18" charset="0"/>
              </a:rPr>
              <a:t>thấy</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các</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người</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phụ</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nữ</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trong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mỗi</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câu</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chuyện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đều</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có</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những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số</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phận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riêng</a:t>
            </a:r>
            <a:r>
              <a:rPr lang="en-US" sz="3200" i="1"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lnSpc>
                <a:spcPct val="115000"/>
              </a:lnSpc>
              <a:spcAft>
                <a:spcPts val="0"/>
              </a:spcAft>
              <a:tabLst>
                <a:tab pos="1386840" algn="l"/>
              </a:tabLst>
            </a:pP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Lỗi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sắp</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xếp</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trật</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tự</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không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đúng</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lnSpc>
                <a:spcPct val="115000"/>
              </a:lnSpc>
              <a:spcAft>
                <a:spcPts val="0"/>
              </a:spcAft>
              <a:tabLst>
                <a:tab pos="1386840" algn="l"/>
              </a:tabLst>
            </a:pP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Sửa</a:t>
            </a:r>
            <a:r>
              <a:rPr lang="en-US" sz="3200" dirty="0">
                <a:solidFill>
                  <a:srgbClr val="000000"/>
                </a:solidFill>
                <a:latin typeface="Times New Roman" panose="02020603050405020304" pitchFamily="18"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a:lnSpc>
                <a:spcPct val="115000"/>
              </a:lnSpc>
              <a:spcAft>
                <a:spcPts val="0"/>
              </a:spcAft>
              <a:tabLst>
                <a:tab pos="1386840" algn="l"/>
              </a:tabLst>
            </a:pPr>
            <a:r>
              <a:rPr lang="en-US" sz="3200" dirty="0">
                <a:solidFill>
                  <a:srgbClr val="000000"/>
                </a:solidFill>
                <a:latin typeface="Times New Roman" panose="02020603050405020304" pitchFamily="18" charset="0"/>
                <a:ea typeface="Times New Roman" panose="02020603050405020304" pitchFamily="18" charset="0"/>
              </a:rPr>
              <a:t>    </a:t>
            </a:r>
            <a:r>
              <a:rPr lang="en-US" sz="3200" i="1" dirty="0">
                <a:solidFill>
                  <a:srgbClr val="000000"/>
                </a:solidFill>
                <a:latin typeface="Times New Roman" panose="02020603050405020304" pitchFamily="18" charset="0"/>
                <a:ea typeface="Times New Roman" panose="02020603050405020304" pitchFamily="18" charset="0"/>
              </a:rPr>
              <a:t>Qua </a:t>
            </a:r>
            <a:r>
              <a:rPr lang="en-US" sz="3200" i="1" dirty="0" err="1">
                <a:solidFill>
                  <a:srgbClr val="000000"/>
                </a:solidFill>
                <a:latin typeface="Times New Roman" panose="02020603050405020304" pitchFamily="18" charset="0"/>
                <a:ea typeface="Times New Roman" panose="02020603050405020304" pitchFamily="18" charset="0"/>
              </a:rPr>
              <a:t>các</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vở</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tuồng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chèo</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trong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bài</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học</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này</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chúng</a:t>
            </a:r>
            <a:r>
              <a:rPr lang="en-US" sz="3200" i="1" dirty="0">
                <a:solidFill>
                  <a:srgbClr val="000000"/>
                </a:solidFill>
                <a:latin typeface="Times New Roman" panose="02020603050405020304" pitchFamily="18" charset="0"/>
                <a:ea typeface="Times New Roman" panose="02020603050405020304" pitchFamily="18" charset="0"/>
              </a:rPr>
              <a:t> ta </a:t>
            </a:r>
            <a:r>
              <a:rPr lang="en-US" sz="3200" i="1" dirty="0" err="1">
                <a:solidFill>
                  <a:srgbClr val="000000"/>
                </a:solidFill>
                <a:latin typeface="Times New Roman" panose="02020603050405020304" pitchFamily="18" charset="0"/>
                <a:ea typeface="Times New Roman" panose="02020603050405020304" pitchFamily="18" charset="0"/>
              </a:rPr>
              <a:t>thấy</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những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người</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phụ</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nữ</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trong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mỗi</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câu</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chuyện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đều</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số</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phận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riêng</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1941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p:cNvSpPr/>
          <p:nvPr/>
        </p:nvSpPr>
        <p:spPr>
          <a:xfrm>
            <a:off x="3782832" y="961315"/>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7030A0"/>
                </a:solidFill>
                <a:effectLst/>
                <a:uLnTx/>
                <a:uFillTx/>
                <a:latin typeface="Times New Roman" panose="02020603050405020304" pitchFamily="18" charset="0"/>
                <a:ea typeface="MS Mincho"/>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p:cNvSpPr txBox="1"/>
          <p:nvPr/>
        </p:nvSpPr>
        <p:spPr>
          <a:xfrm>
            <a:off x="620616" y="1524487"/>
            <a:ext cx="3710503"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THẢO LUẬN THEO</a:t>
            </a:r>
            <a:r>
              <a:rPr kumimoji="0" lang="en-US" sz="2400" b="1"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CẶP</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7" name="Picture 6"/>
          <p:cNvPicPr>
            <a:picLocks noChangeAspect="1"/>
          </p:cNvPicPr>
          <p:nvPr/>
        </p:nvPicPr>
        <p:blipFill>
          <a:blip r:embed="rId5"/>
          <a:stretch>
            <a:fillRect/>
          </a:stretch>
        </p:blipFill>
        <p:spPr>
          <a:xfrm>
            <a:off x="776926" y="2435751"/>
            <a:ext cx="3005906" cy="2241835"/>
          </a:xfrm>
          <a:prstGeom prst="rect">
            <a:avLst/>
          </a:prstGeom>
        </p:spPr>
      </p:pic>
      <p:grpSp>
        <p:nvGrpSpPr>
          <p:cNvPr id="19" name="Group 18"/>
          <p:cNvGrpSpPr/>
          <p:nvPr/>
        </p:nvGrpSpPr>
        <p:grpSpPr>
          <a:xfrm>
            <a:off x="4156587" y="2447782"/>
            <a:ext cx="7494639" cy="1951795"/>
            <a:chOff x="4120969" y="2129965"/>
            <a:chExt cx="7494639" cy="1951795"/>
          </a:xfrm>
        </p:grpSpPr>
        <p:sp>
          <p:nvSpPr>
            <p:cNvPr id="9" name="Rounded Rectangle 8"/>
            <p:cNvSpPr/>
            <p:nvPr/>
          </p:nvSpPr>
          <p:spPr>
            <a:xfrm>
              <a:off x="4120969" y="2129965"/>
              <a:ext cx="7494639" cy="195179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p:cNvSpPr/>
            <p:nvPr/>
          </p:nvSpPr>
          <p:spPr>
            <a:xfrm>
              <a:off x="4295501" y="2243883"/>
              <a:ext cx="7201101" cy="1578894"/>
            </a:xfrm>
            <a:prstGeom prst="rect">
              <a:avLst/>
            </a:prstGeom>
          </p:spPr>
          <p:txBody>
            <a:bodyPr wrap="square">
              <a:spAutoFit/>
            </a:bodyPr>
            <a:lstStyle/>
            <a:p>
              <a:pPr marR="30480" algn="just">
                <a:lnSpc>
                  <a:spcPct val="115000"/>
                </a:lnSpc>
                <a:spcAft>
                  <a:spcPts val="1200"/>
                </a:spcAft>
              </a:pPr>
              <a:r>
                <a:rPr lang="en-US" sz="2800" b="1" dirty="0" err="1">
                  <a:solidFill>
                    <a:srgbClr val="0D0D0D"/>
                  </a:solidFill>
                  <a:latin typeface="Times New Roman" panose="02020603050405020304" pitchFamily="18" charset="0"/>
                  <a:ea typeface="Times New Roman" panose="02020603050405020304" pitchFamily="18" charset="0"/>
                </a:rPr>
                <a:t>Bài</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tập</a:t>
              </a:r>
              <a:r>
                <a:rPr lang="en-US" sz="2800" b="1" dirty="0">
                  <a:solidFill>
                    <a:srgbClr val="0D0D0D"/>
                  </a:solidFill>
                  <a:latin typeface="Times New Roman" panose="02020603050405020304" pitchFamily="18" charset="0"/>
                  <a:ea typeface="Times New Roman" panose="02020603050405020304" pitchFamily="18" charset="0"/>
                </a:rPr>
                <a:t> 2 (SGK/Tr81): </a:t>
              </a:r>
              <a:r>
                <a:rPr lang="en-US" sz="2800" b="1" dirty="0" err="1">
                  <a:solidFill>
                    <a:srgbClr val="0D0D0D"/>
                  </a:solidFill>
                  <a:latin typeface="Times New Roman" panose="02020603050405020304" pitchFamily="18" charset="0"/>
                  <a:ea typeface="Times New Roman" panose="02020603050405020304" pitchFamily="18" charset="0"/>
                </a:rPr>
                <a:t>Phân</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tích</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các</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lỗi</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lặp</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từ</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lặp</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nghĩa</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lỗi</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dùng</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từ</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không</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hợp</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với</a:t>
              </a:r>
              <a:r>
                <a:rPr lang="en-US" sz="2800" b="1" dirty="0">
                  <a:solidFill>
                    <a:srgbClr val="0D0D0D"/>
                  </a:solidFill>
                  <a:latin typeface="Times New Roman" panose="02020603050405020304" pitchFamily="18" charset="0"/>
                  <a:ea typeface="Times New Roman" panose="02020603050405020304" pitchFamily="18" charset="0"/>
                </a:rPr>
                <a:t> PCNN </a:t>
              </a:r>
              <a:r>
                <a:rPr lang="en-US" sz="2800" b="1" dirty="0" err="1">
                  <a:solidFill>
                    <a:srgbClr val="0D0D0D"/>
                  </a:solidFill>
                  <a:latin typeface="Times New Roman" panose="02020603050405020304" pitchFamily="18" charset="0"/>
                  <a:ea typeface="Times New Roman" panose="02020603050405020304" pitchFamily="18" charset="0"/>
                </a:rPr>
                <a:t>trong</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các</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và</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sửa</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lại</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cho</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đúng</a:t>
              </a:r>
              <a:r>
                <a:rPr lang="en-US" sz="2800" b="1" dirty="0">
                  <a:solidFill>
                    <a:srgbClr val="0D0D0D"/>
                  </a:solidFill>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1538051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660400" y="2004260"/>
            <a:ext cx="10858500" cy="4056495"/>
          </a:xfrm>
          <a:prstGeom prst="rect">
            <a:avLst/>
          </a:prstGeom>
        </p:spPr>
        <p:txBody>
          <a:bodyPr>
            <a:spAutoFit/>
          </a:bodyPr>
          <a:lstStyle/>
          <a:p>
            <a:pPr algn="just">
              <a:lnSpc>
                <a:spcPct val="115000"/>
              </a:lnSpc>
              <a:spcAft>
                <a:spcPts val="0"/>
              </a:spcAft>
            </a:pPr>
            <a:r>
              <a:rPr lang="vi-VN" sz="2800" dirty="0">
                <a:solidFill>
                  <a:srgbClr val="000000"/>
                </a:solidFill>
                <a:latin typeface="Times New Roman" panose="02020603050405020304" pitchFamily="18" charset="0"/>
                <a:ea typeface="Times New Roman" panose="02020603050405020304" pitchFamily="18" charset="0"/>
              </a:rPr>
              <a:t>a) Vở tuồng </a:t>
            </a:r>
            <a:r>
              <a:rPr lang="vi-VN" sz="2800" i="1" dirty="0">
                <a:solidFill>
                  <a:srgbClr val="000000"/>
                </a:solidFill>
                <a:latin typeface="Times New Roman" panose="02020603050405020304" pitchFamily="18" charset="0"/>
                <a:ea typeface="Times New Roman" panose="02020603050405020304" pitchFamily="18" charset="0"/>
              </a:rPr>
              <a:t>Nghêu, Sò, Ốc, Hến</a:t>
            </a:r>
            <a:r>
              <a:rPr lang="vi-VN" sz="2800" dirty="0">
                <a:solidFill>
                  <a:srgbClr val="000000"/>
                </a:solidFill>
                <a:latin typeface="Times New Roman" panose="02020603050405020304" pitchFamily="18" charset="0"/>
                <a:ea typeface="Times New Roman" panose="02020603050405020304" pitchFamily="18" charset="0"/>
              </a:rPr>
              <a:t> là một trong những tác phẩm tuyệt tác.</a:t>
            </a:r>
            <a:endParaRPr lang="en-US" sz="2800" dirty="0">
              <a:latin typeface="Times New Roman" panose="02020603050405020304" pitchFamily="18" charset="0"/>
              <a:ea typeface="Times New Roman" panose="02020603050405020304" pitchFamily="18" charset="0"/>
            </a:endParaRPr>
          </a:p>
          <a:p>
            <a:pPr algn="just">
              <a:lnSpc>
                <a:spcPct val="115000"/>
              </a:lnSpc>
              <a:spcAft>
                <a:spcPts val="0"/>
              </a:spcAft>
            </a:pP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Lỗi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Lặp</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nghĩa</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từ</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tuyệt</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tác</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đã</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bao</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hàm</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nghĩa</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từ</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tác</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phẩm</a:t>
            </a:r>
            <a:r>
              <a:rPr lang="en-US" sz="2800" dirty="0">
                <a:solidFill>
                  <a:srgbClr val="000000"/>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algn="just">
              <a:lnSpc>
                <a:spcPct val="115000"/>
              </a:lnSpc>
              <a:spcAft>
                <a:spcPts val="0"/>
              </a:spcAft>
            </a:pP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Sửa</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lại</a:t>
            </a:r>
            <a:r>
              <a:rPr lang="en-US" sz="2800" dirty="0">
                <a:solidFill>
                  <a:srgbClr val="000000"/>
                </a:solidFill>
                <a:latin typeface="Times New Roman" panose="02020603050405020304" pitchFamily="18"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algn="just">
              <a:lnSpc>
                <a:spcPct val="115000"/>
              </a:lnSpc>
              <a:spcAft>
                <a:spcPts val="0"/>
              </a:spcAft>
            </a:pP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Bỏ</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tác</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phẩm</a:t>
            </a:r>
            <a:r>
              <a:rPr lang="en-US" sz="2800" dirty="0">
                <a:solidFill>
                  <a:srgbClr val="000000"/>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algn="just">
              <a:lnSpc>
                <a:spcPct val="115000"/>
              </a:lnSpc>
              <a:spcAft>
                <a:spcPts val="0"/>
              </a:spcAft>
            </a:pPr>
            <a:r>
              <a:rPr lang="vi-VN" sz="2800" dirty="0">
                <a:solidFill>
                  <a:srgbClr val="000000"/>
                </a:solidFill>
                <a:latin typeface="Times New Roman" panose="02020603050405020304" pitchFamily="18" charset="0"/>
                <a:ea typeface="Times New Roman" panose="02020603050405020304" pitchFamily="18" charset="0"/>
              </a:rPr>
              <a:t>Vở tuồng </a:t>
            </a:r>
            <a:r>
              <a:rPr lang="vi-VN" sz="2800" i="1" dirty="0">
                <a:solidFill>
                  <a:srgbClr val="000000"/>
                </a:solidFill>
                <a:latin typeface="Times New Roman" panose="02020603050405020304" pitchFamily="18" charset="0"/>
                <a:ea typeface="Times New Roman" panose="02020603050405020304" pitchFamily="18" charset="0"/>
              </a:rPr>
              <a:t>Nghêu, Sò, Ốc, Hến</a:t>
            </a:r>
            <a:r>
              <a:rPr lang="vi-VN" sz="2800" dirty="0">
                <a:solidFill>
                  <a:srgbClr val="000000"/>
                </a:solidFill>
                <a:latin typeface="Times New Roman" panose="02020603050405020304" pitchFamily="18" charset="0"/>
                <a:ea typeface="Times New Roman" panose="02020603050405020304" pitchFamily="18" charset="0"/>
              </a:rPr>
              <a:t> là một trong những tuyệt tác.</a:t>
            </a:r>
            <a:endParaRPr lang="en-US" sz="2800" dirty="0">
              <a:latin typeface="Times New Roman" panose="02020603050405020304" pitchFamily="18" charset="0"/>
              <a:ea typeface="Times New Roman" panose="02020603050405020304" pitchFamily="18" charset="0"/>
            </a:endParaRPr>
          </a:p>
          <a:p>
            <a:pPr algn="just">
              <a:lnSpc>
                <a:spcPct val="115000"/>
              </a:lnSpc>
              <a:spcAft>
                <a:spcPts val="0"/>
              </a:spcAft>
            </a:pP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Thay</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tuyệt</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tác</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bằng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từ</a:t>
            </a:r>
            <a:r>
              <a:rPr lang="en-US" sz="2800" dirty="0">
                <a:solidFill>
                  <a:srgbClr val="000000"/>
                </a:solidFill>
                <a:latin typeface="Times New Roman" panose="02020603050405020304" pitchFamily="18" charset="0"/>
                <a:ea typeface="Times New Roman" panose="02020603050405020304" pitchFamily="18" charset="0"/>
              </a:rPr>
              <a:t> “hay”</a:t>
            </a:r>
            <a:endParaRPr lang="en-US" sz="2800" dirty="0">
              <a:latin typeface="Times New Roman" panose="02020603050405020304" pitchFamily="18" charset="0"/>
              <a:ea typeface="Times New Roman" panose="02020603050405020304" pitchFamily="18" charset="0"/>
            </a:endParaRPr>
          </a:p>
          <a:p>
            <a:pPr algn="just">
              <a:lnSpc>
                <a:spcPct val="115000"/>
              </a:lnSpc>
              <a:spcAft>
                <a:spcPts val="0"/>
              </a:spcAft>
            </a:pPr>
            <a:r>
              <a:rPr lang="vi-VN" sz="2800" dirty="0">
                <a:solidFill>
                  <a:srgbClr val="000000"/>
                </a:solidFill>
                <a:latin typeface="Times New Roman" panose="02020603050405020304" pitchFamily="18" charset="0"/>
                <a:ea typeface="Times New Roman" panose="02020603050405020304" pitchFamily="18" charset="0"/>
              </a:rPr>
              <a:t>Vở tuồng </a:t>
            </a:r>
            <a:r>
              <a:rPr lang="vi-VN" sz="2800" i="1" dirty="0">
                <a:solidFill>
                  <a:srgbClr val="000000"/>
                </a:solidFill>
                <a:latin typeface="Times New Roman" panose="02020603050405020304" pitchFamily="18" charset="0"/>
                <a:ea typeface="Times New Roman" panose="02020603050405020304" pitchFamily="18" charset="0"/>
              </a:rPr>
              <a:t>Nghêu, Sò, Ốc, Hến</a:t>
            </a:r>
            <a:r>
              <a:rPr lang="vi-VN" sz="2800" dirty="0">
                <a:solidFill>
                  <a:srgbClr val="000000"/>
                </a:solidFill>
                <a:latin typeface="Times New Roman" panose="02020603050405020304" pitchFamily="18" charset="0"/>
                <a:ea typeface="Times New Roman" panose="02020603050405020304" pitchFamily="18" charset="0"/>
              </a:rPr>
              <a:t> là một trong những tác phẩm hay.</a:t>
            </a:r>
            <a:endParaRPr lang="en-US" sz="2800" dirty="0">
              <a:latin typeface="Times New Roman" panose="02020603050405020304" pitchFamily="18" charset="0"/>
              <a:ea typeface="Times New Roman" panose="02020603050405020304" pitchFamily="18" charset="0"/>
            </a:endParaRPr>
          </a:p>
          <a:p>
            <a:pPr algn="just">
              <a:lnSpc>
                <a:spcPct val="115000"/>
              </a:lnSpc>
              <a:spcAft>
                <a:spcPts val="0"/>
              </a:spcAft>
            </a:pPr>
            <a:r>
              <a:rPr lang="en-US" sz="2800" dirty="0">
                <a:solidFill>
                  <a:srgbClr val="000000"/>
                </a:solidFill>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660400" y="974071"/>
            <a:ext cx="10858500" cy="1083374"/>
          </a:xfrm>
          <a:prstGeom prst="rect">
            <a:avLst/>
          </a:prstGeom>
        </p:spPr>
        <p:txBody>
          <a:bodyPr>
            <a:spAutoFit/>
          </a:bodyPr>
          <a:lstStyle/>
          <a:p>
            <a:pPr marR="30480" algn="just">
              <a:lnSpc>
                <a:spcPct val="115000"/>
              </a:lnSpc>
              <a:spcAft>
                <a:spcPts val="1200"/>
              </a:spcAft>
            </a:pPr>
            <a:r>
              <a:rPr lang="vi-VN" sz="2800" b="1" dirty="0">
                <a:solidFill>
                  <a:srgbClr val="0070C0"/>
                </a:solidFill>
                <a:latin typeface="Times New Roman" panose="02020603050405020304" pitchFamily="18" charset="0"/>
                <a:ea typeface="Times New Roman" panose="02020603050405020304" pitchFamily="18" charset="0"/>
              </a:rPr>
              <a:t>2. Bài tập 2: </a:t>
            </a:r>
            <a:r>
              <a:rPr lang="en-US" sz="2800" b="1" dirty="0" err="1">
                <a:solidFill>
                  <a:srgbClr val="0070C0"/>
                </a:solidFill>
                <a:latin typeface="Times New Roman" panose="02020603050405020304" pitchFamily="18" charset="0"/>
                <a:ea typeface="Times New Roman" panose="02020603050405020304" pitchFamily="18" charset="0"/>
              </a:rPr>
              <a:t>Phân</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tích</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các</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lỗi</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lặp</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từ</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lặp</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nghĩa</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lỗi</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dùng</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từ</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không</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hợp</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với</a:t>
            </a:r>
            <a:r>
              <a:rPr lang="en-US" sz="2800" b="1" dirty="0">
                <a:solidFill>
                  <a:srgbClr val="0070C0"/>
                </a:solidFill>
                <a:latin typeface="Times New Roman" panose="02020603050405020304" pitchFamily="18" charset="0"/>
                <a:ea typeface="Times New Roman" panose="02020603050405020304" pitchFamily="18" charset="0"/>
              </a:rPr>
              <a:t> PCNN </a:t>
            </a:r>
            <a:r>
              <a:rPr lang="en-US" sz="2800" b="1" dirty="0" err="1">
                <a:solidFill>
                  <a:srgbClr val="0070C0"/>
                </a:solidFill>
                <a:latin typeface="Times New Roman" panose="02020603050405020304" pitchFamily="18" charset="0"/>
                <a:ea typeface="Times New Roman" panose="02020603050405020304" pitchFamily="18" charset="0"/>
              </a:rPr>
              <a:t>trong</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các</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câu</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và</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sửa</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lại</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cho</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đúng</a:t>
            </a:r>
            <a:r>
              <a:rPr lang="en-US" sz="2800" b="1" dirty="0">
                <a:solidFill>
                  <a:srgbClr val="0070C0"/>
                </a:solidFill>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1208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dow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down)">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Rectangle 6"/>
          <p:cNvSpPr/>
          <p:nvPr/>
        </p:nvSpPr>
        <p:spPr>
          <a:xfrm>
            <a:off x="660400" y="974071"/>
            <a:ext cx="10858500" cy="1083374"/>
          </a:xfrm>
          <a:prstGeom prst="rect">
            <a:avLst/>
          </a:prstGeom>
        </p:spPr>
        <p:txBody>
          <a:bodyPr>
            <a:spAutoFit/>
          </a:bodyPr>
          <a:lstStyle/>
          <a:p>
            <a:pPr marL="0" marR="30480" lvl="0" indent="0" algn="just" defTabSz="914400" rtl="0" eaLnBrk="1" fontAlgn="auto" latinLnBrk="0" hangingPunct="1">
              <a:lnSpc>
                <a:spcPct val="115000"/>
              </a:lnSpc>
              <a:spcBef>
                <a:spcPts val="0"/>
              </a:spcBef>
              <a:spcAft>
                <a:spcPts val="1200"/>
              </a:spcAft>
              <a:buClrTx/>
              <a:buSzTx/>
              <a:buFontTx/>
              <a:buNone/>
              <a:tabLst/>
              <a:defRPr/>
            </a:pPr>
            <a:r>
              <a:rPr kumimoji="0" lang="vi-VN"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2. Bài tập 2: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Phân</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tích</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các</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lỗi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lặp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từ</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lặp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nghĩa</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lỗi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dùng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từ</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không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hợp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với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PCNN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trong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các</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câu</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và</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sửa</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lại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cho</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đúng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 name="Rectangle 1"/>
          <p:cNvSpPr/>
          <p:nvPr/>
        </p:nvSpPr>
        <p:spPr>
          <a:xfrm>
            <a:off x="660400" y="2103253"/>
            <a:ext cx="10858500" cy="4067267"/>
          </a:xfrm>
          <a:prstGeom prst="rect">
            <a:avLst/>
          </a:prstGeom>
        </p:spPr>
        <p:txBody>
          <a:bodyPr>
            <a:spAutoFit/>
          </a:bodyPr>
          <a:lstStyle/>
          <a:p>
            <a:pPr algn="just">
              <a:lnSpc>
                <a:spcPct val="115000"/>
              </a:lnSpc>
              <a:spcAft>
                <a:spcPts val="900"/>
              </a:spcAft>
            </a:pPr>
            <a:r>
              <a:rPr lang="vi-VN" sz="2400" dirty="0">
                <a:solidFill>
                  <a:srgbClr val="000000"/>
                </a:solidFill>
                <a:latin typeface="Times New Roman" panose="02020603050405020304" pitchFamily="18" charset="0"/>
                <a:ea typeface="Times New Roman" panose="02020603050405020304" pitchFamily="18" charset="0"/>
              </a:rPr>
              <a:t>b) Mắc mưu Thị Hến, con đường hoạn lộ làm quan của Huyện Trìa thế là</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liệu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có</a:t>
            </a:r>
            <a:r>
              <a:rPr lang="vi-VN" sz="2400" dirty="0">
                <a:solidFill>
                  <a:srgbClr val="000000"/>
                </a:solidFill>
                <a:latin typeface="Times New Roman" panose="02020603050405020304" pitchFamily="18" charset="0"/>
                <a:ea typeface="Times New Roman" panose="02020603050405020304" pitchFamily="18" charset="0"/>
              </a:rPr>
              <a:t> chấm hết?</a:t>
            </a:r>
            <a:endParaRPr lang="en-US" sz="2400" dirty="0">
              <a:latin typeface="Times New Roman" panose="02020603050405020304" pitchFamily="18" charset="0"/>
              <a:ea typeface="Times New Roman" panose="02020603050405020304" pitchFamily="18" charset="0"/>
            </a:endParaRPr>
          </a:p>
          <a:p>
            <a:pPr algn="just">
              <a:lnSpc>
                <a:spcPct val="115000"/>
              </a:lnSpc>
              <a:spcAft>
                <a:spcPts val="900"/>
              </a:spcAft>
            </a:pP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Lỗi</a:t>
            </a:r>
            <a:r>
              <a:rPr lang="en-US" sz="2400" dirty="0">
                <a:solidFill>
                  <a:srgbClr val="000000"/>
                </a:solidFill>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pPr algn="just">
              <a:lnSpc>
                <a:spcPct val="115000"/>
              </a:lnSpc>
              <a:spcAft>
                <a:spcPts val="900"/>
              </a:spcAft>
            </a:pP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dùng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từ</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thế</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là</a:t>
            </a:r>
            <a:r>
              <a:rPr lang="en-US" sz="2400" dirty="0">
                <a:solidFill>
                  <a:srgbClr val="000000"/>
                </a:solidFill>
                <a:latin typeface="Times New Roman" panose="02020603050405020304" pitchFamily="18" charset="0"/>
                <a:ea typeface="Times New Roman" panose="02020603050405020304" pitchFamily="18" charset="0"/>
              </a:rPr>
              <a:t>” (PCNN </a:t>
            </a:r>
            <a:r>
              <a:rPr lang="en-US" sz="2400" dirty="0" err="1">
                <a:solidFill>
                  <a:srgbClr val="000000"/>
                </a:solidFill>
                <a:latin typeface="Times New Roman" panose="02020603050405020304" pitchFamily="18" charset="0"/>
                <a:ea typeface="Times New Roman" panose="02020603050405020304" pitchFamily="18" charset="0"/>
              </a:rPr>
              <a:t>sinh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hoạt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không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hợp</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với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văn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bản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nghị</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luận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văn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học</a:t>
            </a:r>
            <a:r>
              <a:rPr lang="en-US" sz="2400" dirty="0">
                <a:solidFill>
                  <a:srgbClr val="000000"/>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algn="just">
              <a:lnSpc>
                <a:spcPct val="115000"/>
              </a:lnSpc>
              <a:spcAft>
                <a:spcPts val="900"/>
              </a:spcAft>
            </a:pP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Lặp</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nghĩa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Hoạn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lộ</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đường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công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danh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quan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lại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đã</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bao</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hàm</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nghĩa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của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từ</a:t>
            </a:r>
            <a:r>
              <a:rPr lang="en-US" sz="2400" dirty="0">
                <a:solidFill>
                  <a:srgbClr val="000000"/>
                </a:solidFill>
                <a:latin typeface="Times New Roman" panose="02020603050405020304" pitchFamily="18" charset="0"/>
                <a:ea typeface="Times New Roman" panose="02020603050405020304" pitchFamily="18" charset="0"/>
              </a:rPr>
              <a:t> </a:t>
            </a:r>
            <a:r>
              <a:rPr lang="en-US" sz="2400" i="1" dirty="0">
                <a:solidFill>
                  <a:srgbClr val="000000"/>
                </a:solidFill>
                <a:latin typeface="Times New Roman" panose="02020603050405020304" pitchFamily="18" charset="0"/>
                <a:ea typeface="Times New Roman" panose="02020603050405020304" pitchFamily="18" charset="0"/>
              </a:rPr>
              <a:t>con </a:t>
            </a:r>
            <a:r>
              <a:rPr lang="en-US" sz="2400" i="1" dirty="0" err="1">
                <a:solidFill>
                  <a:srgbClr val="000000"/>
                </a:solidFill>
                <a:latin typeface="Times New Roman" panose="02020603050405020304" pitchFamily="18" charset="0"/>
                <a:ea typeface="Times New Roman" panose="02020603050405020304" pitchFamily="18" charset="0"/>
              </a:rPr>
              <a:t>đường</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làm</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quan</a:t>
            </a:r>
            <a:endParaRPr lang="en-US" sz="2400" dirty="0">
              <a:latin typeface="Times New Roman" panose="02020603050405020304" pitchFamily="18" charset="0"/>
              <a:ea typeface="Times New Roman" panose="02020603050405020304" pitchFamily="18" charset="0"/>
            </a:endParaRPr>
          </a:p>
          <a:p>
            <a:pPr algn="just">
              <a:lnSpc>
                <a:spcPct val="115000"/>
              </a:lnSpc>
              <a:spcAft>
                <a:spcPts val="900"/>
              </a:spcAft>
            </a:pP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Cách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sửa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bỏ</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từ</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thế</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là</a:t>
            </a:r>
            <a:r>
              <a:rPr lang="en-US" sz="2400" dirty="0">
                <a:solidFill>
                  <a:srgbClr val="000000"/>
                </a:solidFill>
                <a:latin typeface="Times New Roman" panose="02020603050405020304" pitchFamily="18" charset="0"/>
                <a:ea typeface="Times New Roman" panose="02020603050405020304" pitchFamily="18" charset="0"/>
              </a:rPr>
              <a:t>”, “con </a:t>
            </a:r>
            <a:r>
              <a:rPr lang="en-US" sz="2400" dirty="0" err="1">
                <a:solidFill>
                  <a:srgbClr val="000000"/>
                </a:solidFill>
                <a:latin typeface="Times New Roman" panose="02020603050405020304" pitchFamily="18" charset="0"/>
                <a:ea typeface="Times New Roman" panose="02020603050405020304" pitchFamily="18" charset="0"/>
              </a:rPr>
              <a:t>đường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làm</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quan</a:t>
            </a:r>
            <a:r>
              <a:rPr lang="en-US" sz="2400" dirty="0">
                <a:solidFill>
                  <a:srgbClr val="000000"/>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algn="just">
              <a:lnSpc>
                <a:spcPct val="115000"/>
              </a:lnSpc>
              <a:spcAft>
                <a:spcPts val="900"/>
              </a:spcAft>
            </a:pPr>
            <a:r>
              <a:rPr lang="vi-VN" sz="2400" i="1" dirty="0">
                <a:solidFill>
                  <a:srgbClr val="000000"/>
                </a:solidFill>
                <a:latin typeface="Times New Roman" panose="02020603050405020304" pitchFamily="18" charset="0"/>
                <a:ea typeface="Times New Roman" panose="02020603050405020304" pitchFamily="18" charset="0"/>
              </a:rPr>
              <a:t>Mắc mưu Thị Hến, hoạn lộ của Huyện Trìa </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liệu</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có</a:t>
            </a:r>
            <a:r>
              <a:rPr lang="vi-VN" sz="2400" i="1" dirty="0">
                <a:solidFill>
                  <a:srgbClr val="000000"/>
                </a:solidFill>
                <a:latin typeface="Times New Roman" panose="02020603050405020304" pitchFamily="18" charset="0"/>
                <a:ea typeface="Times New Roman" panose="02020603050405020304" pitchFamily="18" charset="0"/>
              </a:rPr>
              <a:t> chấm hết?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86480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Rectangle 6"/>
          <p:cNvSpPr/>
          <p:nvPr/>
        </p:nvSpPr>
        <p:spPr>
          <a:xfrm>
            <a:off x="660400" y="974071"/>
            <a:ext cx="10858500" cy="1083374"/>
          </a:xfrm>
          <a:prstGeom prst="rect">
            <a:avLst/>
          </a:prstGeom>
        </p:spPr>
        <p:txBody>
          <a:bodyPr>
            <a:spAutoFit/>
          </a:bodyPr>
          <a:lstStyle/>
          <a:p>
            <a:pPr marL="0" marR="30480" lvl="0" indent="0" algn="just" defTabSz="914400" rtl="0" eaLnBrk="1" fontAlgn="auto" latinLnBrk="0" hangingPunct="1">
              <a:lnSpc>
                <a:spcPct val="115000"/>
              </a:lnSpc>
              <a:spcBef>
                <a:spcPts val="0"/>
              </a:spcBef>
              <a:spcAft>
                <a:spcPts val="1200"/>
              </a:spcAft>
              <a:buClrTx/>
              <a:buSzTx/>
              <a:buFontTx/>
              <a:buNone/>
              <a:tabLst/>
              <a:defRPr/>
            </a:pPr>
            <a:r>
              <a:rPr kumimoji="0" lang="vi-VN"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2. Bài tập 2: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Phân</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tích</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các</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lỗi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lặp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từ</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lặp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nghĩa</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lỗi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dùng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từ</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không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hợp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với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PCNN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trong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các</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câu</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và</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sửa</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lại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cho</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đúng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4" name="Rectangle 3"/>
          <p:cNvSpPr/>
          <p:nvPr/>
        </p:nvSpPr>
        <p:spPr>
          <a:xfrm>
            <a:off x="660400" y="2057445"/>
            <a:ext cx="10858500" cy="3836435"/>
          </a:xfrm>
          <a:prstGeom prst="rect">
            <a:avLst/>
          </a:prstGeom>
        </p:spPr>
        <p:txBody>
          <a:bodyPr>
            <a:spAutoFit/>
          </a:bodyPr>
          <a:lstStyle/>
          <a:p>
            <a:pPr algn="just">
              <a:lnSpc>
                <a:spcPct val="115000"/>
              </a:lnSpc>
              <a:spcAft>
                <a:spcPts val="900"/>
              </a:spcAft>
            </a:pPr>
            <a:r>
              <a:rPr lang="vi-VN" sz="3200" dirty="0">
                <a:solidFill>
                  <a:srgbClr val="000000"/>
                </a:solidFill>
                <a:latin typeface="Times New Roman" panose="02020603050405020304" pitchFamily="18" charset="0"/>
                <a:ea typeface="Times New Roman" panose="02020603050405020304" pitchFamily="18" charset="0"/>
              </a:rPr>
              <a:t>c) Bạn ấy đại diện thay mặt cho những người có thành tích học tập xuất sắc nhất.</a:t>
            </a:r>
            <a:endParaRPr lang="en-US" sz="3200" dirty="0">
              <a:latin typeface="Times New Roman" panose="02020603050405020304" pitchFamily="18" charset="0"/>
              <a:ea typeface="Times New Roman" panose="02020603050405020304" pitchFamily="18" charset="0"/>
            </a:endParaRPr>
          </a:p>
          <a:p>
            <a:pPr algn="just">
              <a:lnSpc>
                <a:spcPct val="115000"/>
              </a:lnSpc>
              <a:spcAft>
                <a:spcPts val="900"/>
              </a:spcAft>
            </a:pP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Lỗi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dùng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lặp</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đại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diện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và</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thay</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mặt</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cùng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một</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nghĩa</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lgn="just">
              <a:lnSpc>
                <a:spcPct val="115000"/>
              </a:lnSpc>
              <a:spcAft>
                <a:spcPts val="900"/>
              </a:spcAft>
            </a:pP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Chữa</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lỗi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Bỏ</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thay</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mặt</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lgn="just">
              <a:lnSpc>
                <a:spcPct val="115000"/>
              </a:lnSpc>
              <a:spcAft>
                <a:spcPts val="900"/>
              </a:spcAft>
            </a:pPr>
            <a:r>
              <a:rPr lang="vi-VN" sz="3200" i="1" dirty="0">
                <a:solidFill>
                  <a:srgbClr val="000000"/>
                </a:solidFill>
                <a:latin typeface="Times New Roman" panose="02020603050405020304" pitchFamily="18" charset="0"/>
                <a:ea typeface="Times New Roman" panose="02020603050405020304" pitchFamily="18" charset="0"/>
              </a:rPr>
              <a:t>Bạn ấy đại diện cho những người có thành tích học tập xuất sắc nhất.</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1598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down)">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Rectangle 6"/>
          <p:cNvSpPr/>
          <p:nvPr/>
        </p:nvSpPr>
        <p:spPr>
          <a:xfrm>
            <a:off x="660400" y="974071"/>
            <a:ext cx="10858500" cy="1083374"/>
          </a:xfrm>
          <a:prstGeom prst="rect">
            <a:avLst/>
          </a:prstGeom>
        </p:spPr>
        <p:txBody>
          <a:bodyPr>
            <a:spAutoFit/>
          </a:bodyPr>
          <a:lstStyle/>
          <a:p>
            <a:pPr marL="0" marR="30480" lvl="0" indent="0" algn="just" defTabSz="914400" rtl="0" eaLnBrk="1" fontAlgn="auto" latinLnBrk="0" hangingPunct="1">
              <a:lnSpc>
                <a:spcPct val="115000"/>
              </a:lnSpc>
              <a:spcBef>
                <a:spcPts val="0"/>
              </a:spcBef>
              <a:spcAft>
                <a:spcPts val="1200"/>
              </a:spcAft>
              <a:buClrTx/>
              <a:buSzTx/>
              <a:buFontTx/>
              <a:buNone/>
              <a:tabLst/>
              <a:defRPr/>
            </a:pPr>
            <a:r>
              <a:rPr kumimoji="0" lang="vi-VN"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2. Bài tập 2: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Phân</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tích</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các</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lỗi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lặp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từ</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lặp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nghĩa</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lỗi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dùng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từ</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không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hợp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với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PCNN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trong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các</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câu</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và</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sửa</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lại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cho</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đúng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 name="Rectangle 1"/>
          <p:cNvSpPr/>
          <p:nvPr/>
        </p:nvSpPr>
        <p:spPr>
          <a:xfrm>
            <a:off x="660400" y="2057445"/>
            <a:ext cx="10858500" cy="4311950"/>
          </a:xfrm>
          <a:prstGeom prst="rect">
            <a:avLst/>
          </a:prstGeom>
        </p:spPr>
        <p:txBody>
          <a:bodyPr>
            <a:spAutoFit/>
          </a:bodyPr>
          <a:lstStyle/>
          <a:p>
            <a:pPr algn="just">
              <a:lnSpc>
                <a:spcPct val="115000"/>
              </a:lnSpc>
              <a:spcAft>
                <a:spcPts val="900"/>
              </a:spcAft>
            </a:pPr>
            <a:r>
              <a:rPr lang="vi-VN" sz="2800" dirty="0">
                <a:solidFill>
                  <a:srgbClr val="000000"/>
                </a:solidFill>
                <a:latin typeface="Times New Roman" panose="02020603050405020304" pitchFamily="18" charset="0"/>
                <a:ea typeface="Times New Roman" panose="02020603050405020304" pitchFamily="18" charset="0"/>
              </a:rPr>
              <a:t>d) Đó là bức tối hậu thư cuối cùng mà cảnh sát đã đưa cho nhóm tội phạm đang lẩn trốn.</a:t>
            </a:r>
            <a:endParaRPr lang="en-US" sz="2800" dirty="0">
              <a:latin typeface="Times New Roman" panose="02020603050405020304" pitchFamily="18" charset="0"/>
              <a:ea typeface="Times New Roman" panose="02020603050405020304" pitchFamily="18" charset="0"/>
            </a:endParaRPr>
          </a:p>
          <a:p>
            <a:pPr>
              <a:lnSpc>
                <a:spcPct val="115000"/>
              </a:lnSpc>
              <a:spcBef>
                <a:spcPts val="600"/>
              </a:spcBef>
              <a:spcAft>
                <a:spcPts val="600"/>
              </a:spcAft>
            </a:pP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Lỗi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dùng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lặp</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nghĩa</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cụm</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từ</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tối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hậu</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thư</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đã</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bao</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hàm</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nghĩa</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từ</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bức</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Tối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hậu</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thư</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có</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nghĩa</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là</a:t>
            </a:r>
            <a:r>
              <a:rPr lang="en-US" sz="2800" dirty="0">
                <a:solidFill>
                  <a:srgbClr val="0D0D0D"/>
                </a:solidFill>
                <a:latin typeface="Times New Roman" panose="02020603050405020304" pitchFamily="18" charset="0"/>
                <a:ea typeface="Times New Roman" panose="02020603050405020304" pitchFamily="18" charset="0"/>
              </a:rPr>
              <a:t> </a:t>
            </a:r>
            <a:r>
              <a:rPr lang="vi-VN" sz="2800" dirty="0">
                <a:solidFill>
                  <a:srgbClr val="0D0D0D"/>
                </a:solidFill>
                <a:latin typeface="Times New Roman" panose="02020603050405020304" pitchFamily="18" charset="0"/>
                <a:ea typeface="Times New Roman" panose="02020603050405020304" pitchFamily="18" charset="0"/>
              </a:rPr>
              <a:t>bức thư </a:t>
            </a:r>
            <a:r>
              <a:rPr lang="vi-VN" sz="2800" u="sng" dirty="0">
                <a:solidFill>
                  <a:srgbClr val="0D0D0D"/>
                </a:solidFill>
                <a:latin typeface="Times New Roman" panose="02020603050405020304" pitchFamily="18" charset="0"/>
                <a:ea typeface="Times New Roman" panose="02020603050405020304" pitchFamily="18" charset="0"/>
                <a:hlinkClick r:id="rId5" tooltip="nêu"/>
              </a:rPr>
              <a:t>nêu</a:t>
            </a:r>
            <a:r>
              <a:rPr lang="vi-VN" sz="2800" dirty="0">
                <a:solidFill>
                  <a:srgbClr val="0D0D0D"/>
                </a:solidFill>
                <a:latin typeface="Times New Roman" panose="02020603050405020304" pitchFamily="18" charset="0"/>
                <a:ea typeface="Times New Roman" panose="02020603050405020304" pitchFamily="18" charset="0"/>
              </a:rPr>
              <a:t> </a:t>
            </a:r>
            <a:r>
              <a:rPr lang="vi-VN" sz="2800" u="sng" dirty="0">
                <a:solidFill>
                  <a:srgbClr val="0D0D0D"/>
                </a:solidFill>
                <a:latin typeface="Times New Roman" panose="02020603050405020304" pitchFamily="18" charset="0"/>
                <a:ea typeface="Times New Roman" panose="02020603050405020304" pitchFamily="18" charset="0"/>
                <a:hlinkClick r:id="rId6" tooltip="ra"/>
              </a:rPr>
              <a:t>ra</a:t>
            </a:r>
            <a:r>
              <a:rPr lang="vi-VN" sz="2800" dirty="0">
                <a:solidFill>
                  <a:srgbClr val="0D0D0D"/>
                </a:solidFill>
                <a:latin typeface="Times New Roman" panose="02020603050405020304" pitchFamily="18" charset="0"/>
                <a:ea typeface="Times New Roman" panose="02020603050405020304" pitchFamily="18" charset="0"/>
              </a:rPr>
              <a:t> </a:t>
            </a:r>
            <a:r>
              <a:rPr lang="vi-VN" sz="2800" u="sng" dirty="0">
                <a:solidFill>
                  <a:srgbClr val="0D0D0D"/>
                </a:solidFill>
                <a:latin typeface="Times New Roman" panose="02020603050405020304" pitchFamily="18" charset="0"/>
                <a:ea typeface="Times New Roman" panose="02020603050405020304" pitchFamily="18" charset="0"/>
                <a:hlinkClick r:id="rId7" tooltip="những"/>
              </a:rPr>
              <a:t>những</a:t>
            </a:r>
            <a:r>
              <a:rPr lang="vi-VN" sz="2800" dirty="0">
                <a:solidFill>
                  <a:srgbClr val="0D0D0D"/>
                </a:solidFill>
                <a:latin typeface="Times New Roman" panose="02020603050405020304" pitchFamily="18" charset="0"/>
                <a:ea typeface="Times New Roman" panose="02020603050405020304" pitchFamily="18" charset="0"/>
              </a:rPr>
              <a:t> </a:t>
            </a:r>
            <a:r>
              <a:rPr lang="vi-VN" sz="2800" u="sng" dirty="0">
                <a:solidFill>
                  <a:srgbClr val="0D0D0D"/>
                </a:solidFill>
                <a:latin typeface="Times New Roman" panose="02020603050405020304" pitchFamily="18" charset="0"/>
                <a:ea typeface="Times New Roman" panose="02020603050405020304" pitchFamily="18" charset="0"/>
                <a:hlinkClick r:id="rId8" tooltip="điều kiện"/>
              </a:rPr>
              <a:t>điều kiện</a:t>
            </a:r>
            <a:r>
              <a:rPr lang="vi-VN" sz="2800" dirty="0">
                <a:solidFill>
                  <a:srgbClr val="0D0D0D"/>
                </a:solidFill>
                <a:latin typeface="Times New Roman" panose="02020603050405020304" pitchFamily="18" charset="0"/>
                <a:ea typeface="Times New Roman" panose="02020603050405020304" pitchFamily="18" charset="0"/>
              </a:rPr>
              <a:t> </a:t>
            </a:r>
            <a:r>
              <a:rPr lang="vi-VN" sz="2800" u="sng" dirty="0">
                <a:solidFill>
                  <a:srgbClr val="0D0D0D"/>
                </a:solidFill>
                <a:latin typeface="Times New Roman" panose="02020603050405020304" pitchFamily="18" charset="0"/>
                <a:ea typeface="Times New Roman" panose="02020603050405020304" pitchFamily="18" charset="0"/>
                <a:hlinkClick r:id="rId9" tooltip="buộc"/>
              </a:rPr>
              <a:t>buộc</a:t>
            </a:r>
            <a:r>
              <a:rPr lang="vi-VN" sz="2800" dirty="0">
                <a:solidFill>
                  <a:srgbClr val="0D0D0D"/>
                </a:solidFill>
                <a:latin typeface="Times New Roman" panose="02020603050405020304" pitchFamily="18" charset="0"/>
                <a:ea typeface="Times New Roman" panose="02020603050405020304" pitchFamily="18" charset="0"/>
              </a:rPr>
              <a:t> </a:t>
            </a:r>
            <a:r>
              <a:rPr lang="vi-VN" sz="2800" u="sng" dirty="0">
                <a:solidFill>
                  <a:srgbClr val="0D0D0D"/>
                </a:solidFill>
                <a:latin typeface="Times New Roman" panose="02020603050405020304" pitchFamily="18" charset="0"/>
                <a:ea typeface="Times New Roman" panose="02020603050405020304" pitchFamily="18" charset="0"/>
                <a:hlinkClick r:id="rId10" tooltip="đối phương"/>
              </a:rPr>
              <a:t>đối phương</a:t>
            </a:r>
            <a:r>
              <a:rPr lang="vi-VN" sz="2800" dirty="0">
                <a:solidFill>
                  <a:srgbClr val="0D0D0D"/>
                </a:solidFill>
                <a:latin typeface="Times New Roman" panose="02020603050405020304" pitchFamily="18" charset="0"/>
                <a:ea typeface="Times New Roman" panose="02020603050405020304" pitchFamily="18" charset="0"/>
              </a:rPr>
              <a:t> </a:t>
            </a:r>
            <a:r>
              <a:rPr lang="vi-VN" sz="2800" u="sng" dirty="0">
                <a:solidFill>
                  <a:srgbClr val="0D0D0D"/>
                </a:solidFill>
                <a:latin typeface="Times New Roman" panose="02020603050405020304" pitchFamily="18" charset="0"/>
                <a:ea typeface="Times New Roman" panose="02020603050405020304" pitchFamily="18" charset="0"/>
                <a:hlinkClick r:id="rId11" tooltip="phải"/>
              </a:rPr>
              <a:t>phải</a:t>
            </a:r>
            <a:r>
              <a:rPr lang="vi-VN" sz="2800" dirty="0">
                <a:solidFill>
                  <a:srgbClr val="0D0D0D"/>
                </a:solidFill>
                <a:latin typeface="Times New Roman" panose="02020603050405020304" pitchFamily="18" charset="0"/>
                <a:ea typeface="Times New Roman" panose="02020603050405020304" pitchFamily="18" charset="0"/>
              </a:rPr>
              <a:t> </a:t>
            </a:r>
            <a:r>
              <a:rPr lang="vi-VN" sz="2800" u="sng" dirty="0">
                <a:solidFill>
                  <a:srgbClr val="0D0D0D"/>
                </a:solidFill>
                <a:latin typeface="Times New Roman" panose="02020603050405020304" pitchFamily="18" charset="0"/>
                <a:ea typeface="Times New Roman" panose="02020603050405020304" pitchFamily="18" charset="0"/>
                <a:hlinkClick r:id="rId12" tooltip="chấp nhận"/>
              </a:rPr>
              <a:t>chấp nhận</a:t>
            </a:r>
            <a:r>
              <a:rPr lang="vi-VN" sz="2800" dirty="0">
                <a:solidFill>
                  <a:srgbClr val="0D0D0D"/>
                </a:solidFill>
                <a:latin typeface="Times New Roman" panose="02020603050405020304" pitchFamily="18" charset="0"/>
                <a:ea typeface="Times New Roman" panose="02020603050405020304" pitchFamily="18" charset="0"/>
              </a:rPr>
              <a:t>, nếu không sẽ dùng </a:t>
            </a:r>
            <a:r>
              <a:rPr lang="vi-VN" sz="2800" u="sng" dirty="0">
                <a:solidFill>
                  <a:srgbClr val="0D0D0D"/>
                </a:solidFill>
                <a:latin typeface="Times New Roman" panose="02020603050405020304" pitchFamily="18" charset="0"/>
                <a:ea typeface="Times New Roman" panose="02020603050405020304" pitchFamily="18" charset="0"/>
                <a:hlinkClick r:id="rId13" tooltip="biện pháp"/>
              </a:rPr>
              <a:t>biện pháp</a:t>
            </a:r>
            <a:r>
              <a:rPr lang="vi-VN" sz="2800" dirty="0">
                <a:solidFill>
                  <a:srgbClr val="0D0D0D"/>
                </a:solidFill>
                <a:latin typeface="Times New Roman" panose="02020603050405020304" pitchFamily="18" charset="0"/>
                <a:ea typeface="Times New Roman" panose="02020603050405020304" pitchFamily="18" charset="0"/>
              </a:rPr>
              <a:t> </a:t>
            </a:r>
            <a:r>
              <a:rPr lang="vi-VN" sz="2800" u="sng" dirty="0">
                <a:solidFill>
                  <a:srgbClr val="0D0D0D"/>
                </a:solidFill>
                <a:latin typeface="Times New Roman" panose="02020603050405020304" pitchFamily="18" charset="0"/>
                <a:ea typeface="Times New Roman" panose="02020603050405020304" pitchFamily="18" charset="0"/>
                <a:hlinkClick r:id="rId14" tooltip="quyết liệt"/>
              </a:rPr>
              <a:t>quyết liệt</a:t>
            </a:r>
            <a:r>
              <a:rPr lang="vi-VN" sz="2800" dirty="0">
                <a:solidFill>
                  <a:srgbClr val="0D0D0D"/>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algn="just">
              <a:lnSpc>
                <a:spcPct val="115000"/>
              </a:lnSpc>
              <a:spcAft>
                <a:spcPts val="900"/>
              </a:spcAft>
            </a:pP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Sửa</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lỗi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bỏ</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từ</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bức</a:t>
            </a:r>
            <a:r>
              <a:rPr lang="en-US" sz="2800" dirty="0">
                <a:solidFill>
                  <a:srgbClr val="000000"/>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r>
              <a:rPr lang="en-US" sz="2800" dirty="0" err="1">
                <a:solidFill>
                  <a:srgbClr val="000000"/>
                </a:solidFill>
                <a:latin typeface="Times New Roman" panose="02020603050405020304" pitchFamily="18" charset="0"/>
                <a:ea typeface="Times New Roman" panose="02020603050405020304" pitchFamily="18" charset="0"/>
              </a:rPr>
              <a:t>Đó</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tối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hậu</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thư</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cuối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cùng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mà</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cảnh</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sát</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đã</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đưa</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cho</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nhóm</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tội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phạm</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đang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lẩn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trốn</a:t>
            </a:r>
            <a:r>
              <a:rPr lang="en-US" sz="2800" dirty="0">
                <a:solidFill>
                  <a:srgbClr val="000000"/>
                </a:solidFill>
                <a:latin typeface="Times New Roman" panose="02020603050405020304" pitchFamily="18" charset="0"/>
                <a:ea typeface="Times New Roman" panose="02020603050405020304" pitchFamily="18" charset="0"/>
              </a:rPr>
              <a:t>.</a:t>
            </a:r>
            <a:endParaRPr lang="en-US" sz="2800" dirty="0"/>
          </a:p>
        </p:txBody>
      </p:sp>
    </p:spTree>
    <p:extLst>
      <p:ext uri="{BB962C8B-B14F-4D97-AF65-F5344CB8AC3E}">
        <p14:creationId xmlns:p14="http://schemas.microsoft.com/office/powerpoint/2010/main" val="92135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6" name="Group 5"/>
          <p:cNvGrpSpPr/>
          <p:nvPr/>
        </p:nvGrpSpPr>
        <p:grpSpPr>
          <a:xfrm>
            <a:off x="1932040" y="2473501"/>
            <a:ext cx="8804786" cy="2227456"/>
            <a:chOff x="1976285" y="2093821"/>
            <a:chExt cx="8804786" cy="2227456"/>
          </a:xfrm>
        </p:grpSpPr>
        <p:sp>
          <p:nvSpPr>
            <p:cNvPr id="12" name="Rounded Rectangle 11"/>
            <p:cNvSpPr/>
            <p:nvPr/>
          </p:nvSpPr>
          <p:spPr>
            <a:xfrm>
              <a:off x="1976285" y="2093821"/>
              <a:ext cx="8804786" cy="222745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p:cNvSpPr/>
            <p:nvPr/>
          </p:nvSpPr>
          <p:spPr>
            <a:xfrm>
              <a:off x="2432659" y="2453496"/>
              <a:ext cx="8142760" cy="1508105"/>
            </a:xfrm>
            <a:prstGeom prst="rect">
              <a:avLst/>
            </a:prstGeom>
          </p:spPr>
          <p:txBody>
            <a:bodyPr wrap="square">
              <a:spAutoFit/>
            </a:bodyPr>
            <a:lstStyle/>
            <a:p>
              <a:pPr marR="30480" algn="just">
                <a:lnSpc>
                  <a:spcPct val="115000"/>
                </a:lnSpc>
                <a:spcAft>
                  <a:spcPts val="1200"/>
                </a:spcAft>
              </a:pPr>
              <a:r>
                <a:rPr lang="en-US" sz="4000" b="1" u="sng" dirty="0" err="1">
                  <a:solidFill>
                    <a:srgbClr val="0D0D0D"/>
                  </a:solidFill>
                  <a:latin typeface="Times New Roman" panose="02020603050405020304" pitchFamily="18" charset="0"/>
                  <a:ea typeface="Times New Roman" panose="02020603050405020304" pitchFamily="18" charset="0"/>
                </a:rPr>
                <a:t>Bài</a:t>
              </a:r>
              <a:r>
                <a:rPr lang="en-US" sz="4000" b="1" u="sng" dirty="0">
                  <a:solidFill>
                    <a:srgbClr val="0D0D0D"/>
                  </a:solidFill>
                  <a:latin typeface="Times New Roman" panose="02020603050405020304" pitchFamily="18" charset="0"/>
                  <a:ea typeface="Times New Roman" panose="02020603050405020304" pitchFamily="18" charset="0"/>
                </a:rPr>
                <a:t> </a:t>
              </a:r>
              <a:r>
                <a:rPr lang="en-US" sz="4000" b="1" u="sng" dirty="0" err="1">
                  <a:solidFill>
                    <a:srgbClr val="0D0D0D"/>
                  </a:solidFill>
                  <a:latin typeface="Times New Roman" panose="02020603050405020304" pitchFamily="18" charset="0"/>
                  <a:ea typeface="Times New Roman" panose="02020603050405020304" pitchFamily="18" charset="0"/>
                </a:rPr>
                <a:t>tập</a:t>
              </a:r>
              <a:r>
                <a:rPr lang="en-US" sz="4000" b="1" u="sng" dirty="0">
                  <a:solidFill>
                    <a:srgbClr val="0D0D0D"/>
                  </a:solidFill>
                  <a:latin typeface="Times New Roman" panose="02020603050405020304" pitchFamily="18" charset="0"/>
                  <a:ea typeface="Times New Roman" panose="02020603050405020304" pitchFamily="18" charset="0"/>
                </a:rPr>
                <a:t> 3</a:t>
              </a:r>
              <a:r>
                <a:rPr lang="en-US" sz="4000" b="1" dirty="0">
                  <a:solidFill>
                    <a:srgbClr val="0D0D0D"/>
                  </a:solidFill>
                  <a:latin typeface="Times New Roman" panose="02020603050405020304" pitchFamily="18" charset="0"/>
                  <a:ea typeface="Times New Roman" panose="02020603050405020304" pitchFamily="18" charset="0"/>
                </a:rPr>
                <a:t>: </a:t>
              </a:r>
              <a:r>
                <a:rPr lang="en-US" sz="4000" b="1" dirty="0" err="1">
                  <a:solidFill>
                    <a:srgbClr val="0D0D0D"/>
                  </a:solidFill>
                  <a:latin typeface="Times New Roman" panose="02020603050405020304" pitchFamily="18" charset="0"/>
                  <a:ea typeface="Times New Roman" panose="02020603050405020304" pitchFamily="18" charset="0"/>
                </a:rPr>
                <a:t>Chỉ</a:t>
              </a:r>
              <a:r>
                <a:rPr lang="en-US" sz="4000" b="1" dirty="0">
                  <a:solidFill>
                    <a:srgbClr val="0D0D0D"/>
                  </a:solidFill>
                  <a:latin typeface="Times New Roman" panose="02020603050405020304" pitchFamily="18" charset="0"/>
                  <a:ea typeface="Times New Roman" panose="02020603050405020304" pitchFamily="18" charset="0"/>
                </a:rPr>
                <a:t> </a:t>
              </a:r>
              <a:r>
                <a:rPr lang="en-US" sz="4000" b="1" dirty="0" err="1">
                  <a:solidFill>
                    <a:srgbClr val="0D0D0D"/>
                  </a:solidFill>
                  <a:latin typeface="Times New Roman" panose="02020603050405020304" pitchFamily="18" charset="0"/>
                  <a:ea typeface="Times New Roman" panose="02020603050405020304" pitchFamily="18" charset="0"/>
                </a:rPr>
                <a:t>ra</a:t>
              </a:r>
              <a:r>
                <a:rPr lang="en-US" sz="4000" b="1" dirty="0">
                  <a:solidFill>
                    <a:srgbClr val="0D0D0D"/>
                  </a:solidFill>
                  <a:latin typeface="Times New Roman" panose="02020603050405020304" pitchFamily="18" charset="0"/>
                  <a:ea typeface="Times New Roman" panose="02020603050405020304" pitchFamily="18" charset="0"/>
                </a:rPr>
                <a:t> </a:t>
              </a:r>
              <a:r>
                <a:rPr lang="en-US" sz="4000" b="1" dirty="0" err="1">
                  <a:solidFill>
                    <a:srgbClr val="0D0D0D"/>
                  </a:solidFill>
                  <a:latin typeface="Times New Roman" panose="02020603050405020304" pitchFamily="18" charset="0"/>
                  <a:ea typeface="Times New Roman" panose="02020603050405020304" pitchFamily="18" charset="0"/>
                </a:rPr>
                <a:t>kết</a:t>
              </a:r>
              <a:r>
                <a:rPr lang="en-US" sz="4000" b="1" dirty="0">
                  <a:solidFill>
                    <a:srgbClr val="0D0D0D"/>
                  </a:solidFill>
                  <a:latin typeface="Times New Roman" panose="02020603050405020304" pitchFamily="18" charset="0"/>
                  <a:ea typeface="Times New Roman" panose="02020603050405020304" pitchFamily="18" charset="0"/>
                </a:rPr>
                <a:t> </a:t>
              </a:r>
              <a:r>
                <a:rPr lang="en-US" sz="4000" b="1" dirty="0" err="1">
                  <a:solidFill>
                    <a:srgbClr val="0D0D0D"/>
                  </a:solidFill>
                  <a:latin typeface="Times New Roman" panose="02020603050405020304" pitchFamily="18" charset="0"/>
                  <a:ea typeface="Times New Roman" panose="02020603050405020304" pitchFamily="18" charset="0"/>
                </a:rPr>
                <a:t>hợp</a:t>
              </a:r>
              <a:r>
                <a:rPr lang="en-US" sz="4000" b="1" dirty="0">
                  <a:solidFill>
                    <a:srgbClr val="0D0D0D"/>
                  </a:solidFill>
                  <a:latin typeface="Times New Roman" panose="02020603050405020304" pitchFamily="18" charset="0"/>
                  <a:ea typeface="Times New Roman" panose="02020603050405020304" pitchFamily="18" charset="0"/>
                </a:rPr>
                <a:t> </a:t>
              </a:r>
              <a:r>
                <a:rPr lang="en-US" sz="4000" b="1" dirty="0" err="1">
                  <a:solidFill>
                    <a:srgbClr val="0D0D0D"/>
                  </a:solidFill>
                  <a:latin typeface="Times New Roman" panose="02020603050405020304" pitchFamily="18" charset="0"/>
                  <a:ea typeface="Times New Roman" panose="02020603050405020304" pitchFamily="18" charset="0"/>
                </a:rPr>
                <a:t>từ</a:t>
              </a:r>
              <a:r>
                <a:rPr lang="en-US" sz="4000" b="1" dirty="0">
                  <a:solidFill>
                    <a:srgbClr val="0D0D0D"/>
                  </a:solidFill>
                  <a:latin typeface="Times New Roman" panose="02020603050405020304" pitchFamily="18" charset="0"/>
                  <a:ea typeface="Times New Roman" panose="02020603050405020304" pitchFamily="18" charset="0"/>
                </a:rPr>
                <a:t> </a:t>
              </a:r>
              <a:r>
                <a:rPr lang="en-US" sz="4000" b="1" dirty="0" err="1">
                  <a:solidFill>
                    <a:srgbClr val="0D0D0D"/>
                  </a:solidFill>
                  <a:latin typeface="Times New Roman" panose="02020603050405020304" pitchFamily="18" charset="0"/>
                  <a:ea typeface="Times New Roman" panose="02020603050405020304" pitchFamily="18" charset="0"/>
                </a:rPr>
                <a:t>bị</a:t>
              </a:r>
              <a:r>
                <a:rPr lang="en-US" sz="4000" b="1" dirty="0">
                  <a:solidFill>
                    <a:srgbClr val="0D0D0D"/>
                  </a:solidFill>
                  <a:latin typeface="Times New Roman" panose="02020603050405020304" pitchFamily="18" charset="0"/>
                  <a:ea typeface="Times New Roman" panose="02020603050405020304" pitchFamily="18" charset="0"/>
                </a:rPr>
                <a:t> </a:t>
              </a:r>
              <a:r>
                <a:rPr lang="en-US" sz="4000" b="1" dirty="0" err="1">
                  <a:solidFill>
                    <a:srgbClr val="0D0D0D"/>
                  </a:solidFill>
                  <a:latin typeface="Times New Roman" panose="02020603050405020304" pitchFamily="18" charset="0"/>
                  <a:ea typeface="Times New Roman" panose="02020603050405020304" pitchFamily="18" charset="0"/>
                </a:rPr>
                <a:t>sai</a:t>
              </a:r>
              <a:r>
                <a:rPr lang="en-US" sz="4000" b="1" dirty="0">
                  <a:solidFill>
                    <a:srgbClr val="0D0D0D"/>
                  </a:solidFill>
                  <a:latin typeface="Times New Roman" panose="02020603050405020304" pitchFamily="18" charset="0"/>
                  <a:ea typeface="Times New Roman" panose="02020603050405020304" pitchFamily="18" charset="0"/>
                </a:rPr>
                <a:t> </a:t>
              </a:r>
              <a:r>
                <a:rPr lang="en-US" sz="4000" b="1" dirty="0" err="1">
                  <a:solidFill>
                    <a:srgbClr val="0D0D0D"/>
                  </a:solidFill>
                  <a:latin typeface="Times New Roman" panose="02020603050405020304" pitchFamily="18" charset="0"/>
                  <a:ea typeface="Times New Roman" panose="02020603050405020304" pitchFamily="18" charset="0"/>
                </a:rPr>
                <a:t>hoặc</a:t>
              </a:r>
              <a:r>
                <a:rPr lang="en-US" sz="4000" b="1" dirty="0">
                  <a:solidFill>
                    <a:srgbClr val="0D0D0D"/>
                  </a:solidFill>
                  <a:latin typeface="Times New Roman" panose="02020603050405020304" pitchFamily="18" charset="0"/>
                  <a:ea typeface="Times New Roman" panose="02020603050405020304" pitchFamily="18" charset="0"/>
                </a:rPr>
                <a:t> </a:t>
              </a:r>
              <a:r>
                <a:rPr lang="en-US" sz="4000" b="1" dirty="0" err="1">
                  <a:solidFill>
                    <a:srgbClr val="0D0D0D"/>
                  </a:solidFill>
                  <a:latin typeface="Times New Roman" panose="02020603050405020304" pitchFamily="18" charset="0"/>
                  <a:ea typeface="Times New Roman" panose="02020603050405020304" pitchFamily="18" charset="0"/>
                </a:rPr>
                <a:t>bị</a:t>
              </a:r>
              <a:r>
                <a:rPr lang="en-US" sz="4000" b="1" dirty="0">
                  <a:solidFill>
                    <a:srgbClr val="0D0D0D"/>
                  </a:solidFill>
                  <a:latin typeface="Times New Roman" panose="02020603050405020304" pitchFamily="18" charset="0"/>
                  <a:ea typeface="Times New Roman" panose="02020603050405020304" pitchFamily="18" charset="0"/>
                </a:rPr>
                <a:t> </a:t>
              </a:r>
              <a:r>
                <a:rPr lang="en-US" sz="4000" b="1" dirty="0" err="1">
                  <a:solidFill>
                    <a:srgbClr val="0D0D0D"/>
                  </a:solidFill>
                  <a:latin typeface="Times New Roman" panose="02020603050405020304" pitchFamily="18" charset="0"/>
                  <a:ea typeface="Times New Roman" panose="02020603050405020304" pitchFamily="18" charset="0"/>
                </a:rPr>
                <a:t>dư</a:t>
              </a:r>
              <a:r>
                <a:rPr lang="en-US" sz="4000" b="1" dirty="0">
                  <a:solidFill>
                    <a:srgbClr val="0D0D0D"/>
                  </a:solidFill>
                  <a:latin typeface="Times New Roman" panose="02020603050405020304" pitchFamily="18" charset="0"/>
                  <a:ea typeface="Times New Roman" panose="02020603050405020304" pitchFamily="18" charset="0"/>
                </a:rPr>
                <a:t> </a:t>
              </a:r>
              <a:r>
                <a:rPr lang="en-US" sz="4000" b="1" dirty="0" err="1">
                  <a:solidFill>
                    <a:srgbClr val="0D0D0D"/>
                  </a:solidFill>
                  <a:latin typeface="Times New Roman" panose="02020603050405020304" pitchFamily="18" charset="0"/>
                  <a:ea typeface="Times New Roman" panose="02020603050405020304" pitchFamily="18" charset="0"/>
                </a:rPr>
                <a:t>thừa</a:t>
              </a:r>
              <a:r>
                <a:rPr lang="en-US" sz="4000" b="1" dirty="0">
                  <a:solidFill>
                    <a:srgbClr val="0D0D0D"/>
                  </a:solidFill>
                  <a:latin typeface="Times New Roman" panose="02020603050405020304" pitchFamily="18" charset="0"/>
                  <a:ea typeface="Times New Roman" panose="02020603050405020304" pitchFamily="18" charset="0"/>
                </a:rPr>
                <a:t> </a:t>
              </a:r>
              <a:r>
                <a:rPr lang="en-US" sz="4000" b="1" dirty="0" err="1">
                  <a:solidFill>
                    <a:srgbClr val="0D0D0D"/>
                  </a:solidFill>
                  <a:latin typeface="Times New Roman" panose="02020603050405020304" pitchFamily="18" charset="0"/>
                  <a:ea typeface="Times New Roman" panose="02020603050405020304" pitchFamily="18" charset="0"/>
                </a:rPr>
                <a:t>trong</a:t>
              </a:r>
              <a:r>
                <a:rPr lang="en-US" sz="4000" b="1" dirty="0">
                  <a:solidFill>
                    <a:srgbClr val="0D0D0D"/>
                  </a:solidFill>
                  <a:latin typeface="Times New Roman" panose="02020603050405020304" pitchFamily="18" charset="0"/>
                  <a:ea typeface="Times New Roman" panose="02020603050405020304" pitchFamily="18" charset="0"/>
                </a:rPr>
                <a:t> </a:t>
              </a:r>
              <a:r>
                <a:rPr lang="en-US" sz="4000" b="1" dirty="0" err="1">
                  <a:solidFill>
                    <a:srgbClr val="0D0D0D"/>
                  </a:solidFill>
                  <a:latin typeface="Times New Roman" panose="02020603050405020304" pitchFamily="18" charset="0"/>
                  <a:ea typeface="Times New Roman" panose="02020603050405020304" pitchFamily="18" charset="0"/>
                </a:rPr>
                <a:t>các</a:t>
              </a:r>
              <a:r>
                <a:rPr lang="en-US" sz="4000" b="1" dirty="0">
                  <a:solidFill>
                    <a:srgbClr val="0D0D0D"/>
                  </a:solidFill>
                  <a:latin typeface="Times New Roman" panose="02020603050405020304" pitchFamily="18" charset="0"/>
                  <a:ea typeface="Times New Roman" panose="02020603050405020304" pitchFamily="18" charset="0"/>
                </a:rPr>
                <a:t> </a:t>
              </a:r>
              <a:r>
                <a:rPr lang="en-US" sz="4000" b="1" dirty="0" err="1">
                  <a:solidFill>
                    <a:srgbClr val="0D0D0D"/>
                  </a:solidFill>
                  <a:latin typeface="Times New Roman" panose="02020603050405020304" pitchFamily="18" charset="0"/>
                  <a:ea typeface="Times New Roman" panose="02020603050405020304" pitchFamily="18" charset="0"/>
                </a:rPr>
                <a:t>ví</a:t>
              </a:r>
              <a:r>
                <a:rPr lang="en-US" sz="4000" b="1" dirty="0">
                  <a:solidFill>
                    <a:srgbClr val="0D0D0D"/>
                  </a:solidFill>
                  <a:latin typeface="Times New Roman" panose="02020603050405020304" pitchFamily="18" charset="0"/>
                  <a:ea typeface="Times New Roman" panose="02020603050405020304" pitchFamily="18" charset="0"/>
                </a:rPr>
                <a:t> </a:t>
              </a:r>
              <a:r>
                <a:rPr lang="en-US" sz="4000" b="1" dirty="0" err="1">
                  <a:solidFill>
                    <a:srgbClr val="0D0D0D"/>
                  </a:solidFill>
                  <a:latin typeface="Times New Roman" panose="02020603050405020304" pitchFamily="18" charset="0"/>
                  <a:ea typeface="Times New Roman" panose="02020603050405020304" pitchFamily="18" charset="0"/>
                </a:rPr>
                <a:t>dụ</a:t>
              </a:r>
              <a:r>
                <a:rPr lang="en-US" sz="4000" b="1" dirty="0">
                  <a:solidFill>
                    <a:srgbClr val="0D0D0D"/>
                  </a:solidFill>
                  <a:latin typeface="Times New Roman" panose="02020603050405020304" pitchFamily="18" charset="0"/>
                  <a:ea typeface="Times New Roman" panose="02020603050405020304" pitchFamily="18" charset="0"/>
                </a:rPr>
                <a:t>.</a:t>
              </a:r>
              <a:endParaRPr lang="en-US" sz="4000" dirty="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3440629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p:cNvSpPr/>
          <p:nvPr/>
        </p:nvSpPr>
        <p:spPr>
          <a:xfrm>
            <a:off x="660400" y="1130300"/>
            <a:ext cx="10858500" cy="3836435"/>
          </a:xfrm>
          <a:prstGeom prst="rect">
            <a:avLst/>
          </a:prstGeom>
        </p:spPr>
        <p:txBody>
          <a:bodyPr>
            <a:spAutoFit/>
          </a:bodyPr>
          <a:lstStyle/>
          <a:p>
            <a:pPr>
              <a:lnSpc>
                <a:spcPct val="115000"/>
              </a:lnSpc>
              <a:spcAft>
                <a:spcPts val="0"/>
              </a:spcAft>
              <a:tabLst>
                <a:tab pos="1386840" algn="l"/>
              </a:tabLst>
            </a:pPr>
            <a:r>
              <a:rPr lang="en-US" sz="3200" b="1" dirty="0">
                <a:solidFill>
                  <a:srgbClr val="0070C0"/>
                </a:solidFill>
                <a:latin typeface="Times New Roman" panose="02020603050405020304" pitchFamily="18" charset="0"/>
                <a:ea typeface="Times New Roman" panose="02020603050405020304" pitchFamily="18" charset="0"/>
              </a:rPr>
              <a:t>3. </a:t>
            </a:r>
            <a:r>
              <a:rPr lang="en-US" sz="3200" b="1" dirty="0" err="1">
                <a:solidFill>
                  <a:srgbClr val="0070C0"/>
                </a:solidFill>
                <a:latin typeface="Times New Roman" panose="02020603050405020304" pitchFamily="18" charset="0"/>
                <a:ea typeface="Times New Roman" panose="02020603050405020304" pitchFamily="18" charset="0"/>
              </a:rPr>
              <a:t>Bài</a:t>
            </a:r>
            <a:r>
              <a:rPr lang="en-US" sz="3200" b="1" dirty="0">
                <a:solidFill>
                  <a:srgbClr val="0070C0"/>
                </a:solidFill>
                <a:latin typeface="Times New Roman" panose="02020603050405020304" pitchFamily="18" charset="0"/>
                <a:ea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rPr>
              <a:t>tập</a:t>
            </a:r>
            <a:r>
              <a:rPr lang="en-US" sz="3200" b="1" dirty="0">
                <a:solidFill>
                  <a:srgbClr val="0070C0"/>
                </a:solidFill>
                <a:latin typeface="Times New Roman" panose="02020603050405020304" pitchFamily="18" charset="0"/>
                <a:ea typeface="Times New Roman" panose="02020603050405020304" pitchFamily="18" charset="0"/>
              </a:rPr>
              <a:t> 3: </a:t>
            </a:r>
            <a:r>
              <a:rPr lang="en-US" sz="3200" b="1" dirty="0" err="1">
                <a:solidFill>
                  <a:srgbClr val="0070C0"/>
                </a:solidFill>
                <a:latin typeface="Times New Roman" panose="02020603050405020304" pitchFamily="18" charset="0"/>
                <a:ea typeface="Times New Roman" panose="02020603050405020304" pitchFamily="18" charset="0"/>
              </a:rPr>
              <a:t>Kết</a:t>
            </a:r>
            <a:r>
              <a:rPr lang="en-US" sz="3200" b="1" dirty="0">
                <a:solidFill>
                  <a:srgbClr val="0070C0"/>
                </a:solidFill>
                <a:latin typeface="Times New Roman" panose="02020603050405020304" pitchFamily="18" charset="0"/>
                <a:ea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rPr>
              <a:t>hợp</a:t>
            </a:r>
            <a:r>
              <a:rPr lang="en-US" sz="3200" b="1" dirty="0">
                <a:solidFill>
                  <a:srgbClr val="0070C0"/>
                </a:solidFill>
                <a:latin typeface="Times New Roman" panose="02020603050405020304" pitchFamily="18" charset="0"/>
                <a:ea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rPr>
              <a:t>nào</a:t>
            </a:r>
            <a:r>
              <a:rPr lang="en-US" sz="3200" b="1" dirty="0">
                <a:solidFill>
                  <a:srgbClr val="0070C0"/>
                </a:solidFill>
                <a:latin typeface="Times New Roman" panose="02020603050405020304" pitchFamily="18" charset="0"/>
                <a:ea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rPr>
              <a:t>sau</a:t>
            </a:r>
            <a:r>
              <a:rPr lang="en-US" sz="3200" b="1" dirty="0">
                <a:solidFill>
                  <a:srgbClr val="0070C0"/>
                </a:solidFill>
                <a:latin typeface="Times New Roman" panose="02020603050405020304" pitchFamily="18" charset="0"/>
                <a:ea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rPr>
              <a:t>đây</a:t>
            </a:r>
            <a:r>
              <a:rPr lang="en-US" sz="3200" b="1" dirty="0">
                <a:solidFill>
                  <a:srgbClr val="0070C0"/>
                </a:solidFill>
                <a:latin typeface="Times New Roman" panose="02020603050405020304" pitchFamily="18" charset="0"/>
                <a:ea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rPr>
              <a:t>bị</a:t>
            </a:r>
            <a:r>
              <a:rPr lang="en-US" sz="3200" b="1" dirty="0">
                <a:solidFill>
                  <a:srgbClr val="0070C0"/>
                </a:solidFill>
                <a:latin typeface="Times New Roman" panose="02020603050405020304" pitchFamily="18" charset="0"/>
                <a:ea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rPr>
              <a:t>xem</a:t>
            </a:r>
            <a:r>
              <a:rPr lang="en-US" sz="3200" b="1" dirty="0">
                <a:solidFill>
                  <a:srgbClr val="0070C0"/>
                </a:solidFill>
                <a:latin typeface="Times New Roman" panose="02020603050405020304" pitchFamily="18" charset="0"/>
                <a:ea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rPr>
              <a:t>là</a:t>
            </a:r>
            <a:r>
              <a:rPr lang="en-US" sz="3200" b="1" dirty="0">
                <a:solidFill>
                  <a:srgbClr val="0070C0"/>
                </a:solidFill>
                <a:latin typeface="Times New Roman" panose="02020603050405020304" pitchFamily="18" charset="0"/>
                <a:ea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rPr>
              <a:t>sai</a:t>
            </a:r>
            <a:r>
              <a:rPr lang="en-US" sz="3200" b="1" dirty="0">
                <a:solidFill>
                  <a:srgbClr val="0070C0"/>
                </a:solidFill>
                <a:latin typeface="Times New Roman" panose="02020603050405020304" pitchFamily="18" charset="0"/>
                <a:ea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rPr>
              <a:t>hoặc</a:t>
            </a:r>
            <a:r>
              <a:rPr lang="en-US" sz="3200" b="1" dirty="0">
                <a:solidFill>
                  <a:srgbClr val="0070C0"/>
                </a:solidFill>
                <a:latin typeface="Times New Roman" panose="02020603050405020304" pitchFamily="18" charset="0"/>
                <a:ea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rPr>
              <a:t>dư</a:t>
            </a:r>
            <a:r>
              <a:rPr lang="en-US" sz="3200" b="1" dirty="0">
                <a:solidFill>
                  <a:srgbClr val="0070C0"/>
                </a:solidFill>
                <a:latin typeface="Times New Roman" panose="02020603050405020304" pitchFamily="18" charset="0"/>
                <a:ea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rPr>
              <a:t>thừa</a:t>
            </a:r>
            <a:r>
              <a:rPr lang="en-US" sz="3200" b="1" dirty="0">
                <a:solidFill>
                  <a:srgbClr val="0070C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lnSpc>
                <a:spcPct val="115000"/>
              </a:lnSpc>
              <a:spcAft>
                <a:spcPts val="0"/>
              </a:spcAft>
              <a:tabLst>
                <a:tab pos="1386840" algn="l"/>
              </a:tabLst>
            </a:pPr>
            <a:r>
              <a:rPr lang="en-US" sz="3200" b="1" dirty="0">
                <a:solidFill>
                  <a:srgbClr val="0070C0"/>
                </a:solidFill>
                <a:latin typeface="Times New Roman" panose="02020603050405020304" pitchFamily="18"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a:lnSpc>
                <a:spcPct val="115000"/>
              </a:lnSpc>
              <a:spcAft>
                <a:spcPts val="900"/>
              </a:spcAft>
            </a:pPr>
            <a:r>
              <a:rPr lang="vi-VN" sz="3200" dirty="0">
                <a:solidFill>
                  <a:srgbClr val="000000"/>
                </a:solidFill>
                <a:latin typeface="Times New Roman" panose="02020603050405020304" pitchFamily="18" charset="0"/>
                <a:ea typeface="Times New Roman" panose="02020603050405020304" pitchFamily="18" charset="0"/>
              </a:rPr>
              <a:t>- còn nhiều tồn tại / </a:t>
            </a:r>
            <a:r>
              <a:rPr lang="vi-VN" sz="3200" u="sng" dirty="0">
                <a:solidFill>
                  <a:srgbClr val="000000"/>
                </a:solidFill>
                <a:latin typeface="Times New Roman" panose="02020603050405020304" pitchFamily="18" charset="0"/>
                <a:ea typeface="Times New Roman" panose="02020603050405020304" pitchFamily="18" charset="0"/>
              </a:rPr>
              <a:t>còn nhiều vấn đề tồn tại</a:t>
            </a:r>
            <a:endParaRPr lang="en-US" sz="3200" dirty="0">
              <a:latin typeface="Times New Roman" panose="02020603050405020304" pitchFamily="18" charset="0"/>
              <a:ea typeface="Times New Roman" panose="02020603050405020304" pitchFamily="18" charset="0"/>
            </a:endParaRPr>
          </a:p>
          <a:p>
            <a:pPr>
              <a:lnSpc>
                <a:spcPct val="115000"/>
              </a:lnSpc>
              <a:spcAft>
                <a:spcPts val="900"/>
              </a:spcAft>
            </a:pPr>
            <a:r>
              <a:rPr lang="vi-VN" sz="3200" dirty="0">
                <a:solidFill>
                  <a:srgbClr val="000000"/>
                </a:solidFill>
                <a:latin typeface="Times New Roman" panose="02020603050405020304" pitchFamily="18" charset="0"/>
                <a:ea typeface="Times New Roman" panose="02020603050405020304" pitchFamily="18" charset="0"/>
              </a:rPr>
              <a:t>- cảnh đẹp / thắng cảnh / </a:t>
            </a:r>
            <a:r>
              <a:rPr lang="vi-VN" sz="3200" u="sng" dirty="0">
                <a:solidFill>
                  <a:srgbClr val="000000"/>
                </a:solidFill>
                <a:latin typeface="Times New Roman" panose="02020603050405020304" pitchFamily="18" charset="0"/>
                <a:ea typeface="Times New Roman" panose="02020603050405020304" pitchFamily="18" charset="0"/>
              </a:rPr>
              <a:t>thắng cảnh đẹp</a:t>
            </a:r>
            <a:endParaRPr lang="en-US" sz="3200" dirty="0">
              <a:latin typeface="Times New Roman" panose="02020603050405020304" pitchFamily="18" charset="0"/>
              <a:ea typeface="Times New Roman" panose="02020603050405020304" pitchFamily="18" charset="0"/>
            </a:endParaRPr>
          </a:p>
          <a:p>
            <a:pPr>
              <a:lnSpc>
                <a:spcPct val="115000"/>
              </a:lnSpc>
              <a:spcAft>
                <a:spcPts val="900"/>
              </a:spcAft>
            </a:pPr>
            <a:r>
              <a:rPr lang="vi-VN" sz="3200" dirty="0">
                <a:solidFill>
                  <a:srgbClr val="000000"/>
                </a:solidFill>
                <a:latin typeface="Times New Roman" panose="02020603050405020304" pitchFamily="18" charset="0"/>
                <a:ea typeface="Times New Roman" panose="02020603050405020304" pitchFamily="18" charset="0"/>
              </a:rPr>
              <a:t>- </a:t>
            </a:r>
            <a:r>
              <a:rPr lang="vi-VN" sz="3200" u="sng" dirty="0">
                <a:solidFill>
                  <a:srgbClr val="000000"/>
                </a:solidFill>
                <a:latin typeface="Times New Roman" panose="02020603050405020304" pitchFamily="18" charset="0"/>
                <a:ea typeface="Times New Roman" panose="02020603050405020304" pitchFamily="18" charset="0"/>
              </a:rPr>
              <a:t>đề cập đến vấn đề</a:t>
            </a:r>
            <a:r>
              <a:rPr lang="vi-VN" sz="3200" dirty="0">
                <a:solidFill>
                  <a:srgbClr val="000000"/>
                </a:solidFill>
                <a:latin typeface="Times New Roman" panose="02020603050405020304" pitchFamily="18" charset="0"/>
                <a:ea typeface="Times New Roman" panose="02020603050405020304" pitchFamily="18" charset="0"/>
              </a:rPr>
              <a:t> / đề cập vấn đề</a:t>
            </a:r>
            <a:endParaRPr lang="en-US" sz="3200" dirty="0">
              <a:latin typeface="Times New Roman" panose="02020603050405020304" pitchFamily="18" charset="0"/>
              <a:ea typeface="Times New Roman" panose="02020603050405020304" pitchFamily="18" charset="0"/>
            </a:endParaRPr>
          </a:p>
          <a:p>
            <a:pPr>
              <a:lnSpc>
                <a:spcPct val="115000"/>
              </a:lnSpc>
              <a:spcAft>
                <a:spcPts val="900"/>
              </a:spcAft>
            </a:pPr>
            <a:r>
              <a:rPr lang="vi-VN" sz="3200" dirty="0">
                <a:solidFill>
                  <a:srgbClr val="000000"/>
                </a:solidFill>
                <a:latin typeface="Times New Roman" panose="02020603050405020304" pitchFamily="18" charset="0"/>
                <a:ea typeface="Times New Roman" panose="02020603050405020304" pitchFamily="18" charset="0"/>
              </a:rPr>
              <a:t>- Công bố / </a:t>
            </a:r>
            <a:r>
              <a:rPr lang="vi-VN" sz="3200" u="sng" dirty="0">
                <a:solidFill>
                  <a:srgbClr val="000000"/>
                </a:solidFill>
                <a:latin typeface="Times New Roman" panose="02020603050405020304" pitchFamily="18" charset="0"/>
                <a:ea typeface="Times New Roman" panose="02020603050405020304" pitchFamily="18" charset="0"/>
              </a:rPr>
              <a:t>công bố công khai</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7487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down)">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p:cNvSpPr/>
          <p:nvPr/>
        </p:nvSpPr>
        <p:spPr>
          <a:xfrm>
            <a:off x="5033912" y="928998"/>
            <a:ext cx="2111476" cy="587853"/>
          </a:xfrm>
          <a:prstGeom prst="rect">
            <a:avLst/>
          </a:prstGeom>
        </p:spPr>
        <p:txBody>
          <a:bodyPr wrap="none">
            <a:spAutoFit/>
          </a:bodyPr>
          <a:lstStyle/>
          <a:p>
            <a:pPr algn="ctr">
              <a:lnSpc>
                <a:spcPct val="115000"/>
              </a:lnSpc>
              <a:spcAft>
                <a:spcPts val="0"/>
              </a:spcAft>
            </a:pPr>
            <a:r>
              <a:rPr lang="en-US" sz="2800" b="1" dirty="0">
                <a:solidFill>
                  <a:srgbClr val="7030A0"/>
                </a:solidFill>
                <a:latin typeface="Times New Roman" panose="02020603050405020304" pitchFamily="18" charset="0"/>
                <a:ea typeface="Arial" panose="020B0604020202020204" pitchFamily="34" charset="0"/>
              </a:rPr>
              <a:t>VẬN DỤNG</a:t>
            </a:r>
            <a:endParaRPr lang="en-US" sz="2800" dirty="0">
              <a:effectLst/>
              <a:latin typeface="Times New Roman" panose="02020603050405020304" pitchFamily="18" charset="0"/>
              <a:ea typeface="Times New Roman" panose="02020603050405020304" pitchFamily="18" charset="0"/>
            </a:endParaRPr>
          </a:p>
        </p:txBody>
      </p:sp>
      <p:sp>
        <p:nvSpPr>
          <p:cNvPr id="6" name="Plaque 5"/>
          <p:cNvSpPr/>
          <p:nvPr/>
        </p:nvSpPr>
        <p:spPr>
          <a:xfrm>
            <a:off x="1864237" y="1887794"/>
            <a:ext cx="8450826" cy="3451122"/>
          </a:xfrm>
          <a:prstGeom prst="plaque">
            <a:avLst>
              <a:gd name="adj" fmla="val 12783"/>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00748" y="2165758"/>
            <a:ext cx="7602794" cy="2672526"/>
          </a:xfrm>
          <a:prstGeom prst="rect">
            <a:avLst/>
          </a:prstGeom>
        </p:spPr>
        <p:txBody>
          <a:bodyPr wrap="square">
            <a:spAutoFit/>
          </a:bodyPr>
          <a:lstStyle/>
          <a:p>
            <a:pPr marL="285750" lvl="0" indent="-285750">
              <a:lnSpc>
                <a:spcPct val="115000"/>
              </a:lnSpc>
              <a:spcAft>
                <a:spcPts val="750"/>
              </a:spcAft>
              <a:buClr>
                <a:srgbClr val="0D0D0D"/>
              </a:buClr>
              <a:buSzPts val="1400"/>
              <a:buFont typeface="Wingdings" panose="05000000000000000000" pitchFamily="2" charset="2"/>
              <a:buChar char="v"/>
            </a:pPr>
            <a:r>
              <a:rPr lang="vi-VN" sz="2800" b="1" dirty="0">
                <a:solidFill>
                  <a:srgbClr val="0D0D0D"/>
                </a:solidFill>
                <a:latin typeface="Times New Roman" panose="02020603050405020304" pitchFamily="18" charset="0"/>
                <a:ea typeface="Times New Roman" panose="02020603050405020304" pitchFamily="18" charset="0"/>
              </a:rPr>
              <a:t>Tìm 5 từ Hán Việt chỉ người và 5 từ thuần Việt đồng nghĩa trong văn bản </a:t>
            </a:r>
            <a:r>
              <a:rPr lang="vi-VN" sz="2800" b="1" i="1" dirty="0">
                <a:solidFill>
                  <a:srgbClr val="0D0D0D"/>
                </a:solidFill>
                <a:latin typeface="Times New Roman" panose="02020603050405020304" pitchFamily="18" charset="0"/>
                <a:ea typeface="Times New Roman" panose="02020603050405020304" pitchFamily="18" charset="0"/>
              </a:rPr>
              <a:t>Thị Mầu lên chùa</a:t>
            </a:r>
            <a:r>
              <a:rPr lang="vi-VN" sz="2800" b="1" dirty="0">
                <a:solidFill>
                  <a:srgbClr val="0D0D0D"/>
                </a:solidFill>
                <a:latin typeface="Times New Roman" panose="02020603050405020304" pitchFamily="18" charset="0"/>
                <a:ea typeface="Times New Roman" panose="02020603050405020304" pitchFamily="18" charset="0"/>
              </a:rPr>
              <a:t>. </a:t>
            </a:r>
            <a:endParaRPr lang="en-US" sz="2800" b="1" dirty="0">
              <a:latin typeface="Times New Roman" panose="02020603050405020304" pitchFamily="18" charset="0"/>
              <a:ea typeface="Times New Roman" panose="02020603050405020304" pitchFamily="18" charset="0"/>
            </a:endParaRPr>
          </a:p>
          <a:p>
            <a:pPr marL="285750" lvl="0" indent="-285750">
              <a:lnSpc>
                <a:spcPct val="115000"/>
              </a:lnSpc>
              <a:spcAft>
                <a:spcPts val="750"/>
              </a:spcAft>
              <a:buClr>
                <a:srgbClr val="0D0D0D"/>
              </a:buClr>
              <a:buSzPts val="1400"/>
              <a:buFont typeface="Wingdings" panose="05000000000000000000" pitchFamily="2" charset="2"/>
              <a:buChar char="v"/>
            </a:pPr>
            <a:r>
              <a:rPr lang="vi-VN" sz="2800" b="1" dirty="0">
                <a:solidFill>
                  <a:srgbClr val="0D0D0D"/>
                </a:solidFill>
                <a:latin typeface="Times New Roman" panose="02020603050405020304" pitchFamily="18" charset="0"/>
                <a:ea typeface="Times New Roman" panose="02020603050405020304" pitchFamily="18" charset="0"/>
              </a:rPr>
              <a:t>Viết một đoạn văn ( khoảng 5 đến 7 dòng) nhận xét về cách sử dụng từ Hán Việt trong các trường hợp đó.</a:t>
            </a:r>
            <a:endParaRPr lang="en-US" sz="2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7764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445045"/>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p:cNvSpPr/>
          <p:nvPr/>
        </p:nvSpPr>
        <p:spPr>
          <a:xfrm>
            <a:off x="4925709" y="868690"/>
            <a:ext cx="232788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Times New Roman" panose="02020603050405020304" pitchFamily="18" charset="0"/>
                <a:ea typeface="Arial" panose="020B0604020202020204" pitchFamily="34" charset="0"/>
                <a:cs typeface="+mn-cs"/>
              </a:rPr>
              <a:t>KHỞI ĐỘNG</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Rectangle 6"/>
          <p:cNvSpPr/>
          <p:nvPr/>
        </p:nvSpPr>
        <p:spPr>
          <a:xfrm>
            <a:off x="660400" y="1278360"/>
            <a:ext cx="10858500" cy="5189113"/>
          </a:xfrm>
          <a:prstGeom prst="rect">
            <a:avLst/>
          </a:prstGeom>
        </p:spPr>
        <p:txBody>
          <a:bodyPr>
            <a:spAutoFit/>
          </a:bodyPr>
          <a:lstStyle/>
          <a:p>
            <a:pPr>
              <a:lnSpc>
                <a:spcPct val="115000"/>
              </a:lnSpc>
              <a:spcAft>
                <a:spcPts val="0"/>
              </a:spcAft>
            </a:pP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Một</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số</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lỗi</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dùng</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từ</a:t>
            </a:r>
            <a:r>
              <a:rPr lang="en-US" sz="2400" b="1" dirty="0">
                <a:latin typeface="Times New Roman" panose="02020603050405020304" pitchFamily="18" charset="0"/>
                <a:ea typeface="Times New Roman" panose="02020603050405020304" pitchFamily="18" charset="0"/>
              </a:rPr>
              <a:t> hay </a:t>
            </a:r>
            <a:r>
              <a:rPr lang="en-US" sz="2400" b="1" dirty="0" err="1">
                <a:latin typeface="Times New Roman" panose="02020603050405020304" pitchFamily="18" charset="0"/>
                <a:ea typeface="Times New Roman" panose="02020603050405020304" pitchFamily="18" charset="0"/>
              </a:rPr>
              <a:t>gặp</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đã</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học</a:t>
            </a:r>
            <a:r>
              <a:rPr lang="en-US" sz="2400" b="1" dirty="0">
                <a:latin typeface="Times New Roman" panose="02020603050405020304" pitchFamily="18" charset="0"/>
                <a:ea typeface="Times New Roman" panose="02020603050405020304" pitchFamily="18" charset="0"/>
              </a:rPr>
              <a:t> ở </a:t>
            </a:r>
            <a:r>
              <a:rPr lang="en-US" sz="2400" b="1" dirty="0" err="1">
                <a:latin typeface="Times New Roman" panose="02020603050405020304" pitchFamily="18" charset="0"/>
                <a:ea typeface="Times New Roman" panose="02020603050405020304" pitchFamily="18" charset="0"/>
              </a:rPr>
              <a:t>Bài</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học</a:t>
            </a:r>
            <a:r>
              <a:rPr lang="en-US" sz="2400" b="1" dirty="0">
                <a:latin typeface="Times New Roman" panose="02020603050405020304" pitchFamily="18" charset="0"/>
                <a:ea typeface="Times New Roman" panose="02020603050405020304" pitchFamily="18" charset="0"/>
              </a:rPr>
              <a:t> 1:</a:t>
            </a:r>
            <a:endParaRPr lang="en-US" sz="2400" dirty="0">
              <a:latin typeface="Times New Roman" panose="02020603050405020304" pitchFamily="18" charset="0"/>
              <a:ea typeface="Times New Roman" panose="02020603050405020304" pitchFamily="18" charset="0"/>
            </a:endParaRPr>
          </a:p>
          <a:p>
            <a:pPr>
              <a:lnSpc>
                <a:spcPct val="115000"/>
              </a:lnSpc>
              <a:spcAft>
                <a:spcPts val="0"/>
              </a:spcAft>
            </a:pPr>
            <a:r>
              <a:rPr lang="en-US" sz="2400" dirty="0">
                <a:latin typeface="Times New Roman" panose="02020603050405020304" pitchFamily="18" charset="0"/>
                <a:ea typeface="Arial" panose="020B0604020202020204" pitchFamily="34" charset="0"/>
              </a:rPr>
              <a:t>- </a:t>
            </a:r>
            <a:r>
              <a:rPr lang="en-US" sz="2400" dirty="0" err="1">
                <a:latin typeface="Times New Roman" panose="02020603050405020304" pitchFamily="18" charset="0"/>
                <a:ea typeface="Arial" panose="020B0604020202020204" pitchFamily="34" charset="0"/>
              </a:rPr>
              <a:t>Dùng</a:t>
            </a:r>
            <a:r>
              <a:rPr lang="en-US" sz="2400" dirty="0">
                <a:latin typeface="Times New Roman" panose="02020603050405020304" pitchFamily="18" charset="0"/>
                <a:ea typeface="Arial" panose="020B0604020202020204" pitchFamily="34" charset="0"/>
              </a:rPr>
              <a:t> </a:t>
            </a:r>
            <a:r>
              <a:rPr lang="en-US" sz="2400" dirty="0" err="1">
                <a:latin typeface="Times New Roman" panose="02020603050405020304" pitchFamily="18" charset="0"/>
                <a:ea typeface="Arial" panose="020B0604020202020204" pitchFamily="34" charset="0"/>
              </a:rPr>
              <a:t>từ</a:t>
            </a:r>
            <a:r>
              <a:rPr lang="en-US" sz="2400" dirty="0">
                <a:latin typeface="Times New Roman" panose="02020603050405020304" pitchFamily="18" charset="0"/>
                <a:ea typeface="Arial" panose="020B0604020202020204" pitchFamily="34" charset="0"/>
              </a:rPr>
              <a:t> </a:t>
            </a:r>
            <a:r>
              <a:rPr lang="en-US" sz="2400" dirty="0" err="1">
                <a:latin typeface="Times New Roman" panose="02020603050405020304" pitchFamily="18" charset="0"/>
                <a:ea typeface="Arial" panose="020B0604020202020204" pitchFamily="34" charset="0"/>
              </a:rPr>
              <a:t>không</a:t>
            </a:r>
            <a:r>
              <a:rPr lang="en-US" sz="2400" dirty="0">
                <a:latin typeface="Times New Roman" panose="02020603050405020304" pitchFamily="18" charset="0"/>
                <a:ea typeface="Arial" panose="020B0604020202020204" pitchFamily="34" charset="0"/>
              </a:rPr>
              <a:t> </a:t>
            </a:r>
            <a:r>
              <a:rPr lang="en-US" sz="2400" dirty="0" err="1">
                <a:latin typeface="Times New Roman" panose="02020603050405020304" pitchFamily="18" charset="0"/>
                <a:ea typeface="Arial" panose="020B0604020202020204" pitchFamily="34" charset="0"/>
              </a:rPr>
              <a:t>đúng</a:t>
            </a:r>
            <a:r>
              <a:rPr lang="en-US" sz="2400" dirty="0">
                <a:latin typeface="Times New Roman" panose="02020603050405020304" pitchFamily="18" charset="0"/>
                <a:ea typeface="Arial" panose="020B0604020202020204" pitchFamily="34" charset="0"/>
              </a:rPr>
              <a:t> </a:t>
            </a:r>
            <a:r>
              <a:rPr lang="en-US" sz="2400" dirty="0" err="1">
                <a:latin typeface="Times New Roman" panose="02020603050405020304" pitchFamily="18" charset="0"/>
                <a:ea typeface="Arial" panose="020B0604020202020204" pitchFamily="34" charset="0"/>
              </a:rPr>
              <a:t>về</a:t>
            </a:r>
            <a:r>
              <a:rPr lang="en-US" sz="2400" dirty="0">
                <a:latin typeface="Times New Roman" panose="02020603050405020304" pitchFamily="18" charset="0"/>
                <a:ea typeface="Arial" panose="020B0604020202020204" pitchFamily="34" charset="0"/>
              </a:rPr>
              <a:t> </a:t>
            </a:r>
            <a:r>
              <a:rPr lang="en-US" sz="2400" dirty="0" err="1">
                <a:latin typeface="Times New Roman" panose="02020603050405020304" pitchFamily="18" charset="0"/>
                <a:ea typeface="Arial" panose="020B0604020202020204" pitchFamily="34" charset="0"/>
              </a:rPr>
              <a:t>hình</a:t>
            </a:r>
            <a:r>
              <a:rPr lang="en-US" sz="2400" dirty="0">
                <a:latin typeface="Times New Roman" panose="02020603050405020304" pitchFamily="18" charset="0"/>
                <a:ea typeface="Arial" panose="020B0604020202020204" pitchFamily="34" charset="0"/>
              </a:rPr>
              <a:t> </a:t>
            </a:r>
            <a:r>
              <a:rPr lang="en-US" sz="2400" dirty="0" err="1">
                <a:latin typeface="Times New Roman" panose="02020603050405020304" pitchFamily="18" charset="0"/>
                <a:ea typeface="Arial" panose="020B0604020202020204" pitchFamily="34" charset="0"/>
              </a:rPr>
              <a:t>thức</a:t>
            </a:r>
            <a:r>
              <a:rPr lang="en-US" sz="2400" dirty="0">
                <a:latin typeface="Times New Roman" panose="02020603050405020304" pitchFamily="18" charset="0"/>
                <a:ea typeface="Arial" panose="020B0604020202020204" pitchFamily="34" charset="0"/>
              </a:rPr>
              <a:t> </a:t>
            </a:r>
            <a:r>
              <a:rPr lang="en-US" sz="2400" dirty="0" err="1">
                <a:latin typeface="Times New Roman" panose="02020603050405020304" pitchFamily="18" charset="0"/>
                <a:ea typeface="Arial" panose="020B0604020202020204" pitchFamily="34" charset="0"/>
              </a:rPr>
              <a:t>ngữ</a:t>
            </a:r>
            <a:r>
              <a:rPr lang="en-US" sz="2400" dirty="0">
                <a:latin typeface="Times New Roman" panose="02020603050405020304" pitchFamily="18" charset="0"/>
                <a:ea typeface="Arial" panose="020B0604020202020204" pitchFamily="34" charset="0"/>
              </a:rPr>
              <a:t> </a:t>
            </a:r>
            <a:r>
              <a:rPr lang="en-US" sz="2400" dirty="0" err="1">
                <a:latin typeface="Times New Roman" panose="02020603050405020304" pitchFamily="18" charset="0"/>
                <a:ea typeface="Arial" panose="020B0604020202020204" pitchFamily="34" charset="0"/>
              </a:rPr>
              <a:t>âm</a:t>
            </a:r>
            <a:r>
              <a:rPr lang="en-US" sz="2400" dirty="0">
                <a:latin typeface="Times New Roman" panose="02020603050405020304" pitchFamily="18" charset="0"/>
                <a:ea typeface="Arial" panose="020B0604020202020204" pitchFamily="34" charset="0"/>
              </a:rPr>
              <a:t>, </a:t>
            </a:r>
            <a:r>
              <a:rPr lang="en-US" sz="2400" dirty="0" err="1">
                <a:latin typeface="Times New Roman" panose="02020603050405020304" pitchFamily="18" charset="0"/>
                <a:ea typeface="Arial" panose="020B0604020202020204" pitchFamily="34" charset="0"/>
              </a:rPr>
              <a:t>chính</a:t>
            </a:r>
            <a:r>
              <a:rPr lang="en-US" sz="2400" dirty="0">
                <a:latin typeface="Times New Roman" panose="02020603050405020304" pitchFamily="18" charset="0"/>
                <a:ea typeface="Arial" panose="020B0604020202020204" pitchFamily="34" charset="0"/>
              </a:rPr>
              <a:t> </a:t>
            </a:r>
            <a:r>
              <a:rPr lang="en-US" sz="2400" dirty="0" err="1">
                <a:latin typeface="Times New Roman" panose="02020603050405020304" pitchFamily="18" charset="0"/>
                <a:ea typeface="Arial" panose="020B0604020202020204" pitchFamily="34" charset="0"/>
              </a:rPr>
              <a:t>tả</a:t>
            </a:r>
            <a:r>
              <a:rPr lang="en-US" sz="2400" dirty="0">
                <a:latin typeface="Times New Roman" panose="02020603050405020304" pitchFamily="18" charset="0"/>
                <a:ea typeface="Arial" panose="020B0604020202020204" pitchFamily="34" charset="0"/>
              </a:rPr>
              <a:t>.</a:t>
            </a:r>
            <a:endParaRPr lang="en-US" sz="2400" dirty="0">
              <a:latin typeface="Times New Roman" panose="02020603050405020304" pitchFamily="18" charset="0"/>
              <a:ea typeface="Times New Roman" panose="02020603050405020304" pitchFamily="18" charset="0"/>
            </a:endParaRPr>
          </a:p>
          <a:p>
            <a:pPr>
              <a:lnSpc>
                <a:spcPct val="115000"/>
              </a:lnSpc>
              <a:spcAft>
                <a:spcPts val="0"/>
              </a:spcAft>
            </a:pPr>
            <a:r>
              <a:rPr lang="en-US" sz="2400" dirty="0">
                <a:latin typeface="Times New Roman" panose="02020603050405020304" pitchFamily="18" charset="0"/>
                <a:ea typeface="Arial" panose="020B0604020202020204" pitchFamily="34" charset="0"/>
              </a:rPr>
              <a:t>- </a:t>
            </a:r>
            <a:r>
              <a:rPr lang="en-US" sz="2400" dirty="0" err="1">
                <a:latin typeface="Times New Roman" panose="02020603050405020304" pitchFamily="18" charset="0"/>
                <a:ea typeface="Arial" panose="020B0604020202020204" pitchFamily="34" charset="0"/>
              </a:rPr>
              <a:t>Dùng</a:t>
            </a:r>
            <a:r>
              <a:rPr lang="en-US" sz="2400" dirty="0">
                <a:latin typeface="Times New Roman" panose="02020603050405020304" pitchFamily="18" charset="0"/>
                <a:ea typeface="Arial" panose="020B0604020202020204" pitchFamily="34" charset="0"/>
              </a:rPr>
              <a:t> </a:t>
            </a:r>
            <a:r>
              <a:rPr lang="en-US" sz="2400" dirty="0" err="1">
                <a:latin typeface="Times New Roman" panose="02020603050405020304" pitchFamily="18" charset="0"/>
                <a:ea typeface="Arial" panose="020B0604020202020204" pitchFamily="34" charset="0"/>
              </a:rPr>
              <a:t>từ</a:t>
            </a:r>
            <a:r>
              <a:rPr lang="en-US" sz="2400" dirty="0">
                <a:latin typeface="Times New Roman" panose="02020603050405020304" pitchFamily="18" charset="0"/>
                <a:ea typeface="Arial" panose="020B0604020202020204" pitchFamily="34" charset="0"/>
              </a:rPr>
              <a:t> </a:t>
            </a:r>
            <a:r>
              <a:rPr lang="en-US" sz="2400" dirty="0" err="1">
                <a:latin typeface="Times New Roman" panose="02020603050405020304" pitchFamily="18" charset="0"/>
                <a:ea typeface="Arial" panose="020B0604020202020204" pitchFamily="34" charset="0"/>
              </a:rPr>
              <a:t>không</a:t>
            </a:r>
            <a:r>
              <a:rPr lang="en-US" sz="2400" dirty="0">
                <a:latin typeface="Times New Roman" panose="02020603050405020304" pitchFamily="18" charset="0"/>
                <a:ea typeface="Arial" panose="020B0604020202020204" pitchFamily="34" charset="0"/>
              </a:rPr>
              <a:t> </a:t>
            </a:r>
            <a:r>
              <a:rPr lang="en-US" sz="2400" dirty="0" err="1">
                <a:latin typeface="Times New Roman" panose="02020603050405020304" pitchFamily="18" charset="0"/>
                <a:ea typeface="Arial" panose="020B0604020202020204" pitchFamily="34" charset="0"/>
              </a:rPr>
              <a:t>đúng</a:t>
            </a:r>
            <a:r>
              <a:rPr lang="en-US" sz="2400" dirty="0">
                <a:latin typeface="Times New Roman" panose="02020603050405020304" pitchFamily="18" charset="0"/>
                <a:ea typeface="Arial" panose="020B0604020202020204" pitchFamily="34" charset="0"/>
              </a:rPr>
              <a:t> </a:t>
            </a:r>
            <a:r>
              <a:rPr lang="en-US" sz="2400" dirty="0" err="1">
                <a:latin typeface="Times New Roman" panose="02020603050405020304" pitchFamily="18" charset="0"/>
                <a:ea typeface="Arial" panose="020B0604020202020204" pitchFamily="34" charset="0"/>
              </a:rPr>
              <a:t>nghĩa</a:t>
            </a:r>
            <a:r>
              <a:rPr lang="en-US" sz="2400" dirty="0">
                <a:latin typeface="Times New Roman" panose="02020603050405020304" pitchFamily="18" charset="0"/>
                <a:ea typeface="Arial" panose="020B0604020202020204" pitchFamily="34" charset="0"/>
              </a:rPr>
              <a:t>.</a:t>
            </a:r>
            <a:endParaRPr lang="en-US" sz="2400" dirty="0">
              <a:latin typeface="Times New Roman" panose="02020603050405020304" pitchFamily="18" charset="0"/>
              <a:ea typeface="Times New Roman" panose="02020603050405020304" pitchFamily="18" charset="0"/>
            </a:endParaRPr>
          </a:p>
          <a:p>
            <a:pPr>
              <a:lnSpc>
                <a:spcPct val="115000"/>
              </a:lnSpc>
              <a:spcAft>
                <a:spcPts val="0"/>
              </a:spcAft>
            </a:pPr>
            <a:r>
              <a:rPr lang="en-US" sz="2400" b="1" dirty="0" smtClean="0">
                <a:latin typeface="Times New Roman" panose="02020603050405020304" pitchFamily="18" charset="0"/>
                <a:ea typeface="Arial" panose="020B0604020202020204" pitchFamily="34" charset="0"/>
              </a:rPr>
              <a:t>* </a:t>
            </a:r>
            <a:r>
              <a:rPr lang="en-US" sz="2400" b="1" dirty="0" err="1" smtClean="0">
                <a:latin typeface="Times New Roman" panose="02020603050405020304" pitchFamily="18" charset="0"/>
                <a:ea typeface="Arial" panose="020B0604020202020204" pitchFamily="34" charset="0"/>
              </a:rPr>
              <a:t>Cách</a:t>
            </a:r>
            <a:r>
              <a:rPr lang="en-US" sz="2400" b="1" dirty="0" smtClean="0">
                <a:latin typeface="Times New Roman" panose="02020603050405020304" pitchFamily="18" charset="0"/>
                <a:ea typeface="Arial" panose="020B0604020202020204" pitchFamily="34" charset="0"/>
              </a:rPr>
              <a:t> </a:t>
            </a:r>
            <a:r>
              <a:rPr lang="en-US" sz="2400" b="1" dirty="0" err="1">
                <a:latin typeface="Times New Roman" panose="02020603050405020304" pitchFamily="18" charset="0"/>
                <a:ea typeface="Arial" panose="020B0604020202020204" pitchFamily="34" charset="0"/>
              </a:rPr>
              <a:t>khắc</a:t>
            </a:r>
            <a:r>
              <a:rPr lang="en-US" sz="2400" b="1" dirty="0">
                <a:latin typeface="Times New Roman" panose="02020603050405020304" pitchFamily="18" charset="0"/>
                <a:ea typeface="Arial" panose="020B0604020202020204" pitchFamily="34" charset="0"/>
              </a:rPr>
              <a:t> </a:t>
            </a:r>
            <a:r>
              <a:rPr lang="en-US" sz="2400" b="1" dirty="0" err="1">
                <a:latin typeface="Times New Roman" panose="02020603050405020304" pitchFamily="18" charset="0"/>
                <a:ea typeface="Arial" panose="020B0604020202020204" pitchFamily="34" charset="0"/>
              </a:rPr>
              <a:t>phục</a:t>
            </a:r>
            <a:r>
              <a:rPr lang="en-US" sz="2400" b="1" dirty="0">
                <a:latin typeface="Times New Roman" panose="02020603050405020304" pitchFamily="18" charset="0"/>
                <a:ea typeface="Arial" panose="020B0604020202020204" pitchFamily="34" charset="0"/>
              </a:rPr>
              <a:t>:</a:t>
            </a:r>
            <a:endParaRPr lang="en-US" sz="2400" dirty="0">
              <a:latin typeface="Times New Roman" panose="02020603050405020304" pitchFamily="18" charset="0"/>
              <a:ea typeface="Times New Roman" panose="02020603050405020304" pitchFamily="18" charset="0"/>
            </a:endParaRPr>
          </a:p>
          <a:p>
            <a:pPr algn="just">
              <a:lnSpc>
                <a:spcPct val="115000"/>
              </a:lnSpc>
              <a:spcAft>
                <a:spcPts val="0"/>
              </a:spcAft>
            </a:pP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Yêu</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cầu</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chung</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Khi</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sử</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dụng</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tiếng</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việt,ta</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cần</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tuân</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thủ</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những</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yêu</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cầu</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sau</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về</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ngữ</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âm</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chữ</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viết</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và</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ngữ</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nghĩa</a:t>
            </a:r>
            <a:r>
              <a:rPr lang="en-US" sz="2400" dirty="0">
                <a:solidFill>
                  <a:srgbClr val="0D0D0D"/>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indent="180340" algn="just">
              <a:lnSpc>
                <a:spcPct val="115000"/>
              </a:lnSpc>
              <a:spcAft>
                <a:spcPts val="0"/>
              </a:spcAft>
            </a:pP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Về</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ngữ</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âm</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Cần</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phát</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âm</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theo</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âm</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chuẩn</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của</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tiếng</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Việt</a:t>
            </a:r>
            <a:r>
              <a:rPr lang="en-US" sz="2400" dirty="0">
                <a:solidFill>
                  <a:srgbClr val="0D0D0D"/>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indent="180340" algn="just">
              <a:lnSpc>
                <a:spcPct val="115000"/>
              </a:lnSpc>
              <a:spcAft>
                <a:spcPts val="0"/>
              </a:spcAft>
            </a:pP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Về</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chữ</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viết</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cần</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viết</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đúng</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theo</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quy</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tắc</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hiện</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hành</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về</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chính</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tả</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và</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về</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chữ</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viết</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nói</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chung</a:t>
            </a:r>
            <a:r>
              <a:rPr lang="en-US" sz="2400" dirty="0">
                <a:solidFill>
                  <a:srgbClr val="0D0D0D"/>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a:lnSpc>
                <a:spcPct val="115000"/>
              </a:lnSpc>
              <a:spcAft>
                <a:spcPts val="0"/>
              </a:spcAft>
            </a:pPr>
            <a:r>
              <a:rPr lang="en-US" sz="2400" dirty="0">
                <a:solidFill>
                  <a:srgbClr val="0D0D0D"/>
                </a:solidFill>
                <a:latin typeface="Times New Roman" panose="02020603050405020304" pitchFamily="18" charset="0"/>
                <a:ea typeface="Times New Roman" panose="02020603050405020304" pitchFamily="18" charset="0"/>
              </a:rPr>
              <a:t>     + </a:t>
            </a:r>
            <a:r>
              <a:rPr lang="en-US" sz="2400" dirty="0" err="1">
                <a:solidFill>
                  <a:srgbClr val="0D0D0D"/>
                </a:solidFill>
                <a:latin typeface="Times New Roman" panose="02020603050405020304" pitchFamily="18" charset="0"/>
                <a:ea typeface="Times New Roman" panose="02020603050405020304" pitchFamily="18" charset="0"/>
              </a:rPr>
              <a:t>Về</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ngữ</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nghĩa</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Cần</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dùng</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từ</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chính</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xác</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về</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nghĩa</a:t>
            </a:r>
            <a:r>
              <a:rPr lang="en-US" sz="2400" dirty="0">
                <a:solidFill>
                  <a:srgbClr val="0D0D0D"/>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lvl="0">
              <a:lnSpc>
                <a:spcPct val="115000"/>
              </a:lnSpc>
              <a:spcAft>
                <a:spcPts val="0"/>
              </a:spcAft>
              <a:buClr>
                <a:srgbClr val="0D0D0D"/>
              </a:buClr>
              <a:buSzPts val="1400"/>
            </a:pPr>
            <a:r>
              <a:rPr lang="en-US" sz="2400" dirty="0" smtClean="0">
                <a:solidFill>
                  <a:srgbClr val="0D0D0D"/>
                </a:solidFill>
                <a:latin typeface="Times New Roman" panose="02020603050405020304" pitchFamily="18" charset="0"/>
                <a:ea typeface="Times New Roman" panose="02020603050405020304" pitchFamily="18" charset="0"/>
              </a:rPr>
              <a:t>- </a:t>
            </a:r>
            <a:r>
              <a:rPr lang="en-US" sz="2400" dirty="0" err="1" smtClean="0">
                <a:solidFill>
                  <a:srgbClr val="0D0D0D"/>
                </a:solidFill>
                <a:latin typeface="Times New Roman" panose="02020603050405020304" pitchFamily="18" charset="0"/>
                <a:ea typeface="Times New Roman" panose="02020603050405020304" pitchFamily="18" charset="0"/>
              </a:rPr>
              <a:t>Mỗi</a:t>
            </a:r>
            <a:r>
              <a:rPr lang="en-US" sz="2400" dirty="0" smtClean="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khi</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dùng</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một</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từ</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mà</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chưa</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hiểu</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thật</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rõ</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nghĩa</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thì</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nên</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tra</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từ</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điển</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đọc</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kĩ</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các</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nghĩa</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và</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các</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ví</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dụ</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về</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cách</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dùng</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của</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từ</a:t>
            </a:r>
            <a:r>
              <a:rPr lang="en-US" sz="2400" dirty="0">
                <a:solidFill>
                  <a:srgbClr val="0D0D0D"/>
                </a:solidFill>
                <a:latin typeface="Times New Roman" panose="02020603050405020304" pitchFamily="18" charset="0"/>
                <a:ea typeface="Times New Roman" panose="02020603050405020304" pitchFamily="18" charset="0"/>
              </a:rPr>
              <a:t> </a:t>
            </a:r>
            <a:r>
              <a:rPr lang="en-US" sz="2400" dirty="0" err="1">
                <a:solidFill>
                  <a:srgbClr val="0D0D0D"/>
                </a:solidFill>
                <a:latin typeface="Times New Roman" panose="02020603050405020304" pitchFamily="18" charset="0"/>
                <a:ea typeface="Times New Roman" panose="02020603050405020304" pitchFamily="18" charset="0"/>
              </a:rPr>
              <a:t>đó</a:t>
            </a:r>
            <a:r>
              <a:rPr lang="en-US" sz="2400" dirty="0">
                <a:solidFill>
                  <a:srgbClr val="0D0D0D"/>
                </a:solidFill>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53233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down)">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down)">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down)">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down)">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down)">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wipe(down)">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wipe(down)">
                                      <p:cBhvr>
                                        <p:cTn id="37" dur="500"/>
                                        <p:tgtEl>
                                          <p:spTgt spid="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wipe(down)">
                                      <p:cBhvr>
                                        <p:cTn id="42"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p:cNvSpPr/>
          <p:nvPr/>
        </p:nvSpPr>
        <p:spPr>
          <a:xfrm>
            <a:off x="745834" y="1130300"/>
            <a:ext cx="1893467" cy="584775"/>
          </a:xfrm>
          <a:prstGeom prst="rect">
            <a:avLst/>
          </a:prstGeom>
        </p:spPr>
        <p:txBody>
          <a:bodyPr wrap="none">
            <a:spAutoFit/>
          </a:bodyPr>
          <a:lstStyle/>
          <a:p>
            <a:r>
              <a:rPr lang="en-US" sz="3200" b="1" dirty="0" err="1">
                <a:solidFill>
                  <a:srgbClr val="0070C0"/>
                </a:solidFill>
                <a:latin typeface="Times New Roman" panose="02020603050405020304" pitchFamily="18" charset="0"/>
                <a:ea typeface="Times New Roman" panose="02020603050405020304" pitchFamily="18" charset="0"/>
              </a:rPr>
              <a:t>Bài</a:t>
            </a:r>
            <a:r>
              <a:rPr lang="en-US" sz="3200" b="1" dirty="0">
                <a:solidFill>
                  <a:srgbClr val="0070C0"/>
                </a:solidFill>
                <a:latin typeface="Times New Roman" panose="02020603050405020304" pitchFamily="18" charset="0"/>
                <a:ea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rPr>
              <a:t>tập</a:t>
            </a:r>
            <a:r>
              <a:rPr lang="en-US" sz="3200" b="1" dirty="0">
                <a:solidFill>
                  <a:srgbClr val="0070C0"/>
                </a:solidFill>
                <a:latin typeface="Times New Roman" panose="02020603050405020304" pitchFamily="18" charset="0"/>
                <a:ea typeface="Times New Roman" panose="02020603050405020304" pitchFamily="18" charset="0"/>
              </a:rPr>
              <a:t> 4:</a:t>
            </a:r>
            <a:endParaRPr lang="en-US" sz="3200" dirty="0"/>
          </a:p>
        </p:txBody>
      </p:sp>
      <p:grpSp>
        <p:nvGrpSpPr>
          <p:cNvPr id="12" name="Group 11"/>
          <p:cNvGrpSpPr/>
          <p:nvPr/>
        </p:nvGrpSpPr>
        <p:grpSpPr>
          <a:xfrm>
            <a:off x="2272826" y="852981"/>
            <a:ext cx="7633648" cy="5250088"/>
            <a:chOff x="3806181" y="1133469"/>
            <a:chExt cx="5612022" cy="5412328"/>
          </a:xfrm>
        </p:grpSpPr>
        <p:sp>
          <p:nvSpPr>
            <p:cNvPr id="15" name="Freeform 14"/>
            <p:cNvSpPr/>
            <p:nvPr/>
          </p:nvSpPr>
          <p:spPr>
            <a:xfrm>
              <a:off x="5846224" y="3278496"/>
              <a:ext cx="1531937" cy="1531937"/>
            </a:xfrm>
            <a:custGeom>
              <a:avLst/>
              <a:gdLst>
                <a:gd name="connsiteX0" fmla="*/ 0 w 1531937"/>
                <a:gd name="connsiteY0" fmla="*/ 765969 h 1531937"/>
                <a:gd name="connsiteX1" fmla="*/ 765969 w 1531937"/>
                <a:gd name="connsiteY1" fmla="*/ 0 h 1531937"/>
                <a:gd name="connsiteX2" fmla="*/ 1531938 w 1531937"/>
                <a:gd name="connsiteY2" fmla="*/ 765969 h 1531937"/>
                <a:gd name="connsiteX3" fmla="*/ 765969 w 1531937"/>
                <a:gd name="connsiteY3" fmla="*/ 1531938 h 1531937"/>
                <a:gd name="connsiteX4" fmla="*/ 0 w 1531937"/>
                <a:gd name="connsiteY4" fmla="*/ 765969 h 1531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937" h="1531937">
                  <a:moveTo>
                    <a:pt x="0" y="765969"/>
                  </a:moveTo>
                  <a:cubicBezTo>
                    <a:pt x="0" y="342936"/>
                    <a:pt x="342936" y="0"/>
                    <a:pt x="765969" y="0"/>
                  </a:cubicBezTo>
                  <a:cubicBezTo>
                    <a:pt x="1189002" y="0"/>
                    <a:pt x="1531938" y="342936"/>
                    <a:pt x="1531938" y="765969"/>
                  </a:cubicBezTo>
                  <a:cubicBezTo>
                    <a:pt x="1531938" y="1189002"/>
                    <a:pt x="1189002" y="1531938"/>
                    <a:pt x="765969" y="1531938"/>
                  </a:cubicBezTo>
                  <a:cubicBezTo>
                    <a:pt x="342936" y="1531938"/>
                    <a:pt x="0" y="1189002"/>
                    <a:pt x="0" y="765969"/>
                  </a:cubicBez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2287" tIns="252287" rIns="252287" bIns="252287" numCol="1" spcCol="1270" anchor="ctr" anchorCtr="0">
              <a:noAutofit/>
            </a:bodyPr>
            <a:lstStyle/>
            <a:p>
              <a:pPr lvl="0" algn="ctr" defTabSz="977900">
                <a:lnSpc>
                  <a:spcPct val="90000"/>
                </a:lnSpc>
                <a:spcBef>
                  <a:spcPct val="0"/>
                </a:spcBef>
                <a:spcAft>
                  <a:spcPct val="35000"/>
                </a:spcAft>
              </a:pPr>
              <a:r>
                <a:rPr lang="en-US" sz="2800" b="1" kern="1200" dirty="0" smtClean="0">
                  <a:latin typeface="Times New Roman" panose="02020603050405020304" pitchFamily="18" charset="0"/>
                  <a:cs typeface="Times New Roman" panose="02020603050405020304" pitchFamily="18" charset="0"/>
                </a:rPr>
                <a:t>5 </a:t>
              </a:r>
              <a:r>
                <a:rPr lang="en-US" sz="2800" b="1" kern="1200" dirty="0" err="1" smtClean="0">
                  <a:latin typeface="Times New Roman" panose="02020603050405020304" pitchFamily="18" charset="0"/>
                  <a:cs typeface="Times New Roman" panose="02020603050405020304" pitchFamily="18" charset="0"/>
                </a:rPr>
                <a:t>từ</a:t>
              </a:r>
              <a:r>
                <a:rPr lang="en-US" sz="2800" b="1" kern="1200" dirty="0" smtClean="0">
                  <a:latin typeface="Times New Roman" panose="02020603050405020304" pitchFamily="18" charset="0"/>
                  <a:cs typeface="Times New Roman" panose="02020603050405020304" pitchFamily="18" charset="0"/>
                </a:rPr>
                <a:t> </a:t>
              </a:r>
              <a:r>
                <a:rPr lang="en-US" sz="2800" b="1" kern="1200" dirty="0" err="1" smtClean="0">
                  <a:latin typeface="Times New Roman" panose="02020603050405020304" pitchFamily="18" charset="0"/>
                  <a:cs typeface="Times New Roman" panose="02020603050405020304" pitchFamily="18" charset="0"/>
                </a:rPr>
                <a:t>Hán</a:t>
              </a:r>
              <a:r>
                <a:rPr lang="en-US" sz="2800" b="1" kern="1200" dirty="0" smtClean="0">
                  <a:latin typeface="Times New Roman" panose="02020603050405020304" pitchFamily="18" charset="0"/>
                  <a:cs typeface="Times New Roman" panose="02020603050405020304" pitchFamily="18" charset="0"/>
                </a:rPr>
                <a:t> </a:t>
              </a:r>
              <a:r>
                <a:rPr lang="en-US" sz="2800" b="1" kern="1200" dirty="0" err="1" smtClean="0">
                  <a:latin typeface="Times New Roman" panose="02020603050405020304" pitchFamily="18" charset="0"/>
                  <a:cs typeface="Times New Roman" panose="02020603050405020304" pitchFamily="18" charset="0"/>
                </a:rPr>
                <a:t>Việt</a:t>
              </a:r>
              <a:r>
                <a:rPr lang="en-US" sz="2800" b="1" kern="1200" dirty="0" smtClean="0">
                  <a:latin typeface="Times New Roman" panose="02020603050405020304" pitchFamily="18" charset="0"/>
                  <a:cs typeface="Times New Roman" panose="02020603050405020304" pitchFamily="18" charset="0"/>
                </a:rPr>
                <a:t> </a:t>
              </a:r>
              <a:r>
                <a:rPr lang="en-US" sz="2800" b="1" kern="1200" dirty="0" err="1" smtClean="0">
                  <a:latin typeface="Times New Roman" panose="02020603050405020304" pitchFamily="18" charset="0"/>
                  <a:cs typeface="Times New Roman" panose="02020603050405020304" pitchFamily="18" charset="0"/>
                </a:rPr>
                <a:t>chỉ</a:t>
              </a:r>
              <a:r>
                <a:rPr lang="en-US" sz="2800" b="1" kern="1200" dirty="0" smtClean="0">
                  <a:latin typeface="Times New Roman" panose="02020603050405020304" pitchFamily="18" charset="0"/>
                  <a:cs typeface="Times New Roman" panose="02020603050405020304" pitchFamily="18" charset="0"/>
                </a:rPr>
                <a:t> </a:t>
              </a:r>
              <a:r>
                <a:rPr lang="en-US" sz="2800" b="1" kern="1200" dirty="0" err="1" smtClean="0">
                  <a:latin typeface="Times New Roman" panose="02020603050405020304" pitchFamily="18" charset="0"/>
                  <a:cs typeface="Times New Roman" panose="02020603050405020304" pitchFamily="18" charset="0"/>
                </a:rPr>
                <a:t>người</a:t>
              </a:r>
              <a:endParaRPr lang="en-US" sz="2800" b="1" kern="1200" dirty="0">
                <a:latin typeface="Times New Roman" panose="02020603050405020304" pitchFamily="18" charset="0"/>
                <a:cs typeface="Times New Roman" panose="02020603050405020304" pitchFamily="18" charset="0"/>
              </a:endParaRPr>
            </a:p>
          </p:txBody>
        </p:sp>
        <p:sp>
          <p:nvSpPr>
            <p:cNvPr id="16" name="Freeform 15"/>
            <p:cNvSpPr/>
            <p:nvPr/>
          </p:nvSpPr>
          <p:spPr>
            <a:xfrm rot="16200000">
              <a:off x="6449724" y="2720718"/>
              <a:ext cx="324937" cy="520858"/>
            </a:xfrm>
            <a:custGeom>
              <a:avLst/>
              <a:gdLst>
                <a:gd name="connsiteX0" fmla="*/ 0 w 324937"/>
                <a:gd name="connsiteY0" fmla="*/ 104172 h 520858"/>
                <a:gd name="connsiteX1" fmla="*/ 162469 w 324937"/>
                <a:gd name="connsiteY1" fmla="*/ 104172 h 520858"/>
                <a:gd name="connsiteX2" fmla="*/ 162469 w 324937"/>
                <a:gd name="connsiteY2" fmla="*/ 0 h 520858"/>
                <a:gd name="connsiteX3" fmla="*/ 324937 w 324937"/>
                <a:gd name="connsiteY3" fmla="*/ 260429 h 520858"/>
                <a:gd name="connsiteX4" fmla="*/ 162469 w 324937"/>
                <a:gd name="connsiteY4" fmla="*/ 520858 h 520858"/>
                <a:gd name="connsiteX5" fmla="*/ 162469 w 324937"/>
                <a:gd name="connsiteY5" fmla="*/ 416686 h 520858"/>
                <a:gd name="connsiteX6" fmla="*/ 0 w 324937"/>
                <a:gd name="connsiteY6" fmla="*/ 416686 h 520858"/>
                <a:gd name="connsiteX7" fmla="*/ 0 w 324937"/>
                <a:gd name="connsiteY7" fmla="*/ 104172 h 520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937" h="520858">
                  <a:moveTo>
                    <a:pt x="0" y="104172"/>
                  </a:moveTo>
                  <a:lnTo>
                    <a:pt x="162469" y="104172"/>
                  </a:lnTo>
                  <a:lnTo>
                    <a:pt x="162469" y="0"/>
                  </a:lnTo>
                  <a:lnTo>
                    <a:pt x="324937" y="260429"/>
                  </a:lnTo>
                  <a:lnTo>
                    <a:pt x="162469" y="520858"/>
                  </a:lnTo>
                  <a:lnTo>
                    <a:pt x="162469" y="416686"/>
                  </a:lnTo>
                  <a:lnTo>
                    <a:pt x="0" y="416686"/>
                  </a:lnTo>
                  <a:lnTo>
                    <a:pt x="0" y="104172"/>
                  </a:lnTo>
                  <a:close/>
                </a:path>
              </a:pathLst>
            </a:cu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 tIns="104173" rIns="97481" bIns="104170" numCol="1" spcCol="1270" anchor="ctr" anchorCtr="0">
              <a:noAutofit/>
            </a:bodyPr>
            <a:lstStyle/>
            <a:p>
              <a:pPr lvl="0" algn="ctr" defTabSz="800100">
                <a:lnSpc>
                  <a:spcPct val="90000"/>
                </a:lnSpc>
                <a:spcBef>
                  <a:spcPct val="0"/>
                </a:spcBef>
                <a:spcAft>
                  <a:spcPct val="35000"/>
                </a:spcAft>
              </a:pPr>
              <a:endParaRPr lang="en-US" sz="1800" kern="1200"/>
            </a:p>
          </p:txBody>
        </p:sp>
        <p:sp>
          <p:nvSpPr>
            <p:cNvPr id="17" name="Freeform 16"/>
            <p:cNvSpPr/>
            <p:nvPr/>
          </p:nvSpPr>
          <p:spPr>
            <a:xfrm>
              <a:off x="5846224" y="1133469"/>
              <a:ext cx="1531937" cy="1531937"/>
            </a:xfrm>
            <a:custGeom>
              <a:avLst/>
              <a:gdLst>
                <a:gd name="connsiteX0" fmla="*/ 0 w 1531937"/>
                <a:gd name="connsiteY0" fmla="*/ 765969 h 1531937"/>
                <a:gd name="connsiteX1" fmla="*/ 765969 w 1531937"/>
                <a:gd name="connsiteY1" fmla="*/ 0 h 1531937"/>
                <a:gd name="connsiteX2" fmla="*/ 1531938 w 1531937"/>
                <a:gd name="connsiteY2" fmla="*/ 765969 h 1531937"/>
                <a:gd name="connsiteX3" fmla="*/ 765969 w 1531937"/>
                <a:gd name="connsiteY3" fmla="*/ 1531938 h 1531937"/>
                <a:gd name="connsiteX4" fmla="*/ 0 w 1531937"/>
                <a:gd name="connsiteY4" fmla="*/ 765969 h 1531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937" h="1531937">
                  <a:moveTo>
                    <a:pt x="0" y="765969"/>
                  </a:moveTo>
                  <a:cubicBezTo>
                    <a:pt x="0" y="342936"/>
                    <a:pt x="342936" y="0"/>
                    <a:pt x="765969" y="0"/>
                  </a:cubicBezTo>
                  <a:cubicBezTo>
                    <a:pt x="1189002" y="0"/>
                    <a:pt x="1531938" y="342936"/>
                    <a:pt x="1531938" y="765969"/>
                  </a:cubicBezTo>
                  <a:cubicBezTo>
                    <a:pt x="1531938" y="1189002"/>
                    <a:pt x="1189002" y="1531938"/>
                    <a:pt x="765969" y="1531938"/>
                  </a:cubicBezTo>
                  <a:cubicBezTo>
                    <a:pt x="342936" y="1531938"/>
                    <a:pt x="0" y="1189002"/>
                    <a:pt x="0" y="765969"/>
                  </a:cubicBez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52287" tIns="252287" rIns="252287" bIns="252287" numCol="1" spcCol="1270" anchor="ctr" anchorCtr="0">
              <a:noAutofit/>
            </a:bodyPr>
            <a:lstStyle/>
            <a:p>
              <a:pPr lvl="0" algn="ctr" defTabSz="977900">
                <a:lnSpc>
                  <a:spcPct val="90000"/>
                </a:lnSpc>
                <a:spcBef>
                  <a:spcPct val="0"/>
                </a:spcBef>
                <a:spcAft>
                  <a:spcPct val="35000"/>
                </a:spcAft>
              </a:pPr>
              <a:r>
                <a:rPr lang="en-US" sz="3600" b="1" i="1" kern="1200" dirty="0" err="1" smtClean="0">
                  <a:latin typeface="Times New Roman" panose="02020603050405020304" pitchFamily="18" charset="0"/>
                  <a:cs typeface="Times New Roman" panose="02020603050405020304" pitchFamily="18" charset="0"/>
                </a:rPr>
                <a:t>thầy</a:t>
              </a:r>
              <a:r>
                <a:rPr lang="en-US" sz="3600" b="1" i="1" kern="1200" dirty="0" smtClean="0">
                  <a:latin typeface="Times New Roman" panose="02020603050405020304" pitchFamily="18" charset="0"/>
                  <a:cs typeface="Times New Roman" panose="02020603050405020304" pitchFamily="18" charset="0"/>
                </a:rPr>
                <a:t> </a:t>
              </a:r>
              <a:r>
                <a:rPr lang="en-US" sz="3600" b="1" i="1" kern="1200" dirty="0" err="1" smtClean="0">
                  <a:latin typeface="Times New Roman" panose="02020603050405020304" pitchFamily="18" charset="0"/>
                  <a:cs typeface="Times New Roman" panose="02020603050405020304" pitchFamily="18" charset="0"/>
                </a:rPr>
                <a:t>tiểu</a:t>
              </a:r>
              <a:endParaRPr lang="en-US" sz="3600" b="1" kern="1200" dirty="0">
                <a:latin typeface="Times New Roman" panose="02020603050405020304" pitchFamily="18" charset="0"/>
                <a:cs typeface="Times New Roman" panose="02020603050405020304" pitchFamily="18" charset="0"/>
              </a:endParaRPr>
            </a:p>
          </p:txBody>
        </p:sp>
        <p:sp>
          <p:nvSpPr>
            <p:cNvPr id="18" name="Freeform 17"/>
            <p:cNvSpPr/>
            <p:nvPr/>
          </p:nvSpPr>
          <p:spPr>
            <a:xfrm rot="20520000">
              <a:off x="7460999" y="3455452"/>
              <a:ext cx="324937" cy="520858"/>
            </a:xfrm>
            <a:custGeom>
              <a:avLst/>
              <a:gdLst>
                <a:gd name="connsiteX0" fmla="*/ 0 w 324937"/>
                <a:gd name="connsiteY0" fmla="*/ 104172 h 520858"/>
                <a:gd name="connsiteX1" fmla="*/ 162469 w 324937"/>
                <a:gd name="connsiteY1" fmla="*/ 104172 h 520858"/>
                <a:gd name="connsiteX2" fmla="*/ 162469 w 324937"/>
                <a:gd name="connsiteY2" fmla="*/ 0 h 520858"/>
                <a:gd name="connsiteX3" fmla="*/ 324937 w 324937"/>
                <a:gd name="connsiteY3" fmla="*/ 260429 h 520858"/>
                <a:gd name="connsiteX4" fmla="*/ 162469 w 324937"/>
                <a:gd name="connsiteY4" fmla="*/ 520858 h 520858"/>
                <a:gd name="connsiteX5" fmla="*/ 162469 w 324937"/>
                <a:gd name="connsiteY5" fmla="*/ 416686 h 520858"/>
                <a:gd name="connsiteX6" fmla="*/ 0 w 324937"/>
                <a:gd name="connsiteY6" fmla="*/ 416686 h 520858"/>
                <a:gd name="connsiteX7" fmla="*/ 0 w 324937"/>
                <a:gd name="connsiteY7" fmla="*/ 104172 h 520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937" h="520858">
                  <a:moveTo>
                    <a:pt x="0" y="104172"/>
                  </a:moveTo>
                  <a:lnTo>
                    <a:pt x="162469" y="104172"/>
                  </a:lnTo>
                  <a:lnTo>
                    <a:pt x="162469" y="0"/>
                  </a:lnTo>
                  <a:lnTo>
                    <a:pt x="324937" y="260429"/>
                  </a:lnTo>
                  <a:lnTo>
                    <a:pt x="162469" y="520858"/>
                  </a:lnTo>
                  <a:lnTo>
                    <a:pt x="162469" y="416686"/>
                  </a:lnTo>
                  <a:lnTo>
                    <a:pt x="0" y="416686"/>
                  </a:lnTo>
                  <a:lnTo>
                    <a:pt x="0" y="104172"/>
                  </a:lnTo>
                  <a:close/>
                </a:path>
              </a:pathLst>
            </a:custGeom>
          </p:spPr>
          <p:style>
            <a:lnRef idx="0">
              <a:schemeClr val="lt1">
                <a:hueOff val="0"/>
                <a:satOff val="0"/>
                <a:lumOff val="0"/>
                <a:alphaOff val="0"/>
              </a:schemeClr>
            </a:lnRef>
            <a:fillRef idx="1">
              <a:schemeClr val="accent2">
                <a:hueOff val="-363841"/>
                <a:satOff val="-20982"/>
                <a:lumOff val="2157"/>
                <a:alphaOff val="0"/>
              </a:schemeClr>
            </a:fillRef>
            <a:effectRef idx="0">
              <a:schemeClr val="accent2">
                <a:hueOff val="-363841"/>
                <a:satOff val="-20982"/>
                <a:lumOff val="2157"/>
                <a:alphaOff val="0"/>
              </a:schemeClr>
            </a:effectRef>
            <a:fontRef idx="minor">
              <a:schemeClr val="lt1"/>
            </a:fontRef>
          </p:style>
          <p:txBody>
            <a:bodyPr spcFirstLastPara="0" vert="horz" wrap="square" lIns="0" tIns="104172" rIns="97480" bIns="104171" numCol="1" spcCol="1270" anchor="ctr" anchorCtr="0">
              <a:noAutofit/>
            </a:bodyPr>
            <a:lstStyle/>
            <a:p>
              <a:pPr lvl="0" algn="ctr" defTabSz="800100">
                <a:lnSpc>
                  <a:spcPct val="90000"/>
                </a:lnSpc>
                <a:spcBef>
                  <a:spcPct val="0"/>
                </a:spcBef>
                <a:spcAft>
                  <a:spcPct val="35000"/>
                </a:spcAft>
              </a:pPr>
              <a:endParaRPr lang="en-US" sz="1800" kern="1200"/>
            </a:p>
          </p:txBody>
        </p:sp>
        <p:sp>
          <p:nvSpPr>
            <p:cNvPr id="19" name="Freeform 18"/>
            <p:cNvSpPr/>
            <p:nvPr/>
          </p:nvSpPr>
          <p:spPr>
            <a:xfrm>
              <a:off x="7886266" y="2615646"/>
              <a:ext cx="1531937" cy="1531937"/>
            </a:xfrm>
            <a:custGeom>
              <a:avLst/>
              <a:gdLst>
                <a:gd name="connsiteX0" fmla="*/ 0 w 1531937"/>
                <a:gd name="connsiteY0" fmla="*/ 765969 h 1531937"/>
                <a:gd name="connsiteX1" fmla="*/ 765969 w 1531937"/>
                <a:gd name="connsiteY1" fmla="*/ 0 h 1531937"/>
                <a:gd name="connsiteX2" fmla="*/ 1531938 w 1531937"/>
                <a:gd name="connsiteY2" fmla="*/ 765969 h 1531937"/>
                <a:gd name="connsiteX3" fmla="*/ 765969 w 1531937"/>
                <a:gd name="connsiteY3" fmla="*/ 1531938 h 1531937"/>
                <a:gd name="connsiteX4" fmla="*/ 0 w 1531937"/>
                <a:gd name="connsiteY4" fmla="*/ 765969 h 1531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937" h="1531937">
                  <a:moveTo>
                    <a:pt x="0" y="765969"/>
                  </a:moveTo>
                  <a:cubicBezTo>
                    <a:pt x="0" y="342936"/>
                    <a:pt x="342936" y="0"/>
                    <a:pt x="765969" y="0"/>
                  </a:cubicBezTo>
                  <a:cubicBezTo>
                    <a:pt x="1189002" y="0"/>
                    <a:pt x="1531938" y="342936"/>
                    <a:pt x="1531938" y="765969"/>
                  </a:cubicBezTo>
                  <a:cubicBezTo>
                    <a:pt x="1531938" y="1189002"/>
                    <a:pt x="1189002" y="1531938"/>
                    <a:pt x="765969" y="1531938"/>
                  </a:cubicBezTo>
                  <a:cubicBezTo>
                    <a:pt x="342936" y="1531938"/>
                    <a:pt x="0" y="1189002"/>
                    <a:pt x="0" y="765969"/>
                  </a:cubicBez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2">
                <a:hueOff val="-363841"/>
                <a:satOff val="-20982"/>
                <a:lumOff val="2157"/>
                <a:alphaOff val="0"/>
              </a:schemeClr>
            </a:fillRef>
            <a:effectRef idx="0">
              <a:schemeClr val="accent2">
                <a:hueOff val="-363841"/>
                <a:satOff val="-20982"/>
                <a:lumOff val="2157"/>
                <a:alphaOff val="0"/>
              </a:schemeClr>
            </a:effectRef>
            <a:fontRef idx="minor">
              <a:schemeClr val="lt1"/>
            </a:fontRef>
          </p:style>
          <p:txBody>
            <a:bodyPr spcFirstLastPara="0" vert="horz" wrap="square" lIns="252287" tIns="252287" rIns="252287" bIns="252287" numCol="1" spcCol="1270" anchor="ctr" anchorCtr="0">
              <a:noAutofit/>
            </a:bodyPr>
            <a:lstStyle/>
            <a:p>
              <a:pPr lvl="0" algn="ctr" defTabSz="977900">
                <a:lnSpc>
                  <a:spcPct val="90000"/>
                </a:lnSpc>
                <a:spcBef>
                  <a:spcPct val="0"/>
                </a:spcBef>
                <a:spcAft>
                  <a:spcPct val="35000"/>
                </a:spcAft>
              </a:pPr>
              <a:r>
                <a:rPr lang="en-US" sz="3600" b="1" i="1" kern="1200" dirty="0" err="1" smtClean="0">
                  <a:latin typeface="Times New Roman" panose="02020603050405020304" pitchFamily="18" charset="0"/>
                  <a:cs typeface="Times New Roman" panose="02020603050405020304" pitchFamily="18" charset="0"/>
                </a:rPr>
                <a:t>phú</a:t>
              </a:r>
              <a:r>
                <a:rPr lang="en-US" sz="3600" b="1" i="1" kern="1200" dirty="0" smtClean="0">
                  <a:latin typeface="Times New Roman" panose="02020603050405020304" pitchFamily="18" charset="0"/>
                  <a:cs typeface="Times New Roman" panose="02020603050405020304" pitchFamily="18" charset="0"/>
                </a:rPr>
                <a:t> </a:t>
              </a:r>
              <a:r>
                <a:rPr lang="en-US" sz="3600" b="1" i="1" kern="1200" dirty="0" err="1" smtClean="0">
                  <a:latin typeface="Times New Roman" panose="02020603050405020304" pitchFamily="18" charset="0"/>
                  <a:cs typeface="Times New Roman" panose="02020603050405020304" pitchFamily="18" charset="0"/>
                </a:rPr>
                <a:t>ông</a:t>
              </a:r>
              <a:endParaRPr lang="en-US" sz="3600" b="1" kern="1200" dirty="0">
                <a:latin typeface="Times New Roman" panose="02020603050405020304" pitchFamily="18" charset="0"/>
                <a:cs typeface="Times New Roman" panose="02020603050405020304" pitchFamily="18" charset="0"/>
              </a:endParaRPr>
            </a:p>
          </p:txBody>
        </p:sp>
        <p:sp>
          <p:nvSpPr>
            <p:cNvPr id="20" name="Freeform 19"/>
            <p:cNvSpPr/>
            <p:nvPr/>
          </p:nvSpPr>
          <p:spPr>
            <a:xfrm rot="3240000">
              <a:off x="7074726" y="4644277"/>
              <a:ext cx="324937" cy="520858"/>
            </a:xfrm>
            <a:custGeom>
              <a:avLst/>
              <a:gdLst>
                <a:gd name="connsiteX0" fmla="*/ 0 w 324937"/>
                <a:gd name="connsiteY0" fmla="*/ 104172 h 520858"/>
                <a:gd name="connsiteX1" fmla="*/ 162469 w 324937"/>
                <a:gd name="connsiteY1" fmla="*/ 104172 h 520858"/>
                <a:gd name="connsiteX2" fmla="*/ 162469 w 324937"/>
                <a:gd name="connsiteY2" fmla="*/ 0 h 520858"/>
                <a:gd name="connsiteX3" fmla="*/ 324937 w 324937"/>
                <a:gd name="connsiteY3" fmla="*/ 260429 h 520858"/>
                <a:gd name="connsiteX4" fmla="*/ 162469 w 324937"/>
                <a:gd name="connsiteY4" fmla="*/ 520858 h 520858"/>
                <a:gd name="connsiteX5" fmla="*/ 162469 w 324937"/>
                <a:gd name="connsiteY5" fmla="*/ 416686 h 520858"/>
                <a:gd name="connsiteX6" fmla="*/ 0 w 324937"/>
                <a:gd name="connsiteY6" fmla="*/ 416686 h 520858"/>
                <a:gd name="connsiteX7" fmla="*/ 0 w 324937"/>
                <a:gd name="connsiteY7" fmla="*/ 104172 h 520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937" h="520858">
                  <a:moveTo>
                    <a:pt x="0" y="104172"/>
                  </a:moveTo>
                  <a:lnTo>
                    <a:pt x="162469" y="104172"/>
                  </a:lnTo>
                  <a:lnTo>
                    <a:pt x="162469" y="0"/>
                  </a:lnTo>
                  <a:lnTo>
                    <a:pt x="324937" y="260429"/>
                  </a:lnTo>
                  <a:lnTo>
                    <a:pt x="162469" y="520858"/>
                  </a:lnTo>
                  <a:lnTo>
                    <a:pt x="162469" y="416686"/>
                  </a:lnTo>
                  <a:lnTo>
                    <a:pt x="0" y="416686"/>
                  </a:lnTo>
                  <a:lnTo>
                    <a:pt x="0" y="104172"/>
                  </a:lnTo>
                  <a:close/>
                </a:path>
              </a:pathLst>
            </a:custGeom>
          </p:spPr>
          <p:style>
            <a:lnRef idx="0">
              <a:schemeClr val="lt1">
                <a:hueOff val="0"/>
                <a:satOff val="0"/>
                <a:lumOff val="0"/>
                <a:alphaOff val="0"/>
              </a:schemeClr>
            </a:lnRef>
            <a:fillRef idx="1">
              <a:schemeClr val="accent2">
                <a:hueOff val="-727682"/>
                <a:satOff val="-41964"/>
                <a:lumOff val="4314"/>
                <a:alphaOff val="0"/>
              </a:schemeClr>
            </a:fillRef>
            <a:effectRef idx="0">
              <a:schemeClr val="accent2">
                <a:hueOff val="-727682"/>
                <a:satOff val="-41964"/>
                <a:lumOff val="4314"/>
                <a:alphaOff val="0"/>
              </a:schemeClr>
            </a:effectRef>
            <a:fontRef idx="minor">
              <a:schemeClr val="lt1"/>
            </a:fontRef>
          </p:style>
          <p:txBody>
            <a:bodyPr spcFirstLastPara="0" vert="horz" wrap="square" lIns="-1" tIns="104171" rIns="97481" bIns="104172" numCol="1" spcCol="1270" anchor="ctr" anchorCtr="0">
              <a:noAutofit/>
            </a:bodyPr>
            <a:lstStyle/>
            <a:p>
              <a:pPr lvl="0" algn="ctr" defTabSz="800100">
                <a:lnSpc>
                  <a:spcPct val="90000"/>
                </a:lnSpc>
                <a:spcBef>
                  <a:spcPct val="0"/>
                </a:spcBef>
                <a:spcAft>
                  <a:spcPct val="35000"/>
                </a:spcAft>
              </a:pPr>
              <a:endParaRPr lang="en-US" sz="1800" kern="1200"/>
            </a:p>
          </p:txBody>
        </p:sp>
        <p:sp>
          <p:nvSpPr>
            <p:cNvPr id="21" name="Freeform 20"/>
            <p:cNvSpPr/>
            <p:nvPr/>
          </p:nvSpPr>
          <p:spPr>
            <a:xfrm>
              <a:off x="7107039" y="5013860"/>
              <a:ext cx="1531937" cy="1531937"/>
            </a:xfrm>
            <a:custGeom>
              <a:avLst/>
              <a:gdLst>
                <a:gd name="connsiteX0" fmla="*/ 0 w 1531937"/>
                <a:gd name="connsiteY0" fmla="*/ 765969 h 1531937"/>
                <a:gd name="connsiteX1" fmla="*/ 765969 w 1531937"/>
                <a:gd name="connsiteY1" fmla="*/ 0 h 1531937"/>
                <a:gd name="connsiteX2" fmla="*/ 1531938 w 1531937"/>
                <a:gd name="connsiteY2" fmla="*/ 765969 h 1531937"/>
                <a:gd name="connsiteX3" fmla="*/ 765969 w 1531937"/>
                <a:gd name="connsiteY3" fmla="*/ 1531938 h 1531937"/>
                <a:gd name="connsiteX4" fmla="*/ 0 w 1531937"/>
                <a:gd name="connsiteY4" fmla="*/ 765969 h 1531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937" h="1531937">
                  <a:moveTo>
                    <a:pt x="0" y="765969"/>
                  </a:moveTo>
                  <a:cubicBezTo>
                    <a:pt x="0" y="342936"/>
                    <a:pt x="342936" y="0"/>
                    <a:pt x="765969" y="0"/>
                  </a:cubicBezTo>
                  <a:cubicBezTo>
                    <a:pt x="1189002" y="0"/>
                    <a:pt x="1531938" y="342936"/>
                    <a:pt x="1531938" y="765969"/>
                  </a:cubicBezTo>
                  <a:cubicBezTo>
                    <a:pt x="1531938" y="1189002"/>
                    <a:pt x="1189002" y="1531938"/>
                    <a:pt x="765969" y="1531938"/>
                  </a:cubicBezTo>
                  <a:cubicBezTo>
                    <a:pt x="342936" y="1531938"/>
                    <a:pt x="0" y="1189002"/>
                    <a:pt x="0" y="765969"/>
                  </a:cubicBez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2">
                <a:hueOff val="-727682"/>
                <a:satOff val="-41964"/>
                <a:lumOff val="4314"/>
                <a:alphaOff val="0"/>
              </a:schemeClr>
            </a:fillRef>
            <a:effectRef idx="0">
              <a:schemeClr val="accent2">
                <a:hueOff val="-727682"/>
                <a:satOff val="-41964"/>
                <a:lumOff val="4314"/>
                <a:alphaOff val="0"/>
              </a:schemeClr>
            </a:effectRef>
            <a:fontRef idx="minor">
              <a:schemeClr val="lt1"/>
            </a:fontRef>
          </p:style>
          <p:txBody>
            <a:bodyPr spcFirstLastPara="0" vert="horz" wrap="square" lIns="252287" tIns="252287" rIns="252287" bIns="252287" numCol="1" spcCol="1270" anchor="ctr" anchorCtr="0">
              <a:noAutofit/>
            </a:bodyPr>
            <a:lstStyle/>
            <a:p>
              <a:pPr lvl="0" algn="ctr" defTabSz="977900">
                <a:lnSpc>
                  <a:spcPct val="90000"/>
                </a:lnSpc>
                <a:spcBef>
                  <a:spcPct val="0"/>
                </a:spcBef>
                <a:spcAft>
                  <a:spcPct val="35000"/>
                </a:spcAft>
              </a:pPr>
              <a:r>
                <a:rPr lang="en-US" sz="3600" b="1" i="1" kern="1200" dirty="0" err="1" smtClean="0">
                  <a:latin typeface="Times New Roman" panose="02020603050405020304" pitchFamily="18" charset="0"/>
                  <a:cs typeface="Times New Roman" panose="02020603050405020304" pitchFamily="18" charset="0"/>
                </a:rPr>
                <a:t>thiếp</a:t>
              </a:r>
              <a:endParaRPr lang="en-US" sz="3600" b="1" kern="1200" dirty="0">
                <a:latin typeface="Times New Roman" panose="02020603050405020304" pitchFamily="18" charset="0"/>
                <a:cs typeface="Times New Roman" panose="02020603050405020304" pitchFamily="18" charset="0"/>
              </a:endParaRPr>
            </a:p>
          </p:txBody>
        </p:sp>
        <p:sp>
          <p:nvSpPr>
            <p:cNvPr id="23" name="Freeform 22"/>
            <p:cNvSpPr/>
            <p:nvPr/>
          </p:nvSpPr>
          <p:spPr>
            <a:xfrm rot="18360000">
              <a:off x="5824721" y="4644276"/>
              <a:ext cx="324938" cy="520859"/>
            </a:xfrm>
            <a:custGeom>
              <a:avLst/>
              <a:gdLst>
                <a:gd name="connsiteX0" fmla="*/ 0 w 324937"/>
                <a:gd name="connsiteY0" fmla="*/ 104172 h 520858"/>
                <a:gd name="connsiteX1" fmla="*/ 162469 w 324937"/>
                <a:gd name="connsiteY1" fmla="*/ 104172 h 520858"/>
                <a:gd name="connsiteX2" fmla="*/ 162469 w 324937"/>
                <a:gd name="connsiteY2" fmla="*/ 0 h 520858"/>
                <a:gd name="connsiteX3" fmla="*/ 324937 w 324937"/>
                <a:gd name="connsiteY3" fmla="*/ 260429 h 520858"/>
                <a:gd name="connsiteX4" fmla="*/ 162469 w 324937"/>
                <a:gd name="connsiteY4" fmla="*/ 520858 h 520858"/>
                <a:gd name="connsiteX5" fmla="*/ 162469 w 324937"/>
                <a:gd name="connsiteY5" fmla="*/ 416686 h 520858"/>
                <a:gd name="connsiteX6" fmla="*/ 0 w 324937"/>
                <a:gd name="connsiteY6" fmla="*/ 416686 h 520858"/>
                <a:gd name="connsiteX7" fmla="*/ 0 w 324937"/>
                <a:gd name="connsiteY7" fmla="*/ 104172 h 520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937" h="520858">
                  <a:moveTo>
                    <a:pt x="324937" y="416686"/>
                  </a:moveTo>
                  <a:lnTo>
                    <a:pt x="162468" y="416686"/>
                  </a:lnTo>
                  <a:lnTo>
                    <a:pt x="162468" y="520858"/>
                  </a:lnTo>
                  <a:lnTo>
                    <a:pt x="0" y="260429"/>
                  </a:lnTo>
                  <a:lnTo>
                    <a:pt x="162468" y="0"/>
                  </a:lnTo>
                  <a:lnTo>
                    <a:pt x="162468" y="104172"/>
                  </a:lnTo>
                  <a:lnTo>
                    <a:pt x="324937" y="104172"/>
                  </a:lnTo>
                  <a:lnTo>
                    <a:pt x="324937" y="416686"/>
                  </a:lnTo>
                  <a:close/>
                </a:path>
              </a:pathLst>
            </a:custGeom>
          </p:spPr>
          <p:style>
            <a:lnRef idx="0">
              <a:schemeClr val="lt1">
                <a:hueOff val="0"/>
                <a:satOff val="0"/>
                <a:lumOff val="0"/>
                <a:alphaOff val="0"/>
              </a:schemeClr>
            </a:lnRef>
            <a:fillRef idx="1">
              <a:schemeClr val="accent2">
                <a:hueOff val="-1091522"/>
                <a:satOff val="-62946"/>
                <a:lumOff val="6471"/>
                <a:alphaOff val="0"/>
              </a:schemeClr>
            </a:fillRef>
            <a:effectRef idx="0">
              <a:schemeClr val="accent2">
                <a:hueOff val="-1091522"/>
                <a:satOff val="-62946"/>
                <a:lumOff val="6471"/>
                <a:alphaOff val="0"/>
              </a:schemeClr>
            </a:effectRef>
            <a:fontRef idx="minor">
              <a:schemeClr val="lt1"/>
            </a:fontRef>
          </p:style>
          <p:txBody>
            <a:bodyPr spcFirstLastPara="0" vert="horz" wrap="square" lIns="97480" tIns="104171" rIns="1" bIns="104173" numCol="1" spcCol="1270" anchor="ctr" anchorCtr="0">
              <a:noAutofit/>
            </a:bodyPr>
            <a:lstStyle/>
            <a:p>
              <a:pPr lvl="0" algn="ctr" defTabSz="800100">
                <a:lnSpc>
                  <a:spcPct val="90000"/>
                </a:lnSpc>
                <a:spcBef>
                  <a:spcPct val="0"/>
                </a:spcBef>
                <a:spcAft>
                  <a:spcPct val="35000"/>
                </a:spcAft>
              </a:pPr>
              <a:endParaRPr lang="en-US" sz="1800" kern="1200"/>
            </a:p>
          </p:txBody>
        </p:sp>
        <p:sp>
          <p:nvSpPr>
            <p:cNvPr id="24" name="Freeform 23"/>
            <p:cNvSpPr/>
            <p:nvPr/>
          </p:nvSpPr>
          <p:spPr>
            <a:xfrm>
              <a:off x="4467347" y="5013860"/>
              <a:ext cx="1531937" cy="1531937"/>
            </a:xfrm>
            <a:custGeom>
              <a:avLst/>
              <a:gdLst>
                <a:gd name="connsiteX0" fmla="*/ 0 w 1531937"/>
                <a:gd name="connsiteY0" fmla="*/ 765969 h 1531937"/>
                <a:gd name="connsiteX1" fmla="*/ 765969 w 1531937"/>
                <a:gd name="connsiteY1" fmla="*/ 0 h 1531937"/>
                <a:gd name="connsiteX2" fmla="*/ 1531938 w 1531937"/>
                <a:gd name="connsiteY2" fmla="*/ 765969 h 1531937"/>
                <a:gd name="connsiteX3" fmla="*/ 765969 w 1531937"/>
                <a:gd name="connsiteY3" fmla="*/ 1531938 h 1531937"/>
                <a:gd name="connsiteX4" fmla="*/ 0 w 1531937"/>
                <a:gd name="connsiteY4" fmla="*/ 765969 h 1531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937" h="1531937">
                  <a:moveTo>
                    <a:pt x="0" y="765969"/>
                  </a:moveTo>
                  <a:cubicBezTo>
                    <a:pt x="0" y="342936"/>
                    <a:pt x="342936" y="0"/>
                    <a:pt x="765969" y="0"/>
                  </a:cubicBezTo>
                  <a:cubicBezTo>
                    <a:pt x="1189002" y="0"/>
                    <a:pt x="1531938" y="342936"/>
                    <a:pt x="1531938" y="765969"/>
                  </a:cubicBezTo>
                  <a:cubicBezTo>
                    <a:pt x="1531938" y="1189002"/>
                    <a:pt x="1189002" y="1531938"/>
                    <a:pt x="765969" y="1531938"/>
                  </a:cubicBezTo>
                  <a:cubicBezTo>
                    <a:pt x="342936" y="1531938"/>
                    <a:pt x="0" y="1189002"/>
                    <a:pt x="0" y="765969"/>
                  </a:cubicBez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2">
                <a:hueOff val="-1091522"/>
                <a:satOff val="-62946"/>
                <a:lumOff val="6471"/>
                <a:alphaOff val="0"/>
              </a:schemeClr>
            </a:fillRef>
            <a:effectRef idx="0">
              <a:schemeClr val="accent2">
                <a:hueOff val="-1091522"/>
                <a:satOff val="-62946"/>
                <a:lumOff val="6471"/>
                <a:alphaOff val="0"/>
              </a:schemeClr>
            </a:effectRef>
            <a:fontRef idx="minor">
              <a:schemeClr val="lt1"/>
            </a:fontRef>
          </p:style>
          <p:txBody>
            <a:bodyPr spcFirstLastPara="0" vert="horz" wrap="square" lIns="252287" tIns="252287" rIns="252287" bIns="252287" numCol="1" spcCol="1270" anchor="ctr" anchorCtr="0">
              <a:noAutofit/>
            </a:bodyPr>
            <a:lstStyle/>
            <a:p>
              <a:pPr lvl="0" algn="ctr" defTabSz="977900">
                <a:lnSpc>
                  <a:spcPct val="90000"/>
                </a:lnSpc>
                <a:spcBef>
                  <a:spcPct val="0"/>
                </a:spcBef>
                <a:spcAft>
                  <a:spcPct val="35000"/>
                </a:spcAft>
              </a:pPr>
              <a:r>
                <a:rPr lang="en-US" sz="3600" b="1" i="1" kern="1200" dirty="0" err="1" smtClean="0">
                  <a:latin typeface="Times New Roman" panose="02020603050405020304" pitchFamily="18" charset="0"/>
                  <a:cs typeface="Times New Roman" panose="02020603050405020304" pitchFamily="18" charset="0"/>
                </a:rPr>
                <a:t>nhà</a:t>
              </a:r>
              <a:r>
                <a:rPr lang="en-US" sz="3600" b="1" i="1" kern="1200" dirty="0" smtClean="0">
                  <a:latin typeface="Times New Roman" panose="02020603050405020304" pitchFamily="18" charset="0"/>
                  <a:cs typeface="Times New Roman" panose="02020603050405020304" pitchFamily="18" charset="0"/>
                </a:rPr>
                <a:t> </a:t>
              </a:r>
              <a:r>
                <a:rPr lang="en-US" sz="3600" b="1" i="1" kern="1200" dirty="0" err="1" smtClean="0">
                  <a:latin typeface="Times New Roman" panose="02020603050405020304" pitchFamily="18" charset="0"/>
                  <a:cs typeface="Times New Roman" panose="02020603050405020304" pitchFamily="18" charset="0"/>
                </a:rPr>
                <a:t>sư</a:t>
              </a:r>
              <a:endParaRPr lang="en-US" sz="3600" b="1" kern="1200" dirty="0">
                <a:latin typeface="Times New Roman" panose="02020603050405020304" pitchFamily="18" charset="0"/>
                <a:cs typeface="Times New Roman" panose="02020603050405020304" pitchFamily="18" charset="0"/>
              </a:endParaRPr>
            </a:p>
          </p:txBody>
        </p:sp>
        <p:sp>
          <p:nvSpPr>
            <p:cNvPr id="25" name="Freeform 24"/>
            <p:cNvSpPr/>
            <p:nvPr/>
          </p:nvSpPr>
          <p:spPr>
            <a:xfrm rot="22680000">
              <a:off x="5438449" y="3455451"/>
              <a:ext cx="324938" cy="520859"/>
            </a:xfrm>
            <a:custGeom>
              <a:avLst/>
              <a:gdLst>
                <a:gd name="connsiteX0" fmla="*/ 0 w 324937"/>
                <a:gd name="connsiteY0" fmla="*/ 104172 h 520858"/>
                <a:gd name="connsiteX1" fmla="*/ 162469 w 324937"/>
                <a:gd name="connsiteY1" fmla="*/ 104172 h 520858"/>
                <a:gd name="connsiteX2" fmla="*/ 162469 w 324937"/>
                <a:gd name="connsiteY2" fmla="*/ 0 h 520858"/>
                <a:gd name="connsiteX3" fmla="*/ 324937 w 324937"/>
                <a:gd name="connsiteY3" fmla="*/ 260429 h 520858"/>
                <a:gd name="connsiteX4" fmla="*/ 162469 w 324937"/>
                <a:gd name="connsiteY4" fmla="*/ 520858 h 520858"/>
                <a:gd name="connsiteX5" fmla="*/ 162469 w 324937"/>
                <a:gd name="connsiteY5" fmla="*/ 416686 h 520858"/>
                <a:gd name="connsiteX6" fmla="*/ 0 w 324937"/>
                <a:gd name="connsiteY6" fmla="*/ 416686 h 520858"/>
                <a:gd name="connsiteX7" fmla="*/ 0 w 324937"/>
                <a:gd name="connsiteY7" fmla="*/ 104172 h 520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937" h="520858">
                  <a:moveTo>
                    <a:pt x="324937" y="416686"/>
                  </a:moveTo>
                  <a:lnTo>
                    <a:pt x="162468" y="416686"/>
                  </a:lnTo>
                  <a:lnTo>
                    <a:pt x="162468" y="520858"/>
                  </a:lnTo>
                  <a:lnTo>
                    <a:pt x="0" y="260429"/>
                  </a:lnTo>
                  <a:lnTo>
                    <a:pt x="162468" y="0"/>
                  </a:lnTo>
                  <a:lnTo>
                    <a:pt x="162468" y="104172"/>
                  </a:lnTo>
                  <a:lnTo>
                    <a:pt x="324937" y="104172"/>
                  </a:lnTo>
                  <a:lnTo>
                    <a:pt x="324937" y="416686"/>
                  </a:lnTo>
                  <a:close/>
                </a:path>
              </a:pathLst>
            </a:custGeom>
          </p:spPr>
          <p:style>
            <a:lnRef idx="0">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97480" tIns="104173" rIns="1" bIns="104171" numCol="1" spcCol="1270" anchor="ctr" anchorCtr="0">
              <a:noAutofit/>
            </a:bodyPr>
            <a:lstStyle/>
            <a:p>
              <a:pPr lvl="0" algn="ctr" defTabSz="800100">
                <a:lnSpc>
                  <a:spcPct val="90000"/>
                </a:lnSpc>
                <a:spcBef>
                  <a:spcPct val="0"/>
                </a:spcBef>
                <a:spcAft>
                  <a:spcPct val="35000"/>
                </a:spcAft>
              </a:pPr>
              <a:endParaRPr lang="en-US" sz="1800" kern="1200"/>
            </a:p>
          </p:txBody>
        </p:sp>
        <p:sp>
          <p:nvSpPr>
            <p:cNvPr id="26" name="Freeform 25"/>
            <p:cNvSpPr/>
            <p:nvPr/>
          </p:nvSpPr>
          <p:spPr>
            <a:xfrm>
              <a:off x="3806181" y="2615646"/>
              <a:ext cx="1531937" cy="1531937"/>
            </a:xfrm>
            <a:custGeom>
              <a:avLst/>
              <a:gdLst>
                <a:gd name="connsiteX0" fmla="*/ 0 w 1531937"/>
                <a:gd name="connsiteY0" fmla="*/ 765969 h 1531937"/>
                <a:gd name="connsiteX1" fmla="*/ 765969 w 1531937"/>
                <a:gd name="connsiteY1" fmla="*/ 0 h 1531937"/>
                <a:gd name="connsiteX2" fmla="*/ 1531938 w 1531937"/>
                <a:gd name="connsiteY2" fmla="*/ 765969 h 1531937"/>
                <a:gd name="connsiteX3" fmla="*/ 765969 w 1531937"/>
                <a:gd name="connsiteY3" fmla="*/ 1531938 h 1531937"/>
                <a:gd name="connsiteX4" fmla="*/ 0 w 1531937"/>
                <a:gd name="connsiteY4" fmla="*/ 765969 h 1531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937" h="1531937">
                  <a:moveTo>
                    <a:pt x="0" y="765969"/>
                  </a:moveTo>
                  <a:cubicBezTo>
                    <a:pt x="0" y="342936"/>
                    <a:pt x="342936" y="0"/>
                    <a:pt x="765969" y="0"/>
                  </a:cubicBezTo>
                  <a:cubicBezTo>
                    <a:pt x="1189002" y="0"/>
                    <a:pt x="1531938" y="342936"/>
                    <a:pt x="1531938" y="765969"/>
                  </a:cubicBezTo>
                  <a:cubicBezTo>
                    <a:pt x="1531938" y="1189002"/>
                    <a:pt x="1189002" y="1531938"/>
                    <a:pt x="765969" y="1531938"/>
                  </a:cubicBezTo>
                  <a:cubicBezTo>
                    <a:pt x="342936" y="1531938"/>
                    <a:pt x="0" y="1189002"/>
                    <a:pt x="0" y="765969"/>
                  </a:cubicBez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252287" tIns="252287" rIns="252287" bIns="252287" numCol="1" spcCol="1270" anchor="ctr" anchorCtr="0">
              <a:noAutofit/>
            </a:bodyPr>
            <a:lstStyle/>
            <a:p>
              <a:pPr lvl="0" algn="ctr" defTabSz="977900">
                <a:lnSpc>
                  <a:spcPct val="90000"/>
                </a:lnSpc>
                <a:spcBef>
                  <a:spcPct val="0"/>
                </a:spcBef>
                <a:spcAft>
                  <a:spcPct val="35000"/>
                </a:spcAft>
              </a:pPr>
              <a:r>
                <a:rPr lang="en-US" sz="3600" b="1" i="1" kern="1200" dirty="0" smtClean="0">
                  <a:latin typeface="Times New Roman" panose="02020603050405020304" pitchFamily="18" charset="0"/>
                  <a:cs typeface="Times New Roman" panose="02020603050405020304" pitchFamily="18" charset="0"/>
                </a:rPr>
                <a:t>tri </a:t>
              </a:r>
              <a:r>
                <a:rPr lang="en-US" sz="3600" b="1" i="1" kern="1200" dirty="0" err="1" smtClean="0">
                  <a:latin typeface="Times New Roman" panose="02020603050405020304" pitchFamily="18" charset="0"/>
                  <a:cs typeface="Times New Roman" panose="02020603050405020304" pitchFamily="18" charset="0"/>
                </a:rPr>
                <a:t>âm</a:t>
              </a:r>
              <a:endParaRPr lang="en-US" sz="3600" b="1" kern="1200" dirty="0">
                <a:latin typeface="Times New Roman" panose="02020603050405020304" pitchFamily="18" charset="0"/>
                <a:cs typeface="Times New Roman" panose="02020603050405020304" pitchFamily="18" charset="0"/>
              </a:endParaRPr>
            </a:p>
          </p:txBody>
        </p:sp>
      </p:grpSp>
      <p:sp>
        <p:nvSpPr>
          <p:cNvPr id="27" name="Right Arrow Callout 26"/>
          <p:cNvSpPr/>
          <p:nvPr/>
        </p:nvSpPr>
        <p:spPr>
          <a:xfrm>
            <a:off x="725849" y="2276657"/>
            <a:ext cx="1786000" cy="3165223"/>
          </a:xfrm>
          <a:prstGeom prst="rightArrowCallout">
            <a:avLst>
              <a:gd name="adj1" fmla="val 40794"/>
              <a:gd name="adj2" fmla="val 35859"/>
              <a:gd name="adj3" fmla="val 25000"/>
              <a:gd name="adj4" fmla="val 64977"/>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0000"/>
                </a:solidFill>
                <a:latin typeface="Times New Roman" panose="02020603050405020304" pitchFamily="18" charset="0"/>
                <a:ea typeface="Times New Roman" panose="02020603050405020304" pitchFamily="18" charset="0"/>
              </a:rPr>
              <a:t>5 </a:t>
            </a:r>
            <a:r>
              <a:rPr lang="en-US" sz="2800" b="1" dirty="0" err="1">
                <a:solidFill>
                  <a:srgbClr val="000000"/>
                </a:solidFill>
                <a:latin typeface="Times New Roman" panose="02020603050405020304" pitchFamily="18" charset="0"/>
                <a:ea typeface="Times New Roman" panose="02020603050405020304" pitchFamily="18" charset="0"/>
              </a:rPr>
              <a:t>từ</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Hán</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Việt</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chỉ</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người</a:t>
            </a:r>
            <a:endParaRPr lang="en-US" sz="2800" dirty="0"/>
          </a:p>
        </p:txBody>
      </p:sp>
      <p:sp>
        <p:nvSpPr>
          <p:cNvPr id="28" name="Left Arrow Callout 27"/>
          <p:cNvSpPr/>
          <p:nvPr/>
        </p:nvSpPr>
        <p:spPr>
          <a:xfrm>
            <a:off x="9796878" y="2227762"/>
            <a:ext cx="1798045" cy="3672348"/>
          </a:xfrm>
          <a:prstGeom prst="leftArrowCallout">
            <a:avLst>
              <a:gd name="adj1" fmla="val 47065"/>
              <a:gd name="adj2" fmla="val 45226"/>
              <a:gd name="adj3" fmla="val 25000"/>
              <a:gd name="adj4" fmla="val 64977"/>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000000"/>
                </a:solidFill>
                <a:latin typeface="Times New Roman" panose="02020603050405020304" pitchFamily="18" charset="0"/>
                <a:ea typeface="Times New Roman" panose="02020603050405020304" pitchFamily="18" charset="0"/>
              </a:rPr>
              <a:t>5 </a:t>
            </a:r>
            <a:r>
              <a:rPr lang="en-US" sz="2800" b="1" dirty="0" err="1">
                <a:solidFill>
                  <a:srgbClr val="000000"/>
                </a:solidFill>
                <a:latin typeface="Times New Roman" panose="02020603050405020304" pitchFamily="18" charset="0"/>
                <a:ea typeface="Times New Roman" panose="02020603050405020304" pitchFamily="18" charset="0"/>
              </a:rPr>
              <a:t>từ</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thuần</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Việt</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đồng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nghĩa</a:t>
            </a:r>
            <a:endParaRPr lang="en-US" sz="2800" dirty="0"/>
          </a:p>
        </p:txBody>
      </p:sp>
      <p:sp>
        <p:nvSpPr>
          <p:cNvPr id="29" name="Rectangle 28"/>
          <p:cNvSpPr/>
          <p:nvPr/>
        </p:nvSpPr>
        <p:spPr>
          <a:xfrm>
            <a:off x="2886874" y="1055044"/>
            <a:ext cx="1785858" cy="1077218"/>
          </a:xfrm>
          <a:prstGeom prst="rect">
            <a:avLst/>
          </a:prstGeom>
        </p:spPr>
        <p:txBody>
          <a:bodyPr wrap="square">
            <a:spAutoFit/>
          </a:bodyPr>
          <a:lstStyle/>
          <a:p>
            <a:pPr algn="ctr"/>
            <a:r>
              <a:rPr lang="en-US" sz="3200" b="1" dirty="0" err="1">
                <a:solidFill>
                  <a:srgbClr val="000000"/>
                </a:solidFill>
                <a:latin typeface="Times New Roman" panose="02020603050405020304" pitchFamily="18" charset="0"/>
                <a:ea typeface="Times New Roman" panose="02020603050405020304" pitchFamily="18" charset="0"/>
              </a:rPr>
              <a:t>ông</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Đạo</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nhỏ</a:t>
            </a:r>
            <a:endParaRPr lang="en-US" sz="3200" b="1" dirty="0"/>
          </a:p>
        </p:txBody>
      </p:sp>
      <p:sp>
        <p:nvSpPr>
          <p:cNvPr id="31" name="Rectangle 30"/>
          <p:cNvSpPr/>
          <p:nvPr/>
        </p:nvSpPr>
        <p:spPr>
          <a:xfrm>
            <a:off x="8167716" y="954077"/>
            <a:ext cx="2001181" cy="954107"/>
          </a:xfrm>
          <a:prstGeom prst="rect">
            <a:avLst/>
          </a:prstGeom>
        </p:spPr>
        <p:txBody>
          <a:bodyPr wrap="square">
            <a:spAutoFit/>
          </a:bodyPr>
          <a:lstStyle/>
          <a:p>
            <a:r>
              <a:rPr lang="en-US" sz="2800" b="1" dirty="0" err="1">
                <a:solidFill>
                  <a:srgbClr val="000000"/>
                </a:solidFill>
                <a:latin typeface="Times New Roman" panose="02020603050405020304" pitchFamily="18" charset="0"/>
                <a:ea typeface="Times New Roman" panose="02020603050405020304" pitchFamily="18" charset="0"/>
              </a:rPr>
              <a:t>người</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đàn</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ông</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giàu</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có</a:t>
            </a:r>
            <a:endParaRPr lang="en-US" sz="2800" b="1" dirty="0"/>
          </a:p>
        </p:txBody>
      </p:sp>
      <p:sp>
        <p:nvSpPr>
          <p:cNvPr id="32" name="Rectangle 31"/>
          <p:cNvSpPr/>
          <p:nvPr/>
        </p:nvSpPr>
        <p:spPr>
          <a:xfrm>
            <a:off x="8656457" y="3930214"/>
            <a:ext cx="617477" cy="658642"/>
          </a:xfrm>
          <a:prstGeom prst="rect">
            <a:avLst/>
          </a:prstGeom>
        </p:spPr>
        <p:txBody>
          <a:bodyPr wrap="none">
            <a:spAutoFit/>
          </a:bodyPr>
          <a:lstStyle/>
          <a:p>
            <a:pPr algn="just">
              <a:lnSpc>
                <a:spcPct val="115000"/>
              </a:lnSpc>
              <a:spcAft>
                <a:spcPts val="900"/>
              </a:spcAft>
            </a:pPr>
            <a:r>
              <a:rPr lang="vi-VN" sz="3200" b="1" dirty="0">
                <a:solidFill>
                  <a:srgbClr val="000000"/>
                </a:solidFill>
                <a:latin typeface="Times New Roman" panose="02020603050405020304" pitchFamily="18" charset="0"/>
                <a:ea typeface="Times New Roman" panose="02020603050405020304" pitchFamily="18" charset="0"/>
              </a:rPr>
              <a:t>vợ</a:t>
            </a:r>
            <a:endParaRPr lang="en-US" sz="3200" b="1" dirty="0">
              <a:effectLst/>
              <a:latin typeface="Times New Roman" panose="02020603050405020304" pitchFamily="18" charset="0"/>
              <a:ea typeface="Times New Roman" panose="02020603050405020304" pitchFamily="18" charset="0"/>
            </a:endParaRPr>
          </a:p>
        </p:txBody>
      </p:sp>
      <p:sp>
        <p:nvSpPr>
          <p:cNvPr id="33" name="Rectangle 32"/>
          <p:cNvSpPr/>
          <p:nvPr/>
        </p:nvSpPr>
        <p:spPr>
          <a:xfrm>
            <a:off x="5671795" y="4980682"/>
            <a:ext cx="1502494" cy="1077218"/>
          </a:xfrm>
          <a:prstGeom prst="rect">
            <a:avLst/>
          </a:prstGeom>
        </p:spPr>
        <p:txBody>
          <a:bodyPr wrap="square">
            <a:spAutoFit/>
          </a:bodyPr>
          <a:lstStyle/>
          <a:p>
            <a:r>
              <a:rPr lang="en-US" sz="3200" b="1" dirty="0" err="1">
                <a:solidFill>
                  <a:srgbClr val="000000"/>
                </a:solidFill>
                <a:latin typeface="Times New Roman" panose="02020603050405020304" pitchFamily="18" charset="0"/>
                <a:ea typeface="Times New Roman" panose="02020603050405020304" pitchFamily="18" charset="0"/>
              </a:rPr>
              <a:t>thầy</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chùa</a:t>
            </a:r>
            <a:endParaRPr lang="en-US" sz="3200" b="1" dirty="0"/>
          </a:p>
        </p:txBody>
      </p:sp>
      <p:sp>
        <p:nvSpPr>
          <p:cNvPr id="34" name="Rectangle 33"/>
          <p:cNvSpPr/>
          <p:nvPr/>
        </p:nvSpPr>
        <p:spPr>
          <a:xfrm>
            <a:off x="2480285" y="4146250"/>
            <a:ext cx="1555234" cy="523220"/>
          </a:xfrm>
          <a:prstGeom prst="rect">
            <a:avLst/>
          </a:prstGeom>
        </p:spPr>
        <p:txBody>
          <a:bodyPr wrap="none">
            <a:spAutoFit/>
          </a:bodyPr>
          <a:lstStyle/>
          <a:p>
            <a:r>
              <a:rPr lang="en-US" sz="2800" b="1" dirty="0" err="1">
                <a:solidFill>
                  <a:srgbClr val="000000"/>
                </a:solidFill>
                <a:latin typeface="Times New Roman" panose="02020603050405020304" pitchFamily="18" charset="0"/>
                <a:ea typeface="Times New Roman" panose="02020603050405020304" pitchFamily="18" charset="0"/>
              </a:rPr>
              <a:t>bạn</a:t>
            </a:r>
            <a:r>
              <a:rPr lang="en-US" sz="2800" b="1" dirty="0">
                <a:solidFill>
                  <a:srgbClr val="000000"/>
                </a:solidFill>
                <a:latin typeface="Times New Roman" panose="02020603050405020304" pitchFamily="18" charset="0"/>
                <a:ea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rPr>
              <a:t>thân</a:t>
            </a:r>
            <a:endParaRPr lang="en-US" sz="2800" b="1" dirty="0"/>
          </a:p>
        </p:txBody>
      </p:sp>
      <p:sp>
        <p:nvSpPr>
          <p:cNvPr id="35" name="Right Arrow 34"/>
          <p:cNvSpPr/>
          <p:nvPr/>
        </p:nvSpPr>
        <p:spPr>
          <a:xfrm rot="18792092">
            <a:off x="8593504" y="4400422"/>
            <a:ext cx="231580" cy="484632"/>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Up Arrow 35"/>
          <p:cNvSpPr/>
          <p:nvPr/>
        </p:nvSpPr>
        <p:spPr>
          <a:xfrm>
            <a:off x="8709294" y="1943521"/>
            <a:ext cx="564640" cy="234906"/>
          </a:xfrm>
          <a:prstGeom prst="up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Left Arrow 36"/>
          <p:cNvSpPr/>
          <p:nvPr/>
        </p:nvSpPr>
        <p:spPr>
          <a:xfrm>
            <a:off x="4598992" y="1304703"/>
            <a:ext cx="217042" cy="485497"/>
          </a:xfrm>
          <a:prstGeom prst="lef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own Arrow 37"/>
          <p:cNvSpPr/>
          <p:nvPr/>
        </p:nvSpPr>
        <p:spPr>
          <a:xfrm>
            <a:off x="2886874" y="3930214"/>
            <a:ext cx="637991" cy="245237"/>
          </a:xfrm>
          <a:prstGeom prst="down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Arrow 38"/>
          <p:cNvSpPr/>
          <p:nvPr/>
        </p:nvSpPr>
        <p:spPr>
          <a:xfrm>
            <a:off x="5390667" y="5176660"/>
            <a:ext cx="240987" cy="611618"/>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462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out)">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right)">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wipe(left)">
                                      <p:cBhvr>
                                        <p:cTn id="22" dur="500"/>
                                        <p:tgtEl>
                                          <p:spTgt spid="37"/>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left)">
                                      <p:cBhvr>
                                        <p:cTn id="25" dur="500"/>
                                        <p:tgtEl>
                                          <p:spTgt spid="2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wipe(up)">
                                      <p:cBhvr>
                                        <p:cTn id="30" dur="500"/>
                                        <p:tgtEl>
                                          <p:spTgt spid="38"/>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up)">
                                      <p:cBhvr>
                                        <p:cTn id="33" dur="500"/>
                                        <p:tgtEl>
                                          <p:spTgt spid="3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wipe(left)">
                                      <p:cBhvr>
                                        <p:cTn id="38" dur="500"/>
                                        <p:tgtEl>
                                          <p:spTgt spid="39"/>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left)">
                                      <p:cBhvr>
                                        <p:cTn id="41" dur="500"/>
                                        <p:tgtEl>
                                          <p:spTgt spid="3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wipe(down)">
                                      <p:cBhvr>
                                        <p:cTn id="46" dur="500"/>
                                        <p:tgtEl>
                                          <p:spTgt spid="35"/>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wipe(down)">
                                      <p:cBhvr>
                                        <p:cTn id="49" dur="500"/>
                                        <p:tgtEl>
                                          <p:spTgt spid="3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wipe(down)">
                                      <p:cBhvr>
                                        <p:cTn id="54" dur="500"/>
                                        <p:tgtEl>
                                          <p:spTgt spid="36"/>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wipe(down)">
                                      <p:cBhvr>
                                        <p:cTn id="5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p:bldP spid="31" grpId="0"/>
      <p:bldP spid="32" grpId="0"/>
      <p:bldP spid="33" grpId="0"/>
      <p:bldP spid="34" grpId="0"/>
      <p:bldP spid="35" grpId="0" animBg="1"/>
      <p:bldP spid="36" grpId="0" animBg="1"/>
      <p:bldP spid="37" grpId="0" animBg="1"/>
      <p:bldP spid="38" grpId="0" animBg="1"/>
      <p:bldP spid="3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p:cNvSpPr/>
          <p:nvPr/>
        </p:nvSpPr>
        <p:spPr>
          <a:xfrm>
            <a:off x="660400" y="1130300"/>
            <a:ext cx="3700821" cy="584775"/>
          </a:xfrm>
          <a:prstGeom prst="rect">
            <a:avLst/>
          </a:prstGeom>
        </p:spPr>
        <p:txBody>
          <a:bodyPr wrap="none">
            <a:spAutoFit/>
          </a:bodyPr>
          <a:lstStyle/>
          <a:p>
            <a:r>
              <a:rPr lang="en-US" sz="3200" b="1" dirty="0">
                <a:solidFill>
                  <a:srgbClr val="0D0D0D"/>
                </a:solidFill>
                <a:latin typeface="Times New Roman" panose="02020603050405020304" pitchFamily="18" charset="0"/>
                <a:ea typeface="Times New Roman" panose="02020603050405020304" pitchFamily="18" charset="0"/>
              </a:rPr>
              <a:t>*</a:t>
            </a:r>
            <a:r>
              <a:rPr lang="en-US" sz="3200" b="1" dirty="0" err="1">
                <a:solidFill>
                  <a:srgbClr val="0D0D0D"/>
                </a:solidFill>
                <a:latin typeface="Times New Roman" panose="02020603050405020304" pitchFamily="18" charset="0"/>
                <a:ea typeface="Times New Roman" panose="02020603050405020304" pitchFamily="18" charset="0"/>
              </a:rPr>
              <a:t>Viết</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một</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đoạn</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văn</a:t>
            </a:r>
            <a:r>
              <a:rPr lang="en-US" sz="3200" dirty="0">
                <a:solidFill>
                  <a:srgbClr val="0D0D0D"/>
                </a:solidFill>
                <a:latin typeface="Times New Roman" panose="02020603050405020304" pitchFamily="18" charset="0"/>
                <a:ea typeface="Times New Roman" panose="02020603050405020304" pitchFamily="18" charset="0"/>
              </a:rPr>
              <a:t> </a:t>
            </a:r>
            <a:endParaRPr lang="en-US" sz="3200" dirty="0"/>
          </a:p>
        </p:txBody>
      </p:sp>
      <p:sp>
        <p:nvSpPr>
          <p:cNvPr id="9" name="Oval 8"/>
          <p:cNvSpPr/>
          <p:nvPr/>
        </p:nvSpPr>
        <p:spPr>
          <a:xfrm>
            <a:off x="992526" y="2400184"/>
            <a:ext cx="2743200" cy="2521974"/>
          </a:xfrm>
          <a:prstGeom prst="ellipse">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000000"/>
                </a:solidFill>
                <a:latin typeface="Times New Roman" panose="02020603050405020304" pitchFamily="18" charset="0"/>
                <a:ea typeface="Times New Roman" panose="02020603050405020304" pitchFamily="18" charset="0"/>
              </a:rPr>
              <a:t>Đ</a:t>
            </a:r>
            <a:r>
              <a:rPr lang="en-US" sz="3200" b="1" dirty="0" err="1" smtClean="0">
                <a:solidFill>
                  <a:srgbClr val="000000"/>
                </a:solidFill>
                <a:latin typeface="Times New Roman" panose="02020603050405020304" pitchFamily="18" charset="0"/>
                <a:ea typeface="Times New Roman" panose="02020603050405020304" pitchFamily="18" charset="0"/>
              </a:rPr>
              <a:t>ảm</a:t>
            </a:r>
            <a:r>
              <a:rPr lang="en-US" sz="3200" b="1" dirty="0" smtClean="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bảo</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các</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yêu</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cầu</a:t>
            </a:r>
            <a:endParaRPr lang="en-US" sz="3200" b="1" dirty="0"/>
          </a:p>
        </p:txBody>
      </p:sp>
      <p:sp>
        <p:nvSpPr>
          <p:cNvPr id="10" name="Plaque 9"/>
          <p:cNvSpPr/>
          <p:nvPr/>
        </p:nvSpPr>
        <p:spPr>
          <a:xfrm>
            <a:off x="4328363" y="2038649"/>
            <a:ext cx="6858410" cy="1548580"/>
          </a:xfrm>
          <a:prstGeom prst="plaque">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accent6">
                    <a:lumMod val="50000"/>
                  </a:schemeClr>
                </a:solidFill>
                <a:latin typeface="Times New Roman" panose="02020603050405020304" pitchFamily="18" charset="0"/>
                <a:ea typeface="Times New Roman" panose="02020603050405020304" pitchFamily="18" charset="0"/>
              </a:rPr>
              <a:t>Dung lượng đoạn văn từ 5-7 dòng; đảm bảo hình thức đoạn văn.</a:t>
            </a:r>
            <a:endParaRPr lang="en-US" sz="3200" b="1">
              <a:solidFill>
                <a:schemeClr val="accent6">
                  <a:lumMod val="50000"/>
                </a:schemeClr>
              </a:solidFill>
            </a:endParaRPr>
          </a:p>
        </p:txBody>
      </p:sp>
      <p:sp>
        <p:nvSpPr>
          <p:cNvPr id="16" name="Plaque 15"/>
          <p:cNvSpPr/>
          <p:nvPr/>
        </p:nvSpPr>
        <p:spPr>
          <a:xfrm>
            <a:off x="4260756" y="3749997"/>
            <a:ext cx="6858410" cy="1942879"/>
          </a:xfrm>
          <a:prstGeom prst="plaque">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chemeClr val="accent6">
                    <a:lumMod val="50000"/>
                  </a:schemeClr>
                </a:solidFill>
                <a:latin typeface="Times New Roman" panose="02020603050405020304" pitchFamily="18" charset="0"/>
                <a:ea typeface="Times New Roman" panose="02020603050405020304" pitchFamily="18" charset="0"/>
              </a:rPr>
              <a:t>Nội</a:t>
            </a:r>
            <a:r>
              <a:rPr lang="en-US" sz="3200" b="1" dirty="0">
                <a:solidFill>
                  <a:schemeClr val="accent6">
                    <a:lumMod val="50000"/>
                  </a:schemeClr>
                </a:solidFill>
                <a:latin typeface="Times New Roman" panose="02020603050405020304" pitchFamily="18" charset="0"/>
                <a:ea typeface="Times New Roman" panose="02020603050405020304" pitchFamily="18" charset="0"/>
              </a:rPr>
              <a:t> dung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của</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đoạn</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văn</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nhận</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xét</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về</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cách</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sử</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dụng</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từ</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Hán</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Việt</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trong</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các</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trường</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hợp</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trong</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văn</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bản</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Thị</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Mầu</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lên</a:t>
            </a:r>
            <a:r>
              <a:rPr lang="en-US" sz="3200" b="1" dirty="0">
                <a:solidFill>
                  <a:schemeClr val="accent6">
                    <a:lumMod val="50000"/>
                  </a:schemeClr>
                </a:solidFill>
                <a:latin typeface="Times New Roman" panose="02020603050405020304" pitchFamily="18" charset="0"/>
                <a:ea typeface="Times New Roman" panose="02020603050405020304" pitchFamily="18" charset="0"/>
              </a:rPr>
              <a:t> </a:t>
            </a:r>
            <a:r>
              <a:rPr lang="en-US" sz="3200" b="1" dirty="0" err="1">
                <a:solidFill>
                  <a:schemeClr val="accent6">
                    <a:lumMod val="50000"/>
                  </a:schemeClr>
                </a:solidFill>
                <a:latin typeface="Times New Roman" panose="02020603050405020304" pitchFamily="18" charset="0"/>
                <a:ea typeface="Times New Roman" panose="02020603050405020304" pitchFamily="18" charset="0"/>
              </a:rPr>
              <a:t>chùa</a:t>
            </a:r>
            <a:r>
              <a:rPr lang="en-US" sz="3200" b="1" dirty="0">
                <a:solidFill>
                  <a:schemeClr val="accent6">
                    <a:lumMod val="50000"/>
                  </a:schemeClr>
                </a:solidFill>
                <a:latin typeface="Times New Roman" panose="02020603050405020304" pitchFamily="18" charset="0"/>
                <a:ea typeface="Times New Roman" panose="02020603050405020304" pitchFamily="18" charset="0"/>
              </a:rPr>
              <a:t>”.</a:t>
            </a:r>
            <a:endParaRPr lang="en-US" sz="3200" b="1" dirty="0">
              <a:solidFill>
                <a:schemeClr val="accent6">
                  <a:lumMod val="50000"/>
                </a:schemeClr>
              </a:solidFill>
            </a:endParaRPr>
          </a:p>
        </p:txBody>
      </p:sp>
    </p:spTree>
    <p:extLst>
      <p:ext uri="{BB962C8B-B14F-4D97-AF65-F5344CB8AC3E}">
        <p14:creationId xmlns:p14="http://schemas.microsoft.com/office/powerpoint/2010/main" val="75463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p:cNvSpPr/>
          <p:nvPr/>
        </p:nvSpPr>
        <p:spPr>
          <a:xfrm>
            <a:off x="660400" y="1130300"/>
            <a:ext cx="370082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a:t>
            </a:r>
            <a:r>
              <a:rPr kumimoji="0" lang="en-US" sz="32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Viết</a:t>
            </a:r>
            <a:r>
              <a:rPr kumimoji="0" lang="en-US" sz="32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một</a:t>
            </a:r>
            <a:r>
              <a:rPr kumimoji="0" lang="en-US" sz="32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đoạn</a:t>
            </a:r>
            <a:r>
              <a:rPr kumimoji="0" lang="en-US" sz="32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văn</a:t>
            </a:r>
            <a:r>
              <a:rPr kumimoji="0" lang="en-US" sz="32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Oval 8"/>
          <p:cNvSpPr/>
          <p:nvPr/>
        </p:nvSpPr>
        <p:spPr>
          <a:xfrm>
            <a:off x="992526" y="2400184"/>
            <a:ext cx="2743200" cy="2521974"/>
          </a:xfrm>
          <a:prstGeom prst="ellipse">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a:t>
            </a:r>
            <a:r>
              <a:rPr kumimoji="0" lang="en-US" sz="3200" b="1" i="0" u="none" strike="noStrike" kern="1200" cap="none" spc="0" normalizeH="0" baseline="0" noProof="0" dirty="0" err="1" smtClean="0">
                <a:ln>
                  <a:noFill/>
                </a:ln>
                <a:solidFill>
                  <a:srgbClr val="000000"/>
                </a:solidFill>
                <a:effectLst/>
                <a:uLnTx/>
                <a:uFillTx/>
                <a:latin typeface="Times New Roman" panose="02020603050405020304" pitchFamily="18" charset="0"/>
                <a:ea typeface="Times New Roman" panose="02020603050405020304" pitchFamily="18" charset="0"/>
                <a:cs typeface="+mn-cs"/>
              </a:rPr>
              <a:t>ảm</a:t>
            </a:r>
            <a:r>
              <a:rPr kumimoji="0" lang="en-US" sz="3200" b="1" i="0"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bảo</a:t>
            </a:r>
            <a:r>
              <a:rPr kumimoji="0" lang="en-US" sz="32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các</a:t>
            </a:r>
            <a:r>
              <a:rPr kumimoji="0" lang="en-US" sz="32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yêu</a:t>
            </a:r>
            <a:r>
              <a:rPr kumimoji="0" lang="en-US" sz="32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cầu</a:t>
            </a:r>
            <a:endPar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Plaque 9"/>
          <p:cNvSpPr/>
          <p:nvPr/>
        </p:nvSpPr>
        <p:spPr>
          <a:xfrm>
            <a:off x="4328363" y="2038649"/>
            <a:ext cx="6858410" cy="1548580"/>
          </a:xfrm>
          <a:prstGeom prst="plaque">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Dung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lượng</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đoạn</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văn</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từ</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5-7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dòng</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đảm</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bảo</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hình</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thức</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đoạn</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văn</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a:t>
            </a:r>
            <a:endPar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16" name="Plaque 15"/>
          <p:cNvSpPr/>
          <p:nvPr/>
        </p:nvSpPr>
        <p:spPr>
          <a:xfrm>
            <a:off x="4260756" y="3749997"/>
            <a:ext cx="6858410" cy="1942879"/>
          </a:xfrm>
          <a:prstGeom prst="plaque">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Nội</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dung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của</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đoạn</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văn</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nhận</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xét</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về</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cách</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sử</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dụng</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từ</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Hán</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Việt</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trong</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các</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trường</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hợp</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trong</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văn</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bản</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Thị</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Mầu</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lên</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chùa</a:t>
            </a:r>
            <a:r>
              <a:rPr kumimoji="0" lang="en-US" sz="3200" b="1" i="0" u="none" strike="noStrike" kern="1200" cap="none" spc="0" normalizeH="0" baseline="0" noProof="0" dirty="0">
                <a:ln>
                  <a:noFill/>
                </a:ln>
                <a:solidFill>
                  <a:srgbClr val="70AD47">
                    <a:lumMod val="50000"/>
                  </a:srgbClr>
                </a:solidFill>
                <a:effectLst/>
                <a:uLnTx/>
                <a:uFillTx/>
                <a:latin typeface="Times New Roman" panose="02020603050405020304" pitchFamily="18" charset="0"/>
                <a:ea typeface="Times New Roman" panose="02020603050405020304" pitchFamily="18" charset="0"/>
                <a:cs typeface="+mn-cs"/>
              </a:rPr>
              <a:t>”.</a:t>
            </a:r>
            <a:endPar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692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5860" y="133705"/>
            <a:ext cx="2167581" cy="584775"/>
          </a:xfrm>
          <a:prstGeom prst="rect">
            <a:avLst/>
          </a:prstGeom>
        </p:spPr>
        <p:txBody>
          <a:bodyPr wrap="none">
            <a:spAutoFit/>
          </a:bodyPr>
          <a:lstStyle/>
          <a:p>
            <a:r>
              <a:rPr lang="en-US" sz="3200" b="1" dirty="0" err="1">
                <a:latin typeface="Times New Roman" panose="02020603050405020304" pitchFamily="18" charset="0"/>
                <a:cs typeface="Times New Roman" panose="02020603050405020304" pitchFamily="18" charset="0"/>
              </a:rPr>
              <a:t>Bảng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kiểm</a:t>
            </a:r>
            <a:r>
              <a:rPr lang="en-US" sz="3200" b="1" dirty="0">
                <a:latin typeface="Times New Roman" panose="02020603050405020304" pitchFamily="18" charset="0"/>
                <a:cs typeface="Times New Roman" panose="02020603050405020304" pitchFamily="18" charset="0"/>
              </a:rPr>
              <a:t> </a:t>
            </a:r>
          </a:p>
        </p:txBody>
      </p:sp>
      <p:graphicFrame>
        <p:nvGraphicFramePr>
          <p:cNvPr id="5" name="Table 4"/>
          <p:cNvGraphicFramePr>
            <a:graphicFrameLocks noGrp="1"/>
          </p:cNvGraphicFramePr>
          <p:nvPr>
            <p:extLst>
              <p:ext uri="{D42A27DB-BD31-4B8C-83A1-F6EECF244321}">
                <p14:modId xmlns:p14="http://schemas.microsoft.com/office/powerpoint/2010/main" val="2646115440"/>
              </p:ext>
            </p:extLst>
          </p:nvPr>
        </p:nvGraphicFramePr>
        <p:xfrm>
          <a:off x="660400" y="718480"/>
          <a:ext cx="10858499" cy="6032650"/>
        </p:xfrm>
        <a:graphic>
          <a:graphicData uri="http://schemas.openxmlformats.org/drawingml/2006/table">
            <a:tbl>
              <a:tblPr firstRow="1" firstCol="1" bandRow="1"/>
              <a:tblGrid>
                <a:gridCol w="822754">
                  <a:extLst>
                    <a:ext uri="{9D8B030D-6E8A-4147-A177-3AD203B41FA5}">
                      <a16:colId xmlns:a16="http://schemas.microsoft.com/office/drawing/2014/main" val="1280674159"/>
                    </a:ext>
                  </a:extLst>
                </a:gridCol>
                <a:gridCol w="8232193">
                  <a:extLst>
                    <a:ext uri="{9D8B030D-6E8A-4147-A177-3AD203B41FA5}">
                      <a16:colId xmlns:a16="http://schemas.microsoft.com/office/drawing/2014/main" val="1559724828"/>
                    </a:ext>
                  </a:extLst>
                </a:gridCol>
                <a:gridCol w="1803552">
                  <a:extLst>
                    <a:ext uri="{9D8B030D-6E8A-4147-A177-3AD203B41FA5}">
                      <a16:colId xmlns:a16="http://schemas.microsoft.com/office/drawing/2014/main" val="689654466"/>
                    </a:ext>
                  </a:extLst>
                </a:gridCol>
              </a:tblGrid>
              <a:tr h="0">
                <a:tc>
                  <a:txBody>
                    <a:bodyPr/>
                    <a:lstStyle/>
                    <a:p>
                      <a:pPr algn="ctr">
                        <a:lnSpc>
                          <a:spcPct val="115000"/>
                        </a:lnSpc>
                        <a:spcAft>
                          <a:spcPts val="1200"/>
                        </a:spcAft>
                      </a:pPr>
                      <a:r>
                        <a:rPr lang="en-US" sz="24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200"/>
                        </a:spcAft>
                      </a:pPr>
                      <a:r>
                        <a:rPr lang="en-US" sz="24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Tiêu chí</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1200"/>
                        </a:spcAft>
                      </a:pPr>
                      <a:r>
                        <a:rPr lang="en-US" sz="24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Đạt/ Chưa đạt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844643802"/>
                  </a:ext>
                </a:extLst>
              </a:tr>
              <a:tr h="0">
                <a:tc>
                  <a:txBody>
                    <a:bodyPr/>
                    <a:lstStyle/>
                    <a:p>
                      <a:pPr algn="ctr">
                        <a:lnSpc>
                          <a:spcPct val="115000"/>
                        </a:lnSpc>
                        <a:spcAft>
                          <a:spcPts val="1200"/>
                        </a:spcAf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15000"/>
                        </a:lnSpc>
                        <a:spcAft>
                          <a:spcPts val="1200"/>
                        </a:spcAft>
                      </a:pP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Đảm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5 – 7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15000"/>
                        </a:lnSpc>
                        <a:spcAft>
                          <a:spcPts val="1200"/>
                        </a:spcAf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101365450"/>
                  </a:ext>
                </a:extLst>
              </a:tr>
              <a:tr h="0">
                <a:tc>
                  <a:txBody>
                    <a:bodyPr/>
                    <a:lstStyle/>
                    <a:p>
                      <a:pPr algn="ctr">
                        <a:lnSpc>
                          <a:spcPct val="115000"/>
                        </a:lnSpc>
                        <a:spcAft>
                          <a:spcPts val="1200"/>
                        </a:spcAf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15000"/>
                        </a:lnSpc>
                        <a:spcAft>
                          <a:spcPts val="1200"/>
                        </a:spcAft>
                      </a:pP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nhận xét về cách sử dụng từ Hán Việt trong các trường hợp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Thị</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Mầu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chùa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75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Thị</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Mầu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chùa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Hán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750"/>
                        </a:spcAft>
                      </a:pP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thuần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Hán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Hán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đem</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15000"/>
                        </a:lnSpc>
                        <a:spcAft>
                          <a:spcPts val="1200"/>
                        </a:spcAf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407969690"/>
                  </a:ext>
                </a:extLst>
              </a:tr>
              <a:tr h="445410">
                <a:tc>
                  <a:txBody>
                    <a:bodyPr/>
                    <a:lstStyle/>
                    <a:p>
                      <a:pPr algn="ctr">
                        <a:lnSpc>
                          <a:spcPct val="115000"/>
                        </a:lnSpc>
                        <a:spcAft>
                          <a:spcPts val="1200"/>
                        </a:spcAf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1200"/>
                        </a:spcAft>
                      </a:pP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đảm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1200"/>
                        </a:spcAf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852676024"/>
                  </a:ext>
                </a:extLst>
              </a:tr>
              <a:tr h="0">
                <a:tc>
                  <a:txBody>
                    <a:bodyPr/>
                    <a:lstStyle/>
                    <a:p>
                      <a:pPr algn="ctr">
                        <a:lnSpc>
                          <a:spcPct val="115000"/>
                        </a:lnSpc>
                        <a:spcAft>
                          <a:spcPts val="1200"/>
                        </a:spcAf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15000"/>
                        </a:lnSpc>
                        <a:spcAft>
                          <a:spcPts val="1200"/>
                        </a:spcAft>
                      </a:pP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đảm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15000"/>
                        </a:lnSpc>
                        <a:spcAft>
                          <a:spcPts val="1200"/>
                        </a:spcAf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2393420206"/>
                  </a:ext>
                </a:extLst>
              </a:tr>
            </a:tbl>
          </a:graphicData>
        </a:graphic>
      </p:graphicFrame>
    </p:spTree>
    <p:extLst>
      <p:ext uri="{BB962C8B-B14F-4D97-AF65-F5344CB8AC3E}">
        <p14:creationId xmlns:p14="http://schemas.microsoft.com/office/powerpoint/2010/main" val="1437559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p:cNvSpPr/>
          <p:nvPr/>
        </p:nvSpPr>
        <p:spPr>
          <a:xfrm>
            <a:off x="383459" y="879799"/>
            <a:ext cx="3781805" cy="587853"/>
          </a:xfrm>
          <a:prstGeom prst="rect">
            <a:avLst/>
          </a:prstGeom>
        </p:spPr>
        <p:txBody>
          <a:bodyPr wrap="none">
            <a:spAutoFit/>
          </a:bodyPr>
          <a:lstStyle/>
          <a:p>
            <a:pPr algn="just">
              <a:lnSpc>
                <a:spcPct val="115000"/>
              </a:lnSpc>
              <a:spcAft>
                <a:spcPts val="1200"/>
              </a:spcAft>
            </a:pPr>
            <a:r>
              <a:rPr lang="en-US" sz="2800" b="1" dirty="0">
                <a:solidFill>
                  <a:srgbClr val="000000"/>
                </a:solidFill>
                <a:highlight>
                  <a:srgbClr val="FFFF00"/>
                </a:highlight>
                <a:latin typeface="Times New Roman" panose="02020603050405020304" pitchFamily="18" charset="0"/>
                <a:ea typeface="Times New Roman" panose="02020603050405020304" pitchFamily="18" charset="0"/>
              </a:rPr>
              <a:t>*</a:t>
            </a:r>
            <a:r>
              <a:rPr lang="vi-VN" sz="2800" b="1" dirty="0">
                <a:highlight>
                  <a:srgbClr val="FFFF00"/>
                </a:highlight>
                <a:latin typeface="Times New Roman" panose="02020603050405020304" pitchFamily="18" charset="0"/>
                <a:ea typeface="Times New Roman" panose="02020603050405020304" pitchFamily="18" charset="0"/>
              </a:rPr>
              <a:t>Đoạn văn tham khảo:</a:t>
            </a:r>
            <a:r>
              <a:rPr lang="vi-VN" sz="2800" b="1" dirty="0">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
        <p:nvSpPr>
          <p:cNvPr id="6" name="Rectangle 5"/>
          <p:cNvSpPr/>
          <p:nvPr/>
        </p:nvSpPr>
        <p:spPr>
          <a:xfrm>
            <a:off x="660400" y="1467652"/>
            <a:ext cx="10858500" cy="4401205"/>
          </a:xfrm>
          <a:prstGeom prst="rect">
            <a:avLst/>
          </a:prstGeom>
        </p:spPr>
        <p:txBody>
          <a:bodyPr>
            <a:spAutoFit/>
          </a:bodyPr>
          <a:lstStyle/>
          <a:p>
            <a:r>
              <a:rPr lang="en-US" sz="2800" dirty="0">
                <a:solidFill>
                  <a:srgbClr val="000000"/>
                </a:solidFill>
                <a:latin typeface="Times New Roman" panose="02020603050405020304" pitchFamily="18" charset="0"/>
                <a:ea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rPr>
              <a:t>Văn bản </a:t>
            </a:r>
            <a:r>
              <a:rPr lang="vi-VN" sz="2800" i="1" dirty="0">
                <a:solidFill>
                  <a:srgbClr val="000000"/>
                </a:solidFill>
                <a:latin typeface="Times New Roman" panose="02020603050405020304" pitchFamily="18" charset="0"/>
                <a:ea typeface="Times New Roman" panose="02020603050405020304" pitchFamily="18" charset="0"/>
              </a:rPr>
              <a:t>Thị Mầu lên chùa</a:t>
            </a:r>
            <a:r>
              <a:rPr lang="vi-VN"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đã</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sử</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dụng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nhiều</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từ</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Hán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Việt</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chỉ</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người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như</a:t>
            </a:r>
            <a:r>
              <a:rPr lang="en-US" sz="2800" dirty="0">
                <a:solidFill>
                  <a:srgbClr val="000000"/>
                </a:solidFill>
                <a:latin typeface="Times New Roman" panose="02020603050405020304" pitchFamily="18" charset="0"/>
                <a:ea typeface="Times New Roman" panose="02020603050405020304" pitchFamily="18" charset="0"/>
              </a:rPr>
              <a:t> </a:t>
            </a:r>
            <a:r>
              <a:rPr lang="vi-VN" sz="2800" i="1" dirty="0">
                <a:solidFill>
                  <a:srgbClr val="000000"/>
                </a:solidFill>
                <a:latin typeface="Times New Roman" panose="02020603050405020304" pitchFamily="18" charset="0"/>
                <a:ea typeface="Times New Roman" panose="02020603050405020304" pitchFamily="18" charset="0"/>
              </a:rPr>
              <a:t>thầy tiểu, phú ông, thiếp, nhà sư, tri âm</a:t>
            </a:r>
            <a:r>
              <a:rPr lang="en-US" sz="2800" dirty="0">
                <a:solidFill>
                  <a:srgbClr val="000000"/>
                </a:solidFill>
                <a:latin typeface="Times New Roman" panose="02020603050405020304" pitchFamily="18" charset="0"/>
                <a:ea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rPr>
              <a:t>Việc sử dụng từ Hán Việt trong các trường hợp đó </a:t>
            </a:r>
            <a:r>
              <a:rPr lang="en-US" sz="2800" dirty="0" err="1">
                <a:solidFill>
                  <a:srgbClr val="000000"/>
                </a:solidFill>
                <a:latin typeface="Times New Roman" panose="02020603050405020304" pitchFamily="18" charset="0"/>
                <a:ea typeface="Times New Roman" panose="02020603050405020304" pitchFamily="18" charset="0"/>
              </a:rPr>
              <a:t>đã</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tạo</a:t>
            </a:r>
            <a:r>
              <a:rPr lang="en-US" sz="2800" dirty="0">
                <a:solidFill>
                  <a:srgbClr val="000000"/>
                </a:solidFill>
                <a:latin typeface="Times New Roman" panose="02020603050405020304" pitchFamily="18" charset="0"/>
                <a:ea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rPr>
              <a:t>cảm giác trang trọng, tao nhã, cổ kính phù hợp với xã hội xưa. Những từ Hán Việt này vẫn rất đỗi quen thuộc với chúng ta nên tạo cảm giác quen thuộc, gần gũi. </a:t>
            </a:r>
            <a:r>
              <a:rPr lang="en-US" sz="2800" dirty="0" err="1">
                <a:solidFill>
                  <a:srgbClr val="000000"/>
                </a:solidFill>
                <a:latin typeface="Times New Roman" panose="02020603050405020304" pitchFamily="18" charset="0"/>
                <a:ea typeface="Times New Roman" panose="02020603050405020304" pitchFamily="18" charset="0"/>
              </a:rPr>
              <a:t>Cách</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dùng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các</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từ</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thầy</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tiểu</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thiếp</a:t>
            </a:r>
            <a:r>
              <a:rPr lang="en-US" sz="2800" dirty="0">
                <a:solidFill>
                  <a:srgbClr val="000000"/>
                </a:solidFill>
                <a:latin typeface="Times New Roman" panose="02020603050405020304" pitchFamily="18" charset="0"/>
                <a:ea typeface="Times New Roman" panose="02020603050405020304" pitchFamily="18" charset="0"/>
              </a:rPr>
              <a:t>”, “tri </a:t>
            </a:r>
            <a:r>
              <a:rPr lang="en-US" sz="2800" dirty="0" err="1">
                <a:solidFill>
                  <a:srgbClr val="000000"/>
                </a:solidFill>
                <a:latin typeface="Times New Roman" panose="02020603050405020304" pitchFamily="18" charset="0"/>
                <a:ea typeface="Times New Roman" panose="02020603050405020304" pitchFamily="18" charset="0"/>
              </a:rPr>
              <a:t>âm</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lời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nói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Thị</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Mầu</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gián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tiếp</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thể</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hiện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tình</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cảm</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nồng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nhiệt</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chân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thành</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mong</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muốn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được</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đáp</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lại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tình</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yêu</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Thị</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Mầu</a:t>
            </a:r>
            <a:r>
              <a:rPr lang="en-US" sz="2800" dirty="0">
                <a:solidFill>
                  <a:srgbClr val="000000"/>
                </a:solidFill>
                <a:latin typeface="Times New Roman" panose="02020603050405020304" pitchFamily="18" charset="0"/>
                <a:ea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rPr>
              <a:t>Thể loại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văn</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học</a:t>
            </a:r>
            <a:r>
              <a:rPr lang="vi-VN" sz="2800" dirty="0">
                <a:solidFill>
                  <a:srgbClr val="000000"/>
                </a:solidFill>
                <a:latin typeface="Times New Roman" panose="02020603050405020304" pitchFamily="18" charset="0"/>
                <a:ea typeface="Times New Roman" panose="02020603050405020304" pitchFamily="18" charset="0"/>
              </a:rPr>
              <a:t> dân gian này khi sử dụng từ Hán Việt đã phát huy tối đa những ưu </a:t>
            </a:r>
            <a:r>
              <a:rPr lang="en-US" sz="2800" dirty="0" err="1">
                <a:solidFill>
                  <a:srgbClr val="000000"/>
                </a:solidFill>
                <a:latin typeface="Times New Roman" panose="02020603050405020304" pitchFamily="18" charset="0"/>
                <a:ea typeface="Times New Roman" panose="02020603050405020304" pitchFamily="18" charset="0"/>
              </a:rPr>
              <a:t>thế</a:t>
            </a:r>
            <a:r>
              <a:rPr lang="en-US" sz="2800" dirty="0">
                <a:solidFill>
                  <a:srgbClr val="000000"/>
                </a:solidFill>
                <a:latin typeface="Times New Roman" panose="02020603050405020304" pitchFamily="18" charset="0"/>
                <a:ea typeface="Times New Roman" panose="02020603050405020304" pitchFamily="18" charset="0"/>
              </a:rPr>
              <a:t> so </a:t>
            </a:r>
            <a:r>
              <a:rPr lang="en-US" sz="2800" dirty="0" err="1">
                <a:solidFill>
                  <a:srgbClr val="000000"/>
                </a:solidFill>
                <a:latin typeface="Times New Roman" panose="02020603050405020304" pitchFamily="18" charset="0"/>
                <a:ea typeface="Times New Roman" panose="02020603050405020304" pitchFamily="18" charset="0"/>
              </a:rPr>
              <a:t>với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sử</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dụng</a:t>
            </a:r>
            <a:r>
              <a:rPr lang="en-US" sz="2800" dirty="0">
                <a:solidFill>
                  <a:srgbClr val="000000"/>
                </a:solidFill>
                <a:latin typeface="Times New Roman" panose="02020603050405020304" pitchFamily="18" charset="0"/>
                <a:ea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rPr>
              <a:t>các âm thuần Việt, </a:t>
            </a:r>
            <a:r>
              <a:rPr lang="en-US" sz="2800" dirty="0" err="1">
                <a:solidFill>
                  <a:srgbClr val="000000"/>
                </a:solidFill>
                <a:latin typeface="Times New Roman" panose="02020603050405020304" pitchFamily="18" charset="0"/>
                <a:ea typeface="Times New Roman" panose="02020603050405020304" pitchFamily="18" charset="0"/>
              </a:rPr>
              <a:t>tạo</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nên</a:t>
            </a:r>
            <a:r>
              <a:rPr lang="en-US" sz="2800" dirty="0">
                <a:solidFill>
                  <a:srgbClr val="000000"/>
                </a:solidFill>
                <a:latin typeface="Times New Roman" panose="02020603050405020304" pitchFamily="18" charset="0"/>
                <a:ea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rPr>
              <a:t>sắc thái biểu cảm tinh tế mà không kém phần uyển chuyển khi dùng. </a:t>
            </a:r>
            <a:endParaRPr lang="en-US" sz="2800" dirty="0"/>
          </a:p>
        </p:txBody>
      </p:sp>
    </p:spTree>
    <p:extLst>
      <p:ext uri="{BB962C8B-B14F-4D97-AF65-F5344CB8AC3E}">
        <p14:creationId xmlns:p14="http://schemas.microsoft.com/office/powerpoint/2010/main" val="3765369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p:cNvSpPr/>
          <p:nvPr/>
        </p:nvSpPr>
        <p:spPr>
          <a:xfrm>
            <a:off x="515558" y="893604"/>
            <a:ext cx="7718973" cy="587853"/>
          </a:xfrm>
          <a:prstGeom prst="rect">
            <a:avLst/>
          </a:prstGeom>
        </p:spPr>
        <p:txBody>
          <a:bodyPr wrap="none">
            <a:spAutoFit/>
          </a:bodyPr>
          <a:lstStyle/>
          <a:p>
            <a:pPr>
              <a:lnSpc>
                <a:spcPct val="115000"/>
              </a:lnSpc>
              <a:spcAft>
                <a:spcPts val="750"/>
              </a:spcAft>
            </a:pPr>
            <a:r>
              <a:rPr lang="en-US" sz="2800" dirty="0" err="1">
                <a:latin typeface="Times New Roman" panose="02020603050405020304" pitchFamily="18" charset="0"/>
                <a:ea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kiểm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văn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một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bạn</a:t>
            </a:r>
            <a:r>
              <a:rPr lang="en-US" sz="2800" dirty="0">
                <a:latin typeface="Times New Roman" panose="02020603050405020304" pitchFamily="18" charset="0"/>
                <a:ea typeface="Times New Roman" panose="02020603050405020304" pitchFamily="18" charset="0"/>
              </a:rPr>
              <a:t> HS </a:t>
            </a:r>
            <a:r>
              <a:rPr lang="en-US" sz="2800" dirty="0" err="1">
                <a:latin typeface="Times New Roman" panose="02020603050405020304" pitchFamily="18" charset="0"/>
                <a:ea typeface="Times New Roman" panose="02020603050405020304" pitchFamily="18" charset="0"/>
              </a:rPr>
              <a:t>đã</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viết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như</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sau</a:t>
            </a:r>
            <a:r>
              <a:rPr lang="en-US" sz="2800" dirty="0">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Rectangle 5"/>
          <p:cNvSpPr/>
          <p:nvPr/>
        </p:nvSpPr>
        <p:spPr>
          <a:xfrm>
            <a:off x="638103" y="1414605"/>
            <a:ext cx="10858500" cy="2569934"/>
          </a:xfrm>
          <a:prstGeom prst="rect">
            <a:avLst/>
          </a:prstGeom>
        </p:spPr>
        <p:txBody>
          <a:bodyPr wrap="square">
            <a:spAutoFit/>
          </a:bodyPr>
          <a:lstStyle/>
          <a:p>
            <a:pPr>
              <a:lnSpc>
                <a:spcPct val="115000"/>
              </a:lnSpc>
              <a:spcAft>
                <a:spcPts val="750"/>
              </a:spcAft>
            </a:pPr>
            <a:r>
              <a:rPr lang="en-US" sz="2800" dirty="0">
                <a:latin typeface="Times New Roman" panose="02020603050405020304" pitchFamily="18" charset="0"/>
                <a:ea typeface="Times New Roman" panose="02020603050405020304" pitchFamily="18" charset="0"/>
              </a:rPr>
              <a:t>a) </a:t>
            </a:r>
            <a:r>
              <a:rPr lang="en-US" sz="2800" i="1" dirty="0">
                <a:latin typeface="Times New Roman" panose="02020603050405020304" pitchFamily="18" charset="0"/>
                <a:ea typeface="Times New Roman" panose="02020603050405020304" pitchFamily="18" charset="0"/>
              </a:rPr>
              <a:t>Qua </a:t>
            </a:r>
            <a:r>
              <a:rPr lang="en-US" sz="2800" i="1" dirty="0" err="1">
                <a:latin typeface="Times New Roman" panose="02020603050405020304" pitchFamily="18" charset="0"/>
                <a:ea typeface="Times New Roman" panose="02020603050405020304" pitchFamily="18" charset="0"/>
              </a:rPr>
              <a:t>tác</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phẩm</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Truyện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Kiểu</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của</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Nguyễn</a:t>
            </a:r>
            <a:r>
              <a:rPr lang="en-US" sz="2800" i="1" dirty="0">
                <a:latin typeface="Times New Roman" panose="02020603050405020304" pitchFamily="18" charset="0"/>
                <a:ea typeface="Times New Roman" panose="02020603050405020304" pitchFamily="18" charset="0"/>
              </a:rPr>
              <a:t> Du </a:t>
            </a:r>
            <a:r>
              <a:rPr lang="en-US" sz="2800" i="1" dirty="0" err="1">
                <a:latin typeface="Times New Roman" panose="02020603050405020304" pitchFamily="18" charset="0"/>
                <a:ea typeface="Times New Roman" panose="02020603050405020304" pitchFamily="18" charset="0"/>
              </a:rPr>
              <a:t>đã</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cho</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thấy</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niềm</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thương</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xót</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cho</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số</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phận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đau</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thương</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của</a:t>
            </a:r>
            <a:r>
              <a:rPr lang="en-US" sz="2800" i="1" dirty="0">
                <a:latin typeface="Times New Roman" panose="02020603050405020304" pitchFamily="18" charset="0"/>
                <a:ea typeface="Times New Roman" panose="02020603050405020304" pitchFamily="18" charset="0"/>
              </a:rPr>
              <a:t> con </a:t>
            </a:r>
            <a:r>
              <a:rPr lang="en-US" sz="2800" i="1" dirty="0" err="1">
                <a:latin typeface="Times New Roman" panose="02020603050405020304" pitchFamily="18" charset="0"/>
                <a:ea typeface="Times New Roman" panose="02020603050405020304" pitchFamily="18" charset="0"/>
              </a:rPr>
              <a:t>người</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lên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án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các</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thế</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lực</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chà</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đạp</a:t>
            </a:r>
            <a:r>
              <a:rPr lang="en-US" sz="2800" i="1" dirty="0">
                <a:latin typeface="Times New Roman" panose="02020603050405020304" pitchFamily="18" charset="0"/>
                <a:ea typeface="Times New Roman" panose="02020603050405020304" pitchFamily="18" charset="0"/>
              </a:rPr>
              <a:t> con </a:t>
            </a:r>
            <a:r>
              <a:rPr lang="en-US" sz="2800" i="1" dirty="0" err="1">
                <a:latin typeface="Times New Roman" panose="02020603050405020304" pitchFamily="18" charset="0"/>
                <a:ea typeface="Times New Roman" panose="02020603050405020304" pitchFamily="18" charset="0"/>
              </a:rPr>
              <a:t>người</a:t>
            </a:r>
            <a:r>
              <a:rPr lang="en-US" sz="2800" i="1" dirty="0">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9" name="Rectangle 8"/>
          <p:cNvSpPr/>
          <p:nvPr/>
        </p:nvSpPr>
        <p:spPr>
          <a:xfrm>
            <a:off x="660399" y="2976692"/>
            <a:ext cx="10858500" cy="1083374"/>
          </a:xfrm>
          <a:prstGeom prst="rect">
            <a:avLst/>
          </a:prstGeom>
        </p:spPr>
        <p:txBody>
          <a:bodyPr wrap="square">
            <a:spAutoFit/>
          </a:bodyPr>
          <a:lstStyle/>
          <a:p>
            <a:pPr>
              <a:lnSpc>
                <a:spcPct val="115000"/>
              </a:lnSpc>
              <a:spcAft>
                <a:spcPts val="750"/>
              </a:spcAft>
            </a:pPr>
            <a:r>
              <a:rPr lang="en-US" sz="2800" dirty="0">
                <a:latin typeface="Times New Roman" panose="02020603050405020304" pitchFamily="18" charset="0"/>
                <a:ea typeface="Times New Roman" panose="02020603050405020304" pitchFamily="18" charset="0"/>
              </a:rPr>
              <a:t>b) </a:t>
            </a:r>
            <a:r>
              <a:rPr lang="en-US" sz="2800" i="1" dirty="0" err="1">
                <a:latin typeface="Times New Roman" panose="02020603050405020304" pitchFamily="18" charset="0"/>
                <a:ea typeface="Times New Roman" panose="02020603050405020304" pitchFamily="18" charset="0"/>
              </a:rPr>
              <a:t>Truyện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Kiều</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của</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Nguyễn</a:t>
            </a:r>
            <a:r>
              <a:rPr lang="en-US" sz="2800" i="1" dirty="0">
                <a:latin typeface="Times New Roman" panose="02020603050405020304" pitchFamily="18" charset="0"/>
                <a:ea typeface="Times New Roman" panose="02020603050405020304" pitchFamily="18" charset="0"/>
              </a:rPr>
              <a:t> Du </a:t>
            </a:r>
            <a:r>
              <a:rPr lang="en-US" sz="2800" i="1" dirty="0" err="1">
                <a:latin typeface="Times New Roman" panose="02020603050405020304" pitchFamily="18" charset="0"/>
                <a:ea typeface="Times New Roman" panose="02020603050405020304" pitchFamily="18" charset="0"/>
              </a:rPr>
              <a:t>đã</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nêu</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cao</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tư</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tưởng</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nhân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đạo</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hết</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sức</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là</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cao</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đẹp</a:t>
            </a:r>
            <a:r>
              <a:rPr lang="en-US" sz="2800" dirty="0">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10" name="Rectangle 9"/>
          <p:cNvSpPr/>
          <p:nvPr/>
        </p:nvSpPr>
        <p:spPr>
          <a:xfrm>
            <a:off x="660400" y="4068741"/>
            <a:ext cx="11219225" cy="587853"/>
          </a:xfrm>
          <a:prstGeom prst="rect">
            <a:avLst/>
          </a:prstGeom>
        </p:spPr>
        <p:txBody>
          <a:bodyPr wrap="none">
            <a:spAutoFit/>
          </a:bodyPr>
          <a:lstStyle/>
          <a:p>
            <a:pPr>
              <a:lnSpc>
                <a:spcPct val="115000"/>
              </a:lnSpc>
              <a:spcAft>
                <a:spcPts val="750"/>
              </a:spcAft>
            </a:pPr>
            <a:r>
              <a:rPr lang="en-US" sz="2800" dirty="0">
                <a:latin typeface="Times New Roman" panose="02020603050405020304" pitchFamily="18" charset="0"/>
                <a:ea typeface="Times New Roman" panose="02020603050405020304" pitchFamily="18" charset="0"/>
              </a:rPr>
              <a:t>c) </a:t>
            </a:r>
            <a:r>
              <a:rPr lang="en-US" sz="2800" i="1" dirty="0" err="1">
                <a:latin typeface="Times New Roman" panose="02020603050405020304" pitchFamily="18" charset="0"/>
                <a:ea typeface="Times New Roman" panose="02020603050405020304" pitchFamily="18" charset="0"/>
              </a:rPr>
              <a:t>Truyện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Kiểu</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là</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một</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trong</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những</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tác</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phẩm</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tuyệt</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tác</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của</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văn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học</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Việt</a:t>
            </a:r>
            <a:r>
              <a:rPr lang="en-US" sz="2800" i="1" dirty="0">
                <a:latin typeface="Times New Roman" panose="02020603050405020304" pitchFamily="18" charset="0"/>
                <a:ea typeface="Times New Roman" panose="02020603050405020304" pitchFamily="18" charset="0"/>
              </a:rPr>
              <a:t> Nam</a:t>
            </a:r>
            <a:r>
              <a:rPr lang="en-US" sz="2800" dirty="0">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12" name="Rectangle 11"/>
          <p:cNvSpPr/>
          <p:nvPr/>
        </p:nvSpPr>
        <p:spPr>
          <a:xfrm>
            <a:off x="660400" y="4608420"/>
            <a:ext cx="10858500" cy="1681486"/>
          </a:xfrm>
          <a:prstGeom prst="rect">
            <a:avLst/>
          </a:prstGeom>
        </p:spPr>
        <p:txBody>
          <a:bodyPr>
            <a:spAutoFit/>
          </a:bodyPr>
          <a:lstStyle/>
          <a:p>
            <a:pPr>
              <a:lnSpc>
                <a:spcPct val="115000"/>
              </a:lnSpc>
              <a:spcAft>
                <a:spcPts val="750"/>
              </a:spcAft>
            </a:pPr>
            <a:r>
              <a:rPr lang="en-US" sz="2800" dirty="0" err="1">
                <a:latin typeface="Times New Roman" panose="02020603050405020304" pitchFamily="18" charset="0"/>
                <a:ea typeface="Times New Roman" panose="02020603050405020304" pitchFamily="18" charset="0"/>
              </a:rPr>
              <a:t>Em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hãy</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xác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định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lỗi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dùng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bạn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và</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sửa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lại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đúng</a:t>
            </a:r>
            <a:r>
              <a:rPr lang="en-US" sz="2800" dirty="0">
                <a:latin typeface="Times New Roman" panose="02020603050405020304" pitchFamily="18" charset="0"/>
                <a:ea typeface="Times New Roman" panose="02020603050405020304" pitchFamily="18" charset="0"/>
              </a:rPr>
              <a:t>.</a:t>
            </a:r>
          </a:p>
          <a:p>
            <a:pPr>
              <a:lnSpc>
                <a:spcPct val="115000"/>
              </a:lnSpc>
              <a:spcAft>
                <a:spcPts val="750"/>
              </a:spcAft>
            </a:pPr>
            <a:r>
              <a:rPr lang="en-US" sz="2800" dirty="0">
                <a:latin typeface="Times New Roman" panose="02020603050405020304" pitchFamily="18" charset="0"/>
                <a:ea typeface="Times New Roman" panose="02020603050405020304" pitchFamily="18" charset="0"/>
              </a:rPr>
              <a:t>*Qua </a:t>
            </a:r>
            <a:r>
              <a:rPr lang="en-US" sz="2800" dirty="0" err="1">
                <a:latin typeface="Times New Roman" panose="02020603050405020304" pitchFamily="18" charset="0"/>
                <a:ea typeface="Times New Roman" panose="02020603050405020304" pitchFamily="18" charset="0"/>
              </a:rPr>
              <a:t>phân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tích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ví</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dụ</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trên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em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hãy</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rút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ra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lỗi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dùng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gặp</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ngoài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lỗi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ngữ</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âm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chính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tả</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ngữ</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nghĩa</a:t>
            </a:r>
            <a:r>
              <a:rPr lang="en-US" sz="2800" dirty="0">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3269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p:cNvSpPr/>
          <p:nvPr/>
        </p:nvSpPr>
        <p:spPr>
          <a:xfrm>
            <a:off x="511278" y="984433"/>
            <a:ext cx="6096000" cy="1083374"/>
          </a:xfrm>
          <a:prstGeom prst="rect">
            <a:avLst/>
          </a:prstGeom>
        </p:spPr>
        <p:txBody>
          <a:bodyPr>
            <a:spAutoFit/>
          </a:bodyPr>
          <a:lstStyle/>
          <a:p>
            <a:pPr>
              <a:lnSpc>
                <a:spcPct val="115000"/>
              </a:lnSpc>
              <a:spcAft>
                <a:spcPts val="0"/>
              </a:spcAft>
            </a:pPr>
            <a:r>
              <a:rPr lang="en-US" sz="2800" b="1">
                <a:solidFill>
                  <a:srgbClr val="FF0000"/>
                </a:solidFill>
                <a:latin typeface="Times New Roman" panose="02020603050405020304" pitchFamily="18" charset="0"/>
                <a:ea typeface="Arial" panose="020B0604020202020204" pitchFamily="34" charset="0"/>
              </a:rPr>
              <a:t>I. </a:t>
            </a:r>
            <a:r>
              <a:rPr lang="en-US" sz="2800" b="1" dirty="0" err="1">
                <a:solidFill>
                  <a:srgbClr val="FF0000"/>
                </a:solidFill>
                <a:latin typeface="Times New Roman" panose="02020603050405020304" pitchFamily="18" charset="0"/>
                <a:ea typeface="Arial" panose="020B0604020202020204" pitchFamily="34" charset="0"/>
              </a:rPr>
              <a:t>Lý</a:t>
            </a:r>
            <a:r>
              <a:rPr lang="en-US" sz="2800" b="1" dirty="0">
                <a:solidFill>
                  <a:srgbClr val="FF0000"/>
                </a:solidFill>
                <a:latin typeface="Times New Roman" panose="02020603050405020304" pitchFamily="18" charset="0"/>
                <a:ea typeface="Arial" panose="020B0604020202020204" pitchFamily="34" charset="0"/>
              </a:rPr>
              <a:t> </a:t>
            </a:r>
            <a:r>
              <a:rPr lang="en-US" sz="2800" b="1" dirty="0" err="1">
                <a:solidFill>
                  <a:srgbClr val="FF0000"/>
                </a:solidFill>
                <a:latin typeface="Times New Roman" panose="02020603050405020304" pitchFamily="18" charset="0"/>
                <a:ea typeface="Arial" panose="020B0604020202020204" pitchFamily="34" charset="0"/>
              </a:rPr>
              <a:t>thuyết</a:t>
            </a:r>
            <a:endParaRPr lang="en-US" sz="2800" dirty="0">
              <a:latin typeface="Times New Roman" panose="02020603050405020304" pitchFamily="18" charset="0"/>
              <a:ea typeface="Times New Roman" panose="02020603050405020304" pitchFamily="18" charset="0"/>
            </a:endParaRPr>
          </a:p>
          <a:p>
            <a:pPr>
              <a:lnSpc>
                <a:spcPct val="115000"/>
              </a:lnSpc>
              <a:spcAft>
                <a:spcPts val="0"/>
              </a:spcAft>
            </a:pPr>
            <a:r>
              <a:rPr lang="en-US" sz="2800" b="1" dirty="0">
                <a:solidFill>
                  <a:srgbClr val="0070C0"/>
                </a:solidFill>
                <a:latin typeface="Times New Roman" panose="02020603050405020304" pitchFamily="18" charset="0"/>
                <a:ea typeface="Arial" panose="020B0604020202020204" pitchFamily="34" charset="0"/>
              </a:rPr>
              <a:t>1. </a:t>
            </a:r>
            <a:r>
              <a:rPr lang="en-US" sz="2800" b="1" dirty="0" err="1">
                <a:solidFill>
                  <a:srgbClr val="0070C0"/>
                </a:solidFill>
                <a:latin typeface="Times New Roman" panose="02020603050405020304" pitchFamily="18" charset="0"/>
                <a:ea typeface="Arial" panose="020B0604020202020204" pitchFamily="34" charset="0"/>
              </a:rPr>
              <a:t>Xét</a:t>
            </a:r>
            <a:r>
              <a:rPr lang="en-US" sz="2800" b="1" dirty="0">
                <a:solidFill>
                  <a:srgbClr val="0070C0"/>
                </a:solidFill>
                <a:latin typeface="Times New Roman" panose="02020603050405020304" pitchFamily="18" charset="0"/>
                <a:ea typeface="Arial" panose="020B0604020202020204" pitchFamily="34" charset="0"/>
              </a:rPr>
              <a:t> </a:t>
            </a:r>
            <a:r>
              <a:rPr lang="en-US" sz="2800" b="1" dirty="0" err="1">
                <a:solidFill>
                  <a:srgbClr val="0070C0"/>
                </a:solidFill>
                <a:latin typeface="Times New Roman" panose="02020603050405020304" pitchFamily="18" charset="0"/>
                <a:ea typeface="Arial" panose="020B0604020202020204" pitchFamily="34" charset="0"/>
              </a:rPr>
              <a:t>ví</a:t>
            </a:r>
            <a:r>
              <a:rPr lang="en-US" sz="2800" b="1" dirty="0">
                <a:solidFill>
                  <a:srgbClr val="0070C0"/>
                </a:solidFill>
                <a:latin typeface="Times New Roman" panose="02020603050405020304" pitchFamily="18" charset="0"/>
                <a:ea typeface="Arial" panose="020B0604020202020204" pitchFamily="34" charset="0"/>
              </a:rPr>
              <a:t> </a:t>
            </a:r>
            <a:r>
              <a:rPr lang="en-US" sz="2800" b="1" dirty="0" err="1">
                <a:solidFill>
                  <a:srgbClr val="0070C0"/>
                </a:solidFill>
                <a:latin typeface="Times New Roman" panose="02020603050405020304" pitchFamily="18" charset="0"/>
                <a:ea typeface="Arial" panose="020B0604020202020204" pitchFamily="34" charset="0"/>
              </a:rPr>
              <a:t>dụ</a:t>
            </a:r>
            <a:endParaRPr lang="en-US" sz="2800" dirty="0">
              <a:effectLst/>
              <a:latin typeface="Times New Roman" panose="02020603050405020304" pitchFamily="18" charset="0"/>
              <a:ea typeface="Times New Roman" panose="02020603050405020304" pitchFamily="18" charset="0"/>
            </a:endParaRPr>
          </a:p>
        </p:txBody>
      </p:sp>
      <p:sp>
        <p:nvSpPr>
          <p:cNvPr id="15" name="Rectangle 14"/>
          <p:cNvSpPr/>
          <p:nvPr/>
        </p:nvSpPr>
        <p:spPr>
          <a:xfrm>
            <a:off x="928513" y="2036174"/>
            <a:ext cx="1358064" cy="584775"/>
          </a:xfrm>
          <a:prstGeom prst="rect">
            <a:avLst/>
          </a:prstGeom>
        </p:spPr>
        <p:txBody>
          <a:bodyPr wrap="none">
            <a:spAutoFit/>
          </a:bodyPr>
          <a:lstStyle/>
          <a:p>
            <a:r>
              <a:rPr lang="en-US" sz="3200" b="1" dirty="0" err="1">
                <a:solidFill>
                  <a:srgbClr val="0D0D0D"/>
                </a:solidFill>
                <a:latin typeface="Times New Roman" panose="02020603050405020304" pitchFamily="18" charset="0"/>
                <a:ea typeface="Arial" panose="020B0604020202020204" pitchFamily="34" charset="0"/>
              </a:rPr>
              <a:t>Câu</a:t>
            </a:r>
            <a:r>
              <a:rPr lang="en-US" sz="3200" b="1" dirty="0">
                <a:solidFill>
                  <a:srgbClr val="0D0D0D"/>
                </a:solidFill>
                <a:latin typeface="Times New Roman" panose="02020603050405020304" pitchFamily="18" charset="0"/>
                <a:ea typeface="Arial" panose="020B0604020202020204" pitchFamily="34" charset="0"/>
              </a:rPr>
              <a:t> </a:t>
            </a:r>
            <a:r>
              <a:rPr lang="en-US" sz="3200" b="1" dirty="0" smtClean="0">
                <a:solidFill>
                  <a:srgbClr val="0D0D0D"/>
                </a:solidFill>
                <a:latin typeface="Times New Roman" panose="02020603050405020304" pitchFamily="18" charset="0"/>
                <a:ea typeface="Arial" panose="020B0604020202020204" pitchFamily="34" charset="0"/>
              </a:rPr>
              <a:t>a:</a:t>
            </a:r>
            <a:endParaRPr lang="en-US" sz="3200" dirty="0"/>
          </a:p>
        </p:txBody>
      </p:sp>
      <p:sp>
        <p:nvSpPr>
          <p:cNvPr id="4" name="Rectangle 3"/>
          <p:cNvSpPr/>
          <p:nvPr/>
        </p:nvSpPr>
        <p:spPr>
          <a:xfrm>
            <a:off x="2192557" y="2077186"/>
            <a:ext cx="2733441" cy="584775"/>
          </a:xfrm>
          <a:prstGeom prst="rect">
            <a:avLst/>
          </a:prstGeom>
        </p:spPr>
        <p:txBody>
          <a:bodyPr wrap="none">
            <a:spAutoFit/>
          </a:bodyPr>
          <a:lstStyle/>
          <a:p>
            <a:r>
              <a:rPr lang="en-US" sz="3200" b="1" dirty="0" err="1">
                <a:solidFill>
                  <a:srgbClr val="0D0D0D"/>
                </a:solidFill>
                <a:latin typeface="Times New Roman" panose="02020603050405020304" pitchFamily="18" charset="0"/>
                <a:ea typeface="Arial" panose="020B0604020202020204" pitchFamily="34" charset="0"/>
              </a:rPr>
              <a:t>Thiếu</a:t>
            </a:r>
            <a:r>
              <a:rPr lang="en-US" sz="3200" b="1" dirty="0">
                <a:solidFill>
                  <a:srgbClr val="0D0D0D"/>
                </a:solidFill>
                <a:latin typeface="Times New Roman" panose="02020603050405020304" pitchFamily="18" charset="0"/>
                <a:ea typeface="Arial" panose="020B0604020202020204" pitchFamily="34" charset="0"/>
              </a:rPr>
              <a:t> </a:t>
            </a:r>
            <a:r>
              <a:rPr lang="en-US" sz="3200" b="1" dirty="0" err="1">
                <a:solidFill>
                  <a:srgbClr val="0D0D0D"/>
                </a:solidFill>
                <a:latin typeface="Times New Roman" panose="02020603050405020304" pitchFamily="18" charset="0"/>
                <a:ea typeface="Arial" panose="020B0604020202020204" pitchFamily="34" charset="0"/>
              </a:rPr>
              <a:t>chủ</a:t>
            </a:r>
            <a:r>
              <a:rPr lang="en-US" sz="3200" b="1" dirty="0">
                <a:solidFill>
                  <a:srgbClr val="0D0D0D"/>
                </a:solidFill>
                <a:latin typeface="Times New Roman" panose="02020603050405020304" pitchFamily="18" charset="0"/>
                <a:ea typeface="Arial" panose="020B0604020202020204" pitchFamily="34" charset="0"/>
              </a:rPr>
              <a:t> </a:t>
            </a:r>
            <a:r>
              <a:rPr lang="en-US" sz="3200" b="1" dirty="0" err="1">
                <a:solidFill>
                  <a:srgbClr val="0D0D0D"/>
                </a:solidFill>
                <a:latin typeface="Times New Roman" panose="02020603050405020304" pitchFamily="18" charset="0"/>
                <a:ea typeface="Arial" panose="020B0604020202020204" pitchFamily="34" charset="0"/>
              </a:rPr>
              <a:t>ngữ</a:t>
            </a:r>
            <a:endParaRPr lang="en-US" sz="3200" b="1" dirty="0"/>
          </a:p>
        </p:txBody>
      </p:sp>
      <p:sp>
        <p:nvSpPr>
          <p:cNvPr id="6" name="Rectangle 5"/>
          <p:cNvSpPr/>
          <p:nvPr/>
        </p:nvSpPr>
        <p:spPr>
          <a:xfrm>
            <a:off x="5191732" y="2643098"/>
            <a:ext cx="1795837" cy="658642"/>
          </a:xfrm>
          <a:prstGeom prst="rect">
            <a:avLst/>
          </a:prstGeom>
        </p:spPr>
        <p:txBody>
          <a:bodyPr wrap="square">
            <a:spAutoFit/>
          </a:bodyPr>
          <a:lstStyle/>
          <a:p>
            <a:pPr>
              <a:lnSpc>
                <a:spcPct val="115000"/>
              </a:lnSpc>
              <a:spcAft>
                <a:spcPts val="0"/>
              </a:spcAft>
            </a:pPr>
            <a:r>
              <a:rPr lang="en-US" sz="3200" b="1" dirty="0" err="1">
                <a:solidFill>
                  <a:srgbClr val="0D0D0D"/>
                </a:solidFill>
                <a:latin typeface="Times New Roman" panose="02020603050405020304" pitchFamily="18" charset="0"/>
                <a:ea typeface="Arial" panose="020B0604020202020204" pitchFamily="34" charset="0"/>
              </a:rPr>
              <a:t>Cách</a:t>
            </a:r>
            <a:r>
              <a:rPr lang="en-US" sz="3200" b="1" dirty="0">
                <a:solidFill>
                  <a:srgbClr val="0D0D0D"/>
                </a:solidFill>
                <a:latin typeface="Times New Roman" panose="02020603050405020304" pitchFamily="18" charset="0"/>
                <a:ea typeface="Arial" panose="020B0604020202020204" pitchFamily="34" charset="0"/>
              </a:rPr>
              <a:t> </a:t>
            </a:r>
            <a:r>
              <a:rPr lang="en-US" sz="3200" b="1" dirty="0" err="1" smtClean="0">
                <a:solidFill>
                  <a:srgbClr val="0D0D0D"/>
                </a:solidFill>
                <a:latin typeface="Times New Roman" panose="02020603050405020304" pitchFamily="18" charset="0"/>
                <a:ea typeface="Arial" panose="020B0604020202020204" pitchFamily="34" charset="0"/>
              </a:rPr>
              <a:t>sửa</a:t>
            </a:r>
            <a:r>
              <a:rPr lang="en-US" sz="3200" b="1" dirty="0" smtClean="0">
                <a:solidFill>
                  <a:srgbClr val="0D0D0D"/>
                </a:solidFill>
                <a:latin typeface="Times New Roman" panose="02020603050405020304" pitchFamily="18" charset="0"/>
                <a:ea typeface="Arial" panose="020B0604020202020204" pitchFamily="34" charset="0"/>
              </a:rPr>
              <a:t>         </a:t>
            </a:r>
            <a:endParaRPr lang="en-US" sz="3200" b="1"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8599126" y="3636420"/>
            <a:ext cx="1507143" cy="584775"/>
          </a:xfrm>
          <a:prstGeom prst="rect">
            <a:avLst/>
          </a:prstGeom>
        </p:spPr>
        <p:txBody>
          <a:bodyPr wrap="none">
            <a:spAutoFit/>
          </a:bodyPr>
          <a:lstStyle/>
          <a:p>
            <a:pPr algn="ctr"/>
            <a:r>
              <a:rPr lang="en-US" sz="3200" b="1" dirty="0" err="1">
                <a:solidFill>
                  <a:srgbClr val="0D0D0D"/>
                </a:solidFill>
                <a:latin typeface="Times New Roman" panose="02020603050405020304" pitchFamily="18" charset="0"/>
                <a:ea typeface="Arial" panose="020B0604020202020204" pitchFamily="34" charset="0"/>
              </a:rPr>
              <a:t>Cách</a:t>
            </a:r>
            <a:r>
              <a:rPr lang="en-US" sz="3200" b="1" dirty="0">
                <a:solidFill>
                  <a:srgbClr val="0D0D0D"/>
                </a:solidFill>
                <a:latin typeface="Times New Roman" panose="02020603050405020304" pitchFamily="18" charset="0"/>
                <a:ea typeface="Arial" panose="020B0604020202020204" pitchFamily="34" charset="0"/>
              </a:rPr>
              <a:t> </a:t>
            </a:r>
            <a:r>
              <a:rPr lang="en-US" sz="3200" b="1" dirty="0" smtClean="0">
                <a:solidFill>
                  <a:srgbClr val="0D0D0D"/>
                </a:solidFill>
                <a:latin typeface="Times New Roman" panose="02020603050405020304" pitchFamily="18" charset="0"/>
                <a:ea typeface="Arial" panose="020B0604020202020204" pitchFamily="34" charset="0"/>
              </a:rPr>
              <a:t>2 </a:t>
            </a:r>
            <a:endParaRPr lang="en-US" sz="3200" b="1" dirty="0"/>
          </a:p>
        </p:txBody>
      </p:sp>
      <p:sp>
        <p:nvSpPr>
          <p:cNvPr id="9" name="Rectangle 8"/>
          <p:cNvSpPr/>
          <p:nvPr/>
        </p:nvSpPr>
        <p:spPr>
          <a:xfrm>
            <a:off x="7637442" y="4306012"/>
            <a:ext cx="3859161" cy="1224951"/>
          </a:xfrm>
          <a:prstGeom prst="rect">
            <a:avLst/>
          </a:prstGeom>
        </p:spPr>
        <p:txBody>
          <a:bodyPr wrap="square">
            <a:spAutoFit/>
          </a:bodyPr>
          <a:lstStyle/>
          <a:p>
            <a:pPr algn="ctr">
              <a:lnSpc>
                <a:spcPct val="115000"/>
              </a:lnSpc>
              <a:spcAft>
                <a:spcPts val="0"/>
              </a:spcAft>
            </a:pPr>
            <a:r>
              <a:rPr lang="en-US" sz="3200" b="1" dirty="0" err="1">
                <a:solidFill>
                  <a:srgbClr val="0D0D0D"/>
                </a:solidFill>
                <a:latin typeface="Times New Roman" panose="02020603050405020304" pitchFamily="18" charset="0"/>
                <a:ea typeface="Arial" panose="020B0604020202020204" pitchFamily="34" charset="0"/>
              </a:rPr>
              <a:t>Bỏ</a:t>
            </a:r>
            <a:r>
              <a:rPr lang="en-US" sz="3200" b="1" dirty="0">
                <a:solidFill>
                  <a:srgbClr val="0D0D0D"/>
                </a:solidFill>
                <a:latin typeface="Times New Roman" panose="02020603050405020304" pitchFamily="18" charset="0"/>
                <a:ea typeface="Arial" panose="020B0604020202020204" pitchFamily="34" charset="0"/>
              </a:rPr>
              <a:t> </a:t>
            </a:r>
            <a:r>
              <a:rPr lang="en-US" sz="3200" b="1" dirty="0" err="1">
                <a:solidFill>
                  <a:srgbClr val="0D0D0D"/>
                </a:solidFill>
                <a:latin typeface="Times New Roman" panose="02020603050405020304" pitchFamily="18" charset="0"/>
                <a:ea typeface="Arial" panose="020B0604020202020204" pitchFamily="34" charset="0"/>
              </a:rPr>
              <a:t>từ</a:t>
            </a:r>
            <a:r>
              <a:rPr lang="en-US" sz="3200" b="1" dirty="0">
                <a:solidFill>
                  <a:srgbClr val="0D0D0D"/>
                </a:solidFill>
                <a:latin typeface="Times New Roman" panose="02020603050405020304" pitchFamily="18" charset="0"/>
                <a:ea typeface="Arial" panose="020B0604020202020204" pitchFamily="34" charset="0"/>
              </a:rPr>
              <a:t> “</a:t>
            </a:r>
            <a:r>
              <a:rPr lang="en-US" sz="3200" b="1" dirty="0" err="1">
                <a:solidFill>
                  <a:srgbClr val="0D0D0D"/>
                </a:solidFill>
                <a:latin typeface="Times New Roman" panose="02020603050405020304" pitchFamily="18" charset="0"/>
                <a:ea typeface="Arial" panose="020B0604020202020204" pitchFamily="34" charset="0"/>
              </a:rPr>
              <a:t>của</a:t>
            </a:r>
            <a:r>
              <a:rPr lang="en-US" sz="3200" b="1" dirty="0">
                <a:solidFill>
                  <a:srgbClr val="0D0D0D"/>
                </a:solidFill>
                <a:latin typeface="Times New Roman" panose="02020603050405020304" pitchFamily="18" charset="0"/>
                <a:ea typeface="Arial" panose="020B0604020202020204" pitchFamily="34" charset="0"/>
              </a:rPr>
              <a:t>” </a:t>
            </a:r>
            <a:r>
              <a:rPr lang="en-US" sz="3200" b="1" dirty="0" err="1">
                <a:solidFill>
                  <a:srgbClr val="0D0D0D"/>
                </a:solidFill>
                <a:latin typeface="Times New Roman" panose="02020603050405020304" pitchFamily="18" charset="0"/>
                <a:ea typeface="Arial" panose="020B0604020202020204" pitchFamily="34" charset="0"/>
              </a:rPr>
              <a:t>và</a:t>
            </a:r>
            <a:r>
              <a:rPr lang="en-US" sz="3200" b="1" dirty="0">
                <a:solidFill>
                  <a:srgbClr val="0D0D0D"/>
                </a:solidFill>
                <a:latin typeface="Times New Roman" panose="02020603050405020304" pitchFamily="18" charset="0"/>
                <a:ea typeface="Arial" panose="020B0604020202020204" pitchFamily="34" charset="0"/>
              </a:rPr>
              <a:t> </a:t>
            </a:r>
            <a:r>
              <a:rPr lang="en-US" sz="3200" b="1" dirty="0" err="1">
                <a:solidFill>
                  <a:srgbClr val="0D0D0D"/>
                </a:solidFill>
                <a:latin typeface="Times New Roman" panose="02020603050405020304" pitchFamily="18" charset="0"/>
                <a:ea typeface="Arial" panose="020B0604020202020204" pitchFamily="34" charset="0"/>
              </a:rPr>
              <a:t>thay</a:t>
            </a:r>
            <a:r>
              <a:rPr lang="en-US" sz="3200" b="1" dirty="0">
                <a:solidFill>
                  <a:srgbClr val="0D0D0D"/>
                </a:solidFill>
                <a:latin typeface="Times New Roman" panose="02020603050405020304" pitchFamily="18" charset="0"/>
                <a:ea typeface="Arial" panose="020B0604020202020204" pitchFamily="34" charset="0"/>
              </a:rPr>
              <a:t> </a:t>
            </a:r>
            <a:r>
              <a:rPr lang="en-US" sz="3200" b="1" dirty="0" err="1">
                <a:solidFill>
                  <a:srgbClr val="0D0D0D"/>
                </a:solidFill>
                <a:latin typeface="Times New Roman" panose="02020603050405020304" pitchFamily="18" charset="0"/>
                <a:ea typeface="Arial" panose="020B0604020202020204" pitchFamily="34" charset="0"/>
              </a:rPr>
              <a:t>bằng</a:t>
            </a:r>
            <a:r>
              <a:rPr lang="en-US" sz="3200" b="1" dirty="0">
                <a:solidFill>
                  <a:srgbClr val="0D0D0D"/>
                </a:solidFill>
                <a:latin typeface="Times New Roman" panose="02020603050405020304" pitchFamily="18" charset="0"/>
                <a:ea typeface="Arial" panose="020B0604020202020204" pitchFamily="34" charset="0"/>
              </a:rPr>
              <a:t> </a:t>
            </a:r>
            <a:r>
              <a:rPr lang="en-US" sz="3200" b="1" dirty="0" err="1">
                <a:solidFill>
                  <a:srgbClr val="0D0D0D"/>
                </a:solidFill>
                <a:latin typeface="Times New Roman" panose="02020603050405020304" pitchFamily="18" charset="0"/>
                <a:ea typeface="Arial" panose="020B0604020202020204" pitchFamily="34" charset="0"/>
              </a:rPr>
              <a:t>dấu</a:t>
            </a:r>
            <a:r>
              <a:rPr lang="en-US" sz="3200" b="1" dirty="0">
                <a:solidFill>
                  <a:srgbClr val="0D0D0D"/>
                </a:solidFill>
                <a:latin typeface="Times New Roman" panose="02020603050405020304" pitchFamily="18" charset="0"/>
                <a:ea typeface="Arial" panose="020B0604020202020204" pitchFamily="34" charset="0"/>
              </a:rPr>
              <a:t> </a:t>
            </a:r>
            <a:r>
              <a:rPr lang="en-US" sz="3200" b="1" dirty="0" err="1">
                <a:solidFill>
                  <a:srgbClr val="0D0D0D"/>
                </a:solidFill>
                <a:latin typeface="Times New Roman" panose="02020603050405020304" pitchFamily="18" charset="0"/>
                <a:ea typeface="Arial" panose="020B0604020202020204" pitchFamily="34" charset="0"/>
              </a:rPr>
              <a:t>phẩy</a:t>
            </a:r>
            <a:r>
              <a:rPr lang="en-US" sz="3200" b="1" dirty="0">
                <a:solidFill>
                  <a:srgbClr val="0D0D0D"/>
                </a:solidFill>
                <a:latin typeface="Times New Roman" panose="02020603050405020304" pitchFamily="18" charset="0"/>
                <a:ea typeface="Arial" panose="020B0604020202020204" pitchFamily="34" charset="0"/>
              </a:rPr>
              <a:t>.</a:t>
            </a:r>
            <a:endParaRPr lang="en-US" sz="3200" b="1" dirty="0">
              <a:effectLst/>
              <a:latin typeface="Times New Roman" panose="02020603050405020304" pitchFamily="18" charset="0"/>
              <a:ea typeface="Times New Roman" panose="02020603050405020304" pitchFamily="18" charset="0"/>
            </a:endParaRPr>
          </a:p>
        </p:txBody>
      </p:sp>
      <p:sp>
        <p:nvSpPr>
          <p:cNvPr id="16" name="Rectangle 15"/>
          <p:cNvSpPr/>
          <p:nvPr/>
        </p:nvSpPr>
        <p:spPr>
          <a:xfrm>
            <a:off x="2316906" y="3730913"/>
            <a:ext cx="1528483" cy="658642"/>
          </a:xfrm>
          <a:prstGeom prst="rect">
            <a:avLst/>
          </a:prstGeom>
        </p:spPr>
        <p:txBody>
          <a:bodyPr wrap="square">
            <a:spAutoFit/>
          </a:bodyPr>
          <a:lstStyle/>
          <a:p>
            <a:pPr>
              <a:lnSpc>
                <a:spcPct val="115000"/>
              </a:lnSpc>
              <a:spcAft>
                <a:spcPts val="0"/>
              </a:spcAft>
            </a:pPr>
            <a:r>
              <a:rPr lang="en-US" sz="3200" b="1" dirty="0" err="1" smtClean="0">
                <a:solidFill>
                  <a:srgbClr val="0D0D0D"/>
                </a:solidFill>
                <a:latin typeface="Times New Roman" panose="02020603050405020304" pitchFamily="18" charset="0"/>
                <a:ea typeface="Arial" panose="020B0604020202020204" pitchFamily="34" charset="0"/>
              </a:rPr>
              <a:t>Cách</a:t>
            </a:r>
            <a:r>
              <a:rPr lang="en-US" sz="3200" b="1" dirty="0" smtClean="0">
                <a:solidFill>
                  <a:srgbClr val="0D0D0D"/>
                </a:solidFill>
                <a:latin typeface="Times New Roman" panose="02020603050405020304" pitchFamily="18" charset="0"/>
                <a:ea typeface="Arial" panose="020B0604020202020204" pitchFamily="34" charset="0"/>
              </a:rPr>
              <a:t> 1</a:t>
            </a:r>
            <a:endParaRPr lang="en-US" sz="3200" b="1" dirty="0">
              <a:effectLst/>
              <a:latin typeface="Times New Roman" panose="02020603050405020304" pitchFamily="18" charset="0"/>
              <a:ea typeface="Times New Roman" panose="02020603050405020304" pitchFamily="18" charset="0"/>
            </a:endParaRPr>
          </a:p>
        </p:txBody>
      </p:sp>
      <p:sp>
        <p:nvSpPr>
          <p:cNvPr id="17" name="Rectangle 16"/>
          <p:cNvSpPr/>
          <p:nvPr/>
        </p:nvSpPr>
        <p:spPr>
          <a:xfrm>
            <a:off x="1782026" y="4720935"/>
            <a:ext cx="2598245" cy="658642"/>
          </a:xfrm>
          <a:prstGeom prst="rect">
            <a:avLst/>
          </a:prstGeom>
        </p:spPr>
        <p:txBody>
          <a:bodyPr wrap="square">
            <a:spAutoFit/>
          </a:bodyPr>
          <a:lstStyle/>
          <a:p>
            <a:pPr>
              <a:lnSpc>
                <a:spcPct val="115000"/>
              </a:lnSpc>
              <a:spcAft>
                <a:spcPts val="0"/>
              </a:spcAft>
            </a:pPr>
            <a:r>
              <a:rPr lang="en-US" sz="3200" b="1" dirty="0" err="1" smtClean="0">
                <a:solidFill>
                  <a:srgbClr val="0D0D0D"/>
                </a:solidFill>
                <a:latin typeface="Times New Roman" panose="02020603050405020304" pitchFamily="18" charset="0"/>
                <a:ea typeface="Arial" panose="020B0604020202020204" pitchFamily="34" charset="0"/>
              </a:rPr>
              <a:t>Bỏ</a:t>
            </a:r>
            <a:r>
              <a:rPr lang="en-US" sz="3200" b="1" dirty="0" smtClean="0">
                <a:solidFill>
                  <a:srgbClr val="0D0D0D"/>
                </a:solidFill>
                <a:latin typeface="Times New Roman" panose="02020603050405020304" pitchFamily="18" charset="0"/>
                <a:ea typeface="Arial" panose="020B0604020202020204" pitchFamily="34" charset="0"/>
              </a:rPr>
              <a:t> </a:t>
            </a:r>
            <a:r>
              <a:rPr lang="en-US" sz="3200" b="1" dirty="0" err="1">
                <a:solidFill>
                  <a:srgbClr val="0D0D0D"/>
                </a:solidFill>
                <a:latin typeface="Times New Roman" panose="02020603050405020304" pitchFamily="18" charset="0"/>
                <a:ea typeface="Arial" panose="020B0604020202020204" pitchFamily="34" charset="0"/>
              </a:rPr>
              <a:t>từ</a:t>
            </a:r>
            <a:r>
              <a:rPr lang="en-US" sz="3200" b="1" dirty="0">
                <a:solidFill>
                  <a:srgbClr val="0D0D0D"/>
                </a:solidFill>
                <a:latin typeface="Times New Roman" panose="02020603050405020304" pitchFamily="18" charset="0"/>
                <a:ea typeface="Arial" panose="020B0604020202020204" pitchFamily="34" charset="0"/>
              </a:rPr>
              <a:t> “qua”</a:t>
            </a:r>
            <a:endParaRPr lang="en-US" sz="3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817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circle(in)">
                                      <p:cBhvr>
                                        <p:cTn id="12" dur="2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circle(in)">
                                      <p:cBhvr>
                                        <p:cTn id="17" dur="2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p:cNvSpPr/>
          <p:nvPr/>
        </p:nvSpPr>
        <p:spPr>
          <a:xfrm>
            <a:off x="511278" y="984433"/>
            <a:ext cx="6096000" cy="1083374"/>
          </a:xfrm>
          <a:prstGeom prst="rect">
            <a:avLst/>
          </a:prstGeom>
        </p:spPr>
        <p:txBody>
          <a:bodyPr>
            <a:sp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Arial" panose="020B0604020202020204" pitchFamily="34" charset="0"/>
                <a:cs typeface="+mn-cs"/>
              </a:rPr>
              <a:t>I. </a:t>
            </a:r>
            <a:r>
              <a:rPr kumimoji="0" 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Arial" panose="020B0604020202020204" pitchFamily="34" charset="0"/>
                <a:cs typeface="+mn-cs"/>
              </a:rPr>
              <a:t>Lý</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Arial" panose="020B0604020202020204" pitchFamily="34" charset="0"/>
                <a:cs typeface="+mn-cs"/>
              </a:rPr>
              <a:t> </a:t>
            </a:r>
            <a:r>
              <a:rPr kumimoji="0" 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Arial" panose="020B0604020202020204" pitchFamily="34" charset="0"/>
                <a:cs typeface="+mn-cs"/>
              </a:rPr>
              <a:t>thuyết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Arial" panose="020B0604020202020204" pitchFamily="34" charset="0"/>
                <a:cs typeface="+mn-cs"/>
              </a:rPr>
              <a:t>1.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Arial" panose="020B0604020202020204" pitchFamily="34" charset="0"/>
                <a:cs typeface="+mn-cs"/>
              </a:rPr>
              <a:t>Xét</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Arial" panose="020B0604020202020204" pitchFamily="34"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Arial" panose="020B0604020202020204" pitchFamily="34" charset="0"/>
                <a:cs typeface="+mn-cs"/>
              </a:rPr>
              <a:t>ví</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Arial" panose="020B0604020202020204" pitchFamily="34"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Arial" panose="020B0604020202020204" pitchFamily="34" charset="0"/>
                <a:cs typeface="+mn-cs"/>
              </a:rPr>
              <a:t>dụ</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0" name="Rectangle 9"/>
          <p:cNvSpPr/>
          <p:nvPr/>
        </p:nvSpPr>
        <p:spPr>
          <a:xfrm>
            <a:off x="660400" y="2036231"/>
            <a:ext cx="10858500" cy="3888244"/>
          </a:xfrm>
          <a:prstGeom prst="rect">
            <a:avLst/>
          </a:prstGeom>
        </p:spPr>
        <p:txBody>
          <a:bodyPr>
            <a:spAutoFit/>
          </a:bodyPr>
          <a:lstStyle/>
          <a:p>
            <a:pPr lvl="0">
              <a:lnSpc>
                <a:spcPct val="150000"/>
              </a:lnSpc>
              <a:spcAft>
                <a:spcPts val="750"/>
              </a:spcAft>
              <a:buClr>
                <a:srgbClr val="0D0D0D"/>
              </a:buClr>
              <a:buSzPts val="1400"/>
            </a:pPr>
            <a:r>
              <a:rPr lang="en-US" sz="3200" b="1" dirty="0" err="1">
                <a:latin typeface="Times New Roman" panose="02020603050405020304" pitchFamily="18" charset="0"/>
                <a:ea typeface="Times New Roman" panose="02020603050405020304" pitchFamily="18" charset="0"/>
              </a:rPr>
              <a:t>Câu</a:t>
            </a:r>
            <a:r>
              <a:rPr lang="en-US" sz="3200" b="1" dirty="0">
                <a:latin typeface="Times New Roman" panose="02020603050405020304" pitchFamily="18" charset="0"/>
                <a:ea typeface="Times New Roman" panose="02020603050405020304" pitchFamily="18" charset="0"/>
              </a:rPr>
              <a:t> c: </a:t>
            </a:r>
            <a:r>
              <a:rPr lang="en-US" sz="3200" dirty="0" err="1">
                <a:latin typeface="Times New Roman" panose="02020603050405020304" pitchFamily="18" charset="0"/>
                <a:ea typeface="Times New Roman" panose="02020603050405020304" pitchFamily="18" charset="0"/>
              </a:rPr>
              <a:t>Dùng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lặp</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nghĩa</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dùng</a:t>
            </a:r>
            <a:r>
              <a:rPr lang="en-US" sz="3200" dirty="0">
                <a:latin typeface="Times New Roman" panose="02020603050405020304" pitchFamily="18" charset="0"/>
                <a:ea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rPr>
              <a:t>từ</a:t>
            </a:r>
            <a:r>
              <a:rPr lang="en-US" sz="3200"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tuyệt</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tác</a:t>
            </a:r>
            <a:r>
              <a:rPr lang="en-US" sz="3200" dirty="0">
                <a:latin typeface="Times New Roman" panose="02020603050405020304" pitchFamily="18" charset="0"/>
                <a:ea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t>
            </a:r>
            <a:r>
              <a:rPr lang="vi-VN" sz="3200" dirty="0" smtClean="0">
                <a:latin typeface="Times New Roman" panose="02020603050405020304" pitchFamily="18" charset="0"/>
                <a:cs typeface="Times New Roman" panose="02020603050405020304" pitchFamily="18" charset="0"/>
              </a:rPr>
              <a:t>Tác</a:t>
            </a:r>
            <a:r>
              <a:rPr lang="vi-VN" sz="3200" dirty="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phẩm</a:t>
            </a:r>
            <a:r>
              <a:rPr lang="en-US" sz="3200" dirty="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vă</a:t>
            </a:r>
            <a:r>
              <a:rPr lang="en-US" sz="3200" dirty="0" smtClean="0">
                <a:latin typeface="Times New Roman" panose="02020603050405020304" pitchFamily="18" charset="0"/>
                <a:cs typeface="Times New Roman" panose="02020603050405020304" pitchFamily="18" charset="0"/>
              </a:rPr>
              <a:t>n </a:t>
            </a:r>
            <a:r>
              <a:rPr lang="vi-VN" sz="3200" dirty="0" smtClean="0">
                <a:latin typeface="Times New Roman" panose="02020603050405020304" pitchFamily="18" charset="0"/>
                <a:cs typeface="Times New Roman" panose="02020603050405020304" pitchFamily="18" charset="0"/>
              </a:rPr>
              <a:t>học</a:t>
            </a:r>
            <a:r>
              <a:rPr lang="vi-VN" sz="3200" dirty="0">
                <a:latin typeface="Times New Roman" panose="02020603050405020304" pitchFamily="18" charset="0"/>
                <a:cs typeface="Times New Roman" panose="02020603050405020304" pitchFamily="18" charset="0"/>
              </a:rPr>
              <a:t>, nghệ </a:t>
            </a:r>
            <a:r>
              <a:rPr lang="vi-VN" sz="3200" dirty="0" smtClean="0">
                <a:latin typeface="Times New Roman" panose="02020603050405020304" pitchFamily="18" charset="0"/>
                <a:cs typeface="Times New Roman" panose="02020603050405020304" pitchFamily="18" charset="0"/>
              </a:rPr>
              <a:t>thuật</a:t>
            </a:r>
            <a:r>
              <a:rPr lang="en-US" sz="3200" dirty="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hay</a:t>
            </a:r>
            <a:r>
              <a:rPr lang="vi-VN" sz="3200" dirty="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đẹp</a:t>
            </a:r>
            <a:r>
              <a:rPr lang="en-US" sz="3200" dirty="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đến mức</a:t>
            </a:r>
            <a:r>
              <a:rPr lang="en-US" sz="3200" dirty="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khôn</a:t>
            </a:r>
            <a:r>
              <a:rPr lang="en-US" sz="3200" dirty="0" smtClean="0">
                <a:latin typeface="Times New Roman" panose="02020603050405020304" pitchFamily="18" charset="0"/>
                <a:cs typeface="Times New Roman" panose="02020603050405020304" pitchFamily="18" charset="0"/>
              </a:rPr>
              <a:t>g </a:t>
            </a:r>
            <a:r>
              <a:rPr lang="vi-VN" sz="3200" dirty="0" smtClean="0">
                <a:latin typeface="Times New Roman" panose="02020603050405020304" pitchFamily="18" charset="0"/>
                <a:cs typeface="Times New Roman" panose="02020603050405020304" pitchFamily="18" charset="0"/>
              </a:rPr>
              <a:t>còn</a:t>
            </a:r>
            <a:r>
              <a:rPr lang="en-US" sz="3200" dirty="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có </a:t>
            </a:r>
            <a:r>
              <a:rPr lang="vi-VN" sz="3200" dirty="0">
                <a:latin typeface="Times New Roman" panose="02020603050405020304" pitchFamily="18" charset="0"/>
                <a:cs typeface="Times New Roman" panose="02020603050405020304" pitchFamily="18" charset="0"/>
              </a:rPr>
              <a:t>thể có </a:t>
            </a:r>
            <a:r>
              <a:rPr lang="vi-VN" sz="3200" dirty="0" smtClean="0">
                <a:latin typeface="Times New Roman" panose="02020603050405020304" pitchFamily="18" charset="0"/>
                <a:cs typeface="Times New Roman" panose="02020603050405020304" pitchFamily="18" charset="0"/>
              </a:rPr>
              <a:t>cái</a:t>
            </a:r>
            <a:r>
              <a:rPr lang="en-US" sz="3200" dirty="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hơn</a:t>
            </a:r>
            <a:r>
              <a:rPr lang="en-US" sz="3200" dirty="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hàm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nghĩa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phẩm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rồi</a:t>
            </a:r>
            <a:r>
              <a:rPr lang="en-US" sz="3200" dirty="0">
                <a:latin typeface="Times New Roman" panose="02020603050405020304" pitchFamily="18" charset="0"/>
                <a:cs typeface="Times New Roman" panose="02020603050405020304" pitchFamily="18" charset="0"/>
              </a:rPr>
              <a:t>.</a:t>
            </a:r>
          </a:p>
          <a:p>
            <a:pPr>
              <a:lnSpc>
                <a:spcPct val="150000"/>
              </a:lnSpc>
              <a:spcAft>
                <a:spcPts val="0"/>
              </a:spcAft>
            </a:pPr>
            <a:r>
              <a:rPr lang="en-US" sz="3200" dirty="0" err="1">
                <a:solidFill>
                  <a:srgbClr val="0D0D0D"/>
                </a:solidFill>
                <a:latin typeface="Times New Roman" panose="02020603050405020304" pitchFamily="18" charset="0"/>
                <a:ea typeface="Arial" panose="020B0604020202020204" pitchFamily="34" charset="0"/>
              </a:rPr>
              <a:t>Sửa</a:t>
            </a:r>
            <a:r>
              <a:rPr lang="en-US" sz="3200" dirty="0">
                <a:solidFill>
                  <a:srgbClr val="0D0D0D"/>
                </a:solidFill>
                <a:latin typeface="Times New Roman" panose="02020603050405020304" pitchFamily="18" charset="0"/>
                <a:ea typeface="Arial" panose="020B0604020202020204" pitchFamily="34" charset="0"/>
              </a:rPr>
              <a:t> </a:t>
            </a:r>
            <a:r>
              <a:rPr lang="en-US" sz="3200" dirty="0" err="1">
                <a:solidFill>
                  <a:srgbClr val="0D0D0D"/>
                </a:solidFill>
                <a:latin typeface="Times New Roman" panose="02020603050405020304" pitchFamily="18" charset="0"/>
                <a:ea typeface="Arial" panose="020B0604020202020204" pitchFamily="34" charset="0"/>
              </a:rPr>
              <a:t>lại</a:t>
            </a:r>
            <a:r>
              <a:rPr lang="en-US" sz="3200" dirty="0">
                <a:solidFill>
                  <a:srgbClr val="0D0D0D"/>
                </a:solidFill>
                <a:latin typeface="Times New Roman" panose="02020603050405020304" pitchFamily="18" charset="0"/>
                <a:ea typeface="Arial" panose="020B0604020202020204" pitchFamily="34" charset="0"/>
              </a:rPr>
              <a:t>: </a:t>
            </a:r>
            <a:r>
              <a:rPr lang="en-US" sz="3200" dirty="0" err="1">
                <a:solidFill>
                  <a:srgbClr val="0D0D0D"/>
                </a:solidFill>
                <a:latin typeface="Times New Roman" panose="02020603050405020304" pitchFamily="18" charset="0"/>
                <a:ea typeface="Arial" panose="020B0604020202020204" pitchFamily="34" charset="0"/>
              </a:rPr>
              <a:t>Bỏ</a:t>
            </a:r>
            <a:r>
              <a:rPr lang="en-US" sz="3200" dirty="0">
                <a:solidFill>
                  <a:srgbClr val="0D0D0D"/>
                </a:solidFill>
                <a:latin typeface="Times New Roman" panose="02020603050405020304" pitchFamily="18" charset="0"/>
                <a:ea typeface="Arial" panose="020B0604020202020204" pitchFamily="34" charset="0"/>
              </a:rPr>
              <a:t> </a:t>
            </a:r>
            <a:r>
              <a:rPr lang="en-US" sz="3200" dirty="0" err="1">
                <a:solidFill>
                  <a:srgbClr val="0D0D0D"/>
                </a:solidFill>
                <a:latin typeface="Times New Roman" panose="02020603050405020304" pitchFamily="18" charset="0"/>
                <a:ea typeface="Arial" panose="020B0604020202020204" pitchFamily="34" charset="0"/>
              </a:rPr>
              <a:t>từ</a:t>
            </a:r>
            <a:r>
              <a:rPr lang="en-US" sz="3200" dirty="0">
                <a:solidFill>
                  <a:srgbClr val="0D0D0D"/>
                </a:solidFill>
                <a:latin typeface="Times New Roman" panose="02020603050405020304" pitchFamily="18" charset="0"/>
                <a:ea typeface="Arial" panose="020B0604020202020204" pitchFamily="34" charset="0"/>
              </a:rPr>
              <a:t> “</a:t>
            </a:r>
            <a:r>
              <a:rPr lang="en-US" sz="3200" dirty="0" err="1">
                <a:solidFill>
                  <a:srgbClr val="0D0D0D"/>
                </a:solidFill>
                <a:latin typeface="Times New Roman" panose="02020603050405020304" pitchFamily="18" charset="0"/>
                <a:ea typeface="Arial" panose="020B0604020202020204" pitchFamily="34" charset="0"/>
              </a:rPr>
              <a:t>tác</a:t>
            </a:r>
            <a:r>
              <a:rPr lang="en-US" sz="3200" dirty="0">
                <a:solidFill>
                  <a:srgbClr val="0D0D0D"/>
                </a:solidFill>
                <a:latin typeface="Times New Roman" panose="02020603050405020304" pitchFamily="18" charset="0"/>
                <a:ea typeface="Arial" panose="020B0604020202020204" pitchFamily="34" charset="0"/>
              </a:rPr>
              <a:t> </a:t>
            </a:r>
            <a:r>
              <a:rPr lang="en-US" sz="3200" dirty="0" err="1">
                <a:solidFill>
                  <a:srgbClr val="0D0D0D"/>
                </a:solidFill>
                <a:latin typeface="Times New Roman" panose="02020603050405020304" pitchFamily="18" charset="0"/>
                <a:ea typeface="Arial" panose="020B0604020202020204" pitchFamily="34" charset="0"/>
              </a:rPr>
              <a:t>phẩm</a:t>
            </a:r>
            <a:r>
              <a:rPr lang="en-US" sz="3200" dirty="0">
                <a:solidFill>
                  <a:srgbClr val="0D0D0D"/>
                </a:solidFill>
                <a:latin typeface="Times New Roman" panose="02020603050405020304" pitchFamily="18" charset="0"/>
                <a:ea typeface="Arial" panose="020B0604020202020204" pitchFamily="34" charset="0"/>
              </a:rPr>
              <a:t>”</a:t>
            </a:r>
            <a:endParaRPr lang="en-US" sz="3200" dirty="0">
              <a:latin typeface="Times New Roman" panose="02020603050405020304" pitchFamily="18" charset="0"/>
              <a:ea typeface="Times New Roman" panose="02020603050405020304" pitchFamily="18" charset="0"/>
            </a:endParaRPr>
          </a:p>
          <a:p>
            <a:pPr>
              <a:lnSpc>
                <a:spcPct val="150000"/>
              </a:lnSpc>
              <a:spcAft>
                <a:spcPts val="0"/>
              </a:spcAft>
            </a:pPr>
            <a:r>
              <a:rPr lang="en-US" sz="3200" dirty="0">
                <a:solidFill>
                  <a:srgbClr val="0070C0"/>
                </a:solidFill>
                <a:latin typeface="Times New Roman" panose="02020603050405020304" pitchFamily="18" charset="0"/>
                <a:ea typeface="Arial" panose="020B0604020202020204" pitchFamily="34" charset="0"/>
              </a:rPr>
              <a:t> </a:t>
            </a:r>
            <a:r>
              <a:rPr lang="en-US" sz="3200" i="1" dirty="0" err="1">
                <a:latin typeface="Times New Roman" panose="02020603050405020304" pitchFamily="18" charset="0"/>
                <a:ea typeface="Times New Roman" panose="02020603050405020304" pitchFamily="18" charset="0"/>
              </a:rPr>
              <a:t>Truyện</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Kiểu</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là</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một</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trong</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những</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tuyệt</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tác</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của</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văn</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học</a:t>
            </a:r>
            <a:r>
              <a:rPr lang="en-US" sz="3200" i="1" dirty="0">
                <a:latin typeface="Times New Roman" panose="02020603050405020304" pitchFamily="18" charset="0"/>
                <a:ea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rPr>
              <a:t>Việt</a:t>
            </a:r>
            <a:r>
              <a:rPr lang="en-US" sz="3200" i="1" dirty="0">
                <a:latin typeface="Times New Roman" panose="02020603050405020304" pitchFamily="18" charset="0"/>
                <a:ea typeface="Times New Roman" panose="02020603050405020304" pitchFamily="18" charset="0"/>
              </a:rPr>
              <a:t> Nam</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756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down)">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down)">
                                      <p:cBhvr>
                                        <p:cTn id="1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p:cNvSpPr/>
          <p:nvPr/>
        </p:nvSpPr>
        <p:spPr>
          <a:xfrm>
            <a:off x="660400" y="1028700"/>
            <a:ext cx="10858500" cy="5007781"/>
          </a:xfrm>
          <a:prstGeom prst="rect">
            <a:avLst/>
          </a:prstGeom>
        </p:spPr>
        <p:txBody>
          <a:bodyPr>
            <a:spAutoFit/>
          </a:bodyPr>
          <a:lstStyle/>
          <a:p>
            <a:pPr>
              <a:lnSpc>
                <a:spcPct val="115000"/>
              </a:lnSpc>
              <a:spcAft>
                <a:spcPts val="0"/>
              </a:spcAft>
            </a:pPr>
            <a:r>
              <a:rPr lang="en-US" sz="2800" b="1" dirty="0">
                <a:solidFill>
                  <a:srgbClr val="0070C0"/>
                </a:solidFill>
                <a:latin typeface="Times New Roman" panose="02020603050405020304" pitchFamily="18" charset="0"/>
                <a:ea typeface="Arial" panose="020B0604020202020204" pitchFamily="34" charset="0"/>
              </a:rPr>
              <a:t>2. </a:t>
            </a:r>
            <a:r>
              <a:rPr lang="en-US" sz="2800" b="1" dirty="0" err="1">
                <a:solidFill>
                  <a:srgbClr val="0070C0"/>
                </a:solidFill>
                <a:latin typeface="Times New Roman" panose="02020603050405020304" pitchFamily="18" charset="0"/>
                <a:ea typeface="Arial" panose="020B0604020202020204" pitchFamily="34" charset="0"/>
              </a:rPr>
              <a:t>Kết</a:t>
            </a:r>
            <a:r>
              <a:rPr lang="en-US" sz="2800" b="1" dirty="0">
                <a:solidFill>
                  <a:srgbClr val="0070C0"/>
                </a:solidFill>
                <a:latin typeface="Times New Roman" panose="02020603050405020304" pitchFamily="18" charset="0"/>
                <a:ea typeface="Arial" panose="020B0604020202020204" pitchFamily="34" charset="0"/>
              </a:rPr>
              <a:t> </a:t>
            </a:r>
            <a:r>
              <a:rPr lang="en-US" sz="2800" b="1" dirty="0" err="1">
                <a:solidFill>
                  <a:srgbClr val="0070C0"/>
                </a:solidFill>
                <a:latin typeface="Times New Roman" panose="02020603050405020304" pitchFamily="18" charset="0"/>
                <a:ea typeface="Arial" panose="020B0604020202020204" pitchFamily="34" charset="0"/>
              </a:rPr>
              <a:t>luận</a:t>
            </a:r>
            <a:endParaRPr lang="en-US" sz="2800" dirty="0">
              <a:latin typeface="Times New Roman" panose="02020603050405020304" pitchFamily="18" charset="0"/>
              <a:ea typeface="Times New Roman" panose="02020603050405020304" pitchFamily="18" charset="0"/>
            </a:endParaRPr>
          </a:p>
          <a:p>
            <a:pPr>
              <a:lnSpc>
                <a:spcPct val="115000"/>
              </a:lnSpc>
              <a:spcAft>
                <a:spcPts val="0"/>
              </a:spcAft>
            </a:pPr>
            <a:r>
              <a:rPr lang="en-US" sz="2800" dirty="0" err="1">
                <a:latin typeface="Times New Roman" panose="02020603050405020304" pitchFamily="18" charset="0"/>
                <a:ea typeface="Arial" panose="020B0604020202020204" pitchFamily="34" charset="0"/>
              </a:rPr>
              <a:t>Ngoài</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lỗi</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về</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ngữ</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âm</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chính</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tả</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ngữ</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nghĩa</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người</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viết</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nói</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cần</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phải</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chú</a:t>
            </a:r>
            <a:r>
              <a:rPr lang="en-US" sz="2800" dirty="0">
                <a:latin typeface="Times New Roman" panose="02020603050405020304" pitchFamily="18" charset="0"/>
                <a:ea typeface="Arial" panose="020B0604020202020204" pitchFamily="34" charset="0"/>
              </a:rPr>
              <a:t> ý </a:t>
            </a:r>
            <a:r>
              <a:rPr lang="en-US" sz="2800" dirty="0" err="1">
                <a:latin typeface="Times New Roman" panose="02020603050405020304" pitchFamily="18" charset="0"/>
                <a:ea typeface="Arial" panose="020B0604020202020204" pitchFamily="34" charset="0"/>
              </a:rPr>
              <a:t>những</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lỗi</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sau</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khi</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dùng</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từ</a:t>
            </a:r>
            <a:r>
              <a:rPr lang="en-US" sz="2800" dirty="0">
                <a:latin typeface="Times New Roman" panose="02020603050405020304" pitchFamily="18" charset="0"/>
                <a:ea typeface="Arial" panose="020B0604020202020204" pitchFamily="34" charset="0"/>
              </a:rPr>
              <a:t>:</a:t>
            </a:r>
            <a:endParaRPr lang="en-US" sz="2800" dirty="0">
              <a:latin typeface="Times New Roman" panose="02020603050405020304" pitchFamily="18" charset="0"/>
              <a:ea typeface="Times New Roman" panose="02020603050405020304" pitchFamily="18" charset="0"/>
            </a:endParaRPr>
          </a:p>
          <a:p>
            <a:pPr lvl="0">
              <a:lnSpc>
                <a:spcPct val="115000"/>
              </a:lnSpc>
              <a:spcAft>
                <a:spcPts val="0"/>
              </a:spcAft>
              <a:buClr>
                <a:srgbClr val="0D0D0D"/>
              </a:buClr>
              <a:buSzPts val="1400"/>
            </a:pPr>
            <a:r>
              <a:rPr lang="en-US" sz="2800" dirty="0" smtClean="0">
                <a:latin typeface="Times New Roman" panose="02020603050405020304" pitchFamily="18" charset="0"/>
                <a:ea typeface="Arial" panose="020B0604020202020204" pitchFamily="34" charset="0"/>
              </a:rPr>
              <a:t>- </a:t>
            </a:r>
            <a:r>
              <a:rPr lang="en-US" sz="2800" dirty="0" err="1" smtClean="0">
                <a:latin typeface="Times New Roman" panose="02020603050405020304" pitchFamily="18" charset="0"/>
                <a:ea typeface="Arial" panose="020B0604020202020204" pitchFamily="34" charset="0"/>
              </a:rPr>
              <a:t>Dùng</a:t>
            </a:r>
            <a:r>
              <a:rPr lang="en-US" sz="2800" dirty="0" smtClean="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từ</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sai</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quy</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tắc</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ngữ</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pháp</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sắp</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xếp</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trật</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từ</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từ</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không</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đúng</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dùng</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thiếu</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hư</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từ</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hoặc</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dùng</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hư</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từ</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không</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đúng</a:t>
            </a:r>
            <a:r>
              <a:rPr lang="en-US" sz="2800" dirty="0">
                <a:latin typeface="Times New Roman" panose="02020603050405020304" pitchFamily="18" charset="0"/>
                <a:ea typeface="Arial" panose="020B0604020202020204" pitchFamily="34" charset="0"/>
              </a:rPr>
              <a:t>.</a:t>
            </a:r>
            <a:endParaRPr lang="en-US" sz="2800" dirty="0">
              <a:latin typeface="Times New Roman" panose="02020603050405020304" pitchFamily="18" charset="0"/>
              <a:ea typeface="Times New Roman" panose="02020603050405020304" pitchFamily="18" charset="0"/>
            </a:endParaRPr>
          </a:p>
          <a:p>
            <a:pPr lvl="0">
              <a:lnSpc>
                <a:spcPct val="115000"/>
              </a:lnSpc>
              <a:spcAft>
                <a:spcPts val="0"/>
              </a:spcAft>
              <a:buClr>
                <a:srgbClr val="0D0D0D"/>
              </a:buClr>
              <a:buSzPts val="1400"/>
            </a:pPr>
            <a:r>
              <a:rPr lang="en-US" sz="2800" dirty="0" smtClean="0">
                <a:latin typeface="Times New Roman" panose="02020603050405020304" pitchFamily="18" charset="0"/>
                <a:ea typeface="Arial" panose="020B0604020202020204" pitchFamily="34" charset="0"/>
              </a:rPr>
              <a:t>-</a:t>
            </a:r>
            <a:r>
              <a:rPr lang="en-US" sz="2800" dirty="0">
                <a:latin typeface="Times New Roman" panose="02020603050405020304" pitchFamily="18" charset="0"/>
                <a:ea typeface="Arial" panose="020B0604020202020204" pitchFamily="34" charset="0"/>
              </a:rPr>
              <a:t> </a:t>
            </a:r>
            <a:r>
              <a:rPr lang="en-US" sz="2800" dirty="0" err="1" smtClean="0">
                <a:latin typeface="Times New Roman" panose="02020603050405020304" pitchFamily="18" charset="0"/>
                <a:ea typeface="Arial" panose="020B0604020202020204" pitchFamily="34" charset="0"/>
              </a:rPr>
              <a:t>Dùng</a:t>
            </a:r>
            <a:r>
              <a:rPr lang="en-US" sz="2800" dirty="0" smtClean="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từ</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không</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hợp</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phong</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cách</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ngôn</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ngữ</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chọn</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từ</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không</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phù</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hợp</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với</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văn</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cảnh</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hoàn</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cảnh</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giao</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tiếp</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hoặc</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thể</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loại</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văn</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bản</a:t>
            </a:r>
            <a:r>
              <a:rPr lang="en-US" sz="2800" dirty="0">
                <a:latin typeface="Times New Roman" panose="02020603050405020304" pitchFamily="18" charset="0"/>
                <a:ea typeface="Arial" panose="020B0604020202020204" pitchFamily="34" charset="0"/>
              </a:rPr>
              <a:t>.</a:t>
            </a:r>
            <a:endParaRPr lang="en-US" sz="2800" dirty="0">
              <a:latin typeface="Times New Roman" panose="02020603050405020304" pitchFamily="18" charset="0"/>
              <a:ea typeface="Times New Roman" panose="02020603050405020304" pitchFamily="18" charset="0"/>
            </a:endParaRPr>
          </a:p>
          <a:p>
            <a:pPr lvl="0">
              <a:lnSpc>
                <a:spcPct val="115000"/>
              </a:lnSpc>
              <a:spcAft>
                <a:spcPts val="0"/>
              </a:spcAft>
              <a:buClr>
                <a:srgbClr val="0D0D0D"/>
              </a:buClr>
              <a:buSzPts val="1400"/>
            </a:pPr>
            <a:r>
              <a:rPr lang="en-US" sz="2800" dirty="0" smtClean="0">
                <a:latin typeface="Times New Roman" panose="02020603050405020304" pitchFamily="18" charset="0"/>
                <a:ea typeface="Arial" panose="020B0604020202020204" pitchFamily="34" charset="0"/>
              </a:rPr>
              <a:t>-  </a:t>
            </a:r>
            <a:r>
              <a:rPr lang="en-US" sz="2800" dirty="0" err="1" smtClean="0">
                <a:latin typeface="Times New Roman" panose="02020603050405020304" pitchFamily="18" charset="0"/>
                <a:ea typeface="Arial" panose="020B0604020202020204" pitchFamily="34" charset="0"/>
              </a:rPr>
              <a:t>Dùng</a:t>
            </a:r>
            <a:r>
              <a:rPr lang="en-US" sz="2800" dirty="0" smtClean="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lặp</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từ</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lặp</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nghĩa</a:t>
            </a:r>
            <a:r>
              <a:rPr lang="en-US" sz="2800" dirty="0">
                <a:latin typeface="Times New Roman" panose="02020603050405020304" pitchFamily="18" charset="0"/>
                <a:ea typeface="Arial" panose="020B0604020202020204" pitchFamily="34" charset="0"/>
              </a:rPr>
              <a:t>:</a:t>
            </a:r>
            <a:endParaRPr lang="en-US" sz="2800" dirty="0">
              <a:latin typeface="Times New Roman" panose="02020603050405020304" pitchFamily="18" charset="0"/>
              <a:ea typeface="Times New Roman" panose="02020603050405020304" pitchFamily="18" charset="0"/>
            </a:endParaRPr>
          </a:p>
          <a:p>
            <a:pPr>
              <a:lnSpc>
                <a:spcPct val="115000"/>
              </a:lnSpc>
              <a:spcAft>
                <a:spcPts val="0"/>
              </a:spcAft>
            </a:pP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Lặp</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từ</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là</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dùng</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nhiều</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lần</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một</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từ</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trong</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một</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câu</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hoặc</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trong</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những</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câu</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liền</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kề</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khiến</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cho</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câu</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văn</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đoạn</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văn</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trở</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nên</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nặng</a:t>
            </a:r>
            <a:r>
              <a:rPr lang="en-US" sz="2800" dirty="0">
                <a:latin typeface="Times New Roman" panose="02020603050405020304" pitchFamily="18" charset="0"/>
                <a:ea typeface="Arial" panose="020B0604020202020204" pitchFamily="34" charset="0"/>
              </a:rPr>
              <a:t> </a:t>
            </a:r>
            <a:r>
              <a:rPr lang="en-US" sz="2800" dirty="0" err="1">
                <a:latin typeface="Times New Roman" panose="02020603050405020304" pitchFamily="18" charset="0"/>
                <a:ea typeface="Arial" panose="020B0604020202020204" pitchFamily="34" charset="0"/>
              </a:rPr>
              <a:t>nề</a:t>
            </a:r>
            <a:r>
              <a:rPr lang="en-US" sz="2800" dirty="0">
                <a:latin typeface="Times New Roman" panose="02020603050405020304" pitchFamily="18" charset="0"/>
                <a:ea typeface="Arial" panose="020B0604020202020204" pitchFamily="34"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768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down)">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down)">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down)">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p:cNvSpPr/>
          <p:nvPr/>
        </p:nvSpPr>
        <p:spPr>
          <a:xfrm>
            <a:off x="3782832" y="961315"/>
            <a:ext cx="4613635" cy="523220"/>
          </a:xfrm>
          <a:prstGeom prst="rect">
            <a:avLst/>
          </a:prstGeom>
        </p:spPr>
        <p:txBody>
          <a:bodyPr wrap="none">
            <a:spAutoFit/>
          </a:bodyPr>
          <a:lstStyle/>
          <a:p>
            <a:r>
              <a:rPr lang="pt-BR" sz="2800" b="1" dirty="0">
                <a:solidFill>
                  <a:srgbClr val="7030A0"/>
                </a:solidFill>
                <a:latin typeface="Times New Roman" panose="02020603050405020304" pitchFamily="18" charset="0"/>
                <a:ea typeface="MS Mincho"/>
              </a:rPr>
              <a:t>THỰC HÀNH TIẾNG VIỆT</a:t>
            </a:r>
            <a:endParaRPr lang="en-US" sz="2800" dirty="0"/>
          </a:p>
        </p:txBody>
      </p:sp>
      <p:sp>
        <p:nvSpPr>
          <p:cNvPr id="4" name="Rectangle 3"/>
          <p:cNvSpPr/>
          <p:nvPr/>
        </p:nvSpPr>
        <p:spPr>
          <a:xfrm>
            <a:off x="638103" y="1045983"/>
            <a:ext cx="10858500" cy="1578894"/>
          </a:xfrm>
          <a:prstGeom prst="rect">
            <a:avLst/>
          </a:prstGeom>
        </p:spPr>
        <p:txBody>
          <a:bodyPr>
            <a:spAutoFit/>
          </a:bodyPr>
          <a:lstStyle/>
          <a:p>
            <a:pPr>
              <a:lnSpc>
                <a:spcPct val="115000"/>
              </a:lnSpc>
              <a:spcAft>
                <a:spcPts val="0"/>
              </a:spcAft>
              <a:tabLst>
                <a:tab pos="1386840" algn="l"/>
              </a:tabLst>
            </a:pPr>
            <a:r>
              <a:rPr lang="en-US" sz="2800" b="1" dirty="0" err="1">
                <a:solidFill>
                  <a:srgbClr val="FF0000"/>
                </a:solidFill>
                <a:latin typeface="Times New Roman" panose="02020603050405020304" pitchFamily="18" charset="0"/>
                <a:ea typeface="Times New Roman" panose="02020603050405020304" pitchFamily="18" charset="0"/>
              </a:rPr>
              <a:t>II.Thực</a:t>
            </a:r>
            <a:r>
              <a:rPr lang="en-US" sz="2800" b="1" dirty="0">
                <a:solidFill>
                  <a:srgbClr val="FF0000"/>
                </a:solidFill>
                <a:latin typeface="Times New Roman" panose="02020603050405020304" pitchFamily="18" charset="0"/>
                <a:ea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rPr>
              <a:t>hành</a:t>
            </a:r>
            <a:endParaRPr lang="en-US" sz="2800" dirty="0">
              <a:latin typeface="Times New Roman" panose="02020603050405020304" pitchFamily="18" charset="0"/>
              <a:ea typeface="Times New Roman" panose="02020603050405020304" pitchFamily="18" charset="0"/>
            </a:endParaRPr>
          </a:p>
          <a:p>
            <a:pPr>
              <a:lnSpc>
                <a:spcPct val="115000"/>
              </a:lnSpc>
              <a:spcAft>
                <a:spcPts val="0"/>
              </a:spcAft>
              <a:tabLst>
                <a:tab pos="1386840" algn="l"/>
              </a:tabLst>
            </a:pPr>
            <a:r>
              <a:rPr lang="en-US" sz="2800" b="1" dirty="0">
                <a:solidFill>
                  <a:srgbClr val="0070C0"/>
                </a:solidFill>
                <a:latin typeface="Times New Roman" panose="02020603050405020304" pitchFamily="18" charset="0"/>
                <a:ea typeface="Times New Roman" panose="02020603050405020304" pitchFamily="18" charset="0"/>
              </a:rPr>
              <a:t>1</a:t>
            </a:r>
            <a:r>
              <a:rPr lang="en-US" sz="2800" b="1" dirty="0" smtClean="0">
                <a:solidFill>
                  <a:srgbClr val="0070C0"/>
                </a:solidFill>
                <a:latin typeface="Times New Roman" panose="02020603050405020304" pitchFamily="18" charset="0"/>
                <a:ea typeface="Times New Roman" panose="02020603050405020304" pitchFamily="18" charset="0"/>
              </a:rPr>
              <a:t>. </a:t>
            </a:r>
            <a:r>
              <a:rPr lang="en-US" sz="2800" b="1" dirty="0" err="1" smtClean="0">
                <a:solidFill>
                  <a:srgbClr val="0070C0"/>
                </a:solidFill>
                <a:latin typeface="Times New Roman" panose="02020603050405020304" pitchFamily="18" charset="0"/>
                <a:ea typeface="Times New Roman" panose="02020603050405020304" pitchFamily="18" charset="0"/>
              </a:rPr>
              <a:t>Bài</a:t>
            </a:r>
            <a:r>
              <a:rPr lang="en-US" sz="2800" b="1" dirty="0" smtClean="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tập</a:t>
            </a:r>
            <a:r>
              <a:rPr lang="en-US" sz="2800" b="1" dirty="0">
                <a:solidFill>
                  <a:srgbClr val="0070C0"/>
                </a:solidFill>
                <a:latin typeface="Times New Roman" panose="02020603050405020304" pitchFamily="18" charset="0"/>
                <a:ea typeface="Times New Roman" panose="02020603050405020304" pitchFamily="18" charset="0"/>
              </a:rPr>
              <a:t> 1: </a:t>
            </a:r>
            <a:r>
              <a:rPr lang="en-US" sz="2800" b="1" dirty="0" err="1">
                <a:solidFill>
                  <a:srgbClr val="0070C0"/>
                </a:solidFill>
                <a:latin typeface="Times New Roman" panose="02020603050405020304" pitchFamily="18" charset="0"/>
                <a:ea typeface="Times New Roman" panose="02020603050405020304" pitchFamily="18" charset="0"/>
              </a:rPr>
              <a:t>Phát</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hiện</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và</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sửa</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lỗi</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dùng</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từ</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sai</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quy</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tắc</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ngữ</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pháp</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trong</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các</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câu</a:t>
            </a:r>
            <a:r>
              <a:rPr lang="en-US" sz="2800" b="1" dirty="0">
                <a:solidFill>
                  <a:srgbClr val="0070C0"/>
                </a:solidFill>
                <a:latin typeface="Times New Roman" panose="02020603050405020304" pitchFamily="18" charset="0"/>
                <a:ea typeface="Times New Roman" panose="02020603050405020304" pitchFamily="18" charset="0"/>
              </a:rPr>
              <a:t> </a:t>
            </a:r>
            <a:r>
              <a:rPr lang="en-US" sz="2800" b="1" dirty="0" err="1">
                <a:solidFill>
                  <a:srgbClr val="0070C0"/>
                </a:solidFill>
                <a:latin typeface="Times New Roman" panose="02020603050405020304" pitchFamily="18" charset="0"/>
                <a:ea typeface="Times New Roman" panose="02020603050405020304" pitchFamily="18" charset="0"/>
              </a:rPr>
              <a:t>sau</a:t>
            </a:r>
            <a:r>
              <a:rPr lang="en-US" sz="2800" b="1" dirty="0">
                <a:solidFill>
                  <a:srgbClr val="0070C0"/>
                </a:solidFill>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6" name="TextBox 5"/>
          <p:cNvSpPr txBox="1"/>
          <p:nvPr/>
        </p:nvSpPr>
        <p:spPr>
          <a:xfrm>
            <a:off x="638103" y="2753836"/>
            <a:ext cx="3108543" cy="461665"/>
          </a:xfrm>
          <a:prstGeom prst="rect">
            <a:avLst/>
          </a:prstGeom>
          <a:noFill/>
        </p:spPr>
        <p:txBody>
          <a:bodyPr wrap="none" rtlCol="0">
            <a:spAutoFit/>
          </a:bodyPr>
          <a:lstStyle/>
          <a:p>
            <a:r>
              <a:rPr lang="en-US" sz="2400" b="1" dirty="0" smtClean="0">
                <a:latin typeface="Times New Roman" panose="02020603050405020304" pitchFamily="18" charset="0"/>
                <a:cs typeface="Times New Roman" panose="02020603050405020304" pitchFamily="18" charset="0"/>
              </a:rPr>
              <a:t>THẢO LUẬN NHÓM</a:t>
            </a:r>
            <a:endParaRPr lang="en-US" sz="2400" b="1"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5"/>
          <a:stretch>
            <a:fillRect/>
          </a:stretch>
        </p:blipFill>
        <p:spPr>
          <a:xfrm>
            <a:off x="740740" y="3695390"/>
            <a:ext cx="3005906" cy="2241835"/>
          </a:xfrm>
          <a:prstGeom prst="rect">
            <a:avLst/>
          </a:prstGeom>
        </p:spPr>
      </p:pic>
      <p:grpSp>
        <p:nvGrpSpPr>
          <p:cNvPr id="12" name="Group 11"/>
          <p:cNvGrpSpPr/>
          <p:nvPr/>
        </p:nvGrpSpPr>
        <p:grpSpPr>
          <a:xfrm>
            <a:off x="3898323" y="2074515"/>
            <a:ext cx="7598280" cy="1951795"/>
            <a:chOff x="3898323" y="2074515"/>
            <a:chExt cx="7598280" cy="1951795"/>
          </a:xfrm>
        </p:grpSpPr>
        <p:sp>
          <p:nvSpPr>
            <p:cNvPr id="9" name="Rounded Rectangle 8"/>
            <p:cNvSpPr/>
            <p:nvPr/>
          </p:nvSpPr>
          <p:spPr>
            <a:xfrm>
              <a:off x="3898323" y="2074515"/>
              <a:ext cx="7598280" cy="195179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156587" y="2196123"/>
              <a:ext cx="7109263" cy="1791260"/>
            </a:xfrm>
            <a:prstGeom prst="rect">
              <a:avLst/>
            </a:prstGeom>
          </p:spPr>
          <p:txBody>
            <a:bodyPr wrap="square">
              <a:spAutoFit/>
            </a:bodyPr>
            <a:lstStyle/>
            <a:p>
              <a:pPr marR="30480" algn="just">
                <a:lnSpc>
                  <a:spcPct val="115000"/>
                </a:lnSpc>
                <a:spcAft>
                  <a:spcPts val="1200"/>
                </a:spcAft>
              </a:pPr>
              <a:r>
                <a:rPr lang="en-US" sz="3200" b="1" u="sng" dirty="0" err="1">
                  <a:solidFill>
                    <a:srgbClr val="0D0D0D"/>
                  </a:solidFill>
                  <a:latin typeface="Times New Roman" panose="02020603050405020304" pitchFamily="18" charset="0"/>
                  <a:ea typeface="Times New Roman" panose="02020603050405020304" pitchFamily="18" charset="0"/>
                </a:rPr>
                <a:t>Bài</a:t>
              </a:r>
              <a:r>
                <a:rPr lang="en-US" sz="3200" b="1" u="sng" dirty="0">
                  <a:solidFill>
                    <a:srgbClr val="0D0D0D"/>
                  </a:solidFill>
                  <a:latin typeface="Times New Roman" panose="02020603050405020304" pitchFamily="18" charset="0"/>
                  <a:ea typeface="Times New Roman" panose="02020603050405020304" pitchFamily="18" charset="0"/>
                </a:rPr>
                <a:t> </a:t>
              </a:r>
              <a:r>
                <a:rPr lang="en-US" sz="3200" b="1" u="sng" dirty="0" err="1">
                  <a:solidFill>
                    <a:srgbClr val="0D0D0D"/>
                  </a:solidFill>
                  <a:latin typeface="Times New Roman" panose="02020603050405020304" pitchFamily="18" charset="0"/>
                  <a:ea typeface="Times New Roman" panose="02020603050405020304" pitchFamily="18" charset="0"/>
                </a:rPr>
                <a:t>tập</a:t>
              </a:r>
              <a:r>
                <a:rPr lang="en-US" sz="3200" b="1" u="sng" dirty="0">
                  <a:solidFill>
                    <a:srgbClr val="0D0D0D"/>
                  </a:solidFill>
                  <a:latin typeface="Times New Roman" panose="02020603050405020304" pitchFamily="18" charset="0"/>
                  <a:ea typeface="Times New Roman" panose="02020603050405020304" pitchFamily="18" charset="0"/>
                </a:rPr>
                <a:t> </a:t>
              </a:r>
              <a:r>
                <a:rPr lang="en-US" sz="3200" b="1" u="sng" dirty="0" smtClean="0">
                  <a:solidFill>
                    <a:srgbClr val="0D0D0D"/>
                  </a:solidFill>
                  <a:latin typeface="Times New Roman" panose="02020603050405020304" pitchFamily="18" charset="0"/>
                  <a:ea typeface="Times New Roman" panose="02020603050405020304" pitchFamily="18" charset="0"/>
                </a:rPr>
                <a:t>1(SGK/</a:t>
              </a:r>
              <a:r>
                <a:rPr lang="en-US" sz="3200" b="1" u="sng" dirty="0" err="1" smtClean="0">
                  <a:solidFill>
                    <a:srgbClr val="0D0D0D"/>
                  </a:solidFill>
                  <a:latin typeface="Times New Roman" panose="02020603050405020304" pitchFamily="18" charset="0"/>
                  <a:ea typeface="Times New Roman" panose="02020603050405020304" pitchFamily="18" charset="0"/>
                </a:rPr>
                <a:t>Tr</a:t>
              </a:r>
              <a:r>
                <a:rPr lang="en-US" sz="3200" b="1" u="sng" dirty="0" smtClean="0">
                  <a:solidFill>
                    <a:srgbClr val="0D0D0D"/>
                  </a:solidFill>
                  <a:latin typeface="Times New Roman" panose="02020603050405020304" pitchFamily="18" charset="0"/>
                  <a:ea typeface="Times New Roman" panose="02020603050405020304" pitchFamily="18" charset="0"/>
                </a:rPr>
                <a:t> 81)</a:t>
              </a:r>
              <a:r>
                <a:rPr lang="en-US" sz="3200" b="1" dirty="0" smtClean="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Phát</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hiện</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và</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sửa</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lỗi</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dùng</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từ</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sai</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quy</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tắc</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ngữ</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pháp</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trong</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các</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câu</a:t>
              </a:r>
              <a:r>
                <a:rPr lang="en-US" sz="3200" b="1" dirty="0">
                  <a:solidFill>
                    <a:srgbClr val="0D0D0D"/>
                  </a:solidFill>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grpSp>
      <p:sp>
        <p:nvSpPr>
          <p:cNvPr id="15" name="Rectangle 14"/>
          <p:cNvSpPr/>
          <p:nvPr/>
        </p:nvSpPr>
        <p:spPr>
          <a:xfrm>
            <a:off x="4156587" y="4675056"/>
            <a:ext cx="3371757" cy="548099"/>
          </a:xfrm>
          <a:prstGeom prst="rect">
            <a:avLst/>
          </a:prstGeom>
        </p:spPr>
        <p:txBody>
          <a:bodyPr wrap="none">
            <a:spAutoFit/>
          </a:bodyPr>
          <a:lstStyle/>
          <a:p>
            <a:pPr marR="30480" lvl="0" algn="just">
              <a:lnSpc>
                <a:spcPct val="115000"/>
              </a:lnSpc>
              <a:spcAft>
                <a:spcPts val="1200"/>
              </a:spcAft>
              <a:buClr>
                <a:srgbClr val="0D0D0D"/>
              </a:buClr>
              <a:buSzPts val="1400"/>
            </a:pPr>
            <a:r>
              <a:rPr lang="en-US" sz="2800" b="1" dirty="0" err="1">
                <a:solidFill>
                  <a:srgbClr val="0D0D0D"/>
                </a:solidFill>
                <a:latin typeface="Times New Roman" panose="02020603050405020304" pitchFamily="18" charset="0"/>
                <a:ea typeface="Times New Roman" panose="02020603050405020304" pitchFamily="18" charset="0"/>
              </a:rPr>
              <a:t>Nhóm</a:t>
            </a:r>
            <a:r>
              <a:rPr lang="en-US" sz="2800" b="1" dirty="0">
                <a:solidFill>
                  <a:srgbClr val="0D0D0D"/>
                </a:solidFill>
                <a:latin typeface="Times New Roman" panose="02020603050405020304" pitchFamily="18" charset="0"/>
                <a:ea typeface="Times New Roman" panose="02020603050405020304" pitchFamily="18" charset="0"/>
              </a:rPr>
              <a:t> 1, 2: </a:t>
            </a:r>
            <a:r>
              <a:rPr lang="en-US" sz="2800" b="1" dirty="0" err="1">
                <a:solidFill>
                  <a:srgbClr val="0D0D0D"/>
                </a:solidFill>
                <a:latin typeface="Times New Roman" panose="02020603050405020304" pitchFamily="18" charset="0"/>
                <a:ea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rPr>
              <a:t> a, b.</a:t>
            </a:r>
            <a:endParaRPr lang="en-US" sz="2800" b="1" dirty="0">
              <a:effectLst/>
              <a:latin typeface="Times New Roman" panose="02020603050405020304" pitchFamily="18" charset="0"/>
              <a:ea typeface="Times New Roman" panose="02020603050405020304" pitchFamily="18" charset="0"/>
            </a:endParaRPr>
          </a:p>
        </p:txBody>
      </p:sp>
      <p:sp>
        <p:nvSpPr>
          <p:cNvPr id="16" name="Rectangle 15"/>
          <p:cNvSpPr/>
          <p:nvPr/>
        </p:nvSpPr>
        <p:spPr>
          <a:xfrm>
            <a:off x="7914933" y="4655178"/>
            <a:ext cx="3350917" cy="587853"/>
          </a:xfrm>
          <a:prstGeom prst="rect">
            <a:avLst/>
          </a:prstGeom>
        </p:spPr>
        <p:txBody>
          <a:bodyPr wrap="none">
            <a:spAutoFit/>
          </a:bodyPr>
          <a:lstStyle/>
          <a:p>
            <a:pPr marR="30480" lvl="0" algn="just">
              <a:lnSpc>
                <a:spcPct val="115000"/>
              </a:lnSpc>
              <a:spcAft>
                <a:spcPts val="1200"/>
              </a:spcAft>
              <a:buClr>
                <a:srgbClr val="0D0D0D"/>
              </a:buClr>
              <a:buSzPts val="1400"/>
            </a:pPr>
            <a:r>
              <a:rPr lang="en-US" sz="2800" b="1" dirty="0" err="1">
                <a:solidFill>
                  <a:srgbClr val="0D0D0D"/>
                </a:solidFill>
                <a:latin typeface="Times New Roman" panose="02020603050405020304" pitchFamily="18" charset="0"/>
                <a:ea typeface="Times New Roman" panose="02020603050405020304" pitchFamily="18" charset="0"/>
              </a:rPr>
              <a:t>Nhóm</a:t>
            </a:r>
            <a:r>
              <a:rPr lang="en-US" sz="2800" b="1" dirty="0">
                <a:solidFill>
                  <a:srgbClr val="0D0D0D"/>
                </a:solidFill>
                <a:latin typeface="Times New Roman" panose="02020603050405020304" pitchFamily="18" charset="0"/>
                <a:ea typeface="Times New Roman" panose="02020603050405020304" pitchFamily="18" charset="0"/>
              </a:rPr>
              <a:t> 3, 4: </a:t>
            </a:r>
            <a:r>
              <a:rPr lang="en-US" sz="2800" b="1" dirty="0" err="1">
                <a:solidFill>
                  <a:srgbClr val="0D0D0D"/>
                </a:solidFill>
                <a:latin typeface="Times New Roman" panose="02020603050405020304" pitchFamily="18" charset="0"/>
                <a:ea typeface="Times New Roman" panose="02020603050405020304" pitchFamily="18" charset="0"/>
              </a:rPr>
              <a:t>Câu</a:t>
            </a:r>
            <a:r>
              <a:rPr lang="en-US" sz="2800" b="1" dirty="0">
                <a:solidFill>
                  <a:srgbClr val="0D0D0D"/>
                </a:solidFill>
                <a:latin typeface="Times New Roman" panose="02020603050405020304" pitchFamily="18" charset="0"/>
                <a:ea typeface="Times New Roman" panose="02020603050405020304" pitchFamily="18" charset="0"/>
              </a:rPr>
              <a:t> c, d </a:t>
            </a:r>
            <a:endParaRPr lang="en-US" sz="2800" b="1" dirty="0">
              <a:effectLst/>
              <a:latin typeface="Times New Roman" panose="02020603050405020304" pitchFamily="18" charset="0"/>
              <a:ea typeface="Times New Roman" panose="02020603050405020304" pitchFamily="18" charset="0"/>
            </a:endParaRPr>
          </a:p>
        </p:txBody>
      </p:sp>
      <p:sp>
        <p:nvSpPr>
          <p:cNvPr id="17" name="Down Arrow 16"/>
          <p:cNvSpPr/>
          <p:nvPr/>
        </p:nvSpPr>
        <p:spPr>
          <a:xfrm>
            <a:off x="5196608" y="4302156"/>
            <a:ext cx="1268362" cy="175756"/>
          </a:xfrm>
          <a:prstGeom prst="down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8755885" y="4425104"/>
            <a:ext cx="1268362" cy="175756"/>
          </a:xfrm>
          <a:prstGeom prst="down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4740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p:cNvSpPr/>
          <p:nvPr/>
        </p:nvSpPr>
        <p:spPr>
          <a:xfrm>
            <a:off x="638103" y="1028700"/>
            <a:ext cx="10858500" cy="1043619"/>
          </a:xfrm>
          <a:prstGeom prst="rect">
            <a:avLst/>
          </a:prstGeom>
        </p:spPr>
        <p:txBody>
          <a:bodyPr>
            <a:spAutoFit/>
          </a:bodyPr>
          <a:lstStyle/>
          <a:p>
            <a:pPr marL="0" marR="0" lvl="0" indent="0" algn="l" defTabSz="914400" rtl="0" eaLnBrk="1" fontAlgn="auto" latinLnBrk="0" hangingPunct="1">
              <a:lnSpc>
                <a:spcPct val="115000"/>
              </a:lnSpc>
              <a:spcBef>
                <a:spcPts val="0"/>
              </a:spcBef>
              <a:spcAft>
                <a:spcPts val="0"/>
              </a:spcAft>
              <a:buClrTx/>
              <a:buSzTx/>
              <a:buFontTx/>
              <a:buNone/>
              <a:tabLst>
                <a:tab pos="1386840" algn="l"/>
              </a:tabLst>
              <a:defRPr/>
            </a:pPr>
            <a:r>
              <a:rPr kumimoji="0" lang="en-US" sz="2800" b="1" i="0" u="none" strike="noStrike" kern="1200" cap="none" spc="0" normalizeH="0" baseline="0" noProof="0" dirty="0" smtClean="0">
                <a:ln>
                  <a:noFill/>
                </a:ln>
                <a:solidFill>
                  <a:srgbClr val="0070C0"/>
                </a:solidFill>
                <a:effectLst/>
                <a:uLnTx/>
                <a:uFillTx/>
                <a:latin typeface="Times New Roman" panose="02020603050405020304" pitchFamily="18" charset="0"/>
                <a:ea typeface="Times New Roman" panose="02020603050405020304" pitchFamily="18" charset="0"/>
                <a:cs typeface="+mn-cs"/>
              </a:rPr>
              <a:t>1. </a:t>
            </a:r>
            <a:r>
              <a:rPr kumimoji="0" lang="en-US" sz="2800" b="1" i="0" u="none" strike="noStrike" kern="1200" cap="none" spc="0" normalizeH="0" baseline="0" noProof="0" dirty="0" err="1" smtClean="0">
                <a:ln>
                  <a:noFill/>
                </a:ln>
                <a:solidFill>
                  <a:srgbClr val="0070C0"/>
                </a:solidFill>
                <a:effectLst/>
                <a:uLnTx/>
                <a:uFillTx/>
                <a:latin typeface="Times New Roman" panose="02020603050405020304" pitchFamily="18" charset="0"/>
                <a:ea typeface="Times New Roman" panose="02020603050405020304" pitchFamily="18" charset="0"/>
                <a:cs typeface="+mn-cs"/>
              </a:rPr>
              <a:t>Bài</a:t>
            </a:r>
            <a:r>
              <a:rPr kumimoji="0" lang="en-US" sz="2800" b="1" i="0" u="none" strike="noStrike" kern="1200" cap="none" spc="0" normalizeH="0" baseline="0" noProof="0" dirty="0" smtClean="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tập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1: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Phát</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hiện</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và</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sửa</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lỗi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dùng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từ</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sai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quy</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tắc</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ngữ</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pháp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trong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các</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câu</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sau</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8" name="Rectangle 17"/>
          <p:cNvSpPr/>
          <p:nvPr/>
        </p:nvSpPr>
        <p:spPr>
          <a:xfrm>
            <a:off x="660400" y="2072319"/>
            <a:ext cx="10858500" cy="3785652"/>
          </a:xfrm>
          <a:prstGeom prst="rect">
            <a:avLst/>
          </a:prstGeom>
        </p:spPr>
        <p:txBody>
          <a:bodyPr>
            <a:spAutoFit/>
          </a:bodyPr>
          <a:lstStyle/>
          <a:p>
            <a:pPr>
              <a:lnSpc>
                <a:spcPct val="150000"/>
              </a:lnSpc>
              <a:spcAft>
                <a:spcPts val="0"/>
              </a:spcAft>
              <a:tabLst>
                <a:tab pos="1386840" algn="l"/>
              </a:tabLst>
            </a:pPr>
            <a:r>
              <a:rPr lang="en-US" sz="3200" dirty="0">
                <a:solidFill>
                  <a:srgbClr val="0D0D0D"/>
                </a:solidFill>
                <a:latin typeface="Times New Roman" panose="02020603050405020304" pitchFamily="18" charset="0"/>
                <a:ea typeface="Times New Roman" panose="02020603050405020304" pitchFamily="18" charset="0"/>
              </a:rPr>
              <a:t>a) </a:t>
            </a:r>
            <a:r>
              <a:rPr lang="en-US" sz="3200" i="1" dirty="0">
                <a:solidFill>
                  <a:srgbClr val="000000"/>
                </a:solidFill>
                <a:latin typeface="Times New Roman" panose="02020603050405020304" pitchFamily="18" charset="0"/>
                <a:ea typeface="Times New Roman" panose="02020603050405020304" pitchFamily="18" charset="0"/>
              </a:rPr>
              <a:t>Ở </a:t>
            </a:r>
            <a:r>
              <a:rPr lang="en-US" sz="3200" i="1" dirty="0" err="1">
                <a:solidFill>
                  <a:srgbClr val="000000"/>
                </a:solidFill>
                <a:latin typeface="Times New Roman" panose="02020603050405020304" pitchFamily="18" charset="0"/>
                <a:ea typeface="Times New Roman" panose="02020603050405020304" pitchFamily="18" charset="0"/>
              </a:rPr>
              <a:t>lớp</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tôi</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bạn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ấy</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là</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người</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hoạt</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động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rất</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là</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năng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lực</a:t>
            </a:r>
            <a:r>
              <a:rPr lang="en-US" sz="3200" i="1"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lnSpc>
                <a:spcPct val="150000"/>
              </a:lnSpc>
              <a:spcAft>
                <a:spcPts val="0"/>
              </a:spcAft>
              <a:tabLst>
                <a:tab pos="1386840" algn="l"/>
              </a:tabLst>
            </a:pP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Lỗi</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sắp</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xếp</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trật</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từ</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từ</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chưa</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đúng</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dùng</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hư</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từ</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là</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chưa</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đúng</a:t>
            </a:r>
            <a:endParaRPr lang="en-US" sz="3200" dirty="0">
              <a:latin typeface="Times New Roman" panose="02020603050405020304" pitchFamily="18" charset="0"/>
              <a:ea typeface="Times New Roman" panose="02020603050405020304" pitchFamily="18" charset="0"/>
            </a:endParaRPr>
          </a:p>
          <a:p>
            <a:pPr>
              <a:lnSpc>
                <a:spcPct val="150000"/>
              </a:lnSpc>
              <a:spcAft>
                <a:spcPts val="0"/>
              </a:spcAft>
              <a:tabLst>
                <a:tab pos="1386840" algn="l"/>
              </a:tabLst>
            </a:pP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Sửa</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lại</a:t>
            </a:r>
            <a:r>
              <a:rPr lang="en-US" sz="3200" dirty="0">
                <a:solidFill>
                  <a:srgbClr val="0D0D0D"/>
                </a:solidFill>
                <a:latin typeface="Times New Roman" panose="02020603050405020304" pitchFamily="18"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a:lnSpc>
                <a:spcPct val="150000"/>
              </a:lnSpc>
              <a:spcAft>
                <a:spcPts val="0"/>
              </a:spcAft>
              <a:tabLst>
                <a:tab pos="1386840" algn="l"/>
              </a:tabLst>
            </a:pPr>
            <a:r>
              <a:rPr lang="en-US" sz="3200" dirty="0">
                <a:solidFill>
                  <a:srgbClr val="000000"/>
                </a:solidFill>
                <a:latin typeface="Times New Roman" panose="02020603050405020304" pitchFamily="18" charset="0"/>
                <a:ea typeface="Times New Roman" panose="02020603050405020304" pitchFamily="18" charset="0"/>
              </a:rPr>
              <a:t>+ </a:t>
            </a:r>
            <a:r>
              <a:rPr lang="en-US" sz="3200" i="1" dirty="0">
                <a:solidFill>
                  <a:srgbClr val="000000"/>
                </a:solidFill>
                <a:latin typeface="Times New Roman" panose="02020603050405020304" pitchFamily="18" charset="0"/>
                <a:ea typeface="Times New Roman" panose="02020603050405020304" pitchFamily="18" charset="0"/>
              </a:rPr>
              <a:t>Ở </a:t>
            </a:r>
            <a:r>
              <a:rPr lang="en-US" sz="3200" i="1" dirty="0" err="1">
                <a:solidFill>
                  <a:srgbClr val="000000"/>
                </a:solidFill>
                <a:latin typeface="Times New Roman" panose="02020603050405020304" pitchFamily="18" charset="0"/>
                <a:ea typeface="Times New Roman" panose="02020603050405020304" pitchFamily="18" charset="0"/>
              </a:rPr>
              <a:t>lớp</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tôi</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bạn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ấy</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là</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người</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có</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năng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lực</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hoạt</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động</a:t>
            </a:r>
            <a:r>
              <a:rPr lang="en-US" sz="3200" i="1"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lnSpc>
                <a:spcPct val="150000"/>
              </a:lnSpc>
              <a:spcAft>
                <a:spcPts val="0"/>
              </a:spcAft>
              <a:tabLst>
                <a:tab pos="1386840" algn="l"/>
              </a:tabLst>
            </a:pPr>
            <a:r>
              <a:rPr lang="en-US" sz="3200" i="1" dirty="0">
                <a:solidFill>
                  <a:srgbClr val="000000"/>
                </a:solidFill>
                <a:latin typeface="Times New Roman" panose="02020603050405020304" pitchFamily="18" charset="0"/>
                <a:ea typeface="Times New Roman" panose="02020603050405020304" pitchFamily="18" charset="0"/>
              </a:rPr>
              <a:t>+ Ở </a:t>
            </a:r>
            <a:r>
              <a:rPr lang="en-US" sz="3200" i="1" dirty="0" err="1">
                <a:solidFill>
                  <a:srgbClr val="000000"/>
                </a:solidFill>
                <a:latin typeface="Times New Roman" panose="02020603050405020304" pitchFamily="18" charset="0"/>
                <a:ea typeface="Times New Roman" panose="02020603050405020304" pitchFamily="18" charset="0"/>
              </a:rPr>
              <a:t>lớp</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tôi</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bạn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ấy</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là</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người</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hoạt</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động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rất</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có</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năng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lực</a:t>
            </a:r>
            <a:r>
              <a:rPr lang="en-US" sz="3200" i="1" dirty="0">
                <a:solidFill>
                  <a:srgbClr val="000000"/>
                </a:solidFill>
                <a:latin typeface="Times New Roman" panose="020206030504050203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238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8">
                                            <p:txEl>
                                              <p:pRg st="1" end="1"/>
                                            </p:txEl>
                                          </p:spTgt>
                                        </p:tgtEl>
                                        <p:attrNameLst>
                                          <p:attrName>style.visibility</p:attrName>
                                        </p:attrNameLst>
                                      </p:cBhvr>
                                      <p:to>
                                        <p:strVal val="visible"/>
                                      </p:to>
                                    </p:set>
                                    <p:animEffect transition="in" filter="wipe(down)">
                                      <p:cBhvr>
                                        <p:cTn id="7" dur="500"/>
                                        <p:tgtEl>
                                          <p:spTgt spid="1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8">
                                            <p:txEl>
                                              <p:pRg st="2" end="2"/>
                                            </p:txEl>
                                          </p:spTgt>
                                        </p:tgtEl>
                                        <p:attrNameLst>
                                          <p:attrName>style.visibility</p:attrName>
                                        </p:attrNameLst>
                                      </p:cBhvr>
                                      <p:to>
                                        <p:strVal val="visible"/>
                                      </p:to>
                                    </p:set>
                                    <p:animEffect transition="in" filter="wipe(down)">
                                      <p:cBhvr>
                                        <p:cTn id="12" dur="500"/>
                                        <p:tgtEl>
                                          <p:spTgt spid="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8">
                                            <p:txEl>
                                              <p:pRg st="3" end="3"/>
                                            </p:txEl>
                                          </p:spTgt>
                                        </p:tgtEl>
                                        <p:attrNameLst>
                                          <p:attrName>style.visibility</p:attrName>
                                        </p:attrNameLst>
                                      </p:cBhvr>
                                      <p:to>
                                        <p:strVal val="visible"/>
                                      </p:to>
                                    </p:set>
                                    <p:animEffect transition="in" filter="wipe(down)">
                                      <p:cBhvr>
                                        <p:cTn id="17" dur="500"/>
                                        <p:tgtEl>
                                          <p:spTgt spid="1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8">
                                            <p:txEl>
                                              <p:pRg st="4" end="4"/>
                                            </p:txEl>
                                          </p:spTgt>
                                        </p:tgtEl>
                                        <p:attrNameLst>
                                          <p:attrName>style.visibility</p:attrName>
                                        </p:attrNameLst>
                                      </p:cBhvr>
                                      <p:to>
                                        <p:strVal val="visible"/>
                                      </p:to>
                                    </p:set>
                                    <p:animEffect transition="in" filter="wipe(down)">
                                      <p:cBhvr>
                                        <p:cTn id="22" dur="500"/>
                                        <p:tgtEl>
                                          <p:spTgt spid="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ame 7"/>
          <p:cNvSpPr/>
          <p:nvPr/>
        </p:nvSpPr>
        <p:spPr>
          <a:xfrm>
            <a:off x="253206" y="754456"/>
            <a:ext cx="11672888" cy="5813431"/>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6587" y="6420002"/>
            <a:ext cx="3878825" cy="34503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66367" y="44402"/>
            <a:ext cx="449826" cy="565326"/>
          </a:xfrm>
          <a:prstGeom prst="verticalScroll">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a:t>
            </a:r>
          </a:p>
        </p:txBody>
      </p:sp>
      <p:sp>
        <p:nvSpPr>
          <p:cNvPr id="14" name="Rounded Rectangle 13"/>
          <p:cNvSpPr/>
          <p:nvPr/>
        </p:nvSpPr>
        <p:spPr>
          <a:xfrm>
            <a:off x="331836" y="11369"/>
            <a:ext cx="1193355"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solidFill>
                <a:effectLst/>
                <a:uLnTx/>
                <a:uFillTx/>
                <a:latin typeface="Lucida Handwriting" panose="03010101010101010101" pitchFamily="66" charset="0"/>
                <a:ea typeface="+mn-ea"/>
                <a:cs typeface="+mn-cs"/>
              </a:rPr>
              <a:t>NGỮ VĂN 10</a:t>
            </a:r>
            <a:endPar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endParaRPr>
          </a:p>
        </p:txBody>
      </p:sp>
      <p:pic>
        <p:nvPicPr>
          <p:cNvPr id="11" name="Picture 10"/>
          <p:cNvPicPr>
            <a:picLocks noChangeAspect="1"/>
          </p:cNvPicPr>
          <p:nvPr/>
        </p:nvPicPr>
        <p:blipFill>
          <a:blip r:embed="rId4"/>
          <a:stretch>
            <a:fillRect/>
          </a:stretch>
        </p:blipFill>
        <p:spPr>
          <a:xfrm>
            <a:off x="11265850" y="-160834"/>
            <a:ext cx="999958" cy="999958"/>
          </a:xfrm>
          <a:prstGeom prst="ellipse">
            <a:avLst/>
          </a:prstGeom>
          <a:ln>
            <a:noFill/>
          </a:ln>
          <a:effectLst>
            <a:softEdge rad="112500"/>
          </a:effectLst>
        </p:spPr>
      </p:pic>
      <p:sp>
        <p:nvSpPr>
          <p:cNvPr id="3" name="Rectangle 2"/>
          <p:cNvSpPr/>
          <p:nvPr/>
        </p:nvSpPr>
        <p:spPr>
          <a:xfrm>
            <a:off x="3206297" y="84864"/>
            <a:ext cx="576670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SỬA LỖI DÙNG TỪ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tiếp</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32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mn-cs"/>
              </a:rPr>
              <a:t>theo</a:t>
            </a:r>
            <a:r>
              <a:rPr kumimoji="0" lang="en-US" sz="32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p:cNvSpPr/>
          <p:nvPr/>
        </p:nvSpPr>
        <p:spPr>
          <a:xfrm>
            <a:off x="638103" y="1028700"/>
            <a:ext cx="10858500" cy="1043619"/>
          </a:xfrm>
          <a:prstGeom prst="rect">
            <a:avLst/>
          </a:prstGeom>
        </p:spPr>
        <p:txBody>
          <a:bodyPr>
            <a:spAutoFit/>
          </a:bodyPr>
          <a:lstStyle/>
          <a:p>
            <a:pPr marL="0" marR="0" lvl="0" indent="0" algn="l" defTabSz="914400" rtl="0" eaLnBrk="1" fontAlgn="auto" latinLnBrk="0" hangingPunct="1">
              <a:lnSpc>
                <a:spcPct val="115000"/>
              </a:lnSpc>
              <a:spcBef>
                <a:spcPts val="0"/>
              </a:spcBef>
              <a:spcAft>
                <a:spcPts val="0"/>
              </a:spcAft>
              <a:buClrTx/>
              <a:buSzTx/>
              <a:buFontTx/>
              <a:buNone/>
              <a:tabLst>
                <a:tab pos="1386840" algn="l"/>
              </a:tabLst>
              <a:defRPr/>
            </a:pPr>
            <a:r>
              <a:rPr kumimoji="0" lang="en-US" sz="2800" b="1" i="0" u="none" strike="noStrike" kern="1200" cap="none" spc="0" normalizeH="0" baseline="0" noProof="0" dirty="0" smtClean="0">
                <a:ln>
                  <a:noFill/>
                </a:ln>
                <a:solidFill>
                  <a:srgbClr val="0070C0"/>
                </a:solidFill>
                <a:effectLst/>
                <a:uLnTx/>
                <a:uFillTx/>
                <a:latin typeface="Times New Roman" panose="02020603050405020304" pitchFamily="18" charset="0"/>
                <a:ea typeface="Times New Roman" panose="02020603050405020304" pitchFamily="18" charset="0"/>
                <a:cs typeface="+mn-cs"/>
              </a:rPr>
              <a:t>1. </a:t>
            </a:r>
            <a:r>
              <a:rPr kumimoji="0" lang="en-US" sz="2800" b="1" i="0" u="none" strike="noStrike" kern="1200" cap="none" spc="0" normalizeH="0" baseline="0" noProof="0" dirty="0" err="1" smtClean="0">
                <a:ln>
                  <a:noFill/>
                </a:ln>
                <a:solidFill>
                  <a:srgbClr val="0070C0"/>
                </a:solidFill>
                <a:effectLst/>
                <a:uLnTx/>
                <a:uFillTx/>
                <a:latin typeface="Times New Roman" panose="02020603050405020304" pitchFamily="18" charset="0"/>
                <a:ea typeface="Times New Roman" panose="02020603050405020304" pitchFamily="18" charset="0"/>
                <a:cs typeface="+mn-cs"/>
              </a:rPr>
              <a:t>Bài</a:t>
            </a:r>
            <a:r>
              <a:rPr kumimoji="0" lang="en-US" sz="2800" b="1" i="0" u="none" strike="noStrike" kern="1200" cap="none" spc="0" normalizeH="0" baseline="0" noProof="0" dirty="0" smtClean="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tập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1: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Phát</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hiện</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và</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sửa</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lỗi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dùng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từ</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sai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quy</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tắc</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ngữ</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pháp</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trong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các</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câu</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sau</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 name="Rectangle 1"/>
          <p:cNvSpPr/>
          <p:nvPr/>
        </p:nvSpPr>
        <p:spPr>
          <a:xfrm>
            <a:off x="660400" y="2082277"/>
            <a:ext cx="10858500" cy="3490186"/>
          </a:xfrm>
          <a:prstGeom prst="rect">
            <a:avLst/>
          </a:prstGeom>
        </p:spPr>
        <p:txBody>
          <a:bodyPr>
            <a:spAutoFit/>
          </a:bodyPr>
          <a:lstStyle/>
          <a:p>
            <a:pPr>
              <a:lnSpc>
                <a:spcPct val="115000"/>
              </a:lnSpc>
              <a:spcAft>
                <a:spcPts val="0"/>
              </a:spcAft>
              <a:tabLst>
                <a:tab pos="1386840" algn="l"/>
              </a:tabLst>
            </a:pPr>
            <a:r>
              <a:rPr lang="en-US" sz="3200" i="1" dirty="0">
                <a:solidFill>
                  <a:srgbClr val="000000"/>
                </a:solidFill>
                <a:latin typeface="Times New Roman" panose="02020603050405020304" pitchFamily="18" charset="0"/>
                <a:ea typeface="Times New Roman" panose="02020603050405020304" pitchFamily="18" charset="0"/>
              </a:rPr>
              <a:t>b) </a:t>
            </a:r>
            <a:r>
              <a:rPr lang="en-US" sz="3200" i="1" dirty="0" err="1">
                <a:solidFill>
                  <a:srgbClr val="000000"/>
                </a:solidFill>
                <a:latin typeface="Times New Roman" panose="02020603050405020304" pitchFamily="18" charset="0"/>
                <a:ea typeface="Times New Roman" panose="02020603050405020304" pitchFamily="18" charset="0"/>
              </a:rPr>
              <a:t>Trong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truyện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ngắn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nhà</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văn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đã</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xây</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dựng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nên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nhiều</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hình</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tượng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đặc</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sắc</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với</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những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phẩm</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chất</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cao</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quý</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và</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tốt</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đẹp</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của</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nhân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văn</a:t>
            </a:r>
            <a:endParaRPr lang="en-US" sz="3200" dirty="0">
              <a:latin typeface="Times New Roman" panose="02020603050405020304" pitchFamily="18" charset="0"/>
              <a:ea typeface="Times New Roman" panose="02020603050405020304" pitchFamily="18" charset="0"/>
            </a:endParaRPr>
          </a:p>
          <a:p>
            <a:pPr>
              <a:lnSpc>
                <a:spcPct val="115000"/>
              </a:lnSpc>
              <a:spcAft>
                <a:spcPts val="0"/>
              </a:spcAft>
              <a:tabLst>
                <a:tab pos="1386840" algn="l"/>
              </a:tabLst>
            </a:pPr>
            <a:r>
              <a:rPr lang="en-US" sz="3200" b="1" i="1" dirty="0">
                <a:solidFill>
                  <a:srgbClr val="0070C0"/>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Lỗi</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sai</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trật</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từ</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từ</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dùng</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thừa</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hư</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từ</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của</a:t>
            </a:r>
            <a:r>
              <a:rPr lang="en-US" sz="3200" dirty="0">
                <a:solidFill>
                  <a:srgbClr val="0D0D0D"/>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lnSpc>
                <a:spcPct val="115000"/>
              </a:lnSpc>
              <a:spcAft>
                <a:spcPts val="0"/>
              </a:spcAft>
              <a:tabLst>
                <a:tab pos="1386840" algn="l"/>
              </a:tabLst>
            </a:pP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Sửa</a:t>
            </a:r>
            <a:r>
              <a:rPr lang="en-US" sz="3200" dirty="0">
                <a:solidFill>
                  <a:srgbClr val="0D0D0D"/>
                </a:solidFill>
                <a:latin typeface="Times New Roman" panose="02020603050405020304" pitchFamily="18" charset="0"/>
                <a:ea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rPr>
              <a:t>lại</a:t>
            </a:r>
            <a:r>
              <a:rPr lang="en-US" sz="3200" dirty="0">
                <a:solidFill>
                  <a:srgbClr val="0D0D0D"/>
                </a:solidFill>
                <a:latin typeface="Times New Roman" panose="02020603050405020304" pitchFamily="18"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a:lnSpc>
                <a:spcPct val="115000"/>
              </a:lnSpc>
              <a:spcAft>
                <a:spcPts val="0"/>
              </a:spcAft>
              <a:tabLst>
                <a:tab pos="1386840" algn="l"/>
              </a:tabLst>
            </a:pPr>
            <a:r>
              <a:rPr lang="en-US" sz="3200" dirty="0">
                <a:solidFill>
                  <a:srgbClr val="0D0D0D"/>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Trong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truyện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ngắn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nhà</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văn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đã</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xây</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dựng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nên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nhiều</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hình</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tượng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đặc</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sắc</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với</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những</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phẩm</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chất</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nhân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văn</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cao</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quý</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và</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tốt</a:t>
            </a:r>
            <a:r>
              <a:rPr lang="en-US" sz="3200" i="1"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rPr>
              <a:t>đẹp</a:t>
            </a:r>
            <a:r>
              <a:rPr lang="en-US" sz="3200" i="1" dirty="0">
                <a:solidFill>
                  <a:srgbClr val="000000"/>
                </a:solidFill>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3028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TotalTime>
  <Words>2177</Words>
  <Application>Microsoft Office PowerPoint</Application>
  <PresentationFormat>Widescreen</PresentationFormat>
  <Paragraphs>216</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Calibri Light</vt:lpstr>
      <vt:lpstr>Lucida Handwriting</vt:lpstr>
      <vt:lpstr>MS Mincho</vt:lpstr>
      <vt:lpstr>Times New Roman</vt:lpstr>
      <vt:lpstr>Wingdings</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18</cp:revision>
  <dcterms:created xsi:type="dcterms:W3CDTF">2022-06-04T21:58:17Z</dcterms:created>
  <dcterms:modified xsi:type="dcterms:W3CDTF">2022-06-05T21:23:18Z</dcterms:modified>
</cp:coreProperties>
</file>