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59" r:id="rId2"/>
    <p:sldId id="258" r:id="rId3"/>
    <p:sldId id="379" r:id="rId4"/>
    <p:sldId id="389" r:id="rId5"/>
    <p:sldId id="390" r:id="rId6"/>
    <p:sldId id="391" r:id="rId7"/>
    <p:sldId id="392" r:id="rId8"/>
    <p:sldId id="393" r:id="rId9"/>
    <p:sldId id="394" r:id="rId10"/>
    <p:sldId id="395" r:id="rId11"/>
    <p:sldId id="396" r:id="rId12"/>
    <p:sldId id="397" r:id="rId13"/>
    <p:sldId id="381" r:id="rId14"/>
    <p:sldId id="398" r:id="rId15"/>
    <p:sldId id="382" r:id="rId16"/>
    <p:sldId id="383" r:id="rId17"/>
    <p:sldId id="399" r:id="rId18"/>
    <p:sldId id="400" r:id="rId19"/>
    <p:sldId id="384" r:id="rId20"/>
    <p:sldId id="277"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003300"/>
    <a:srgbClr val="008000"/>
    <a:srgbClr val="339966"/>
    <a:srgbClr val="99FF99"/>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1492" autoAdjust="0"/>
  </p:normalViewPr>
  <p:slideViewPr>
    <p:cSldViewPr>
      <p:cViewPr varScale="1">
        <p:scale>
          <a:sx n="67" d="100"/>
          <a:sy n="67" d="100"/>
        </p:scale>
        <p:origin x="-1470"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1206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CB6D3-7372-49C6-92D3-E26890985081}" type="datetimeFigureOut">
              <a:rPr lang="en-US" smtClean="0"/>
              <a:pPr/>
              <a:t>4/5/2023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75C2AB-40E2-4AD8-9588-FA3FDAFF3EDE}" type="slidenum">
              <a:rPr lang="en-US" smtClean="0"/>
              <a:pPr/>
              <a:t>‹#›</a:t>
            </a:fld>
            <a:endParaRPr lang="en-US"/>
          </a:p>
        </p:txBody>
      </p:sp>
    </p:spTree>
    <p:extLst>
      <p:ext uri="{BB962C8B-B14F-4D97-AF65-F5344CB8AC3E}">
        <p14:creationId xmlns:p14="http://schemas.microsoft.com/office/powerpoint/2010/main" val="423866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smtClean="0"/>
              <a:t>Lưu</a:t>
            </a:r>
            <a:r>
              <a:rPr lang="en-US" baseline="0" dirty="0" smtClean="0"/>
              <a:t> ý </a:t>
            </a:r>
            <a:r>
              <a:rPr lang="en-US" baseline="0" dirty="0" err="1" smtClean="0"/>
              <a:t>văn</a:t>
            </a:r>
            <a:r>
              <a:rPr lang="en-US" baseline="0" dirty="0" smtClean="0"/>
              <a:t> </a:t>
            </a:r>
            <a:r>
              <a:rPr lang="en-US" baseline="0" dirty="0" err="1" smtClean="0"/>
              <a:t>bản</a:t>
            </a:r>
            <a:r>
              <a:rPr lang="en-US" baseline="0" dirty="0" smtClean="0"/>
              <a:t> </a:t>
            </a:r>
            <a:r>
              <a:rPr lang="en-US" baseline="0" dirty="0" err="1" smtClean="0"/>
              <a:t>thông</a:t>
            </a:r>
            <a:r>
              <a:rPr lang="en-US" baseline="0" dirty="0" smtClean="0"/>
              <a:t> </a:t>
            </a:r>
            <a:r>
              <a:rPr lang="en-US" baseline="0" dirty="0" err="1" smtClean="0"/>
              <a:t>tư</a:t>
            </a:r>
            <a:r>
              <a:rPr lang="en-US" baseline="0" dirty="0" smtClean="0"/>
              <a:t> 30, 22: </a:t>
            </a:r>
            <a:r>
              <a:rPr lang="en-US" baseline="0" dirty="0" err="1"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muốn</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xuất</a:t>
            </a:r>
            <a:r>
              <a:rPr lang="en-US" baseline="0" dirty="0" smtClean="0"/>
              <a:t> </a:t>
            </a:r>
            <a:r>
              <a:rPr lang="en-US" baseline="0" dirty="0" err="1" smtClean="0"/>
              <a:t>sắc</a:t>
            </a:r>
            <a:r>
              <a:rPr lang="en-US" baseline="0" dirty="0" smtClean="0"/>
              <a:t> </a:t>
            </a:r>
            <a:r>
              <a:rPr lang="en-US" baseline="0" dirty="0" err="1" smtClean="0"/>
              <a:t>nhiệm</a:t>
            </a:r>
            <a:r>
              <a:rPr lang="en-US" baseline="0" dirty="0" smtClean="0"/>
              <a:t> </a:t>
            </a:r>
            <a:r>
              <a:rPr lang="en-US" baseline="0" dirty="0" err="1" smtClean="0"/>
              <a:t>vụ</a:t>
            </a:r>
            <a:r>
              <a:rPr lang="en-US" baseline="0" dirty="0" smtClean="0"/>
              <a:t> </a:t>
            </a:r>
            <a:r>
              <a:rPr lang="en-US" baseline="0" dirty="0" err="1" smtClean="0"/>
              <a:t>học</a:t>
            </a:r>
            <a:r>
              <a:rPr lang="en-US" baseline="0" dirty="0" smtClean="0"/>
              <a:t> </a:t>
            </a:r>
            <a:r>
              <a:rPr lang="en-US" baseline="0" dirty="0" err="1" smtClean="0"/>
              <a:t>tập</a:t>
            </a:r>
            <a:r>
              <a:rPr lang="en-US" baseline="0" dirty="0" smtClean="0"/>
              <a:t> </a:t>
            </a:r>
            <a:r>
              <a:rPr lang="en-US" baseline="0" dirty="0" err="1" smtClean="0"/>
              <a:t>và</a:t>
            </a:r>
            <a:r>
              <a:rPr lang="en-US" baseline="0" dirty="0" smtClean="0"/>
              <a:t> </a:t>
            </a:r>
            <a:r>
              <a:rPr lang="en-US" baseline="0" dirty="0" err="1" smtClean="0"/>
              <a:t>rèn</a:t>
            </a:r>
            <a:r>
              <a:rPr lang="en-US" baseline="0" dirty="0" smtClean="0"/>
              <a:t> </a:t>
            </a:r>
            <a:r>
              <a:rPr lang="en-US" baseline="0" dirty="0" err="1" smtClean="0"/>
              <a:t>luyện</a:t>
            </a:r>
            <a:r>
              <a:rPr lang="en-US" baseline="0" dirty="0" smtClean="0"/>
              <a:t> </a:t>
            </a:r>
            <a:r>
              <a:rPr lang="en-US" baseline="0" dirty="0" err="1" smtClean="0"/>
              <a:t>thì</a:t>
            </a:r>
            <a:r>
              <a:rPr lang="en-US" baseline="0" dirty="0" smtClean="0"/>
              <a:t> HS </a:t>
            </a:r>
            <a:r>
              <a:rPr lang="en-US" baseline="0" dirty="0" err="1" smtClean="0"/>
              <a:t>phải</a:t>
            </a:r>
            <a:r>
              <a:rPr lang="en-US" baseline="0" dirty="0" smtClean="0"/>
              <a:t> </a:t>
            </a:r>
            <a:r>
              <a:rPr lang="en-US" baseline="0" dirty="0" err="1" smtClean="0"/>
              <a:t>hoàn</a:t>
            </a:r>
            <a:r>
              <a:rPr lang="en-US" baseline="0" dirty="0" smtClean="0"/>
              <a:t> </a:t>
            </a:r>
            <a:r>
              <a:rPr lang="en-US" baseline="0" dirty="0" err="1" smtClean="0"/>
              <a:t>thành</a:t>
            </a:r>
            <a:r>
              <a:rPr lang="en-US" baseline="0" dirty="0" smtClean="0"/>
              <a:t> </a:t>
            </a:r>
            <a:r>
              <a:rPr lang="en-US" baseline="0" dirty="0" err="1" smtClean="0"/>
              <a:t>tốt</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môn</a:t>
            </a:r>
            <a:r>
              <a:rPr lang="en-US" baseline="0" dirty="0" smtClean="0"/>
              <a:t>.</a:t>
            </a:r>
          </a:p>
          <a:p>
            <a:pPr marL="171450" indent="-171450">
              <a:buFontTx/>
              <a:buChar char="-"/>
            </a:pPr>
            <a:r>
              <a:rPr lang="en-US" baseline="0" dirty="0" err="1" smtClean="0"/>
              <a:t>Toán</a:t>
            </a:r>
            <a:r>
              <a:rPr lang="en-US" baseline="0" dirty="0" smtClean="0"/>
              <a:t>, </a:t>
            </a:r>
            <a:r>
              <a:rPr lang="en-US" baseline="0" dirty="0" err="1" smtClean="0"/>
              <a:t>Tiếng</a:t>
            </a:r>
            <a:r>
              <a:rPr lang="en-US" baseline="0" dirty="0" smtClean="0"/>
              <a:t> </a:t>
            </a:r>
            <a:r>
              <a:rPr lang="en-US" baseline="0" dirty="0" err="1" smtClean="0"/>
              <a:t>Việt</a:t>
            </a:r>
            <a:r>
              <a:rPr lang="en-US" baseline="0" dirty="0" smtClean="0"/>
              <a:t> </a:t>
            </a:r>
            <a:r>
              <a:rPr lang="en-US" baseline="0" dirty="0" err="1" smtClean="0"/>
              <a:t>không</a:t>
            </a:r>
            <a:r>
              <a:rPr lang="en-US" baseline="0" dirty="0" smtClean="0"/>
              <a:t> </a:t>
            </a:r>
            <a:r>
              <a:rPr lang="en-US" baseline="0" dirty="0" err="1" smtClean="0"/>
              <a:t>có</a:t>
            </a:r>
            <a:r>
              <a:rPr lang="en-US" baseline="0" dirty="0" smtClean="0"/>
              <a:t> </a:t>
            </a:r>
            <a:r>
              <a:rPr lang="en-US" baseline="0" dirty="0" err="1" smtClean="0"/>
              <a:t>điểm</a:t>
            </a:r>
            <a:r>
              <a:rPr lang="en-US" baseline="0" dirty="0" smtClean="0"/>
              <a:t> </a:t>
            </a:r>
            <a:r>
              <a:rPr lang="en-US" baseline="0" dirty="0" err="1" smtClean="0"/>
              <a:t>dưới</a:t>
            </a:r>
            <a:r>
              <a:rPr lang="en-US" baseline="0" dirty="0" smtClean="0"/>
              <a:t> 9</a:t>
            </a:r>
          </a:p>
          <a:p>
            <a:pPr marL="0" indent="0">
              <a:buFontTx/>
              <a:buNone/>
            </a:pPr>
            <a:endParaRPr lang="en-US" dirty="0"/>
          </a:p>
        </p:txBody>
      </p:sp>
      <p:sp>
        <p:nvSpPr>
          <p:cNvPr id="4" name="Slide Number Placeholder 3"/>
          <p:cNvSpPr>
            <a:spLocks noGrp="1"/>
          </p:cNvSpPr>
          <p:nvPr>
            <p:ph type="sldNum" sz="quarter" idx="10"/>
          </p:nvPr>
        </p:nvSpPr>
        <p:spPr/>
        <p:txBody>
          <a:bodyPr/>
          <a:lstStyle/>
          <a:p>
            <a:fld id="{DE75C2AB-40E2-4AD8-9588-FA3FDAFF3ED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C486B-EF81-4D30-A8E0-B9F5104D5F1D}"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486B-EF81-4D30-A8E0-B9F5104D5F1D}"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486B-EF81-4D30-A8E0-B9F5104D5F1D}"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486B-EF81-4D30-A8E0-B9F5104D5F1D}"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C486B-EF81-4D30-A8E0-B9F5104D5F1D}"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C486B-EF81-4D30-A8E0-B9F5104D5F1D}"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C486B-EF81-4D30-A8E0-B9F5104D5F1D}"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C486B-EF81-4D30-A8E0-B9F5104D5F1D}"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C486B-EF81-4D30-A8E0-B9F5104D5F1D}"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C486B-EF81-4D30-A8E0-B9F5104D5F1D}"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C486B-EF81-4D30-A8E0-B9F5104D5F1D}"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F3C1-7756-4AF2-A6F9-1162767430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C486B-EF81-4D30-A8E0-B9F5104D5F1D}"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AF3C1-7756-4AF2-A6F9-1162767430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76200" y="1473875"/>
            <a:ext cx="9220200" cy="1481175"/>
          </a:xfrm>
          <a:prstGeom prst="rect">
            <a:avLst/>
          </a:prstGeom>
          <a:noFill/>
        </p:spPr>
        <p:txBody>
          <a:bodyPr wrap="square" rtlCol="0">
            <a:spAutoFit/>
          </a:bodyPr>
          <a:lstStyle/>
          <a:p>
            <a:pPr algn="ctr">
              <a:lnSpc>
                <a:spcPct val="150000"/>
              </a:lnSpc>
            </a:pPr>
            <a:r>
              <a:rPr lang="vi-VN" altLang="zh-CN" sz="3200" b="1" dirty="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rPr>
              <a:t>KÍNH CHÀO QUÝ THẦY CÔ </a:t>
            </a:r>
            <a:endParaRPr lang="vi-VN" altLang="zh-CN" sz="3200" b="1" dirty="0" smtClean="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endParaRPr>
          </a:p>
          <a:p>
            <a:pPr algn="ctr">
              <a:lnSpc>
                <a:spcPct val="150000"/>
              </a:lnSpc>
            </a:pPr>
            <a:r>
              <a:rPr lang="vi-VN" altLang="zh-CN" sz="3200" b="1" dirty="0" smtClean="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rPr>
              <a:t>VỀ </a:t>
            </a:r>
            <a:r>
              <a:rPr lang="vi-VN" altLang="zh-CN" sz="3200" b="1" dirty="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rPr>
              <a:t>DỰ GIỜ THĂM </a:t>
            </a:r>
            <a:r>
              <a:rPr lang="vi-VN" altLang="zh-CN" sz="3200" b="1" dirty="0" smtClean="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rPr>
              <a:t>LỚP </a:t>
            </a:r>
            <a:endParaRPr lang="zh-CN" altLang="en-US" sz="3200" b="1" dirty="0">
              <a:solidFill>
                <a:srgbClr val="FF0000"/>
              </a:solidFill>
              <a:latin typeface="Times New Roman" panose="02020603050405020304" pitchFamily="18" charset="0"/>
              <a:ea typeface="MYoungHei HKS Xbold" panose="00000500000000000000" pitchFamily="2" charset="-120"/>
              <a:cs typeface="Times New Roman" panose="02020603050405020304" pitchFamily="18" charset="0"/>
            </a:endParaRPr>
          </a:p>
        </p:txBody>
      </p:sp>
      <p:sp>
        <p:nvSpPr>
          <p:cNvPr id="10" name="文本框 9"/>
          <p:cNvSpPr txBox="1"/>
          <p:nvPr/>
        </p:nvSpPr>
        <p:spPr>
          <a:xfrm>
            <a:off x="762000" y="3733800"/>
            <a:ext cx="7924800" cy="2400657"/>
          </a:xfrm>
          <a:prstGeom prst="rect">
            <a:avLst/>
          </a:prstGeom>
          <a:noFill/>
        </p:spPr>
        <p:txBody>
          <a:bodyPr wrap="square" rtlCol="0">
            <a:spAutoFit/>
          </a:bodyPr>
          <a:lstStyle/>
          <a:p>
            <a:endPar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a:p>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LỚP</a:t>
            </a:r>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12</a:t>
            </a:r>
            <a:r>
              <a:rPr lang="vi-VN"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 14</a:t>
            </a:r>
            <a:endParaRPr lang="en-US" altLang="zh-CN"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a:p>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vi-VN"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Người </a:t>
            </a:r>
            <a:r>
              <a:rPr lang="vi-VN" altLang="zh-CN" sz="3200" b="1" dirty="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thực hiện: Nhóm giáo </a:t>
            </a:r>
            <a:r>
              <a:rPr lang="vi-VN"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viên GDCD</a:t>
            </a:r>
            <a:r>
              <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endParaRPr lang="en-US" altLang="zh-CN" sz="3200"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a:p>
            <a:endParaRPr lang="en-US" altLang="zh-CN"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a:p>
            <a:endParaRPr lang="en-US" altLang="zh-CN" b="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a:p>
            <a:pPr algn="ctr"/>
            <a:r>
              <a:rPr lang="en-US" altLang="zh-CN" b="1" i="1" dirty="0" err="1"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Quy</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err="1"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Nhơn</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err="1"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ngày</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vi-VN"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err="1"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tháng</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vi-VN"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err="1"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năm</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 </a:t>
            </a:r>
            <a:r>
              <a:rPr lang="en-US"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202</a:t>
            </a:r>
            <a:r>
              <a:rPr lang="vi-VN" altLang="zh-CN" b="1" i="1" dirty="0" smtClean="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rPr>
              <a:t>3</a:t>
            </a:r>
            <a:endParaRPr lang="zh-CN" altLang="en-US" b="1" i="1" dirty="0">
              <a:solidFill>
                <a:srgbClr val="006600"/>
              </a:solidFill>
              <a:latin typeface="Times New Roman" panose="02020603050405020304" pitchFamily="18" charset="0"/>
              <a:ea typeface="方正少儿简体" panose="03000509000000000000" pitchFamily="65" charset="-122"/>
              <a:cs typeface="Times New Roman" panose="02020603050405020304" pitchFamily="18" charset="0"/>
            </a:endParaRPr>
          </a:p>
        </p:txBody>
      </p:sp>
      <p:sp>
        <p:nvSpPr>
          <p:cNvPr id="2" name="Rectangle 1"/>
          <p:cNvSpPr/>
          <p:nvPr/>
        </p:nvSpPr>
        <p:spPr>
          <a:xfrm>
            <a:off x="0" y="0"/>
            <a:ext cx="9144000" cy="6858000"/>
          </a:xfrm>
          <a:prstGeom prst="rect">
            <a:avLst/>
          </a:prstGeom>
          <a:noFill/>
          <a:ln w="1016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19200" y="304800"/>
            <a:ext cx="6411586" cy="954107"/>
          </a:xfrm>
          <a:prstGeom prst="rect">
            <a:avLst/>
          </a:prstGeom>
          <a:noFill/>
        </p:spPr>
        <p:txBody>
          <a:bodyPr wrap="square" rtlCol="0">
            <a:spAutoFit/>
          </a:bodyPr>
          <a:lstStyle/>
          <a:p>
            <a:pPr algn="ctr"/>
            <a:r>
              <a:rPr lang="en-US" sz="2800" b="1" dirty="0" smtClean="0">
                <a:solidFill>
                  <a:srgbClr val="0000FF"/>
                </a:solidFill>
                <a:latin typeface="Times New Roman" panose="02020603050405020304" pitchFamily="18" charset="0"/>
                <a:cs typeface="Times New Roman" panose="02020603050405020304" pitchFamily="18" charset="0"/>
              </a:rPr>
              <a:t>TR</a:t>
            </a:r>
            <a:r>
              <a:rPr lang="vi-VN" sz="2800" b="1" dirty="0" smtClean="0">
                <a:solidFill>
                  <a:srgbClr val="0000FF"/>
                </a:solidFill>
                <a:latin typeface="Times New Roman" panose="02020603050405020304" pitchFamily="18" charset="0"/>
                <a:cs typeface="Times New Roman" panose="02020603050405020304" pitchFamily="18" charset="0"/>
              </a:rPr>
              <a:t>ƯỜN</a:t>
            </a:r>
            <a:r>
              <a:rPr lang="en-US" sz="2800" b="1" dirty="0">
                <a:solidFill>
                  <a:srgbClr val="0000FF"/>
                </a:solidFill>
                <a:latin typeface="Times New Roman" panose="02020603050405020304" pitchFamily="18" charset="0"/>
                <a:cs typeface="Times New Roman" panose="02020603050405020304" pitchFamily="18" charset="0"/>
              </a:rPr>
              <a:t>G THPT </a:t>
            </a:r>
            <a:r>
              <a:rPr lang="en-US" sz="2800" b="1" dirty="0" smtClean="0">
                <a:solidFill>
                  <a:srgbClr val="0000FF"/>
                </a:solidFill>
                <a:latin typeface="Times New Roman" panose="02020603050405020304" pitchFamily="18" charset="0"/>
                <a:cs typeface="Times New Roman" panose="02020603050405020304" pitchFamily="18" charset="0"/>
              </a:rPr>
              <a:t>HÙNG </a:t>
            </a:r>
            <a:r>
              <a:rPr lang="en-US" sz="2800" b="1" dirty="0" smtClean="0">
                <a:solidFill>
                  <a:srgbClr val="0000FF"/>
                </a:solidFill>
                <a:latin typeface="Times New Roman" panose="02020603050405020304" pitchFamily="18" charset="0"/>
                <a:cs typeface="Times New Roman" panose="02020603050405020304" pitchFamily="18" charset="0"/>
              </a:rPr>
              <a:t>VƯƠNG</a:t>
            </a:r>
            <a:endParaRPr lang="vi-VN" sz="2800" b="1" dirty="0" smtClean="0">
              <a:solidFill>
                <a:srgbClr val="0000FF"/>
              </a:solidFill>
              <a:latin typeface="Times New Roman" panose="02020603050405020304" pitchFamily="18" charset="0"/>
              <a:cs typeface="Times New Roman" panose="02020603050405020304" pitchFamily="18" charset="0"/>
            </a:endParaRPr>
          </a:p>
          <a:p>
            <a:pPr algn="ctr"/>
            <a:r>
              <a:rPr lang="vi-VN" sz="2800" b="1" dirty="0">
                <a:solidFill>
                  <a:srgbClr val="0000FF"/>
                </a:solidFill>
                <a:latin typeface="Times New Roman" panose="02020603050405020304" pitchFamily="18" charset="0"/>
                <a:cs typeface="Times New Roman" panose="02020603050405020304" pitchFamily="18" charset="0"/>
              </a:rPr>
              <a:t>TỔ : </a:t>
            </a:r>
            <a:r>
              <a:rPr lang="vi-VN" sz="2800" b="1" dirty="0" smtClean="0">
                <a:solidFill>
                  <a:srgbClr val="0000FF"/>
                </a:solidFill>
                <a:latin typeface="Times New Roman" panose="02020603050405020304" pitchFamily="18" charset="0"/>
                <a:cs typeface="Times New Roman" panose="02020603050405020304" pitchFamily="18" charset="0"/>
              </a:rPr>
              <a:t>SỬ-ĐỊA-GDCD-QDQP</a:t>
            </a:r>
            <a:endParaRPr lang="en-GB" sz="2800" b="1" dirty="0">
              <a:solidFill>
                <a:srgbClr val="0000FF"/>
              </a:solidFill>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3143250" y="1258907"/>
            <a:ext cx="2743200" cy="158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360"/>
                                          </p:val>
                                        </p:tav>
                                        <p:tav tm="100000">
                                          <p:val>
                                            <p:fltVal val="0"/>
                                          </p:val>
                                        </p:tav>
                                      </p:tavLst>
                                    </p:anim>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6" presetClass="emph" presetSubtype="0" fill="hold" grpId="1" nodeType="withEffect">
                                  <p:stCondLst>
                                    <p:cond delay="0"/>
                                  </p:stCondLst>
                                  <p:childTnLst>
                                    <p:animEffect transition="out" filter="fade">
                                      <p:cBhvr>
                                        <p:cTn id="18" dur="500" tmFilter="0, 0; .2, .5; .8, .5; 1, 0"/>
                                        <p:tgtEl>
                                          <p:spTgt spid="7"/>
                                        </p:tgtEl>
                                      </p:cBhvr>
                                    </p:animEffect>
                                    <p:animScale>
                                      <p:cBhvr>
                                        <p:cTn id="19" dur="250" autoRev="1" fill="hold"/>
                                        <p:tgtEl>
                                          <p:spTgt spid="7"/>
                                        </p:tgtEl>
                                      </p:cBhvr>
                                      <p:by x="105000" y="105000"/>
                                    </p:animScale>
                                  </p:childTnLst>
                                </p:cTn>
                              </p:par>
                              <p:par>
                                <p:cTn id="20" presetID="32" presetClass="emph" presetSubtype="0" fill="hold" grpId="2" nodeType="withEffect">
                                  <p:stCondLst>
                                    <p:cond delay="0"/>
                                  </p:stCondLst>
                                  <p:childTnLst>
                                    <p:animRot by="120000">
                                      <p:cBhvr>
                                        <p:cTn id="21" dur="100" fill="hold">
                                          <p:stCondLst>
                                            <p:cond delay="0"/>
                                          </p:stCondLst>
                                        </p:cTn>
                                        <p:tgtEl>
                                          <p:spTgt spid="7"/>
                                        </p:tgtEl>
                                        <p:attrNameLst>
                                          <p:attrName>r</p:attrName>
                                        </p:attrNameLst>
                                      </p:cBhvr>
                                    </p:animRot>
                                    <p:animRot by="-240000">
                                      <p:cBhvr>
                                        <p:cTn id="22" dur="200" fill="hold">
                                          <p:stCondLst>
                                            <p:cond delay="200"/>
                                          </p:stCondLst>
                                        </p:cTn>
                                        <p:tgtEl>
                                          <p:spTgt spid="7"/>
                                        </p:tgtEl>
                                        <p:attrNameLst>
                                          <p:attrName>r</p:attrName>
                                        </p:attrNameLst>
                                      </p:cBhvr>
                                    </p:animRot>
                                    <p:animRot by="240000">
                                      <p:cBhvr>
                                        <p:cTn id="23" dur="200" fill="hold">
                                          <p:stCondLst>
                                            <p:cond delay="400"/>
                                          </p:stCondLst>
                                        </p:cTn>
                                        <p:tgtEl>
                                          <p:spTgt spid="7"/>
                                        </p:tgtEl>
                                        <p:attrNameLst>
                                          <p:attrName>r</p:attrName>
                                        </p:attrNameLst>
                                      </p:cBhvr>
                                    </p:animRot>
                                    <p:animRot by="-240000">
                                      <p:cBhvr>
                                        <p:cTn id="24" dur="200" fill="hold">
                                          <p:stCondLst>
                                            <p:cond delay="600"/>
                                          </p:stCondLst>
                                        </p:cTn>
                                        <p:tgtEl>
                                          <p:spTgt spid="7"/>
                                        </p:tgtEl>
                                        <p:attrNameLst>
                                          <p:attrName>r</p:attrName>
                                        </p:attrNameLst>
                                      </p:cBhvr>
                                    </p:animRot>
                                    <p:animRot by="120000">
                                      <p:cBhvr>
                                        <p:cTn id="25"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0" y="3733800"/>
            <a:ext cx="9144000" cy="1323439"/>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4000" b="1" u="sng" dirty="0">
                <a:solidFill>
                  <a:srgbClr val="FF0000"/>
                </a:solidFill>
                <a:latin typeface="Times New Roman" pitchFamily="18" charset="0"/>
                <a:cs typeface="Times New Roman" pitchFamily="18" charset="0"/>
              </a:rPr>
              <a:t>Nhóm 3</a:t>
            </a:r>
            <a:r>
              <a:rPr lang="vi-VN" sz="4000" b="1" u="sng" dirty="0" smtClean="0">
                <a:solidFill>
                  <a:srgbClr val="FF0000"/>
                </a:solidFill>
                <a:latin typeface="Times New Roman" pitchFamily="18" charset="0"/>
                <a:cs typeface="Times New Roman" pitchFamily="18" charset="0"/>
              </a:rPr>
              <a:t>: </a:t>
            </a:r>
            <a:r>
              <a:rPr lang="vi-VN" sz="4000" b="1" dirty="0">
                <a:solidFill>
                  <a:srgbClr val="FF0000"/>
                </a:solidFill>
                <a:latin typeface="Times New Roman" pitchFamily="18" charset="0"/>
                <a:cs typeface="Times New Roman" pitchFamily="18" charset="0"/>
              </a:rPr>
              <a:t>Em hãy nêu </a:t>
            </a:r>
            <a:r>
              <a:rPr lang="vi-VN" sz="4000" b="1" dirty="0" smtClean="0">
                <a:solidFill>
                  <a:srgbClr val="FF0000"/>
                </a:solidFill>
                <a:latin typeface="Times New Roman" pitchFamily="18" charset="0"/>
                <a:cs typeface="Times New Roman" pitchFamily="18" charset="0"/>
              </a:rPr>
              <a:t>những </a:t>
            </a:r>
            <a:r>
              <a:rPr lang="vi-VN" sz="4000" b="1" dirty="0">
                <a:solidFill>
                  <a:srgbClr val="FF0000"/>
                </a:solidFill>
                <a:latin typeface="Times New Roman" pitchFamily="18" charset="0"/>
                <a:cs typeface="Times New Roman" pitchFamily="18" charset="0"/>
              </a:rPr>
              <a:t>loại thuế mà các chủ thể phải </a:t>
            </a:r>
            <a:r>
              <a:rPr lang="vi-VN" sz="4000" b="1" dirty="0" smtClean="0">
                <a:solidFill>
                  <a:srgbClr val="FF0000"/>
                </a:solidFill>
                <a:latin typeface="Times New Roman" pitchFamily="18" charset="0"/>
                <a:cs typeface="Times New Roman" pitchFamily="18" charset="0"/>
              </a:rPr>
              <a:t>nộp khi kinh doanh ?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068378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0" y="3733800"/>
            <a:ext cx="9144000" cy="1938992"/>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4000" b="1" u="sng" dirty="0">
                <a:solidFill>
                  <a:srgbClr val="FF0000"/>
                </a:solidFill>
                <a:latin typeface="Times New Roman" pitchFamily="18" charset="0"/>
                <a:cs typeface="Times New Roman" pitchFamily="18" charset="0"/>
              </a:rPr>
              <a:t>Nhóm </a:t>
            </a:r>
            <a:r>
              <a:rPr lang="vi-VN" sz="4000" b="1" u="sng" dirty="0" smtClean="0">
                <a:solidFill>
                  <a:srgbClr val="FF0000"/>
                </a:solidFill>
                <a:latin typeface="Times New Roman" pitchFamily="18" charset="0"/>
                <a:cs typeface="Times New Roman" pitchFamily="18" charset="0"/>
              </a:rPr>
              <a:t>4: </a:t>
            </a:r>
            <a:r>
              <a:rPr lang="vi-VN" sz="4000" b="1" dirty="0">
                <a:solidFill>
                  <a:srgbClr val="FF0000"/>
                </a:solidFill>
                <a:latin typeface="Times New Roman" pitchFamily="18" charset="0"/>
                <a:cs typeface="Times New Roman" pitchFamily="18" charset="0"/>
              </a:rPr>
              <a:t>Em hãy nêu những việc làm mà các chủ thể kinh doanh biết bảo vệ quyền lợi người tiêu dùng?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34654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Text Box 5"/>
          <p:cNvSpPr txBox="1">
            <a:spLocks noChangeArrowheads="1"/>
          </p:cNvSpPr>
          <p:nvPr/>
        </p:nvSpPr>
        <p:spPr bwMode="auto">
          <a:xfrm>
            <a:off x="0" y="5288340"/>
            <a:ext cx="9144000" cy="1569660"/>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3200" b="1" u="sng" dirty="0">
                <a:latin typeface="Times New Roman" pitchFamily="18" charset="0"/>
                <a:cs typeface="Times New Roman" pitchFamily="18" charset="0"/>
              </a:rPr>
              <a:t>Nhóm </a:t>
            </a:r>
            <a:r>
              <a:rPr lang="vi-VN" sz="3200" b="1" u="sng" dirty="0" smtClean="0">
                <a:latin typeface="Times New Roman" pitchFamily="18" charset="0"/>
                <a:cs typeface="Times New Roman" pitchFamily="18" charset="0"/>
              </a:rPr>
              <a:t>4:</a:t>
            </a:r>
            <a:r>
              <a:rPr lang="vi-VN" sz="3200" b="1" dirty="0" smtClean="0">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Em hãy nêu những việc làm mà các chủ thể kinh doanh biết bảo vệ quyền lợi người tiêu dùng? </a:t>
            </a:r>
            <a:endParaRPr lang="en-US" sz="3200" b="1" dirty="0">
              <a:solidFill>
                <a:srgbClr val="FF0000"/>
              </a:solidFill>
              <a:latin typeface="Times New Roman" pitchFamily="18" charset="0"/>
              <a:cs typeface="Times New Roman" pitchFamily="18" charset="0"/>
            </a:endParaRPr>
          </a:p>
        </p:txBody>
      </p:sp>
      <p:sp useBgFill="1">
        <p:nvSpPr>
          <p:cNvPr id="7" name="Text Box 5"/>
          <p:cNvSpPr txBox="1">
            <a:spLocks noChangeArrowheads="1"/>
          </p:cNvSpPr>
          <p:nvPr/>
        </p:nvSpPr>
        <p:spPr bwMode="auto">
          <a:xfrm>
            <a:off x="47624" y="3733800"/>
            <a:ext cx="9144000" cy="1077218"/>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3200" b="1" u="sng" dirty="0">
                <a:latin typeface="Times New Roman" pitchFamily="18" charset="0"/>
                <a:cs typeface="Times New Roman" pitchFamily="18" charset="0"/>
              </a:rPr>
              <a:t>Nhóm 3</a:t>
            </a:r>
            <a:r>
              <a:rPr lang="vi-VN" sz="3200" b="1" u="sng" dirty="0" smtClean="0">
                <a:latin typeface="Times New Roman" pitchFamily="18" charset="0"/>
                <a:cs typeface="Times New Roman" pitchFamily="18" charset="0"/>
              </a:rPr>
              <a:t>:</a:t>
            </a:r>
            <a:r>
              <a:rPr lang="vi-VN" sz="3200" b="1" dirty="0" smtClean="0">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Em hãy nêu </a:t>
            </a:r>
            <a:r>
              <a:rPr lang="vi-VN" sz="3200" b="1" dirty="0" smtClean="0">
                <a:solidFill>
                  <a:srgbClr val="FF0000"/>
                </a:solidFill>
                <a:latin typeface="Times New Roman" pitchFamily="18" charset="0"/>
                <a:cs typeface="Times New Roman" pitchFamily="18" charset="0"/>
              </a:rPr>
              <a:t>những </a:t>
            </a:r>
            <a:r>
              <a:rPr lang="vi-VN" sz="3200" b="1" dirty="0">
                <a:solidFill>
                  <a:srgbClr val="FF0000"/>
                </a:solidFill>
                <a:latin typeface="Times New Roman" pitchFamily="18" charset="0"/>
                <a:cs typeface="Times New Roman" pitchFamily="18" charset="0"/>
              </a:rPr>
              <a:t>loại thuế mà các chủ thể phải </a:t>
            </a:r>
            <a:r>
              <a:rPr lang="vi-VN" sz="3200" b="1" dirty="0" smtClean="0">
                <a:solidFill>
                  <a:srgbClr val="FF0000"/>
                </a:solidFill>
                <a:latin typeface="Times New Roman" pitchFamily="18" charset="0"/>
                <a:cs typeface="Times New Roman" pitchFamily="18" charset="0"/>
              </a:rPr>
              <a:t>nộp khi kinh doanh ? </a:t>
            </a:r>
            <a:endParaRPr lang="en-US" sz="3200" b="1" dirty="0">
              <a:solidFill>
                <a:srgbClr val="FF0000"/>
              </a:solidFill>
              <a:latin typeface="Times New Roman" pitchFamily="18" charset="0"/>
              <a:cs typeface="Times New Roman" pitchFamily="18" charset="0"/>
            </a:endParaRPr>
          </a:p>
        </p:txBody>
      </p:sp>
      <p:sp useBgFill="1">
        <p:nvSpPr>
          <p:cNvPr id="8" name="Text Box 5"/>
          <p:cNvSpPr txBox="1">
            <a:spLocks noChangeArrowheads="1"/>
          </p:cNvSpPr>
          <p:nvPr/>
        </p:nvSpPr>
        <p:spPr bwMode="auto">
          <a:xfrm>
            <a:off x="38099" y="2362200"/>
            <a:ext cx="9144000" cy="1077218"/>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3200" b="1" u="sng" dirty="0">
                <a:latin typeface="Times New Roman" pitchFamily="18" charset="0"/>
                <a:cs typeface="Times New Roman" pitchFamily="18" charset="0"/>
              </a:rPr>
              <a:t>Nhóm </a:t>
            </a:r>
            <a:r>
              <a:rPr lang="vi-VN" sz="3200" b="1" u="sng" dirty="0" smtClean="0">
                <a:latin typeface="Times New Roman" pitchFamily="18" charset="0"/>
                <a:cs typeface="Times New Roman" pitchFamily="18" charset="0"/>
              </a:rPr>
              <a:t>2:</a:t>
            </a:r>
            <a:r>
              <a:rPr lang="vi-VN" sz="3200" b="1" dirty="0" smtClean="0">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Em hãy nêu những ngành nghề kinh doanh mà bị pháp luật </a:t>
            </a:r>
            <a:r>
              <a:rPr lang="vi-VN" sz="3200" b="1" dirty="0" smtClean="0">
                <a:solidFill>
                  <a:srgbClr val="FF0000"/>
                </a:solidFill>
                <a:latin typeface="Times New Roman" pitchFamily="18" charset="0"/>
                <a:cs typeface="Times New Roman" pitchFamily="18" charset="0"/>
              </a:rPr>
              <a:t>cấm ? </a:t>
            </a:r>
            <a:endParaRPr lang="en-US" sz="3200" b="1" dirty="0">
              <a:solidFill>
                <a:srgbClr val="FF0000"/>
              </a:solidFill>
              <a:latin typeface="Times New Roman" pitchFamily="18" charset="0"/>
              <a:cs typeface="Times New Roman" pitchFamily="18" charset="0"/>
            </a:endParaRPr>
          </a:p>
        </p:txBody>
      </p:sp>
      <p:sp useBgFill="1">
        <p:nvSpPr>
          <p:cNvPr id="9" name="Text Box 5"/>
          <p:cNvSpPr txBox="1">
            <a:spLocks noChangeArrowheads="1"/>
          </p:cNvSpPr>
          <p:nvPr/>
        </p:nvSpPr>
        <p:spPr bwMode="auto">
          <a:xfrm>
            <a:off x="38099" y="990600"/>
            <a:ext cx="9144000" cy="1077218"/>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3200" b="1" u="sng" dirty="0">
                <a:latin typeface="Times New Roman" pitchFamily="18" charset="0"/>
                <a:cs typeface="Times New Roman" pitchFamily="18" charset="0"/>
              </a:rPr>
              <a:t>Nhóm 1:</a:t>
            </a:r>
            <a:r>
              <a:rPr lang="vi-VN" sz="3200" b="1" dirty="0">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Em hãy nêu những điều kiện mà pháp luật quy định đối với chủ </a:t>
            </a:r>
            <a:r>
              <a:rPr lang="vi-VN" sz="3200" b="1" dirty="0" smtClean="0">
                <a:solidFill>
                  <a:srgbClr val="FF0000"/>
                </a:solidFill>
                <a:latin typeface="Times New Roman" pitchFamily="18" charset="0"/>
                <a:cs typeface="Times New Roman" pitchFamily="18" charset="0"/>
              </a:rPr>
              <a:t>thể khi kinh doanh ? </a:t>
            </a:r>
            <a:endParaRPr lang="en-US" sz="3200" b="1" dirty="0">
              <a:solidFill>
                <a:srgbClr val="FF0000"/>
              </a:solidFill>
              <a:latin typeface="Times New Roman" pitchFamily="18" charset="0"/>
              <a:cs typeface="Times New Roman" pitchFamily="18" charset="0"/>
            </a:endParaRPr>
          </a:p>
        </p:txBody>
      </p:sp>
      <p:sp useBgFill="1">
        <p:nvSpPr>
          <p:cNvPr id="10" name="Text Box 5"/>
          <p:cNvSpPr txBox="1">
            <a:spLocks noChangeArrowheads="1"/>
          </p:cNvSpPr>
          <p:nvPr/>
        </p:nvSpPr>
        <p:spPr bwMode="auto">
          <a:xfrm>
            <a:off x="0" y="0"/>
            <a:ext cx="9144000" cy="769441"/>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ctr"/>
            <a:r>
              <a:rPr lang="vi-VN" sz="4400" b="1" dirty="0">
                <a:solidFill>
                  <a:srgbClr val="006600"/>
                </a:solidFill>
                <a:latin typeface="Times New Roman" pitchFamily="18" charset="0"/>
                <a:cs typeface="Times New Roman" pitchFamily="18" charset="0"/>
              </a:rPr>
              <a:t>THẢO LUẬN </a:t>
            </a:r>
            <a:r>
              <a:rPr lang="vi-VN" sz="4400" b="1" dirty="0" smtClean="0">
                <a:solidFill>
                  <a:srgbClr val="006600"/>
                </a:solidFill>
                <a:latin typeface="Times New Roman" pitchFamily="18" charset="0"/>
                <a:cs typeface="Times New Roman" pitchFamily="18" charset="0"/>
              </a:rPr>
              <a:t>NHÓM </a:t>
            </a:r>
            <a:endParaRPr lang="en-US" sz="4400" b="1" dirty="0">
              <a:solidFill>
                <a:srgbClr val="006600"/>
              </a:solidFill>
              <a:latin typeface="Times New Roman" pitchFamily="18" charset="0"/>
              <a:cs typeface="Times New Roman" pitchFamily="18" charset="0"/>
            </a:endParaRPr>
          </a:p>
        </p:txBody>
      </p:sp>
    </p:spTree>
    <p:extLst>
      <p:ext uri="{BB962C8B-B14F-4D97-AF65-F5344CB8AC3E}">
        <p14:creationId xmlns:p14="http://schemas.microsoft.com/office/powerpoint/2010/main" val="19687816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mj-lt"/>
              </a:rPr>
              <a:t>LUYỆN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mj-lt"/>
              </a:rPr>
              <a:t>TẬP</a:t>
            </a:r>
            <a:endParaRPr lang="en-US" sz="5400" b="1" dirty="0">
              <a:ln w="18415" cmpd="sng">
                <a:noFill/>
                <a:prstDash val="solid"/>
              </a:ln>
              <a:solidFill>
                <a:srgbClr val="FFFF00"/>
              </a:solidFill>
              <a:effectLst>
                <a:outerShdw blurRad="63500" dir="3600000" algn="tl" rotWithShape="0">
                  <a:srgbClr val="000000">
                    <a:alpha val="70000"/>
                  </a:srgbClr>
                </a:outerShdw>
              </a:effectLst>
              <a:latin typeface="+mj-lt"/>
            </a:endParaRPr>
          </a:p>
        </p:txBody>
      </p:sp>
    </p:spTree>
    <p:extLst>
      <p:ext uri="{BB962C8B-B14F-4D97-AF65-F5344CB8AC3E}">
        <p14:creationId xmlns:p14="http://schemas.microsoft.com/office/powerpoint/2010/main" val="3442730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9"/>
          <p:cNvGraphicFramePr>
            <a:graphicFrameLocks/>
          </p:cNvGraphicFramePr>
          <p:nvPr>
            <p:extLst>
              <p:ext uri="{D42A27DB-BD31-4B8C-83A1-F6EECF244321}">
                <p14:modId xmlns:p14="http://schemas.microsoft.com/office/powerpoint/2010/main" val="1923355821"/>
              </p:ext>
            </p:extLst>
          </p:nvPr>
        </p:nvGraphicFramePr>
        <p:xfrm>
          <a:off x="1395550" y="5013959"/>
          <a:ext cx="438912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tblGrid>
              <a:tr h="370840">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I</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Ế</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P</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Á</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P</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5" name="table 8"/>
          <p:cNvGraphicFramePr>
            <a:graphicFrameLocks noGrp="1"/>
          </p:cNvGraphicFramePr>
          <p:nvPr>
            <p:ph idx="1"/>
            <p:extLst>
              <p:ext uri="{D42A27DB-BD31-4B8C-83A1-F6EECF244321}">
                <p14:modId xmlns:p14="http://schemas.microsoft.com/office/powerpoint/2010/main" val="4191411424"/>
              </p:ext>
            </p:extLst>
          </p:nvPr>
        </p:nvGraphicFramePr>
        <p:xfrm>
          <a:off x="1943345" y="4482737"/>
          <a:ext cx="274320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tblGrid>
              <a:tr h="370840">
                <a:tc>
                  <a:txBody>
                    <a:bodyPr/>
                    <a:lstStyle/>
                    <a:p>
                      <a:pPr algn="ctr"/>
                      <a:r>
                        <a:rPr lang="en-US" sz="2800">
                          <a:latin typeface="Times New Roman" pitchFamily="18" charset="0"/>
                          <a:cs typeface="Times New Roman" pitchFamily="18" charset="0"/>
                        </a:rPr>
                        <a:t>Q</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U</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Ề</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bl>
          </a:graphicData>
        </a:graphic>
      </p:graphicFrame>
      <p:graphicFrame>
        <p:nvGraphicFramePr>
          <p:cNvPr id="10" name="table 7"/>
          <p:cNvGraphicFramePr>
            <a:graphicFrameLocks/>
          </p:cNvGraphicFramePr>
          <p:nvPr>
            <p:extLst>
              <p:ext uri="{D42A27DB-BD31-4B8C-83A1-F6EECF244321}">
                <p14:modId xmlns:p14="http://schemas.microsoft.com/office/powerpoint/2010/main" val="3678095451"/>
              </p:ext>
            </p:extLst>
          </p:nvPr>
        </p:nvGraphicFramePr>
        <p:xfrm>
          <a:off x="3027349" y="3936274"/>
          <a:ext cx="60350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gridCol w="548640">
                  <a:extLst>
                    <a:ext uri="{9D8B030D-6E8A-4147-A177-3AD203B41FA5}">
                      <a16:colId xmlns:a16="http://schemas.microsoft.com/office/drawing/2014/main" xmlns="" val="20008"/>
                    </a:ext>
                  </a:extLst>
                </a:gridCol>
                <a:gridCol w="548640">
                  <a:extLst>
                    <a:ext uri="{9D8B030D-6E8A-4147-A177-3AD203B41FA5}">
                      <a16:colId xmlns:a16="http://schemas.microsoft.com/office/drawing/2014/main" xmlns="" val="20009"/>
                    </a:ext>
                  </a:extLst>
                </a:gridCol>
                <a:gridCol w="548640">
                  <a:extLst>
                    <a:ext uri="{9D8B030D-6E8A-4147-A177-3AD203B41FA5}">
                      <a16:colId xmlns:a16="http://schemas.microsoft.com/office/drawing/2014/main" xmlns="" val="20010"/>
                    </a:ext>
                  </a:extLst>
                </a:gridCol>
              </a:tblGrid>
              <a:tr h="370840">
                <a:tc>
                  <a:txBody>
                    <a:bodyPr/>
                    <a:lstStyle/>
                    <a:p>
                      <a:pPr algn="ctr"/>
                      <a:r>
                        <a:rPr lang="en-US" sz="2800">
                          <a:latin typeface="Times New Roman" pitchFamily="18" charset="0"/>
                          <a:cs typeface="Times New Roman" pitchFamily="18" charset="0"/>
                        </a:rPr>
                        <a:t>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I</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Ệ</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P</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11" name="table 6"/>
          <p:cNvGraphicFramePr>
            <a:graphicFrameLocks/>
          </p:cNvGraphicFramePr>
          <p:nvPr>
            <p:extLst>
              <p:ext uri="{D42A27DB-BD31-4B8C-83A1-F6EECF244321}">
                <p14:modId xmlns:p14="http://schemas.microsoft.com/office/powerpoint/2010/main" val="4095098993"/>
              </p:ext>
            </p:extLst>
          </p:nvPr>
        </p:nvGraphicFramePr>
        <p:xfrm>
          <a:off x="2475414" y="3415937"/>
          <a:ext cx="219456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tblGrid>
              <a:tr h="370840">
                <a:tc>
                  <a:txBody>
                    <a:bodyPr/>
                    <a:lstStyle/>
                    <a:p>
                      <a:pPr algn="ctr"/>
                      <a:r>
                        <a:rPr lang="en-US" sz="2800">
                          <a:latin typeface="Times New Roman" pitchFamily="18" charset="0"/>
                          <a:cs typeface="Times New Roman" pitchFamily="18" charset="0"/>
                        </a:rPr>
                        <a:t>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Ự</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bl>
          </a:graphicData>
        </a:graphic>
      </p:graphicFrame>
      <p:graphicFrame>
        <p:nvGraphicFramePr>
          <p:cNvPr id="12" name="table 5"/>
          <p:cNvGraphicFramePr>
            <a:graphicFrameLocks/>
          </p:cNvGraphicFramePr>
          <p:nvPr>
            <p:extLst>
              <p:ext uri="{D42A27DB-BD31-4B8C-83A1-F6EECF244321}">
                <p14:modId xmlns:p14="http://schemas.microsoft.com/office/powerpoint/2010/main" val="4267326796"/>
              </p:ext>
            </p:extLst>
          </p:nvPr>
        </p:nvGraphicFramePr>
        <p:xfrm>
          <a:off x="4130040" y="2882537"/>
          <a:ext cx="493776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gridCol w="548640">
                  <a:extLst>
                    <a:ext uri="{9D8B030D-6E8A-4147-A177-3AD203B41FA5}">
                      <a16:colId xmlns:a16="http://schemas.microsoft.com/office/drawing/2014/main" xmlns="" val="20008"/>
                    </a:ext>
                  </a:extLst>
                </a:gridCol>
              </a:tblGrid>
              <a:tr h="370840">
                <a:tc>
                  <a:txBody>
                    <a:bodyPr/>
                    <a:lstStyle/>
                    <a:p>
                      <a:pPr algn="ctr"/>
                      <a:r>
                        <a:rPr lang="en-US" sz="2800">
                          <a:latin typeface="Times New Roman" pitchFamily="18" charset="0"/>
                          <a:cs typeface="Times New Roman" pitchFamily="18" charset="0"/>
                        </a:rPr>
                        <a:t>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Â</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13" name="table 4"/>
          <p:cNvGraphicFramePr>
            <a:graphicFrameLocks/>
          </p:cNvGraphicFramePr>
          <p:nvPr>
            <p:extLst>
              <p:ext uri="{D42A27DB-BD31-4B8C-83A1-F6EECF244321}">
                <p14:modId xmlns:p14="http://schemas.microsoft.com/office/powerpoint/2010/main" val="2231155181"/>
              </p:ext>
            </p:extLst>
          </p:nvPr>
        </p:nvGraphicFramePr>
        <p:xfrm>
          <a:off x="3027422" y="2351314"/>
          <a:ext cx="384048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tblGrid>
              <a:tr h="370840">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Ĩ</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V</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Ụ</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14" name="table 3"/>
          <p:cNvGraphicFramePr>
            <a:graphicFrameLocks/>
          </p:cNvGraphicFramePr>
          <p:nvPr>
            <p:extLst>
              <p:ext uri="{D42A27DB-BD31-4B8C-83A1-F6EECF244321}">
                <p14:modId xmlns:p14="http://schemas.microsoft.com/office/powerpoint/2010/main" val="2188153989"/>
              </p:ext>
            </p:extLst>
          </p:nvPr>
        </p:nvGraphicFramePr>
        <p:xfrm>
          <a:off x="2481949" y="1815737"/>
          <a:ext cx="384048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tblGrid>
              <a:tr h="370840">
                <a:tc>
                  <a:txBody>
                    <a:bodyPr/>
                    <a:lstStyle/>
                    <a:p>
                      <a:pPr algn="ctr"/>
                      <a:r>
                        <a:rPr lang="en-US" sz="2800">
                          <a:latin typeface="Times New Roman" pitchFamily="18" charset="0"/>
                          <a:cs typeface="Times New Roman" pitchFamily="18" charset="0"/>
                        </a:rPr>
                        <a:t>B</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U</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Ô</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B</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Á</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15" name="table 2"/>
          <p:cNvGraphicFramePr>
            <a:graphicFrameLocks/>
          </p:cNvGraphicFramePr>
          <p:nvPr>
            <p:extLst>
              <p:ext uri="{D42A27DB-BD31-4B8C-83A1-F6EECF244321}">
                <p14:modId xmlns:p14="http://schemas.microsoft.com/office/powerpoint/2010/main" val="3351810724"/>
              </p:ext>
            </p:extLst>
          </p:nvPr>
        </p:nvGraphicFramePr>
        <p:xfrm>
          <a:off x="3574870" y="1282337"/>
          <a:ext cx="32918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tblGrid>
              <a:tr h="370840">
                <a:tc>
                  <a:txBody>
                    <a:bodyPr/>
                    <a:lstStyle/>
                    <a:p>
                      <a:pPr algn="ctr"/>
                      <a:r>
                        <a:rPr lang="en-US" sz="2800">
                          <a:latin typeface="Times New Roman" pitchFamily="18" charset="0"/>
                          <a:cs typeface="Times New Roman" pitchFamily="18" charset="0"/>
                        </a:rPr>
                        <a:t>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I</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Ề</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Ệ</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16" name="table 1"/>
          <p:cNvGraphicFramePr>
            <a:graphicFrameLocks/>
          </p:cNvGraphicFramePr>
          <p:nvPr>
            <p:extLst>
              <p:ext uri="{D42A27DB-BD31-4B8C-83A1-F6EECF244321}">
                <p14:modId xmlns:p14="http://schemas.microsoft.com/office/powerpoint/2010/main" val="2872735213"/>
              </p:ext>
            </p:extLst>
          </p:nvPr>
        </p:nvGraphicFramePr>
        <p:xfrm>
          <a:off x="4121333" y="762000"/>
          <a:ext cx="32918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tblGrid>
              <a:tr h="457200">
                <a:tc>
                  <a:txBody>
                    <a:bodyPr/>
                    <a:lstStyle/>
                    <a:p>
                      <a:pPr algn="ctr"/>
                      <a:r>
                        <a:rPr lang="en-US" sz="2800">
                          <a:latin typeface="Times New Roman" pitchFamily="18" charset="0"/>
                          <a:cs typeface="Times New Roman" pitchFamily="18" charset="0"/>
                        </a:rPr>
                        <a:t>K</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2800">
                          <a:latin typeface="Times New Roman" pitchFamily="18" charset="0"/>
                          <a:cs typeface="Times New Roman" pitchFamily="18" charset="0"/>
                        </a:rPr>
                        <a:t>I</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H</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2800">
                          <a:latin typeface="Times New Roman" pitchFamily="18" charset="0"/>
                          <a:cs typeface="Times New Roman" pitchFamily="18" charset="0"/>
                        </a:rPr>
                        <a:t>Ế</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sp>
        <p:nvSpPr>
          <p:cNvPr id="21" name="cau-hoi 1"/>
          <p:cNvSpPr/>
          <p:nvPr/>
        </p:nvSpPr>
        <p:spPr>
          <a:xfrm>
            <a:off x="705394" y="827314"/>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1</a:t>
            </a:r>
          </a:p>
        </p:txBody>
      </p:sp>
      <p:sp>
        <p:nvSpPr>
          <p:cNvPr id="4" name="Title 1"/>
          <p:cNvSpPr>
            <a:spLocks noGrp="1"/>
          </p:cNvSpPr>
          <p:nvPr>
            <p:ph type="title"/>
          </p:nvPr>
        </p:nvSpPr>
        <p:spPr>
          <a:xfrm>
            <a:off x="515983" y="0"/>
            <a:ext cx="8229600" cy="563562"/>
          </a:xfrm>
        </p:spPr>
        <p:txBody>
          <a:bodyPr>
            <a:normAutofit fontScale="90000"/>
          </a:bodyPr>
          <a:lstStyle/>
          <a:p>
            <a:r>
              <a:rPr lang="en-US" b="1">
                <a:solidFill>
                  <a:srgbClr val="FF0000"/>
                </a:solidFill>
              </a:rPr>
              <a:t>TRÒ CHƠI Ô CHỮ</a:t>
            </a:r>
            <a:endParaRPr lang="en-US" b="1" dirty="0">
              <a:solidFill>
                <a:srgbClr val="FF0000"/>
              </a:solidFill>
            </a:endParaRPr>
          </a:p>
        </p:txBody>
      </p:sp>
      <p:sp>
        <p:nvSpPr>
          <p:cNvPr id="7" name="bang cau hoi"/>
          <p:cNvSpPr/>
          <p:nvPr/>
        </p:nvSpPr>
        <p:spPr>
          <a:xfrm>
            <a:off x="1219200" y="5969570"/>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Đây là lĩnh vực sản xuất, phân phối, thương mại, tiêu dùng hàng hóa và dịch vụ</a:t>
            </a:r>
          </a:p>
        </p:txBody>
      </p:sp>
      <p:sp>
        <p:nvSpPr>
          <p:cNvPr id="55" name="cau-hoi 2"/>
          <p:cNvSpPr/>
          <p:nvPr/>
        </p:nvSpPr>
        <p:spPr>
          <a:xfrm>
            <a:off x="705394" y="1360714"/>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2</a:t>
            </a:r>
          </a:p>
        </p:txBody>
      </p:sp>
      <p:sp>
        <p:nvSpPr>
          <p:cNvPr id="56" name="bang cau hoi"/>
          <p:cNvSpPr/>
          <p:nvPr/>
        </p:nvSpPr>
        <p:spPr>
          <a:xfrm>
            <a:off x="1036318" y="5880463"/>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Loại hàng hóa đặc biệt được tách ra làm vật ngang giá chung cho tất cả hàng hóa</a:t>
            </a:r>
          </a:p>
        </p:txBody>
      </p:sp>
      <p:sp>
        <p:nvSpPr>
          <p:cNvPr id="57" name="cau-hoi 3"/>
          <p:cNvSpPr/>
          <p:nvPr/>
        </p:nvSpPr>
        <p:spPr>
          <a:xfrm>
            <a:off x="668382" y="1867989"/>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3</a:t>
            </a:r>
          </a:p>
        </p:txBody>
      </p:sp>
      <p:sp>
        <p:nvSpPr>
          <p:cNvPr id="58" name="bang cau hoi"/>
          <p:cNvSpPr/>
          <p:nvPr/>
        </p:nvSpPr>
        <p:spPr>
          <a:xfrm>
            <a:off x="1066800" y="5880463"/>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Là hoạt động mua hàng ở nơi giá thấp, bán hàng ở nơi có giá cao với mục đích kiếm lời</a:t>
            </a:r>
          </a:p>
        </p:txBody>
      </p:sp>
      <p:sp>
        <p:nvSpPr>
          <p:cNvPr id="59" name="cau-hoi 4"/>
          <p:cNvSpPr/>
          <p:nvPr/>
        </p:nvSpPr>
        <p:spPr>
          <a:xfrm>
            <a:off x="642256" y="2412274"/>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4</a:t>
            </a:r>
          </a:p>
        </p:txBody>
      </p:sp>
      <p:sp>
        <p:nvSpPr>
          <p:cNvPr id="60" name="bang cau hoi"/>
          <p:cNvSpPr/>
          <p:nvPr/>
        </p:nvSpPr>
        <p:spPr>
          <a:xfrm>
            <a:off x="1066800" y="5878285"/>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Là trách nhiệm phải thực hiện những hành vi khi được yêu cầu phải làm</a:t>
            </a:r>
          </a:p>
        </p:txBody>
      </p:sp>
      <p:sp>
        <p:nvSpPr>
          <p:cNvPr id="61" name="cau-hoi 5"/>
          <p:cNvSpPr/>
          <p:nvPr/>
        </p:nvSpPr>
        <p:spPr>
          <a:xfrm>
            <a:off x="637900" y="2908663"/>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5</a:t>
            </a:r>
          </a:p>
        </p:txBody>
      </p:sp>
      <p:sp>
        <p:nvSpPr>
          <p:cNvPr id="62" name="bang cau hoi"/>
          <p:cNvSpPr/>
          <p:nvPr/>
        </p:nvSpPr>
        <p:spPr>
          <a:xfrm>
            <a:off x="1066800" y="5880463"/>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Ngày 13 tháng 10 hằng năm được lấy làm ngày?</a:t>
            </a:r>
          </a:p>
        </p:txBody>
      </p:sp>
      <p:sp>
        <p:nvSpPr>
          <p:cNvPr id="63" name="cau-hoi 6"/>
          <p:cNvSpPr/>
          <p:nvPr/>
        </p:nvSpPr>
        <p:spPr>
          <a:xfrm>
            <a:off x="609600" y="3459480"/>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6</a:t>
            </a:r>
          </a:p>
        </p:txBody>
      </p:sp>
      <p:sp>
        <p:nvSpPr>
          <p:cNvPr id="64" name="bang cau hoi"/>
          <p:cNvSpPr/>
          <p:nvPr/>
        </p:nvSpPr>
        <p:spPr>
          <a:xfrm>
            <a:off x="1156725" y="5913119"/>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Một trong những tiêu ngữ được ghi trong Quốc Hiệu nước ta hiện nay</a:t>
            </a:r>
          </a:p>
        </p:txBody>
      </p:sp>
      <p:sp>
        <p:nvSpPr>
          <p:cNvPr id="65" name="cau-hoi 7"/>
          <p:cNvSpPr/>
          <p:nvPr/>
        </p:nvSpPr>
        <p:spPr>
          <a:xfrm>
            <a:off x="609600" y="3962400"/>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7</a:t>
            </a:r>
          </a:p>
        </p:txBody>
      </p:sp>
      <p:sp>
        <p:nvSpPr>
          <p:cNvPr id="66" name="bang cau hoi"/>
          <p:cNvSpPr/>
          <p:nvPr/>
        </p:nvSpPr>
        <p:spPr>
          <a:xfrm>
            <a:off x="1119119" y="5913119"/>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Là một tổ chức kinh tế có tên riêng, có tài sản, có trụ sở giao dịch và được đăng ký thành lập</a:t>
            </a:r>
          </a:p>
        </p:txBody>
      </p:sp>
      <p:sp>
        <p:nvSpPr>
          <p:cNvPr id="67" name="cau-hoi 8"/>
          <p:cNvSpPr/>
          <p:nvPr/>
        </p:nvSpPr>
        <p:spPr>
          <a:xfrm>
            <a:off x="618307" y="4524104"/>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8</a:t>
            </a:r>
          </a:p>
        </p:txBody>
      </p:sp>
      <p:sp>
        <p:nvSpPr>
          <p:cNvPr id="68" name="bang cau hoi"/>
          <p:cNvSpPr/>
          <p:nvPr/>
        </p:nvSpPr>
        <p:spPr>
          <a:xfrm>
            <a:off x="1212007" y="6009608"/>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Đây là điều mà pháp luật công nhận và đảm bảo thực hiện</a:t>
            </a:r>
          </a:p>
        </p:txBody>
      </p:sp>
      <p:sp>
        <p:nvSpPr>
          <p:cNvPr id="69" name="cau-hoi 9"/>
          <p:cNvSpPr/>
          <p:nvPr/>
        </p:nvSpPr>
        <p:spPr>
          <a:xfrm>
            <a:off x="611776" y="5105400"/>
            <a:ext cx="609600" cy="381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latin typeface="Times New Roman" pitchFamily="18" charset="0"/>
                <a:cs typeface="Times New Roman" pitchFamily="18" charset="0"/>
              </a:rPr>
              <a:t>9</a:t>
            </a:r>
          </a:p>
        </p:txBody>
      </p:sp>
      <p:sp>
        <p:nvSpPr>
          <p:cNvPr id="70" name="bang cau hoi"/>
          <p:cNvSpPr/>
          <p:nvPr/>
        </p:nvSpPr>
        <p:spPr>
          <a:xfrm>
            <a:off x="1194331" y="5950131"/>
            <a:ext cx="7143206"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latin typeface="Times New Roman" pitchFamily="18" charset="0"/>
                <a:cs typeface="Times New Roman" pitchFamily="18" charset="0"/>
              </a:rPr>
              <a:t>Đây là văn bản pháp luật có giá trị pháp lý cao nhất</a:t>
            </a:r>
          </a:p>
        </p:txBody>
      </p:sp>
      <p:graphicFrame>
        <p:nvGraphicFramePr>
          <p:cNvPr id="78" name="table 9"/>
          <p:cNvGraphicFramePr>
            <a:graphicFrameLocks/>
          </p:cNvGraphicFramePr>
          <p:nvPr>
            <p:extLst>
              <p:ext uri="{D42A27DB-BD31-4B8C-83A1-F6EECF244321}">
                <p14:modId xmlns:p14="http://schemas.microsoft.com/office/powerpoint/2010/main" val="3146972659"/>
              </p:ext>
            </p:extLst>
          </p:nvPr>
        </p:nvGraphicFramePr>
        <p:xfrm>
          <a:off x="1395550" y="5013959"/>
          <a:ext cx="438912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79" name="table 8"/>
          <p:cNvGraphicFramePr>
            <a:graphicFrameLocks/>
          </p:cNvGraphicFramePr>
          <p:nvPr>
            <p:extLst>
              <p:ext uri="{D42A27DB-BD31-4B8C-83A1-F6EECF244321}">
                <p14:modId xmlns:p14="http://schemas.microsoft.com/office/powerpoint/2010/main" val="2352884132"/>
              </p:ext>
            </p:extLst>
          </p:nvPr>
        </p:nvGraphicFramePr>
        <p:xfrm>
          <a:off x="1943345" y="4469674"/>
          <a:ext cx="274320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bl>
          </a:graphicData>
        </a:graphic>
      </p:graphicFrame>
      <p:graphicFrame>
        <p:nvGraphicFramePr>
          <p:cNvPr id="80" name="table 7"/>
          <p:cNvGraphicFramePr>
            <a:graphicFrameLocks/>
          </p:cNvGraphicFramePr>
          <p:nvPr>
            <p:extLst>
              <p:ext uri="{D42A27DB-BD31-4B8C-83A1-F6EECF244321}">
                <p14:modId xmlns:p14="http://schemas.microsoft.com/office/powerpoint/2010/main" val="2402204644"/>
              </p:ext>
            </p:extLst>
          </p:nvPr>
        </p:nvGraphicFramePr>
        <p:xfrm>
          <a:off x="3027349" y="3936274"/>
          <a:ext cx="60350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gridCol w="548640">
                  <a:extLst>
                    <a:ext uri="{9D8B030D-6E8A-4147-A177-3AD203B41FA5}">
                      <a16:colId xmlns:a16="http://schemas.microsoft.com/office/drawing/2014/main" xmlns="" val="20008"/>
                    </a:ext>
                  </a:extLst>
                </a:gridCol>
                <a:gridCol w="548640">
                  <a:extLst>
                    <a:ext uri="{9D8B030D-6E8A-4147-A177-3AD203B41FA5}">
                      <a16:colId xmlns:a16="http://schemas.microsoft.com/office/drawing/2014/main" xmlns="" val="20009"/>
                    </a:ext>
                  </a:extLst>
                </a:gridCol>
                <a:gridCol w="548640">
                  <a:extLst>
                    <a:ext uri="{9D8B030D-6E8A-4147-A177-3AD203B41FA5}">
                      <a16:colId xmlns:a16="http://schemas.microsoft.com/office/drawing/2014/main" xmlns="" val="20010"/>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81" name="table 6"/>
          <p:cNvGraphicFramePr>
            <a:graphicFrameLocks/>
          </p:cNvGraphicFramePr>
          <p:nvPr>
            <p:extLst>
              <p:ext uri="{D42A27DB-BD31-4B8C-83A1-F6EECF244321}">
                <p14:modId xmlns:p14="http://schemas.microsoft.com/office/powerpoint/2010/main" val="80466202"/>
              </p:ext>
            </p:extLst>
          </p:nvPr>
        </p:nvGraphicFramePr>
        <p:xfrm>
          <a:off x="2475414" y="3415937"/>
          <a:ext cx="219456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bl>
          </a:graphicData>
        </a:graphic>
      </p:graphicFrame>
      <p:graphicFrame>
        <p:nvGraphicFramePr>
          <p:cNvPr id="82" name="table 5"/>
          <p:cNvGraphicFramePr>
            <a:graphicFrameLocks/>
          </p:cNvGraphicFramePr>
          <p:nvPr>
            <p:extLst>
              <p:ext uri="{D42A27DB-BD31-4B8C-83A1-F6EECF244321}">
                <p14:modId xmlns:p14="http://schemas.microsoft.com/office/powerpoint/2010/main" val="2435716768"/>
              </p:ext>
            </p:extLst>
          </p:nvPr>
        </p:nvGraphicFramePr>
        <p:xfrm>
          <a:off x="4130040" y="2882537"/>
          <a:ext cx="493776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gridCol w="548640">
                  <a:extLst>
                    <a:ext uri="{9D8B030D-6E8A-4147-A177-3AD203B41FA5}">
                      <a16:colId xmlns:a16="http://schemas.microsoft.com/office/drawing/2014/main" xmlns="" val="20007"/>
                    </a:ext>
                  </a:extLst>
                </a:gridCol>
                <a:gridCol w="548640">
                  <a:extLst>
                    <a:ext uri="{9D8B030D-6E8A-4147-A177-3AD203B41FA5}">
                      <a16:colId xmlns:a16="http://schemas.microsoft.com/office/drawing/2014/main" xmlns="" val="20008"/>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83" name="table 4"/>
          <p:cNvGraphicFramePr>
            <a:graphicFrameLocks/>
          </p:cNvGraphicFramePr>
          <p:nvPr>
            <p:extLst>
              <p:ext uri="{D42A27DB-BD31-4B8C-83A1-F6EECF244321}">
                <p14:modId xmlns:p14="http://schemas.microsoft.com/office/powerpoint/2010/main" val="330924646"/>
              </p:ext>
            </p:extLst>
          </p:nvPr>
        </p:nvGraphicFramePr>
        <p:xfrm>
          <a:off x="3027422" y="2351314"/>
          <a:ext cx="384048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84" name="table 3"/>
          <p:cNvGraphicFramePr>
            <a:graphicFrameLocks/>
          </p:cNvGraphicFramePr>
          <p:nvPr>
            <p:extLst>
              <p:ext uri="{D42A27DB-BD31-4B8C-83A1-F6EECF244321}">
                <p14:modId xmlns:p14="http://schemas.microsoft.com/office/powerpoint/2010/main" val="3807843853"/>
              </p:ext>
            </p:extLst>
          </p:nvPr>
        </p:nvGraphicFramePr>
        <p:xfrm>
          <a:off x="2481949" y="1815737"/>
          <a:ext cx="384048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48640">
                  <a:extLst>
                    <a:ext uri="{9D8B030D-6E8A-4147-A177-3AD203B41FA5}">
                      <a16:colId xmlns:a16="http://schemas.microsoft.com/office/drawing/2014/main" xmlns="" val="20006"/>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85" name="table 2"/>
          <p:cNvGraphicFramePr>
            <a:graphicFrameLocks/>
          </p:cNvGraphicFramePr>
          <p:nvPr>
            <p:extLst>
              <p:ext uri="{D42A27DB-BD31-4B8C-83A1-F6EECF244321}">
                <p14:modId xmlns:p14="http://schemas.microsoft.com/office/powerpoint/2010/main" val="38130742"/>
              </p:ext>
            </p:extLst>
          </p:nvPr>
        </p:nvGraphicFramePr>
        <p:xfrm>
          <a:off x="3574870" y="1282337"/>
          <a:ext cx="32918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tblGrid>
              <a:tr h="37084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graphicFrame>
        <p:nvGraphicFramePr>
          <p:cNvPr id="86" name="table 1"/>
          <p:cNvGraphicFramePr>
            <a:graphicFrameLocks/>
          </p:cNvGraphicFramePr>
          <p:nvPr>
            <p:extLst>
              <p:ext uri="{D42A27DB-BD31-4B8C-83A1-F6EECF244321}">
                <p14:modId xmlns:p14="http://schemas.microsoft.com/office/powerpoint/2010/main" val="1151158723"/>
              </p:ext>
            </p:extLst>
          </p:nvPr>
        </p:nvGraphicFramePr>
        <p:xfrm>
          <a:off x="4121333" y="762000"/>
          <a:ext cx="3291840" cy="5181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 val="20000"/>
                    </a:ext>
                  </a:extLst>
                </a:gridCol>
                <a:gridCol w="548640">
                  <a:extLst>
                    <a:ext uri="{9D8B030D-6E8A-4147-A177-3AD203B41FA5}">
                      <a16:colId xmlns:a16="http://schemas.microsoft.com/office/drawing/2014/main" xmlns="" val="20001"/>
                    </a:ext>
                  </a:extLst>
                </a:gridCol>
                <a:gridCol w="548640">
                  <a:extLst>
                    <a:ext uri="{9D8B030D-6E8A-4147-A177-3AD203B41FA5}">
                      <a16:colId xmlns:a16="http://schemas.microsoft.com/office/drawing/2014/main" xmlns="" val="20002"/>
                    </a:ext>
                  </a:extLst>
                </a:gridCol>
                <a:gridCol w="548640">
                  <a:extLst>
                    <a:ext uri="{9D8B030D-6E8A-4147-A177-3AD203B41FA5}">
                      <a16:colId xmlns:a16="http://schemas.microsoft.com/office/drawing/2014/main" xmlns="" val="20003"/>
                    </a:ext>
                  </a:extLst>
                </a:gridCol>
                <a:gridCol w="54864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tblGrid>
              <a:tr h="457200">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280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74975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21"/>
                                        </p:tgtEl>
                                        <p:attrNameLst>
                                          <p:attrName>fillcolor</p:attrName>
                                        </p:attrNameLst>
                                      </p:cBhvr>
                                      <p:to>
                                        <a:srgbClr val="FF0000"/>
                                      </p:to>
                                    </p:animClr>
                                    <p:set>
                                      <p:cBhvr>
                                        <p:cTn id="7" dur="500" fill="hold"/>
                                        <p:tgtEl>
                                          <p:spTgt spid="21"/>
                                        </p:tgtEl>
                                        <p:attrNameLst>
                                          <p:attrName>fill.type</p:attrName>
                                        </p:attrNameLst>
                                      </p:cBhvr>
                                      <p:to>
                                        <p:strVal val="solid"/>
                                      </p:to>
                                    </p:set>
                                    <p:set>
                                      <p:cBhvr>
                                        <p:cTn id="8" dur="500" fill="hold"/>
                                        <p:tgtEl>
                                          <p:spTgt spid="21"/>
                                        </p:tgtEl>
                                        <p:attrNameLst>
                                          <p:attrName>fill.on</p:attrName>
                                        </p:attrNameLst>
                                      </p:cBhvr>
                                      <p:to>
                                        <p:strVal val="true"/>
                                      </p:to>
                                    </p:set>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1"/>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1" restart="whenNotActive" fill="hold" evtFilter="cancelBubble" nodeType="interactiveSeq">
                <p:stCondLst>
                  <p:cond evt="onClick" delay="0">
                    <p:tgtEl>
                      <p:spTgt spid="55"/>
                    </p:tgtEl>
                  </p:cond>
                </p:stCondLst>
                <p:endSync evt="end" delay="0">
                  <p:rtn val="all"/>
                </p:endSync>
                <p:childTnLst>
                  <p:par>
                    <p:cTn id="22" fill="hold">
                      <p:stCondLst>
                        <p:cond delay="0"/>
                      </p:stCondLst>
                      <p:childTnLst>
                        <p:par>
                          <p:cTn id="23" fill="hold">
                            <p:stCondLst>
                              <p:cond delay="0"/>
                            </p:stCondLst>
                            <p:childTnLst>
                              <p:par>
                                <p:cTn id="24" presetID="1" presetClass="emph" presetSubtype="2" fill="hold" nodeType="clickEffect">
                                  <p:stCondLst>
                                    <p:cond delay="0"/>
                                  </p:stCondLst>
                                  <p:childTnLst>
                                    <p:animClr clrSpc="rgb" dir="cw">
                                      <p:cBhvr>
                                        <p:cTn id="25" dur="500" fill="hold"/>
                                        <p:tgtEl>
                                          <p:spTgt spid="55"/>
                                        </p:tgtEl>
                                        <p:attrNameLst>
                                          <p:attrName>fillcolor</p:attrName>
                                        </p:attrNameLst>
                                      </p:cBhvr>
                                      <p:to>
                                        <a:srgbClr val="FF0000"/>
                                      </p:to>
                                    </p:animClr>
                                    <p:set>
                                      <p:cBhvr>
                                        <p:cTn id="26" dur="500" fill="hold"/>
                                        <p:tgtEl>
                                          <p:spTgt spid="55"/>
                                        </p:tgtEl>
                                        <p:attrNameLst>
                                          <p:attrName>fill.type</p:attrName>
                                        </p:attrNameLst>
                                      </p:cBhvr>
                                      <p:to>
                                        <p:strVal val="solid"/>
                                      </p:to>
                                    </p:set>
                                    <p:set>
                                      <p:cBhvr>
                                        <p:cTn id="27" dur="500" fill="hold"/>
                                        <p:tgtEl>
                                          <p:spTgt spid="55"/>
                                        </p:tgtEl>
                                        <p:attrNameLst>
                                          <p:attrName>fill.on</p:attrName>
                                        </p:attrNameLst>
                                      </p:cBhvr>
                                      <p:to>
                                        <p:strVal val="true"/>
                                      </p:to>
                                    </p:set>
                                  </p:childTnLst>
                                </p:cTn>
                              </p:par>
                            </p:childTnLst>
                          </p:cTn>
                        </p:par>
                        <p:par>
                          <p:cTn id="28" fill="hold">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ppt_x"/>
                                          </p:val>
                                        </p:tav>
                                        <p:tav tm="100000">
                                          <p:val>
                                            <p:strVal val="#ppt_x"/>
                                          </p:val>
                                        </p:tav>
                                      </p:tavLst>
                                    </p:anim>
                                    <p:anim calcmode="lin" valueType="num">
                                      <p:cBhvr additive="base">
                                        <p:cTn id="3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5"/>
                  </p:tgtEl>
                </p:cond>
              </p:nextCondLst>
            </p:seq>
            <p:seq concurrent="1" nextAc="seek">
              <p:cTn id="33" restart="whenNotActive" fill="hold" evtFilter="cancelBubble" nodeType="interactiveSeq">
                <p:stCondLst>
                  <p:cond evt="onClick" delay="0">
                    <p:tgtEl>
                      <p:spTgt spid="56"/>
                    </p:tgtEl>
                  </p:cond>
                </p:stCondLst>
                <p:endSync evt="end" delay="0">
                  <p:rtn val="all"/>
                </p:endSync>
                <p:childTnLst>
                  <p:par>
                    <p:cTn id="34" fill="hold">
                      <p:stCondLst>
                        <p:cond delay="0"/>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56"/>
                                        </p:tgtEl>
                                        <p:attrNameLst>
                                          <p:attrName>ppt_x</p:attrName>
                                        </p:attrNameLst>
                                      </p:cBhvr>
                                      <p:tavLst>
                                        <p:tav tm="0">
                                          <p:val>
                                            <p:strVal val="ppt_x"/>
                                          </p:val>
                                        </p:tav>
                                        <p:tav tm="100000">
                                          <p:val>
                                            <p:strVal val="ppt_x"/>
                                          </p:val>
                                        </p:tav>
                                      </p:tavLst>
                                    </p:anim>
                                    <p:anim calcmode="lin" valueType="num">
                                      <p:cBhvr additive="base">
                                        <p:cTn id="38" dur="500"/>
                                        <p:tgtEl>
                                          <p:spTgt spid="56"/>
                                        </p:tgtEl>
                                        <p:attrNameLst>
                                          <p:attrName>ppt_y</p:attrName>
                                        </p:attrNameLst>
                                      </p:cBhvr>
                                      <p:tavLst>
                                        <p:tav tm="0">
                                          <p:val>
                                            <p:strVal val="ppt_y"/>
                                          </p:val>
                                        </p:tav>
                                        <p:tav tm="100000">
                                          <p:val>
                                            <p:strVal val="1+ppt_h/2"/>
                                          </p:val>
                                        </p:tav>
                                      </p:tavLst>
                                    </p:anim>
                                    <p:set>
                                      <p:cBhvr>
                                        <p:cTn id="39"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40" restart="whenNotActive" fill="hold" evtFilter="cancelBubble" nodeType="interactiveSeq">
                <p:stCondLst>
                  <p:cond evt="onClick" delay="0">
                    <p:tgtEl>
                      <p:spTgt spid="57"/>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500" fill="hold"/>
                                        <p:tgtEl>
                                          <p:spTgt spid="57"/>
                                        </p:tgtEl>
                                        <p:attrNameLst>
                                          <p:attrName>fillcolor</p:attrName>
                                        </p:attrNameLst>
                                      </p:cBhvr>
                                      <p:to>
                                        <a:srgbClr val="FF0000"/>
                                      </p:to>
                                    </p:animClr>
                                    <p:set>
                                      <p:cBhvr>
                                        <p:cTn id="45" dur="500" fill="hold"/>
                                        <p:tgtEl>
                                          <p:spTgt spid="57"/>
                                        </p:tgtEl>
                                        <p:attrNameLst>
                                          <p:attrName>fill.type</p:attrName>
                                        </p:attrNameLst>
                                      </p:cBhvr>
                                      <p:to>
                                        <p:strVal val="solid"/>
                                      </p:to>
                                    </p:set>
                                    <p:set>
                                      <p:cBhvr>
                                        <p:cTn id="46" dur="500" fill="hold"/>
                                        <p:tgtEl>
                                          <p:spTgt spid="57"/>
                                        </p:tgtEl>
                                        <p:attrNameLst>
                                          <p:attrName>fill.on</p:attrName>
                                        </p:attrNameLst>
                                      </p:cBhvr>
                                      <p:to>
                                        <p:strVal val="true"/>
                                      </p:to>
                                    </p:set>
                                  </p:childTnLst>
                                </p:cTn>
                              </p:par>
                            </p:childTnLst>
                          </p:cTn>
                        </p:par>
                        <p:par>
                          <p:cTn id="47" fill="hold">
                            <p:stCondLst>
                              <p:cond delay="500"/>
                            </p:stCondLst>
                            <p:childTnLst>
                              <p:par>
                                <p:cTn id="48" presetID="2" presetClass="entr" presetSubtype="4" fill="hold" grpId="0" nodeType="afterEffect">
                                  <p:stCondLst>
                                    <p:cond delay="0"/>
                                  </p:stCondLst>
                                  <p:childTnLst>
                                    <p:set>
                                      <p:cBhvr>
                                        <p:cTn id="49" dur="1" fill="hold">
                                          <p:stCondLst>
                                            <p:cond delay="0"/>
                                          </p:stCondLst>
                                        </p:cTn>
                                        <p:tgtEl>
                                          <p:spTgt spid="58"/>
                                        </p:tgtEl>
                                        <p:attrNameLst>
                                          <p:attrName>style.visibility</p:attrName>
                                        </p:attrNameLst>
                                      </p:cBhvr>
                                      <p:to>
                                        <p:strVal val="visible"/>
                                      </p:to>
                                    </p:set>
                                    <p:anim calcmode="lin" valueType="num">
                                      <p:cBhvr additive="base">
                                        <p:cTn id="50" dur="500" fill="hold"/>
                                        <p:tgtEl>
                                          <p:spTgt spid="58"/>
                                        </p:tgtEl>
                                        <p:attrNameLst>
                                          <p:attrName>ppt_x</p:attrName>
                                        </p:attrNameLst>
                                      </p:cBhvr>
                                      <p:tavLst>
                                        <p:tav tm="0">
                                          <p:val>
                                            <p:strVal val="#ppt_x"/>
                                          </p:val>
                                        </p:tav>
                                        <p:tav tm="100000">
                                          <p:val>
                                            <p:strVal val="#ppt_x"/>
                                          </p:val>
                                        </p:tav>
                                      </p:tavLst>
                                    </p:anim>
                                    <p:anim calcmode="lin" valueType="num">
                                      <p:cBhvr additive="base">
                                        <p:cTn id="51"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7"/>
                  </p:tgtEl>
                </p:cond>
              </p:nextCondLst>
            </p:seq>
            <p:seq concurrent="1" nextAc="seek">
              <p:cTn id="52" restart="whenNotActive" fill="hold" evtFilter="cancelBubble" nodeType="interactiveSeq">
                <p:stCondLst>
                  <p:cond evt="onClick" delay="0">
                    <p:tgtEl>
                      <p:spTgt spid="58"/>
                    </p:tgtEl>
                  </p:cond>
                </p:stCondLst>
                <p:endSync evt="end" delay="0">
                  <p:rtn val="all"/>
                </p:endSync>
                <p:childTnLst>
                  <p:par>
                    <p:cTn id="53" fill="hold">
                      <p:stCondLst>
                        <p:cond delay="0"/>
                      </p:stCondLst>
                      <p:childTnLst>
                        <p:par>
                          <p:cTn id="54" fill="hold">
                            <p:stCondLst>
                              <p:cond delay="0"/>
                            </p:stCondLst>
                            <p:childTnLst>
                              <p:par>
                                <p:cTn id="55" presetID="2" presetClass="exit" presetSubtype="4" fill="hold" grpId="1" nodeType="clickEffect">
                                  <p:stCondLst>
                                    <p:cond delay="0"/>
                                  </p:stCondLst>
                                  <p:childTnLst>
                                    <p:anim calcmode="lin" valueType="num">
                                      <p:cBhvr additive="base">
                                        <p:cTn id="56" dur="500"/>
                                        <p:tgtEl>
                                          <p:spTgt spid="58"/>
                                        </p:tgtEl>
                                        <p:attrNameLst>
                                          <p:attrName>ppt_x</p:attrName>
                                        </p:attrNameLst>
                                      </p:cBhvr>
                                      <p:tavLst>
                                        <p:tav tm="0">
                                          <p:val>
                                            <p:strVal val="ppt_x"/>
                                          </p:val>
                                        </p:tav>
                                        <p:tav tm="100000">
                                          <p:val>
                                            <p:strVal val="ppt_x"/>
                                          </p:val>
                                        </p:tav>
                                      </p:tavLst>
                                    </p:anim>
                                    <p:anim calcmode="lin" valueType="num">
                                      <p:cBhvr additive="base">
                                        <p:cTn id="57" dur="500"/>
                                        <p:tgtEl>
                                          <p:spTgt spid="58"/>
                                        </p:tgtEl>
                                        <p:attrNameLst>
                                          <p:attrName>ppt_y</p:attrName>
                                        </p:attrNameLst>
                                      </p:cBhvr>
                                      <p:tavLst>
                                        <p:tav tm="0">
                                          <p:val>
                                            <p:strVal val="ppt_y"/>
                                          </p:val>
                                        </p:tav>
                                        <p:tav tm="100000">
                                          <p:val>
                                            <p:strVal val="1+ppt_h/2"/>
                                          </p:val>
                                        </p:tav>
                                      </p:tavLst>
                                    </p:anim>
                                    <p:set>
                                      <p:cBhvr>
                                        <p:cTn id="58"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59" restart="whenNotActive" fill="hold" evtFilter="cancelBubble" nodeType="interactiveSeq">
                <p:stCondLst>
                  <p:cond evt="onClick" delay="0">
                    <p:tgtEl>
                      <p:spTgt spid="59"/>
                    </p:tgtEl>
                  </p:cond>
                </p:stCondLst>
                <p:endSync evt="end" delay="0">
                  <p:rtn val="all"/>
                </p:endSync>
                <p:childTnLst>
                  <p:par>
                    <p:cTn id="60" fill="hold">
                      <p:stCondLst>
                        <p:cond delay="0"/>
                      </p:stCondLst>
                      <p:childTnLst>
                        <p:par>
                          <p:cTn id="61" fill="hold">
                            <p:stCondLst>
                              <p:cond delay="0"/>
                            </p:stCondLst>
                            <p:childTnLst>
                              <p:par>
                                <p:cTn id="62" presetID="1" presetClass="emph" presetSubtype="2" fill="hold" nodeType="clickEffect">
                                  <p:stCondLst>
                                    <p:cond delay="0"/>
                                  </p:stCondLst>
                                  <p:childTnLst>
                                    <p:animClr clrSpc="rgb" dir="cw">
                                      <p:cBhvr>
                                        <p:cTn id="63" dur="500" fill="hold"/>
                                        <p:tgtEl>
                                          <p:spTgt spid="59"/>
                                        </p:tgtEl>
                                        <p:attrNameLst>
                                          <p:attrName>fillcolor</p:attrName>
                                        </p:attrNameLst>
                                      </p:cBhvr>
                                      <p:to>
                                        <a:srgbClr val="FF0000"/>
                                      </p:to>
                                    </p:animClr>
                                    <p:set>
                                      <p:cBhvr>
                                        <p:cTn id="64" dur="500" fill="hold"/>
                                        <p:tgtEl>
                                          <p:spTgt spid="59"/>
                                        </p:tgtEl>
                                        <p:attrNameLst>
                                          <p:attrName>fill.type</p:attrName>
                                        </p:attrNameLst>
                                      </p:cBhvr>
                                      <p:to>
                                        <p:strVal val="solid"/>
                                      </p:to>
                                    </p:set>
                                    <p:set>
                                      <p:cBhvr>
                                        <p:cTn id="65" dur="500" fill="hold"/>
                                        <p:tgtEl>
                                          <p:spTgt spid="59"/>
                                        </p:tgtEl>
                                        <p:attrNameLst>
                                          <p:attrName>fill.on</p:attrName>
                                        </p:attrNameLst>
                                      </p:cBhvr>
                                      <p:to>
                                        <p:strVal val="true"/>
                                      </p:to>
                                    </p:set>
                                  </p:childTnLst>
                                </p:cTn>
                              </p:par>
                            </p:childTnLst>
                          </p:cTn>
                        </p:par>
                        <p:par>
                          <p:cTn id="66" fill="hold">
                            <p:stCondLst>
                              <p:cond delay="500"/>
                            </p:stCondLst>
                            <p:childTnLst>
                              <p:par>
                                <p:cTn id="67" presetID="2" presetClass="entr" presetSubtype="4" fill="hold" grpId="0" nodeType="afterEffect">
                                  <p:stCondLst>
                                    <p:cond delay="0"/>
                                  </p:stCondLst>
                                  <p:childTnLst>
                                    <p:set>
                                      <p:cBhvr>
                                        <p:cTn id="68" dur="1" fill="hold">
                                          <p:stCondLst>
                                            <p:cond delay="0"/>
                                          </p:stCondLst>
                                        </p:cTn>
                                        <p:tgtEl>
                                          <p:spTgt spid="60"/>
                                        </p:tgtEl>
                                        <p:attrNameLst>
                                          <p:attrName>style.visibility</p:attrName>
                                        </p:attrNameLst>
                                      </p:cBhvr>
                                      <p:to>
                                        <p:strVal val="visible"/>
                                      </p:to>
                                    </p:set>
                                    <p:anim calcmode="lin" valueType="num">
                                      <p:cBhvr additive="base">
                                        <p:cTn id="69" dur="500" fill="hold"/>
                                        <p:tgtEl>
                                          <p:spTgt spid="60"/>
                                        </p:tgtEl>
                                        <p:attrNameLst>
                                          <p:attrName>ppt_x</p:attrName>
                                        </p:attrNameLst>
                                      </p:cBhvr>
                                      <p:tavLst>
                                        <p:tav tm="0">
                                          <p:val>
                                            <p:strVal val="#ppt_x"/>
                                          </p:val>
                                        </p:tav>
                                        <p:tav tm="100000">
                                          <p:val>
                                            <p:strVal val="#ppt_x"/>
                                          </p:val>
                                        </p:tav>
                                      </p:tavLst>
                                    </p:anim>
                                    <p:anim calcmode="lin" valueType="num">
                                      <p:cBhvr additive="base">
                                        <p:cTn id="7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59"/>
                  </p:tgtEl>
                </p:cond>
              </p:nextCondLst>
            </p:seq>
            <p:seq concurrent="1" nextAc="seek">
              <p:cTn id="71" restart="whenNotActive" fill="hold" evtFilter="cancelBubble" nodeType="interactiveSeq">
                <p:stCondLst>
                  <p:cond evt="onClick" delay="0">
                    <p:tgtEl>
                      <p:spTgt spid="60"/>
                    </p:tgtEl>
                  </p:cond>
                </p:stCondLst>
                <p:endSync evt="end" delay="0">
                  <p:rtn val="all"/>
                </p:endSync>
                <p:childTnLst>
                  <p:par>
                    <p:cTn id="72" fill="hold">
                      <p:stCondLst>
                        <p:cond delay="0"/>
                      </p:stCondLst>
                      <p:childTnLst>
                        <p:par>
                          <p:cTn id="73" fill="hold">
                            <p:stCondLst>
                              <p:cond delay="0"/>
                            </p:stCondLst>
                            <p:childTnLst>
                              <p:par>
                                <p:cTn id="74" presetID="2" presetClass="exit" presetSubtype="4" fill="hold" grpId="1" nodeType="clickEffect">
                                  <p:stCondLst>
                                    <p:cond delay="0"/>
                                  </p:stCondLst>
                                  <p:childTnLst>
                                    <p:anim calcmode="lin" valueType="num">
                                      <p:cBhvr additive="base">
                                        <p:cTn id="75" dur="500"/>
                                        <p:tgtEl>
                                          <p:spTgt spid="60"/>
                                        </p:tgtEl>
                                        <p:attrNameLst>
                                          <p:attrName>ppt_x</p:attrName>
                                        </p:attrNameLst>
                                      </p:cBhvr>
                                      <p:tavLst>
                                        <p:tav tm="0">
                                          <p:val>
                                            <p:strVal val="ppt_x"/>
                                          </p:val>
                                        </p:tav>
                                        <p:tav tm="100000">
                                          <p:val>
                                            <p:strVal val="ppt_x"/>
                                          </p:val>
                                        </p:tav>
                                      </p:tavLst>
                                    </p:anim>
                                    <p:anim calcmode="lin" valueType="num">
                                      <p:cBhvr additive="base">
                                        <p:cTn id="76" dur="500"/>
                                        <p:tgtEl>
                                          <p:spTgt spid="60"/>
                                        </p:tgtEl>
                                        <p:attrNameLst>
                                          <p:attrName>ppt_y</p:attrName>
                                        </p:attrNameLst>
                                      </p:cBhvr>
                                      <p:tavLst>
                                        <p:tav tm="0">
                                          <p:val>
                                            <p:strVal val="ppt_y"/>
                                          </p:val>
                                        </p:tav>
                                        <p:tav tm="100000">
                                          <p:val>
                                            <p:strVal val="1+ppt_h/2"/>
                                          </p:val>
                                        </p:tav>
                                      </p:tavLst>
                                    </p:anim>
                                    <p:set>
                                      <p:cBhvr>
                                        <p:cTn id="77"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78" restart="whenNotActive" fill="hold" evtFilter="cancelBubble" nodeType="interactiveSeq">
                <p:stCondLst>
                  <p:cond evt="onClick" delay="0">
                    <p:tgtEl>
                      <p:spTgt spid="61"/>
                    </p:tgtEl>
                  </p:cond>
                </p:stCondLst>
                <p:endSync evt="end" delay="0">
                  <p:rtn val="all"/>
                </p:endSync>
                <p:childTnLst>
                  <p:par>
                    <p:cTn id="79" fill="hold">
                      <p:stCondLst>
                        <p:cond delay="0"/>
                      </p:stCondLst>
                      <p:childTnLst>
                        <p:par>
                          <p:cTn id="80" fill="hold">
                            <p:stCondLst>
                              <p:cond delay="0"/>
                            </p:stCondLst>
                            <p:childTnLst>
                              <p:par>
                                <p:cTn id="81" presetID="1" presetClass="emph" presetSubtype="2" fill="hold" nodeType="clickEffect">
                                  <p:stCondLst>
                                    <p:cond delay="0"/>
                                  </p:stCondLst>
                                  <p:childTnLst>
                                    <p:animClr clrSpc="rgb" dir="cw">
                                      <p:cBhvr>
                                        <p:cTn id="82" dur="500" fill="hold"/>
                                        <p:tgtEl>
                                          <p:spTgt spid="61"/>
                                        </p:tgtEl>
                                        <p:attrNameLst>
                                          <p:attrName>fillcolor</p:attrName>
                                        </p:attrNameLst>
                                      </p:cBhvr>
                                      <p:to>
                                        <a:srgbClr val="FF0000"/>
                                      </p:to>
                                    </p:animClr>
                                    <p:set>
                                      <p:cBhvr>
                                        <p:cTn id="83" dur="500" fill="hold"/>
                                        <p:tgtEl>
                                          <p:spTgt spid="61"/>
                                        </p:tgtEl>
                                        <p:attrNameLst>
                                          <p:attrName>fill.type</p:attrName>
                                        </p:attrNameLst>
                                      </p:cBhvr>
                                      <p:to>
                                        <p:strVal val="solid"/>
                                      </p:to>
                                    </p:set>
                                    <p:set>
                                      <p:cBhvr>
                                        <p:cTn id="84" dur="500" fill="hold"/>
                                        <p:tgtEl>
                                          <p:spTgt spid="61"/>
                                        </p:tgtEl>
                                        <p:attrNameLst>
                                          <p:attrName>fill.on</p:attrName>
                                        </p:attrNameLst>
                                      </p:cBhvr>
                                      <p:to>
                                        <p:strVal val="true"/>
                                      </p:to>
                                    </p:set>
                                  </p:childTnLst>
                                </p:cTn>
                              </p:par>
                            </p:childTnLst>
                          </p:cTn>
                        </p:par>
                        <p:par>
                          <p:cTn id="85" fill="hold">
                            <p:stCondLst>
                              <p:cond delay="500"/>
                            </p:stCondLst>
                            <p:childTnLst>
                              <p:par>
                                <p:cTn id="86" presetID="2" presetClass="entr" presetSubtype="4" fill="hold" grpId="0" nodeType="afterEffect">
                                  <p:stCondLst>
                                    <p:cond delay="0"/>
                                  </p:stCondLst>
                                  <p:childTnLst>
                                    <p:set>
                                      <p:cBhvr>
                                        <p:cTn id="87" dur="1" fill="hold">
                                          <p:stCondLst>
                                            <p:cond delay="0"/>
                                          </p:stCondLst>
                                        </p:cTn>
                                        <p:tgtEl>
                                          <p:spTgt spid="62"/>
                                        </p:tgtEl>
                                        <p:attrNameLst>
                                          <p:attrName>style.visibility</p:attrName>
                                        </p:attrNameLst>
                                      </p:cBhvr>
                                      <p:to>
                                        <p:strVal val="visible"/>
                                      </p:to>
                                    </p:set>
                                    <p:anim calcmode="lin" valueType="num">
                                      <p:cBhvr additive="base">
                                        <p:cTn id="88" dur="500" fill="hold"/>
                                        <p:tgtEl>
                                          <p:spTgt spid="62"/>
                                        </p:tgtEl>
                                        <p:attrNameLst>
                                          <p:attrName>ppt_x</p:attrName>
                                        </p:attrNameLst>
                                      </p:cBhvr>
                                      <p:tavLst>
                                        <p:tav tm="0">
                                          <p:val>
                                            <p:strVal val="#ppt_x"/>
                                          </p:val>
                                        </p:tav>
                                        <p:tav tm="100000">
                                          <p:val>
                                            <p:strVal val="#ppt_x"/>
                                          </p:val>
                                        </p:tav>
                                      </p:tavLst>
                                    </p:anim>
                                    <p:anim calcmode="lin" valueType="num">
                                      <p:cBhvr additive="base">
                                        <p:cTn id="89"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1"/>
                  </p:tgtEl>
                </p:cond>
              </p:nextCondLst>
            </p:seq>
            <p:seq concurrent="1" nextAc="seek">
              <p:cTn id="90" restart="whenNotActive" fill="hold" evtFilter="cancelBubble" nodeType="interactiveSeq">
                <p:stCondLst>
                  <p:cond evt="onClick" delay="0">
                    <p:tgtEl>
                      <p:spTgt spid="62"/>
                    </p:tgtEl>
                  </p:cond>
                </p:stCondLst>
                <p:endSync evt="end" delay="0">
                  <p:rtn val="all"/>
                </p:endSync>
                <p:childTnLst>
                  <p:par>
                    <p:cTn id="91" fill="hold">
                      <p:stCondLst>
                        <p:cond delay="0"/>
                      </p:stCondLst>
                      <p:childTnLst>
                        <p:par>
                          <p:cTn id="92" fill="hold">
                            <p:stCondLst>
                              <p:cond delay="0"/>
                            </p:stCondLst>
                            <p:childTnLst>
                              <p:par>
                                <p:cTn id="93" presetID="2" presetClass="exit" presetSubtype="4" fill="hold" grpId="1" nodeType="clickEffect">
                                  <p:stCondLst>
                                    <p:cond delay="0"/>
                                  </p:stCondLst>
                                  <p:childTnLst>
                                    <p:anim calcmode="lin" valueType="num">
                                      <p:cBhvr additive="base">
                                        <p:cTn id="94" dur="500"/>
                                        <p:tgtEl>
                                          <p:spTgt spid="62"/>
                                        </p:tgtEl>
                                        <p:attrNameLst>
                                          <p:attrName>ppt_x</p:attrName>
                                        </p:attrNameLst>
                                      </p:cBhvr>
                                      <p:tavLst>
                                        <p:tav tm="0">
                                          <p:val>
                                            <p:strVal val="ppt_x"/>
                                          </p:val>
                                        </p:tav>
                                        <p:tav tm="100000">
                                          <p:val>
                                            <p:strVal val="ppt_x"/>
                                          </p:val>
                                        </p:tav>
                                      </p:tavLst>
                                    </p:anim>
                                    <p:anim calcmode="lin" valueType="num">
                                      <p:cBhvr additive="base">
                                        <p:cTn id="95" dur="500"/>
                                        <p:tgtEl>
                                          <p:spTgt spid="62"/>
                                        </p:tgtEl>
                                        <p:attrNameLst>
                                          <p:attrName>ppt_y</p:attrName>
                                        </p:attrNameLst>
                                      </p:cBhvr>
                                      <p:tavLst>
                                        <p:tav tm="0">
                                          <p:val>
                                            <p:strVal val="ppt_y"/>
                                          </p:val>
                                        </p:tav>
                                        <p:tav tm="100000">
                                          <p:val>
                                            <p:strVal val="1+ppt_h/2"/>
                                          </p:val>
                                        </p:tav>
                                      </p:tavLst>
                                    </p:anim>
                                    <p:set>
                                      <p:cBhvr>
                                        <p:cTn id="96" dur="1" fill="hold">
                                          <p:stCondLst>
                                            <p:cond delay="4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62"/>
                  </p:tgtEl>
                </p:cond>
              </p:nextCondLst>
            </p:seq>
            <p:seq concurrent="1" nextAc="seek">
              <p:cTn id="97" restart="whenNotActive" fill="hold" evtFilter="cancelBubble" nodeType="interactiveSeq">
                <p:stCondLst>
                  <p:cond evt="onClick" delay="0">
                    <p:tgtEl>
                      <p:spTgt spid="63"/>
                    </p:tgtEl>
                  </p:cond>
                </p:stCondLst>
                <p:endSync evt="end" delay="0">
                  <p:rtn val="all"/>
                </p:endSync>
                <p:childTnLst>
                  <p:par>
                    <p:cTn id="98" fill="hold">
                      <p:stCondLst>
                        <p:cond delay="0"/>
                      </p:stCondLst>
                      <p:childTnLst>
                        <p:par>
                          <p:cTn id="99" fill="hold">
                            <p:stCondLst>
                              <p:cond delay="0"/>
                            </p:stCondLst>
                            <p:childTnLst>
                              <p:par>
                                <p:cTn id="100" presetID="1" presetClass="emph" presetSubtype="2" fill="hold" nodeType="clickEffect">
                                  <p:stCondLst>
                                    <p:cond delay="0"/>
                                  </p:stCondLst>
                                  <p:childTnLst>
                                    <p:animClr clrSpc="rgb" dir="cw">
                                      <p:cBhvr>
                                        <p:cTn id="101" dur="500" fill="hold"/>
                                        <p:tgtEl>
                                          <p:spTgt spid="63"/>
                                        </p:tgtEl>
                                        <p:attrNameLst>
                                          <p:attrName>fillcolor</p:attrName>
                                        </p:attrNameLst>
                                      </p:cBhvr>
                                      <p:to>
                                        <a:srgbClr val="FF0000"/>
                                      </p:to>
                                    </p:animClr>
                                    <p:set>
                                      <p:cBhvr>
                                        <p:cTn id="102" dur="500" fill="hold"/>
                                        <p:tgtEl>
                                          <p:spTgt spid="63"/>
                                        </p:tgtEl>
                                        <p:attrNameLst>
                                          <p:attrName>fill.type</p:attrName>
                                        </p:attrNameLst>
                                      </p:cBhvr>
                                      <p:to>
                                        <p:strVal val="solid"/>
                                      </p:to>
                                    </p:set>
                                    <p:set>
                                      <p:cBhvr>
                                        <p:cTn id="103" dur="500" fill="hold"/>
                                        <p:tgtEl>
                                          <p:spTgt spid="63"/>
                                        </p:tgtEl>
                                        <p:attrNameLst>
                                          <p:attrName>fill.on</p:attrName>
                                        </p:attrNameLst>
                                      </p:cBhvr>
                                      <p:to>
                                        <p:strVal val="true"/>
                                      </p:to>
                                    </p:set>
                                  </p:childTnLst>
                                </p:cTn>
                              </p:par>
                            </p:childTnLst>
                          </p:cTn>
                        </p:par>
                        <p:par>
                          <p:cTn id="104" fill="hold">
                            <p:stCondLst>
                              <p:cond delay="500"/>
                            </p:stCondLst>
                            <p:childTnLst>
                              <p:par>
                                <p:cTn id="105" presetID="2" presetClass="entr" presetSubtype="4" fill="hold" grpId="0" nodeType="afterEffect">
                                  <p:stCondLst>
                                    <p:cond delay="0"/>
                                  </p:stCondLst>
                                  <p:childTnLst>
                                    <p:set>
                                      <p:cBhvr>
                                        <p:cTn id="106" dur="1" fill="hold">
                                          <p:stCondLst>
                                            <p:cond delay="0"/>
                                          </p:stCondLst>
                                        </p:cTn>
                                        <p:tgtEl>
                                          <p:spTgt spid="64"/>
                                        </p:tgtEl>
                                        <p:attrNameLst>
                                          <p:attrName>style.visibility</p:attrName>
                                        </p:attrNameLst>
                                      </p:cBhvr>
                                      <p:to>
                                        <p:strVal val="visible"/>
                                      </p:to>
                                    </p:set>
                                    <p:anim calcmode="lin" valueType="num">
                                      <p:cBhvr additive="base">
                                        <p:cTn id="107" dur="500" fill="hold"/>
                                        <p:tgtEl>
                                          <p:spTgt spid="64"/>
                                        </p:tgtEl>
                                        <p:attrNameLst>
                                          <p:attrName>ppt_x</p:attrName>
                                        </p:attrNameLst>
                                      </p:cBhvr>
                                      <p:tavLst>
                                        <p:tav tm="0">
                                          <p:val>
                                            <p:strVal val="#ppt_x"/>
                                          </p:val>
                                        </p:tav>
                                        <p:tav tm="100000">
                                          <p:val>
                                            <p:strVal val="#ppt_x"/>
                                          </p:val>
                                        </p:tav>
                                      </p:tavLst>
                                    </p:anim>
                                    <p:anim calcmode="lin" valueType="num">
                                      <p:cBhvr additive="base">
                                        <p:cTn id="108"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3"/>
                  </p:tgtEl>
                </p:cond>
              </p:nextCondLst>
            </p:seq>
            <p:seq concurrent="1" nextAc="seek">
              <p:cTn id="109" restart="whenNotActive" fill="hold" evtFilter="cancelBubble" nodeType="interactiveSeq">
                <p:stCondLst>
                  <p:cond evt="onClick" delay="0">
                    <p:tgtEl>
                      <p:spTgt spid="64"/>
                    </p:tgtEl>
                  </p:cond>
                </p:stCondLst>
                <p:endSync evt="end" delay="0">
                  <p:rtn val="all"/>
                </p:endSync>
                <p:childTnLst>
                  <p:par>
                    <p:cTn id="110" fill="hold">
                      <p:stCondLst>
                        <p:cond delay="0"/>
                      </p:stCondLst>
                      <p:childTnLst>
                        <p:par>
                          <p:cTn id="111" fill="hold">
                            <p:stCondLst>
                              <p:cond delay="0"/>
                            </p:stCondLst>
                            <p:childTnLst>
                              <p:par>
                                <p:cTn id="112" presetID="2" presetClass="exit" presetSubtype="4" fill="hold" grpId="1" nodeType="clickEffect">
                                  <p:stCondLst>
                                    <p:cond delay="0"/>
                                  </p:stCondLst>
                                  <p:childTnLst>
                                    <p:anim calcmode="lin" valueType="num">
                                      <p:cBhvr additive="base">
                                        <p:cTn id="113" dur="500"/>
                                        <p:tgtEl>
                                          <p:spTgt spid="64"/>
                                        </p:tgtEl>
                                        <p:attrNameLst>
                                          <p:attrName>ppt_x</p:attrName>
                                        </p:attrNameLst>
                                      </p:cBhvr>
                                      <p:tavLst>
                                        <p:tav tm="0">
                                          <p:val>
                                            <p:strVal val="ppt_x"/>
                                          </p:val>
                                        </p:tav>
                                        <p:tav tm="100000">
                                          <p:val>
                                            <p:strVal val="ppt_x"/>
                                          </p:val>
                                        </p:tav>
                                      </p:tavLst>
                                    </p:anim>
                                    <p:anim calcmode="lin" valueType="num">
                                      <p:cBhvr additive="base">
                                        <p:cTn id="114" dur="500"/>
                                        <p:tgtEl>
                                          <p:spTgt spid="64"/>
                                        </p:tgtEl>
                                        <p:attrNameLst>
                                          <p:attrName>ppt_y</p:attrName>
                                        </p:attrNameLst>
                                      </p:cBhvr>
                                      <p:tavLst>
                                        <p:tav tm="0">
                                          <p:val>
                                            <p:strVal val="ppt_y"/>
                                          </p:val>
                                        </p:tav>
                                        <p:tav tm="100000">
                                          <p:val>
                                            <p:strVal val="1+ppt_h/2"/>
                                          </p:val>
                                        </p:tav>
                                      </p:tavLst>
                                    </p:anim>
                                    <p:set>
                                      <p:cBhvr>
                                        <p:cTn id="115" dur="1" fill="hold">
                                          <p:stCondLst>
                                            <p:cond delay="4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64"/>
                  </p:tgtEl>
                </p:cond>
              </p:nextCondLst>
            </p:seq>
            <p:seq concurrent="1" nextAc="seek">
              <p:cTn id="116" restart="whenNotActive" fill="hold" evtFilter="cancelBubble" nodeType="interactiveSeq">
                <p:stCondLst>
                  <p:cond evt="onClick" delay="0">
                    <p:tgtEl>
                      <p:spTgt spid="65"/>
                    </p:tgtEl>
                  </p:cond>
                </p:stCondLst>
                <p:endSync evt="end" delay="0">
                  <p:rtn val="all"/>
                </p:endSync>
                <p:childTnLst>
                  <p:par>
                    <p:cTn id="117" fill="hold">
                      <p:stCondLst>
                        <p:cond delay="0"/>
                      </p:stCondLst>
                      <p:childTnLst>
                        <p:par>
                          <p:cTn id="118" fill="hold">
                            <p:stCondLst>
                              <p:cond delay="0"/>
                            </p:stCondLst>
                            <p:childTnLst>
                              <p:par>
                                <p:cTn id="119" presetID="1" presetClass="emph" presetSubtype="2" fill="hold" nodeType="clickEffect">
                                  <p:stCondLst>
                                    <p:cond delay="0"/>
                                  </p:stCondLst>
                                  <p:childTnLst>
                                    <p:animClr clrSpc="rgb" dir="cw">
                                      <p:cBhvr>
                                        <p:cTn id="120" dur="500" fill="hold"/>
                                        <p:tgtEl>
                                          <p:spTgt spid="65"/>
                                        </p:tgtEl>
                                        <p:attrNameLst>
                                          <p:attrName>fillcolor</p:attrName>
                                        </p:attrNameLst>
                                      </p:cBhvr>
                                      <p:to>
                                        <a:srgbClr val="FF0000"/>
                                      </p:to>
                                    </p:animClr>
                                    <p:set>
                                      <p:cBhvr>
                                        <p:cTn id="121" dur="500" fill="hold"/>
                                        <p:tgtEl>
                                          <p:spTgt spid="65"/>
                                        </p:tgtEl>
                                        <p:attrNameLst>
                                          <p:attrName>fill.type</p:attrName>
                                        </p:attrNameLst>
                                      </p:cBhvr>
                                      <p:to>
                                        <p:strVal val="solid"/>
                                      </p:to>
                                    </p:set>
                                    <p:set>
                                      <p:cBhvr>
                                        <p:cTn id="122" dur="500" fill="hold"/>
                                        <p:tgtEl>
                                          <p:spTgt spid="65"/>
                                        </p:tgtEl>
                                        <p:attrNameLst>
                                          <p:attrName>fill.on</p:attrName>
                                        </p:attrNameLst>
                                      </p:cBhvr>
                                      <p:to>
                                        <p:strVal val="true"/>
                                      </p:to>
                                    </p:set>
                                  </p:childTnLst>
                                </p:cTn>
                              </p:par>
                            </p:childTnLst>
                          </p:cTn>
                        </p:par>
                        <p:par>
                          <p:cTn id="123" fill="hold">
                            <p:stCondLst>
                              <p:cond delay="500"/>
                            </p:stCondLst>
                            <p:childTnLst>
                              <p:par>
                                <p:cTn id="124" presetID="2" presetClass="entr" presetSubtype="4" fill="hold" grpId="0" nodeType="afterEffect">
                                  <p:stCondLst>
                                    <p:cond delay="0"/>
                                  </p:stCondLst>
                                  <p:childTnLst>
                                    <p:set>
                                      <p:cBhvr>
                                        <p:cTn id="125" dur="1" fill="hold">
                                          <p:stCondLst>
                                            <p:cond delay="0"/>
                                          </p:stCondLst>
                                        </p:cTn>
                                        <p:tgtEl>
                                          <p:spTgt spid="66"/>
                                        </p:tgtEl>
                                        <p:attrNameLst>
                                          <p:attrName>style.visibility</p:attrName>
                                        </p:attrNameLst>
                                      </p:cBhvr>
                                      <p:to>
                                        <p:strVal val="visible"/>
                                      </p:to>
                                    </p:set>
                                    <p:anim calcmode="lin" valueType="num">
                                      <p:cBhvr additive="base">
                                        <p:cTn id="126" dur="500" fill="hold"/>
                                        <p:tgtEl>
                                          <p:spTgt spid="66"/>
                                        </p:tgtEl>
                                        <p:attrNameLst>
                                          <p:attrName>ppt_x</p:attrName>
                                        </p:attrNameLst>
                                      </p:cBhvr>
                                      <p:tavLst>
                                        <p:tav tm="0">
                                          <p:val>
                                            <p:strVal val="#ppt_x"/>
                                          </p:val>
                                        </p:tav>
                                        <p:tav tm="100000">
                                          <p:val>
                                            <p:strVal val="#ppt_x"/>
                                          </p:val>
                                        </p:tav>
                                      </p:tavLst>
                                    </p:anim>
                                    <p:anim calcmode="lin" valueType="num">
                                      <p:cBhvr additive="base">
                                        <p:cTn id="127"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5"/>
                  </p:tgtEl>
                </p:cond>
              </p:nextCondLst>
            </p:seq>
            <p:seq concurrent="1" nextAc="seek">
              <p:cTn id="128" restart="whenNotActive" fill="hold" evtFilter="cancelBubble" nodeType="interactiveSeq">
                <p:stCondLst>
                  <p:cond evt="onClick" delay="0">
                    <p:tgtEl>
                      <p:spTgt spid="66"/>
                    </p:tgtEl>
                  </p:cond>
                </p:stCondLst>
                <p:endSync evt="end" delay="0">
                  <p:rtn val="all"/>
                </p:endSync>
                <p:childTnLst>
                  <p:par>
                    <p:cTn id="129" fill="hold">
                      <p:stCondLst>
                        <p:cond delay="0"/>
                      </p:stCondLst>
                      <p:childTnLst>
                        <p:par>
                          <p:cTn id="130" fill="hold">
                            <p:stCondLst>
                              <p:cond delay="0"/>
                            </p:stCondLst>
                            <p:childTnLst>
                              <p:par>
                                <p:cTn id="131" presetID="2" presetClass="exit" presetSubtype="4" fill="hold" grpId="1" nodeType="clickEffect">
                                  <p:stCondLst>
                                    <p:cond delay="0"/>
                                  </p:stCondLst>
                                  <p:childTnLst>
                                    <p:anim calcmode="lin" valueType="num">
                                      <p:cBhvr additive="base">
                                        <p:cTn id="132" dur="500"/>
                                        <p:tgtEl>
                                          <p:spTgt spid="66"/>
                                        </p:tgtEl>
                                        <p:attrNameLst>
                                          <p:attrName>ppt_x</p:attrName>
                                        </p:attrNameLst>
                                      </p:cBhvr>
                                      <p:tavLst>
                                        <p:tav tm="0">
                                          <p:val>
                                            <p:strVal val="ppt_x"/>
                                          </p:val>
                                        </p:tav>
                                        <p:tav tm="100000">
                                          <p:val>
                                            <p:strVal val="ppt_x"/>
                                          </p:val>
                                        </p:tav>
                                      </p:tavLst>
                                    </p:anim>
                                    <p:anim calcmode="lin" valueType="num">
                                      <p:cBhvr additive="base">
                                        <p:cTn id="133" dur="500"/>
                                        <p:tgtEl>
                                          <p:spTgt spid="66"/>
                                        </p:tgtEl>
                                        <p:attrNameLst>
                                          <p:attrName>ppt_y</p:attrName>
                                        </p:attrNameLst>
                                      </p:cBhvr>
                                      <p:tavLst>
                                        <p:tav tm="0">
                                          <p:val>
                                            <p:strVal val="ppt_y"/>
                                          </p:val>
                                        </p:tav>
                                        <p:tav tm="100000">
                                          <p:val>
                                            <p:strVal val="1+ppt_h/2"/>
                                          </p:val>
                                        </p:tav>
                                      </p:tavLst>
                                    </p:anim>
                                    <p:set>
                                      <p:cBhvr>
                                        <p:cTn id="134" dur="1" fill="hold">
                                          <p:stCondLst>
                                            <p:cond delay="499"/>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66"/>
                  </p:tgtEl>
                </p:cond>
              </p:nextCondLst>
            </p:seq>
            <p:seq concurrent="1" nextAc="seek">
              <p:cTn id="135" restart="whenNotActive" fill="hold" evtFilter="cancelBubble" nodeType="interactiveSeq">
                <p:stCondLst>
                  <p:cond evt="onClick" delay="0">
                    <p:tgtEl>
                      <p:spTgt spid="67"/>
                    </p:tgtEl>
                  </p:cond>
                </p:stCondLst>
                <p:endSync evt="end" delay="0">
                  <p:rtn val="all"/>
                </p:endSync>
                <p:childTnLst>
                  <p:par>
                    <p:cTn id="136" fill="hold">
                      <p:stCondLst>
                        <p:cond delay="0"/>
                      </p:stCondLst>
                      <p:childTnLst>
                        <p:par>
                          <p:cTn id="137" fill="hold">
                            <p:stCondLst>
                              <p:cond delay="0"/>
                            </p:stCondLst>
                            <p:childTnLst>
                              <p:par>
                                <p:cTn id="138" presetID="1" presetClass="emph" presetSubtype="2" fill="hold" nodeType="clickEffect">
                                  <p:stCondLst>
                                    <p:cond delay="0"/>
                                  </p:stCondLst>
                                  <p:childTnLst>
                                    <p:animClr clrSpc="rgb" dir="cw">
                                      <p:cBhvr>
                                        <p:cTn id="139" dur="500" fill="hold"/>
                                        <p:tgtEl>
                                          <p:spTgt spid="67"/>
                                        </p:tgtEl>
                                        <p:attrNameLst>
                                          <p:attrName>fillcolor</p:attrName>
                                        </p:attrNameLst>
                                      </p:cBhvr>
                                      <p:to>
                                        <a:srgbClr val="FF0000"/>
                                      </p:to>
                                    </p:animClr>
                                    <p:set>
                                      <p:cBhvr>
                                        <p:cTn id="140" dur="500" fill="hold"/>
                                        <p:tgtEl>
                                          <p:spTgt spid="67"/>
                                        </p:tgtEl>
                                        <p:attrNameLst>
                                          <p:attrName>fill.type</p:attrName>
                                        </p:attrNameLst>
                                      </p:cBhvr>
                                      <p:to>
                                        <p:strVal val="solid"/>
                                      </p:to>
                                    </p:set>
                                    <p:set>
                                      <p:cBhvr>
                                        <p:cTn id="141" dur="500" fill="hold"/>
                                        <p:tgtEl>
                                          <p:spTgt spid="67"/>
                                        </p:tgtEl>
                                        <p:attrNameLst>
                                          <p:attrName>fill.on</p:attrName>
                                        </p:attrNameLst>
                                      </p:cBhvr>
                                      <p:to>
                                        <p:strVal val="true"/>
                                      </p:to>
                                    </p:set>
                                  </p:childTnLst>
                                </p:cTn>
                              </p:par>
                            </p:childTnLst>
                          </p:cTn>
                        </p:par>
                        <p:par>
                          <p:cTn id="142" fill="hold">
                            <p:stCondLst>
                              <p:cond delay="500"/>
                            </p:stCondLst>
                            <p:childTnLst>
                              <p:par>
                                <p:cTn id="143" presetID="2" presetClass="entr" presetSubtype="4" fill="hold" grpId="0" nodeType="afterEffect">
                                  <p:stCondLst>
                                    <p:cond delay="0"/>
                                  </p:stCondLst>
                                  <p:childTnLst>
                                    <p:set>
                                      <p:cBhvr>
                                        <p:cTn id="144" dur="1" fill="hold">
                                          <p:stCondLst>
                                            <p:cond delay="0"/>
                                          </p:stCondLst>
                                        </p:cTn>
                                        <p:tgtEl>
                                          <p:spTgt spid="68"/>
                                        </p:tgtEl>
                                        <p:attrNameLst>
                                          <p:attrName>style.visibility</p:attrName>
                                        </p:attrNameLst>
                                      </p:cBhvr>
                                      <p:to>
                                        <p:strVal val="visible"/>
                                      </p:to>
                                    </p:set>
                                    <p:anim calcmode="lin" valueType="num">
                                      <p:cBhvr additive="base">
                                        <p:cTn id="145" dur="500" fill="hold"/>
                                        <p:tgtEl>
                                          <p:spTgt spid="68"/>
                                        </p:tgtEl>
                                        <p:attrNameLst>
                                          <p:attrName>ppt_x</p:attrName>
                                        </p:attrNameLst>
                                      </p:cBhvr>
                                      <p:tavLst>
                                        <p:tav tm="0">
                                          <p:val>
                                            <p:strVal val="#ppt_x"/>
                                          </p:val>
                                        </p:tav>
                                        <p:tav tm="100000">
                                          <p:val>
                                            <p:strVal val="#ppt_x"/>
                                          </p:val>
                                        </p:tav>
                                      </p:tavLst>
                                    </p:anim>
                                    <p:anim calcmode="lin" valueType="num">
                                      <p:cBhvr additive="base">
                                        <p:cTn id="146"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7"/>
                  </p:tgtEl>
                </p:cond>
              </p:nextCondLst>
            </p:seq>
            <p:seq concurrent="1" nextAc="seek">
              <p:cTn id="147" restart="whenNotActive" fill="hold" evtFilter="cancelBubble" nodeType="interactiveSeq">
                <p:stCondLst>
                  <p:cond evt="onClick" delay="0">
                    <p:tgtEl>
                      <p:spTgt spid="68"/>
                    </p:tgtEl>
                  </p:cond>
                </p:stCondLst>
                <p:endSync evt="end" delay="0">
                  <p:rtn val="all"/>
                </p:endSync>
                <p:childTnLst>
                  <p:par>
                    <p:cTn id="148" fill="hold">
                      <p:stCondLst>
                        <p:cond delay="0"/>
                      </p:stCondLst>
                      <p:childTnLst>
                        <p:par>
                          <p:cTn id="149" fill="hold">
                            <p:stCondLst>
                              <p:cond delay="0"/>
                            </p:stCondLst>
                            <p:childTnLst>
                              <p:par>
                                <p:cTn id="150" presetID="2" presetClass="exit" presetSubtype="4" fill="hold" grpId="1" nodeType="clickEffect">
                                  <p:stCondLst>
                                    <p:cond delay="0"/>
                                  </p:stCondLst>
                                  <p:childTnLst>
                                    <p:anim calcmode="lin" valueType="num">
                                      <p:cBhvr additive="base">
                                        <p:cTn id="151" dur="500"/>
                                        <p:tgtEl>
                                          <p:spTgt spid="68"/>
                                        </p:tgtEl>
                                        <p:attrNameLst>
                                          <p:attrName>ppt_x</p:attrName>
                                        </p:attrNameLst>
                                      </p:cBhvr>
                                      <p:tavLst>
                                        <p:tav tm="0">
                                          <p:val>
                                            <p:strVal val="ppt_x"/>
                                          </p:val>
                                        </p:tav>
                                        <p:tav tm="100000">
                                          <p:val>
                                            <p:strVal val="ppt_x"/>
                                          </p:val>
                                        </p:tav>
                                      </p:tavLst>
                                    </p:anim>
                                    <p:anim calcmode="lin" valueType="num">
                                      <p:cBhvr additive="base">
                                        <p:cTn id="152" dur="500"/>
                                        <p:tgtEl>
                                          <p:spTgt spid="68"/>
                                        </p:tgtEl>
                                        <p:attrNameLst>
                                          <p:attrName>ppt_y</p:attrName>
                                        </p:attrNameLst>
                                      </p:cBhvr>
                                      <p:tavLst>
                                        <p:tav tm="0">
                                          <p:val>
                                            <p:strVal val="ppt_y"/>
                                          </p:val>
                                        </p:tav>
                                        <p:tav tm="100000">
                                          <p:val>
                                            <p:strVal val="1+ppt_h/2"/>
                                          </p:val>
                                        </p:tav>
                                      </p:tavLst>
                                    </p:anim>
                                    <p:set>
                                      <p:cBhvr>
                                        <p:cTn id="153" dur="1" fill="hold">
                                          <p:stCondLst>
                                            <p:cond delay="499"/>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68"/>
                  </p:tgtEl>
                </p:cond>
              </p:nextCondLst>
            </p:seq>
            <p:seq concurrent="1" nextAc="seek">
              <p:cTn id="154" restart="whenNotActive" fill="hold" evtFilter="cancelBubble" nodeType="interactiveSeq">
                <p:stCondLst>
                  <p:cond evt="onClick" delay="0">
                    <p:tgtEl>
                      <p:spTgt spid="69"/>
                    </p:tgtEl>
                  </p:cond>
                </p:stCondLst>
                <p:endSync evt="end" delay="0">
                  <p:rtn val="all"/>
                </p:endSync>
                <p:childTnLst>
                  <p:par>
                    <p:cTn id="155" fill="hold">
                      <p:stCondLst>
                        <p:cond delay="0"/>
                      </p:stCondLst>
                      <p:childTnLst>
                        <p:par>
                          <p:cTn id="156" fill="hold">
                            <p:stCondLst>
                              <p:cond delay="0"/>
                            </p:stCondLst>
                            <p:childTnLst>
                              <p:par>
                                <p:cTn id="157" presetID="1" presetClass="emph" presetSubtype="2" fill="hold" nodeType="clickEffect">
                                  <p:stCondLst>
                                    <p:cond delay="0"/>
                                  </p:stCondLst>
                                  <p:childTnLst>
                                    <p:animClr clrSpc="rgb" dir="cw">
                                      <p:cBhvr>
                                        <p:cTn id="158" dur="500" fill="hold"/>
                                        <p:tgtEl>
                                          <p:spTgt spid="69"/>
                                        </p:tgtEl>
                                        <p:attrNameLst>
                                          <p:attrName>fillcolor</p:attrName>
                                        </p:attrNameLst>
                                      </p:cBhvr>
                                      <p:to>
                                        <a:srgbClr val="FF0000"/>
                                      </p:to>
                                    </p:animClr>
                                    <p:set>
                                      <p:cBhvr>
                                        <p:cTn id="159" dur="500" fill="hold"/>
                                        <p:tgtEl>
                                          <p:spTgt spid="69"/>
                                        </p:tgtEl>
                                        <p:attrNameLst>
                                          <p:attrName>fill.type</p:attrName>
                                        </p:attrNameLst>
                                      </p:cBhvr>
                                      <p:to>
                                        <p:strVal val="solid"/>
                                      </p:to>
                                    </p:set>
                                    <p:set>
                                      <p:cBhvr>
                                        <p:cTn id="160" dur="500" fill="hold"/>
                                        <p:tgtEl>
                                          <p:spTgt spid="69"/>
                                        </p:tgtEl>
                                        <p:attrNameLst>
                                          <p:attrName>fill.on</p:attrName>
                                        </p:attrNameLst>
                                      </p:cBhvr>
                                      <p:to>
                                        <p:strVal val="true"/>
                                      </p:to>
                                    </p:set>
                                  </p:childTnLst>
                                </p:cTn>
                              </p:par>
                            </p:childTnLst>
                          </p:cTn>
                        </p:par>
                        <p:par>
                          <p:cTn id="161" fill="hold">
                            <p:stCondLst>
                              <p:cond delay="500"/>
                            </p:stCondLst>
                            <p:childTnLst>
                              <p:par>
                                <p:cTn id="162" presetID="2" presetClass="entr" presetSubtype="4" fill="hold" grpId="0" nodeType="afterEffect">
                                  <p:stCondLst>
                                    <p:cond delay="0"/>
                                  </p:stCondLst>
                                  <p:childTnLst>
                                    <p:set>
                                      <p:cBhvr>
                                        <p:cTn id="163" dur="1" fill="hold">
                                          <p:stCondLst>
                                            <p:cond delay="0"/>
                                          </p:stCondLst>
                                        </p:cTn>
                                        <p:tgtEl>
                                          <p:spTgt spid="70"/>
                                        </p:tgtEl>
                                        <p:attrNameLst>
                                          <p:attrName>style.visibility</p:attrName>
                                        </p:attrNameLst>
                                      </p:cBhvr>
                                      <p:to>
                                        <p:strVal val="visible"/>
                                      </p:to>
                                    </p:set>
                                    <p:anim calcmode="lin" valueType="num">
                                      <p:cBhvr additive="base">
                                        <p:cTn id="164" dur="500" fill="hold"/>
                                        <p:tgtEl>
                                          <p:spTgt spid="70"/>
                                        </p:tgtEl>
                                        <p:attrNameLst>
                                          <p:attrName>ppt_x</p:attrName>
                                        </p:attrNameLst>
                                      </p:cBhvr>
                                      <p:tavLst>
                                        <p:tav tm="0">
                                          <p:val>
                                            <p:strVal val="#ppt_x"/>
                                          </p:val>
                                        </p:tav>
                                        <p:tav tm="100000">
                                          <p:val>
                                            <p:strVal val="#ppt_x"/>
                                          </p:val>
                                        </p:tav>
                                      </p:tavLst>
                                    </p:anim>
                                    <p:anim calcmode="lin" valueType="num">
                                      <p:cBhvr additive="base">
                                        <p:cTn id="165"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9"/>
                  </p:tgtEl>
                </p:cond>
              </p:nextCondLst>
            </p:seq>
            <p:seq concurrent="1" nextAc="seek">
              <p:cTn id="166" restart="whenNotActive" fill="hold" evtFilter="cancelBubble" nodeType="interactiveSeq">
                <p:stCondLst>
                  <p:cond evt="onClick" delay="0">
                    <p:tgtEl>
                      <p:spTgt spid="70"/>
                    </p:tgtEl>
                  </p:cond>
                </p:stCondLst>
                <p:endSync evt="end" delay="0">
                  <p:rtn val="all"/>
                </p:endSync>
                <p:childTnLst>
                  <p:par>
                    <p:cTn id="167" fill="hold">
                      <p:stCondLst>
                        <p:cond delay="0"/>
                      </p:stCondLst>
                      <p:childTnLst>
                        <p:par>
                          <p:cTn id="168" fill="hold">
                            <p:stCondLst>
                              <p:cond delay="0"/>
                            </p:stCondLst>
                            <p:childTnLst>
                              <p:par>
                                <p:cTn id="169" presetID="2" presetClass="exit" presetSubtype="4" fill="hold" grpId="1" nodeType="clickEffect">
                                  <p:stCondLst>
                                    <p:cond delay="0"/>
                                  </p:stCondLst>
                                  <p:childTnLst>
                                    <p:anim calcmode="lin" valueType="num">
                                      <p:cBhvr additive="base">
                                        <p:cTn id="170" dur="500"/>
                                        <p:tgtEl>
                                          <p:spTgt spid="70"/>
                                        </p:tgtEl>
                                        <p:attrNameLst>
                                          <p:attrName>ppt_x</p:attrName>
                                        </p:attrNameLst>
                                      </p:cBhvr>
                                      <p:tavLst>
                                        <p:tav tm="0">
                                          <p:val>
                                            <p:strVal val="ppt_x"/>
                                          </p:val>
                                        </p:tav>
                                        <p:tav tm="100000">
                                          <p:val>
                                            <p:strVal val="ppt_x"/>
                                          </p:val>
                                        </p:tav>
                                      </p:tavLst>
                                    </p:anim>
                                    <p:anim calcmode="lin" valueType="num">
                                      <p:cBhvr additive="base">
                                        <p:cTn id="171" dur="500"/>
                                        <p:tgtEl>
                                          <p:spTgt spid="70"/>
                                        </p:tgtEl>
                                        <p:attrNameLst>
                                          <p:attrName>ppt_y</p:attrName>
                                        </p:attrNameLst>
                                      </p:cBhvr>
                                      <p:tavLst>
                                        <p:tav tm="0">
                                          <p:val>
                                            <p:strVal val="ppt_y"/>
                                          </p:val>
                                        </p:tav>
                                        <p:tav tm="100000">
                                          <p:val>
                                            <p:strVal val="1+ppt_h/2"/>
                                          </p:val>
                                        </p:tav>
                                      </p:tavLst>
                                    </p:anim>
                                    <p:set>
                                      <p:cBhvr>
                                        <p:cTn id="172" dur="1" fill="hold">
                                          <p:stCondLst>
                                            <p:cond delay="499"/>
                                          </p:stCondLst>
                                        </p:cTn>
                                        <p:tgtEl>
                                          <p:spTgt spid="70"/>
                                        </p:tgtEl>
                                        <p:attrNameLst>
                                          <p:attrName>style.visibility</p:attrName>
                                        </p:attrNameLst>
                                      </p:cBhvr>
                                      <p:to>
                                        <p:strVal val="hidden"/>
                                      </p:to>
                                    </p:set>
                                  </p:childTnLst>
                                </p:cTn>
                              </p:par>
                            </p:childTnLst>
                          </p:cTn>
                        </p:par>
                      </p:childTnLst>
                    </p:cTn>
                  </p:par>
                </p:childTnLst>
              </p:cTn>
              <p:nextCondLst>
                <p:cond evt="onClick" delay="0">
                  <p:tgtEl>
                    <p:spTgt spid="70"/>
                  </p:tgtEl>
                </p:cond>
              </p:nextCondLst>
            </p:seq>
            <p:seq concurrent="1" nextAc="seek">
              <p:cTn id="173" restart="whenNotActive" fill="hold" evtFilter="cancelBubble" nodeType="interactiveSeq">
                <p:stCondLst>
                  <p:cond evt="onClick" delay="0">
                    <p:tgtEl>
                      <p:spTgt spid="78"/>
                    </p:tgtEl>
                  </p:cond>
                </p:stCondLst>
                <p:endSync evt="end" delay="0">
                  <p:rtn val="all"/>
                </p:endSync>
                <p:childTnLst>
                  <p:par>
                    <p:cTn id="174" fill="hold">
                      <p:stCondLst>
                        <p:cond delay="0"/>
                      </p:stCondLst>
                      <p:childTnLst>
                        <p:par>
                          <p:cTn id="175" fill="hold">
                            <p:stCondLst>
                              <p:cond delay="0"/>
                            </p:stCondLst>
                            <p:childTnLst>
                              <p:par>
                                <p:cTn id="176" presetID="2" presetClass="exit" presetSubtype="4" fill="hold" nodeType="clickEffect">
                                  <p:stCondLst>
                                    <p:cond delay="0"/>
                                  </p:stCondLst>
                                  <p:childTnLst>
                                    <p:anim calcmode="lin" valueType="num">
                                      <p:cBhvr additive="base">
                                        <p:cTn id="177" dur="500"/>
                                        <p:tgtEl>
                                          <p:spTgt spid="78"/>
                                        </p:tgtEl>
                                        <p:attrNameLst>
                                          <p:attrName>ppt_x</p:attrName>
                                        </p:attrNameLst>
                                      </p:cBhvr>
                                      <p:tavLst>
                                        <p:tav tm="0">
                                          <p:val>
                                            <p:strVal val="ppt_x"/>
                                          </p:val>
                                        </p:tav>
                                        <p:tav tm="100000">
                                          <p:val>
                                            <p:strVal val="ppt_x"/>
                                          </p:val>
                                        </p:tav>
                                      </p:tavLst>
                                    </p:anim>
                                    <p:anim calcmode="lin" valueType="num">
                                      <p:cBhvr additive="base">
                                        <p:cTn id="178" dur="500"/>
                                        <p:tgtEl>
                                          <p:spTgt spid="78"/>
                                        </p:tgtEl>
                                        <p:attrNameLst>
                                          <p:attrName>ppt_y</p:attrName>
                                        </p:attrNameLst>
                                      </p:cBhvr>
                                      <p:tavLst>
                                        <p:tav tm="0">
                                          <p:val>
                                            <p:strVal val="ppt_y"/>
                                          </p:val>
                                        </p:tav>
                                        <p:tav tm="100000">
                                          <p:val>
                                            <p:strVal val="1+ppt_h/2"/>
                                          </p:val>
                                        </p:tav>
                                      </p:tavLst>
                                    </p:anim>
                                    <p:set>
                                      <p:cBhvr>
                                        <p:cTn id="179" dur="1" fill="hold">
                                          <p:stCondLst>
                                            <p:cond delay="499"/>
                                          </p:stCondLst>
                                        </p:cTn>
                                        <p:tgtEl>
                                          <p:spTgt spid="78"/>
                                        </p:tgtEl>
                                        <p:attrNameLst>
                                          <p:attrName>style.visibility</p:attrName>
                                        </p:attrNameLst>
                                      </p:cBhvr>
                                      <p:to>
                                        <p:strVal val="hidden"/>
                                      </p:to>
                                    </p:set>
                                  </p:childTnLst>
                                </p:cTn>
                              </p:par>
                            </p:childTnLst>
                          </p:cTn>
                        </p:par>
                      </p:childTnLst>
                    </p:cTn>
                  </p:par>
                </p:childTnLst>
              </p:cTn>
              <p:nextCondLst>
                <p:cond evt="onClick" delay="0">
                  <p:tgtEl>
                    <p:spTgt spid="78"/>
                  </p:tgtEl>
                </p:cond>
              </p:nextCondLst>
            </p:seq>
            <p:seq concurrent="1" nextAc="seek">
              <p:cTn id="180" restart="whenNotActive" fill="hold" evtFilter="cancelBubble" nodeType="interactiveSeq">
                <p:stCondLst>
                  <p:cond evt="onClick" delay="0">
                    <p:tgtEl>
                      <p:spTgt spid="79"/>
                    </p:tgtEl>
                  </p:cond>
                </p:stCondLst>
                <p:endSync evt="end" delay="0">
                  <p:rtn val="all"/>
                </p:endSync>
                <p:childTnLst>
                  <p:par>
                    <p:cTn id="181" fill="hold">
                      <p:stCondLst>
                        <p:cond delay="0"/>
                      </p:stCondLst>
                      <p:childTnLst>
                        <p:par>
                          <p:cTn id="182" fill="hold">
                            <p:stCondLst>
                              <p:cond delay="0"/>
                            </p:stCondLst>
                            <p:childTnLst>
                              <p:par>
                                <p:cTn id="183" presetID="2" presetClass="exit" presetSubtype="4" fill="hold" nodeType="clickEffect">
                                  <p:stCondLst>
                                    <p:cond delay="0"/>
                                  </p:stCondLst>
                                  <p:childTnLst>
                                    <p:anim calcmode="lin" valueType="num">
                                      <p:cBhvr additive="base">
                                        <p:cTn id="184" dur="500"/>
                                        <p:tgtEl>
                                          <p:spTgt spid="79"/>
                                        </p:tgtEl>
                                        <p:attrNameLst>
                                          <p:attrName>ppt_x</p:attrName>
                                        </p:attrNameLst>
                                      </p:cBhvr>
                                      <p:tavLst>
                                        <p:tav tm="0">
                                          <p:val>
                                            <p:strVal val="ppt_x"/>
                                          </p:val>
                                        </p:tav>
                                        <p:tav tm="100000">
                                          <p:val>
                                            <p:strVal val="ppt_x"/>
                                          </p:val>
                                        </p:tav>
                                      </p:tavLst>
                                    </p:anim>
                                    <p:anim calcmode="lin" valueType="num">
                                      <p:cBhvr additive="base">
                                        <p:cTn id="185" dur="500"/>
                                        <p:tgtEl>
                                          <p:spTgt spid="79"/>
                                        </p:tgtEl>
                                        <p:attrNameLst>
                                          <p:attrName>ppt_y</p:attrName>
                                        </p:attrNameLst>
                                      </p:cBhvr>
                                      <p:tavLst>
                                        <p:tav tm="0">
                                          <p:val>
                                            <p:strVal val="ppt_y"/>
                                          </p:val>
                                        </p:tav>
                                        <p:tav tm="100000">
                                          <p:val>
                                            <p:strVal val="1+ppt_h/2"/>
                                          </p:val>
                                        </p:tav>
                                      </p:tavLst>
                                    </p:anim>
                                    <p:set>
                                      <p:cBhvr>
                                        <p:cTn id="186" dur="1" fill="hold">
                                          <p:stCondLst>
                                            <p:cond delay="499"/>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79"/>
                  </p:tgtEl>
                </p:cond>
              </p:nextCondLst>
            </p:seq>
            <p:seq concurrent="1" nextAc="seek">
              <p:cTn id="187" restart="whenNotActive" fill="hold" evtFilter="cancelBubble" nodeType="interactiveSeq">
                <p:stCondLst>
                  <p:cond evt="onClick" delay="0">
                    <p:tgtEl>
                      <p:spTgt spid="80"/>
                    </p:tgtEl>
                  </p:cond>
                </p:stCondLst>
                <p:endSync evt="end" delay="0">
                  <p:rtn val="all"/>
                </p:endSync>
                <p:childTnLst>
                  <p:par>
                    <p:cTn id="188" fill="hold">
                      <p:stCondLst>
                        <p:cond delay="0"/>
                      </p:stCondLst>
                      <p:childTnLst>
                        <p:par>
                          <p:cTn id="189" fill="hold">
                            <p:stCondLst>
                              <p:cond delay="0"/>
                            </p:stCondLst>
                            <p:childTnLst>
                              <p:par>
                                <p:cTn id="190" presetID="2" presetClass="exit" presetSubtype="4" fill="hold" nodeType="clickEffect">
                                  <p:stCondLst>
                                    <p:cond delay="0"/>
                                  </p:stCondLst>
                                  <p:childTnLst>
                                    <p:anim calcmode="lin" valueType="num">
                                      <p:cBhvr additive="base">
                                        <p:cTn id="191" dur="500"/>
                                        <p:tgtEl>
                                          <p:spTgt spid="80"/>
                                        </p:tgtEl>
                                        <p:attrNameLst>
                                          <p:attrName>ppt_x</p:attrName>
                                        </p:attrNameLst>
                                      </p:cBhvr>
                                      <p:tavLst>
                                        <p:tav tm="0">
                                          <p:val>
                                            <p:strVal val="ppt_x"/>
                                          </p:val>
                                        </p:tav>
                                        <p:tav tm="100000">
                                          <p:val>
                                            <p:strVal val="ppt_x"/>
                                          </p:val>
                                        </p:tav>
                                      </p:tavLst>
                                    </p:anim>
                                    <p:anim calcmode="lin" valueType="num">
                                      <p:cBhvr additive="base">
                                        <p:cTn id="192" dur="500"/>
                                        <p:tgtEl>
                                          <p:spTgt spid="80"/>
                                        </p:tgtEl>
                                        <p:attrNameLst>
                                          <p:attrName>ppt_y</p:attrName>
                                        </p:attrNameLst>
                                      </p:cBhvr>
                                      <p:tavLst>
                                        <p:tav tm="0">
                                          <p:val>
                                            <p:strVal val="ppt_y"/>
                                          </p:val>
                                        </p:tav>
                                        <p:tav tm="100000">
                                          <p:val>
                                            <p:strVal val="1+ppt_h/2"/>
                                          </p:val>
                                        </p:tav>
                                      </p:tavLst>
                                    </p:anim>
                                    <p:set>
                                      <p:cBhvr>
                                        <p:cTn id="193" dur="1" fill="hold">
                                          <p:stCondLst>
                                            <p:cond delay="499"/>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80"/>
                  </p:tgtEl>
                </p:cond>
              </p:nextCondLst>
            </p:seq>
            <p:seq concurrent="1" nextAc="seek">
              <p:cTn id="194" restart="whenNotActive" fill="hold" evtFilter="cancelBubble" nodeType="interactiveSeq">
                <p:stCondLst>
                  <p:cond evt="onClick" delay="0">
                    <p:tgtEl>
                      <p:spTgt spid="81"/>
                    </p:tgtEl>
                  </p:cond>
                </p:stCondLst>
                <p:endSync evt="end" delay="0">
                  <p:rtn val="all"/>
                </p:endSync>
                <p:childTnLst>
                  <p:par>
                    <p:cTn id="195" fill="hold">
                      <p:stCondLst>
                        <p:cond delay="0"/>
                      </p:stCondLst>
                      <p:childTnLst>
                        <p:par>
                          <p:cTn id="196" fill="hold">
                            <p:stCondLst>
                              <p:cond delay="0"/>
                            </p:stCondLst>
                            <p:childTnLst>
                              <p:par>
                                <p:cTn id="197" presetID="2" presetClass="exit" presetSubtype="4" fill="hold" nodeType="clickEffect">
                                  <p:stCondLst>
                                    <p:cond delay="0"/>
                                  </p:stCondLst>
                                  <p:childTnLst>
                                    <p:anim calcmode="lin" valueType="num">
                                      <p:cBhvr additive="base">
                                        <p:cTn id="198" dur="500"/>
                                        <p:tgtEl>
                                          <p:spTgt spid="81"/>
                                        </p:tgtEl>
                                        <p:attrNameLst>
                                          <p:attrName>ppt_x</p:attrName>
                                        </p:attrNameLst>
                                      </p:cBhvr>
                                      <p:tavLst>
                                        <p:tav tm="0">
                                          <p:val>
                                            <p:strVal val="ppt_x"/>
                                          </p:val>
                                        </p:tav>
                                        <p:tav tm="100000">
                                          <p:val>
                                            <p:strVal val="ppt_x"/>
                                          </p:val>
                                        </p:tav>
                                      </p:tavLst>
                                    </p:anim>
                                    <p:anim calcmode="lin" valueType="num">
                                      <p:cBhvr additive="base">
                                        <p:cTn id="199" dur="500"/>
                                        <p:tgtEl>
                                          <p:spTgt spid="81"/>
                                        </p:tgtEl>
                                        <p:attrNameLst>
                                          <p:attrName>ppt_y</p:attrName>
                                        </p:attrNameLst>
                                      </p:cBhvr>
                                      <p:tavLst>
                                        <p:tav tm="0">
                                          <p:val>
                                            <p:strVal val="ppt_y"/>
                                          </p:val>
                                        </p:tav>
                                        <p:tav tm="100000">
                                          <p:val>
                                            <p:strVal val="1+ppt_h/2"/>
                                          </p:val>
                                        </p:tav>
                                      </p:tavLst>
                                    </p:anim>
                                    <p:set>
                                      <p:cBhvr>
                                        <p:cTn id="200" dur="1" fill="hold">
                                          <p:stCondLst>
                                            <p:cond delay="499"/>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81"/>
                  </p:tgtEl>
                </p:cond>
              </p:nextCondLst>
            </p:seq>
            <p:seq concurrent="1" nextAc="seek">
              <p:cTn id="201" restart="whenNotActive" fill="hold" evtFilter="cancelBubble" nodeType="interactiveSeq">
                <p:stCondLst>
                  <p:cond evt="onClick" delay="0">
                    <p:tgtEl>
                      <p:spTgt spid="82"/>
                    </p:tgtEl>
                  </p:cond>
                </p:stCondLst>
                <p:endSync evt="end" delay="0">
                  <p:rtn val="all"/>
                </p:endSync>
                <p:childTnLst>
                  <p:par>
                    <p:cTn id="202" fill="hold">
                      <p:stCondLst>
                        <p:cond delay="0"/>
                      </p:stCondLst>
                      <p:childTnLst>
                        <p:par>
                          <p:cTn id="203" fill="hold">
                            <p:stCondLst>
                              <p:cond delay="0"/>
                            </p:stCondLst>
                            <p:childTnLst>
                              <p:par>
                                <p:cTn id="204" presetID="2" presetClass="exit" presetSubtype="4" fill="hold" nodeType="clickEffect">
                                  <p:stCondLst>
                                    <p:cond delay="0"/>
                                  </p:stCondLst>
                                  <p:childTnLst>
                                    <p:anim calcmode="lin" valueType="num">
                                      <p:cBhvr additive="base">
                                        <p:cTn id="205" dur="500"/>
                                        <p:tgtEl>
                                          <p:spTgt spid="82"/>
                                        </p:tgtEl>
                                        <p:attrNameLst>
                                          <p:attrName>ppt_x</p:attrName>
                                        </p:attrNameLst>
                                      </p:cBhvr>
                                      <p:tavLst>
                                        <p:tav tm="0">
                                          <p:val>
                                            <p:strVal val="ppt_x"/>
                                          </p:val>
                                        </p:tav>
                                        <p:tav tm="100000">
                                          <p:val>
                                            <p:strVal val="ppt_x"/>
                                          </p:val>
                                        </p:tav>
                                      </p:tavLst>
                                    </p:anim>
                                    <p:anim calcmode="lin" valueType="num">
                                      <p:cBhvr additive="base">
                                        <p:cTn id="206" dur="500"/>
                                        <p:tgtEl>
                                          <p:spTgt spid="82"/>
                                        </p:tgtEl>
                                        <p:attrNameLst>
                                          <p:attrName>ppt_y</p:attrName>
                                        </p:attrNameLst>
                                      </p:cBhvr>
                                      <p:tavLst>
                                        <p:tav tm="0">
                                          <p:val>
                                            <p:strVal val="ppt_y"/>
                                          </p:val>
                                        </p:tav>
                                        <p:tav tm="100000">
                                          <p:val>
                                            <p:strVal val="1+ppt_h/2"/>
                                          </p:val>
                                        </p:tav>
                                      </p:tavLst>
                                    </p:anim>
                                    <p:set>
                                      <p:cBhvr>
                                        <p:cTn id="207" dur="1" fill="hold">
                                          <p:stCondLst>
                                            <p:cond delay="499"/>
                                          </p:stCondLst>
                                        </p:cTn>
                                        <p:tgtEl>
                                          <p:spTgt spid="82"/>
                                        </p:tgtEl>
                                        <p:attrNameLst>
                                          <p:attrName>style.visibility</p:attrName>
                                        </p:attrNameLst>
                                      </p:cBhvr>
                                      <p:to>
                                        <p:strVal val="hidden"/>
                                      </p:to>
                                    </p:set>
                                  </p:childTnLst>
                                </p:cTn>
                              </p:par>
                            </p:childTnLst>
                          </p:cTn>
                        </p:par>
                      </p:childTnLst>
                    </p:cTn>
                  </p:par>
                </p:childTnLst>
              </p:cTn>
              <p:nextCondLst>
                <p:cond evt="onClick" delay="0">
                  <p:tgtEl>
                    <p:spTgt spid="82"/>
                  </p:tgtEl>
                </p:cond>
              </p:nextCondLst>
            </p:seq>
            <p:seq concurrent="1" nextAc="seek">
              <p:cTn id="208" restart="whenNotActive" fill="hold" evtFilter="cancelBubble" nodeType="interactiveSeq">
                <p:stCondLst>
                  <p:cond evt="onClick" delay="0">
                    <p:tgtEl>
                      <p:spTgt spid="83"/>
                    </p:tgtEl>
                  </p:cond>
                </p:stCondLst>
                <p:endSync evt="end" delay="0">
                  <p:rtn val="all"/>
                </p:endSync>
                <p:childTnLst>
                  <p:par>
                    <p:cTn id="209" fill="hold">
                      <p:stCondLst>
                        <p:cond delay="0"/>
                      </p:stCondLst>
                      <p:childTnLst>
                        <p:par>
                          <p:cTn id="210" fill="hold">
                            <p:stCondLst>
                              <p:cond delay="0"/>
                            </p:stCondLst>
                            <p:childTnLst>
                              <p:par>
                                <p:cTn id="211" presetID="2" presetClass="exit" presetSubtype="4" fill="hold" nodeType="clickEffect">
                                  <p:stCondLst>
                                    <p:cond delay="0"/>
                                  </p:stCondLst>
                                  <p:childTnLst>
                                    <p:anim calcmode="lin" valueType="num">
                                      <p:cBhvr additive="base">
                                        <p:cTn id="212" dur="500"/>
                                        <p:tgtEl>
                                          <p:spTgt spid="83"/>
                                        </p:tgtEl>
                                        <p:attrNameLst>
                                          <p:attrName>ppt_x</p:attrName>
                                        </p:attrNameLst>
                                      </p:cBhvr>
                                      <p:tavLst>
                                        <p:tav tm="0">
                                          <p:val>
                                            <p:strVal val="ppt_x"/>
                                          </p:val>
                                        </p:tav>
                                        <p:tav tm="100000">
                                          <p:val>
                                            <p:strVal val="ppt_x"/>
                                          </p:val>
                                        </p:tav>
                                      </p:tavLst>
                                    </p:anim>
                                    <p:anim calcmode="lin" valueType="num">
                                      <p:cBhvr additive="base">
                                        <p:cTn id="213" dur="500"/>
                                        <p:tgtEl>
                                          <p:spTgt spid="83"/>
                                        </p:tgtEl>
                                        <p:attrNameLst>
                                          <p:attrName>ppt_y</p:attrName>
                                        </p:attrNameLst>
                                      </p:cBhvr>
                                      <p:tavLst>
                                        <p:tav tm="0">
                                          <p:val>
                                            <p:strVal val="ppt_y"/>
                                          </p:val>
                                        </p:tav>
                                        <p:tav tm="100000">
                                          <p:val>
                                            <p:strVal val="1+ppt_h/2"/>
                                          </p:val>
                                        </p:tav>
                                      </p:tavLst>
                                    </p:anim>
                                    <p:set>
                                      <p:cBhvr>
                                        <p:cTn id="214" dur="1" fill="hold">
                                          <p:stCondLst>
                                            <p:cond delay="499"/>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83"/>
                  </p:tgtEl>
                </p:cond>
              </p:nextCondLst>
            </p:seq>
            <p:seq concurrent="1" nextAc="seek">
              <p:cTn id="215" restart="whenNotActive" fill="hold" evtFilter="cancelBubble" nodeType="interactiveSeq">
                <p:stCondLst>
                  <p:cond evt="onClick" delay="0">
                    <p:tgtEl>
                      <p:spTgt spid="84"/>
                    </p:tgtEl>
                  </p:cond>
                </p:stCondLst>
                <p:endSync evt="end" delay="0">
                  <p:rtn val="all"/>
                </p:endSync>
                <p:childTnLst>
                  <p:par>
                    <p:cTn id="216" fill="hold">
                      <p:stCondLst>
                        <p:cond delay="0"/>
                      </p:stCondLst>
                      <p:childTnLst>
                        <p:par>
                          <p:cTn id="217" fill="hold">
                            <p:stCondLst>
                              <p:cond delay="0"/>
                            </p:stCondLst>
                            <p:childTnLst>
                              <p:par>
                                <p:cTn id="218" presetID="2" presetClass="exit" presetSubtype="4" fill="hold" nodeType="clickEffect">
                                  <p:stCondLst>
                                    <p:cond delay="0"/>
                                  </p:stCondLst>
                                  <p:childTnLst>
                                    <p:anim calcmode="lin" valueType="num">
                                      <p:cBhvr additive="base">
                                        <p:cTn id="219" dur="500"/>
                                        <p:tgtEl>
                                          <p:spTgt spid="84"/>
                                        </p:tgtEl>
                                        <p:attrNameLst>
                                          <p:attrName>ppt_x</p:attrName>
                                        </p:attrNameLst>
                                      </p:cBhvr>
                                      <p:tavLst>
                                        <p:tav tm="0">
                                          <p:val>
                                            <p:strVal val="ppt_x"/>
                                          </p:val>
                                        </p:tav>
                                        <p:tav tm="100000">
                                          <p:val>
                                            <p:strVal val="ppt_x"/>
                                          </p:val>
                                        </p:tav>
                                      </p:tavLst>
                                    </p:anim>
                                    <p:anim calcmode="lin" valueType="num">
                                      <p:cBhvr additive="base">
                                        <p:cTn id="220" dur="500"/>
                                        <p:tgtEl>
                                          <p:spTgt spid="84"/>
                                        </p:tgtEl>
                                        <p:attrNameLst>
                                          <p:attrName>ppt_y</p:attrName>
                                        </p:attrNameLst>
                                      </p:cBhvr>
                                      <p:tavLst>
                                        <p:tav tm="0">
                                          <p:val>
                                            <p:strVal val="ppt_y"/>
                                          </p:val>
                                        </p:tav>
                                        <p:tav tm="100000">
                                          <p:val>
                                            <p:strVal val="1+ppt_h/2"/>
                                          </p:val>
                                        </p:tav>
                                      </p:tavLst>
                                    </p:anim>
                                    <p:set>
                                      <p:cBhvr>
                                        <p:cTn id="221" dur="1" fill="hold">
                                          <p:stCondLst>
                                            <p:cond delay="499"/>
                                          </p:stCondLst>
                                        </p:cTn>
                                        <p:tgtEl>
                                          <p:spTgt spid="84"/>
                                        </p:tgtEl>
                                        <p:attrNameLst>
                                          <p:attrName>style.visibility</p:attrName>
                                        </p:attrNameLst>
                                      </p:cBhvr>
                                      <p:to>
                                        <p:strVal val="hidden"/>
                                      </p:to>
                                    </p:set>
                                  </p:childTnLst>
                                </p:cTn>
                              </p:par>
                            </p:childTnLst>
                          </p:cTn>
                        </p:par>
                      </p:childTnLst>
                    </p:cTn>
                  </p:par>
                </p:childTnLst>
              </p:cTn>
              <p:nextCondLst>
                <p:cond evt="onClick" delay="0">
                  <p:tgtEl>
                    <p:spTgt spid="84"/>
                  </p:tgtEl>
                </p:cond>
              </p:nextCondLst>
            </p:seq>
            <p:seq concurrent="1" nextAc="seek">
              <p:cTn id="222" restart="whenNotActive" fill="hold" evtFilter="cancelBubble" nodeType="interactiveSeq">
                <p:stCondLst>
                  <p:cond evt="onClick" delay="0">
                    <p:tgtEl>
                      <p:spTgt spid="85"/>
                    </p:tgtEl>
                  </p:cond>
                </p:stCondLst>
                <p:endSync evt="end" delay="0">
                  <p:rtn val="all"/>
                </p:endSync>
                <p:childTnLst>
                  <p:par>
                    <p:cTn id="223" fill="hold">
                      <p:stCondLst>
                        <p:cond delay="0"/>
                      </p:stCondLst>
                      <p:childTnLst>
                        <p:par>
                          <p:cTn id="224" fill="hold">
                            <p:stCondLst>
                              <p:cond delay="0"/>
                            </p:stCondLst>
                            <p:childTnLst>
                              <p:par>
                                <p:cTn id="225" presetID="2" presetClass="exit" presetSubtype="4" fill="hold" nodeType="clickEffect">
                                  <p:stCondLst>
                                    <p:cond delay="0"/>
                                  </p:stCondLst>
                                  <p:childTnLst>
                                    <p:anim calcmode="lin" valueType="num">
                                      <p:cBhvr additive="base">
                                        <p:cTn id="226" dur="500"/>
                                        <p:tgtEl>
                                          <p:spTgt spid="85"/>
                                        </p:tgtEl>
                                        <p:attrNameLst>
                                          <p:attrName>ppt_x</p:attrName>
                                        </p:attrNameLst>
                                      </p:cBhvr>
                                      <p:tavLst>
                                        <p:tav tm="0">
                                          <p:val>
                                            <p:strVal val="ppt_x"/>
                                          </p:val>
                                        </p:tav>
                                        <p:tav tm="100000">
                                          <p:val>
                                            <p:strVal val="ppt_x"/>
                                          </p:val>
                                        </p:tav>
                                      </p:tavLst>
                                    </p:anim>
                                    <p:anim calcmode="lin" valueType="num">
                                      <p:cBhvr additive="base">
                                        <p:cTn id="227" dur="500"/>
                                        <p:tgtEl>
                                          <p:spTgt spid="85"/>
                                        </p:tgtEl>
                                        <p:attrNameLst>
                                          <p:attrName>ppt_y</p:attrName>
                                        </p:attrNameLst>
                                      </p:cBhvr>
                                      <p:tavLst>
                                        <p:tav tm="0">
                                          <p:val>
                                            <p:strVal val="ppt_y"/>
                                          </p:val>
                                        </p:tav>
                                        <p:tav tm="100000">
                                          <p:val>
                                            <p:strVal val="1+ppt_h/2"/>
                                          </p:val>
                                        </p:tav>
                                      </p:tavLst>
                                    </p:anim>
                                    <p:set>
                                      <p:cBhvr>
                                        <p:cTn id="228" dur="1" fill="hold">
                                          <p:stCondLst>
                                            <p:cond delay="499"/>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85"/>
                  </p:tgtEl>
                </p:cond>
              </p:nextCondLst>
            </p:seq>
            <p:seq concurrent="1" nextAc="seek">
              <p:cTn id="229" restart="whenNotActive" fill="hold" evtFilter="cancelBubble" nodeType="interactiveSeq">
                <p:stCondLst>
                  <p:cond evt="onClick" delay="0">
                    <p:tgtEl>
                      <p:spTgt spid="86"/>
                    </p:tgtEl>
                  </p:cond>
                </p:stCondLst>
                <p:endSync evt="end" delay="0">
                  <p:rtn val="all"/>
                </p:endSync>
                <p:childTnLst>
                  <p:par>
                    <p:cTn id="230" fill="hold">
                      <p:stCondLst>
                        <p:cond delay="0"/>
                      </p:stCondLst>
                      <p:childTnLst>
                        <p:par>
                          <p:cTn id="231" fill="hold">
                            <p:stCondLst>
                              <p:cond delay="0"/>
                            </p:stCondLst>
                            <p:childTnLst>
                              <p:par>
                                <p:cTn id="232" presetID="2" presetClass="exit" presetSubtype="4" fill="hold" nodeType="clickEffect">
                                  <p:stCondLst>
                                    <p:cond delay="0"/>
                                  </p:stCondLst>
                                  <p:childTnLst>
                                    <p:anim calcmode="lin" valueType="num">
                                      <p:cBhvr additive="base">
                                        <p:cTn id="233" dur="500"/>
                                        <p:tgtEl>
                                          <p:spTgt spid="86"/>
                                        </p:tgtEl>
                                        <p:attrNameLst>
                                          <p:attrName>ppt_x</p:attrName>
                                        </p:attrNameLst>
                                      </p:cBhvr>
                                      <p:tavLst>
                                        <p:tav tm="0">
                                          <p:val>
                                            <p:strVal val="ppt_x"/>
                                          </p:val>
                                        </p:tav>
                                        <p:tav tm="100000">
                                          <p:val>
                                            <p:strVal val="ppt_x"/>
                                          </p:val>
                                        </p:tav>
                                      </p:tavLst>
                                    </p:anim>
                                    <p:anim calcmode="lin" valueType="num">
                                      <p:cBhvr additive="base">
                                        <p:cTn id="234" dur="500"/>
                                        <p:tgtEl>
                                          <p:spTgt spid="86"/>
                                        </p:tgtEl>
                                        <p:attrNameLst>
                                          <p:attrName>ppt_y</p:attrName>
                                        </p:attrNameLst>
                                      </p:cBhvr>
                                      <p:tavLst>
                                        <p:tav tm="0">
                                          <p:val>
                                            <p:strVal val="ppt_y"/>
                                          </p:val>
                                        </p:tav>
                                        <p:tav tm="100000">
                                          <p:val>
                                            <p:strVal val="1+ppt_h/2"/>
                                          </p:val>
                                        </p:tav>
                                      </p:tavLst>
                                    </p:anim>
                                    <p:set>
                                      <p:cBhvr>
                                        <p:cTn id="235" dur="1" fill="hold">
                                          <p:stCondLst>
                                            <p:cond delay="499"/>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86"/>
                  </p:tgtEl>
                </p:cond>
              </p:nextCondLst>
            </p:seq>
          </p:childTnLst>
        </p:cTn>
      </p:par>
    </p:tnLst>
    <p:bldLst>
      <p:bldP spid="7" grpId="0" animBg="1"/>
      <p:bldP spid="7" grpId="1" animBg="1"/>
      <p:bldP spid="56" grpId="0" animBg="1"/>
      <p:bldP spid="56" grpId="1" animBg="1"/>
      <p:bldP spid="58" grpId="0" animBg="1"/>
      <p:bldP spid="58" grpId="1" animBg="1"/>
      <p:bldP spid="60" grpId="0" animBg="1"/>
      <p:bldP spid="60" grpId="1" animBg="1"/>
      <p:bldP spid="62" grpId="0" animBg="1"/>
      <p:bldP spid="62" grpId="1" animBg="1"/>
      <p:bldP spid="64" grpId="0" animBg="1"/>
      <p:bldP spid="64" grpId="1" animBg="1"/>
      <p:bldP spid="66" grpId="0" animBg="1"/>
      <p:bldP spid="66" grpId="1" animBg="1"/>
      <p:bldP spid="68" grpId="0" animBg="1"/>
      <p:bldP spid="68" grpId="1" animBg="1"/>
      <p:bldP spid="70" grpId="0" animBg="1"/>
      <p:bldP spid="7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LUYỆN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TẬP</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229600" cy="4185761"/>
          </a:xfrm>
          <a:prstGeom prst="rect">
            <a:avLst/>
          </a:prstGeom>
          <a:solidFill>
            <a:schemeClr val="bg1"/>
          </a:solidFill>
          <a:ln w="38100">
            <a:solidFill>
              <a:schemeClr val="bg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vi-VN" sz="2800" b="1" dirty="0">
                <a:latin typeface="Times New Roman" pitchFamily="18" charset="0"/>
                <a:cs typeface="Times New Roman" pitchFamily="18" charset="0"/>
              </a:rPr>
              <a:t>1 : Quyền tự do kinh doanh của công dân được quy định trong văn bản pháp luật nào </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A</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Bộ luật lao </a:t>
            </a:r>
            <a:r>
              <a:rPr lang="vi-VN" sz="2800" dirty="0" smtClean="0">
                <a:latin typeface="Times New Roman" pitchFamily="18" charset="0"/>
                <a:cs typeface="Times New Roman" pitchFamily="18" charset="0"/>
              </a:rPr>
              <a:t>động.</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B.</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Các luật về </a:t>
            </a:r>
            <a:r>
              <a:rPr lang="vi-VN" sz="2800" dirty="0" smtClean="0">
                <a:latin typeface="Times New Roman" pitchFamily="18" charset="0"/>
                <a:cs typeface="Times New Roman" pitchFamily="18" charset="0"/>
              </a:rPr>
              <a:t>thuế.</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C</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Hiến </a:t>
            </a:r>
            <a:r>
              <a:rPr lang="vi-VN" sz="2800" dirty="0" smtClean="0">
                <a:latin typeface="Times New Roman" pitchFamily="18" charset="0"/>
                <a:cs typeface="Times New Roman" pitchFamily="18" charset="0"/>
              </a:rPr>
              <a:t>pháp.</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D</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Cả A,B,C </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đúng</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endParaRPr lang="en-US" sz="2800" dirty="0"/>
          </a:p>
          <a:p>
            <a:endParaRPr lang="en-US" sz="2800" dirty="0"/>
          </a:p>
          <a:p>
            <a:pPr eaLnBrk="1" hangingPunct="1">
              <a:spcBef>
                <a:spcPct val="50000"/>
              </a:spcBef>
            </a:pPr>
            <a:endParaRPr lang="en-US" sz="2800" b="1" dirty="0">
              <a:latin typeface=".VnTime" pitchFamily="34" charset="0"/>
            </a:endParaRPr>
          </a:p>
        </p:txBody>
      </p:sp>
      <p:sp>
        <p:nvSpPr>
          <p:cNvPr id="4" name="Oval 6"/>
          <p:cNvSpPr>
            <a:spLocks noChangeArrowheads="1"/>
          </p:cNvSpPr>
          <p:nvPr/>
        </p:nvSpPr>
        <p:spPr bwMode="auto">
          <a:xfrm>
            <a:off x="410439" y="2656320"/>
            <a:ext cx="609600" cy="533400"/>
          </a:xfrm>
          <a:prstGeom prst="ellipse">
            <a:avLst/>
          </a:prstGeom>
          <a:solidFill>
            <a:schemeClr val="bg1"/>
          </a:solidFill>
          <a:ln w="28575">
            <a:solidFill>
              <a:srgbClr val="FF0000"/>
            </a:solidFill>
            <a:round/>
            <a:headEnd/>
            <a:tailEnd/>
          </a:ln>
        </p:spPr>
        <p:txBody>
          <a:bodyPr wrap="none" anchor="ctr"/>
          <a:lstStyle/>
          <a:p>
            <a:pPr algn="ctr"/>
            <a:r>
              <a:rPr lang="vi-VN" sz="2400" b="1" dirty="0">
                <a:solidFill>
                  <a:srgbClr val="FF0000"/>
                </a:solidFill>
                <a:latin typeface=".VnTime" pitchFamily="34" charset="0"/>
              </a:rPr>
              <a:t>C</a:t>
            </a:r>
            <a:endParaRPr lang="en-US" sz="2400" b="1" dirty="0">
              <a:solidFill>
                <a:srgbClr val="FF0000"/>
              </a:solidFill>
              <a:latin typeface=".VnTime" pitchFamily="34" charset="0"/>
            </a:endParaRPr>
          </a:p>
        </p:txBody>
      </p:sp>
    </p:spTree>
    <p:extLst>
      <p:ext uri="{BB962C8B-B14F-4D97-AF65-F5344CB8AC3E}">
        <p14:creationId xmlns:p14="http://schemas.microsoft.com/office/powerpoint/2010/main" val="3442730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anim calcmode="lin" valueType="num">
                                      <p:cBhvr>
                                        <p:cTn id="8" dur="10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8">
                                            <p:txEl>
                                              <p:pRg st="1" end="1"/>
                                            </p:txEl>
                                          </p:spTgt>
                                        </p:tgtEl>
                                        <p:attrNameLst>
                                          <p:attrName>style.visibility</p:attrName>
                                        </p:attrNameLst>
                                      </p:cBhvr>
                                      <p:to>
                                        <p:strVal val="visible"/>
                                      </p:to>
                                    </p:set>
                                    <p:animEffect transition="in" filter="fade">
                                      <p:cBhvr>
                                        <p:cTn id="14" dur="1000"/>
                                        <p:tgtEl>
                                          <p:spTgt spid="88">
                                            <p:txEl>
                                              <p:pRg st="1" end="1"/>
                                            </p:txEl>
                                          </p:spTgt>
                                        </p:tgtEl>
                                      </p:cBhvr>
                                    </p:animEffect>
                                    <p:anim calcmode="lin" valueType="num">
                                      <p:cBhvr>
                                        <p:cTn id="15" dur="10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8">
                                            <p:txEl>
                                              <p:pRg st="2" end="2"/>
                                            </p:txEl>
                                          </p:spTgt>
                                        </p:tgtEl>
                                        <p:attrNameLst>
                                          <p:attrName>style.visibility</p:attrName>
                                        </p:attrNameLst>
                                      </p:cBhvr>
                                      <p:to>
                                        <p:strVal val="visible"/>
                                      </p:to>
                                    </p:set>
                                    <p:animEffect transition="in" filter="fade">
                                      <p:cBhvr>
                                        <p:cTn id="21" dur="1000"/>
                                        <p:tgtEl>
                                          <p:spTgt spid="88">
                                            <p:txEl>
                                              <p:pRg st="2" end="2"/>
                                            </p:txEl>
                                          </p:spTgt>
                                        </p:tgtEl>
                                      </p:cBhvr>
                                    </p:animEffect>
                                    <p:anim calcmode="lin" valueType="num">
                                      <p:cBhvr>
                                        <p:cTn id="22" dur="100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8">
                                            <p:txEl>
                                              <p:pRg st="3" end="3"/>
                                            </p:txEl>
                                          </p:spTgt>
                                        </p:tgtEl>
                                        <p:attrNameLst>
                                          <p:attrName>style.visibility</p:attrName>
                                        </p:attrNameLst>
                                      </p:cBhvr>
                                      <p:to>
                                        <p:strVal val="visible"/>
                                      </p:to>
                                    </p:set>
                                    <p:animEffect transition="in" filter="fade">
                                      <p:cBhvr>
                                        <p:cTn id="28" dur="1000"/>
                                        <p:tgtEl>
                                          <p:spTgt spid="88">
                                            <p:txEl>
                                              <p:pRg st="3" end="3"/>
                                            </p:txEl>
                                          </p:spTgt>
                                        </p:tgtEl>
                                      </p:cBhvr>
                                    </p:animEffect>
                                    <p:anim calcmode="lin" valueType="num">
                                      <p:cBhvr>
                                        <p:cTn id="29" dur="100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88">
                                            <p:txEl>
                                              <p:pRg st="4" end="4"/>
                                            </p:txEl>
                                          </p:spTgt>
                                        </p:tgtEl>
                                        <p:attrNameLst>
                                          <p:attrName>style.visibility</p:attrName>
                                        </p:attrNameLst>
                                      </p:cBhvr>
                                      <p:to>
                                        <p:strVal val="visible"/>
                                      </p:to>
                                    </p:set>
                                    <p:animEffect transition="in" filter="fade">
                                      <p:cBhvr>
                                        <p:cTn id="35" dur="1000"/>
                                        <p:tgtEl>
                                          <p:spTgt spid="88">
                                            <p:txEl>
                                              <p:pRg st="4" end="4"/>
                                            </p:txEl>
                                          </p:spTgt>
                                        </p:tgtEl>
                                      </p:cBhvr>
                                    </p:animEffect>
                                    <p:anim calcmode="lin" valueType="num">
                                      <p:cBhvr>
                                        <p:cTn id="36" dur="100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LUYỆN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TẬP</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229600" cy="4185761"/>
          </a:xfrm>
          <a:prstGeom prst="rect">
            <a:avLst/>
          </a:prstGeom>
          <a:solidFill>
            <a:schemeClr val="bg1"/>
          </a:solidFill>
          <a:ln w="38100">
            <a:solidFill>
              <a:schemeClr val="bg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2</a:t>
            </a:r>
            <a:r>
              <a:rPr lang="vi-VN" sz="2800" b="1" dirty="0">
                <a:latin typeface="Times New Roman" pitchFamily="18" charset="0"/>
                <a:cs typeface="Times New Roman" pitchFamily="18" charset="0"/>
              </a:rPr>
              <a:t>: Theo em, đâu là nghĩa vụ quan trọng nhất của các chủ </a:t>
            </a:r>
            <a:r>
              <a:rPr lang="vi-VN" sz="2800" b="1" dirty="0" smtClean="0">
                <a:latin typeface="Times New Roman" pitchFamily="18" charset="0"/>
                <a:cs typeface="Times New Roman" pitchFamily="18" charset="0"/>
              </a:rPr>
              <a:t>thể kinh doanh </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A</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Nộp thuế đầy </a:t>
            </a:r>
            <a:r>
              <a:rPr lang="vi-VN" sz="2800" dirty="0" smtClean="0">
                <a:latin typeface="Times New Roman" pitchFamily="18" charset="0"/>
                <a:cs typeface="Times New Roman" pitchFamily="18" charset="0"/>
              </a:rPr>
              <a:t>đủ.</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B.</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Kinh doanh đúng ngành, nghề  ghi trong giấy </a:t>
            </a:r>
            <a:r>
              <a:rPr lang="vi-VN" sz="2800" dirty="0" smtClean="0">
                <a:latin typeface="Times New Roman" pitchFamily="18" charset="0"/>
                <a:cs typeface="Times New Roman" pitchFamily="18" charset="0"/>
              </a:rPr>
              <a:t>phép.</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C</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Bảo vệ môi </a:t>
            </a:r>
            <a:r>
              <a:rPr lang="vi-VN" sz="2800" dirty="0" smtClean="0">
                <a:latin typeface="Times New Roman" pitchFamily="18" charset="0"/>
                <a:cs typeface="Times New Roman" pitchFamily="18" charset="0"/>
              </a:rPr>
              <a:t>trường.</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D</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Bảo vệ quyền lợi người tiêu </a:t>
            </a:r>
            <a:r>
              <a:rPr lang="vi-VN" sz="2800" dirty="0" smtClean="0">
                <a:latin typeface="Times New Roman" pitchFamily="18" charset="0"/>
                <a:cs typeface="Times New Roman" pitchFamily="18" charset="0"/>
              </a:rPr>
              <a:t>dùng. </a:t>
            </a:r>
            <a:endParaRPr lang="en-US" sz="2800" dirty="0">
              <a:latin typeface="Times New Roman" pitchFamily="18" charset="0"/>
              <a:cs typeface="Times New Roman" pitchFamily="18" charset="0"/>
            </a:endParaRPr>
          </a:p>
          <a:p>
            <a:endParaRPr lang="en-US" sz="2800" dirty="0"/>
          </a:p>
          <a:p>
            <a:endParaRPr lang="en-US" sz="2800" dirty="0"/>
          </a:p>
          <a:p>
            <a:pPr eaLnBrk="1" hangingPunct="1">
              <a:spcBef>
                <a:spcPct val="50000"/>
              </a:spcBef>
            </a:pPr>
            <a:endParaRPr lang="en-US" sz="2800" b="1" dirty="0">
              <a:latin typeface=".VnTime" pitchFamily="34" charset="0"/>
            </a:endParaRPr>
          </a:p>
        </p:txBody>
      </p:sp>
      <p:sp>
        <p:nvSpPr>
          <p:cNvPr id="4" name="Oval 6"/>
          <p:cNvSpPr>
            <a:spLocks noChangeArrowheads="1"/>
          </p:cNvSpPr>
          <p:nvPr/>
        </p:nvSpPr>
        <p:spPr bwMode="auto">
          <a:xfrm>
            <a:off x="443777" y="1828800"/>
            <a:ext cx="609600" cy="533400"/>
          </a:xfrm>
          <a:prstGeom prst="ellipse">
            <a:avLst/>
          </a:prstGeom>
          <a:solidFill>
            <a:schemeClr val="bg1"/>
          </a:solidFill>
          <a:ln w="28575">
            <a:solidFill>
              <a:srgbClr val="FF0000"/>
            </a:solidFill>
            <a:round/>
            <a:headEnd/>
            <a:tailEnd/>
          </a:ln>
        </p:spPr>
        <p:txBody>
          <a:bodyPr wrap="none" anchor="ctr"/>
          <a:lstStyle/>
          <a:p>
            <a:pPr algn="ctr"/>
            <a:r>
              <a:rPr lang="vi-VN" sz="2400" b="1" dirty="0">
                <a:solidFill>
                  <a:srgbClr val="FF0000"/>
                </a:solidFill>
                <a:latin typeface=".VnTime" pitchFamily="34" charset="0"/>
              </a:rPr>
              <a:t>A</a:t>
            </a:r>
            <a:endParaRPr lang="en-US" sz="2400" b="1" dirty="0">
              <a:solidFill>
                <a:srgbClr val="FF0000"/>
              </a:solidFill>
              <a:latin typeface=".VnTime" pitchFamily="34" charset="0"/>
            </a:endParaRPr>
          </a:p>
        </p:txBody>
      </p:sp>
    </p:spTree>
    <p:extLst>
      <p:ext uri="{BB962C8B-B14F-4D97-AF65-F5344CB8AC3E}">
        <p14:creationId xmlns:p14="http://schemas.microsoft.com/office/powerpoint/2010/main" val="3442730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anim calcmode="lin" valueType="num">
                                      <p:cBhvr>
                                        <p:cTn id="8" dur="10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8">
                                            <p:txEl>
                                              <p:pRg st="1" end="1"/>
                                            </p:txEl>
                                          </p:spTgt>
                                        </p:tgtEl>
                                        <p:attrNameLst>
                                          <p:attrName>style.visibility</p:attrName>
                                        </p:attrNameLst>
                                      </p:cBhvr>
                                      <p:to>
                                        <p:strVal val="visible"/>
                                      </p:to>
                                    </p:set>
                                    <p:animEffect transition="in" filter="fade">
                                      <p:cBhvr>
                                        <p:cTn id="14" dur="1000"/>
                                        <p:tgtEl>
                                          <p:spTgt spid="88">
                                            <p:txEl>
                                              <p:pRg st="1" end="1"/>
                                            </p:txEl>
                                          </p:spTgt>
                                        </p:tgtEl>
                                      </p:cBhvr>
                                    </p:animEffect>
                                    <p:anim calcmode="lin" valueType="num">
                                      <p:cBhvr>
                                        <p:cTn id="15" dur="10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8">
                                            <p:txEl>
                                              <p:pRg st="2" end="2"/>
                                            </p:txEl>
                                          </p:spTgt>
                                        </p:tgtEl>
                                        <p:attrNameLst>
                                          <p:attrName>style.visibility</p:attrName>
                                        </p:attrNameLst>
                                      </p:cBhvr>
                                      <p:to>
                                        <p:strVal val="visible"/>
                                      </p:to>
                                    </p:set>
                                    <p:animEffect transition="in" filter="fade">
                                      <p:cBhvr>
                                        <p:cTn id="21" dur="1000"/>
                                        <p:tgtEl>
                                          <p:spTgt spid="88">
                                            <p:txEl>
                                              <p:pRg st="2" end="2"/>
                                            </p:txEl>
                                          </p:spTgt>
                                        </p:tgtEl>
                                      </p:cBhvr>
                                    </p:animEffect>
                                    <p:anim calcmode="lin" valueType="num">
                                      <p:cBhvr>
                                        <p:cTn id="22" dur="100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8">
                                            <p:txEl>
                                              <p:pRg st="3" end="3"/>
                                            </p:txEl>
                                          </p:spTgt>
                                        </p:tgtEl>
                                        <p:attrNameLst>
                                          <p:attrName>style.visibility</p:attrName>
                                        </p:attrNameLst>
                                      </p:cBhvr>
                                      <p:to>
                                        <p:strVal val="visible"/>
                                      </p:to>
                                    </p:set>
                                    <p:animEffect transition="in" filter="fade">
                                      <p:cBhvr>
                                        <p:cTn id="28" dur="1000"/>
                                        <p:tgtEl>
                                          <p:spTgt spid="88">
                                            <p:txEl>
                                              <p:pRg st="3" end="3"/>
                                            </p:txEl>
                                          </p:spTgt>
                                        </p:tgtEl>
                                      </p:cBhvr>
                                    </p:animEffect>
                                    <p:anim calcmode="lin" valueType="num">
                                      <p:cBhvr>
                                        <p:cTn id="29" dur="100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88">
                                            <p:txEl>
                                              <p:pRg st="4" end="4"/>
                                            </p:txEl>
                                          </p:spTgt>
                                        </p:tgtEl>
                                        <p:attrNameLst>
                                          <p:attrName>style.visibility</p:attrName>
                                        </p:attrNameLst>
                                      </p:cBhvr>
                                      <p:to>
                                        <p:strVal val="visible"/>
                                      </p:to>
                                    </p:set>
                                    <p:animEffect transition="in" filter="fade">
                                      <p:cBhvr>
                                        <p:cTn id="35" dur="1000"/>
                                        <p:tgtEl>
                                          <p:spTgt spid="88">
                                            <p:txEl>
                                              <p:pRg st="4" end="4"/>
                                            </p:txEl>
                                          </p:spTgt>
                                        </p:tgtEl>
                                      </p:cBhvr>
                                    </p:animEffect>
                                    <p:anim calcmode="lin" valueType="num">
                                      <p:cBhvr>
                                        <p:cTn id="36" dur="100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LUYỆN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TẬP</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229600" cy="4185761"/>
          </a:xfrm>
          <a:prstGeom prst="rect">
            <a:avLst/>
          </a:prstGeom>
          <a:solidFill>
            <a:schemeClr val="bg1"/>
          </a:solidFill>
          <a:ln w="38100">
            <a:solidFill>
              <a:schemeClr val="bg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vi-VN" sz="2800" b="1" dirty="0">
                <a:latin typeface="Times New Roman" pitchFamily="18" charset="0"/>
                <a:cs typeface="Times New Roman" pitchFamily="18" charset="0"/>
              </a:rPr>
              <a:t>3: Căn cứ vào điều gì mà pháp luật quy định các mức thuế khác nhau đối với các doanh </a:t>
            </a:r>
            <a:r>
              <a:rPr lang="vi-VN" sz="2800" b="1" dirty="0" smtClean="0">
                <a:latin typeface="Times New Roman" pitchFamily="18" charset="0"/>
                <a:cs typeface="Times New Roman" pitchFamily="18" charset="0"/>
              </a:rPr>
              <a:t>nghiệp </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A</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Uy tín của người chủ doang </a:t>
            </a:r>
            <a:r>
              <a:rPr lang="vi-VN" sz="2800" dirty="0" smtClean="0">
                <a:latin typeface="Times New Roman" pitchFamily="18" charset="0"/>
                <a:cs typeface="Times New Roman" pitchFamily="18" charset="0"/>
              </a:rPr>
              <a:t>nghiệp.</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B.</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Lợi nhuận có </a:t>
            </a:r>
            <a:r>
              <a:rPr lang="vi-VN" sz="2800" dirty="0" smtClean="0">
                <a:latin typeface="Times New Roman" pitchFamily="18" charset="0"/>
                <a:cs typeface="Times New Roman" pitchFamily="18" charset="0"/>
              </a:rPr>
              <a:t>được khi kinh doanh.</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C</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Ngành, nghề, lĩnh vực và địa </a:t>
            </a:r>
            <a:r>
              <a:rPr lang="vi-VN" sz="2800" dirty="0" smtClean="0">
                <a:latin typeface="Times New Roman" pitchFamily="18" charset="0"/>
                <a:cs typeface="Times New Roman" pitchFamily="18" charset="0"/>
              </a:rPr>
              <a:t>bàn kinh doanh.</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D</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Thời gian đăng ký kinh doanh của doang </a:t>
            </a:r>
            <a:r>
              <a:rPr lang="vi-VN" sz="2800" dirty="0" smtClean="0">
                <a:latin typeface="Times New Roman" pitchFamily="18" charset="0"/>
                <a:cs typeface="Times New Roman" pitchFamily="18" charset="0"/>
              </a:rPr>
              <a:t>nghiệp.  </a:t>
            </a:r>
            <a:endParaRPr lang="en-US" sz="2800" dirty="0">
              <a:latin typeface="Times New Roman" pitchFamily="18" charset="0"/>
              <a:cs typeface="Times New Roman" pitchFamily="18" charset="0"/>
            </a:endParaRPr>
          </a:p>
          <a:p>
            <a:endParaRPr lang="en-US" sz="2800" dirty="0"/>
          </a:p>
          <a:p>
            <a:endParaRPr lang="en-US" sz="2800" dirty="0"/>
          </a:p>
          <a:p>
            <a:pPr eaLnBrk="1" hangingPunct="1">
              <a:spcBef>
                <a:spcPct val="50000"/>
              </a:spcBef>
            </a:pPr>
            <a:endParaRPr lang="en-US" sz="2800" b="1" dirty="0">
              <a:latin typeface=".VnTime" pitchFamily="34" charset="0"/>
            </a:endParaRPr>
          </a:p>
        </p:txBody>
      </p:sp>
      <p:sp>
        <p:nvSpPr>
          <p:cNvPr id="4" name="Oval 6"/>
          <p:cNvSpPr>
            <a:spLocks noChangeArrowheads="1"/>
          </p:cNvSpPr>
          <p:nvPr/>
        </p:nvSpPr>
        <p:spPr bwMode="auto">
          <a:xfrm>
            <a:off x="304800" y="2667000"/>
            <a:ext cx="609600" cy="533400"/>
          </a:xfrm>
          <a:prstGeom prst="ellipse">
            <a:avLst/>
          </a:prstGeom>
          <a:solidFill>
            <a:schemeClr val="bg1"/>
          </a:solidFill>
          <a:ln w="28575">
            <a:solidFill>
              <a:srgbClr val="FF0000"/>
            </a:solidFill>
            <a:round/>
            <a:headEnd/>
            <a:tailEnd/>
          </a:ln>
        </p:spPr>
        <p:txBody>
          <a:bodyPr wrap="none" anchor="ctr"/>
          <a:lstStyle/>
          <a:p>
            <a:pPr algn="ctr"/>
            <a:r>
              <a:rPr lang="vi-VN" sz="2400" b="1" dirty="0">
                <a:solidFill>
                  <a:srgbClr val="FF0000"/>
                </a:solidFill>
                <a:latin typeface=".VnTime" pitchFamily="34" charset="0"/>
              </a:rPr>
              <a:t>C</a:t>
            </a:r>
            <a:endParaRPr lang="en-US" sz="2400" b="1" dirty="0">
              <a:solidFill>
                <a:srgbClr val="FF0000"/>
              </a:solidFill>
              <a:latin typeface=".VnTime" pitchFamily="34" charset="0"/>
            </a:endParaRPr>
          </a:p>
        </p:txBody>
      </p:sp>
    </p:spTree>
    <p:extLst>
      <p:ext uri="{BB962C8B-B14F-4D97-AF65-F5344CB8AC3E}">
        <p14:creationId xmlns:p14="http://schemas.microsoft.com/office/powerpoint/2010/main" val="21920006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anim calcmode="lin" valueType="num">
                                      <p:cBhvr>
                                        <p:cTn id="8" dur="10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8">
                                            <p:txEl>
                                              <p:pRg st="1" end="1"/>
                                            </p:txEl>
                                          </p:spTgt>
                                        </p:tgtEl>
                                        <p:attrNameLst>
                                          <p:attrName>style.visibility</p:attrName>
                                        </p:attrNameLst>
                                      </p:cBhvr>
                                      <p:to>
                                        <p:strVal val="visible"/>
                                      </p:to>
                                    </p:set>
                                    <p:animEffect transition="in" filter="fade">
                                      <p:cBhvr>
                                        <p:cTn id="14" dur="1000"/>
                                        <p:tgtEl>
                                          <p:spTgt spid="88">
                                            <p:txEl>
                                              <p:pRg st="1" end="1"/>
                                            </p:txEl>
                                          </p:spTgt>
                                        </p:tgtEl>
                                      </p:cBhvr>
                                    </p:animEffect>
                                    <p:anim calcmode="lin" valueType="num">
                                      <p:cBhvr>
                                        <p:cTn id="15" dur="10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8">
                                            <p:txEl>
                                              <p:pRg st="2" end="2"/>
                                            </p:txEl>
                                          </p:spTgt>
                                        </p:tgtEl>
                                        <p:attrNameLst>
                                          <p:attrName>style.visibility</p:attrName>
                                        </p:attrNameLst>
                                      </p:cBhvr>
                                      <p:to>
                                        <p:strVal val="visible"/>
                                      </p:to>
                                    </p:set>
                                    <p:animEffect transition="in" filter="fade">
                                      <p:cBhvr>
                                        <p:cTn id="21" dur="1000"/>
                                        <p:tgtEl>
                                          <p:spTgt spid="88">
                                            <p:txEl>
                                              <p:pRg st="2" end="2"/>
                                            </p:txEl>
                                          </p:spTgt>
                                        </p:tgtEl>
                                      </p:cBhvr>
                                    </p:animEffect>
                                    <p:anim calcmode="lin" valueType="num">
                                      <p:cBhvr>
                                        <p:cTn id="22" dur="100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8">
                                            <p:txEl>
                                              <p:pRg st="3" end="3"/>
                                            </p:txEl>
                                          </p:spTgt>
                                        </p:tgtEl>
                                        <p:attrNameLst>
                                          <p:attrName>style.visibility</p:attrName>
                                        </p:attrNameLst>
                                      </p:cBhvr>
                                      <p:to>
                                        <p:strVal val="visible"/>
                                      </p:to>
                                    </p:set>
                                    <p:animEffect transition="in" filter="fade">
                                      <p:cBhvr>
                                        <p:cTn id="28" dur="1000"/>
                                        <p:tgtEl>
                                          <p:spTgt spid="88">
                                            <p:txEl>
                                              <p:pRg st="3" end="3"/>
                                            </p:txEl>
                                          </p:spTgt>
                                        </p:tgtEl>
                                      </p:cBhvr>
                                    </p:animEffect>
                                    <p:anim calcmode="lin" valueType="num">
                                      <p:cBhvr>
                                        <p:cTn id="29" dur="100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88">
                                            <p:txEl>
                                              <p:pRg st="4" end="4"/>
                                            </p:txEl>
                                          </p:spTgt>
                                        </p:tgtEl>
                                        <p:attrNameLst>
                                          <p:attrName>style.visibility</p:attrName>
                                        </p:attrNameLst>
                                      </p:cBhvr>
                                      <p:to>
                                        <p:strVal val="visible"/>
                                      </p:to>
                                    </p:set>
                                    <p:animEffect transition="in" filter="fade">
                                      <p:cBhvr>
                                        <p:cTn id="35" dur="1000"/>
                                        <p:tgtEl>
                                          <p:spTgt spid="88">
                                            <p:txEl>
                                              <p:pRg st="4" end="4"/>
                                            </p:txEl>
                                          </p:spTgt>
                                        </p:tgtEl>
                                      </p:cBhvr>
                                    </p:animEffect>
                                    <p:anim calcmode="lin" valueType="num">
                                      <p:cBhvr>
                                        <p:cTn id="36" dur="100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LUYỆN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TẬP</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229600" cy="4616648"/>
          </a:xfrm>
          <a:prstGeom prst="rect">
            <a:avLst/>
          </a:prstGeom>
          <a:solidFill>
            <a:schemeClr val="bg1"/>
          </a:solidFill>
          <a:ln w="38100">
            <a:solidFill>
              <a:schemeClr val="bg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4</a:t>
            </a:r>
            <a:r>
              <a:rPr lang="vi-VN" sz="2800" b="1" dirty="0">
                <a:latin typeface="Times New Roman" pitchFamily="18" charset="0"/>
                <a:cs typeface="Times New Roman" pitchFamily="18" charset="0"/>
              </a:rPr>
              <a:t>: Theo quy định của pháp luật thì công dân từ đủ bao nhiêu tuổi trở lên thì được phép tham gia góp vốn thành lập, quản lý doanh </a:t>
            </a:r>
            <a:r>
              <a:rPr lang="vi-VN" sz="2800" b="1" dirty="0" smtClean="0">
                <a:latin typeface="Times New Roman" pitchFamily="18" charset="0"/>
                <a:cs typeface="Times New Roman" pitchFamily="18" charset="0"/>
              </a:rPr>
              <a:t>nghiệp </a:t>
            </a:r>
            <a:r>
              <a:rPr lang="it-IT"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A</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30 tuổi.</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B.</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25 tuổi.</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C</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20 tuổi.</a:t>
            </a:r>
            <a:r>
              <a:rPr lang="it-IT"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it-IT" sz="2800" b="1" dirty="0">
                <a:latin typeface="Times New Roman" pitchFamily="18" charset="0"/>
                <a:cs typeface="Times New Roman" pitchFamily="18" charset="0"/>
              </a:rPr>
              <a:t>D</a:t>
            </a:r>
            <a:r>
              <a:rPr lang="it-IT" sz="2800" dirty="0">
                <a:latin typeface="Times New Roman" pitchFamily="18" charset="0"/>
                <a:cs typeface="Times New Roman" pitchFamily="18" charset="0"/>
              </a:rPr>
              <a:t>. </a:t>
            </a:r>
            <a:r>
              <a:rPr lang="vi-VN" sz="2800" dirty="0">
                <a:latin typeface="Times New Roman" pitchFamily="18" charset="0"/>
                <a:cs typeface="Times New Roman" pitchFamily="18" charset="0"/>
              </a:rPr>
              <a:t>18 tuổi.  </a:t>
            </a:r>
            <a:endParaRPr lang="en-US" sz="2800" dirty="0">
              <a:latin typeface="Times New Roman" pitchFamily="18" charset="0"/>
              <a:cs typeface="Times New Roman" pitchFamily="18" charset="0"/>
            </a:endParaRPr>
          </a:p>
          <a:p>
            <a:endParaRPr lang="en-US" sz="2800" dirty="0"/>
          </a:p>
          <a:p>
            <a:endParaRPr lang="en-US" sz="2800" dirty="0"/>
          </a:p>
          <a:p>
            <a:pPr eaLnBrk="1" hangingPunct="1">
              <a:spcBef>
                <a:spcPct val="50000"/>
              </a:spcBef>
            </a:pPr>
            <a:endParaRPr lang="en-US" sz="2800" b="1" dirty="0">
              <a:latin typeface=".VnTime" pitchFamily="34" charset="0"/>
            </a:endParaRPr>
          </a:p>
        </p:txBody>
      </p:sp>
      <p:sp>
        <p:nvSpPr>
          <p:cNvPr id="4" name="Oval 6"/>
          <p:cNvSpPr>
            <a:spLocks noChangeArrowheads="1"/>
          </p:cNvSpPr>
          <p:nvPr/>
        </p:nvSpPr>
        <p:spPr bwMode="auto">
          <a:xfrm>
            <a:off x="304800" y="3581400"/>
            <a:ext cx="609600" cy="533400"/>
          </a:xfrm>
          <a:prstGeom prst="ellipse">
            <a:avLst/>
          </a:prstGeom>
          <a:solidFill>
            <a:schemeClr val="bg1"/>
          </a:solidFill>
          <a:ln w="28575">
            <a:solidFill>
              <a:srgbClr val="FF0000"/>
            </a:solidFill>
            <a:round/>
            <a:headEnd/>
            <a:tailEnd/>
          </a:ln>
        </p:spPr>
        <p:txBody>
          <a:bodyPr wrap="none" anchor="ctr"/>
          <a:lstStyle/>
          <a:p>
            <a:pPr algn="ctr"/>
            <a:r>
              <a:rPr lang="vi-VN" sz="2400" b="1" dirty="0">
                <a:solidFill>
                  <a:srgbClr val="FF0000"/>
                </a:solidFill>
                <a:latin typeface=".VnTime" pitchFamily="34" charset="0"/>
              </a:rPr>
              <a:t>D</a:t>
            </a:r>
            <a:endParaRPr lang="en-US" sz="2400" b="1" dirty="0">
              <a:solidFill>
                <a:srgbClr val="FF0000"/>
              </a:solidFill>
              <a:latin typeface=".VnTime" pitchFamily="34" charset="0"/>
            </a:endParaRPr>
          </a:p>
        </p:txBody>
      </p:sp>
    </p:spTree>
    <p:extLst>
      <p:ext uri="{BB962C8B-B14F-4D97-AF65-F5344CB8AC3E}">
        <p14:creationId xmlns:p14="http://schemas.microsoft.com/office/powerpoint/2010/main" val="452779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anim calcmode="lin" valueType="num">
                                      <p:cBhvr>
                                        <p:cTn id="8" dur="10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8">
                                            <p:txEl>
                                              <p:pRg st="1" end="1"/>
                                            </p:txEl>
                                          </p:spTgt>
                                        </p:tgtEl>
                                        <p:attrNameLst>
                                          <p:attrName>style.visibility</p:attrName>
                                        </p:attrNameLst>
                                      </p:cBhvr>
                                      <p:to>
                                        <p:strVal val="visible"/>
                                      </p:to>
                                    </p:set>
                                    <p:animEffect transition="in" filter="fade">
                                      <p:cBhvr>
                                        <p:cTn id="14" dur="1000"/>
                                        <p:tgtEl>
                                          <p:spTgt spid="88">
                                            <p:txEl>
                                              <p:pRg st="1" end="1"/>
                                            </p:txEl>
                                          </p:spTgt>
                                        </p:tgtEl>
                                      </p:cBhvr>
                                    </p:animEffect>
                                    <p:anim calcmode="lin" valueType="num">
                                      <p:cBhvr>
                                        <p:cTn id="15" dur="10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8">
                                            <p:txEl>
                                              <p:pRg st="2" end="2"/>
                                            </p:txEl>
                                          </p:spTgt>
                                        </p:tgtEl>
                                        <p:attrNameLst>
                                          <p:attrName>style.visibility</p:attrName>
                                        </p:attrNameLst>
                                      </p:cBhvr>
                                      <p:to>
                                        <p:strVal val="visible"/>
                                      </p:to>
                                    </p:set>
                                    <p:animEffect transition="in" filter="fade">
                                      <p:cBhvr>
                                        <p:cTn id="21" dur="1000"/>
                                        <p:tgtEl>
                                          <p:spTgt spid="88">
                                            <p:txEl>
                                              <p:pRg st="2" end="2"/>
                                            </p:txEl>
                                          </p:spTgt>
                                        </p:tgtEl>
                                      </p:cBhvr>
                                    </p:animEffect>
                                    <p:anim calcmode="lin" valueType="num">
                                      <p:cBhvr>
                                        <p:cTn id="22" dur="100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8">
                                            <p:txEl>
                                              <p:pRg st="3" end="3"/>
                                            </p:txEl>
                                          </p:spTgt>
                                        </p:tgtEl>
                                        <p:attrNameLst>
                                          <p:attrName>style.visibility</p:attrName>
                                        </p:attrNameLst>
                                      </p:cBhvr>
                                      <p:to>
                                        <p:strVal val="visible"/>
                                      </p:to>
                                    </p:set>
                                    <p:animEffect transition="in" filter="fade">
                                      <p:cBhvr>
                                        <p:cTn id="28" dur="1000"/>
                                        <p:tgtEl>
                                          <p:spTgt spid="88">
                                            <p:txEl>
                                              <p:pRg st="3" end="3"/>
                                            </p:txEl>
                                          </p:spTgt>
                                        </p:tgtEl>
                                      </p:cBhvr>
                                    </p:animEffect>
                                    <p:anim calcmode="lin" valueType="num">
                                      <p:cBhvr>
                                        <p:cTn id="29" dur="100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88">
                                            <p:txEl>
                                              <p:pRg st="4" end="4"/>
                                            </p:txEl>
                                          </p:spTgt>
                                        </p:tgtEl>
                                        <p:attrNameLst>
                                          <p:attrName>style.visibility</p:attrName>
                                        </p:attrNameLst>
                                      </p:cBhvr>
                                      <p:to>
                                        <p:strVal val="visible"/>
                                      </p:to>
                                    </p:set>
                                    <p:animEffect transition="in" filter="fade">
                                      <p:cBhvr>
                                        <p:cTn id="35" dur="1000"/>
                                        <p:tgtEl>
                                          <p:spTgt spid="88">
                                            <p:txEl>
                                              <p:pRg st="4" end="4"/>
                                            </p:txEl>
                                          </p:spTgt>
                                        </p:tgtEl>
                                      </p:cBhvr>
                                    </p:animEffect>
                                    <p:anim calcmode="lin" valueType="num">
                                      <p:cBhvr>
                                        <p:cTn id="36" dur="100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VẬN DỤNG</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152400" y="1006475"/>
            <a:ext cx="8991600" cy="4001095"/>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endParaRPr lang="vi-VN" sz="2800" b="1" dirty="0" smtClean="0">
              <a:latin typeface="+mj-lt"/>
            </a:endParaRPr>
          </a:p>
          <a:p>
            <a:r>
              <a:rPr lang="vi-VN" sz="3200" b="1" u="sng" dirty="0" smtClean="0">
                <a:solidFill>
                  <a:srgbClr val="C00000"/>
                </a:solidFill>
                <a:latin typeface="+mj-lt"/>
              </a:rPr>
              <a:t>Bài tập: </a:t>
            </a:r>
            <a:r>
              <a:rPr lang="vi-VN" sz="3200" b="1" dirty="0" smtClean="0">
                <a:solidFill>
                  <a:srgbClr val="C00000"/>
                </a:solidFill>
                <a:latin typeface="+mj-lt"/>
              </a:rPr>
              <a:t>Gia </a:t>
            </a:r>
            <a:r>
              <a:rPr lang="vi-VN" sz="3200" b="1" dirty="0">
                <a:solidFill>
                  <a:srgbClr val="C00000"/>
                </a:solidFill>
                <a:latin typeface="+mj-lt"/>
              </a:rPr>
              <a:t>đình em có tiến hành các hoạt động kinh doanh không? Nếu có thì hãy cho biết: Các quy định của </a:t>
            </a:r>
            <a:r>
              <a:rPr lang="vi-VN" sz="3200" b="1" dirty="0">
                <a:solidFill>
                  <a:srgbClr val="C00000"/>
                </a:solidFill>
                <a:latin typeface="+mj-lt"/>
              </a:rPr>
              <a:t>pháp luật </a:t>
            </a:r>
            <a:r>
              <a:rPr lang="vi-VN" sz="3200" b="1" dirty="0">
                <a:solidFill>
                  <a:srgbClr val="C00000"/>
                </a:solidFill>
                <a:latin typeface="+mj-lt"/>
              </a:rPr>
              <a:t>có ý nghĩa </a:t>
            </a:r>
            <a:r>
              <a:rPr lang="vi-VN" sz="3200" b="1" dirty="0">
                <a:solidFill>
                  <a:srgbClr val="C00000"/>
                </a:solidFill>
                <a:latin typeface="+mj-lt"/>
              </a:rPr>
              <a:t>như thế nào </a:t>
            </a:r>
            <a:r>
              <a:rPr lang="vi-VN" sz="3200" b="1" dirty="0" smtClean="0">
                <a:solidFill>
                  <a:srgbClr val="C00000"/>
                </a:solidFill>
                <a:latin typeface="+mj-lt"/>
              </a:rPr>
              <a:t>đối  </a:t>
            </a:r>
            <a:r>
              <a:rPr lang="vi-VN" sz="3200" b="1" dirty="0">
                <a:solidFill>
                  <a:srgbClr val="C00000"/>
                </a:solidFill>
                <a:latin typeface="+mj-lt"/>
              </a:rPr>
              <a:t>với việc sản xuất kinh doanh của gia đình </a:t>
            </a:r>
            <a:r>
              <a:rPr lang="vi-VN" sz="3200" b="1" dirty="0" smtClean="0">
                <a:solidFill>
                  <a:srgbClr val="C00000"/>
                </a:solidFill>
                <a:latin typeface="+mj-lt"/>
              </a:rPr>
              <a:t>em ?</a:t>
            </a:r>
            <a:endParaRPr lang="en-US" sz="3200" b="1" dirty="0">
              <a:solidFill>
                <a:srgbClr val="C00000"/>
              </a:solidFill>
              <a:latin typeface="+mj-lt"/>
            </a:endParaRPr>
          </a:p>
          <a:p>
            <a:endParaRPr lang="en-US" sz="2800" dirty="0"/>
          </a:p>
          <a:p>
            <a:endParaRPr lang="en-US" sz="2800" dirty="0"/>
          </a:p>
          <a:p>
            <a:pPr eaLnBrk="1" hangingPunct="1">
              <a:spcBef>
                <a:spcPct val="50000"/>
              </a:spcBef>
            </a:pPr>
            <a:endParaRPr lang="en-US" sz="2800" b="1" dirty="0">
              <a:latin typeface=".VnTime" pitchFamily="34" charset="0"/>
            </a:endParaRPr>
          </a:p>
        </p:txBody>
      </p:sp>
    </p:spTree>
    <p:extLst>
      <p:ext uri="{BB962C8B-B14F-4D97-AF65-F5344CB8AC3E}">
        <p14:creationId xmlns:p14="http://schemas.microsoft.com/office/powerpoint/2010/main" val="3442730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KHỞI </a:t>
            </a: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ĐỘNG</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077200" cy="523220"/>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ctr"/>
            <a:r>
              <a:rPr lang="vi-VN" sz="2800" dirty="0">
                <a:solidFill>
                  <a:srgbClr val="FF0000"/>
                </a:solidFill>
                <a:latin typeface="Times New Roman" pitchFamily="18" charset="0"/>
                <a:cs typeface="Times New Roman" pitchFamily="18" charset="0"/>
              </a:rPr>
              <a:t>MỜI </a:t>
            </a:r>
            <a:r>
              <a:rPr lang="vi-VN" sz="2800" dirty="0" smtClean="0">
                <a:solidFill>
                  <a:srgbClr val="FF0000"/>
                </a:solidFill>
                <a:latin typeface="Times New Roman" pitchFamily="18" charset="0"/>
                <a:cs typeface="Times New Roman" pitchFamily="18" charset="0"/>
              </a:rPr>
              <a:t>CÁC EM XEM VIDEO </a:t>
            </a:r>
            <a:endParaRPr lang="en-US" sz="2800" dirty="0">
              <a:solidFill>
                <a:srgbClr val="FF0000"/>
              </a:solidFill>
              <a:latin typeface="Times New Roman" pitchFamily="18" charset="0"/>
              <a:cs typeface="Times New Roman" pitchFamily="18" charset="0"/>
            </a:endParaRPr>
          </a:p>
        </p:txBody>
      </p:sp>
      <p:sp>
        <p:nvSpPr>
          <p:cNvPr id="4" name="Text Box 5"/>
          <p:cNvSpPr txBox="1">
            <a:spLocks noChangeArrowheads="1"/>
          </p:cNvSpPr>
          <p:nvPr/>
        </p:nvSpPr>
        <p:spPr bwMode="auto">
          <a:xfrm>
            <a:off x="304800" y="1529695"/>
            <a:ext cx="8686800" cy="1569660"/>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3200" b="1" u="sng" dirty="0">
                <a:latin typeface="Times New Roman" pitchFamily="18" charset="0"/>
                <a:cs typeface="Times New Roman" pitchFamily="18" charset="0"/>
              </a:rPr>
              <a:t>Trả lời câu </a:t>
            </a:r>
            <a:r>
              <a:rPr lang="vi-VN" sz="3200" b="1" u="sng" dirty="0" smtClean="0">
                <a:latin typeface="Times New Roman" pitchFamily="18" charset="0"/>
                <a:cs typeface="Times New Roman" pitchFamily="18" charset="0"/>
              </a:rPr>
              <a:t>hỏi: </a:t>
            </a:r>
            <a:r>
              <a:rPr lang="vi-VN" sz="3200" dirty="0">
                <a:latin typeface="Times New Roman" pitchFamily="18" charset="0"/>
                <a:cs typeface="Times New Roman" pitchFamily="18" charset="0"/>
              </a:rPr>
              <a:t>Em hãy cho biết có bao nhiêu lĩnh vực được đề cập trong video và đó là những lĩnh vực </a:t>
            </a:r>
            <a:r>
              <a:rPr lang="vi-VN" sz="3200" dirty="0" smtClean="0">
                <a:latin typeface="Times New Roman" pitchFamily="18" charset="0"/>
                <a:cs typeface="Times New Roman" pitchFamily="18" charset="0"/>
              </a:rPr>
              <a:t>nào ? </a:t>
            </a:r>
            <a:endParaRPr lang="en-US" sz="32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9666" name="Freeform 2"/>
          <p:cNvSpPr>
            <a:spLocks noEditPoints="1"/>
          </p:cNvSpPr>
          <p:nvPr/>
        </p:nvSpPr>
        <p:spPr bwMode="gray">
          <a:xfrm rot="-645533">
            <a:off x="2082362" y="3108630"/>
            <a:ext cx="3384550" cy="3035300"/>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rgbClr val="0066CC"/>
              </a:gs>
              <a:gs pos="50000">
                <a:srgbClr val="0066CC">
                  <a:gamma/>
                  <a:tint val="42353"/>
                  <a:invGamma/>
                </a:srgbClr>
              </a:gs>
              <a:gs pos="100000">
                <a:srgbClr val="0066CC"/>
              </a:gs>
            </a:gsLst>
            <a:lin ang="2700000" scaled="1"/>
          </a:gradFill>
          <a:ln>
            <a:noFill/>
          </a:ln>
          <a:effectLst/>
          <a:scene3d>
            <a:camera prst="legacyPerspectiveFront">
              <a:rot lat="1500000" lon="20099999" rev="0"/>
            </a:camera>
            <a:lightRig rig="legacyFlat4" dir="t"/>
          </a:scene3d>
          <a:sp3d extrusionH="430200" prstMaterial="legacyMatte">
            <a:bevelT w="13500" h="13500" prst="angle"/>
            <a:bevelB w="13500" h="13500" prst="angle"/>
            <a:extrusionClr>
              <a:srgbClr val="0066CC"/>
            </a:extrusionClr>
          </a:sp3d>
          <a:extLst>
            <a:ext uri="{91240B29-F687-4F45-9708-019B960494DF}">
              <a14:hiddenLine xmlns:a14="http://schemas.microsoft.com/office/drawing/2010/main" w="0">
                <a:noFill/>
                <a:prstDash val="solid"/>
                <a:round/>
              </a14:hiddenLine>
            </a:ext>
            <a:ext uri="{AF507438-7753-43E0-B8FC-AC1667EBCBE1}">
              <a14:hiddenEffects xmlns:a14="http://schemas.microsoft.com/office/drawing/2010/main">
                <a:effectLst>
                  <a:outerShdw dist="107763" dir="8100000" algn="ctr" rotWithShape="0">
                    <a:srgbClr val="000000">
                      <a:alpha val="50000"/>
                    </a:srgbClr>
                  </a:outerShdw>
                </a:effectLst>
              </a14:hiddenEffects>
            </a:ext>
          </a:extLst>
        </p:spPr>
        <p:txBody>
          <a:bodyPr>
            <a:flatTx/>
          </a:bodyPr>
          <a:lstStyle/>
          <a:p>
            <a:endParaRPr lang="en-US">
              <a:latin typeface="Times New Roman" panose="02020603050405020304" pitchFamily="18" charset="0"/>
              <a:cs typeface="Times New Roman" panose="02020603050405020304" pitchFamily="18" charset="0"/>
            </a:endParaRPr>
          </a:p>
        </p:txBody>
      </p:sp>
      <p:sp>
        <p:nvSpPr>
          <p:cNvPr id="369667" name="Freeform 3"/>
          <p:cNvSpPr>
            <a:spLocks noEditPoints="1"/>
          </p:cNvSpPr>
          <p:nvPr/>
        </p:nvSpPr>
        <p:spPr bwMode="gray">
          <a:xfrm rot="10552877">
            <a:off x="3790690" y="1747263"/>
            <a:ext cx="3649586" cy="3013971"/>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rgbClr val="009999"/>
              </a:gs>
              <a:gs pos="50000">
                <a:srgbClr val="009999">
                  <a:gamma/>
                  <a:tint val="66667"/>
                  <a:invGamma/>
                </a:srgbClr>
              </a:gs>
              <a:gs pos="100000">
                <a:srgbClr val="009999"/>
              </a:gs>
            </a:gsLst>
            <a:lin ang="2700000" scaled="1"/>
          </a:gradFill>
          <a:ln>
            <a:noFill/>
          </a:ln>
          <a:effectLst/>
          <a:scene3d>
            <a:camera prst="legacyPerspectiveFront">
              <a:rot lat="1500000" lon="20099999" rev="0"/>
            </a:camera>
            <a:lightRig rig="legacyFlat4" dir="t"/>
          </a:scene3d>
          <a:sp3d extrusionH="430200" prstMaterial="legacyMatte">
            <a:bevelT w="13500" h="13500" prst="angle"/>
            <a:bevelB w="13500" h="13500" prst="angle"/>
            <a:extrusionClr>
              <a:srgbClr val="009999"/>
            </a:extrusionClr>
          </a:sp3d>
          <a:extLst>
            <a:ext uri="{91240B29-F687-4F45-9708-019B960494DF}">
              <a14:hiddenLine xmlns:a14="http://schemas.microsoft.com/office/drawing/2010/main" w="0">
                <a:noFill/>
                <a:prstDash val="solid"/>
                <a:round/>
              </a14:hiddenLine>
            </a:ext>
            <a:ext uri="{AF507438-7753-43E0-B8FC-AC1667EBCBE1}">
              <a14:hiddenEffects xmlns:a14="http://schemas.microsoft.com/office/drawing/2010/main">
                <a:effectLst>
                  <a:outerShdw dist="107763" dir="8100000" algn="ctr" rotWithShape="0">
                    <a:srgbClr val="000000">
                      <a:alpha val="50000"/>
                    </a:srgbClr>
                  </a:outerShdw>
                </a:effectLst>
              </a14:hiddenEffects>
            </a:ext>
          </a:extLst>
        </p:spPr>
        <p:txBody>
          <a:bodyPr>
            <a:flatTx/>
          </a:bodyPr>
          <a:lstStyle/>
          <a:p>
            <a:endParaRPr lang="en-US">
              <a:latin typeface="Times New Roman" panose="02020603050405020304" pitchFamily="18" charset="0"/>
              <a:cs typeface="Times New Roman" panose="02020603050405020304" pitchFamily="18" charset="0"/>
            </a:endParaRPr>
          </a:p>
        </p:txBody>
      </p:sp>
      <p:sp>
        <p:nvSpPr>
          <p:cNvPr id="369668" name="Rectangle 4"/>
          <p:cNvSpPr>
            <a:spLocks noGrp="1" noChangeArrowheads="1"/>
          </p:cNvSpPr>
          <p:nvPr>
            <p:ph type="title"/>
          </p:nvPr>
        </p:nvSpPr>
        <p:spPr>
          <a:xfrm>
            <a:off x="457200" y="228600"/>
            <a:ext cx="8229600" cy="1143000"/>
          </a:xfrm>
          <a:noFill/>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Ý</a:t>
            </a:r>
            <a:r>
              <a:rPr lang="vi-VN" b="1" dirty="0" smtClean="0">
                <a:solidFill>
                  <a:srgbClr val="FF0000"/>
                </a:solidFill>
                <a:latin typeface="Times New Roman" panose="02020603050405020304" pitchFamily="18" charset="0"/>
                <a:cs typeface="Times New Roman" panose="02020603050405020304" pitchFamily="18" charset="0"/>
              </a:rPr>
              <a:t> kiến đóng góp</a:t>
            </a:r>
            <a:endParaRPr lang="en-US"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369669" name="Text Box 5"/>
          <p:cNvSpPr txBox="1">
            <a:spLocks noChangeArrowheads="1"/>
          </p:cNvSpPr>
          <p:nvPr/>
        </p:nvSpPr>
        <p:spPr bwMode="gray">
          <a:xfrm>
            <a:off x="533400" y="2378075"/>
            <a:ext cx="274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vi-VN" sz="2800" b="1" dirty="0" smtClean="0">
                <a:solidFill>
                  <a:srgbClr val="0066CC"/>
                </a:solidFill>
                <a:latin typeface="Times New Roman" panose="02020603050405020304" pitchFamily="18" charset="0"/>
                <a:cs typeface="Times New Roman" panose="02020603050405020304" pitchFamily="18" charset="0"/>
              </a:rPr>
              <a:t>Nhóm </a:t>
            </a:r>
            <a:r>
              <a:rPr lang="en-US" sz="2800" b="1" dirty="0" err="1" smtClean="0">
                <a:solidFill>
                  <a:srgbClr val="0066CC"/>
                </a:solidFill>
                <a:latin typeface="Times New Roman" panose="02020603050405020304" pitchFamily="18" charset="0"/>
                <a:cs typeface="Times New Roman" panose="02020603050405020304" pitchFamily="18" charset="0"/>
              </a:rPr>
              <a:t>Giáo</a:t>
            </a:r>
            <a:r>
              <a:rPr lang="en-US" sz="2800" b="1" dirty="0" smtClean="0">
                <a:solidFill>
                  <a:srgbClr val="0066CC"/>
                </a:solidFill>
                <a:latin typeface="Times New Roman" panose="02020603050405020304" pitchFamily="18" charset="0"/>
                <a:cs typeface="Times New Roman" panose="02020603050405020304" pitchFamily="18" charset="0"/>
              </a:rPr>
              <a:t> </a:t>
            </a:r>
            <a:r>
              <a:rPr lang="en-US" sz="2800" b="1" dirty="0" err="1" smtClean="0">
                <a:solidFill>
                  <a:srgbClr val="0066CC"/>
                </a:solidFill>
                <a:latin typeface="Times New Roman" panose="02020603050405020304" pitchFamily="18" charset="0"/>
                <a:cs typeface="Times New Roman" panose="02020603050405020304" pitchFamily="18" charset="0"/>
              </a:rPr>
              <a:t>viên</a:t>
            </a:r>
            <a:r>
              <a:rPr lang="en-US" sz="2800" b="1" dirty="0" smtClean="0">
                <a:solidFill>
                  <a:srgbClr val="0066CC"/>
                </a:solidFill>
                <a:latin typeface="Times New Roman" panose="02020603050405020304" pitchFamily="18" charset="0"/>
                <a:cs typeface="Times New Roman" panose="02020603050405020304" pitchFamily="18" charset="0"/>
              </a:rPr>
              <a:t> </a:t>
            </a:r>
            <a:r>
              <a:rPr lang="vi-VN" sz="2800" b="1" dirty="0">
                <a:solidFill>
                  <a:srgbClr val="0066CC"/>
                </a:solidFill>
                <a:latin typeface="Times New Roman" panose="02020603050405020304" pitchFamily="18" charset="0"/>
                <a:cs typeface="Times New Roman" panose="02020603050405020304" pitchFamily="18" charset="0"/>
              </a:rPr>
              <a:t>GDCD</a:t>
            </a:r>
            <a:endParaRPr lang="en-US" sz="2800" b="1" dirty="0">
              <a:solidFill>
                <a:srgbClr val="0066CC"/>
              </a:solidFill>
              <a:latin typeface="Times New Roman" panose="02020603050405020304" pitchFamily="18" charset="0"/>
              <a:cs typeface="Times New Roman" panose="02020603050405020304" pitchFamily="18" charset="0"/>
            </a:endParaRPr>
          </a:p>
        </p:txBody>
      </p:sp>
      <p:sp>
        <p:nvSpPr>
          <p:cNvPr id="369670" name="Text Box 6"/>
          <p:cNvSpPr txBox="1">
            <a:spLocks noChangeArrowheads="1"/>
          </p:cNvSpPr>
          <p:nvPr/>
        </p:nvSpPr>
        <p:spPr bwMode="gray">
          <a:xfrm>
            <a:off x="5638800" y="4343400"/>
            <a:ext cx="3124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vi-VN" sz="3200" b="1" dirty="0">
                <a:solidFill>
                  <a:srgbClr val="009999"/>
                </a:solidFill>
                <a:latin typeface="Times New Roman" panose="02020603050405020304" pitchFamily="18" charset="0"/>
                <a:cs typeface="Times New Roman" panose="02020603050405020304" pitchFamily="18" charset="0"/>
              </a:rPr>
              <a:t>Quý thầy cô và các em </a:t>
            </a:r>
            <a:r>
              <a:rPr lang="vi-VN" sz="3200" b="1" dirty="0" smtClean="0">
                <a:solidFill>
                  <a:srgbClr val="009999"/>
                </a:solidFill>
                <a:latin typeface="Times New Roman" panose="02020603050405020304" pitchFamily="18" charset="0"/>
                <a:cs typeface="Times New Roman" panose="02020603050405020304" pitchFamily="18" charset="0"/>
              </a:rPr>
              <a:t>học sinh </a:t>
            </a:r>
            <a:endParaRPr lang="en-US" sz="3200" b="1" dirty="0">
              <a:solidFill>
                <a:srgbClr val="009999"/>
              </a:solidFill>
              <a:latin typeface="Times New Roman" panose="02020603050405020304" pitchFamily="18" charset="0"/>
              <a:cs typeface="Times New Roman" panose="02020603050405020304" pitchFamily="18" charset="0"/>
            </a:endParaRPr>
          </a:p>
        </p:txBody>
      </p:sp>
      <p:pic>
        <p:nvPicPr>
          <p:cNvPr id="6146" name="Picture 2" descr="http://img2.blog.zdn.vn/56571925.jp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971800"/>
            <a:ext cx="3352634" cy="14837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923330"/>
          </a:xfrm>
          <a:prstGeom prst="rect">
            <a:avLst/>
          </a:prstGeom>
          <a:solidFill>
            <a:srgbClr val="006600"/>
          </a:solidFill>
        </p:spPr>
        <p:txBody>
          <a:bodyPr wrap="square">
            <a:spAutoFit/>
          </a:bodyPr>
          <a:lstStyle/>
          <a:p>
            <a:pPr lvl="0" algn="ctr"/>
            <a:r>
              <a:rPr lang="vi-VN" sz="5400" b="1" dirty="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HÌNH THÀNH KIẾN </a:t>
            </a:r>
            <a:r>
              <a:rPr lang="vi-VN"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THỨC </a:t>
            </a:r>
            <a:r>
              <a:rPr lang="en-US" sz="5400" b="1" dirty="0" smtClean="0">
                <a:ln w="18415" cmpd="sng">
                  <a:noFill/>
                  <a:prstDash val="solid"/>
                </a:ln>
                <a:solidFill>
                  <a:srgbClr val="FFFF00"/>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en-US" sz="5400" b="1" dirty="0">
              <a:ln w="18415" cmpd="sng">
                <a:noFill/>
                <a:prstDash val="solid"/>
              </a:ln>
              <a:solidFill>
                <a:srgbClr val="FFFF00"/>
              </a:solidFill>
              <a:effectLst>
                <a:outerShdw blurRad="63500" dir="3600000" algn="tl" rotWithShape="0">
                  <a:srgbClr val="000000">
                    <a:alpha val="70000"/>
                  </a:srgbClr>
                </a:outerShdw>
              </a:effectLst>
            </a:endParaRPr>
          </a:p>
        </p:txBody>
      </p:sp>
      <p:sp>
        <p:nvSpPr>
          <p:cNvPr id="88" name="Text Box 5"/>
          <p:cNvSpPr txBox="1">
            <a:spLocks noChangeArrowheads="1"/>
          </p:cNvSpPr>
          <p:nvPr/>
        </p:nvSpPr>
        <p:spPr bwMode="auto">
          <a:xfrm>
            <a:off x="457200" y="1006475"/>
            <a:ext cx="8229600" cy="954107"/>
          </a:xfrm>
          <a:prstGeom prst="rect">
            <a:avLst/>
          </a:prstGeom>
          <a:solidFill>
            <a:schemeClr val="bg1"/>
          </a:solidFill>
          <a:ln w="38100">
            <a:solidFill>
              <a:schemeClr val="bg1"/>
            </a:solid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ctr"/>
            <a:r>
              <a:rPr lang="en-US" sz="2800" b="1" dirty="0" smtClean="0">
                <a:solidFill>
                  <a:srgbClr val="FF0000"/>
                </a:solidFill>
                <a:latin typeface="Times New Roman" pitchFamily="18" charset="0"/>
                <a:cs typeface="Times New Roman" pitchFamily="18" charset="0"/>
              </a:rPr>
              <a:t>PHÁP LUẬT</a:t>
            </a:r>
            <a:r>
              <a:rPr lang="vi-VN" sz="2800" b="1" dirty="0">
                <a:solidFill>
                  <a:srgbClr val="FF0000"/>
                </a:solidFill>
                <a:latin typeface="Times New Roman" pitchFamily="18" charset="0"/>
                <a:cs typeface="Times New Roman" pitchFamily="18" charset="0"/>
              </a:rPr>
              <a:t> VỚI SỰ PHÁT TRIỂN BỀN VỮNG CỦA ĐẤT </a:t>
            </a:r>
            <a:r>
              <a:rPr lang="vi-VN" sz="2800" b="1" dirty="0" smtClean="0">
                <a:solidFill>
                  <a:srgbClr val="FF0000"/>
                </a:solidFill>
                <a:latin typeface="Times New Roman" pitchFamily="18" charset="0"/>
                <a:cs typeface="Times New Roman" pitchFamily="18" charset="0"/>
              </a:rPr>
              <a:t>NƯỚC </a:t>
            </a:r>
            <a:r>
              <a:rPr lang="en-US" sz="2800" b="1" dirty="0" smtClean="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209800"/>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solidFill>
                  <a:srgbClr val="0000FF"/>
                </a:solidFill>
                <a:latin typeface="Times New Roman" pitchFamily="18" charset="0"/>
                <a:cs typeface="Times New Roman" pitchFamily="18" charset="0"/>
              </a:rPr>
              <a:t>1. </a:t>
            </a:r>
            <a:r>
              <a:rPr lang="vi-VN" sz="2800" b="1" dirty="0">
                <a:solidFill>
                  <a:srgbClr val="0000FF"/>
                </a:solidFill>
                <a:latin typeface="Times New Roman" pitchFamily="18" charset="0"/>
                <a:cs typeface="Times New Roman" pitchFamily="18" charset="0"/>
              </a:rPr>
              <a:t>Vai trò của pháp luật với sự phát triển bền vững của đất nước </a:t>
            </a:r>
            <a:r>
              <a:rPr lang="vi-VN" sz="2800" b="1" u="sng" dirty="0">
                <a:solidFill>
                  <a:srgbClr val="FF0000"/>
                </a:solidFill>
                <a:latin typeface="Times New Roman" pitchFamily="18" charset="0"/>
                <a:cs typeface="Times New Roman" pitchFamily="18" charset="0"/>
              </a:rPr>
              <a:t>( Giảm </a:t>
            </a:r>
            <a:r>
              <a:rPr lang="vi-VN" sz="2800" b="1" u="sng" dirty="0" smtClean="0">
                <a:solidFill>
                  <a:srgbClr val="FF0000"/>
                </a:solidFill>
                <a:latin typeface="Times New Roman" pitchFamily="18" charset="0"/>
                <a:cs typeface="Times New Roman" pitchFamily="18" charset="0"/>
              </a:rPr>
              <a:t>tải )</a:t>
            </a:r>
            <a:endParaRPr lang="en-US" sz="28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42730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0" y="1789093"/>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3124200"/>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5" name="Text Box 5"/>
          <p:cNvSpPr txBox="1">
            <a:spLocks noChangeArrowheads="1"/>
          </p:cNvSpPr>
          <p:nvPr/>
        </p:nvSpPr>
        <p:spPr bwMode="auto">
          <a:xfrm>
            <a:off x="171450" y="4278332"/>
            <a:ext cx="9144000" cy="523220"/>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ctr"/>
            <a:r>
              <a:rPr lang="vi-VN" sz="2800" b="1" u="sng" dirty="0">
                <a:latin typeface="Times New Roman" pitchFamily="18" charset="0"/>
                <a:cs typeface="Times New Roman" pitchFamily="18" charset="0"/>
              </a:rPr>
              <a:t>MỜI CÁC EM XEM TIỂU </a:t>
            </a:r>
            <a:r>
              <a:rPr lang="vi-VN" sz="2800" b="1" u="sng" dirty="0" smtClean="0">
                <a:latin typeface="Times New Roman" pitchFamily="18" charset="0"/>
                <a:cs typeface="Times New Roman" pitchFamily="18" charset="0"/>
              </a:rPr>
              <a:t>PHẨM </a:t>
            </a:r>
            <a:endParaRPr lang="en-US" sz="28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638397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5" name="Text Box 5"/>
          <p:cNvSpPr txBox="1">
            <a:spLocks noChangeArrowheads="1"/>
          </p:cNvSpPr>
          <p:nvPr/>
        </p:nvSpPr>
        <p:spPr bwMode="auto">
          <a:xfrm>
            <a:off x="0" y="3405335"/>
            <a:ext cx="9144000" cy="1815882"/>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smtClean="0">
                <a:latin typeface="Times New Roman" pitchFamily="18" charset="0"/>
                <a:cs typeface="Times New Roman" pitchFamily="18" charset="0"/>
              </a:rPr>
              <a:t>Nội </a:t>
            </a:r>
            <a:r>
              <a:rPr lang="vi-VN" sz="2800" b="1" dirty="0">
                <a:latin typeface="Times New Roman" pitchFamily="18" charset="0"/>
                <a:cs typeface="Times New Roman" pitchFamily="18" charset="0"/>
              </a:rPr>
              <a:t>dung cơ bản của pháp luật về phát triển kinh tế bao gồm quyền tự do kinh doanh của công dân và nghĩa vụ của công dân khi thực hiện các hoạt </a:t>
            </a:r>
            <a:r>
              <a:rPr lang="vi-VN" sz="2800" b="1" dirty="0" smtClean="0">
                <a:latin typeface="Times New Roman" pitchFamily="18" charset="0"/>
                <a:cs typeface="Times New Roman" pitchFamily="18" charset="0"/>
              </a:rPr>
              <a:t>động kinh doanh </a:t>
            </a:r>
            <a:endParaRPr lang="en-US" sz="2800" b="1" u="sng" dirty="0">
              <a:latin typeface="Times New Roman" pitchFamily="18" charset="0"/>
              <a:cs typeface="Times New Roman" pitchFamily="18" charset="0"/>
            </a:endParaRPr>
          </a:p>
          <a:p>
            <a:pPr algn="ctr"/>
            <a:endParaRPr lang="en-US" sz="28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607888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5" name="Text Box 5"/>
          <p:cNvSpPr txBox="1">
            <a:spLocks noChangeArrowheads="1"/>
          </p:cNvSpPr>
          <p:nvPr/>
        </p:nvSpPr>
        <p:spPr bwMode="auto">
          <a:xfrm>
            <a:off x="0" y="3405335"/>
            <a:ext cx="9144000" cy="523220"/>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latin typeface="Times New Roman" pitchFamily="18" charset="0"/>
                <a:cs typeface="Times New Roman" pitchFamily="18" charset="0"/>
              </a:rPr>
              <a:t>* Quyền tự do kinh doanh của công </a:t>
            </a:r>
            <a:r>
              <a:rPr lang="vi-VN" sz="2800" b="1" dirty="0" smtClean="0">
                <a:latin typeface="Times New Roman" pitchFamily="18" charset="0"/>
                <a:cs typeface="Times New Roman" pitchFamily="18" charset="0"/>
              </a:rPr>
              <a:t>dân </a:t>
            </a:r>
            <a:endParaRPr lang="en-US" sz="2800" b="1"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152400" y="4800600"/>
            <a:ext cx="9144000" cy="954107"/>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latin typeface="Times New Roman" pitchFamily="18" charset="0"/>
                <a:cs typeface="Times New Roman" pitchFamily="18" charset="0"/>
              </a:rPr>
              <a:t>* Nghĩa vụ của công dân khi thực hiện các hoạt </a:t>
            </a:r>
            <a:r>
              <a:rPr lang="vi-VN" sz="2800" b="1" dirty="0" smtClean="0">
                <a:latin typeface="Times New Roman" pitchFamily="18" charset="0"/>
                <a:cs typeface="Times New Roman" pitchFamily="18" charset="0"/>
              </a:rPr>
              <a:t>động kinh doanh </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573441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0" y="3733800"/>
            <a:ext cx="9144000" cy="769441"/>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ctr"/>
            <a:r>
              <a:rPr lang="vi-VN" sz="4400" b="1" dirty="0">
                <a:solidFill>
                  <a:srgbClr val="FF0000"/>
                </a:solidFill>
                <a:latin typeface="Times New Roman" pitchFamily="18" charset="0"/>
                <a:cs typeface="Times New Roman" pitchFamily="18" charset="0"/>
              </a:rPr>
              <a:t>THẢO LUẬN </a:t>
            </a:r>
            <a:r>
              <a:rPr lang="vi-VN" sz="4400" b="1" dirty="0" smtClean="0">
                <a:solidFill>
                  <a:srgbClr val="FF0000"/>
                </a:solidFill>
                <a:latin typeface="Times New Roman" pitchFamily="18" charset="0"/>
                <a:cs typeface="Times New Roman" pitchFamily="18" charset="0"/>
              </a:rPr>
              <a:t>NHÓM </a:t>
            </a:r>
            <a:endParaRPr lang="en-US"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619752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0" y="3733800"/>
            <a:ext cx="9144000" cy="1938992"/>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4000" b="1" u="sng" dirty="0">
                <a:solidFill>
                  <a:srgbClr val="FF0000"/>
                </a:solidFill>
                <a:latin typeface="Times New Roman" pitchFamily="18" charset="0"/>
                <a:cs typeface="Times New Roman" pitchFamily="18" charset="0"/>
              </a:rPr>
              <a:t>Nhóm 1: </a:t>
            </a:r>
            <a:r>
              <a:rPr lang="vi-VN" sz="4000" b="1" dirty="0">
                <a:solidFill>
                  <a:srgbClr val="FF0000"/>
                </a:solidFill>
                <a:latin typeface="Times New Roman" pitchFamily="18" charset="0"/>
                <a:cs typeface="Times New Roman" pitchFamily="18" charset="0"/>
              </a:rPr>
              <a:t>Em hãy nêu những điều kiện mà pháp luật quy định đối với chủ </a:t>
            </a:r>
            <a:r>
              <a:rPr lang="vi-VN" sz="4000" b="1" dirty="0" smtClean="0">
                <a:solidFill>
                  <a:srgbClr val="FF0000"/>
                </a:solidFill>
                <a:latin typeface="Times New Roman" pitchFamily="18" charset="0"/>
                <a:cs typeface="Times New Roman" pitchFamily="18" charset="0"/>
              </a:rPr>
              <a:t>thể khi kinh doanh ?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866785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0" y="0"/>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4000" b="1" dirty="0">
                <a:solidFill>
                  <a:srgbClr val="FF0000"/>
                </a:solidFill>
                <a:latin typeface="Times New Roman" pitchFamily="18" charset="0"/>
                <a:cs typeface="Times New Roman" pitchFamily="18" charset="0"/>
              </a:rPr>
              <a:t>PHÁP LUẬT</a:t>
            </a:r>
            <a:r>
              <a:rPr lang="vi-VN" sz="4000" b="1" dirty="0">
                <a:solidFill>
                  <a:srgbClr val="FF0000"/>
                </a:solidFill>
                <a:latin typeface="Times New Roman" pitchFamily="18" charset="0"/>
                <a:cs typeface="Times New Roman" pitchFamily="18" charset="0"/>
              </a:rPr>
              <a:t> VỚI SỰ PHÁT TRIỂN BỀN VỮNG CỦA ĐẤT NƯỚC </a:t>
            </a:r>
            <a:r>
              <a:rPr lang="en-US" sz="4000" b="1" dirty="0">
                <a:solidFill>
                  <a:srgbClr val="FF0000"/>
                </a:solidFill>
                <a:latin typeface="Times New Roman" pitchFamily="18" charset="0"/>
                <a:cs typeface="Times New Roman" pitchFamily="18" charset="0"/>
              </a:rPr>
              <a:t> </a:t>
            </a:r>
          </a:p>
        </p:txBody>
      </p:sp>
      <p:sp>
        <p:nvSpPr>
          <p:cNvPr id="88" name="Text Box 5"/>
          <p:cNvSpPr txBox="1">
            <a:spLocks noChangeArrowheads="1"/>
          </p:cNvSpPr>
          <p:nvPr/>
        </p:nvSpPr>
        <p:spPr bwMode="auto">
          <a:xfrm>
            <a:off x="76200" y="1355169"/>
            <a:ext cx="89916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2800" b="1" dirty="0">
                <a:solidFill>
                  <a:srgbClr val="0000FF"/>
                </a:solidFill>
                <a:latin typeface="Times New Roman" pitchFamily="18" charset="0"/>
                <a:cs typeface="Times New Roman" pitchFamily="18" charset="0"/>
              </a:rPr>
              <a:t>2. Nội dung cơ bản của pháp luật về sự phát triển bền vững của đất </a:t>
            </a:r>
            <a:r>
              <a:rPr lang="vi-VN" sz="2800" b="1" dirty="0" smtClean="0">
                <a:solidFill>
                  <a:srgbClr val="0000FF"/>
                </a:solidFill>
                <a:latin typeface="Times New Roman" pitchFamily="18" charset="0"/>
                <a:cs typeface="Times New Roman" pitchFamily="18" charset="0"/>
              </a:rPr>
              <a:t>nước </a:t>
            </a:r>
            <a:endParaRPr lang="en-US" sz="2800" b="1" dirty="0">
              <a:solidFill>
                <a:srgbClr val="0000FF"/>
              </a:solidFill>
              <a:latin typeface="Times New Roman" pitchFamily="18" charset="0"/>
              <a:cs typeface="Times New Roman" pitchFamily="18" charset="0"/>
            </a:endParaRPr>
          </a:p>
        </p:txBody>
      </p:sp>
      <p:sp>
        <p:nvSpPr>
          <p:cNvPr id="4" name="Text Box 5"/>
          <p:cNvSpPr txBox="1">
            <a:spLocks noChangeArrowheads="1"/>
          </p:cNvSpPr>
          <p:nvPr/>
        </p:nvSpPr>
        <p:spPr bwMode="auto">
          <a:xfrm>
            <a:off x="0" y="2318801"/>
            <a:ext cx="9144000" cy="954107"/>
          </a:xfrm>
          <a:prstGeom prst="rect">
            <a:avLst/>
          </a:prstGeom>
          <a:solidFill>
            <a:schemeClr val="bg1"/>
          </a:solidFill>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r>
              <a:rPr lang="vi-VN" sz="2800" b="1" dirty="0" smtClean="0">
                <a:latin typeface="Times New Roman" pitchFamily="18" charset="0"/>
                <a:cs typeface="Times New Roman" pitchFamily="18" charset="0"/>
              </a:rPr>
              <a:t>        a. </a:t>
            </a:r>
            <a:r>
              <a:rPr lang="vi-VN" sz="2800" b="1" dirty="0">
                <a:latin typeface="Times New Roman" pitchFamily="18" charset="0"/>
                <a:cs typeface="Times New Roman" pitchFamily="18" charset="0"/>
              </a:rPr>
              <a:t>Một số nội dung cơ bản của pháp luật về phát triển kinh </a:t>
            </a:r>
            <a:r>
              <a:rPr lang="vi-VN" sz="2800" b="1" dirty="0" smtClean="0">
                <a:latin typeface="Times New Roman" pitchFamily="18" charset="0"/>
                <a:cs typeface="Times New Roman" pitchFamily="18" charset="0"/>
              </a:rPr>
              <a:t>tế </a:t>
            </a:r>
            <a:endParaRPr lang="en-US" sz="2800" b="1" u="sng" dirty="0">
              <a:latin typeface="Times New Roman" pitchFamily="18" charset="0"/>
              <a:cs typeface="Times New Roman" pitchFamily="18" charset="0"/>
            </a:endParaRPr>
          </a:p>
        </p:txBody>
      </p:sp>
      <p:sp useBgFill="1">
        <p:nvSpPr>
          <p:cNvPr id="6" name="Text Box 5"/>
          <p:cNvSpPr txBox="1">
            <a:spLocks noChangeArrowheads="1"/>
          </p:cNvSpPr>
          <p:nvPr/>
        </p:nvSpPr>
        <p:spPr bwMode="auto">
          <a:xfrm>
            <a:off x="0" y="3733800"/>
            <a:ext cx="9144000" cy="1323439"/>
          </a:xfrm>
          <a:prstGeom prst="rect">
            <a:avLst/>
          </a:prstGeom>
          <a:ln w="38100">
            <a:solidFill>
              <a:schemeClr val="bg1"/>
            </a:solidFill>
            <a:miter lim="800000"/>
            <a:headEnd/>
            <a:tailEnd/>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cs typeface="Arial" pitchFamily="34" charset="0"/>
              </a:defRPr>
            </a:lvl9pPr>
          </a:lstStyle>
          <a:p>
            <a:pPr algn="just"/>
            <a:r>
              <a:rPr lang="vi-VN" sz="4000" b="1" u="sng" dirty="0">
                <a:solidFill>
                  <a:srgbClr val="FF0000"/>
                </a:solidFill>
                <a:latin typeface="Times New Roman" pitchFamily="18" charset="0"/>
                <a:cs typeface="Times New Roman" pitchFamily="18" charset="0"/>
              </a:rPr>
              <a:t>Nhóm </a:t>
            </a:r>
            <a:r>
              <a:rPr lang="vi-VN" sz="4000" b="1" u="sng" dirty="0" smtClean="0">
                <a:solidFill>
                  <a:srgbClr val="FF0000"/>
                </a:solidFill>
                <a:latin typeface="Times New Roman" pitchFamily="18" charset="0"/>
                <a:cs typeface="Times New Roman" pitchFamily="18" charset="0"/>
              </a:rPr>
              <a:t>2: </a:t>
            </a:r>
            <a:r>
              <a:rPr lang="vi-VN" sz="4000" b="1" dirty="0">
                <a:solidFill>
                  <a:srgbClr val="FF0000"/>
                </a:solidFill>
                <a:latin typeface="Times New Roman" pitchFamily="18" charset="0"/>
                <a:cs typeface="Times New Roman" pitchFamily="18" charset="0"/>
              </a:rPr>
              <a:t>Em hãy nêu những ngành nghề kinh doanh mà bị pháp luật </a:t>
            </a:r>
            <a:r>
              <a:rPr lang="vi-VN" sz="4000" b="1" dirty="0" smtClean="0">
                <a:solidFill>
                  <a:srgbClr val="FF0000"/>
                </a:solidFill>
                <a:latin typeface="Times New Roman" pitchFamily="18" charset="0"/>
                <a:cs typeface="Times New Roman" pitchFamily="18" charset="0"/>
              </a:rPr>
              <a:t>cấm ?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31184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6&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3&quot;/&gt;&lt;/object&gt;&lt;object type=&quot;3&quot; unique_id=&quot;10009&quot;&gt;&lt;property id=&quot;20148&quot; value=&quot;5&quot;/&gt;&lt;property id=&quot;20300&quot; value=&quot;Slide 7&quot;/&gt;&lt;property id=&quot;20307&quot; value=&quot;279&quot;/&gt;&lt;/object&gt;&lt;object type=&quot;3&quot; unique_id=&quot;10010&quot;&gt;&lt;property id=&quot;20148&quot; value=&quot;5&quot;/&gt;&lt;property id=&quot;20300&quot; value=&quot;Slide 8&quot;/&gt;&lt;property id=&quot;20307&quot; value=&quot;290&quot;/&gt;&lt;/object&gt;&lt;object type=&quot;3&quot; unique_id=&quot;10011&quot;&gt;&lt;property id=&quot;20148&quot; value=&quot;5&quot;/&gt;&lt;property id=&quot;20300&quot; value=&quot;Slide 9&quot;/&gt;&lt;property id=&quot;20307&quot; value=&quot;288&quot;/&gt;&lt;/object&gt;&lt;object type=&quot;3&quot; unique_id=&quot;10012&quot;&gt;&lt;property id=&quot;20148&quot; value=&quot;5&quot;/&gt;&lt;property id=&quot;20300&quot; value=&quot;Slide 10&quot;/&gt;&lt;property id=&quot;20307&quot; value=&quot;289&quot;/&gt;&lt;/object&gt;&lt;object type=&quot;3&quot; unique_id=&quot;10013&quot;&gt;&lt;property id=&quot;20148&quot; value=&quot;5&quot;/&gt;&lt;property id=&quot;20300&quot; value=&quot;Slide 11&quot;/&gt;&lt;property id=&quot;20307&quot; value=&quot;291&quot;/&gt;&lt;/object&gt;&lt;object type=&quot;3&quot; unique_id=&quot;10014&quot;&gt;&lt;property id=&quot;20148&quot; value=&quot;5&quot;/&gt;&lt;property id=&quot;20300&quot; value=&quot;Slide 12&quot;/&gt;&lt;property id=&quot;20307&quot; value=&quot;292&quot;/&gt;&lt;/object&gt;&lt;object type=&quot;3&quot; unique_id=&quot;10015&quot;&gt;&lt;property id=&quot;20148&quot; value=&quot;5&quot;/&gt;&lt;property id=&quot;20300&quot; value=&quot;Slide 13&quot;/&gt;&lt;property id=&quot;20307&quot; value=&quot;280&quot;/&gt;&lt;/object&gt;&lt;object type=&quot;3&quot; unique_id=&quot;10016&quot;&gt;&lt;property id=&quot;20148&quot; value=&quot;5&quot;/&gt;&lt;property id=&quot;20300&quot; value=&quot;Slide 14&quot;/&gt;&lt;property id=&quot;20307&quot; value=&quot;281&quot;/&gt;&lt;/object&gt;&lt;object type=&quot;3&quot; unique_id=&quot;10017&quot;&gt;&lt;property id=&quot;20148&quot; value=&quot;5&quot;/&gt;&lt;property id=&quot;20300&quot; value=&quot;Slide 15&quot;/&gt;&lt;property id=&quot;20307&quot; value=&quot;282&quot;/&gt;&lt;/object&gt;&lt;object type=&quot;3&quot; unique_id=&quot;10018&quot;&gt;&lt;property id=&quot;20148&quot; value=&quot;5&quot;/&gt;&lt;property id=&quot;20300&quot; value=&quot;Slide 16&quot;/&gt;&lt;property id=&quot;20307&quot; value=&quot;283&quot;/&gt;&lt;/object&gt;&lt;object type=&quot;3&quot; unique_id=&quot;10019&quot;&gt;&lt;property id=&quot;20148&quot; value=&quot;5&quot;/&gt;&lt;property id=&quot;20300&quot; value=&quot;Slide 17&quot;/&gt;&lt;property id=&quot;20307&quot; value=&quot;284&quot;/&gt;&lt;/object&gt;&lt;object type=&quot;3&quot; unique_id=&quot;10020&quot;&gt;&lt;property id=&quot;20148&quot; value=&quot;5&quot;/&gt;&lt;property id=&quot;20300&quot; value=&quot;Slide 18&quot;/&gt;&lt;property id=&quot;20307&quot; value=&quot;285&quot;/&gt;&lt;/object&gt;&lt;object type=&quot;3&quot; unique_id=&quot;10021&quot;&gt;&lt;property id=&quot;20148&quot; value=&quot;5&quot;/&gt;&lt;property id=&quot;20300&quot; value=&quot;Slide 19&quot;/&gt;&lt;property id=&quot;20307&quot; value=&quot;286&quot;/&gt;&lt;/object&gt;&lt;object type=&quot;3&quot; unique_id=&quot;10022&quot;&gt;&lt;property id=&quot;20148&quot; value=&quot;5&quot;/&gt;&lt;property id=&quot;20300&quot; value=&quot;Slide 20&quot;/&gt;&lt;property id=&quot;20307&quot; value=&quot;287&quot;/&gt;&lt;/object&gt;&lt;object type=&quot;3&quot; unique_id=&quot;10023&quot;&gt;&lt;property id=&quot;20148&quot; value=&quot;5&quot;/&gt;&lt;property id=&quot;20300&quot; value=&quot;Slide 21&quot;/&gt;&lt;property id=&quot;20307&quot; value=&quot;293&quot;/&gt;&lt;/object&gt;&lt;object type=&quot;3&quot; unique_id=&quot;10024&quot;&gt;&lt;property id=&quot;20148&quot; value=&quot;5&quot;/&gt;&lt;property id=&quot;20300&quot; value=&quot;Slide 22&quot;/&gt;&lt;property id=&quot;20307&quot; value=&quot;294&quot;/&gt;&lt;/object&gt;&lt;object type=&quot;3&quot; unique_id=&quot;10025&quot;&gt;&lt;property id=&quot;20148&quot; value=&quot;5&quot;/&gt;&lt;property id=&quot;20300&quot; value=&quot;Slide 23&quot;/&gt;&lt;property id=&quot;20307&quot; value=&quot;295&quot;/&gt;&lt;/object&gt;&lt;object type=&quot;3&quot; unique_id=&quot;10026&quot;&gt;&lt;property id=&quot;20148&quot; value=&quot;5&quot;/&gt;&lt;property id=&quot;20300&quot; value=&quot;Slide 24&quot;/&gt;&lt;property id=&quot;20307&quot; value=&quot;262&quot;/&gt;&lt;/object&gt;&lt;object type=&quot;3&quot; unique_id=&quot;10027&quot;&gt;&lt;property id=&quot;20148&quot; value=&quot;5&quot;/&gt;&lt;property id=&quot;20300&quot; value=&quot;Slide 25&quot;/&gt;&lt;property id=&quot;20307&quot; value=&quot;261&quot;/&gt;&lt;/object&gt;&lt;object type=&quot;3&quot; unique_id=&quot;10028&quot;&gt;&lt;property id=&quot;20148&quot; value=&quot;5&quot;/&gt;&lt;property id=&quot;20300&quot; value=&quot;Slide 26&quot;/&gt;&lt;property id=&quot;20307&quot; value=&quot;264&quot;/&gt;&lt;/object&gt;&lt;object type=&quot;3&quot; unique_id=&quot;10029&quot;&gt;&lt;property id=&quot;20148&quot; value=&quot;5&quot;/&gt;&lt;property id=&quot;20300&quot; value=&quot;Slide 27 - &amp;quot;Biện pháp thực hiện &amp;quot;&quot;/&gt;&lt;property id=&quot;20307&quot; value=&quot;268&quot;/&gt;&lt;/object&gt;&lt;object type=&quot;3&quot; unique_id=&quot;10030&quot;&gt;&lt;property id=&quot;20148&quot; value=&quot;5&quot;/&gt;&lt;property id=&quot;20300&quot; value=&quot;Slide 28 - &amp;quot;Thông báo các khoản thu&amp;quot;&quot;/&gt;&lt;property id=&quot;20307&quot; value=&quot;270&quot;/&gt;&lt;/object&gt;&lt;object type=&quot;3&quot; unique_id=&quot;10031&quot;&gt;&lt;property id=&quot;20148&quot; value=&quot;5&quot;/&gt;&lt;property id=&quot;20300&quot; value=&quot;Slide 29 - &amp;quot;Thông báo các khoản thu&amp;quot;&quot;/&gt;&lt;property id=&quot;20307&quot; value=&quot;271&quot;/&gt;&lt;/object&gt;&lt;object type=&quot;3&quot; unique_id=&quot;10032&quot;&gt;&lt;property id=&quot;20148&quot; value=&quot;5&quot;/&gt;&lt;property id=&quot;20300&quot; value=&quot;Slide 30 - &amp;quot;Thông báo các khoản thu&amp;quot;&quot;/&gt;&lt;property id=&quot;20307&quot; value=&quot;273&quot;/&gt;&lt;/object&gt;&lt;object type=&quot;3&quot; unique_id=&quot;10033&quot;&gt;&lt;property id=&quot;20148&quot; value=&quot;5&quot;/&gt;&lt;property id=&quot;20300&quot; value=&quot;Slide 31&quot;/&gt;&lt;property id=&quot;20307&quot; value=&quot;276&quot;/&gt;&lt;/object&gt;&lt;object type=&quot;3&quot; unique_id=&quot;10034&quot;&gt;&lt;property id=&quot;20148&quot; value=&quot;5&quot;/&gt;&lt;property id=&quot;20300&quot; value=&quot;Slide 32 - &amp;quot;Ý kiến đóng góp&amp;quot;&quot;/&gt;&lt;property id=&quot;20307&quot; value=&quot;277&quot;/&gt;&lt;/object&gt;&lt;object type=&quot;3&quot; unique_id=&quot;10035&quot;&gt;&lt;property id=&quot;20148&quot; value=&quot;5&quot;/&gt;&lt;property id=&quot;20300&quot; value=&quot;Slide 33&quot;/&gt;&lt;property id=&quot;20307&quot; value=&quot;300&quot;/&gt;&lt;/object&gt;&lt;object type=&quot;3&quot; unique_id=&quot;10036&quot;&gt;&lt;property id=&quot;20148&quot; value=&quot;5&quot;/&gt;&lt;property id=&quot;20300&quot; value=&quot;Slide 34&quot;/&gt;&lt;property id=&quot;20307&quot; value=&quot;296&quot;/&gt;&lt;/object&gt;&lt;object type=&quot;3&quot; unique_id=&quot;10037&quot;&gt;&lt;property id=&quot;20148&quot; value=&quot;5&quot;/&gt;&lt;property id=&quot;20300&quot; value=&quot;Slide 35&quot;/&gt;&lt;property id=&quot;20307&quot; value=&quot;297&quot;/&gt;&lt;/object&gt;&lt;object type=&quot;3&quot; unique_id=&quot;10038&quot;&gt;&lt;property id=&quot;20148&quot; value=&quot;5&quot;/&gt;&lt;property id=&quot;20300&quot; value=&quot;Slide 36&quot;/&gt;&lt;property id=&quot;20307&quot; value=&quot;298&quot;/&gt;&lt;/object&gt;&lt;object type=&quot;3&quot; unique_id=&quot;10039&quot;&gt;&lt;property id=&quot;20148&quot; value=&quot;5&quot;/&gt;&lt;property id=&quot;20300&quot; value=&quot;Slide 37&quot;/&gt;&lt;property id=&quot;20307&quot; value=&quot;299&quot;/&gt;&lt;/object&gt;&lt;object type=&quot;3&quot; unique_id=&quot;10040&quot;&gt;&lt;property id=&quot;20148&quot; value=&quot;5&quot;/&gt;&lt;property id=&quot;20300&quot; value=&quot;Slide 38&quot;/&gt;&lt;property id=&quot;20307&quot; value=&quot;278&quot;/&gt;&lt;/object&gt;&lt;/object&gt;&lt;object type=&quot;8&quot; unique_id=&quot;10080&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2030</Words>
  <Application>Microsoft Office PowerPoint</Application>
  <PresentationFormat>On-screen Show (4:3)</PresentationFormat>
  <Paragraphs>228</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TRÒ CHƠI Ô CHỮ</vt:lpstr>
      <vt:lpstr>PowerPoint Presentation</vt:lpstr>
      <vt:lpstr>PowerPoint Presentation</vt:lpstr>
      <vt:lpstr>PowerPoint Presentation</vt:lpstr>
      <vt:lpstr>PowerPoint Presentation</vt:lpstr>
      <vt:lpstr>PowerPoint Presentation</vt:lpstr>
      <vt:lpstr>Ý kiến đóng góp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 VnDoc.com</dc:title>
  <dc:creator>VnDoc.com</dc:creator>
  <cp:lastModifiedBy>OS</cp:lastModifiedBy>
  <cp:revision>187</cp:revision>
  <dcterms:created xsi:type="dcterms:W3CDTF">2015-09-19T00:29:00Z</dcterms:created>
  <dcterms:modified xsi:type="dcterms:W3CDTF">2023-04-05T14:15:06Z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1033-11.2.0.10223</vt:lpwstr>
  </property>
</Properties>
</file>