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6" r:id="rId1"/>
  </p:sldMasterIdLst>
  <p:notesMasterIdLst>
    <p:notesMasterId r:id="rId25"/>
  </p:notesMasterIdLst>
  <p:sldIdLst>
    <p:sldId id="283" r:id="rId2"/>
    <p:sldId id="257" r:id="rId3"/>
    <p:sldId id="274" r:id="rId4"/>
    <p:sldId id="275" r:id="rId5"/>
    <p:sldId id="273" r:id="rId6"/>
    <p:sldId id="269" r:id="rId7"/>
    <p:sldId id="271" r:id="rId8"/>
    <p:sldId id="270" r:id="rId9"/>
    <p:sldId id="272" r:id="rId10"/>
    <p:sldId id="278" r:id="rId11"/>
    <p:sldId id="279" r:id="rId12"/>
    <p:sldId id="280" r:id="rId13"/>
    <p:sldId id="281" r:id="rId14"/>
    <p:sldId id="268" r:id="rId15"/>
    <p:sldId id="261" r:id="rId16"/>
    <p:sldId id="262" r:id="rId17"/>
    <p:sldId id="263" r:id="rId18"/>
    <p:sldId id="276" r:id="rId19"/>
    <p:sldId id="265" r:id="rId20"/>
    <p:sldId id="266" r:id="rId21"/>
    <p:sldId id="267" r:id="rId22"/>
    <p:sldId id="282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2A669-6EBA-4605-9CFB-034C4C758115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B778A-4CBA-4096-B9EA-93FC82E60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7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B778A-4CBA-4096-B9EA-93FC82E600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9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F670A-9281-4916-9F3A-5850961ADE9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28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3D51-6125-40B5-8B7B-CA0FBE35D4D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9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9BA7-142B-42A7-A846-D0FEDCCEFDD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6581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F22-7B79-4318-B0A9-EA63297299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4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D0C20-7221-40B9-8C13-DE6C3CA65FA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4929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5BF1-8CE8-416A-8DDE-ACC0082C82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791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D0A2-BA05-468E-8A33-29D0FE2622B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92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7379-63AF-418F-A9B6-8206E43E04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372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9144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87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EB3D-167E-4A36-9F80-C3D0A11076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30446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9C8F5-B78C-461B-8A52-CA710C1D522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1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BF16-B238-4F25-B6BF-0CF7C4F627D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9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8152A-BEC4-466B-9041-1BBC9ECE50E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333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3C69-324E-4664-97FC-75968DC198F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53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21088-D7D4-49BC-87A7-EA463EFF561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9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3129-816E-44E3-85A5-27BFB0BDFC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58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3057-DCDD-4E59-AC35-19C0468A52C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90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642A-764D-43B6-A1C6-D75B10CFA40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34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2785-384B-4508-8B8C-F4F983AD50D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24/08/2024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9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</p:sldLayoutIdLst>
  <p:transition spd="slow">
    <p:cover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19.jpg"/><Relationship Id="rId2" Type="http://schemas.openxmlformats.org/officeDocument/2006/relationships/audio" Target="../media/media10.mp3"/><Relationship Id="rId16" Type="http://schemas.openxmlformats.org/officeDocument/2006/relationships/image" Target="../media/image3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LA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381000"/>
            <a:ext cx="609600" cy="609600"/>
          </a:xfrm>
          <a:prstGeom prst="rect">
            <a:avLst/>
          </a:prstGeom>
        </p:spPr>
      </p:pic>
      <p:pic>
        <p:nvPicPr>
          <p:cNvPr id="6" name="TRANSI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0400" y="4873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19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0200" y="5219701"/>
            <a:ext cx="44846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Verdana" panose="020B0604030504040204" pitchFamily="34" charset="0"/>
                <a:sym typeface="Wingdings" panose="05000000000000000000" pitchFamily="2" charset="2"/>
              </a:rPr>
              <a:t> musical</a:t>
            </a:r>
            <a:r>
              <a:rPr lang="en-US" altLang="en-US" sz="2400" dirty="0">
                <a:latin typeface="Verdana" panose="020B0604030504040204" pitchFamily="34" charset="0"/>
              </a:rPr>
              <a:t> 	instrument</a:t>
            </a:r>
          </a:p>
        </p:txBody>
      </p:sp>
      <p:pic>
        <p:nvPicPr>
          <p:cNvPr id="53250" name="Picture 2" descr="Káº¿t quáº£ hÃ¬nh áº£nh cho musical instrum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9" y="1052514"/>
            <a:ext cx="465613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979613" y="5111751"/>
            <a:ext cx="228600" cy="2143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492500" y="5084763"/>
            <a:ext cx="228600" cy="2143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3" name="musi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639" y="5484814"/>
            <a:ext cx="556549" cy="556549"/>
          </a:xfrm>
          <a:prstGeom prst="rect">
            <a:avLst/>
          </a:prstGeom>
        </p:spPr>
      </p:pic>
      <p:pic>
        <p:nvPicPr>
          <p:cNvPr id="5" name="instrumen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0708" y="5511802"/>
            <a:ext cx="529561" cy="5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55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utoUpdateAnimBg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0200" y="5219701"/>
            <a:ext cx="44846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Verdana" panose="020B0604030504040204" pitchFamily="34" charset="0"/>
              </a:rPr>
              <a:t>kitchen tools</a:t>
            </a: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1600200" y="5111751"/>
            <a:ext cx="228600" cy="2143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800" b="1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66562" name="Picture 2" descr="Káº¿t quáº£ hÃ¬nh áº£nh cho kitchen tool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890589"/>
            <a:ext cx="7275513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itch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8695" y="5681664"/>
            <a:ext cx="609600" cy="484650"/>
          </a:xfrm>
          <a:prstGeom prst="rect">
            <a:avLst/>
          </a:prstGeom>
        </p:spPr>
      </p:pic>
      <p:pic>
        <p:nvPicPr>
          <p:cNvPr id="5" name="too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3218" y="5681664"/>
            <a:ext cx="551982" cy="5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2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utoUpdateAnimBg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1979613" y="5300663"/>
            <a:ext cx="57594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latin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5400" b="1">
                <a:solidFill>
                  <a:srgbClr val="FF0000"/>
                </a:solidFill>
                <a:latin typeface="Open Sans" panose="020B0606030504020204" pitchFamily="34" charset="0"/>
              </a:rPr>
              <a:t>Famous chef</a:t>
            </a:r>
            <a:endParaRPr lang="en-US" altLang="en-US" sz="54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12" y="1124745"/>
            <a:ext cx="6576392" cy="4067175"/>
          </a:xfrm>
          <a:prstGeom prst="rect">
            <a:avLst/>
          </a:prstGeom>
        </p:spPr>
      </p:pic>
      <p:pic>
        <p:nvPicPr>
          <p:cNvPr id="2" name="ch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5876925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 txBox="1">
            <a:spLocks/>
          </p:cNvSpPr>
          <p:nvPr/>
        </p:nvSpPr>
        <p:spPr bwMode="auto">
          <a:xfrm>
            <a:off x="2009775" y="5105400"/>
            <a:ext cx="5946601" cy="6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latin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Open Sans" panose="020B0606030504020204" pitchFamily="34" charset="0"/>
              </a:rPr>
              <a:t>Judge</a:t>
            </a:r>
            <a:endParaRPr lang="en-US" altLang="en-US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416824" cy="4196680"/>
          </a:xfrm>
          <a:prstGeom prst="rect">
            <a:avLst/>
          </a:prstGeom>
        </p:spPr>
      </p:pic>
      <p:pic>
        <p:nvPicPr>
          <p:cNvPr id="2" name="JUD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5733256"/>
            <a:ext cx="609600" cy="51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646"/>
            <a:ext cx="8229600" cy="822960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Vocabulary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1488" y="2955500"/>
            <a:ext cx="428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waver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(v) /ˈ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weɪ.və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(r)/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1488" y="3380606"/>
            <a:ext cx="406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3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stimulate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(v) /ˈ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stɪm.jə.leɪt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1488" y="3805712"/>
            <a:ext cx="4241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4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creativity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(n) /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kri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ː.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eɪˈtɪv.ə.ti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 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1488" y="4230818"/>
            <a:ext cx="4264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5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innovation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(n) /ˌ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ɪn.əˈveɪ.ʃ</a:t>
            </a:r>
            <a:r>
              <a:rPr lang="en-US" altLang="en-US" sz="2400" baseline="30000" dirty="0" err="1">
                <a:latin typeface="Arial" pitchFamily="34" charset="0"/>
                <a:cs typeface="Arial" pitchFamily="34" charset="0"/>
              </a:rPr>
              <a:t>ə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1488" y="4655924"/>
            <a:ext cx="3930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6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talented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adj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) /ˈ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tæl.</a:t>
            </a:r>
            <a:r>
              <a:rPr lang="en-US" altLang="en-US" sz="2400" baseline="30000" dirty="0" err="1">
                <a:latin typeface="Arial" pitchFamily="34" charset="0"/>
                <a:cs typeface="Arial" pitchFamily="34" charset="0"/>
              </a:rPr>
              <a:t>ə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n.t̬ɪd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71488" y="5081030"/>
            <a:ext cx="4362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7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influential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adj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) /ˌ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ɪn.fluˈen.ʃ</a:t>
            </a:r>
            <a:r>
              <a:rPr lang="en-US" altLang="en-US" sz="2400" baseline="30000" dirty="0" err="1">
                <a:latin typeface="Arial" pitchFamily="34" charset="0"/>
                <a:cs typeface="Arial" pitchFamily="34" charset="0"/>
              </a:rPr>
              <a:t>ə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l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1488" y="2530394"/>
            <a:ext cx="4284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latinLnBrk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1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inspire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(v) /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ɪnˈspaɪə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/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1488" y="5506136"/>
            <a:ext cx="3995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latinLnBrk="1" hangingPunct="1"/>
            <a:r>
              <a:rPr lang="en-US" altLang="en-US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Good luck with 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your ........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38738" y="2951280"/>
            <a:ext cx="145264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vân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38738" y="3376224"/>
            <a:ext cx="34852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khuyến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khích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kích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thích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138738" y="3801168"/>
            <a:ext cx="181171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sáng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tạo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138738" y="4226112"/>
            <a:ext cx="343395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mới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tân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38738" y="4651056"/>
            <a:ext cx="3960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khiếu</a:t>
            </a:r>
            <a:r>
              <a:rPr lang="vi-VN" altLang="en-US" sz="2400" dirty="0">
                <a:latin typeface="Arial" pitchFamily="34" charset="0"/>
                <a:cs typeface="Arial" pitchFamily="34" charset="0"/>
              </a:rPr>
              <a:t> 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38738" y="5076298"/>
            <a:ext cx="271741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hưởng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38738" y="2526038"/>
            <a:ext cx="259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truyền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hứng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38738" y="5501242"/>
            <a:ext cx="323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may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mắn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…..</a:t>
            </a:r>
          </a:p>
        </p:txBody>
      </p:sp>
      <p:pic>
        <p:nvPicPr>
          <p:cNvPr id="3" name="inspi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41751" y="2424746"/>
            <a:ext cx="457192" cy="457192"/>
          </a:xfrm>
          <a:prstGeom prst="rect">
            <a:avLst/>
          </a:prstGeom>
        </p:spPr>
      </p:pic>
      <p:pic>
        <p:nvPicPr>
          <p:cNvPr id="11" name="wav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34299" y="2983238"/>
            <a:ext cx="271463" cy="271463"/>
          </a:xfrm>
          <a:prstGeom prst="rect">
            <a:avLst/>
          </a:prstGeom>
        </p:spPr>
      </p:pic>
      <p:pic>
        <p:nvPicPr>
          <p:cNvPr id="12" name="stimulat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66492" y="3409404"/>
            <a:ext cx="445770" cy="445770"/>
          </a:xfrm>
          <a:prstGeom prst="rect">
            <a:avLst/>
          </a:prstGeom>
        </p:spPr>
      </p:pic>
      <p:pic>
        <p:nvPicPr>
          <p:cNvPr id="13" name="creativit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85470" y="3887794"/>
            <a:ext cx="430052" cy="430052"/>
          </a:xfrm>
          <a:prstGeom prst="rect">
            <a:avLst/>
          </a:prstGeom>
        </p:spPr>
      </p:pic>
      <p:pic>
        <p:nvPicPr>
          <p:cNvPr id="16" name="innovati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63436" y="4310269"/>
            <a:ext cx="460912" cy="460912"/>
          </a:xfrm>
          <a:prstGeom prst="rect">
            <a:avLst/>
          </a:prstGeom>
        </p:spPr>
      </p:pic>
      <p:pic>
        <p:nvPicPr>
          <p:cNvPr id="23" name="talente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10380" y="4710858"/>
            <a:ext cx="445770" cy="445770"/>
          </a:xfrm>
          <a:prstGeom prst="rect">
            <a:avLst/>
          </a:prstGeom>
        </p:spPr>
      </p:pic>
      <p:pic>
        <p:nvPicPr>
          <p:cNvPr id="24" name="inflentia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46602" y="5138194"/>
            <a:ext cx="468597" cy="4685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48000" y="1038606"/>
            <a:ext cx="2438400" cy="79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1" y="385805"/>
            <a:ext cx="3237270" cy="163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74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9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0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7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1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32" y="201564"/>
            <a:ext cx="8686800" cy="640080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 1.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Hung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are talking about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famous people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Listen and read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rgbClr val="03A9F4"/>
                </a:solidFill>
                <a:latin typeface="Arial" pitchFamily="34" charset="0"/>
                <a:cs typeface="Arial" pitchFamily="34" charset="0"/>
              </a:rPr>
              <a:t>The person I admire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Hung:</a:t>
            </a:r>
            <a:r>
              <a:rPr lang="en-US" sz="2400" b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	The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topic for tomorrow’s presentation is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really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interesting. Have you decided who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talk about, </a:t>
            </a:r>
            <a:r>
              <a:rPr lang="en-US" sz="2400" dirty="0" err="1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b="1" i="1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i="1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yet. I’m still wavering between two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famous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people, Steve Jobs and Michael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Jackson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 I admire them both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Hung</a:t>
            </a:r>
            <a:r>
              <a:rPr lang="en-US" sz="24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But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who’s had a greater impact on you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24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i="1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I’m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not sure … Steve </a:t>
            </a:r>
            <a:r>
              <a:rPr lang="en-US" sz="2400" dirty="0" err="1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Jobs’s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work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stimulates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my creativity and innovation,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while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Michael Jackson’s music inspired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me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 learn to play a musical instrument.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do you think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1090613" indent="-1090613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Tiếng Anh 12 Tập 1 - Unit 1 LIFE STORIES - GETTING STARTED - 1 Hung and Quang are talking about famous people. Listen and read. 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76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62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32" y="201564"/>
            <a:ext cx="8686800" cy="6400800"/>
          </a:xfrm>
        </p:spPr>
        <p:txBody>
          <a:bodyPr>
            <a:noAutofit/>
          </a:bodyPr>
          <a:lstStyle/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Hung: </a:t>
            </a:r>
            <a:r>
              <a:rPr lang="en-US" sz="2400" i="1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Well, both of them were very talented and inﬂuential, but I prefer Steve Jobs. I think Michael Jackson was a great dancer, but not an excellent singer. In his later years, his singing voice became weak and thin and wasn’t as good as before.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i="1" dirty="0" err="1" smtClean="0">
                <a:solidFill>
                  <a:srgbClr val="231F20"/>
                </a:solidFill>
                <a:latin typeface="MyriadPro-It"/>
              </a:rPr>
              <a:t>Quang</a:t>
            </a:r>
            <a:r>
              <a:rPr lang="en-US" sz="2400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I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see. What about you? Who are you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going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to talk about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?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smtClean="0">
                <a:solidFill>
                  <a:srgbClr val="231F20"/>
                </a:solidFill>
                <a:latin typeface="MyriadPro-It"/>
              </a:rPr>
              <a:t>Hung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Christine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Ha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.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solidFill>
                  <a:srgbClr val="231F20"/>
                </a:solidFill>
                <a:latin typeface="MyriadPro-It"/>
              </a:rPr>
              <a:t>Quang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You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mean … the lady who won the US </a:t>
            </a:r>
            <a:r>
              <a:rPr lang="en-US" sz="2400" dirty="0" err="1" smtClean="0">
                <a:solidFill>
                  <a:srgbClr val="231F20"/>
                </a:solidFill>
                <a:latin typeface="MyriadPro-Regular-Identity-H"/>
              </a:rPr>
              <a:t>MasterChef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trophy in 2012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?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smtClean="0">
                <a:solidFill>
                  <a:srgbClr val="231F20"/>
                </a:solidFill>
                <a:latin typeface="MyriadPro-It"/>
              </a:rPr>
              <a:t>Hung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That’s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right. </a:t>
            </a:r>
            <a:endParaRPr lang="en-US" sz="2400" dirty="0" smtClean="0">
              <a:solidFill>
                <a:srgbClr val="231F20"/>
              </a:solidFill>
              <a:latin typeface="MyriadPro-Regular-Identity-H"/>
            </a:endParaRP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solidFill>
                  <a:srgbClr val="231F20"/>
                </a:solidFill>
                <a:latin typeface="MyriadPro-It"/>
              </a:rPr>
              <a:t>Quang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I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know your dream is to become a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famous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chef. Is that why you want to talk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about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her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?</a:t>
            </a:r>
          </a:p>
          <a:p>
            <a:pPr marL="1090613" indent="-1090613">
              <a:spcBef>
                <a:spcPts val="300"/>
              </a:spcBef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1455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1232" y="201564"/>
            <a:ext cx="8686800" cy="6400800"/>
          </a:xfrm>
        </p:spPr>
        <p:txBody>
          <a:bodyPr>
            <a:noAutofit/>
          </a:bodyPr>
          <a:lstStyle/>
          <a:p>
            <a:pPr marL="1254125" lvl="0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Hung: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	Yes. What’s more, Christine is a blind chef and a gifted writer. She’s very talented and determined. It was </a:t>
            </a:r>
            <a:br>
              <a:rPr lang="en-US" sz="2400" dirty="0">
                <a:solidFill>
                  <a:srgbClr val="231F20"/>
                </a:solidFill>
                <a:latin typeface="MyriadPro-Regular-Identity-H"/>
              </a:rPr>
            </a:b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absolutely amazing to watch her use all </a:t>
            </a:r>
            <a:br>
              <a:rPr lang="en-US" sz="2400" dirty="0">
                <a:solidFill>
                  <a:srgbClr val="231F20"/>
                </a:solidFill>
                <a:latin typeface="MyriadPro-Regular-Identity-H"/>
              </a:rPr>
            </a:b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the kitchen tools and prepare the dishes. </a:t>
            </a:r>
          </a:p>
          <a:p>
            <a:pPr marL="1254125" lvl="0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>
                <a:solidFill>
                  <a:srgbClr val="231F20"/>
                </a:solidFill>
                <a:latin typeface="MyriadPro-It"/>
              </a:rPr>
              <a:t>Quang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	I agree. I remember how excited I felt when Christine was creating those great-looking dishes … and even </a:t>
            </a:r>
            <a:br>
              <a:rPr lang="en-US" sz="2400" dirty="0">
                <a:solidFill>
                  <a:srgbClr val="231F20"/>
                </a:solidFill>
                <a:latin typeface="MyriadPro-Regular-Identity-H"/>
              </a:rPr>
            </a:b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anxious when the judges were tasting them. By the way, do you know where she was born? In Viet Nam or the US?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i="1" dirty="0" smtClean="0">
                <a:solidFill>
                  <a:srgbClr val="231F20"/>
                </a:solidFill>
                <a:latin typeface="MyriadPro-It"/>
              </a:rPr>
              <a:t>Hung</a:t>
            </a:r>
            <a:r>
              <a:rPr lang="en-US" sz="2400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In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California, but she was inspired by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memories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of her mum’s cooking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.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err="1" smtClean="0">
                <a:solidFill>
                  <a:srgbClr val="231F20"/>
                </a:solidFill>
                <a:latin typeface="MyriadPro-It"/>
              </a:rPr>
              <a:t>Quang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It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seems you know quite a lot about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her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. Good luck with your presentation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tomorrow!</a:t>
            </a:r>
          </a:p>
          <a:p>
            <a:pPr marL="1254125" indent="-1254125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1" dirty="0" smtClean="0">
                <a:solidFill>
                  <a:srgbClr val="231F20"/>
                </a:solidFill>
                <a:latin typeface="MyriadPro-It"/>
              </a:rPr>
              <a:t>Hung</a:t>
            </a:r>
            <a:r>
              <a:rPr lang="en-US" sz="2400" b="1" i="1" dirty="0">
                <a:solidFill>
                  <a:srgbClr val="231F20"/>
                </a:solidFill>
                <a:latin typeface="MyriadPro-It"/>
              </a:rPr>
              <a:t>:</a:t>
            </a:r>
            <a:r>
              <a:rPr lang="en-US" sz="2400" b="1" dirty="0">
                <a:solidFill>
                  <a:srgbClr val="231F20"/>
                </a:solidFill>
                <a:latin typeface="MyriadPro-Regular-Identity-H"/>
              </a:rPr>
              <a:t>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	The 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same to you!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563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2" y="334296"/>
            <a:ext cx="8229600" cy="6217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 2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Decide whether the following statements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aretrue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(T), false (F), or not given (NG). Tick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correct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box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	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180061"/>
              </p:ext>
            </p:extLst>
          </p:nvPr>
        </p:nvGraphicFramePr>
        <p:xfrm>
          <a:off x="388620" y="1543668"/>
          <a:ext cx="8366760" cy="49377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7714"/>
                <a:gridCol w="5584486"/>
                <a:gridCol w="731520"/>
                <a:gridCol w="731520"/>
                <a:gridCol w="731520"/>
              </a:tblGrid>
              <a:tr h="548640">
                <a:tc gridSpan="2"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NG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Quang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can’t decide who he is going to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talk about tomorrow.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Quang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wants to become as famous as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Steve Jobs and Michael Jackson.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Hung likes Michael Jackson’s singing.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Hung learnt to play a musical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instrument because he was inspired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by Michael Jackson’s songs.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Both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Quang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and Hung admire</a:t>
                      </a:r>
                    </a:p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Christine Ha.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spect="1"/>
          </p:cNvSpPr>
          <p:nvPr/>
        </p:nvSpPr>
        <p:spPr>
          <a:xfrm>
            <a:off x="6705600" y="213360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8153400" y="297180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7438947" y="381000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6705600" y="5692877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7438947" y="4800600"/>
            <a:ext cx="54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 2" pitchFamily="18" charset="2"/>
              </a:rPr>
              <a:t></a:t>
            </a:r>
            <a:endParaRPr lang="en-GB" sz="3600" b="1" dirty="0">
              <a:solidFill>
                <a:prstClr val="black"/>
              </a:solidFill>
              <a:latin typeface="arial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3834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2" y="334296"/>
            <a:ext cx="8229600" cy="6217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Discuss with a partner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If you were </a:t>
            </a:r>
            <a:r>
              <a:rPr lang="en-US" sz="2400" dirty="0" err="1">
                <a:solidFill>
                  <a:srgbClr val="231F20"/>
                </a:solidFill>
                <a:latin typeface="MyriadPro-Regular-Identity-H"/>
              </a:rPr>
              <a:t>Quang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, who would you choose to talk </a:t>
            </a:r>
            <a:r>
              <a:rPr lang="en-US" sz="2400" dirty="0" smtClean="0">
                <a:solidFill>
                  <a:srgbClr val="231F20"/>
                </a:solidFill>
                <a:latin typeface="MyriadPro-Regular-Identity-H"/>
              </a:rPr>
              <a:t>about</a:t>
            </a:r>
            <a:r>
              <a:rPr lang="en-US" sz="2400" dirty="0">
                <a:solidFill>
                  <a:srgbClr val="231F20"/>
                </a:solidFill>
                <a:latin typeface="MyriadPro-Regular-Identity-H"/>
              </a:rPr>
              <a:t>, Steve Jobs or Michael Jackson? Why?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DESIGNED BY VO PHAM THIEN THY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1740921"/>
            <a:ext cx="6035040" cy="424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7200" y="4932651"/>
            <a:ext cx="8229600" cy="1645920"/>
          </a:xfrm>
          <a:prstGeom prst="roundRect">
            <a:avLst>
              <a:gd name="adj" fmla="val 6103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Steve 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Jobs: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pioneer 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the microcomputer revolution, a creative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entrepreneur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 </a:t>
            </a:r>
            <a:endParaRPr lang="en-US" sz="24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Michael 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Jackson: a good dancer with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complex dance </a:t>
            </a:r>
            <a:r>
              <a:rPr lang="en-US" sz="24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techniques, an inﬂuential singer and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songwriter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49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19050"/>
            <a:ext cx="9124950" cy="18288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1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LIFE STORIES </a:t>
            </a:r>
            <a:endParaRPr lang="en-US" sz="4000" b="1" spc="150" dirty="0" smtClean="0">
              <a:ln w="11430"/>
              <a:solidFill>
                <a:prstClr val="black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F79646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F79646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6000750"/>
            <a:ext cx="107950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33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2" y="334296"/>
            <a:ext cx="8229600" cy="6217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Find the words in the conversation that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have the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same sounds as the following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too </a:t>
            </a:r>
            <a:r>
              <a:rPr lang="en-US" sz="2400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 </a:t>
            </a:r>
            <a:endParaRPr lang="en-US" sz="2400" dirty="0" smtClean="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eye </a:t>
            </a:r>
            <a:r>
              <a:rPr lang="en-US" sz="2400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 </a:t>
            </a:r>
            <a:endParaRPr lang="en-US" sz="2400" dirty="0" smtClean="0">
              <a:solidFill>
                <a:srgbClr val="939598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sea </a:t>
            </a:r>
            <a:r>
              <a:rPr lang="en-US" sz="2400" dirty="0" smtClean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one </a:t>
            </a:r>
            <a:r>
              <a:rPr lang="en-US" sz="2400" dirty="0" smtClean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2400" b="1" dirty="0">
                <a:solidFill>
                  <a:srgbClr val="F36E2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sz="2400" dirty="0" smtClean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________________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04050" y="1249405"/>
            <a:ext cx="71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two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00180" y="1815311"/>
            <a:ext cx="354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4537" y="2555565"/>
            <a:ext cx="6992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04844" y="3172106"/>
            <a:ext cx="7986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04050" y="3943522"/>
            <a:ext cx="970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know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87729" y="1297965"/>
            <a:ext cx="747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ː/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06031" y="1954775"/>
            <a:ext cx="1223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aɪ</a:t>
            </a:r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87729" y="2628077"/>
            <a:ext cx="713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</a:t>
            </a:r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ː/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33908" y="3268395"/>
            <a:ext cx="952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latinLnBrk="1" hangingPunct="1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wʌn</a:t>
            </a:r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26012" y="3875788"/>
            <a:ext cx="9044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latinLnBrk="1" hangingPunct="1"/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nəʊ</a:t>
            </a:r>
            <a:r>
              <a:rPr lang="en-US" alt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F682E48-0B74-4C5F-998D-A35C86BF2200}"/>
              </a:ext>
            </a:extLst>
          </p:cNvPr>
          <p:cNvSpPr txBox="1"/>
          <p:nvPr/>
        </p:nvSpPr>
        <p:spPr>
          <a:xfrm>
            <a:off x="4564626" y="2631770"/>
            <a:ext cx="3512574" cy="6463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lgerian" pitchFamily="82" charset="0"/>
                <a:ea typeface="Arial Unicode MS"/>
              </a:rPr>
              <a:t>=&gt;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lgerian" pitchFamily="82" charset="0"/>
                <a:ea typeface="Arial Unicode MS"/>
              </a:rPr>
              <a:t>Homophones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lgerian" pitchFamily="82" charset="0"/>
              <a:ea typeface="Arial Unicode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1892" y="3442347"/>
            <a:ext cx="4117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homophone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is a word that is pronounced the same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another word but differs in meaning</a:t>
            </a:r>
          </a:p>
        </p:txBody>
      </p:sp>
    </p:spTree>
    <p:extLst>
      <p:ext uri="{BB962C8B-B14F-4D97-AF65-F5344CB8AC3E}">
        <p14:creationId xmlns:p14="http://schemas.microsoft.com/office/powerpoint/2010/main" val="244586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52" y="334296"/>
            <a:ext cx="8229600" cy="62179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Activity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Read the conversation again and write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correct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tenses of the verbs in brackets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I remember how excited I (feel) </a:t>
            </a:r>
            <a:r>
              <a:rPr lang="en-US" sz="2800" dirty="0" smtClean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________________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en-US" sz="28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Christine </a:t>
            </a:r>
            <a:r>
              <a:rPr lang="en-US" sz="28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(create) </a:t>
            </a:r>
            <a:r>
              <a:rPr lang="en-US" sz="2800" dirty="0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________________</a:t>
            </a:r>
            <a:r>
              <a:rPr lang="en-US" sz="28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those great-looking </a:t>
            </a:r>
            <a:r>
              <a:rPr lang="en-US" sz="2800" dirty="0">
                <a:solidFill>
                  <a:srgbClr val="231F20"/>
                </a:solidFill>
                <a:latin typeface="Arial" pitchFamily="34" charset="0"/>
                <a:cs typeface="Arial" pitchFamily="34" charset="0"/>
              </a:rPr>
              <a:t>dishes.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2669232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felt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14454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was </a:t>
            </a:r>
            <a:r>
              <a:rPr lang="en-US" sz="2400" kern="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lang="en-US" sz="2400" b="1" kern="0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reating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535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Pls  watch the short clip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What can you learn from this ?</a:t>
            </a:r>
          </a:p>
        </p:txBody>
      </p:sp>
      <p:pic>
        <p:nvPicPr>
          <p:cNvPr id="5" name="Steve Jobs - Stories for Kids - Educational Videos - History for Kids - Superstars in Hi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347979"/>
            <a:ext cx="7924800" cy="482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Learn </a:t>
            </a:r>
            <a:r>
              <a:rPr lang="en-US" dirty="0">
                <a:solidFill>
                  <a:prstClr val="black"/>
                </a:solidFill>
              </a:rPr>
              <a:t>vocabulary by heart.</a:t>
            </a: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Do the exercises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( part 5 )</a:t>
            </a:r>
            <a:endParaRPr lang="en-US" dirty="0">
              <a:solidFill>
                <a:prstClr val="black"/>
              </a:solidFill>
            </a:endParaRP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Prepare the next lesson: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Language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Clr>
                <a:srgbClr val="0070C0"/>
              </a:buClr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44143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4"/>
            <a:ext cx="2286000" cy="1652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r="12376"/>
          <a:stretch/>
        </p:blipFill>
        <p:spPr>
          <a:xfrm>
            <a:off x="5604387" y="381004"/>
            <a:ext cx="2286000" cy="1714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-834"/>
          <a:stretch/>
        </p:blipFill>
        <p:spPr>
          <a:xfrm>
            <a:off x="990600" y="3272671"/>
            <a:ext cx="2286000" cy="17140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387" y="3272671"/>
            <a:ext cx="2286000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6181"/>
          <a:stretch/>
        </p:blipFill>
        <p:spPr>
          <a:xfrm>
            <a:off x="3276600" y="4898916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r="7603"/>
          <a:stretch/>
        </p:blipFill>
        <p:spPr>
          <a:xfrm>
            <a:off x="3318387" y="1603601"/>
            <a:ext cx="2286000" cy="17145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90600" y="5105400"/>
            <a:ext cx="6899787" cy="919401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Old English Text MT" pitchFamily="66" charset="0"/>
                <a:ea typeface="Cambria" pitchFamily="18" charset="0"/>
                <a:cs typeface="Arial" charset="0"/>
              </a:rPr>
              <a:t>Guess the famous people </a:t>
            </a:r>
            <a:endParaRPr kumimoji="0" lang="en-US" sz="4800" b="1" i="0" u="none" strike="noStrike" kern="0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Old English Text MT" pitchFamily="66" charset="0"/>
            </a:endParaRPr>
          </a:p>
        </p:txBody>
      </p:sp>
      <p:pic>
        <p:nvPicPr>
          <p:cNvPr id="2" name="CUT HOAT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5974" y="3805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1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8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" y="-9978"/>
            <a:ext cx="9144000" cy="6608618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9800" y="381000"/>
            <a:ext cx="2551015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Oprah Winfrey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199" y="3505200"/>
            <a:ext cx="7732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Oprah</a:t>
            </a:r>
            <a:r>
              <a:rPr lang="en-US" sz="2800" dirty="0">
                <a:solidFill>
                  <a:schemeClr val="bg1"/>
                </a:solidFill>
              </a:rPr>
              <a:t> Gail </a:t>
            </a:r>
            <a:r>
              <a:rPr lang="en-US" sz="2800" b="1" dirty="0">
                <a:solidFill>
                  <a:schemeClr val="bg1"/>
                </a:solidFill>
              </a:rPr>
              <a:t>Winfrey</a:t>
            </a:r>
            <a:r>
              <a:rPr lang="en-US" sz="2800" dirty="0">
                <a:solidFill>
                  <a:schemeClr val="bg1"/>
                </a:solidFill>
              </a:rPr>
              <a:t> (born </a:t>
            </a:r>
            <a:r>
              <a:rPr lang="en-US" sz="2800" dirty="0" err="1">
                <a:solidFill>
                  <a:schemeClr val="bg1"/>
                </a:solidFill>
              </a:rPr>
              <a:t>Orpah</a:t>
            </a:r>
            <a:r>
              <a:rPr lang="en-US" sz="2800" dirty="0">
                <a:solidFill>
                  <a:schemeClr val="bg1"/>
                </a:solidFill>
              </a:rPr>
              <a:t> Gail </a:t>
            </a:r>
            <a:r>
              <a:rPr lang="en-US" sz="2800" b="1" dirty="0">
                <a:solidFill>
                  <a:schemeClr val="bg1"/>
                </a:solidFill>
              </a:rPr>
              <a:t>Winfrey</a:t>
            </a:r>
            <a:r>
              <a:rPr lang="en-US" sz="2800" dirty="0">
                <a:solidFill>
                  <a:schemeClr val="bg1"/>
                </a:solidFill>
              </a:rPr>
              <a:t>; January 29, 1954) is an American talk show host, television producer, actress, author, and philanthropist.</a:t>
            </a:r>
          </a:p>
        </p:txBody>
      </p:sp>
    </p:spTree>
    <p:extLst>
      <p:ext uri="{BB962C8B-B14F-4D97-AF65-F5344CB8AC3E}">
        <p14:creationId xmlns:p14="http://schemas.microsoft.com/office/powerpoint/2010/main" val="3210907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r="12376"/>
          <a:stretch/>
        </p:blipFill>
        <p:spPr>
          <a:xfrm>
            <a:off x="-2386" y="15240"/>
            <a:ext cx="9146386" cy="6858000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15240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05400" y="5943600"/>
            <a:ext cx="2933057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Mark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Zuckerberg</a:t>
            </a:r>
            <a:endParaRPr lang="en-US" sz="2800" dirty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762000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Mark</a:t>
            </a:r>
            <a:r>
              <a:rPr lang="en-US" sz="2800" dirty="0"/>
              <a:t> Elliot </a:t>
            </a:r>
            <a:r>
              <a:rPr lang="en-US" sz="2800" b="1" dirty="0"/>
              <a:t>Zuckerberg</a:t>
            </a:r>
            <a:r>
              <a:rPr lang="en-US" sz="2800" dirty="0"/>
              <a:t> is an American media magnate, internet entrepreneur, and philanthropist. He is known for co-founding Facebook, Inc. </a:t>
            </a:r>
          </a:p>
        </p:txBody>
      </p:sp>
    </p:spTree>
    <p:extLst>
      <p:ext uri="{BB962C8B-B14F-4D97-AF65-F5344CB8AC3E}">
        <p14:creationId xmlns:p14="http://schemas.microsoft.com/office/powerpoint/2010/main" val="1228321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-834"/>
          <a:stretch/>
        </p:blipFill>
        <p:spPr>
          <a:xfrm>
            <a:off x="-2386" y="0"/>
            <a:ext cx="9146386" cy="6858000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2" descr="Image result for image of Michael Jack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22400" y="5943600"/>
            <a:ext cx="2899059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Michael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Jackson</a:t>
            </a:r>
            <a:endParaRPr lang="en-US" sz="2800" dirty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343026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Michael</a:t>
            </a:r>
            <a:r>
              <a:rPr lang="en-US" sz="2800" dirty="0">
                <a:solidFill>
                  <a:schemeClr val="bg1"/>
                </a:solidFill>
              </a:rPr>
              <a:t> Joseph </a:t>
            </a:r>
            <a:r>
              <a:rPr lang="en-US" sz="2800" b="1" dirty="0">
                <a:solidFill>
                  <a:schemeClr val="bg1"/>
                </a:solidFill>
              </a:rPr>
              <a:t>Jackson</a:t>
            </a:r>
            <a:r>
              <a:rPr lang="en-US" sz="2800" dirty="0">
                <a:solidFill>
                  <a:schemeClr val="bg1"/>
                </a:solidFill>
              </a:rPr>
              <a:t> (August 29, 1958 – June 25, 2009) was an American singer, songwriter, and dancer. Dubbed the "King of Pop</a:t>
            </a:r>
          </a:p>
        </p:txBody>
      </p:sp>
    </p:spTree>
    <p:extLst>
      <p:ext uri="{BB962C8B-B14F-4D97-AF65-F5344CB8AC3E}">
        <p14:creationId xmlns:p14="http://schemas.microsoft.com/office/powerpoint/2010/main" val="4232617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3"/>
            <a:ext cx="9144000" cy="6858000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42825" y="5943600"/>
            <a:ext cx="2858208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Gordon Ramsay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Gordon</a:t>
            </a:r>
            <a:r>
              <a:rPr lang="en-US" sz="2800" dirty="0">
                <a:solidFill>
                  <a:schemeClr val="bg1"/>
                </a:solidFill>
              </a:rPr>
              <a:t> James </a:t>
            </a:r>
            <a:r>
              <a:rPr lang="en-US" sz="2800" b="1" dirty="0">
                <a:solidFill>
                  <a:schemeClr val="bg1"/>
                </a:solidFill>
              </a:rPr>
              <a:t>Ramsay</a:t>
            </a:r>
            <a:r>
              <a:rPr lang="en-US" sz="2800" dirty="0">
                <a:solidFill>
                  <a:schemeClr val="bg1"/>
                </a:solidFill>
              </a:rPr>
              <a:t> OBE is a British </a:t>
            </a:r>
            <a:r>
              <a:rPr lang="en-US" sz="2800" b="1" dirty="0">
                <a:solidFill>
                  <a:schemeClr val="bg1"/>
                </a:solidFill>
              </a:rPr>
              <a:t>chef</a:t>
            </a:r>
            <a:r>
              <a:rPr lang="en-US" sz="2800" dirty="0">
                <a:solidFill>
                  <a:schemeClr val="bg1"/>
                </a:solidFill>
              </a:rPr>
              <a:t>, restaurateur, television personality and writer. He was born in Johnstone, Scotland</a:t>
            </a:r>
          </a:p>
        </p:txBody>
      </p:sp>
    </p:spTree>
    <p:extLst>
      <p:ext uri="{BB962C8B-B14F-4D97-AF65-F5344CB8AC3E}">
        <p14:creationId xmlns:p14="http://schemas.microsoft.com/office/powerpoint/2010/main" val="7856132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 r="6181"/>
          <a:stretch/>
        </p:blipFill>
        <p:spPr>
          <a:xfrm>
            <a:off x="-1" y="-9978"/>
            <a:ext cx="9144001" cy="6858000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71752" y="5943600"/>
            <a:ext cx="200035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Steve </a:t>
            </a:r>
            <a:r>
              <a:rPr lang="en-US" sz="2800" dirty="0" smtClean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Jobs</a:t>
            </a:r>
            <a:endParaRPr lang="en-US" sz="2800" dirty="0">
              <a:solidFill>
                <a:srgbClr val="0070C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228600"/>
            <a:ext cx="579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He was the chairman, chief executive officer (CEO), and co-founder of Apple Inc.; the chairman and majority shareholder of Pixar; a member of The Walt Disney</a:t>
            </a:r>
          </a:p>
        </p:txBody>
      </p:sp>
    </p:spTree>
    <p:extLst>
      <p:ext uri="{BB962C8B-B14F-4D97-AF65-F5344CB8AC3E}">
        <p14:creationId xmlns:p14="http://schemas.microsoft.com/office/powerpoint/2010/main" val="36646500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r="7603"/>
          <a:stretch/>
        </p:blipFill>
        <p:spPr>
          <a:xfrm>
            <a:off x="0" y="4920"/>
            <a:ext cx="9144000" cy="6858000"/>
          </a:xfrm>
          <a:prstGeom prst="rect">
            <a:avLst/>
          </a:prstGeom>
        </p:spPr>
      </p:pic>
      <p:sp>
        <p:nvSpPr>
          <p:cNvPr id="5" name="3 Marco"/>
          <p:cNvSpPr>
            <a:spLocks noChangeAspect="1"/>
          </p:cNvSpPr>
          <p:nvPr/>
        </p:nvSpPr>
        <p:spPr>
          <a:xfrm>
            <a:off x="-2386" y="-9978"/>
            <a:ext cx="9146386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05400" y="5770019"/>
            <a:ext cx="3033404" cy="578882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 fontAlgn="base" latinLnBrk="1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Stephen Hawking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25146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Stephen</a:t>
            </a:r>
            <a:r>
              <a:rPr lang="en-US" sz="2800" dirty="0">
                <a:solidFill>
                  <a:schemeClr val="bg1"/>
                </a:solidFill>
              </a:rPr>
              <a:t> William </a:t>
            </a:r>
            <a:r>
              <a:rPr lang="en-US" sz="2800" b="1" dirty="0">
                <a:solidFill>
                  <a:schemeClr val="bg1"/>
                </a:solidFill>
              </a:rPr>
              <a:t>Hawking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(8 January 1942 – 14 March 2018) was an English theoretical physicist, cosmologist, </a:t>
            </a:r>
            <a:r>
              <a:rPr lang="en-US" sz="2800" dirty="0" smtClean="0">
                <a:solidFill>
                  <a:schemeClr val="bg1"/>
                </a:solidFill>
              </a:rPr>
              <a:t>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22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523</Words>
  <Application>Microsoft Office PowerPoint</Application>
  <PresentationFormat>On-screen Show (4:3)</PresentationFormat>
  <Paragraphs>114</Paragraphs>
  <Slides>23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Nguyet Linarose</dc:creator>
  <cp:lastModifiedBy>HS</cp:lastModifiedBy>
  <cp:revision>58</cp:revision>
  <dcterms:created xsi:type="dcterms:W3CDTF">2020-02-06T06:19:48Z</dcterms:created>
  <dcterms:modified xsi:type="dcterms:W3CDTF">2024-08-24T08:26:19Z</dcterms:modified>
</cp:coreProperties>
</file>