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0"/>
  </p:notesMasterIdLst>
  <p:sldIdLst>
    <p:sldId id="313" r:id="rId3"/>
    <p:sldId id="301" r:id="rId4"/>
    <p:sldId id="315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7" r:id="rId31"/>
    <p:sldId id="343" r:id="rId32"/>
    <p:sldId id="348" r:id="rId33"/>
    <p:sldId id="349" r:id="rId34"/>
    <p:sldId id="350" r:id="rId35"/>
    <p:sldId id="351" r:id="rId36"/>
    <p:sldId id="352" r:id="rId37"/>
    <p:sldId id="353" r:id="rId38"/>
    <p:sldId id="354" r:id="rId39"/>
  </p:sldIdLst>
  <p:sldSz cx="24384000" cy="13716000"/>
  <p:notesSz cx="6858000" cy="9144000"/>
  <p:custDataLst>
    <p:tags r:id="rId4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139" autoAdjust="0"/>
  </p:normalViewPr>
  <p:slideViewPr>
    <p:cSldViewPr>
      <p:cViewPr varScale="1">
        <p:scale>
          <a:sx n="34" d="100"/>
          <a:sy n="34" d="100"/>
        </p:scale>
        <p:origin x="24" y="7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4.wmf"/><Relationship Id="rId4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9.wmf"/><Relationship Id="rId4" Type="http://schemas.openxmlformats.org/officeDocument/2006/relationships/image" Target="../media/image7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71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80.wmf"/><Relationship Id="rId4" Type="http://schemas.openxmlformats.org/officeDocument/2006/relationships/image" Target="../media/image8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6.wmf"/><Relationship Id="rId4" Type="http://schemas.openxmlformats.org/officeDocument/2006/relationships/image" Target="../media/image10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2.wmf"/><Relationship Id="rId1" Type="http://schemas.openxmlformats.org/officeDocument/2006/relationships/image" Target="../media/image18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2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7.wmf"/><Relationship Id="rId1" Type="http://schemas.openxmlformats.org/officeDocument/2006/relationships/image" Target="../media/image29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04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39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59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31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35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8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66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37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6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53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71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79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05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17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85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4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39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20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6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15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671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03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80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16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822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5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4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3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05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8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1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4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4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61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6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8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0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8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2.wmf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7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8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7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81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7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80.wmf"/><Relationship Id="rId10" Type="http://schemas.openxmlformats.org/officeDocument/2006/relationships/image" Target="../media/image84.png"/><Relationship Id="rId4" Type="http://schemas.openxmlformats.org/officeDocument/2006/relationships/oleObject" Target="../embeddings/oleObject94.bin"/><Relationship Id="rId9" Type="http://schemas.openxmlformats.org/officeDocument/2006/relationships/image" Target="../media/image8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9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8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9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9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7.png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0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00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9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613187" y="2164810"/>
              <a:ext cx="12496800" cy="255249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232187" y="6009564"/>
              <a:ext cx="135636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5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5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chuyên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917987" y="2428363"/>
              <a:ext cx="11887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 smtClean="0">
                  <a:solidFill>
                    <a:schemeClr val="bg1"/>
                  </a:solidFill>
                  <a:latin typeface="+mj-lt"/>
                </a:rPr>
                <a:t>CHUYÊN ĐỀ 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I. </a:t>
              </a:r>
              <a:endParaRPr lang="vi-VN" sz="4800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vi-VN" sz="4800" b="1" dirty="0" smtClean="0">
                  <a:solidFill>
                    <a:schemeClr val="bg1"/>
                  </a:solidFill>
                  <a:latin typeface="+mj-lt"/>
                </a:rPr>
                <a:t>HỆ PHƯƠNG TRÌNH BẬC NHẤT BA ẨN</a:t>
              </a:r>
              <a:endParaRPr lang="vi-VN" sz="4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92062" y="4419600"/>
            <a:ext cx="23164800" cy="7924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?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 smtClean="0"/>
              <a:t>số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vi-VN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295400" y="2816957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095390"/>
              </p:ext>
            </p:extLst>
          </p:nvPr>
        </p:nvGraphicFramePr>
        <p:xfrm>
          <a:off x="554038" y="5946775"/>
          <a:ext cx="26733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4" imgW="545760" imgH="253800" progId="Equation.DSMT4">
                  <p:embed/>
                </p:oleObj>
              </mc:Choice>
              <mc:Fallback>
                <p:oleObj name="Equation" r:id="rId4" imgW="545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5946775"/>
                        <a:ext cx="2673350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227388" y="5996079"/>
            <a:ext cx="1920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 smtClean="0">
                <a:latin typeface="Tomaho"/>
              </a:rPr>
              <a:t>có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phải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là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một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nghiệm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của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hệ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phương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trình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bậc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nhất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ba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ẩn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đó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không</a:t>
            </a:r>
            <a:r>
              <a:rPr lang="en-US" sz="4800" dirty="0" smtClean="0">
                <a:latin typeface="Tomaho"/>
              </a:rPr>
              <a:t>?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741835"/>
              </p:ext>
            </p:extLst>
          </p:nvPr>
        </p:nvGraphicFramePr>
        <p:xfrm>
          <a:off x="1606550" y="7308850"/>
          <a:ext cx="843280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6" imgW="1587240" imgH="736560" progId="Equation.DSMT4">
                  <p:embed/>
                </p:oleObj>
              </mc:Choice>
              <mc:Fallback>
                <p:oleObj name="Equation" r:id="rId6" imgW="15872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7308850"/>
                        <a:ext cx="8432800" cy="386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901711"/>
              </p:ext>
            </p:extLst>
          </p:nvPr>
        </p:nvGraphicFramePr>
        <p:xfrm>
          <a:off x="12033250" y="7304088"/>
          <a:ext cx="769143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8" imgW="1447560" imgH="711000" progId="Equation.DSMT4">
                  <p:embed/>
                </p:oleObj>
              </mc:Choice>
              <mc:Fallback>
                <p:oleObj name="Equation" r:id="rId8" imgW="14475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0" y="7304088"/>
                        <a:ext cx="769143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03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267200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96643"/>
              </p:ext>
            </p:extLst>
          </p:nvPr>
        </p:nvGraphicFramePr>
        <p:xfrm>
          <a:off x="1411322" y="7074770"/>
          <a:ext cx="843280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4" imgW="1587240" imgH="736560" progId="Equation.DSMT4">
                  <p:embed/>
                </p:oleObj>
              </mc:Choice>
              <mc:Fallback>
                <p:oleObj name="Equation" r:id="rId4" imgW="15872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322" y="7074770"/>
                        <a:ext cx="8432800" cy="386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267200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a)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13268"/>
              </p:ext>
            </p:extLst>
          </p:nvPr>
        </p:nvGraphicFramePr>
        <p:xfrm>
          <a:off x="15697200" y="9296400"/>
          <a:ext cx="8699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6" imgW="177480" imgH="190440" progId="Equation.DSMT4">
                  <p:embed/>
                </p:oleObj>
              </mc:Choice>
              <mc:Fallback>
                <p:oleObj name="Equation" r:id="rId6" imgW="177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200" y="9296400"/>
                        <a:ext cx="869950" cy="842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90518" y="4555168"/>
            <a:ext cx="68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 smtClean="0">
                <a:solidFill>
                  <a:srgbClr val="FF0000"/>
                </a:solidFill>
                <a:latin typeface="Tomaho"/>
              </a:rPr>
              <a:t>LỜI GIẢI</a:t>
            </a:r>
            <a:endParaRPr lang="vi-VN" sz="4800" b="1" u="sng" dirty="0">
              <a:solidFill>
                <a:srgbClr val="FF0000"/>
              </a:solidFill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36071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267200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267200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b)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Thay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428410"/>
              </p:ext>
            </p:extLst>
          </p:nvPr>
        </p:nvGraphicFramePr>
        <p:xfrm>
          <a:off x="13411200" y="7010400"/>
          <a:ext cx="56546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4" imgW="1155600" imgH="203040" progId="Equation.DSMT4">
                  <p:embed/>
                </p:oleObj>
              </mc:Choice>
              <mc:Fallback>
                <p:oleObj name="Equation" r:id="rId4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1200" y="7010400"/>
                        <a:ext cx="5654675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955349"/>
              </p:ext>
            </p:extLst>
          </p:nvPr>
        </p:nvGraphicFramePr>
        <p:xfrm>
          <a:off x="1191695" y="6794159"/>
          <a:ext cx="769143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6" imgW="1447560" imgH="711000" progId="Equation.DSMT4">
                  <p:embed/>
                </p:oleObj>
              </mc:Choice>
              <mc:Fallback>
                <p:oleObj name="Equation" r:id="rId6" imgW="14475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695" y="6794159"/>
                        <a:ext cx="769143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788426" y="7961041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v</a:t>
            </a:r>
            <a:r>
              <a:rPr lang="en-US" sz="4800" dirty="0" err="1" smtClean="0">
                <a:latin typeface="Tomaho"/>
              </a:rPr>
              <a:t>ào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các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phương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trình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trong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hệ</a:t>
            </a:r>
            <a:r>
              <a:rPr lang="en-US" sz="4800" dirty="0" smtClean="0">
                <a:latin typeface="Tomaho"/>
              </a:rPr>
              <a:t> ta </a:t>
            </a:r>
            <a:r>
              <a:rPr lang="en-US" sz="4800" dirty="0" err="1" smtClean="0">
                <a:latin typeface="Tomaho"/>
              </a:rPr>
              <a:t>được</a:t>
            </a:r>
            <a:endParaRPr lang="vi-VN" sz="4800" b="1" dirty="0">
              <a:latin typeface="Tomaho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071602"/>
              </p:ext>
            </p:extLst>
          </p:nvPr>
        </p:nvGraphicFramePr>
        <p:xfrm>
          <a:off x="12535970" y="9014057"/>
          <a:ext cx="310356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8" imgW="583920" imgH="711000" progId="Equation.DSMT4">
                  <p:embed/>
                </p:oleObj>
              </mc:Choice>
              <mc:Fallback>
                <p:oleObj name="Equation" r:id="rId8" imgW="5839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35970" y="9014057"/>
                        <a:ext cx="3103562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200437" y="9536332"/>
            <a:ext cx="21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smtClean="0">
                <a:latin typeface="Tomaho"/>
              </a:rPr>
              <a:t>Do </a:t>
            </a:r>
            <a:r>
              <a:rPr lang="en-US" sz="4800" dirty="0" err="1" smtClean="0">
                <a:latin typeface="Tomaho"/>
              </a:rPr>
              <a:t>đó</a:t>
            </a:r>
            <a:r>
              <a:rPr lang="en-US" sz="4800" dirty="0" smtClean="0">
                <a:latin typeface="Tomaho"/>
              </a:rPr>
              <a:t>,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863875"/>
              </p:ext>
            </p:extLst>
          </p:nvPr>
        </p:nvGraphicFramePr>
        <p:xfrm>
          <a:off x="18514476" y="9466262"/>
          <a:ext cx="26733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Equation" r:id="rId10" imgW="545760" imgH="253800" progId="Equation.DSMT4">
                  <p:embed/>
                </p:oleObj>
              </mc:Choice>
              <mc:Fallback>
                <p:oleObj name="Equation" r:id="rId10" imgW="545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4476" y="9466262"/>
                        <a:ext cx="2673350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238537" y="10812638"/>
            <a:ext cx="68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l</a:t>
            </a:r>
            <a:r>
              <a:rPr lang="en-US" sz="4800" dirty="0" err="1" smtClean="0">
                <a:latin typeface="Tomaho"/>
              </a:rPr>
              <a:t>à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một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nghiệm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của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hệ</a:t>
            </a:r>
            <a:r>
              <a:rPr lang="en-US" sz="4800" dirty="0" smtClean="0">
                <a:latin typeface="Tomaho"/>
              </a:rPr>
              <a:t>. </a:t>
            </a:r>
            <a:endParaRPr lang="vi-VN" sz="4800" dirty="0">
              <a:latin typeface="Tomah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519" y="4555168"/>
            <a:ext cx="2990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 smtClean="0">
                <a:solidFill>
                  <a:srgbClr val="FF0000"/>
                </a:solidFill>
                <a:latin typeface="Tomaho"/>
              </a:rPr>
              <a:t>LỜI GIẢI</a:t>
            </a:r>
            <a:endParaRPr lang="vi-VN" sz="4800" b="1" u="sng" dirty="0">
              <a:solidFill>
                <a:srgbClr val="FF0000"/>
              </a:solidFill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178747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92062" y="4419600"/>
            <a:ext cx="23164800" cy="7924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?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 smtClean="0"/>
              <a:t>số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vi-VN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990600" y="2473745"/>
            <a:ext cx="66294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614947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26828"/>
              </p:ext>
            </p:extLst>
          </p:nvPr>
        </p:nvGraphicFramePr>
        <p:xfrm>
          <a:off x="306388" y="5946775"/>
          <a:ext cx="31702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4" imgW="647640" imgH="253800" progId="Equation.DSMT4">
                  <p:embed/>
                </p:oleObj>
              </mc:Choice>
              <mc:Fallback>
                <p:oleObj name="Equation" r:id="rId4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5946775"/>
                        <a:ext cx="3170237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497677" y="5996079"/>
            <a:ext cx="1920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 smtClean="0">
                <a:latin typeface="Tomaho"/>
              </a:rPr>
              <a:t>có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phải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là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một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nghiệm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của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hệ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phương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trình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bậc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nhất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ba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ẩn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đó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không</a:t>
            </a:r>
            <a:r>
              <a:rPr lang="en-US" sz="4800" dirty="0" smtClean="0">
                <a:latin typeface="Tomaho"/>
              </a:rPr>
              <a:t>?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239801"/>
              </p:ext>
            </p:extLst>
          </p:nvPr>
        </p:nvGraphicFramePr>
        <p:xfrm>
          <a:off x="1639888" y="7308850"/>
          <a:ext cx="8364537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6" imgW="1574640" imgH="736560" progId="Equation.DSMT4">
                  <p:embed/>
                </p:oleObj>
              </mc:Choice>
              <mc:Fallback>
                <p:oleObj name="Equation" r:id="rId6" imgW="1574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7308850"/>
                        <a:ext cx="8364537" cy="386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583841"/>
              </p:ext>
            </p:extLst>
          </p:nvPr>
        </p:nvGraphicFramePr>
        <p:xfrm>
          <a:off x="12176125" y="7551738"/>
          <a:ext cx="795972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8" imgW="1498320" imgH="711000" progId="Equation.DSMT4">
                  <p:embed/>
                </p:oleObj>
              </mc:Choice>
              <mc:Fallback>
                <p:oleObj name="Equation" r:id="rId8" imgW="14983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25" y="7551738"/>
                        <a:ext cx="795972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17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267200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267200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a)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352385"/>
              </p:ext>
            </p:extLst>
          </p:nvPr>
        </p:nvGraphicFramePr>
        <p:xfrm>
          <a:off x="15697200" y="9267825"/>
          <a:ext cx="8699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4" imgW="177480" imgH="203040" progId="Equation.DSMT4">
                  <p:embed/>
                </p:oleObj>
              </mc:Choice>
              <mc:Fallback>
                <p:oleObj name="Equation" r:id="rId4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200" y="9267825"/>
                        <a:ext cx="869950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90518" y="4555168"/>
            <a:ext cx="68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 smtClean="0">
                <a:solidFill>
                  <a:srgbClr val="FF0000"/>
                </a:solidFill>
                <a:latin typeface="Tomaho"/>
              </a:rPr>
              <a:t>LỜI GIẢI</a:t>
            </a:r>
            <a:endParaRPr lang="vi-VN" sz="4800" b="1" u="sng" dirty="0">
              <a:solidFill>
                <a:srgbClr val="FF0000"/>
              </a:solidFill>
              <a:latin typeface="Tomaho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836638"/>
              </p:ext>
            </p:extLst>
          </p:nvPr>
        </p:nvGraphicFramePr>
        <p:xfrm>
          <a:off x="1639888" y="7308850"/>
          <a:ext cx="8364537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6" imgW="1574640" imgH="736560" progId="Equation.DSMT4">
                  <p:embed/>
                </p:oleObj>
              </mc:Choice>
              <mc:Fallback>
                <p:oleObj name="Equation" r:id="rId6" imgW="1574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7308850"/>
                        <a:ext cx="8364537" cy="386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990600" y="2473745"/>
            <a:ext cx="6629400" cy="1231091"/>
            <a:chOff x="22440" y="41566"/>
            <a:chExt cx="850471" cy="230002"/>
          </a:xfrm>
        </p:grpSpPr>
        <p:grpSp>
          <p:nvGrpSpPr>
            <p:cNvPr id="31" name="Group 30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3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2" name="TextBox 56"/>
            <p:cNvSpPr txBox="1"/>
            <p:nvPr/>
          </p:nvSpPr>
          <p:spPr>
            <a:xfrm>
              <a:off x="257964" y="41566"/>
              <a:ext cx="614947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782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267200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267200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b)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Thay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795182"/>
              </p:ext>
            </p:extLst>
          </p:nvPr>
        </p:nvGraphicFramePr>
        <p:xfrm>
          <a:off x="13163550" y="7010400"/>
          <a:ext cx="615156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4" imgW="1257120" imgH="203040" progId="Equation.DSMT4">
                  <p:embed/>
                </p:oleObj>
              </mc:Choice>
              <mc:Fallback>
                <p:oleObj name="Equation" r:id="rId4" imgW="1257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3550" y="7010400"/>
                        <a:ext cx="6151563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788426" y="7961041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v</a:t>
            </a:r>
            <a:r>
              <a:rPr lang="en-US" sz="4800" dirty="0" err="1" smtClean="0">
                <a:latin typeface="Tomaho"/>
              </a:rPr>
              <a:t>ào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các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phương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trình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trong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hệ</a:t>
            </a:r>
            <a:r>
              <a:rPr lang="en-US" sz="4800" dirty="0" smtClean="0">
                <a:latin typeface="Tomaho"/>
              </a:rPr>
              <a:t> ta </a:t>
            </a:r>
            <a:r>
              <a:rPr lang="en-US" sz="4800" dirty="0" err="1" smtClean="0">
                <a:latin typeface="Tomaho"/>
              </a:rPr>
              <a:t>được</a:t>
            </a:r>
            <a:endParaRPr lang="vi-VN" sz="4800" b="1" dirty="0">
              <a:latin typeface="Tomaho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2574"/>
              </p:ext>
            </p:extLst>
          </p:nvPr>
        </p:nvGraphicFramePr>
        <p:xfrm>
          <a:off x="12301538" y="9013825"/>
          <a:ext cx="3575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Equation" r:id="rId6" imgW="672840" imgH="711000" progId="Equation.DSMT4">
                  <p:embed/>
                </p:oleObj>
              </mc:Choice>
              <mc:Fallback>
                <p:oleObj name="Equation" r:id="rId6" imgW="6728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1538" y="9013825"/>
                        <a:ext cx="35750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200437" y="9536332"/>
            <a:ext cx="21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smtClean="0">
                <a:latin typeface="Tomaho"/>
              </a:rPr>
              <a:t>Do </a:t>
            </a:r>
            <a:r>
              <a:rPr lang="en-US" sz="4800" dirty="0" err="1" smtClean="0">
                <a:latin typeface="Tomaho"/>
              </a:rPr>
              <a:t>đó</a:t>
            </a:r>
            <a:r>
              <a:rPr lang="en-US" sz="4800" dirty="0" smtClean="0">
                <a:latin typeface="Tomaho"/>
              </a:rPr>
              <a:t>,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202793"/>
              </p:ext>
            </p:extLst>
          </p:nvPr>
        </p:nvGraphicFramePr>
        <p:xfrm>
          <a:off x="18267363" y="9466263"/>
          <a:ext cx="3170237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Equation" r:id="rId8" imgW="647640" imgH="253800" progId="Equation.DSMT4">
                  <p:embed/>
                </p:oleObj>
              </mc:Choice>
              <mc:Fallback>
                <p:oleObj name="Equation" r:id="rId8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7363" y="9466263"/>
                        <a:ext cx="3170237" cy="1125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238537" y="10812638"/>
            <a:ext cx="68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l</a:t>
            </a:r>
            <a:r>
              <a:rPr lang="en-US" sz="4800" dirty="0" err="1" smtClean="0">
                <a:latin typeface="Tomaho"/>
              </a:rPr>
              <a:t>à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một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nghiệm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của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hệ</a:t>
            </a:r>
            <a:r>
              <a:rPr lang="en-US" sz="4800" dirty="0" smtClean="0">
                <a:latin typeface="Tomaho"/>
              </a:rPr>
              <a:t>. </a:t>
            </a:r>
            <a:endParaRPr lang="vi-VN" sz="4800" dirty="0">
              <a:latin typeface="Tomah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519" y="4555168"/>
            <a:ext cx="2990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 smtClean="0">
                <a:solidFill>
                  <a:srgbClr val="FF0000"/>
                </a:solidFill>
                <a:latin typeface="Tomaho"/>
              </a:rPr>
              <a:t>LỜI GIẢI</a:t>
            </a:r>
            <a:endParaRPr lang="vi-VN" sz="4800" b="1" u="sng" dirty="0">
              <a:solidFill>
                <a:srgbClr val="FF0000"/>
              </a:solidFill>
              <a:latin typeface="Tomaho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262376"/>
              </p:ext>
            </p:extLst>
          </p:nvPr>
        </p:nvGraphicFramePr>
        <p:xfrm>
          <a:off x="1597210" y="7074770"/>
          <a:ext cx="795972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10" imgW="1498320" imgH="711000" progId="Equation.DSMT4">
                  <p:embed/>
                </p:oleObj>
              </mc:Choice>
              <mc:Fallback>
                <p:oleObj name="Equation" r:id="rId10" imgW="14983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210" y="7074770"/>
                        <a:ext cx="795972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990600" y="2473745"/>
            <a:ext cx="6629400" cy="1231091"/>
            <a:chOff x="22440" y="41566"/>
            <a:chExt cx="850471" cy="230002"/>
          </a:xfrm>
        </p:grpSpPr>
        <p:grpSp>
          <p:nvGrpSpPr>
            <p:cNvPr id="37" name="Group 36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5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4" name="TextBox 56"/>
            <p:cNvSpPr txBox="1"/>
            <p:nvPr/>
          </p:nvSpPr>
          <p:spPr>
            <a:xfrm>
              <a:off x="257964" y="41566"/>
              <a:ext cx="614947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58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GIẢI HỆ PHƯƠNG TRÌNH BẬC NHẤT BA ẨN BẰNG PHƯƠNG PHÁP GAUSS</a:t>
            </a:r>
            <a:endParaRPr lang="vi-VN" sz="4800" dirty="0"/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Cho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-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ẩn</a:t>
            </a:r>
            <a:endParaRPr lang="en-US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ẩn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k</a:t>
            </a:r>
            <a:r>
              <a:rPr lang="en-US" dirty="0" err="1" smtClean="0"/>
              <a:t>huyết</a:t>
            </a:r>
            <a:r>
              <a:rPr lang="en-US" dirty="0" smtClean="0"/>
              <a:t> </a:t>
            </a:r>
            <a:r>
              <a:rPr lang="en-US" dirty="0" err="1" smtClean="0"/>
              <a:t>ẩn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ẩn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k</a:t>
            </a:r>
            <a:r>
              <a:rPr lang="en-US" dirty="0" err="1" smtClean="0"/>
              <a:t>huyết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ẩn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được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gọi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ẩn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dạng</a:t>
            </a:r>
            <a:r>
              <a:rPr lang="en-US" dirty="0" smtClean="0">
                <a:solidFill>
                  <a:srgbClr val="FF0000"/>
                </a:solidFill>
              </a:rPr>
              <a:t> tam </a:t>
            </a:r>
            <a:r>
              <a:rPr lang="en-US" dirty="0" err="1" smtClean="0">
                <a:solidFill>
                  <a:srgbClr val="FF0000"/>
                </a:solidFill>
              </a:rPr>
              <a:t>giác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8200" y="3070243"/>
            <a:ext cx="23832477" cy="1284937"/>
            <a:chOff x="0" y="22602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22602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HĐ2: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có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dạng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tam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giác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90360"/>
              </p:ext>
            </p:extLst>
          </p:nvPr>
        </p:nvGraphicFramePr>
        <p:xfrm>
          <a:off x="3327400" y="7269163"/>
          <a:ext cx="49911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4" imgW="939600" imgH="711000" progId="Equation.DSMT4">
                  <p:embed/>
                </p:oleObj>
              </mc:Choice>
              <mc:Fallback>
                <p:oleObj name="Equation" r:id="rId4" imgW="939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7269163"/>
                        <a:ext cx="49911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86710"/>
              </p:ext>
            </p:extLst>
          </p:nvPr>
        </p:nvGraphicFramePr>
        <p:xfrm>
          <a:off x="21077237" y="5183662"/>
          <a:ext cx="223996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Equation" r:id="rId6" imgW="457200" imgH="164880" progId="Equation.DSMT4">
                  <p:embed/>
                </p:oleObj>
              </mc:Choice>
              <mc:Fallback>
                <p:oleObj name="Equation" r:id="rId6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7237" y="5183662"/>
                        <a:ext cx="2239963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61374"/>
              </p:ext>
            </p:extLst>
          </p:nvPr>
        </p:nvGraphicFramePr>
        <p:xfrm>
          <a:off x="20075892" y="6453817"/>
          <a:ext cx="14938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8" imgW="304560" imgH="164880" progId="Equation.DSMT4">
                  <p:embed/>
                </p:oleObj>
              </mc:Choice>
              <mc:Fallback>
                <p:oleObj name="Equation" r:id="rId8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5892" y="6453817"/>
                        <a:ext cx="1493838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69466"/>
              </p:ext>
            </p:extLst>
          </p:nvPr>
        </p:nvGraphicFramePr>
        <p:xfrm>
          <a:off x="15087600" y="7848600"/>
          <a:ext cx="7477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10" imgW="152280" imgH="139680" progId="Equation.DSMT4">
                  <p:embed/>
                </p:oleObj>
              </mc:Choice>
              <mc:Fallback>
                <p:oleObj name="Equation" r:id="rId10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7600" y="7848600"/>
                        <a:ext cx="747713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815717"/>
              </p:ext>
            </p:extLst>
          </p:nvPr>
        </p:nvGraphicFramePr>
        <p:xfrm>
          <a:off x="20180300" y="9144000"/>
          <a:ext cx="6223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12" imgW="126720" imgH="126720" progId="Equation.DSMT4">
                  <p:embed/>
                </p:oleObj>
              </mc:Choice>
              <mc:Fallback>
                <p:oleObj name="Equation" r:id="rId12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0300" y="9144000"/>
                        <a:ext cx="622300" cy="56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380829"/>
              </p:ext>
            </p:extLst>
          </p:nvPr>
        </p:nvGraphicFramePr>
        <p:xfrm>
          <a:off x="16078200" y="10545763"/>
          <a:ext cx="143192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14" imgW="291960" imgH="164880" progId="Equation.DSMT4">
                  <p:embed/>
                </p:oleObj>
              </mc:Choice>
              <mc:Fallback>
                <p:oleObj name="Equation" r:id="rId14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8200" y="10545763"/>
                        <a:ext cx="1431925" cy="731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17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GIẢI HỆ PHƯƠNG TRÌNH BẬC NHẤT BA ẨN BẰNG PHƯƠNG PHÁP GAUSS</a:t>
            </a:r>
            <a:endParaRPr lang="vi-VN" sz="4800" dirty="0"/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Cho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8200" y="3070243"/>
            <a:ext cx="23832477" cy="1284937"/>
            <a:chOff x="0" y="22602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22602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HĐ2: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có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dạng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tam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giác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881186"/>
              </p:ext>
            </p:extLst>
          </p:nvPr>
        </p:nvGraphicFramePr>
        <p:xfrm>
          <a:off x="1060840" y="6318253"/>
          <a:ext cx="49911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4" imgW="939600" imgH="711000" progId="Equation.DSMT4">
                  <p:embed/>
                </p:oleObj>
              </mc:Choice>
              <mc:Fallback>
                <p:oleObj name="Equation" r:id="rId4" imgW="939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840" y="6318253"/>
                        <a:ext cx="49911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Graphical user interface, text, application, chat or text message&#10;&#10;Description automatically generated"/>
          <p:cNvPicPr/>
          <p:nvPr/>
        </p:nvPicPr>
        <p:blipFill>
          <a:blip r:embed="rId6"/>
          <a:stretch>
            <a:fillRect/>
          </a:stretch>
        </p:blipFill>
        <p:spPr>
          <a:xfrm>
            <a:off x="6653645" y="5583625"/>
            <a:ext cx="5004955" cy="5008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60305" y="5410200"/>
            <a:ext cx="11285495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4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4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4673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406248"/>
              </p:ext>
            </p:extLst>
          </p:nvPr>
        </p:nvGraphicFramePr>
        <p:xfrm>
          <a:off x="1952895" y="5235575"/>
          <a:ext cx="56673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Equation" r:id="rId4" imgW="1066680" imgH="711000" progId="Equation.DSMT4">
                  <p:embed/>
                </p:oleObj>
              </mc:Choice>
              <mc:Fallback>
                <p:oleObj name="Equation" r:id="rId4" imgW="1066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895" y="5235575"/>
                        <a:ext cx="566737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ta </a:t>
            </a:r>
            <a:r>
              <a:rPr lang="en-US" dirty="0" err="1" smtClean="0"/>
              <a:t>có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Thay</a:t>
            </a:r>
            <a:r>
              <a:rPr lang="en-US" dirty="0" smtClean="0"/>
              <a:t>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Với</a:t>
            </a:r>
            <a:r>
              <a:rPr lang="en-US" dirty="0" smtClean="0"/>
              <a:t>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003308"/>
              </p:ext>
            </p:extLst>
          </p:nvPr>
        </p:nvGraphicFramePr>
        <p:xfrm>
          <a:off x="20124738" y="4343400"/>
          <a:ext cx="20494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Equation" r:id="rId6" imgW="419040" imgH="164880" progId="Equation.DSMT4">
                  <p:embed/>
                </p:oleObj>
              </mc:Choice>
              <mc:Fallback>
                <p:oleObj name="Equation" r:id="rId6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4738" y="4343400"/>
                        <a:ext cx="2049462" cy="73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818432"/>
              </p:ext>
            </p:extLst>
          </p:nvPr>
        </p:nvGraphicFramePr>
        <p:xfrm>
          <a:off x="13495338" y="5715000"/>
          <a:ext cx="20494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Equation" r:id="rId8" imgW="419040" imgH="164880" progId="Equation.DSMT4">
                  <p:embed/>
                </p:oleObj>
              </mc:Choice>
              <mc:Fallback>
                <p:oleObj name="Equation" r:id="rId8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5338" y="5715000"/>
                        <a:ext cx="2049462" cy="73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52490"/>
              </p:ext>
            </p:extLst>
          </p:nvPr>
        </p:nvGraphicFramePr>
        <p:xfrm>
          <a:off x="13504863" y="8253412"/>
          <a:ext cx="55276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Equation" r:id="rId10" imgW="1130040" imgH="203040" progId="Equation.DSMT4">
                  <p:embed/>
                </p:oleObj>
              </mc:Choice>
              <mc:Fallback>
                <p:oleObj name="Equation" r:id="rId10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4863" y="8253412"/>
                        <a:ext cx="5527675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771067"/>
              </p:ext>
            </p:extLst>
          </p:nvPr>
        </p:nvGraphicFramePr>
        <p:xfrm>
          <a:off x="13192125" y="9753600"/>
          <a:ext cx="37242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Equation" r:id="rId12" imgW="761760" imgH="203040" progId="Equation.DSMT4">
                  <p:embed/>
                </p:oleObj>
              </mc:Choice>
              <mc:Fallback>
                <p:oleObj name="Equation" r:id="rId12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25" y="9753600"/>
                        <a:ext cx="3724275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08726"/>
              </p:ext>
            </p:extLst>
          </p:nvPr>
        </p:nvGraphicFramePr>
        <p:xfrm>
          <a:off x="14340236" y="12053888"/>
          <a:ext cx="6143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" name="Equation" r:id="rId14" imgW="1257120" imgH="177480" progId="Equation.DSMT4">
                  <p:embed/>
                </p:oleObj>
              </mc:Choice>
              <mc:Fallback>
                <p:oleObj name="Equation" r:id="rId14" imgW="1257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0236" y="12053888"/>
                        <a:ext cx="6143625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746505"/>
              </p:ext>
            </p:extLst>
          </p:nvPr>
        </p:nvGraphicFramePr>
        <p:xfrm>
          <a:off x="1101725" y="10896600"/>
          <a:ext cx="552291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6" name="Equation" r:id="rId16" imgW="1130040" imgH="253800" progId="Equation.DSMT4">
                  <p:embed/>
                </p:oleObj>
              </mc:Choice>
              <mc:Fallback>
                <p:oleObj name="Equation" r:id="rId16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10896600"/>
                        <a:ext cx="5522913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01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8" y="2033679"/>
            <a:ext cx="6841981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dirty="0" smtClean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2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459089"/>
              </p:ext>
            </p:extLst>
          </p:nvPr>
        </p:nvGraphicFramePr>
        <p:xfrm>
          <a:off x="1412875" y="5235575"/>
          <a:ext cx="67468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Equation" r:id="rId4" imgW="1269720" imgH="711000" progId="Equation.DSMT4">
                  <p:embed/>
                </p:oleObj>
              </mc:Choice>
              <mc:Fallback>
                <p:oleObj name="Equation" r:id="rId4" imgW="12697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5235575"/>
                        <a:ext cx="674687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/>
              <a:t>ta </a:t>
            </a:r>
            <a:r>
              <a:rPr lang="en-US" dirty="0" err="1" smtClean="0"/>
              <a:t>có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Thay</a:t>
            </a:r>
            <a:r>
              <a:rPr lang="en-US" dirty="0" smtClean="0"/>
              <a:t>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Thay</a:t>
            </a:r>
            <a:r>
              <a:rPr lang="en-US" dirty="0" smtClean="0"/>
              <a:t>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89160"/>
              </p:ext>
            </p:extLst>
          </p:nvPr>
        </p:nvGraphicFramePr>
        <p:xfrm>
          <a:off x="20650200" y="3962400"/>
          <a:ext cx="1862138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6" imgW="380880" imgH="393480" progId="Equation.DSMT4">
                  <p:embed/>
                </p:oleObj>
              </mc:Choice>
              <mc:Fallback>
                <p:oleObj name="Equation" r:id="rId6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0200" y="3962400"/>
                        <a:ext cx="1862138" cy="1741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386662"/>
              </p:ext>
            </p:extLst>
          </p:nvPr>
        </p:nvGraphicFramePr>
        <p:xfrm>
          <a:off x="13487400" y="5268912"/>
          <a:ext cx="1863725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Equation" r:id="rId8" imgW="380880" imgH="393480" progId="Equation.DSMT4">
                  <p:embed/>
                </p:oleObj>
              </mc:Choice>
              <mc:Fallback>
                <p:oleObj name="Equation" r:id="rId8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7400" y="5268912"/>
                        <a:ext cx="1863725" cy="1741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23105"/>
              </p:ext>
            </p:extLst>
          </p:nvPr>
        </p:nvGraphicFramePr>
        <p:xfrm>
          <a:off x="20586701" y="6640512"/>
          <a:ext cx="1925637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10" imgW="393480" imgH="393480" progId="Equation.DSMT4">
                  <p:embed/>
                </p:oleObj>
              </mc:Choice>
              <mc:Fallback>
                <p:oleObj name="Equation" r:id="rId10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6701" y="6640512"/>
                        <a:ext cx="1925637" cy="1741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472833"/>
              </p:ext>
            </p:extLst>
          </p:nvPr>
        </p:nvGraphicFramePr>
        <p:xfrm>
          <a:off x="13462000" y="8001000"/>
          <a:ext cx="3911600" cy="174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12" imgW="799920" imgH="393480" progId="Equation.DSMT4">
                  <p:embed/>
                </p:oleObj>
              </mc:Choice>
              <mc:Fallback>
                <p:oleObj name="Equation" r:id="rId12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0" y="8001000"/>
                        <a:ext cx="3911600" cy="174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380410"/>
              </p:ext>
            </p:extLst>
          </p:nvPr>
        </p:nvGraphicFramePr>
        <p:xfrm>
          <a:off x="16162338" y="11064875"/>
          <a:ext cx="2109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14" imgW="431640" imgH="177480" progId="Equation.DSMT4">
                  <p:embed/>
                </p:oleObj>
              </mc:Choice>
              <mc:Fallback>
                <p:oleObj name="Equation" r:id="rId14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2338" y="11064875"/>
                        <a:ext cx="2109787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750568"/>
              </p:ext>
            </p:extLst>
          </p:nvPr>
        </p:nvGraphicFramePr>
        <p:xfrm>
          <a:off x="1457325" y="10515600"/>
          <a:ext cx="6391275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16" imgW="1307880" imgH="431640" progId="Equation.DSMT4">
                  <p:embed/>
                </p:oleObj>
              </mc:Choice>
              <mc:Fallback>
                <p:oleObj name="Equation" r:id="rId16" imgW="1307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10515600"/>
                        <a:ext cx="6391275" cy="1909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893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14400" y="1905000"/>
            <a:ext cx="22680054" cy="11529786"/>
            <a:chOff x="1447799" y="1691391"/>
            <a:chExt cx="22680054" cy="11529786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691391"/>
              <a:ext cx="22680054" cy="11529786"/>
              <a:chOff x="1447799" y="1691391"/>
              <a:chExt cx="22680054" cy="115297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47799" y="1691391"/>
                <a:ext cx="22680054" cy="11529786"/>
                <a:chOff x="-3667029" y="3342494"/>
                <a:chExt cx="22680054" cy="11529786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67029" y="3342494"/>
                  <a:ext cx="22680054" cy="11529786"/>
                  <a:chOff x="-3667029" y="3342494"/>
                  <a:chExt cx="22680054" cy="11529786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67029" y="3342494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353739" y="1793809"/>
                <a:ext cx="17281386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850021" y="1987115"/>
                <a:ext cx="165353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 smtClean="0">
                    <a:solidFill>
                      <a:srgbClr val="C00000"/>
                    </a:solidFill>
                    <a:latin typeface="+mj-lt"/>
                  </a:rPr>
                  <a:t>CHUYÊN ĐỀ  </a:t>
                </a:r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I. </a:t>
                </a:r>
                <a:r>
                  <a:rPr lang="vi-VN" sz="4800" b="1" dirty="0" smtClean="0">
                    <a:solidFill>
                      <a:srgbClr val="C00000"/>
                    </a:solidFill>
                    <a:latin typeface="+mj-lt"/>
                  </a:rPr>
                  <a:t>HỆ PHƯƠNG TRÌNH BẬC NHẤT BA ẨN</a:t>
                </a:r>
                <a:endParaRPr lang="vi-VN" sz="48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951027" y="5409588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951041" y="8958980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1026" y="10163804"/>
                <a:ext cx="511679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941414" y="12402780"/>
                <a:ext cx="53091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=""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=""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5337042" y="4099101"/>
            <a:ext cx="17659865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=""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 smtClean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 PHƯƠNG TRÌNH BẬC NHẤT BA ẨN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=""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507764" y="5539014"/>
            <a:ext cx="10774372" cy="785034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Thuật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ngữ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 smtClean="0"/>
              <a:t>ẩn</a:t>
            </a:r>
            <a:endParaRPr lang="en-US" dirty="0" smtClean="0"/>
          </a:p>
          <a:p>
            <a:pPr lvl="0"/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 smtClean="0"/>
              <a:t>nhất</a:t>
            </a:r>
            <a:endParaRPr lang="en-US" dirty="0" smtClean="0"/>
          </a:p>
          <a:p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/>
              <a:t>pháp</a:t>
            </a:r>
            <a:r>
              <a:rPr lang="en-US" dirty="0"/>
              <a:t> Gauss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2257253" y="5544855"/>
            <a:ext cx="10774372" cy="785034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Kiến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thức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năng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</a:t>
            </a:r>
            <a:endParaRPr lang="vi-VN" dirty="0"/>
          </a:p>
          <a:p>
            <a:pPr lvl="0"/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Gauss.</a:t>
            </a:r>
            <a:endParaRPr lang="vi-VN" dirty="0"/>
          </a:p>
          <a:p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GIẢI HỆ PHƯƠNG TRÌNH BẬC NHẤT BA ẨN BẰNG PHƯƠNG PHÁP GAUSS</a:t>
            </a:r>
            <a:endParaRPr lang="vi-VN" sz="4800" dirty="0"/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Cho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, ta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(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),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:</a:t>
            </a:r>
            <a:endParaRPr lang="vi-VN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0.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38200" y="3070243"/>
            <a:ext cx="23832477" cy="1284937"/>
            <a:chOff x="0" y="22602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22602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HĐ3: </a:t>
              </a:r>
              <a:r>
                <a:rPr lang="en-US" sz="6000" b="1" dirty="0" err="1"/>
                <a:t>Giải</a:t>
              </a:r>
              <a:r>
                <a:rPr lang="en-US" sz="6000" b="1" dirty="0"/>
                <a:t> </a:t>
              </a:r>
              <a:r>
                <a:rPr lang="en-US" sz="6000" b="1" dirty="0" err="1"/>
                <a:t>hệ</a:t>
              </a:r>
              <a:r>
                <a:rPr lang="en-US" sz="6000" b="1" dirty="0"/>
                <a:t> </a:t>
              </a:r>
              <a:r>
                <a:rPr lang="en-US" sz="6000" b="1" dirty="0" err="1"/>
                <a:t>phương</a:t>
              </a:r>
              <a:r>
                <a:rPr lang="en-US" sz="6000" b="1" dirty="0"/>
                <a:t> </a:t>
              </a:r>
              <a:r>
                <a:rPr lang="en-US" sz="6000" b="1" dirty="0" err="1"/>
                <a:t>trình</a:t>
              </a:r>
              <a:r>
                <a:rPr lang="en-US" sz="6000" b="1" dirty="0"/>
                <a:t> </a:t>
              </a:r>
              <a:r>
                <a:rPr lang="en-US" sz="6000" b="1" dirty="0" err="1"/>
                <a:t>sau</a:t>
              </a:r>
              <a:r>
                <a:rPr lang="en-US" sz="6000" b="1" dirty="0"/>
                <a:t> </a:t>
              </a:r>
              <a:r>
                <a:rPr lang="en-US" sz="6000" b="1" dirty="0" err="1"/>
                <a:t>bằng</a:t>
              </a:r>
              <a:r>
                <a:rPr lang="en-US" sz="6000" b="1" dirty="0"/>
                <a:t> </a:t>
              </a:r>
              <a:r>
                <a:rPr lang="en-US" sz="6000" b="1" dirty="0" err="1"/>
                <a:t>phương</a:t>
              </a:r>
              <a:r>
                <a:rPr lang="en-US" sz="6000" b="1" dirty="0"/>
                <a:t> </a:t>
              </a:r>
              <a:r>
                <a:rPr lang="en-US" sz="6000" b="1" dirty="0" err="1"/>
                <a:t>pháp</a:t>
              </a:r>
              <a:r>
                <a:rPr lang="en-US" sz="6000" b="1" dirty="0"/>
                <a:t> Gauss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564814"/>
              </p:ext>
            </p:extLst>
          </p:nvPr>
        </p:nvGraphicFramePr>
        <p:xfrm>
          <a:off x="2687638" y="7269163"/>
          <a:ext cx="627221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4" imgW="1180800" imgH="711000" progId="Equation.DSMT4">
                  <p:embed/>
                </p:oleObj>
              </mc:Choice>
              <mc:Fallback>
                <p:oleObj name="Equation" r:id="rId4" imgW="1180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7269163"/>
                        <a:ext cx="6272212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29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GIẢI HỆ PHƯƠNG TRÌNH BẬC NHẤT BA ẨN BẰNG PHƯƠNG PHÁP GAUSS</a:t>
            </a:r>
            <a:endParaRPr lang="vi-VN" sz="4800" dirty="0"/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376511"/>
            <a:ext cx="11353800" cy="903468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Cho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376510"/>
            <a:ext cx="11630891" cy="903468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0)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ẩn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.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pháp</a:t>
            </a:r>
            <a:r>
              <a:rPr lang="en-US" dirty="0" smtClean="0">
                <a:solidFill>
                  <a:srgbClr val="FF0000"/>
                </a:solidFill>
              </a:rPr>
              <a:t> Gauss.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38200" y="3070243"/>
            <a:ext cx="23832477" cy="1284937"/>
            <a:chOff x="0" y="22602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22602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HĐ3: </a:t>
              </a:r>
              <a:r>
                <a:rPr lang="en-US" sz="6000" b="1" dirty="0" err="1"/>
                <a:t>Giải</a:t>
              </a:r>
              <a:r>
                <a:rPr lang="en-US" sz="6000" b="1" dirty="0"/>
                <a:t> </a:t>
              </a:r>
              <a:r>
                <a:rPr lang="en-US" sz="6000" b="1" dirty="0" err="1"/>
                <a:t>hệ</a:t>
              </a:r>
              <a:r>
                <a:rPr lang="en-US" sz="6000" b="1" dirty="0"/>
                <a:t> </a:t>
              </a:r>
              <a:r>
                <a:rPr lang="en-US" sz="6000" b="1" dirty="0" err="1"/>
                <a:t>phương</a:t>
              </a:r>
              <a:r>
                <a:rPr lang="en-US" sz="6000" b="1" dirty="0"/>
                <a:t> </a:t>
              </a:r>
              <a:r>
                <a:rPr lang="en-US" sz="6000" b="1" dirty="0" err="1"/>
                <a:t>trình</a:t>
              </a:r>
              <a:r>
                <a:rPr lang="en-US" sz="6000" b="1" dirty="0"/>
                <a:t> </a:t>
              </a:r>
              <a:r>
                <a:rPr lang="en-US" sz="6000" b="1" dirty="0" err="1"/>
                <a:t>sau</a:t>
              </a:r>
              <a:r>
                <a:rPr lang="en-US" sz="6000" b="1" dirty="0"/>
                <a:t> </a:t>
              </a:r>
              <a:r>
                <a:rPr lang="en-US" sz="6000" b="1" dirty="0" err="1"/>
                <a:t>bằng</a:t>
              </a:r>
              <a:r>
                <a:rPr lang="en-US" sz="6000" b="1" dirty="0"/>
                <a:t> </a:t>
              </a:r>
              <a:r>
                <a:rPr lang="en-US" sz="6000" b="1" dirty="0" err="1"/>
                <a:t>phương</a:t>
              </a:r>
              <a:r>
                <a:rPr lang="en-US" sz="6000" b="1" dirty="0"/>
                <a:t> </a:t>
              </a:r>
              <a:r>
                <a:rPr lang="en-US" sz="6000" b="1" dirty="0" err="1"/>
                <a:t>pháp</a:t>
              </a:r>
              <a:r>
                <a:rPr lang="en-US" sz="6000" b="1" dirty="0"/>
                <a:t> Gauss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/>
          </p:nvPr>
        </p:nvGraphicFramePr>
        <p:xfrm>
          <a:off x="2687638" y="7269163"/>
          <a:ext cx="627221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4" imgW="1180800" imgH="711000" progId="Equation.DSMT4">
                  <p:embed/>
                </p:oleObj>
              </mc:Choice>
              <mc:Fallback>
                <p:oleObj name="Equation" r:id="rId4" imgW="1180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7269163"/>
                        <a:ext cx="6272212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57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849195" y="2209800"/>
            <a:ext cx="8534400" cy="10773309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2268200" y="4472254"/>
            <a:ext cx="9144000" cy="6248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Johann Carl Friedrich Gauss (1977-1855),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704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Gauss: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573265"/>
              </p:ext>
            </p:extLst>
          </p:nvPr>
        </p:nvGraphicFramePr>
        <p:xfrm>
          <a:off x="65088" y="5514975"/>
          <a:ext cx="944245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4" imgW="1777680" imgH="787320" progId="Equation.DSMT4">
                  <p:embed/>
                </p:oleObj>
              </mc:Choice>
              <mc:Fallback>
                <p:oleObj name="Equation" r:id="rId4" imgW="17776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514975"/>
                        <a:ext cx="9442450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(1) </a:t>
            </a:r>
            <a:r>
              <a:rPr lang="en-US" dirty="0" err="1" smtClean="0"/>
              <a:t>với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(2)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07581"/>
              </p:ext>
            </p:extLst>
          </p:nvPr>
        </p:nvGraphicFramePr>
        <p:xfrm>
          <a:off x="22390100" y="4267200"/>
          <a:ext cx="16129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6" imgW="330120" imgH="253800" progId="Equation.DSMT4">
                  <p:embed/>
                </p:oleObj>
              </mc:Choice>
              <mc:Fallback>
                <p:oleObj name="Equation" r:id="rId6" imgW="330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0100" y="4267200"/>
                        <a:ext cx="16129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33230"/>
              </p:ext>
            </p:extLst>
          </p:nvPr>
        </p:nvGraphicFramePr>
        <p:xfrm>
          <a:off x="11498263" y="7937500"/>
          <a:ext cx="10523537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8" imgW="1981080" imgH="787320" progId="Equation.DSMT4">
                  <p:embed/>
                </p:oleObj>
              </mc:Choice>
              <mc:Fallback>
                <p:oleObj name="Equation" r:id="rId8" imgW="19810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8263" y="7937500"/>
                        <a:ext cx="10523537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095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(1)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(II) </a:t>
            </a:r>
            <a:r>
              <a:rPr lang="en-US" dirty="0" err="1" smtClean="0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(3)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(1) </a:t>
            </a:r>
            <a:r>
              <a:rPr lang="en-US" dirty="0" err="1" smtClean="0"/>
              <a:t>với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(2)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22390100" y="4267200"/>
          <a:ext cx="16129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Equation" r:id="rId4" imgW="330120" imgH="253800" progId="Equation.DSMT4">
                  <p:embed/>
                </p:oleObj>
              </mc:Choice>
              <mc:Fallback>
                <p:oleObj name="Equation" r:id="rId4" imgW="330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0100" y="4267200"/>
                        <a:ext cx="16129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896564"/>
              </p:ext>
            </p:extLst>
          </p:nvPr>
        </p:nvGraphicFramePr>
        <p:xfrm>
          <a:off x="11861800" y="7937500"/>
          <a:ext cx="103886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Equation" r:id="rId6" imgW="1955520" imgH="787320" progId="Equation.DSMT4">
                  <p:embed/>
                </p:oleObj>
              </mc:Choice>
              <mc:Fallback>
                <p:oleObj name="Equation" r:id="rId6" imgW="195552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1800" y="7937500"/>
                        <a:ext cx="10388600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999460"/>
              </p:ext>
            </p:extLst>
          </p:nvPr>
        </p:nvGraphicFramePr>
        <p:xfrm>
          <a:off x="3937000" y="54864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5486400"/>
                        <a:ext cx="558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699292"/>
              </p:ext>
            </p:extLst>
          </p:nvPr>
        </p:nvGraphicFramePr>
        <p:xfrm>
          <a:off x="93663" y="8896350"/>
          <a:ext cx="106584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Equation" r:id="rId10" imgW="2006280" imgH="787320" progId="Equation.DSMT4">
                  <p:embed/>
                </p:oleObj>
              </mc:Choice>
              <mc:Fallback>
                <p:oleObj name="Equation" r:id="rId10" imgW="20062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8896350"/>
                        <a:ext cx="10658475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438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(1)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(II) </a:t>
            </a:r>
            <a:r>
              <a:rPr lang="en-US" dirty="0" err="1" smtClean="0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(3)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(2)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(III) </a:t>
            </a:r>
            <a:r>
              <a:rPr lang="en-US" dirty="0" err="1" smtClean="0"/>
              <a:t>với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(3)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278086"/>
              </p:ext>
            </p:extLst>
          </p:nvPr>
        </p:nvGraphicFramePr>
        <p:xfrm>
          <a:off x="14554200" y="54864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4200" y="5486400"/>
                        <a:ext cx="558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937000" y="54864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5486400"/>
                        <a:ext cx="558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93663" y="8896350"/>
          <a:ext cx="106584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Equation" r:id="rId8" imgW="2006280" imgH="787320" progId="Equation.DSMT4">
                  <p:embed/>
                </p:oleObj>
              </mc:Choice>
              <mc:Fallback>
                <p:oleObj name="Equation" r:id="rId8" imgW="20062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8896350"/>
                        <a:ext cx="10658475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107903"/>
              </p:ext>
            </p:extLst>
          </p:nvPr>
        </p:nvGraphicFramePr>
        <p:xfrm>
          <a:off x="11706225" y="8809038"/>
          <a:ext cx="108616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Equation" r:id="rId10" imgW="2044440" imgH="787320" progId="Equation.DSMT4">
                  <p:embed/>
                </p:oleObj>
              </mc:Choice>
              <mc:Fallback>
                <p:oleObj name="Equation" r:id="rId10" imgW="20444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6225" y="8809038"/>
                        <a:ext cx="10861675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47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(3)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(2) </a:t>
            </a:r>
            <a:r>
              <a:rPr lang="en-US" dirty="0" err="1" smtClean="0"/>
              <a:t>được</a:t>
            </a:r>
            <a:endParaRPr lang="en-US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(1) </a:t>
            </a:r>
            <a:r>
              <a:rPr lang="en-US" dirty="0" err="1" smtClean="0"/>
              <a:t>được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Vậy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nghiệm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(I)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(2)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(III) </a:t>
            </a:r>
            <a:r>
              <a:rPr lang="en-US" dirty="0" err="1" smtClean="0"/>
              <a:t>với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(3)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14554200" y="54864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4200" y="5486400"/>
                        <a:ext cx="558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75447"/>
              </p:ext>
            </p:extLst>
          </p:nvPr>
        </p:nvGraphicFramePr>
        <p:xfrm>
          <a:off x="7515225" y="4373562"/>
          <a:ext cx="15525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Equation" r:id="rId6" imgW="317160" imgH="164880" progId="Equation.DSMT4">
                  <p:embed/>
                </p:oleObj>
              </mc:Choice>
              <mc:Fallback>
                <p:oleObj name="Equation" r:id="rId6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5" y="4373562"/>
                        <a:ext cx="1552575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11706225" y="8809038"/>
          <a:ext cx="108616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Equation" r:id="rId8" imgW="2044440" imgH="787320" progId="Equation.DSMT4">
                  <p:embed/>
                </p:oleObj>
              </mc:Choice>
              <mc:Fallback>
                <p:oleObj name="Equation" r:id="rId8" imgW="20444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6225" y="8809038"/>
                        <a:ext cx="10861675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618101"/>
              </p:ext>
            </p:extLst>
          </p:nvPr>
        </p:nvGraphicFramePr>
        <p:xfrm>
          <a:off x="9815513" y="5727700"/>
          <a:ext cx="16144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Equation" r:id="rId10" imgW="330120" imgH="203040" progId="Equation.DSMT4">
                  <p:embed/>
                </p:oleObj>
              </mc:Choice>
              <mc:Fallback>
                <p:oleObj name="Equation" r:id="rId10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5513" y="5727700"/>
                        <a:ext cx="1614487" cy="901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090953"/>
              </p:ext>
            </p:extLst>
          </p:nvPr>
        </p:nvGraphicFramePr>
        <p:xfrm>
          <a:off x="2743200" y="8202613"/>
          <a:ext cx="173831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Equation" r:id="rId12" imgW="355320" imgH="177480" progId="Equation.DSMT4">
                  <p:embed/>
                </p:oleObj>
              </mc:Choice>
              <mc:Fallback>
                <p:oleObj name="Equation" r:id="rId12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202613"/>
                        <a:ext cx="1738312" cy="78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434192"/>
              </p:ext>
            </p:extLst>
          </p:nvPr>
        </p:nvGraphicFramePr>
        <p:xfrm>
          <a:off x="2286000" y="10726738"/>
          <a:ext cx="52149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Equation" r:id="rId14" imgW="1066680" imgH="253800" progId="Equation.DSMT4">
                  <p:embed/>
                </p:oleObj>
              </mc:Choice>
              <mc:Fallback>
                <p:oleObj name="Equation" r:id="rId14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726738"/>
                        <a:ext cx="5214938" cy="1127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197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(3)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(2) </a:t>
            </a:r>
            <a:r>
              <a:rPr lang="en-US" dirty="0" err="1" smtClean="0"/>
              <a:t>được</a:t>
            </a:r>
            <a:endParaRPr lang="en-US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(1) </a:t>
            </a:r>
            <a:r>
              <a:rPr lang="en-US" dirty="0" err="1" smtClean="0"/>
              <a:t>được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Vậy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nghiệm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(I)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endParaRPr lang="en-US" dirty="0" smtClean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7515225" y="4373562"/>
          <a:ext cx="15525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Equation" r:id="rId4" imgW="317160" imgH="164880" progId="Equation.DSMT4">
                  <p:embed/>
                </p:oleObj>
              </mc:Choice>
              <mc:Fallback>
                <p:oleObj name="Equation" r:id="rId4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5" y="4373562"/>
                        <a:ext cx="1552575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9815513" y="5727700"/>
          <a:ext cx="16144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5513" y="5727700"/>
                        <a:ext cx="1614487" cy="901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2743200" y="8202613"/>
          <a:ext cx="173831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202613"/>
                        <a:ext cx="1738312" cy="78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2286000" y="10726738"/>
          <a:ext cx="52149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Equation" r:id="rId10" imgW="1066680" imgH="253800" progId="Equation.DSMT4">
                  <p:embed/>
                </p:oleObj>
              </mc:Choice>
              <mc:Fallback>
                <p:oleObj name="Equation" r:id="rId10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726738"/>
                        <a:ext cx="5214938" cy="1127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/>
          <p:cNvPicPr/>
          <p:nvPr/>
        </p:nvPicPr>
        <p:blipFill>
          <a:blip r:embed="rId12"/>
          <a:stretch>
            <a:fillRect/>
          </a:stretch>
        </p:blipFill>
        <p:spPr>
          <a:xfrm>
            <a:off x="14509052" y="5718175"/>
            <a:ext cx="6660261" cy="61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7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smtClean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Gauss: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600911"/>
              </p:ext>
            </p:extLst>
          </p:nvPr>
        </p:nvGraphicFramePr>
        <p:xfrm>
          <a:off x="1177925" y="5715000"/>
          <a:ext cx="72151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4" imgW="1358640" imgH="711000" progId="Equation.DSMT4">
                  <p:embed/>
                </p:oleObj>
              </mc:Choice>
              <mc:Fallback>
                <p:oleObj name="Equation" r:id="rId4" imgW="1358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5715000"/>
                        <a:ext cx="721518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: 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726965"/>
              </p:ext>
            </p:extLst>
          </p:nvPr>
        </p:nvGraphicFramePr>
        <p:xfrm>
          <a:off x="12649200" y="8061325"/>
          <a:ext cx="72151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Equation" r:id="rId6" imgW="1358640" imgH="711000" progId="Equation.DSMT4">
                  <p:embed/>
                </p:oleObj>
              </mc:Choice>
              <mc:Fallback>
                <p:oleObj name="Equation" r:id="rId6" imgW="1358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9200" y="8061325"/>
                        <a:ext cx="721518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86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smtClean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: 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12649200" y="8061325"/>
          <a:ext cx="72151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Equation" r:id="rId4" imgW="1358640" imgH="711000" progId="Equation.DSMT4">
                  <p:embed/>
                </p:oleObj>
              </mc:Choice>
              <mc:Fallback>
                <p:oleObj name="Equation" r:id="rId4" imgW="1358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9200" y="8061325"/>
                        <a:ext cx="721518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789139"/>
              </p:ext>
            </p:extLst>
          </p:nvPr>
        </p:nvGraphicFramePr>
        <p:xfrm>
          <a:off x="2106612" y="5334000"/>
          <a:ext cx="1550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6" imgW="317160" imgH="253800" progId="Equation.DSMT4">
                  <p:embed/>
                </p:oleObj>
              </mc:Choice>
              <mc:Fallback>
                <p:oleObj name="Equation" r:id="rId6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2" y="5334000"/>
                        <a:ext cx="15509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85891"/>
              </p:ext>
            </p:extLst>
          </p:nvPr>
        </p:nvGraphicFramePr>
        <p:xfrm>
          <a:off x="1544638" y="9085263"/>
          <a:ext cx="72834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8" imgW="1371600" imgH="711000" progId="Equation.DSMT4">
                  <p:embed/>
                </p:oleObj>
              </mc:Choice>
              <mc:Fallback>
                <p:oleObj name="Equation" r:id="rId8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9085263"/>
                        <a:ext cx="72834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63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71500" y="1792288"/>
            <a:ext cx="23164800" cy="109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i="1" dirty="0" err="1">
                <a:solidFill>
                  <a:srgbClr val="FF0000"/>
                </a:solidFill>
              </a:rPr>
              <a:t>Tình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huống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mở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đầu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33400" y="3200400"/>
            <a:ext cx="23164800" cy="10134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 err="1"/>
              <a:t>Ông</a:t>
            </a:r>
            <a:r>
              <a:rPr lang="en-US" dirty="0"/>
              <a:t> 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240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: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tệ</a:t>
            </a:r>
            <a:r>
              <a:rPr lang="en-US" dirty="0"/>
              <a:t> (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,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tín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kho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,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,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,…)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       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/>
              <a:t>năm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      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ngân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    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.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ngân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80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ở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/>
              <a:t>đồng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An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?	</a:t>
            </a:r>
            <a:endParaRPr lang="vi-VN" dirty="0"/>
          </a:p>
          <a:p>
            <a:pPr algn="just"/>
            <a:endParaRPr lang="en-US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353948"/>
              </p:ext>
            </p:extLst>
          </p:nvPr>
        </p:nvGraphicFramePr>
        <p:xfrm>
          <a:off x="7010400" y="6781800"/>
          <a:ext cx="114299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4" imgW="241200" imgH="177480" progId="Equation.DSMT4">
                  <p:embed/>
                </p:oleObj>
              </mc:Choice>
              <mc:Fallback>
                <p:oleObj name="Equation" r:id="rId4" imgW="24120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781800"/>
                        <a:ext cx="1142999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8816"/>
              </p:ext>
            </p:extLst>
          </p:nvPr>
        </p:nvGraphicFramePr>
        <p:xfrm>
          <a:off x="5105400" y="7886700"/>
          <a:ext cx="1203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6" imgW="253800" imgH="177480" progId="Equation.DSMT4">
                  <p:embed/>
                </p:oleObj>
              </mc:Choice>
              <mc:Fallback>
                <p:oleObj name="Equation" r:id="rId6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886700"/>
                        <a:ext cx="120332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730077"/>
              </p:ext>
            </p:extLst>
          </p:nvPr>
        </p:nvGraphicFramePr>
        <p:xfrm>
          <a:off x="3505200" y="8991600"/>
          <a:ext cx="1203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8" imgW="253800" imgH="177480" progId="Equation.DSMT4">
                  <p:embed/>
                </p:oleObj>
              </mc:Choice>
              <mc:Fallback>
                <p:oleObj name="Equation" r:id="rId8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8991600"/>
                        <a:ext cx="120332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463924"/>
              </p:ext>
            </p:extLst>
          </p:nvPr>
        </p:nvGraphicFramePr>
        <p:xfrm>
          <a:off x="5140325" y="11147425"/>
          <a:ext cx="14430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10" imgW="304560" imgH="203040" progId="Equation.DSMT4">
                  <p:embed/>
                </p:oleObj>
              </mc:Choice>
              <mc:Fallback>
                <p:oleObj name="Equation" r:id="rId10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11147425"/>
                        <a:ext cx="1443038" cy="86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smtClean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 </a:t>
            </a:r>
            <a:r>
              <a:rPr lang="en-US" dirty="0" err="1" smtClean="0"/>
              <a:t>với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82776"/>
              </p:ext>
            </p:extLst>
          </p:nvPr>
        </p:nvGraphicFramePr>
        <p:xfrm>
          <a:off x="13466763" y="5334000"/>
          <a:ext cx="1549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4" imgW="317160" imgH="253800" progId="Equation.DSMT4">
                  <p:embed/>
                </p:oleObj>
              </mc:Choice>
              <mc:Fallback>
                <p:oleObj name="Equation" r:id="rId4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6763" y="5334000"/>
                        <a:ext cx="15494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114077"/>
              </p:ext>
            </p:extLst>
          </p:nvPr>
        </p:nvGraphicFramePr>
        <p:xfrm>
          <a:off x="2106612" y="5334000"/>
          <a:ext cx="1550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Equation" r:id="rId6" imgW="317160" imgH="253800" progId="Equation.DSMT4">
                  <p:embed/>
                </p:oleObj>
              </mc:Choice>
              <mc:Fallback>
                <p:oleObj name="Equation" r:id="rId6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2" y="5334000"/>
                        <a:ext cx="15509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19523"/>
              </p:ext>
            </p:extLst>
          </p:nvPr>
        </p:nvGraphicFramePr>
        <p:xfrm>
          <a:off x="1544638" y="9085263"/>
          <a:ext cx="72834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Equation" r:id="rId8" imgW="1371600" imgH="711000" progId="Equation.DSMT4">
                  <p:embed/>
                </p:oleObj>
              </mc:Choice>
              <mc:Fallback>
                <p:oleObj name="Equation" r:id="rId8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9085263"/>
                        <a:ext cx="72834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45807"/>
              </p:ext>
            </p:extLst>
          </p:nvPr>
        </p:nvGraphicFramePr>
        <p:xfrm>
          <a:off x="13317189" y="9075737"/>
          <a:ext cx="72834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Equation" r:id="rId10" imgW="1371600" imgH="711000" progId="Equation.DSMT4">
                  <p:embed/>
                </p:oleObj>
              </mc:Choice>
              <mc:Fallback>
                <p:oleObj name="Equation" r:id="rId10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7189" y="9075737"/>
                        <a:ext cx="72834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73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smtClean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 </a:t>
            </a:r>
            <a:r>
              <a:rPr lang="en-US" dirty="0" err="1" smtClean="0"/>
              <a:t>với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905176"/>
              </p:ext>
            </p:extLst>
          </p:nvPr>
        </p:nvGraphicFramePr>
        <p:xfrm>
          <a:off x="13466763" y="5257800"/>
          <a:ext cx="1549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Equation" r:id="rId4" imgW="317160" imgH="253800" progId="Equation.DSMT4">
                  <p:embed/>
                </p:oleObj>
              </mc:Choice>
              <mc:Fallback>
                <p:oleObj name="Equation" r:id="rId4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6763" y="5257800"/>
                        <a:ext cx="15494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cuối</a:t>
            </a:r>
            <a:r>
              <a:rPr lang="en-US" dirty="0" smtClean="0"/>
              <a:t> ta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Vậy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ban </a:t>
            </a:r>
            <a:r>
              <a:rPr lang="en-US" dirty="0" err="1" smtClean="0">
                <a:solidFill>
                  <a:srgbClr val="FF0000"/>
                </a:solidFill>
              </a:rPr>
              <a:t>đầu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nghiệm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594099"/>
              </p:ext>
            </p:extLst>
          </p:nvPr>
        </p:nvGraphicFramePr>
        <p:xfrm>
          <a:off x="2411826" y="5445125"/>
          <a:ext cx="24812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Equation" r:id="rId6" imgW="507960" imgH="177480" progId="Equation.DSMT4">
                  <p:embed/>
                </p:oleObj>
              </mc:Choice>
              <mc:Fallback>
                <p:oleObj name="Equation" r:id="rId6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826" y="5445125"/>
                        <a:ext cx="2481263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13317189" y="9075737"/>
          <a:ext cx="72834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8" imgW="1371600" imgH="711000" progId="Equation.DSMT4">
                  <p:embed/>
                </p:oleObj>
              </mc:Choice>
              <mc:Fallback>
                <p:oleObj name="Equation" r:id="rId8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7189" y="9075737"/>
                        <a:ext cx="72834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984052" y="5365442"/>
            <a:ext cx="255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smtClean="0">
                <a:latin typeface="Tomaho"/>
              </a:rPr>
              <a:t>(</a:t>
            </a:r>
            <a:r>
              <a:rPr lang="en-US" sz="4800" dirty="0" err="1" smtClean="0">
                <a:latin typeface="Tomaho"/>
              </a:rPr>
              <a:t>Vô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lý</a:t>
            </a:r>
            <a:r>
              <a:rPr lang="en-US" sz="4800" dirty="0" smtClean="0">
                <a:latin typeface="Tomaho"/>
              </a:rPr>
              <a:t>)</a:t>
            </a:r>
            <a:endParaRPr lang="vi-VN" sz="4800" b="1" dirty="0">
              <a:latin typeface="Tomaho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10"/>
          <a:stretch>
            <a:fillRect/>
          </a:stretch>
        </p:blipFill>
        <p:spPr>
          <a:xfrm>
            <a:off x="2819400" y="8210572"/>
            <a:ext cx="5261983" cy="44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3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Gauss: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07603"/>
              </p:ext>
            </p:extLst>
          </p:nvPr>
        </p:nvGraphicFramePr>
        <p:xfrm>
          <a:off x="1077913" y="5715000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Equation" r:id="rId4" imgW="1396800" imgH="711000" progId="Equation.DSMT4">
                  <p:embed/>
                </p:oleObj>
              </mc:Choice>
              <mc:Fallback>
                <p:oleObj name="Equation" r:id="rId4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5715000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65273"/>
              </p:ext>
            </p:extLst>
          </p:nvPr>
        </p:nvGraphicFramePr>
        <p:xfrm>
          <a:off x="12192000" y="8417718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Equation" r:id="rId6" imgW="1396800" imgH="711000" progId="Equation.DSMT4">
                  <p:embed/>
                </p:oleObj>
              </mc:Choice>
              <mc:Fallback>
                <p:oleObj name="Equation" r:id="rId6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0" y="8417718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68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853820"/>
              </p:ext>
            </p:extLst>
          </p:nvPr>
        </p:nvGraphicFramePr>
        <p:xfrm>
          <a:off x="2106612" y="5334000"/>
          <a:ext cx="1550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4" imgW="317160" imgH="253800" progId="Equation.DSMT4">
                  <p:embed/>
                </p:oleObj>
              </mc:Choice>
              <mc:Fallback>
                <p:oleObj name="Equation" r:id="rId4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2" y="5334000"/>
                        <a:ext cx="15509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56893"/>
              </p:ext>
            </p:extLst>
          </p:nvPr>
        </p:nvGraphicFramePr>
        <p:xfrm>
          <a:off x="12907963" y="8339296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6" imgW="1396800" imgH="711000" progId="Equation.DSMT4">
                  <p:embed/>
                </p:oleObj>
              </mc:Choice>
              <mc:Fallback>
                <p:oleObj name="Equation" r:id="rId6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7963" y="8339296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155616"/>
              </p:ext>
            </p:extLst>
          </p:nvPr>
        </p:nvGraphicFramePr>
        <p:xfrm>
          <a:off x="1401797" y="8870631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Equation" r:id="rId8" imgW="1396800" imgH="711000" progId="Equation.DSMT4">
                  <p:embed/>
                </p:oleObj>
              </mc:Choice>
              <mc:Fallback>
                <p:oleObj name="Equation" r:id="rId8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97" y="8870631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28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 </a:t>
            </a:r>
            <a:r>
              <a:rPr lang="en-US" dirty="0" err="1" smtClean="0"/>
              <a:t>với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301159"/>
              </p:ext>
            </p:extLst>
          </p:nvPr>
        </p:nvGraphicFramePr>
        <p:xfrm>
          <a:off x="13466763" y="5334000"/>
          <a:ext cx="1549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4" imgW="317160" imgH="253800" progId="Equation.DSMT4">
                  <p:embed/>
                </p:oleObj>
              </mc:Choice>
              <mc:Fallback>
                <p:oleObj name="Equation" r:id="rId4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6763" y="5334000"/>
                        <a:ext cx="15494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790567"/>
              </p:ext>
            </p:extLst>
          </p:nvPr>
        </p:nvGraphicFramePr>
        <p:xfrm>
          <a:off x="2106612" y="5334000"/>
          <a:ext cx="1550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Equation" r:id="rId6" imgW="317160" imgH="253800" progId="Equation.DSMT4">
                  <p:embed/>
                </p:oleObj>
              </mc:Choice>
              <mc:Fallback>
                <p:oleObj name="Equation" r:id="rId6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2" y="5334000"/>
                        <a:ext cx="15509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848557"/>
              </p:ext>
            </p:extLst>
          </p:nvPr>
        </p:nvGraphicFramePr>
        <p:xfrm>
          <a:off x="13393423" y="9023031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Equation" r:id="rId8" imgW="1396800" imgH="711000" progId="Equation.DSMT4">
                  <p:embed/>
                </p:oleObj>
              </mc:Choice>
              <mc:Fallback>
                <p:oleObj name="Equation" r:id="rId8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3423" y="9023031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777157"/>
              </p:ext>
            </p:extLst>
          </p:nvPr>
        </p:nvGraphicFramePr>
        <p:xfrm>
          <a:off x="1554197" y="9023031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Equation" r:id="rId10" imgW="1396800" imgH="711000" progId="Equation.DSMT4">
                  <p:embed/>
                </p:oleObj>
              </mc:Choice>
              <mc:Fallback>
                <p:oleObj name="Equation" r:id="rId10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97" y="9023031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73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Vậy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thang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Vậy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ban </a:t>
            </a:r>
            <a:r>
              <a:rPr lang="en-US" dirty="0" err="1" smtClean="0">
                <a:solidFill>
                  <a:srgbClr val="FF0000"/>
                </a:solidFill>
              </a:rPr>
              <a:t>đầu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nghiệm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 </a:t>
            </a:r>
            <a:r>
              <a:rPr lang="en-US" dirty="0" err="1" smtClean="0"/>
              <a:t>với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81616"/>
              </p:ext>
            </p:extLst>
          </p:nvPr>
        </p:nvGraphicFramePr>
        <p:xfrm>
          <a:off x="13466763" y="5334000"/>
          <a:ext cx="1549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4" imgW="317160" imgH="253800" progId="Equation.DSMT4">
                  <p:embed/>
                </p:oleObj>
              </mc:Choice>
              <mc:Fallback>
                <p:oleObj name="Equation" r:id="rId4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6763" y="5334000"/>
                        <a:ext cx="15494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0451"/>
              </p:ext>
            </p:extLst>
          </p:nvPr>
        </p:nvGraphicFramePr>
        <p:xfrm>
          <a:off x="13393423" y="9023031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6" imgW="1396800" imgH="711000" progId="Equation.DSMT4">
                  <p:embed/>
                </p:oleObj>
              </mc:Choice>
              <mc:Fallback>
                <p:oleObj name="Equation" r:id="rId6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3423" y="9023031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015771"/>
              </p:ext>
            </p:extLst>
          </p:nvPr>
        </p:nvGraphicFramePr>
        <p:xfrm>
          <a:off x="1884204" y="7822881"/>
          <a:ext cx="761841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8" imgW="1434960" imgH="457200" progId="Equation.DSMT4">
                  <p:embed/>
                </p:oleObj>
              </mc:Choice>
              <mc:Fallback>
                <p:oleObj name="Equation" r:id="rId8" imgW="1434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204" y="7822881"/>
                        <a:ext cx="7618412" cy="240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6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Vậy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thang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Vậy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ban </a:t>
            </a:r>
            <a:r>
              <a:rPr lang="en-US" dirty="0" err="1" smtClean="0">
                <a:solidFill>
                  <a:srgbClr val="FF0000"/>
                </a:solidFill>
              </a:rPr>
              <a:t>đầu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nghiệm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endParaRPr lang="en-US" dirty="0" smtClean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1884204" y="7822881"/>
          <a:ext cx="761841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Equation" r:id="rId4" imgW="1434960" imgH="457200" progId="Equation.DSMT4">
                  <p:embed/>
                </p:oleObj>
              </mc:Choice>
              <mc:Fallback>
                <p:oleObj name="Equation" r:id="rId4" imgW="1434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204" y="7822881"/>
                        <a:ext cx="7618412" cy="240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 descr="Graphical user interface, text, application, chat or text message&#10;&#10;Description automatically generated"/>
          <p:cNvPicPr/>
          <p:nvPr/>
        </p:nvPicPr>
        <p:blipFill>
          <a:blip r:embed="rId6"/>
          <a:stretch>
            <a:fillRect/>
          </a:stretch>
        </p:blipFill>
        <p:spPr>
          <a:xfrm>
            <a:off x="13487400" y="5257800"/>
            <a:ext cx="7369016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68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Vậy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thang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Vậy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ban </a:t>
            </a:r>
            <a:r>
              <a:rPr lang="en-US" dirty="0" err="1" smtClean="0">
                <a:solidFill>
                  <a:srgbClr val="FF0000"/>
                </a:solidFill>
              </a:rPr>
              <a:t>đầu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nghiệm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-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spcBef>
                <a:spcPts val="5400"/>
              </a:spcBef>
              <a:buNone/>
            </a:pPr>
            <a:r>
              <a:rPr lang="en-US" dirty="0" smtClean="0"/>
              <a:t>- </a:t>
            </a: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1884204" y="7822881"/>
          <a:ext cx="761841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Equation" r:id="rId4" imgW="1434960" imgH="457200" progId="Equation.DSMT4">
                  <p:embed/>
                </p:oleObj>
              </mc:Choice>
              <mc:Fallback>
                <p:oleObj name="Equation" r:id="rId4" imgW="1434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204" y="7822881"/>
                        <a:ext cx="7618412" cy="240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62192"/>
              </p:ext>
            </p:extLst>
          </p:nvPr>
        </p:nvGraphicFramePr>
        <p:xfrm>
          <a:off x="15316200" y="5413664"/>
          <a:ext cx="3148012" cy="85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Equation" r:id="rId6" imgW="736560" imgH="203040" progId="Equation.DSMT4">
                  <p:embed/>
                </p:oleObj>
              </mc:Choice>
              <mc:Fallback>
                <p:oleObj name="Equation" r:id="rId6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6200" y="5413664"/>
                        <a:ext cx="3148012" cy="858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904263"/>
              </p:ext>
            </p:extLst>
          </p:nvPr>
        </p:nvGraphicFramePr>
        <p:xfrm>
          <a:off x="15316200" y="7033259"/>
          <a:ext cx="3452812" cy="89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Equation" r:id="rId8" imgW="774360" imgH="203040" progId="Equation.DSMT4">
                  <p:embed/>
                </p:oleObj>
              </mc:Choice>
              <mc:Fallback>
                <p:oleObj name="Equation" r:id="rId8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6200" y="7033259"/>
                        <a:ext cx="3452812" cy="895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731164"/>
              </p:ext>
            </p:extLst>
          </p:nvPr>
        </p:nvGraphicFramePr>
        <p:xfrm>
          <a:off x="13147596" y="10439853"/>
          <a:ext cx="9291637" cy="11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Equation" r:id="rId10" imgW="1993680" imgH="253800" progId="Equation.DSMT4">
                  <p:embed/>
                </p:oleObj>
              </mc:Choice>
              <mc:Fallback>
                <p:oleObj name="Equation" r:id="rId10" imgW="1993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7596" y="10439853"/>
                        <a:ext cx="9291637" cy="1170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085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KHÁI NIỆM HỆ PHƯƠNG TRÌNH BẬC NHẤT BA ẨN</a:t>
            </a:r>
            <a:endParaRPr lang="vi-VN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a)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 smtClean="0"/>
              <a:t>ẩn</a:t>
            </a: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38200" y="3350347"/>
            <a:ext cx="23832477" cy="1284937"/>
            <a:chOff x="0" y="12490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12490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Khái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niệm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580240"/>
              </p:ext>
            </p:extLst>
          </p:nvPr>
        </p:nvGraphicFramePr>
        <p:xfrm>
          <a:off x="2820619" y="7375240"/>
          <a:ext cx="600435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4" imgW="1129810" imgH="710891" progId="Equation.DSMT4">
                  <p:embed/>
                </p:oleObj>
              </mc:Choice>
              <mc:Fallback>
                <p:oleObj name="Equation" r:id="rId4" imgW="1129810" imgH="710891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619" y="7375240"/>
                        <a:ext cx="6004353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75664"/>
              </p:ext>
            </p:extLst>
          </p:nvPr>
        </p:nvGraphicFramePr>
        <p:xfrm>
          <a:off x="1524000" y="5717557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6" imgW="393480" imgH="164880" progId="Equation.DSMT4">
                  <p:embed/>
                </p:oleObj>
              </mc:Choice>
              <mc:Fallback>
                <p:oleObj name="Equation" r:id="rId6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7557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4895" y="557091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s</a:t>
            </a:r>
            <a:r>
              <a:rPr lang="en-US" sz="4800" dirty="0" err="1" smtClean="0">
                <a:latin typeface="Tomaho"/>
              </a:rPr>
              <a:t>au</a:t>
            </a:r>
            <a:r>
              <a:rPr lang="en-US" sz="4800" dirty="0" smtClean="0">
                <a:latin typeface="Tomaho"/>
              </a:rPr>
              <a:t>: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378460"/>
              </p:ext>
            </p:extLst>
          </p:nvPr>
        </p:nvGraphicFramePr>
        <p:xfrm>
          <a:off x="17754600" y="6110287"/>
          <a:ext cx="24257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8" imgW="495000" imgH="203040" progId="Equation.DSMT4">
                  <p:embed/>
                </p:oleObj>
              </mc:Choice>
              <mc:Fallback>
                <p:oleObj name="Equation" r:id="rId8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4600" y="6110287"/>
                        <a:ext cx="2425700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/>
          <p:nvPr/>
        </p:nvPicPr>
        <p:blipFill>
          <a:blip r:embed="rId10"/>
          <a:stretch>
            <a:fillRect/>
          </a:stretch>
        </p:blipFill>
        <p:spPr>
          <a:xfrm>
            <a:off x="14163533" y="7111733"/>
            <a:ext cx="7098399" cy="62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50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9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KHÁI NIỆM HỆ PHƯƠNG TRÌNH BẬC NHẤT BA ẨN</a:t>
            </a:r>
            <a:endParaRPr lang="vi-VN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b)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rằng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38200" y="3350347"/>
            <a:ext cx="23832477" cy="1284937"/>
            <a:chOff x="0" y="12490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12490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Khái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niệm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/>
          </p:nvPr>
        </p:nvGraphicFramePr>
        <p:xfrm>
          <a:off x="2820619" y="7375240"/>
          <a:ext cx="600435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4" imgW="1129810" imgH="710891" progId="Equation.DSMT4">
                  <p:embed/>
                </p:oleObj>
              </mc:Choice>
              <mc:Fallback>
                <p:oleObj name="Equation" r:id="rId4" imgW="1129810" imgH="7108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619" y="7375240"/>
                        <a:ext cx="6004353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524000" y="5717557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6" imgW="393480" imgH="164880" progId="Equation.DSMT4">
                  <p:embed/>
                </p:oleObj>
              </mc:Choice>
              <mc:Fallback>
                <p:oleObj name="Equation" r:id="rId6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7557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4895" y="557091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s</a:t>
            </a:r>
            <a:r>
              <a:rPr lang="en-US" sz="4800" dirty="0" err="1" smtClean="0">
                <a:latin typeface="Tomaho"/>
              </a:rPr>
              <a:t>au</a:t>
            </a:r>
            <a:r>
              <a:rPr lang="en-US" sz="4800" dirty="0" smtClean="0">
                <a:latin typeface="Tomaho"/>
              </a:rPr>
              <a:t>: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930631"/>
              </p:ext>
            </p:extLst>
          </p:nvPr>
        </p:nvGraphicFramePr>
        <p:xfrm>
          <a:off x="14852057" y="5890856"/>
          <a:ext cx="572135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8" imgW="1168200" imgH="253800" progId="Equation.DSMT4">
                  <p:embed/>
                </p:oleObj>
              </mc:Choice>
              <mc:Fallback>
                <p:oleObj name="Equation" r:id="rId8" imgW="1168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2057" y="5890856"/>
                        <a:ext cx="5721350" cy="1125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845052" y="7044413"/>
            <a:ext cx="10700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thỏa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mãn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cả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phương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trình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của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.</a:t>
            </a:r>
            <a:endParaRPr lang="vi-VN" sz="4800" dirty="0">
              <a:latin typeface="Tomaho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10"/>
          <a:stretch>
            <a:fillRect/>
          </a:stretch>
        </p:blipFill>
        <p:spPr>
          <a:xfrm>
            <a:off x="14630400" y="8011557"/>
            <a:ext cx="6248400" cy="54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18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9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KHÁI NIỆM HỆ PHƯƠNG TRÌNH BẬC NHẤT BA ẨN</a:t>
            </a:r>
            <a:endParaRPr lang="vi-VN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c</a:t>
            </a:r>
            <a:r>
              <a:rPr lang="en-US" dirty="0" smtClean="0"/>
              <a:t>)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8200" y="3350347"/>
            <a:ext cx="23832477" cy="1284937"/>
            <a:chOff x="0" y="12490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12490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Khái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niệm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/>
          </p:nvPr>
        </p:nvGraphicFramePr>
        <p:xfrm>
          <a:off x="2820619" y="7375240"/>
          <a:ext cx="600435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4" imgW="1129810" imgH="710891" progId="Equation.DSMT4">
                  <p:embed/>
                </p:oleObj>
              </mc:Choice>
              <mc:Fallback>
                <p:oleObj name="Equation" r:id="rId4" imgW="1129810" imgH="7108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619" y="7375240"/>
                        <a:ext cx="6004353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524000" y="5717557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6" imgW="393480" imgH="164880" progId="Equation.DSMT4">
                  <p:embed/>
                </p:oleObj>
              </mc:Choice>
              <mc:Fallback>
                <p:oleObj name="Equation" r:id="rId6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7557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4895" y="557091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s</a:t>
            </a:r>
            <a:r>
              <a:rPr lang="en-US" sz="4800" dirty="0" err="1" smtClean="0">
                <a:latin typeface="Tomaho"/>
              </a:rPr>
              <a:t>au</a:t>
            </a:r>
            <a:r>
              <a:rPr lang="en-US" sz="4800" dirty="0" smtClean="0">
                <a:latin typeface="Tomaho"/>
              </a:rPr>
              <a:t>: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835031"/>
              </p:ext>
            </p:extLst>
          </p:nvPr>
        </p:nvGraphicFramePr>
        <p:xfrm>
          <a:off x="16383000" y="7303169"/>
          <a:ext cx="23002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8" imgW="469800" imgH="253800" progId="Equation.DSMT4">
                  <p:embed/>
                </p:oleObj>
              </mc:Choice>
              <mc:Fallback>
                <p:oleObj name="Equation" r:id="rId8" imgW="46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0" y="7303169"/>
                        <a:ext cx="2300288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689728" y="8823610"/>
            <a:ext cx="10700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aomaho"/>
              </a:rPr>
              <a:t>có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thỏa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mãn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hệ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phương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trình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đã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cho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không</a:t>
            </a:r>
            <a:r>
              <a:rPr lang="en-US" sz="4800" dirty="0">
                <a:latin typeface="Taomaho"/>
              </a:rPr>
              <a:t>.</a:t>
            </a:r>
            <a:endParaRPr lang="vi-VN" sz="4800" dirty="0">
              <a:latin typeface="Taomaho"/>
            </a:endParaRPr>
          </a:p>
        </p:txBody>
      </p:sp>
    </p:spTree>
    <p:extLst>
      <p:ext uri="{BB962C8B-B14F-4D97-AF65-F5344CB8AC3E}">
        <p14:creationId xmlns:p14="http://schemas.microsoft.com/office/powerpoint/2010/main" val="358538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89901" y="2538514"/>
            <a:ext cx="23164800" cy="989391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bậc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ẩn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  <a:endParaRPr lang="vi-VN" dirty="0"/>
          </a:p>
          <a:p>
            <a:pPr marL="0" lvl="0" indent="0" algn="just">
              <a:buNone/>
            </a:pPr>
            <a:endParaRPr lang="vi-VN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428731"/>
              </p:ext>
            </p:extLst>
          </p:nvPr>
        </p:nvGraphicFramePr>
        <p:xfrm>
          <a:off x="8131175" y="3683000"/>
          <a:ext cx="683810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Equation" r:id="rId4" imgW="990360" imgH="203040" progId="Equation.DSMT4">
                  <p:embed/>
                </p:oleObj>
              </mc:Choice>
              <mc:Fallback>
                <p:oleObj name="Equation" r:id="rId4" imgW="99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175" y="3683000"/>
                        <a:ext cx="6838102" cy="127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58351" y="5100351"/>
            <a:ext cx="25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trong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đó</a:t>
            </a:r>
            <a:r>
              <a:rPr lang="en-US" sz="4800" dirty="0">
                <a:latin typeface="Tomaho"/>
              </a:rPr>
              <a:t>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045088"/>
              </p:ext>
            </p:extLst>
          </p:nvPr>
        </p:nvGraphicFramePr>
        <p:xfrm>
          <a:off x="3607761" y="5221487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Equation" r:id="rId6" imgW="393480" imgH="164880" progId="Equation.DSMT4">
                  <p:embed/>
                </p:oleObj>
              </mc:Choice>
              <mc:Fallback>
                <p:oleObj name="Equation" r:id="rId6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761" y="5221487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61844" y="5100351"/>
            <a:ext cx="25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 smtClean="0">
                <a:latin typeface="Tomaho"/>
              </a:rPr>
              <a:t>là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ba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ẩn</a:t>
            </a:r>
            <a:r>
              <a:rPr lang="en-US" sz="4800" dirty="0" smtClean="0">
                <a:latin typeface="Tomaho"/>
              </a:rPr>
              <a:t>;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689823"/>
              </p:ext>
            </p:extLst>
          </p:nvPr>
        </p:nvGraphicFramePr>
        <p:xfrm>
          <a:off x="892175" y="6458359"/>
          <a:ext cx="2982912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6458359"/>
                        <a:ext cx="2982912" cy="1027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70257" y="6530580"/>
            <a:ext cx="447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 smtClean="0">
                <a:latin typeface="Tomaho"/>
              </a:rPr>
              <a:t>là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các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hệ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số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và</a:t>
            </a:r>
            <a:r>
              <a:rPr lang="en-US" sz="4800" dirty="0" smtClean="0">
                <a:latin typeface="Tomaho"/>
              </a:rPr>
              <a:t> 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311565"/>
              </p:ext>
            </p:extLst>
          </p:nvPr>
        </p:nvGraphicFramePr>
        <p:xfrm>
          <a:off x="8748712" y="6477000"/>
          <a:ext cx="21304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Equation" r:id="rId10" imgW="380880" imgH="203040" progId="Equation.DSMT4">
                  <p:embed/>
                </p:oleObj>
              </mc:Choice>
              <mc:Fallback>
                <p:oleObj name="Equation" r:id="rId10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712" y="6477000"/>
                        <a:ext cx="2130425" cy="1027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256776" y="6530580"/>
            <a:ext cx="764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k</a:t>
            </a:r>
            <a:r>
              <a:rPr lang="en-US" sz="4800" dirty="0" err="1" smtClean="0">
                <a:latin typeface="Tomaho"/>
              </a:rPr>
              <a:t>hông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đồng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thời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bằng</a:t>
            </a:r>
            <a:r>
              <a:rPr lang="en-US" sz="4800" dirty="0" smtClean="0">
                <a:latin typeface="Tomaho"/>
              </a:rPr>
              <a:t> 0.</a:t>
            </a:r>
            <a:r>
              <a:rPr lang="en-US" sz="4800" dirty="0" smtClean="0">
                <a:latin typeface="Tomaho"/>
              </a:rPr>
              <a:t>  </a:t>
            </a:r>
            <a:endParaRPr lang="vi-VN" sz="4800" dirty="0">
              <a:latin typeface="Tomah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2175" y="7934870"/>
            <a:ext cx="398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 smtClean="0">
                <a:latin typeface="Tomaho"/>
              </a:rPr>
              <a:t>Mỗi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bộ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ba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số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841082"/>
              </p:ext>
            </p:extLst>
          </p:nvPr>
        </p:nvGraphicFramePr>
        <p:xfrm>
          <a:off x="4618038" y="7696200"/>
          <a:ext cx="3763962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Equation" r:id="rId12" imgW="672840" imgH="253800" progId="Equation.DSMT4">
                  <p:embed/>
                </p:oleObj>
              </mc:Choice>
              <mc:Fallback>
                <p:oleObj name="Equation" r:id="rId12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7696200"/>
                        <a:ext cx="3763962" cy="1284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651875" y="7922844"/>
            <a:ext cx="300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t</a:t>
            </a:r>
            <a:r>
              <a:rPr lang="en-US" sz="4800" dirty="0" err="1" smtClean="0">
                <a:latin typeface="Tomaho"/>
              </a:rPr>
              <a:t>hỏa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mãn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73802"/>
              </p:ext>
            </p:extLst>
          </p:nvPr>
        </p:nvGraphicFramePr>
        <p:xfrm>
          <a:off x="11512126" y="7823199"/>
          <a:ext cx="6462713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Equation" r:id="rId14" imgW="1155600" imgH="228600" progId="Equation.DSMT4">
                  <p:embed/>
                </p:oleObj>
              </mc:Choice>
              <mc:Fallback>
                <p:oleObj name="Equation" r:id="rId14" imgW="11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2126" y="7823199"/>
                        <a:ext cx="6462713" cy="1157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89901" y="9361692"/>
            <a:ext cx="21520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gọi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một</a:t>
            </a:r>
            <a:r>
              <a:rPr lang="en-US" sz="4800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nghiệm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của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phương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trình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bậc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nhất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ba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ẩn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đã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cho</a:t>
            </a:r>
            <a:r>
              <a:rPr lang="en-US" sz="4800" dirty="0" smtClean="0">
                <a:latin typeface="Tomaho"/>
              </a:rPr>
              <a:t>.</a:t>
            </a:r>
            <a:endParaRPr lang="vi-VN" sz="4800" dirty="0"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191630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1" grpId="0"/>
      <p:bldP spid="14" grpId="0"/>
      <p:bldP spid="18" grpId="0"/>
      <p:bldP spid="23" grpId="0"/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81000" y="1988819"/>
            <a:ext cx="23469600" cy="10134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n-US" b="1" i="1" dirty="0" err="1" smtClean="0">
                <a:solidFill>
                  <a:srgbClr val="FF0000"/>
                </a:solidFill>
              </a:rPr>
              <a:t>Hệ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phương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bậc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nhất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ẩn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nghiệm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của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phương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,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vi-VN" dirty="0"/>
              <a:t>ba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là</a:t>
            </a:r>
            <a:endParaRPr lang="vi-VN" dirty="0"/>
          </a:p>
          <a:p>
            <a:pPr lvl="0" algn="just"/>
            <a:endParaRPr lang="vi-VN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412371"/>
              </p:ext>
            </p:extLst>
          </p:nvPr>
        </p:nvGraphicFramePr>
        <p:xfrm>
          <a:off x="1527175" y="7056438"/>
          <a:ext cx="721836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Equation" r:id="rId4" imgW="1358640" imgH="711000" progId="Equation.DSMT4">
                  <p:embed/>
                </p:oleObj>
              </mc:Choice>
              <mc:Fallback>
                <p:oleObj name="Equation" r:id="rId4" imgW="1358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7056438"/>
                        <a:ext cx="7218363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805912" y="7092664"/>
            <a:ext cx="25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trong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đó</a:t>
            </a:r>
            <a:r>
              <a:rPr lang="en-US" sz="4800" dirty="0">
                <a:latin typeface="Tomaho"/>
              </a:rPr>
              <a:t>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267663"/>
              </p:ext>
            </p:extLst>
          </p:nvPr>
        </p:nvGraphicFramePr>
        <p:xfrm>
          <a:off x="12455322" y="7213800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Equation" r:id="rId6" imgW="393480" imgH="164880" progId="Equation.DSMT4">
                  <p:embed/>
                </p:oleObj>
              </mc:Choice>
              <mc:Fallback>
                <p:oleObj name="Equation" r:id="rId6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5322" y="7213800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09405" y="7092664"/>
            <a:ext cx="3657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 smtClean="0">
                <a:latin typeface="Tomaho"/>
              </a:rPr>
              <a:t>là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b="1" dirty="0" err="1" smtClean="0">
                <a:latin typeface="Tomaho"/>
              </a:rPr>
              <a:t>ba</a:t>
            </a:r>
            <a:r>
              <a:rPr lang="en-US" sz="4800" b="1" dirty="0" smtClean="0">
                <a:latin typeface="Tomaho"/>
              </a:rPr>
              <a:t> </a:t>
            </a:r>
            <a:r>
              <a:rPr lang="en-US" sz="4800" b="1" dirty="0" err="1" smtClean="0">
                <a:latin typeface="Tomaho"/>
              </a:rPr>
              <a:t>ẩn</a:t>
            </a:r>
            <a:r>
              <a:rPr lang="en-US" sz="4800" dirty="0">
                <a:latin typeface="Tomaho"/>
              </a:rPr>
              <a:t>,</a:t>
            </a:r>
            <a:r>
              <a:rPr lang="en-US" sz="4800" dirty="0" smtClean="0">
                <a:latin typeface="Tomaho"/>
              </a:rPr>
              <a:t> </a:t>
            </a:r>
            <a:endParaRPr lang="vi-VN" sz="4800" dirty="0">
              <a:latin typeface="Tomah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3172" y="8157315"/>
            <a:ext cx="988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 smtClean="0">
                <a:latin typeface="Tomaho"/>
              </a:rPr>
              <a:t>Các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chữ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số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còn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lại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là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các</a:t>
            </a:r>
            <a:r>
              <a:rPr lang="en-US" sz="4800" dirty="0">
                <a:latin typeface="Tomaho"/>
              </a:rPr>
              <a:t> </a:t>
            </a:r>
            <a:r>
              <a:rPr lang="en-US" sz="4800" b="1" dirty="0" err="1" smtClean="0">
                <a:latin typeface="Tomaho"/>
              </a:rPr>
              <a:t>hệ</a:t>
            </a:r>
            <a:r>
              <a:rPr lang="en-US" sz="4800" b="1" dirty="0" smtClean="0">
                <a:latin typeface="Tomaho"/>
              </a:rPr>
              <a:t> </a:t>
            </a:r>
            <a:r>
              <a:rPr lang="en-US" sz="4800" b="1" dirty="0" err="1" smtClean="0">
                <a:latin typeface="Tomaho"/>
              </a:rPr>
              <a:t>số</a:t>
            </a:r>
            <a:r>
              <a:rPr lang="en-US" sz="4800" b="1" dirty="0" smtClean="0">
                <a:latin typeface="Tomaho"/>
              </a:rPr>
              <a:t>.</a:t>
            </a:r>
            <a:endParaRPr lang="vi-VN" sz="4800" b="1" dirty="0">
              <a:latin typeface="Tomaho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55260"/>
              </p:ext>
            </p:extLst>
          </p:nvPr>
        </p:nvGraphicFramePr>
        <p:xfrm>
          <a:off x="11530158" y="10148888"/>
          <a:ext cx="6249987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Equation" r:id="rId8" imgW="1117440" imgH="253800" progId="Equation.DSMT4">
                  <p:embed/>
                </p:oleObj>
              </mc:Choice>
              <mc:Fallback>
                <p:oleObj name="Equation" r:id="rId8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0158" y="10148888"/>
                        <a:ext cx="6249987" cy="1282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713172" y="8983104"/>
            <a:ext cx="13044064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800" dirty="0" err="1" smtClean="0">
                <a:latin typeface="Tomaho"/>
              </a:rPr>
              <a:t>Trong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mỗi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phương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trình</a:t>
            </a:r>
            <a:r>
              <a:rPr lang="en-US" sz="4800" dirty="0" smtClean="0">
                <a:latin typeface="Tomaho"/>
              </a:rPr>
              <a:t>, </a:t>
            </a:r>
            <a:r>
              <a:rPr lang="en-US" sz="4800" dirty="0" err="1" smtClean="0">
                <a:latin typeface="Tomaho"/>
              </a:rPr>
              <a:t>ít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nhất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một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trong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các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hệ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số</a:t>
            </a:r>
            <a:r>
              <a:rPr lang="en-US" sz="4800" dirty="0" smtClean="0">
                <a:latin typeface="Tomaho"/>
              </a:rPr>
              <a:t> </a:t>
            </a:r>
            <a:endParaRPr lang="vi-VN" sz="4800" dirty="0">
              <a:latin typeface="Tomah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58198" y="10323535"/>
            <a:ext cx="377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p</a:t>
            </a:r>
            <a:r>
              <a:rPr lang="en-US" sz="4800" dirty="0" err="1" smtClean="0">
                <a:latin typeface="Tomaho"/>
              </a:rPr>
              <a:t>hải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khác</a:t>
            </a:r>
            <a:r>
              <a:rPr lang="en-US" sz="4800" dirty="0" smtClean="0">
                <a:latin typeface="Tomaho"/>
              </a:rPr>
              <a:t>  0.</a:t>
            </a:r>
            <a:endParaRPr lang="vi-VN" sz="4800" dirty="0"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3570802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" grpId="0"/>
      <p:bldP spid="11" grpId="0"/>
      <p:bldP spid="13" grpId="0"/>
      <p:bldP spid="17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92062" y="5567384"/>
            <a:ext cx="23164800" cy="388141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ta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,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nay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i="1" dirty="0" err="1"/>
              <a:t>hệ</a:t>
            </a:r>
            <a:r>
              <a:rPr lang="en-US" i="1" dirty="0"/>
              <a:t> </a:t>
            </a:r>
            <a:r>
              <a:rPr lang="en-US" i="1" dirty="0" err="1"/>
              <a:t>phương</a:t>
            </a:r>
            <a:r>
              <a:rPr lang="en-US" i="1" dirty="0"/>
              <a:t> </a:t>
            </a:r>
            <a:r>
              <a:rPr lang="en-US" i="1" dirty="0" err="1"/>
              <a:t>trình</a:t>
            </a:r>
            <a:r>
              <a:rPr lang="en-US" i="1" dirty="0"/>
              <a:t> </a:t>
            </a:r>
            <a:r>
              <a:rPr lang="en-US" i="1" dirty="0" err="1"/>
              <a:t>bậc</a:t>
            </a:r>
            <a:r>
              <a:rPr lang="en-US" i="1" dirty="0"/>
              <a:t> </a:t>
            </a:r>
            <a:r>
              <a:rPr lang="en-US" i="1" dirty="0" err="1"/>
              <a:t>nhất</a:t>
            </a:r>
            <a:r>
              <a:rPr lang="en-US" i="1" dirty="0"/>
              <a:t> </a:t>
            </a:r>
            <a:r>
              <a:rPr lang="en-US" i="1" dirty="0" err="1"/>
              <a:t>ba</a:t>
            </a:r>
            <a:r>
              <a:rPr lang="en-US" i="1" dirty="0"/>
              <a:t> </a:t>
            </a:r>
            <a:r>
              <a:rPr lang="en-US" i="1" dirty="0" err="1"/>
              <a:t>ẩn</a:t>
            </a:r>
            <a:r>
              <a:rPr lang="en-US" dirty="0"/>
              <a:t> (hay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)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i="1" dirty="0" err="1"/>
              <a:t>hệ</a:t>
            </a:r>
            <a:r>
              <a:rPr lang="en-US" i="1" dirty="0"/>
              <a:t> </a:t>
            </a:r>
            <a:r>
              <a:rPr lang="en-US" i="1" dirty="0" err="1"/>
              <a:t>ba</a:t>
            </a:r>
            <a:r>
              <a:rPr lang="en-US" i="1" dirty="0"/>
              <a:t> </a:t>
            </a:r>
            <a:r>
              <a:rPr lang="en-US" i="1" dirty="0" err="1"/>
              <a:t>phương</a:t>
            </a:r>
            <a:r>
              <a:rPr lang="en-US" i="1" dirty="0"/>
              <a:t> </a:t>
            </a:r>
            <a:r>
              <a:rPr lang="en-US" i="1" dirty="0" err="1"/>
              <a:t>trình</a:t>
            </a:r>
            <a:r>
              <a:rPr lang="en-US" i="1" dirty="0"/>
              <a:t> </a:t>
            </a:r>
            <a:r>
              <a:rPr lang="en-US" i="1" dirty="0" err="1"/>
              <a:t>bậc</a:t>
            </a:r>
            <a:r>
              <a:rPr lang="en-US" i="1" dirty="0"/>
              <a:t> </a:t>
            </a:r>
            <a:r>
              <a:rPr lang="en-US" i="1" dirty="0" err="1"/>
              <a:t>nhất</a:t>
            </a:r>
            <a:r>
              <a:rPr lang="en-US" i="1" dirty="0"/>
              <a:t> </a:t>
            </a:r>
            <a:r>
              <a:rPr lang="en-US" i="1" dirty="0" err="1"/>
              <a:t>ba</a:t>
            </a:r>
            <a:r>
              <a:rPr lang="en-US" i="1" dirty="0"/>
              <a:t> </a:t>
            </a:r>
            <a:r>
              <a:rPr lang="en-US" i="1" dirty="0" err="1"/>
              <a:t>ẩn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295400" y="3106758"/>
            <a:ext cx="12725400" cy="1260476"/>
            <a:chOff x="0" y="40901"/>
            <a:chExt cx="9207448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904783" y="40901"/>
              <a:ext cx="8302665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</a:t>
              </a:r>
              <a:r>
                <a:rPr lang="en-US" sz="6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ý: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1862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3425</TotalTime>
  <Words>2222</Words>
  <Application>Microsoft Office PowerPoint</Application>
  <PresentationFormat>Custom</PresentationFormat>
  <Paragraphs>337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Yu Gothic UI Semilight</vt:lpstr>
      <vt:lpstr>Arial</vt:lpstr>
      <vt:lpstr>Bahnschrift SemiBold SemiConden</vt:lpstr>
      <vt:lpstr>Baumans</vt:lpstr>
      <vt:lpstr>Calibri</vt:lpstr>
      <vt:lpstr>Calibri Light</vt:lpstr>
      <vt:lpstr>Cascadia Mono</vt:lpstr>
      <vt:lpstr>Tahoma</vt:lpstr>
      <vt:lpstr>Taomaho</vt:lpstr>
      <vt:lpstr>Times New Roman</vt:lpstr>
      <vt:lpstr>Tomaho</vt:lpstr>
      <vt:lpstr>Office Theme</vt:lpstr>
      <vt:lpstr>1_Office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Admin</cp:lastModifiedBy>
  <cp:revision>381</cp:revision>
  <dcterms:created xsi:type="dcterms:W3CDTF">2013-08-31T11:42:51Z</dcterms:created>
  <dcterms:modified xsi:type="dcterms:W3CDTF">2022-04-03T07:43:58Z</dcterms:modified>
  <cp:category>9Slide.vn</cp:category>
</cp:coreProperties>
</file>