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313" r:id="rId3"/>
    <p:sldId id="301" r:id="rId4"/>
    <p:sldId id="320" r:id="rId5"/>
    <p:sldId id="315" r:id="rId6"/>
    <p:sldId id="369" r:id="rId7"/>
    <p:sldId id="370" r:id="rId8"/>
    <p:sldId id="371" r:id="rId9"/>
    <p:sldId id="326" r:id="rId10"/>
    <p:sldId id="372" r:id="rId11"/>
    <p:sldId id="373" r:id="rId12"/>
    <p:sldId id="330" r:id="rId13"/>
    <p:sldId id="375" r:id="rId14"/>
    <p:sldId id="376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4" autoAdjust="0"/>
    <p:restoredTop sz="83425" autoAdjust="0"/>
  </p:normalViewPr>
  <p:slideViewPr>
    <p:cSldViewPr>
      <p:cViewPr varScale="1">
        <p:scale>
          <a:sx n="33" d="100"/>
          <a:sy n="33" d="100"/>
        </p:scale>
        <p:origin x="802" y="5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4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lại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hình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vẽ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điều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chỉnh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vị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trí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của</a:t>
            </a:r>
            <a:r>
              <a:rPr lang="en-US" baseline="0" dirty="0">
                <a:solidFill>
                  <a:srgbClr val="FF0000"/>
                </a:solidFill>
              </a:rPr>
              <a:t> B’ </a:t>
            </a:r>
            <a:r>
              <a:rPr lang="en-US" baseline="0" dirty="0" err="1">
                <a:solidFill>
                  <a:srgbClr val="FF0000"/>
                </a:solidFill>
              </a:rPr>
              <a:t>cho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hợp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lý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5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9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4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0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4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10076212" y="1143000"/>
            <a:ext cx="13944600" cy="12344400"/>
            <a:chOff x="10102699" y="2126503"/>
            <a:chExt cx="13944600" cy="11181521"/>
          </a:xfrm>
        </p:grpSpPr>
        <p:grpSp>
          <p:nvGrpSpPr>
            <p:cNvPr id="8" name="Group 7"/>
            <p:cNvGrpSpPr/>
            <p:nvPr/>
          </p:nvGrpSpPr>
          <p:grpSpPr>
            <a:xfrm>
              <a:off x="10102699" y="2126503"/>
              <a:ext cx="13944600" cy="11181521"/>
              <a:chOff x="1591211" y="3448230"/>
              <a:chExt cx="13944600" cy="1118152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91211" y="3448230"/>
                <a:ext cx="13944600" cy="11181521"/>
                <a:chOff x="1591211" y="3448230"/>
                <a:chExt cx="13944600" cy="111815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591211" y="3696070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56965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671001" y="3588223"/>
              <a:ext cx="11885514" cy="971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PHÉP BIẾN HÌNH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 PHÉP TỊNH TIẾN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3: PHÉP ĐỐI XỨNG TRỤC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4: PHÉP QUAY VÀ PHÉP ĐỐI XỨNG TÂM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5. PHÉP DỜI HÌNH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6. PHÉP VỊ TỰ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7. PHÉP ĐỒNG DẠNG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CUỐI CHUYÊN ĐỀ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49" y="2290971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 ĐỀ 1: PHÉP BIẾN HÌNH TRONG MẶT PHẲNG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D4B550E-EF81-4E61-7889-69CCADF0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8" y="1143000"/>
            <a:ext cx="9372351" cy="120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ẢNH CỦA MỘT HÌNH QUA MỘT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255639" y="2918003"/>
            <a:ext cx="23746691" cy="1041699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B6E77-DD52-8F5E-DD4D-C052C5A1A4D8}"/>
              </a:ext>
            </a:extLst>
          </p:cNvPr>
          <p:cNvSpPr txBox="1"/>
          <p:nvPr/>
        </p:nvSpPr>
        <p:spPr>
          <a:xfrm>
            <a:off x="374296" y="2568657"/>
            <a:ext cx="12255908" cy="107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b="1" dirty="0" err="1">
                <a:solidFill>
                  <a:srgbClr val="C4591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C4591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ý.</a:t>
            </a:r>
            <a:r>
              <a:rPr lang="en-US" sz="4800" b="1" dirty="0">
                <a:solidFill>
                  <a:srgbClr val="C4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37164-4F83-1897-835E-67BE6026A97F}"/>
                  </a:ext>
                </a:extLst>
              </p:cNvPr>
              <p:cNvSpPr txBox="1"/>
              <p:nvPr/>
            </p:nvSpPr>
            <p:spPr>
              <a:xfrm>
                <a:off x="255639" y="3551937"/>
                <a:ext cx="2359362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omaho"/>
                    <a:sym typeface="Symbol" panose="05050102010706020507" pitchFamily="18" charset="2"/>
                  </a:rPr>
                  <a:t>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trong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Ví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dụ</a:t>
                </a:r>
                <a:r>
                  <a:rPr lang="en-US" sz="4800" b="1" dirty="0">
                    <a:latin typeface="Tomaho"/>
                  </a:rPr>
                  <a:t> 2 </a:t>
                </a:r>
                <a:r>
                  <a:rPr lang="en-US" sz="4800" b="1" dirty="0" err="1">
                    <a:latin typeface="Tomaho"/>
                  </a:rPr>
                  <a:t>được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gọi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co </a:t>
                </a:r>
                <a:r>
                  <a:rPr lang="en-US" sz="4800" b="1" dirty="0" err="1">
                    <a:latin typeface="Tomaho"/>
                  </a:rPr>
                  <a:t>về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trục</a:t>
                </a:r>
                <a:r>
                  <a:rPr lang="en-US" sz="4800" b="1" dirty="0">
                    <a:latin typeface="Tomaho"/>
                  </a:rPr>
                  <a:t> hay </a:t>
                </a:r>
                <a:r>
                  <a:rPr lang="en-US" sz="4800" b="1" dirty="0" err="1">
                    <a:latin typeface="Tomaho"/>
                  </a:rPr>
                  <a:t>dãn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xa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trục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nếu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tương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nhỏ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hơn</a:t>
                </a:r>
                <a:r>
                  <a:rPr lang="en-US" sz="4800" b="1" dirty="0">
                    <a:latin typeface="Tomaho"/>
                  </a:rPr>
                  <a:t> hay </a:t>
                </a:r>
                <a:r>
                  <a:rPr lang="en-US" sz="4800" b="1" dirty="0" err="1">
                    <a:latin typeface="Tomaho"/>
                  </a:rPr>
                  <a:t>lớn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hơn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37164-4F83-1897-835E-67BE6026A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9" y="3551937"/>
                <a:ext cx="23593622" cy="1569660"/>
              </a:xfrm>
              <a:prstGeom prst="rect">
                <a:avLst/>
              </a:prstGeom>
              <a:blipFill>
                <a:blip r:embed="rId3"/>
                <a:stretch>
                  <a:fillRect l="-1189" t="-10506" r="-1163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3FD238F-9743-F22C-DE71-CC21D980B23C}"/>
              </a:ext>
            </a:extLst>
          </p:cNvPr>
          <p:cNvSpPr txBox="1"/>
          <p:nvPr/>
        </p:nvSpPr>
        <p:spPr>
          <a:xfrm>
            <a:off x="228600" y="5095760"/>
            <a:ext cx="2362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omaho"/>
                <a:sym typeface="Symbol" panose="05050102010706020507" pitchFamily="18" charset="2"/>
              </a:rPr>
              <a:t>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Các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phép</a:t>
            </a:r>
            <a:r>
              <a:rPr lang="en-US" sz="4800" b="1" dirty="0">
                <a:latin typeface="Tomaho"/>
              </a:rPr>
              <a:t> co, </a:t>
            </a:r>
            <a:r>
              <a:rPr lang="en-US" sz="4800" b="1" dirty="0" err="1">
                <a:latin typeface="Tomaho"/>
              </a:rPr>
              <a:t>dãn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biến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đường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tròn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thành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elip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và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biến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elip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thành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elip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hoặc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đường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tròn</a:t>
            </a:r>
            <a:r>
              <a:rPr lang="en-US" sz="4800" b="1" dirty="0">
                <a:latin typeface="Tomaho"/>
              </a:rPr>
              <a:t>. </a:t>
            </a:r>
            <a:r>
              <a:rPr lang="en-US" sz="4800" b="1" dirty="0" err="1">
                <a:latin typeface="Tomaho"/>
              </a:rPr>
              <a:t>Nhiều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phần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mềm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vẽ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và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xử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lý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ảnh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có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sử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dụng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phép</a:t>
            </a:r>
            <a:r>
              <a:rPr lang="en-US" sz="4800" b="1" dirty="0">
                <a:latin typeface="Tomaho"/>
              </a:rPr>
              <a:t> co </a:t>
            </a:r>
            <a:r>
              <a:rPr lang="en-US" sz="4800" b="1" dirty="0" err="1">
                <a:latin typeface="Tomaho"/>
              </a:rPr>
              <a:t>dãn</a:t>
            </a:r>
            <a:r>
              <a:rPr lang="en-US" sz="4800" b="1" dirty="0">
                <a:latin typeface="Tomaho"/>
              </a:rPr>
              <a:t>. </a:t>
            </a:r>
            <a:r>
              <a:rPr lang="en-US" sz="4800" b="1" dirty="0" err="1">
                <a:latin typeface="Tomaho"/>
              </a:rPr>
              <a:t>Chẳng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hạn</a:t>
            </a:r>
            <a:r>
              <a:rPr lang="en-US" sz="4800" b="1" dirty="0">
                <a:latin typeface="Tomaho"/>
              </a:rPr>
              <a:t>, </a:t>
            </a:r>
            <a:r>
              <a:rPr lang="en-US" sz="4800" b="1" dirty="0" err="1">
                <a:latin typeface="Tomaho"/>
              </a:rPr>
              <a:t>trên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số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phần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mềm</a:t>
            </a:r>
            <a:r>
              <a:rPr lang="en-US" sz="4800" b="1" dirty="0">
                <a:latin typeface="Tomaho"/>
              </a:rPr>
              <a:t>, </a:t>
            </a:r>
            <a:r>
              <a:rPr lang="en-US" sz="4800" b="1" dirty="0" err="1">
                <a:latin typeface="Tomaho"/>
              </a:rPr>
              <a:t>để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vẽ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đường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tròn</a:t>
            </a:r>
            <a:r>
              <a:rPr lang="en-US" sz="4800" b="1" dirty="0">
                <a:latin typeface="Tomaho"/>
              </a:rPr>
              <a:t>, ta </a:t>
            </a:r>
            <a:r>
              <a:rPr lang="en-US" sz="4800" b="1" dirty="0" err="1">
                <a:latin typeface="Tomaho"/>
              </a:rPr>
              <a:t>lại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bắt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đầu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với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elip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và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sau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đó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chỉnh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lại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để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chữ</a:t>
            </a:r>
            <a:r>
              <a:rPr lang="en-US" sz="4800" b="1" dirty="0">
                <a:latin typeface="Tomaho"/>
              </a:rPr>
              <a:t>  </a:t>
            </a:r>
            <a:r>
              <a:rPr lang="en-US" sz="4800" b="1" dirty="0" err="1">
                <a:latin typeface="Tomaho"/>
              </a:rPr>
              <a:t>nhật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cơ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sở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trở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thành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vuông</a:t>
            </a:r>
            <a:r>
              <a:rPr lang="en-US" sz="4800" b="1" dirty="0">
                <a:latin typeface="Tomaho"/>
              </a:rPr>
              <a:t> (</a:t>
            </a:r>
            <a:r>
              <a:rPr lang="en-US" sz="4800" b="1" dirty="0" err="1">
                <a:latin typeface="Tomaho"/>
              </a:rPr>
              <a:t>giữ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nguyên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của</a:t>
            </a:r>
            <a:r>
              <a:rPr lang="en-US" sz="4800" b="1" dirty="0">
                <a:latin typeface="Tomaho"/>
              </a:rPr>
              <a:t> 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chữ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nhật</a:t>
            </a:r>
            <a:r>
              <a:rPr lang="en-US" sz="4800" b="1" dirty="0">
                <a:latin typeface="Tomaho"/>
              </a:rPr>
              <a:t>, </a:t>
            </a:r>
            <a:r>
              <a:rPr lang="en-US" sz="4800" b="1" dirty="0" err="1">
                <a:latin typeface="Tomaho"/>
              </a:rPr>
              <a:t>chỉ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chỉnh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còn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lại</a:t>
            </a:r>
            <a:r>
              <a:rPr lang="en-US" sz="4800" b="1" dirty="0">
                <a:latin typeface="Tomaho"/>
              </a:rPr>
              <a:t>).</a:t>
            </a:r>
          </a:p>
          <a:p>
            <a:pPr algn="just"/>
            <a:endParaRPr lang="en-US" sz="4800" b="1" dirty="0">
              <a:latin typeface="Tomah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77BC3B-954E-42B5-30E2-1B2ED4CC8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94" y="8616966"/>
            <a:ext cx="13490419" cy="464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7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HOẠT ĐỘNG LUYỆN TẬP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1" y="3048000"/>
            <a:ext cx="8835214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9292415" y="3029606"/>
            <a:ext cx="14862986" cy="1038159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94397" y="281055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19736" y="3657600"/>
                <a:ext cx="8619464" cy="901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Trong </a:t>
                </a:r>
                <a:r>
                  <a:rPr lang="en-US" sz="4800" b="1" dirty="0" err="1">
                    <a:latin typeface="Tomaho"/>
                  </a:rPr>
                  <a:t>mặt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phẳng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tọa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độ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. </a:t>
                </a:r>
                <a:r>
                  <a:rPr lang="en-US" sz="4800" b="1" dirty="0" err="1">
                    <a:latin typeface="Tomaho"/>
                  </a:rPr>
                  <a:t>Xét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thành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mỗi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khác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thành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sao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trung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. </a:t>
                </a:r>
                <a:r>
                  <a:rPr lang="en-US" sz="4800" b="1" dirty="0" err="1">
                    <a:latin typeface="Tomaho"/>
                  </a:rPr>
                  <a:t>Tìm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tọa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độ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ảnh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 qua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9736" y="3657600"/>
                <a:ext cx="8619464" cy="9013237"/>
              </a:xfrm>
              <a:prstGeom prst="rect">
                <a:avLst/>
              </a:prstGeom>
              <a:blipFill>
                <a:blip r:embed="rId3"/>
                <a:stretch>
                  <a:fillRect l="-3182" r="-3253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D3BC9F-0742-DAA4-4A01-B213965D9DCF}"/>
              </a:ext>
            </a:extLst>
          </p:cNvPr>
          <p:cNvSpPr txBox="1"/>
          <p:nvPr/>
        </p:nvSpPr>
        <p:spPr>
          <a:xfrm>
            <a:off x="10729315" y="2930085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21DE7-DAE2-FA0F-0EFD-8B25EA857E04}"/>
                  </a:ext>
                </a:extLst>
              </p:cNvPr>
              <p:cNvSpPr txBox="1"/>
              <p:nvPr/>
            </p:nvSpPr>
            <p:spPr>
              <a:xfrm>
                <a:off x="9365226" y="3747288"/>
                <a:ext cx="14325600" cy="344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Phép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thành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nó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mỗi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khác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thành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sao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cho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trung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endParaRPr lang="en-US" sz="4800" b="1" dirty="0">
                  <a:latin typeface="Tomaho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21DE7-DAE2-FA0F-0EFD-8B25EA85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26" y="3747288"/>
                <a:ext cx="14325600" cy="3448445"/>
              </a:xfrm>
              <a:prstGeom prst="rect">
                <a:avLst/>
              </a:prstGeom>
              <a:blipFill>
                <a:blip r:embed="rId4"/>
                <a:stretch>
                  <a:fillRect l="-1915" r="-1957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0C05FD-47EB-56E6-91FC-EF7462049A42}"/>
                  </a:ext>
                </a:extLst>
              </p:cNvPr>
              <p:cNvSpPr txBox="1"/>
              <p:nvPr/>
            </p:nvSpPr>
            <p:spPr>
              <a:xfrm>
                <a:off x="9451121" y="7084195"/>
                <a:ext cx="14782800" cy="2191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phép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thành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sao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cho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trung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4800" b="1" i="1"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800" b="1"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 Do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omaho"/>
                    <a:ea typeface="Calibri" panose="020F0502020204030204" pitchFamily="34" charset="0"/>
                  </a:rPr>
                  <a:t>:  </a:t>
                </a:r>
                <a:endParaRPr lang="en-US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0C05FD-47EB-56E6-91FC-EF746204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21" y="7084195"/>
                <a:ext cx="14782800" cy="2191882"/>
              </a:xfrm>
              <a:prstGeom prst="rect">
                <a:avLst/>
              </a:prstGeom>
              <a:blipFill>
                <a:blip r:embed="rId5"/>
                <a:stretch>
                  <a:fillRect l="-185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0B40B-6279-E576-CCF8-86DAF96D5A46}"/>
                  </a:ext>
                </a:extLst>
              </p:cNvPr>
              <p:cNvSpPr txBox="1"/>
              <p:nvPr/>
            </p:nvSpPr>
            <p:spPr>
              <a:xfrm>
                <a:off x="9365226" y="11739670"/>
                <a:ext cx="15163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ảnh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qua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phép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latin typeface="Tomaho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′(−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0B40B-6279-E576-CCF8-86DAF96D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26" y="11739670"/>
                <a:ext cx="15163800" cy="1569660"/>
              </a:xfrm>
              <a:prstGeom prst="rect">
                <a:avLst/>
              </a:prstGeom>
              <a:blipFill>
                <a:blip r:embed="rId6"/>
                <a:stretch>
                  <a:fillRect l="-1809" t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BDBF69-80DE-AF5F-F7ED-C7F85A7FA6C8}"/>
                  </a:ext>
                </a:extLst>
              </p:cNvPr>
              <p:cNvSpPr txBox="1"/>
              <p:nvPr/>
            </p:nvSpPr>
            <p:spPr>
              <a:xfrm>
                <a:off x="11534775" y="9601200"/>
                <a:ext cx="9095310" cy="1579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6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BDBF69-80DE-AF5F-F7ED-C7F85A7FA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775" y="9601200"/>
                <a:ext cx="9095310" cy="1579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9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  <p:bldP spid="5" grpId="0"/>
      <p:bldP spid="10" grpId="0"/>
      <p:bldP spid="15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HOẠT ĐỘNG LUYỆN TẬP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10972799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464141" y="3029606"/>
            <a:ext cx="12691259" cy="1038159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94397" y="281055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19735" y="3657600"/>
                <a:ext cx="10972799" cy="578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Trong </a:t>
                </a:r>
                <a:r>
                  <a:rPr lang="en-US" sz="4800" b="1" dirty="0" err="1">
                    <a:latin typeface="Tomaho"/>
                  </a:rPr>
                  <a:t>bảng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bên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quan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sát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quy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luật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điền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cặp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, …, </a:t>
                </a:r>
                <a:r>
                  <a:rPr lang="en-US" sz="4800" b="1" dirty="0" err="1">
                    <a:latin typeface="Tomaho"/>
                  </a:rPr>
                  <a:t>từ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điền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kí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hiệu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vào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vị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trí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thích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hợp</a:t>
                </a:r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4800" b="1" dirty="0">
                  <a:latin typeface="Tomaho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9735" y="3657600"/>
                <a:ext cx="10972799" cy="5780044"/>
              </a:xfrm>
              <a:prstGeom prst="rect">
                <a:avLst/>
              </a:prstGeom>
              <a:blipFill>
                <a:blip r:embed="rId3"/>
                <a:stretch>
                  <a:fillRect l="-2500" r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D3BC9F-0742-DAA4-4A01-B213965D9DCF}"/>
              </a:ext>
            </a:extLst>
          </p:cNvPr>
          <p:cNvSpPr txBox="1"/>
          <p:nvPr/>
        </p:nvSpPr>
        <p:spPr>
          <a:xfrm>
            <a:off x="11528678" y="2912117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FBC01-05BD-88EF-BA90-DF7BFC95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0" y="7718862"/>
            <a:ext cx="5211440" cy="570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0BAC6-FC6A-5BF8-2893-DA2BB6A67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3961056"/>
            <a:ext cx="6727079" cy="9293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4A2B6479-04FA-56F6-A899-6CCA7AA95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06554"/>
              </p:ext>
            </p:extLst>
          </p:nvPr>
        </p:nvGraphicFramePr>
        <p:xfrm>
          <a:off x="16154400" y="4038600"/>
          <a:ext cx="1284661" cy="131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61">
                  <a:extLst>
                    <a:ext uri="{9D8B030D-6E8A-4147-A177-3AD203B41FA5}">
                      <a16:colId xmlns:a16="http://schemas.microsoft.com/office/drawing/2014/main" val="1944095387"/>
                    </a:ext>
                  </a:extLst>
                </a:gridCol>
              </a:tblGrid>
              <a:tr h="1319556">
                <a:tc>
                  <a:txBody>
                    <a:bodyPr/>
                    <a:lstStyle/>
                    <a:p>
                      <a:pPr algn="ctr"/>
                      <a:r>
                        <a:rPr lang="en-US" sz="7800" dirty="0">
                          <a:latin typeface="Tomaho"/>
                        </a:rPr>
                        <a:t>Q’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8915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AEB92B-A18C-D65A-C4D1-E27754FBA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00008"/>
              </p:ext>
            </p:extLst>
          </p:nvPr>
        </p:nvGraphicFramePr>
        <p:xfrm>
          <a:off x="17439061" y="10496337"/>
          <a:ext cx="1359633" cy="131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633">
                  <a:extLst>
                    <a:ext uri="{9D8B030D-6E8A-4147-A177-3AD203B41FA5}">
                      <a16:colId xmlns:a16="http://schemas.microsoft.com/office/drawing/2014/main" val="1944095387"/>
                    </a:ext>
                  </a:extLst>
                </a:gridCol>
              </a:tblGrid>
              <a:tr h="1319556">
                <a:tc>
                  <a:txBody>
                    <a:bodyPr/>
                    <a:lstStyle/>
                    <a:p>
                      <a:pPr algn="ctr"/>
                      <a:r>
                        <a:rPr lang="en-US" sz="7800" dirty="0">
                          <a:latin typeface="Tomaho"/>
                        </a:rPr>
                        <a:t>S’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834889154"/>
                  </a:ext>
                </a:extLst>
              </a:tr>
            </a:tbl>
          </a:graphicData>
        </a:graphic>
      </p:graphicFrame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E155B4D4-F248-338E-2200-1ECFC8CE9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858241"/>
              </p:ext>
            </p:extLst>
          </p:nvPr>
        </p:nvGraphicFramePr>
        <p:xfrm>
          <a:off x="16154400" y="11813435"/>
          <a:ext cx="1284661" cy="131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61">
                  <a:extLst>
                    <a:ext uri="{9D8B030D-6E8A-4147-A177-3AD203B41FA5}">
                      <a16:colId xmlns:a16="http://schemas.microsoft.com/office/drawing/2014/main" val="1944095387"/>
                    </a:ext>
                  </a:extLst>
                </a:gridCol>
              </a:tblGrid>
              <a:tr h="1319556">
                <a:tc>
                  <a:txBody>
                    <a:bodyPr/>
                    <a:lstStyle/>
                    <a:p>
                      <a:pPr algn="ctr"/>
                      <a:r>
                        <a:rPr lang="en-US" sz="7800" dirty="0">
                          <a:latin typeface="Tomaho"/>
                        </a:rPr>
                        <a:t>N’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89154"/>
                  </a:ext>
                </a:extLst>
              </a:tr>
            </a:tbl>
          </a:graphicData>
        </a:graphic>
      </p:graphicFrame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E33F3538-48E2-8458-70FB-751A4A186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65397"/>
              </p:ext>
            </p:extLst>
          </p:nvPr>
        </p:nvGraphicFramePr>
        <p:xfrm>
          <a:off x="20040600" y="9220200"/>
          <a:ext cx="1284661" cy="131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61">
                  <a:extLst>
                    <a:ext uri="{9D8B030D-6E8A-4147-A177-3AD203B41FA5}">
                      <a16:colId xmlns:a16="http://schemas.microsoft.com/office/drawing/2014/main" val="1944095387"/>
                    </a:ext>
                  </a:extLst>
                </a:gridCol>
              </a:tblGrid>
              <a:tr h="1319556">
                <a:tc>
                  <a:txBody>
                    <a:bodyPr/>
                    <a:lstStyle/>
                    <a:p>
                      <a:pPr algn="ctr"/>
                      <a:r>
                        <a:rPr lang="en-US" sz="7800" dirty="0">
                          <a:latin typeface="Tomaho"/>
                        </a:rPr>
                        <a:t>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89154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3B3EE677-47AA-46DE-7DB6-390F73FB6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90094"/>
              </p:ext>
            </p:extLst>
          </p:nvPr>
        </p:nvGraphicFramePr>
        <p:xfrm>
          <a:off x="20051339" y="11804027"/>
          <a:ext cx="1284661" cy="131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61">
                  <a:extLst>
                    <a:ext uri="{9D8B030D-6E8A-4147-A177-3AD203B41FA5}">
                      <a16:colId xmlns:a16="http://schemas.microsoft.com/office/drawing/2014/main" val="1944095387"/>
                    </a:ext>
                  </a:extLst>
                </a:gridCol>
              </a:tblGrid>
              <a:tr h="1319556">
                <a:tc>
                  <a:txBody>
                    <a:bodyPr/>
                    <a:lstStyle/>
                    <a:p>
                      <a:pPr algn="ctr"/>
                      <a:r>
                        <a:rPr lang="en-US" sz="7800" dirty="0">
                          <a:latin typeface="Tomaho"/>
                        </a:rPr>
                        <a:t>P’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89154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0C8233BF-F9EE-EFA4-6048-B4F6457F6136}"/>
              </a:ext>
            </a:extLst>
          </p:cNvPr>
          <p:cNvSpPr/>
          <p:nvPr/>
        </p:nvSpPr>
        <p:spPr>
          <a:xfrm>
            <a:off x="18755939" y="4038600"/>
            <a:ext cx="1284661" cy="1319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48913A-BFF5-16B6-818A-DA8067F39A7A}"/>
              </a:ext>
            </a:extLst>
          </p:cNvPr>
          <p:cNvSpPr/>
          <p:nvPr/>
        </p:nvSpPr>
        <p:spPr>
          <a:xfrm>
            <a:off x="14874392" y="4022508"/>
            <a:ext cx="1284661" cy="1319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D0B623-978C-D47B-E211-13118A35D175}"/>
              </a:ext>
            </a:extLst>
          </p:cNvPr>
          <p:cNvSpPr/>
          <p:nvPr/>
        </p:nvSpPr>
        <p:spPr>
          <a:xfrm>
            <a:off x="18755939" y="11749853"/>
            <a:ext cx="1284661" cy="1319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47F68A-99A2-31F3-A145-69997FF5E3D9}"/>
              </a:ext>
            </a:extLst>
          </p:cNvPr>
          <p:cNvSpPr/>
          <p:nvPr/>
        </p:nvSpPr>
        <p:spPr>
          <a:xfrm>
            <a:off x="14890500" y="5254278"/>
            <a:ext cx="1284661" cy="1319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DD87DD-3529-3E59-E76F-5BADB6152AC2}"/>
              </a:ext>
            </a:extLst>
          </p:cNvPr>
          <p:cNvSpPr/>
          <p:nvPr/>
        </p:nvSpPr>
        <p:spPr>
          <a:xfrm>
            <a:off x="17449800" y="5311747"/>
            <a:ext cx="1284661" cy="1319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  <p:bldP spid="5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HOẠT ĐỘNG VẬN DỤNG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23746692" cy="739696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228601" y="10668000"/>
            <a:ext cx="23746689" cy="274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228600" y="2838667"/>
            <a:ext cx="23746690" cy="330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omaho"/>
              </a:rPr>
              <a:t>Quan </a:t>
            </a:r>
            <a:r>
              <a:rPr lang="en-US" sz="4800" b="1" dirty="0" err="1">
                <a:latin typeface="Tomaho"/>
              </a:rPr>
              <a:t>sát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tấm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ảnh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hoa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hồng</a:t>
            </a:r>
            <a:r>
              <a:rPr lang="en-US" sz="4800" b="1" dirty="0">
                <a:latin typeface="Tomaho"/>
              </a:rPr>
              <a:t> ở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1.4, </a:t>
            </a:r>
            <a:r>
              <a:rPr lang="en-US" sz="4800" b="1" dirty="0" err="1">
                <a:latin typeface="Tomaho"/>
              </a:rPr>
              <a:t>hãy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cho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biết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nào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giống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ảnh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của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ở </a:t>
            </a:r>
            <a:r>
              <a:rPr lang="en-US" sz="4800" b="1" dirty="0" err="1">
                <a:latin typeface="Tomaho"/>
              </a:rPr>
              <a:t>giữa</a:t>
            </a:r>
            <a:r>
              <a:rPr lang="en-US" sz="4800" b="1" dirty="0">
                <a:latin typeface="Tomaho"/>
              </a:rPr>
              <a:t> qua </a:t>
            </a: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phép</a:t>
            </a:r>
            <a:r>
              <a:rPr lang="en-US" sz="4800" b="1" dirty="0">
                <a:latin typeface="Tomaho"/>
              </a:rPr>
              <a:t> co </a:t>
            </a:r>
            <a:r>
              <a:rPr lang="en-US" sz="4800" b="1" dirty="0" err="1">
                <a:latin typeface="Tomaho"/>
              </a:rPr>
              <a:t>về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trục</a:t>
            </a:r>
            <a:r>
              <a:rPr lang="en-US" sz="4800" b="1" dirty="0">
                <a:latin typeface="Tomaho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800" b="1" dirty="0">
              <a:latin typeface="Tomah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3BC9F-0742-DAA4-4A01-B213965D9DCF}"/>
              </a:ext>
            </a:extLst>
          </p:cNvPr>
          <p:cNvSpPr txBox="1"/>
          <p:nvPr/>
        </p:nvSpPr>
        <p:spPr>
          <a:xfrm>
            <a:off x="6722107" y="10492648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200CAE-6993-8EB5-207B-56D5359DC661}"/>
              </a:ext>
            </a:extLst>
          </p:cNvPr>
          <p:cNvGrpSpPr/>
          <p:nvPr/>
        </p:nvGrpSpPr>
        <p:grpSpPr>
          <a:xfrm>
            <a:off x="3545836" y="5044268"/>
            <a:ext cx="18485547" cy="5105790"/>
            <a:chOff x="3545836" y="5044268"/>
            <a:chExt cx="18485547" cy="51057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900B9A-DB78-26DF-DB32-A30888D04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836" y="5044268"/>
              <a:ext cx="18485547" cy="394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C06EF4-4AA7-CCB0-E4BF-4CB5903CF913}"/>
                </a:ext>
              </a:extLst>
            </p:cNvPr>
            <p:cNvSpPr txBox="1"/>
            <p:nvPr/>
          </p:nvSpPr>
          <p:spPr>
            <a:xfrm>
              <a:off x="6722107" y="9064248"/>
              <a:ext cx="12226412" cy="1085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1.4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048931-904E-A6DD-EAC5-8710DCF4FA5A}"/>
                </a:ext>
              </a:extLst>
            </p:cNvPr>
            <p:cNvSpPr txBox="1"/>
            <p:nvPr/>
          </p:nvSpPr>
          <p:spPr>
            <a:xfrm>
              <a:off x="3643745" y="8745804"/>
              <a:ext cx="2362200" cy="1085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Calibri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A69EB-2BF3-90AD-2B30-06B5D47D53E5}"/>
                </a:ext>
              </a:extLst>
            </p:cNvPr>
            <p:cNvSpPr txBox="1"/>
            <p:nvPr/>
          </p:nvSpPr>
          <p:spPr>
            <a:xfrm>
              <a:off x="18475964" y="8765474"/>
              <a:ext cx="2362200" cy="1085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noProof="0" dirty="0">
                  <a:solidFill>
                    <a:srgbClr val="FF0000"/>
                  </a:solidFill>
                  <a:latin typeface="Calibri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816C8A-9C53-3D8A-7A97-5E9E64943779}"/>
              </a:ext>
            </a:extLst>
          </p:cNvPr>
          <p:cNvSpPr txBox="1"/>
          <p:nvPr/>
        </p:nvSpPr>
        <p:spPr>
          <a:xfrm flipH="1">
            <a:off x="218768" y="11169829"/>
            <a:ext cx="23746690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omaho"/>
              </a:rPr>
              <a:t>     </a:t>
            </a:r>
            <a:r>
              <a:rPr lang="en-US" sz="4800" b="1" dirty="0" err="1">
                <a:latin typeface="Tomaho"/>
              </a:rPr>
              <a:t>Nếu</a:t>
            </a:r>
            <a:r>
              <a:rPr lang="en-US" sz="4800" b="1" dirty="0">
                <a:latin typeface="Tomaho"/>
              </a:rPr>
              <a:t> co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giữa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theo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ngang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thì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chọn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A. </a:t>
            </a:r>
            <a:r>
              <a:rPr lang="en-US" sz="4800" b="1" dirty="0" err="1">
                <a:latin typeface="Tomaho"/>
              </a:rPr>
              <a:t>Nếu</a:t>
            </a:r>
            <a:r>
              <a:rPr lang="en-US" sz="4800" b="1" dirty="0">
                <a:latin typeface="Tomaho"/>
              </a:rPr>
              <a:t> co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giữa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theo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chiều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dọc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thì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chọn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B. </a:t>
            </a:r>
            <a:r>
              <a:rPr lang="en-US" sz="4800" b="1" dirty="0" err="1">
                <a:latin typeface="Tomaho"/>
              </a:rPr>
              <a:t>Vậy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chọn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cả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hai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hình</a:t>
            </a:r>
            <a:r>
              <a:rPr lang="en-US" sz="4800" b="1" dirty="0">
                <a:latin typeface="Tomaho"/>
              </a:rPr>
              <a:t> A </a:t>
            </a:r>
            <a:r>
              <a:rPr lang="en-US" sz="4800" b="1" dirty="0" err="1">
                <a:latin typeface="Tomaho"/>
              </a:rPr>
              <a:t>và</a:t>
            </a:r>
            <a:r>
              <a:rPr lang="en-US" sz="4800" b="1" dirty="0">
                <a:latin typeface="Tomaho"/>
              </a:rPr>
              <a:t> B.</a:t>
            </a:r>
          </a:p>
          <a:p>
            <a:pPr algn="just">
              <a:lnSpc>
                <a:spcPct val="150000"/>
              </a:lnSpc>
            </a:pPr>
            <a:endParaRPr lang="en-US" sz="4800" b="1" dirty="0">
              <a:latin typeface="Tomaho"/>
            </a:endParaRPr>
          </a:p>
          <a:p>
            <a:pPr algn="just">
              <a:lnSpc>
                <a:spcPct val="150000"/>
              </a:lnSpc>
            </a:pPr>
            <a:endParaRPr lang="en-US" sz="4800" b="1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71733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  <p:bldP spid="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87932" y="1775377"/>
            <a:ext cx="22808132" cy="11678393"/>
            <a:chOff x="1447795" y="1664189"/>
            <a:chExt cx="22808132" cy="116783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664189"/>
              <a:ext cx="22808132" cy="11678393"/>
              <a:chOff x="1447795" y="1664189"/>
              <a:chExt cx="22808132" cy="116783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545455"/>
                <a:chOff x="-3538955" y="3448230"/>
                <a:chExt cx="22680054" cy="1154545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545455"/>
                  <a:chOff x="-3538955" y="3448230"/>
                  <a:chExt cx="22680054" cy="1154545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46389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2971914" y="1664197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165290" y="1664189"/>
                <a:ext cx="20278373" cy="1251937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812983" y="1751694"/>
                <a:ext cx="19402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 ĐỀ 1: PHÉP BIẾN HÌNH TRONG MẶT PHẲNG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57395" y="5672520"/>
                <a:ext cx="7162636" cy="911589"/>
                <a:chOff x="7469268" y="7494516"/>
                <a:chExt cx="7163466" cy="91169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44698" y="7566359"/>
                  <a:ext cx="548803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 BIẾN HÌNH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69268" y="7494516"/>
                  <a:ext cx="1383018" cy="911694"/>
                  <a:chOff x="7469187" y="7951716"/>
                  <a:chExt cx="1371600" cy="91169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514855" y="794144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032317"/>
                    <a:ext cx="1371600" cy="831093"/>
                    <a:chOff x="7469187" y="8032317"/>
                    <a:chExt cx="1371600" cy="83109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764933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032317"/>
                      <a:ext cx="332237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5" y="6836512"/>
                <a:ext cx="16032175" cy="988878"/>
                <a:chOff x="7459670" y="6546748"/>
                <a:chExt cx="16034040" cy="98899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49653" y="6654977"/>
                  <a:ext cx="1434405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 CỦA MỘT HÌNH QUA MỘT PHÉP BIẾN HÌNH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46748"/>
                  <a:ext cx="1392615" cy="988992"/>
                  <a:chOff x="7459669" y="5566053"/>
                  <a:chExt cx="1381118" cy="98899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55578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90267"/>
                    <a:ext cx="1371600" cy="864778"/>
                    <a:chOff x="7469187" y="5690267"/>
                    <a:chExt cx="1371600" cy="86477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7022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723953"/>
                      <a:ext cx="507513" cy="83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024258" y="6486123"/>
                <a:ext cx="184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66548" y="8267853"/>
                <a:ext cx="996170" cy="2603835"/>
                <a:chOff x="7483704" y="5829254"/>
                <a:chExt cx="1277332" cy="2604134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93971" y="581898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      TOÁN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1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11</a:t>
                </a:r>
                <a:endParaRPr sz="8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354010" y="3138102"/>
            <a:ext cx="14998104" cy="2175517"/>
            <a:chOff x="71818" y="108752"/>
            <a:chExt cx="640122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8" y="147938"/>
              <a:ext cx="6401228" cy="61052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97585" cy="512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8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 BIẾN HÌNH</a:t>
              </a:r>
              <a:endPara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ound Same Side Corner Rectangle 78">
            <a:extLst>
              <a:ext uri="{FF2B5EF4-FFF2-40B4-BE49-F238E27FC236}">
                <a16:creationId xmlns:a16="http://schemas.microsoft.com/office/drawing/2014/main" id="{5E5391F7-78C7-89F1-381E-75233AD9F05E}"/>
              </a:ext>
            </a:extLst>
          </p:cNvPr>
          <p:cNvSpPr/>
          <p:nvPr/>
        </p:nvSpPr>
        <p:spPr>
          <a:xfrm rot="5400000">
            <a:off x="1165913" y="7881021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45D48-2B54-4733-4A37-D180C8AC4152}"/>
              </a:ext>
            </a:extLst>
          </p:cNvPr>
          <p:cNvSpPr txBox="1"/>
          <p:nvPr/>
        </p:nvSpPr>
        <p:spPr>
          <a:xfrm>
            <a:off x="1416624" y="8241336"/>
            <a:ext cx="511679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198BD-106E-DE93-CCC3-481AECF1F306}"/>
              </a:ext>
            </a:extLst>
          </p:cNvPr>
          <p:cNvSpPr/>
          <p:nvPr/>
        </p:nvSpPr>
        <p:spPr>
          <a:xfrm>
            <a:off x="2613767" y="8157873"/>
            <a:ext cx="2574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5462081"/>
                <a:ext cx="23850598" cy="804119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600" b="1" dirty="0"/>
                  <a:t>HĐ1. </a:t>
                </a:r>
                <a:r>
                  <a:rPr lang="en-US" sz="4600" b="1" dirty="0" err="1"/>
                  <a:t>Hoa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và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Hưng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cùng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chơi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trò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sau</a:t>
                </a:r>
                <a:r>
                  <a:rPr lang="en-US" sz="4600" b="1" dirty="0"/>
                  <a:t>: Hai </a:t>
                </a:r>
                <a:r>
                  <a:rPr lang="en-US" sz="4600" b="1" dirty="0" err="1"/>
                  <a:t>bạn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luân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phiên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nhau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các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đồng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có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cùng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kích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thước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một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mảnh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giấy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chữ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nhật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sao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các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nằm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hoàn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toàn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mảnh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giấy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và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sau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không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chồng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lên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trước</a:t>
                </a:r>
                <a:r>
                  <a:rPr lang="en-US" sz="4600" b="1" dirty="0"/>
                  <a:t>. </a:t>
                </a:r>
                <a:r>
                  <a:rPr lang="en-US" sz="4600" b="1" dirty="0" err="1"/>
                  <a:t>Mỗi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bạn</a:t>
                </a:r>
                <a:r>
                  <a:rPr lang="en-US" sz="4600" b="1" dirty="0"/>
                  <a:t>, </a:t>
                </a:r>
                <a:r>
                  <a:rPr lang="en-US" sz="4600" b="1" dirty="0" err="1"/>
                  <a:t>đến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lượt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được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một</a:t>
                </a:r>
                <a:r>
                  <a:rPr lang="en-US" sz="4600" b="1" dirty="0"/>
                  <a:t> xu. Ai </a:t>
                </a:r>
                <a:r>
                  <a:rPr lang="en-US" sz="4600" b="1" dirty="0" err="1"/>
                  <a:t>là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người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đầu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tiên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không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còn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chỗ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để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là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người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thua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cuộc</a:t>
                </a:r>
                <a:r>
                  <a:rPr lang="en-US" sz="4600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4600" b="1" dirty="0"/>
                  <a:t>    Sau </a:t>
                </a:r>
                <a:r>
                  <a:rPr lang="en-US" sz="4600" b="1" dirty="0" err="1"/>
                  <a:t>vài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lần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chơi</a:t>
                </a:r>
                <a:r>
                  <a:rPr lang="en-US" sz="4600" b="1" dirty="0"/>
                  <a:t>, </a:t>
                </a:r>
                <a:r>
                  <a:rPr lang="en-US" sz="4600" b="1" dirty="0" err="1"/>
                  <a:t>Hoa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đã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phát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hiện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ra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cách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chơi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để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nếu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được</a:t>
                </a:r>
                <a:endParaRPr lang="en-US" sz="4600" b="1" dirty="0"/>
              </a:p>
              <a:p>
                <a:pPr marL="0" indent="0" algn="just">
                  <a:buNone/>
                </a:pPr>
                <a:r>
                  <a:rPr lang="en-US" sz="4600" b="1" dirty="0" err="1"/>
                  <a:t>là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người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trước</a:t>
                </a:r>
                <a:r>
                  <a:rPr lang="en-US" sz="4600" b="1" dirty="0"/>
                  <a:t>, </a:t>
                </a:r>
                <a:r>
                  <a:rPr lang="en-US" sz="4600" b="1" dirty="0" err="1"/>
                  <a:t>Hoa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sẽ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thắng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cuộc</a:t>
                </a:r>
                <a:r>
                  <a:rPr lang="en-US" sz="4600" b="1" dirty="0"/>
                  <a:t>. </a:t>
                </a:r>
                <a:r>
                  <a:rPr lang="en-US" sz="4600" b="1" dirty="0" err="1"/>
                  <a:t>Hoa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biết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sẽ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4600" b="1" dirty="0" err="1"/>
                  <a:t>đồng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đầu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tiên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tại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trí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/>
                  <a:t> ở </a:t>
                </a:r>
                <a:r>
                  <a:rPr lang="en-US" sz="4600" b="1" dirty="0" err="1"/>
                  <a:t>chính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giữ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mảnh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giấy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và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đưa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ra</a:t>
                </a:r>
                <a:r>
                  <a:rPr lang="en-US" sz="4600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4600" b="1" dirty="0" err="1"/>
                  <a:t>quy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tắc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xác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định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trí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đồng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kế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tiếp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mỗi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đồng</a:t>
                </a:r>
                <a:r>
                  <a:rPr lang="en-US" sz="4600" b="1" dirty="0"/>
                  <a:t> xu </a:t>
                </a:r>
                <a:r>
                  <a:rPr lang="en-US" sz="4600" b="1" dirty="0" err="1"/>
                  <a:t>Hưng</a:t>
                </a:r>
                <a:r>
                  <a:rPr lang="en-US" sz="4600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4600" b="1" dirty="0" err="1"/>
                  <a:t>đặt</a:t>
                </a:r>
                <a:r>
                  <a:rPr lang="en-US" sz="4600" b="1" dirty="0"/>
                  <a:t>. </a:t>
                </a:r>
                <a:r>
                  <a:rPr lang="en-US" sz="4600" b="1" dirty="0" err="1"/>
                  <a:t>Hỏi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nếu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Hưng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đồng</a:t>
                </a:r>
                <a:r>
                  <a:rPr lang="en-US" sz="4600" b="1" dirty="0"/>
                  <a:t> xu ở </a:t>
                </a:r>
                <a:r>
                  <a:rPr lang="en-US" sz="4600" b="1" dirty="0" err="1"/>
                  <a:t>vị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trí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600" b="1" dirty="0"/>
                  <a:t> </a:t>
                </a:r>
                <a:r>
                  <a:rPr lang="en-US" sz="4600" b="1" dirty="0" err="1"/>
                  <a:t>thì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đến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lượt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mình</a:t>
                </a:r>
                <a:r>
                  <a:rPr lang="en-US" sz="4600" b="1" dirty="0"/>
                  <a:t>, </a:t>
                </a:r>
              </a:p>
              <a:p>
                <a:pPr marL="0" indent="0" algn="just">
                  <a:buNone/>
                </a:pPr>
                <a:r>
                  <a:rPr lang="en-US" sz="4600" b="1" dirty="0" err="1"/>
                  <a:t>Hoa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sẽ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đặt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đồng</a:t>
                </a:r>
                <a:r>
                  <a:rPr lang="en-US" sz="4600" b="1" dirty="0"/>
                  <a:t> xu ở </a:t>
                </a:r>
                <a:r>
                  <a:rPr lang="en-US" sz="4600" b="1" dirty="0" err="1"/>
                  <a:t>vị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trí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nào</a:t>
                </a:r>
                <a:r>
                  <a:rPr lang="en-US" sz="4600" b="1" dirty="0"/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62081"/>
                <a:ext cx="23850598" cy="8041196"/>
              </a:xfrm>
              <a:prstGeom prst="rect">
                <a:avLst/>
              </a:prstGeom>
              <a:blipFill>
                <a:blip r:embed="rId3"/>
                <a:stretch>
                  <a:fillRect l="-1073" t="-1514" r="-1048" b="-59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846E5E-9969-43F7-AFC5-9E55DF84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31531"/>
              </p:ext>
            </p:extLst>
          </p:nvPr>
        </p:nvGraphicFramePr>
        <p:xfrm>
          <a:off x="228600" y="1618520"/>
          <a:ext cx="238505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29">
                  <a:extLst>
                    <a:ext uri="{9D8B030D-6E8A-4147-A177-3AD203B41FA5}">
                      <a16:colId xmlns:a16="http://schemas.microsoft.com/office/drawing/2014/main" val="3237687154"/>
                    </a:ext>
                  </a:extLst>
                </a:gridCol>
                <a:gridCol w="15254270">
                  <a:extLst>
                    <a:ext uri="{9D8B030D-6E8A-4147-A177-3AD203B41FA5}">
                      <a16:colId xmlns:a16="http://schemas.microsoft.com/office/drawing/2014/main" val="3493089872"/>
                    </a:ext>
                  </a:extLst>
                </a:gridCol>
              </a:tblGrid>
              <a:tr h="3667855"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4800" b="1" dirty="0">
                          <a:solidFill>
                            <a:srgbClr val="38562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Thuật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ngữ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Ảnh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Ảnh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kỹ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endParaRPr lang="en-US" sz="4800" b="1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niệm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niệm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ảnh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9923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53E8D6-AAD6-D75B-BBC9-2A34B2C7D0C1}"/>
              </a:ext>
            </a:extLst>
          </p:cNvPr>
          <p:cNvCxnSpPr>
            <a:cxnSpLocks/>
          </p:cNvCxnSpPr>
          <p:nvPr/>
        </p:nvCxnSpPr>
        <p:spPr>
          <a:xfrm>
            <a:off x="8763000" y="1618520"/>
            <a:ext cx="0" cy="38435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F35C1198-6658-93A5-D511-A42F8AA4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1" y="7848600"/>
            <a:ext cx="830579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703" y="3516160"/>
                <a:ext cx="23164800" cy="380206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   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Phép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biến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quy</a:t>
                </a:r>
                <a:r>
                  <a:rPr lang="en-US" b="1" dirty="0"/>
                  <a:t> </a:t>
                </a:r>
                <a:r>
                  <a:rPr lang="en-US" b="1" dirty="0" err="1"/>
                  <a:t>tắc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, </a:t>
                </a:r>
                <a:r>
                  <a:rPr lang="en-US" b="1" dirty="0" err="1"/>
                  <a:t>xác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duy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’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dirty="0"/>
                  <a:t>   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’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ảnh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qua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" y="3516160"/>
                <a:ext cx="23164800" cy="3802062"/>
              </a:xfrm>
              <a:prstGeom prst="rect">
                <a:avLst/>
              </a:prstGeom>
              <a:blipFill>
                <a:blip r:embed="rId3"/>
                <a:stretch>
                  <a:fillRect l="-1184" r="-1157" b="-12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9105264A-347B-1C0B-9B1F-F64FF0EE9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703" y="7551737"/>
                <a:ext cx="23164800" cy="52054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4591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4591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b="1" dirty="0">
                    <a:solidFill>
                      <a:srgbClr val="C4591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b="1" dirty="0">
                    <a:solidFill>
                      <a:srgbClr val="C4591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kí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ảnh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thì</a:t>
                </a:r>
                <a:r>
                  <a:rPr lang="en-US" b="1" dirty="0"/>
                  <a:t> ta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thành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Ảnh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kí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thành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phép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đồng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nhất</a:t>
                </a:r>
                <a:r>
                  <a:rPr lang="en-US" b="1" dirty="0"/>
                  <a:t>.</a:t>
                </a:r>
              </a:p>
              <a:p>
                <a:pPr marL="3657600" marR="0" lvl="4" indent="0" algn="just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9105264A-347B-1C0B-9B1F-F64FF0EE9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" y="7551737"/>
                <a:ext cx="23164800" cy="5205414"/>
              </a:xfrm>
              <a:prstGeom prst="rect">
                <a:avLst/>
              </a:prstGeom>
              <a:blipFill>
                <a:blip r:embed="rId4"/>
                <a:stretch>
                  <a:fillRect l="-1078" r="-1157" b="-3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2286000"/>
            <a:ext cx="11658600" cy="11125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054936" y="2286000"/>
            <a:ext cx="12100464" cy="11125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b="1" i="1" dirty="0">
              <a:latin typeface="Cambria Math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35973" y="2296849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65347" y="2148898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23684" y="3116997"/>
                <a:ext cx="11658598" cy="11231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Trong </a:t>
                </a:r>
                <a:r>
                  <a:rPr lang="en-US" sz="4800" b="1" dirty="0" err="1">
                    <a:latin typeface="Tomaho"/>
                  </a:rPr>
                  <a:t>mặt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phẳng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đường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thẳng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 a) </a:t>
                </a:r>
                <a:r>
                  <a:rPr lang="en-US" sz="4800" b="1" dirty="0" err="1">
                    <a:latin typeface="Tomaho"/>
                  </a:rPr>
                  <a:t>Với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mỗi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gọi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chiếu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vuông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góc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lên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. </a:t>
                </a:r>
                <a:r>
                  <a:rPr lang="en-US" sz="4800" b="1" dirty="0" err="1">
                    <a:latin typeface="Tomaho"/>
                  </a:rPr>
                  <a:t>Chứng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minh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rằng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quy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tắc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tương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với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một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b) </a:t>
                </a:r>
                <a:r>
                  <a:rPr lang="en-US" sz="4800" b="1" dirty="0" err="1">
                    <a:latin typeface="Tomaho"/>
                  </a:rPr>
                  <a:t>Gọi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một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đường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thẳng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kì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vuông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góc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với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. </a:t>
                </a:r>
                <a:r>
                  <a:rPr lang="en-US" sz="4800" b="1" dirty="0" err="1">
                    <a:latin typeface="Tomaho"/>
                  </a:rPr>
                  <a:t>Chứng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minh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rằng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cả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thuộc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cùng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ảnh</a:t>
                </a:r>
                <a:r>
                  <a:rPr lang="en-US" sz="4800" b="1" dirty="0">
                    <a:latin typeface="Tomaho"/>
                  </a:rPr>
                  <a:t> qua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4800" b="1" dirty="0"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3684" y="3116997"/>
                <a:ext cx="11658598" cy="11231151"/>
              </a:xfrm>
              <a:prstGeom prst="rect">
                <a:avLst/>
              </a:prstGeom>
              <a:blipFill>
                <a:blip r:embed="rId3"/>
                <a:stretch>
                  <a:fillRect l="-2406" r="-2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8E4683-C1E2-83B0-4EDB-3C5D5FDBC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6402393"/>
            <a:ext cx="4265767" cy="374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FFD8D-15AB-BC6A-BE98-B23EB2525E38}"/>
              </a:ext>
            </a:extLst>
          </p:cNvPr>
          <p:cNvSpPr txBox="1"/>
          <p:nvPr/>
        </p:nvSpPr>
        <p:spPr>
          <a:xfrm>
            <a:off x="11852785" y="2057400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E833F-C0B4-5DD5-E732-E90535BE826F}"/>
                  </a:ext>
                </a:extLst>
              </p:cNvPr>
              <p:cNvSpPr txBox="1"/>
              <p:nvPr/>
            </p:nvSpPr>
            <p:spPr>
              <a:xfrm flipH="1">
                <a:off x="12165402" y="2793959"/>
                <a:ext cx="11879531" cy="8304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4800" b="1" dirty="0">
                    <a:latin typeface="Tomaho"/>
                  </a:rPr>
                  <a:t>a) </a:t>
                </a:r>
                <a:r>
                  <a:rPr lang="en-US" sz="4800" b="1" dirty="0" err="1">
                    <a:latin typeface="Tomaho"/>
                  </a:rPr>
                  <a:t>Mỗi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đều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duy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nhất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chiếu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vuông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góc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 (H.1.1). Do </a:t>
                </a:r>
                <a:r>
                  <a:rPr lang="en-US" sz="4800" b="1" dirty="0" err="1">
                    <a:latin typeface="Tomaho"/>
                  </a:rPr>
                  <a:t>đó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quy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tắc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tương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với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như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một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4800" b="1" dirty="0">
                    <a:latin typeface="Tomaho"/>
                  </a:rPr>
                  <a:t>	</a:t>
                </a:r>
              </a:p>
              <a:p>
                <a:pPr>
                  <a:lnSpc>
                    <a:spcPct val="110000"/>
                  </a:lnSpc>
                </a:pPr>
                <a:endParaRPr lang="en-US" sz="4800" b="1" dirty="0">
                  <a:latin typeface="Tomaho"/>
                </a:endParaRPr>
              </a:p>
              <a:p>
                <a:pPr>
                  <a:lnSpc>
                    <a:spcPct val="110000"/>
                  </a:lnSpc>
                </a:pPr>
                <a:endParaRPr lang="en-US" sz="4800" b="1" dirty="0">
                  <a:latin typeface="Tomaho"/>
                </a:endParaRPr>
              </a:p>
              <a:p>
                <a:pPr>
                  <a:lnSpc>
                    <a:spcPct val="110000"/>
                  </a:lnSpc>
                </a:pPr>
                <a:endParaRPr lang="en-US" sz="4800" b="1" dirty="0">
                  <a:latin typeface="Tomaho"/>
                </a:endParaRPr>
              </a:p>
              <a:p>
                <a:pPr>
                  <a:lnSpc>
                    <a:spcPct val="110000"/>
                  </a:lnSpc>
                </a:pPr>
                <a:endParaRPr lang="en-US" sz="4800" b="1" dirty="0">
                  <a:latin typeface="Tomaho"/>
                </a:endParaRPr>
              </a:p>
              <a:p>
                <a:pPr>
                  <a:lnSpc>
                    <a:spcPct val="110000"/>
                  </a:lnSpc>
                </a:pPr>
                <a:endParaRPr lang="en-US" sz="4800" b="1" dirty="0"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E833F-C0B4-5DD5-E732-E90535BE8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165402" y="2793959"/>
                <a:ext cx="11879531" cy="8304068"/>
              </a:xfrm>
              <a:prstGeom prst="rect">
                <a:avLst/>
              </a:prstGeom>
              <a:blipFill>
                <a:blip r:embed="rId5"/>
                <a:stretch>
                  <a:fillRect l="-2361" t="-1247" r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52AE56D3-7DC8-7A2A-08A7-887A153CC631}"/>
              </a:ext>
            </a:extLst>
          </p:cNvPr>
          <p:cNvSpPr txBox="1">
            <a:spLocks/>
          </p:cNvSpPr>
          <p:nvPr/>
        </p:nvSpPr>
        <p:spPr>
          <a:xfrm>
            <a:off x="235973" y="1180799"/>
            <a:ext cx="237743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92C46-817D-5FAC-EC24-4801DDC19B1C}"/>
                  </a:ext>
                </a:extLst>
              </p:cNvPr>
              <p:cNvSpPr txBox="1"/>
              <p:nvPr/>
            </p:nvSpPr>
            <p:spPr>
              <a:xfrm>
                <a:off x="12165402" y="10311348"/>
                <a:ext cx="1198999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Tomaho"/>
                  </a:rPr>
                  <a:t>b) </a:t>
                </a:r>
                <a:r>
                  <a:rPr lang="en-US" sz="4800" b="1" dirty="0" err="1">
                    <a:latin typeface="Tomaho"/>
                  </a:rPr>
                  <a:t>Gọi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giao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và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. Khi </a:t>
                </a:r>
                <a:r>
                  <a:rPr lang="en-US" sz="4800" b="1" dirty="0" err="1">
                    <a:latin typeface="Tomaho"/>
                  </a:rPr>
                  <a:t>đó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tất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cả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đều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chiếu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vuông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góc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omaho"/>
                  </a:rPr>
                  <a:t>. Do </a:t>
                </a:r>
                <a:r>
                  <a:rPr lang="en-US" sz="4800" b="1" dirty="0" err="1">
                    <a:latin typeface="Tomaho"/>
                  </a:rPr>
                  <a:t>đó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các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này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cùng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ảnh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omaho"/>
                  </a:rPr>
                  <a:t> qua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nói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 algn="just"/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92C46-817D-5FAC-EC24-4801DDC1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402" y="10311348"/>
                <a:ext cx="11989997" cy="3785652"/>
              </a:xfrm>
              <a:prstGeom prst="rect">
                <a:avLst/>
              </a:prstGeom>
              <a:blipFill>
                <a:blip r:embed="rId6"/>
                <a:stretch>
                  <a:fillRect l="-2340" t="-3537" r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30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7" grpId="0"/>
      <p:bldP spid="8" grpId="0"/>
      <p:bldP spid="10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1" y="1752600"/>
                <a:ext cx="23850598" cy="4800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629920" algn="l"/>
                  </a:tabLst>
                </a:pPr>
                <a:r>
                  <a:rPr lang="en-US" sz="4600" b="1" dirty="0"/>
                  <a:t>HĐ2. 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6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629920" algn="l"/>
                  </a:tabLst>
                </a:pP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6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629920" algn="l"/>
                  </a:tabLst>
                </a:pP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6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600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" y="1752600"/>
                <a:ext cx="23850598" cy="4800600"/>
              </a:xfrm>
              <a:prstGeom prst="rect">
                <a:avLst/>
              </a:prstGeom>
              <a:blipFill>
                <a:blip r:embed="rId3"/>
                <a:stretch>
                  <a:fillRect l="-1073" t="-1901" r="-1073" b="-59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85ACF4A-D884-5D8B-B42B-4FAC64C9B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28619"/>
            <a:ext cx="7556571" cy="695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0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ẢNH CỦA MỘT HÌNH QUA MỘT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942361-4E51-4395-8EAD-1C27D3DFD806}"/>
              </a:ext>
            </a:extLst>
          </p:cNvPr>
          <p:cNvGrpSpPr/>
          <p:nvPr/>
        </p:nvGrpSpPr>
        <p:grpSpPr>
          <a:xfrm>
            <a:off x="838200" y="4343400"/>
            <a:ext cx="23164800" cy="3825278"/>
            <a:chOff x="838200" y="4343400"/>
            <a:chExt cx="23164800" cy="3825278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343400"/>
              <a:ext cx="23164800" cy="3802062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    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002F481-5475-2E4A-985E-C70552A36713}"/>
                    </a:ext>
                  </a:extLst>
                </p:cNvPr>
                <p:cNvSpPr txBox="1"/>
                <p:nvPr/>
              </p:nvSpPr>
              <p:spPr>
                <a:xfrm>
                  <a:off x="952500" y="4343400"/>
                  <a:ext cx="22936200" cy="3825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5300" b="1" dirty="0">
                      <a:latin typeface="Tomaho"/>
                    </a:rPr>
                    <a:t>Với </a:t>
                  </a:r>
                  <a:r>
                    <a:rPr lang="en-US" sz="5300" b="1" dirty="0" err="1">
                      <a:latin typeface="Tomaho"/>
                    </a:rPr>
                    <a:t>mỗi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, ta </a:t>
                  </a:r>
                  <a:r>
                    <a:rPr lang="en-US" sz="5300" b="1" dirty="0" err="1">
                      <a:latin typeface="Tomaho"/>
                    </a:rPr>
                    <a:t>gọi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’ </a:t>
                  </a:r>
                  <a:r>
                    <a:rPr lang="en-US" sz="5300" b="1" dirty="0" err="1">
                      <a:latin typeface="Tomaho"/>
                    </a:rPr>
                    <a:t>gồm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các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điểm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3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3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53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3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3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3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3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</m:oMath>
                  </a14:m>
                  <a:r>
                    <a:rPr lang="en-US" sz="5300" b="1" dirty="0">
                      <a:latin typeface="Tomaho"/>
                    </a:rPr>
                    <a:t>, </a:t>
                  </a:r>
                  <a:r>
                    <a:rPr lang="en-US" sz="5300" b="1" dirty="0" err="1">
                      <a:latin typeface="Tomaho"/>
                    </a:rPr>
                    <a:t>trong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đó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53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, </a:t>
                  </a:r>
                  <a:r>
                    <a:rPr lang="en-US" sz="5300" b="1" dirty="0" err="1">
                      <a:latin typeface="Tomaho"/>
                    </a:rPr>
                    <a:t>là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solidFill>
                        <a:srgbClr val="FF0000"/>
                      </a:solidFill>
                      <a:latin typeface="Tomaho"/>
                    </a:rPr>
                    <a:t>ảnh</a:t>
                  </a:r>
                  <a:r>
                    <a:rPr lang="en-US" sz="5300" b="1" dirty="0">
                      <a:solidFill>
                        <a:srgbClr val="FF0000"/>
                      </a:solidFill>
                      <a:latin typeface="Tomaho"/>
                    </a:rPr>
                    <a:t> </a:t>
                  </a:r>
                  <a:r>
                    <a:rPr lang="en-US" sz="5300" b="1" dirty="0" err="1">
                      <a:solidFill>
                        <a:srgbClr val="FF0000"/>
                      </a:solidFill>
                      <a:latin typeface="Tomaho"/>
                    </a:rPr>
                    <a:t>của</a:t>
                  </a:r>
                  <a:r>
                    <a:rPr lang="en-US" sz="5300" b="1" dirty="0">
                      <a:solidFill>
                        <a:srgbClr val="FF0000"/>
                      </a:solidFill>
                      <a:latin typeface="Tomaho"/>
                    </a:rPr>
                    <a:t> </a:t>
                  </a:r>
                  <a:r>
                    <a:rPr lang="en-US" sz="5300" b="1" dirty="0" err="1">
                      <a:solidFill>
                        <a:srgbClr val="FF0000"/>
                      </a:solidFill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 qua </a:t>
                  </a:r>
                  <a:r>
                    <a:rPr lang="en-US" sz="5300" b="1" dirty="0" err="1">
                      <a:latin typeface="Tomaho"/>
                    </a:rPr>
                    <a:t>phép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biến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, </a:t>
                  </a:r>
                  <a:r>
                    <a:rPr lang="en-US" sz="5300" b="1" dirty="0" err="1">
                      <a:latin typeface="Tomaho"/>
                    </a:rPr>
                    <a:t>và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viết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3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p>
                          <m:r>
                            <a:rPr lang="en-US" sz="53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. Khi </a:t>
                  </a:r>
                  <a:r>
                    <a:rPr lang="en-US" sz="5300" b="1" dirty="0" err="1">
                      <a:latin typeface="Tomaho"/>
                    </a:rPr>
                    <a:t>đó</a:t>
                  </a:r>
                  <a:r>
                    <a:rPr lang="en-US" sz="5300" b="1" dirty="0">
                      <a:latin typeface="Tomaho"/>
                    </a:rPr>
                    <a:t> ta </a:t>
                  </a:r>
                  <a:r>
                    <a:rPr lang="en-US" sz="5300" b="1" dirty="0" err="1">
                      <a:latin typeface="Tomaho"/>
                    </a:rPr>
                    <a:t>cũng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nói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biến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thành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:r>
                    <a:rPr lang="en-US" sz="5300" b="1" dirty="0" err="1">
                      <a:latin typeface="Tomaho"/>
                    </a:rPr>
                    <a:t>hình</a:t>
                  </a:r>
                  <a:r>
                    <a:rPr lang="en-US" sz="5300" b="1" dirty="0">
                      <a:latin typeface="Toma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r>
                        <a:rPr lang="en-US" sz="5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300" b="1" dirty="0">
                      <a:latin typeface="Tomaho"/>
                    </a:rPr>
                    <a:t>.</a:t>
                  </a:r>
                  <a:endParaRPr lang="en-US" sz="5300" dirty="0">
                    <a:latin typeface="Tomaho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002F481-5475-2E4A-985E-C70552A36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4343400"/>
                  <a:ext cx="22936200" cy="3825278"/>
                </a:xfrm>
                <a:prstGeom prst="rect">
                  <a:avLst/>
                </a:prstGeom>
                <a:blipFill>
                  <a:blip r:embed="rId3"/>
                  <a:stretch>
                    <a:fillRect l="-1355" r="-1355" b="-84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303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ẢNH CỦA MỘT HÌNH QUA MỘT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599" y="3048000"/>
            <a:ext cx="23746691" cy="546930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219736" y="9100434"/>
            <a:ext cx="23746691" cy="423456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b="1" i="1" dirty="0">
              <a:latin typeface="Cambria Math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19915" y="2819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28599" y="3673790"/>
                <a:ext cx="24155400" cy="478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omaho"/>
                  </a:rPr>
                  <a:t>      </a:t>
                </a:r>
                <a:r>
                  <a:rPr lang="en-US" sz="4800" b="1" dirty="0" err="1">
                    <a:latin typeface="Tomaho"/>
                  </a:rPr>
                  <a:t>Trên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mặt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phẳng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tọa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độ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với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mỗi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số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dương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khác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cho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trước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xét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mỗi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thành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𝒌𝒚</m:t>
                        </m:r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  <a:p>
                <a:r>
                  <a:rPr lang="en-US" sz="4800" b="1" dirty="0">
                    <a:latin typeface="Tomaho"/>
                  </a:rPr>
                  <a:t>a)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ảnh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 qua </a:t>
                </a:r>
                <a:r>
                  <a:rPr lang="en-US" sz="4800" b="1" dirty="0" err="1">
                    <a:latin typeface="Tomaho"/>
                  </a:rPr>
                  <a:t>điểm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nào</a:t>
                </a:r>
                <a:r>
                  <a:rPr lang="en-US" sz="4800" b="1" dirty="0">
                    <a:latin typeface="Tomaho"/>
                  </a:rPr>
                  <a:t>?</a:t>
                </a:r>
              </a:p>
              <a:p>
                <a:r>
                  <a:rPr lang="en-US" sz="4800" b="1" dirty="0">
                    <a:latin typeface="Tomaho"/>
                  </a:rPr>
                  <a:t>b) </a:t>
                </a:r>
                <a:r>
                  <a:rPr lang="en-US" sz="4800" b="1" dirty="0" err="1">
                    <a:latin typeface="Tomaho"/>
                  </a:rPr>
                  <a:t>Chứng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minh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rằng</a:t>
                </a:r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phép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hình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đường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tròn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thành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elip</a:t>
                </a:r>
                <a:endParaRPr lang="en-US" sz="4800" b="1" dirty="0">
                  <a:latin typeface="Tomah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𝒌𝑹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Tomaho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599" y="3673790"/>
                <a:ext cx="24155400" cy="4784836"/>
              </a:xfrm>
              <a:prstGeom prst="rect">
                <a:avLst/>
              </a:prstGeom>
              <a:blipFill>
                <a:blip r:embed="rId3"/>
                <a:stretch>
                  <a:fillRect l="-1136" t="-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355D601-21A6-128D-461C-EFEC4B4EE460}"/>
              </a:ext>
            </a:extLst>
          </p:cNvPr>
          <p:cNvSpPr txBox="1"/>
          <p:nvPr/>
        </p:nvSpPr>
        <p:spPr>
          <a:xfrm>
            <a:off x="5029200" y="8822456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A1807-81C7-DEA6-1BFB-36786AF63CDA}"/>
                  </a:ext>
                </a:extLst>
              </p:cNvPr>
              <p:cNvSpPr txBox="1"/>
              <p:nvPr/>
            </p:nvSpPr>
            <p:spPr>
              <a:xfrm>
                <a:off x="323085" y="10505128"/>
                <a:ext cx="23557717" cy="1308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A1807-81C7-DEA6-1BFB-36786AF63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5" y="10505128"/>
                <a:ext cx="23557717" cy="1308307"/>
              </a:xfrm>
              <a:prstGeom prst="rect">
                <a:avLst/>
              </a:prstGeom>
              <a:blipFill>
                <a:blip r:embed="rId4"/>
                <a:stretch>
                  <a:fillRect l="-1165" b="-1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0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ẢNH CỦA MỘT HÌNH QUA MỘT PHÉP BIẾN HÌNH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293104" y="3037812"/>
            <a:ext cx="23746691" cy="1041699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b="1" i="1" dirty="0">
              <a:latin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5D601-21A6-128D-461C-EFEC4B4EE460}"/>
              </a:ext>
            </a:extLst>
          </p:cNvPr>
          <p:cNvSpPr txBox="1"/>
          <p:nvPr/>
        </p:nvSpPr>
        <p:spPr>
          <a:xfrm>
            <a:off x="5988738" y="2667000"/>
            <a:ext cx="1222641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D25E34-36A2-71A6-65A3-2373BB4037EC}"/>
                  </a:ext>
                </a:extLst>
              </p:cNvPr>
              <p:cNvSpPr txBox="1"/>
              <p:nvPr/>
            </p:nvSpPr>
            <p:spPr>
              <a:xfrm>
                <a:off x="542042" y="3581400"/>
                <a:ext cx="23548854" cy="1737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D25E34-36A2-71A6-65A3-2373BB40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42" y="3581400"/>
                <a:ext cx="23548854" cy="1737783"/>
              </a:xfrm>
              <a:prstGeom prst="rect">
                <a:avLst/>
              </a:prstGeom>
              <a:blipFill>
                <a:blip r:embed="rId3"/>
                <a:stretch>
                  <a:fillRect l="-1191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60D785-5CC2-C8D6-6CE7-3C567AA40743}"/>
                  </a:ext>
                </a:extLst>
              </p:cNvPr>
              <p:cNvSpPr txBox="1"/>
              <p:nvPr/>
            </p:nvSpPr>
            <p:spPr>
              <a:xfrm>
                <a:off x="722596" y="5537595"/>
                <a:ext cx="23252696" cy="1471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𝒌𝑹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60D785-5CC2-C8D6-6CE7-3C567AA40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6" y="5537595"/>
                <a:ext cx="23252696" cy="1471365"/>
              </a:xfrm>
              <a:prstGeom prst="rect">
                <a:avLst/>
              </a:prstGeom>
              <a:blipFill>
                <a:blip r:embed="rId4"/>
                <a:stretch>
                  <a:fillRect l="-120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A499F-FDFA-7201-2E8F-85440DDB646D}"/>
                  </a:ext>
                </a:extLst>
              </p:cNvPr>
              <p:cNvSpPr txBox="1"/>
              <p:nvPr/>
            </p:nvSpPr>
            <p:spPr>
              <a:xfrm>
                <a:off x="722596" y="7353523"/>
                <a:ext cx="23252696" cy="1471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𝒌𝑹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A499F-FDFA-7201-2E8F-85440DDB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6" y="7353523"/>
                <a:ext cx="23252696" cy="1471365"/>
              </a:xfrm>
              <a:prstGeom prst="rect">
                <a:avLst/>
              </a:prstGeom>
              <a:blipFill>
                <a:blip r:embed="rId5"/>
                <a:stretch>
                  <a:fillRect l="-120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76177-D2B4-C7F3-9D36-12F64DC96A9A}"/>
                  </a:ext>
                </a:extLst>
              </p:cNvPr>
              <p:cNvSpPr txBox="1"/>
              <p:nvPr/>
            </p:nvSpPr>
            <p:spPr>
              <a:xfrm>
                <a:off x="796412" y="8991600"/>
                <a:ext cx="23178879" cy="1489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𝒌𝑹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76177-D2B4-C7F3-9D36-12F64DC96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2" y="8991600"/>
                <a:ext cx="23178879" cy="1489575"/>
              </a:xfrm>
              <a:prstGeom prst="rect">
                <a:avLst/>
              </a:prstGeom>
              <a:blipFill>
                <a:blip r:embed="rId6"/>
                <a:stretch>
                  <a:fillRect l="-1210" b="-6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6645D-6B29-5027-3B3C-115B07850E7D}"/>
                  </a:ext>
                </a:extLst>
              </p:cNvPr>
              <p:cNvSpPr txBox="1"/>
              <p:nvPr/>
            </p:nvSpPr>
            <p:spPr>
              <a:xfrm>
                <a:off x="762000" y="10515600"/>
                <a:ext cx="23260071" cy="2078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6645D-6B29-5027-3B3C-115B07850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515600"/>
                <a:ext cx="23260071" cy="2078261"/>
              </a:xfrm>
              <a:prstGeom prst="rect">
                <a:avLst/>
              </a:prstGeom>
              <a:blipFill>
                <a:blip r:embed="rId7"/>
                <a:stretch>
                  <a:fillRect l="-1179" b="-1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76F893-CDA9-0F79-A7D5-31BDAD69088A}"/>
                  </a:ext>
                </a:extLst>
              </p:cNvPr>
              <p:cNvSpPr txBox="1"/>
              <p:nvPr/>
            </p:nvSpPr>
            <p:spPr>
              <a:xfrm>
                <a:off x="774292" y="12559325"/>
                <a:ext cx="12255908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76F893-CDA9-0F79-A7D5-31BDAD69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92" y="12559325"/>
                <a:ext cx="12255908" cy="862287"/>
              </a:xfrm>
              <a:prstGeom prst="rect">
                <a:avLst/>
              </a:prstGeom>
              <a:blipFill>
                <a:blip r:embed="rId8"/>
                <a:stretch>
                  <a:fillRect l="-2238" t="-11972"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11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/>
      <p:bldP spid="15" grpId="0"/>
      <p:bldP spid="4" grpId="0"/>
      <p:bldP spid="8" grpId="0"/>
      <p:bldP spid="16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9337</TotalTime>
  <Words>1485</Words>
  <Application>Microsoft Office PowerPoint</Application>
  <PresentationFormat>Custom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DELL</cp:lastModifiedBy>
  <cp:revision>376</cp:revision>
  <dcterms:created xsi:type="dcterms:W3CDTF">2013-08-31T11:42:51Z</dcterms:created>
  <dcterms:modified xsi:type="dcterms:W3CDTF">2023-09-04T02:45:19Z</dcterms:modified>
  <cp:category>9Slide.vn</cp:category>
</cp:coreProperties>
</file>