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6"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aleway" panose="020B0503030101060003" pitchFamily="34" charset="0"/>
      <p:regular r:id="rId21"/>
      <p:bold r:id="rId22"/>
      <p:italic r:id="rId23"/>
      <p:boldItalic r:id="rId24"/>
    </p:embeddedFont>
    <p:embeddedFont>
      <p:font typeface="Raleway ExtraBold" panose="020B0903030101060003" pitchFamily="34" charset="0"/>
      <p:bold r:id="rId25"/>
      <p:boldItalic r:id="rId26"/>
    </p:embeddedFont>
    <p:embeddedFont>
      <p:font typeface="Raleway Light" panose="020B04030301010600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43C6F5-D56B-4ED6-B463-60188407CBFB}">
  <a:tblStyle styleId="{B343C6F5-D56B-4ED6-B463-60188407CBFB}"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3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15" name="Google Shape;15;p3"/>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rgbClr val="FFB600"/>
              </a:buClr>
              <a:buSzPts val="1800"/>
              <a:buChar char="●"/>
              <a:defRPr/>
            </a:lvl1pPr>
            <a:lvl2pPr marL="914400" lvl="1" indent="-342900" algn="l">
              <a:lnSpc>
                <a:spcPct val="100000"/>
              </a:lnSpc>
              <a:spcBef>
                <a:spcPts val="0"/>
              </a:spcBef>
              <a:spcAft>
                <a:spcPts val="0"/>
              </a:spcAft>
              <a:buClr>
                <a:srgbClr val="FFB600"/>
              </a:buClr>
              <a:buSzPts val="1800"/>
              <a:buChar char="○"/>
              <a:defRPr/>
            </a:lvl2pPr>
            <a:lvl3pPr marL="1371600" lvl="2" indent="-342900" algn="l">
              <a:lnSpc>
                <a:spcPct val="100000"/>
              </a:lnSpc>
              <a:spcBef>
                <a:spcPts val="0"/>
              </a:spcBef>
              <a:spcAft>
                <a:spcPts val="0"/>
              </a:spcAft>
              <a:buClr>
                <a:srgbClr val="FFB600"/>
              </a:buClr>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7"/>
        <p:cNvGrpSpPr/>
        <p:nvPr/>
      </p:nvGrpSpPr>
      <p:grpSpPr>
        <a:xfrm>
          <a:off x="0" y="0"/>
          <a:ext cx="0" cy="0"/>
          <a:chOff x="0" y="0"/>
          <a:chExt cx="0" cy="0"/>
        </a:xfrm>
      </p:grpSpPr>
      <p:sp>
        <p:nvSpPr>
          <p:cNvPr id="18" name="Google Shape;18;p4"/>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0" name="Google Shape;20;p4"/>
          <p:cNvSpPr txBox="1">
            <a:spLocks noGrp="1"/>
          </p:cNvSpPr>
          <p:nvPr>
            <p:ph type="body" idx="1"/>
          </p:nvPr>
        </p:nvSpPr>
        <p:spPr>
          <a:xfrm>
            <a:off x="922000"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1" name="Google Shape;21;p4"/>
          <p:cNvSpPr txBox="1">
            <a:spLocks noGrp="1"/>
          </p:cNvSpPr>
          <p:nvPr>
            <p:ph type="body" idx="2"/>
          </p:nvPr>
        </p:nvSpPr>
        <p:spPr>
          <a:xfrm>
            <a:off x="3373778"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2" name="Google Shape;22;p4"/>
          <p:cNvSpPr txBox="1">
            <a:spLocks noGrp="1"/>
          </p:cNvSpPr>
          <p:nvPr>
            <p:ph type="body" idx="3"/>
          </p:nvPr>
        </p:nvSpPr>
        <p:spPr>
          <a:xfrm>
            <a:off x="5825557" y="1930500"/>
            <a:ext cx="2332200" cy="2919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23" name="Google Shape;23;p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7" name="Google Shape;27;p5"/>
          <p:cNvSpPr txBox="1">
            <a:spLocks noGrp="1"/>
          </p:cNvSpPr>
          <p:nvPr>
            <p:ph type="body" idx="1"/>
          </p:nvPr>
        </p:nvSpPr>
        <p:spPr>
          <a:xfrm>
            <a:off x="922000"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8" name="Google Shape;28;p5"/>
          <p:cNvSpPr txBox="1">
            <a:spLocks noGrp="1"/>
          </p:cNvSpPr>
          <p:nvPr>
            <p:ph type="body" idx="2"/>
          </p:nvPr>
        </p:nvSpPr>
        <p:spPr>
          <a:xfrm>
            <a:off x="4678687" y="1887378"/>
            <a:ext cx="3543300" cy="3027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29" name="Google Shape;29;p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30"/>
        <p:cNvGrpSpPr/>
        <p:nvPr/>
      </p:nvGrpSpPr>
      <p:grpSpPr>
        <a:xfrm>
          <a:off x="0" y="0"/>
          <a:ext cx="0" cy="0"/>
          <a:chOff x="0" y="0"/>
          <a:chExt cx="0" cy="0"/>
        </a:xfrm>
      </p:grpSpPr>
      <p:sp>
        <p:nvSpPr>
          <p:cNvPr id="31" name="Google Shape;31;p6"/>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6"/>
          <p:cNvSpPr txBox="1">
            <a:spLocks noGrp="1"/>
          </p:cNvSpPr>
          <p:nvPr>
            <p:ph type="ctrTitle"/>
          </p:nvPr>
        </p:nvSpPr>
        <p:spPr>
          <a:xfrm>
            <a:off x="685800" y="2726342"/>
            <a:ext cx="7772400" cy="1159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6"/>
          <p:cNvSpPr txBox="1">
            <a:spLocks noGrp="1"/>
          </p:cNvSpPr>
          <p:nvPr>
            <p:ph type="subTitle" idx="1"/>
          </p:nvPr>
        </p:nvSpPr>
        <p:spPr>
          <a:xfrm>
            <a:off x="685800" y="3830653"/>
            <a:ext cx="7772400" cy="784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3000"/>
              <a:buNone/>
              <a:defRPr sz="3000">
                <a:solidFill>
                  <a:schemeClr val="lt1"/>
                </a:solidFill>
              </a:defRPr>
            </a:lvl2pPr>
            <a:lvl3pPr lvl="2" algn="l">
              <a:lnSpc>
                <a:spcPct val="100000"/>
              </a:lnSpc>
              <a:spcBef>
                <a:spcPts val="0"/>
              </a:spcBef>
              <a:spcAft>
                <a:spcPts val="0"/>
              </a:spcAft>
              <a:buClr>
                <a:schemeClr val="lt1"/>
              </a:buClr>
              <a:buSzPts val="3000"/>
              <a:buNone/>
              <a:defRPr sz="3000">
                <a:solidFill>
                  <a:schemeClr val="lt1"/>
                </a:solidFill>
              </a:defRPr>
            </a:lvl3pPr>
            <a:lvl4pPr lvl="3" algn="l">
              <a:lnSpc>
                <a:spcPct val="100000"/>
              </a:lnSpc>
              <a:spcBef>
                <a:spcPts val="0"/>
              </a:spcBef>
              <a:spcAft>
                <a:spcPts val="0"/>
              </a:spcAft>
              <a:buClr>
                <a:schemeClr val="lt1"/>
              </a:buClr>
              <a:buSzPts val="3000"/>
              <a:buNone/>
              <a:defRPr sz="3000">
                <a:solidFill>
                  <a:schemeClr val="lt1"/>
                </a:solidFill>
              </a:defRPr>
            </a:lvl4pPr>
            <a:lvl5pPr lvl="4" algn="l">
              <a:lnSpc>
                <a:spcPct val="100000"/>
              </a:lnSpc>
              <a:spcBef>
                <a:spcPts val="0"/>
              </a:spcBef>
              <a:spcAft>
                <a:spcPts val="0"/>
              </a:spcAft>
              <a:buClr>
                <a:schemeClr val="lt1"/>
              </a:buClr>
              <a:buSzPts val="3000"/>
              <a:buNone/>
              <a:defRPr sz="3000">
                <a:solidFill>
                  <a:schemeClr val="lt1"/>
                </a:solidFill>
              </a:defRPr>
            </a:lvl5pPr>
            <a:lvl6pPr lvl="5" algn="l">
              <a:lnSpc>
                <a:spcPct val="100000"/>
              </a:lnSpc>
              <a:spcBef>
                <a:spcPts val="0"/>
              </a:spcBef>
              <a:spcAft>
                <a:spcPts val="0"/>
              </a:spcAft>
              <a:buClr>
                <a:schemeClr val="lt1"/>
              </a:buClr>
              <a:buSzPts val="3000"/>
              <a:buNone/>
              <a:defRPr sz="3000">
                <a:solidFill>
                  <a:schemeClr val="lt1"/>
                </a:solidFill>
              </a:defRPr>
            </a:lvl6pPr>
            <a:lvl7pPr lvl="6" algn="l">
              <a:lnSpc>
                <a:spcPct val="100000"/>
              </a:lnSpc>
              <a:spcBef>
                <a:spcPts val="0"/>
              </a:spcBef>
              <a:spcAft>
                <a:spcPts val="0"/>
              </a:spcAft>
              <a:buClr>
                <a:schemeClr val="lt1"/>
              </a:buClr>
              <a:buSzPts val="3000"/>
              <a:buNone/>
              <a:defRPr sz="3000">
                <a:solidFill>
                  <a:schemeClr val="lt1"/>
                </a:solidFill>
              </a:defRPr>
            </a:lvl7pPr>
            <a:lvl8pPr lvl="7" algn="l">
              <a:lnSpc>
                <a:spcPct val="100000"/>
              </a:lnSpc>
              <a:spcBef>
                <a:spcPts val="0"/>
              </a:spcBef>
              <a:spcAft>
                <a:spcPts val="0"/>
              </a:spcAft>
              <a:buClr>
                <a:schemeClr val="lt1"/>
              </a:buClr>
              <a:buSzPts val="3000"/>
              <a:buNone/>
              <a:defRPr sz="3000">
                <a:solidFill>
                  <a:schemeClr val="lt1"/>
                </a:solidFill>
              </a:defRPr>
            </a:lvl8pPr>
            <a:lvl9pPr lvl="8" algn="l">
              <a:lnSpc>
                <a:spcPct val="100000"/>
              </a:lnSpc>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Compact">
  <p:cSld name="TITLE_ONLY_1">
    <p:spTree>
      <p:nvGrpSpPr>
        <p:cNvPr id="1" name="Shape 34"/>
        <p:cNvGrpSpPr/>
        <p:nvPr/>
      </p:nvGrpSpPr>
      <p:grpSpPr>
        <a:xfrm>
          <a:off x="0" y="0"/>
          <a:ext cx="0" cy="0"/>
          <a:chOff x="0" y="0"/>
          <a:chExt cx="0" cy="0"/>
        </a:xfrm>
      </p:grpSpPr>
      <p:sp>
        <p:nvSpPr>
          <p:cNvPr id="35" name="Google Shape;35;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7"/>
          <p:cNvSpPr txBox="1">
            <a:spLocks noGrp="1"/>
          </p:cNvSpPr>
          <p:nvPr>
            <p:ph type="title"/>
          </p:nvPr>
        </p:nvSpPr>
        <p:spPr>
          <a:xfrm>
            <a:off x="922000" y="815575"/>
            <a:ext cx="72870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37" name="Google Shape;37;p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ed">
  <p:cSld name="Blank colored">
    <p:bg>
      <p:bgPr>
        <a:solidFill>
          <a:schemeClr val="accent1"/>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
        <p:nvSpPr>
          <p:cNvPr id="40" name="Google Shape;40;p8"/>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9"/>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9"/>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44" name="Google Shape;44;p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58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60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chemeClr val="accent1"/>
              </a:buClr>
              <a:buSzPts val="1800"/>
              <a:buFont typeface="Raleway Light"/>
              <a:buChar char="■"/>
              <a:defRPr sz="1800" b="0" i="0" u="none" strike="noStrike" cap="none">
                <a:solidFill>
                  <a:schemeClr val="dk2"/>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chemeClr val="dk2"/>
              </a:buClr>
              <a:buSzPts val="1800"/>
              <a:buFont typeface="Raleway Light"/>
              <a:buChar char="■"/>
              <a:defRPr sz="1800" b="0" i="0" u="none" strike="noStrike" cap="none">
                <a:solidFill>
                  <a:schemeClr val="dk2"/>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image" Target="../media/image8.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ctrTitle"/>
          </p:nvPr>
        </p:nvSpPr>
        <p:spPr>
          <a:xfrm>
            <a:off x="685800" y="3287213"/>
            <a:ext cx="7772400" cy="1159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a:t>Bài 11- SÓNG ĐIỆN TỪ</a:t>
            </a:r>
            <a:endParaRPr/>
          </a:p>
        </p:txBody>
      </p:sp>
      <p:grpSp>
        <p:nvGrpSpPr>
          <p:cNvPr id="50" name="Google Shape;50;p10"/>
          <p:cNvGrpSpPr/>
          <p:nvPr/>
        </p:nvGrpSpPr>
        <p:grpSpPr>
          <a:xfrm>
            <a:off x="7864658" y="371176"/>
            <a:ext cx="896264" cy="896314"/>
            <a:chOff x="570875" y="4322250"/>
            <a:chExt cx="443300" cy="443325"/>
          </a:xfrm>
        </p:grpSpPr>
        <p:sp>
          <p:nvSpPr>
            <p:cNvPr id="51" name="Google Shape;51;p1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body" idx="1"/>
          </p:nvPr>
        </p:nvSpPr>
        <p:spPr>
          <a:xfrm>
            <a:off x="76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Là sóng điện từ không nhìn thấy có bước sóng nằm trong khoảng 10nm đến 400nm</a:t>
            </a:r>
            <a:endParaRPr sz="1600"/>
          </a:p>
          <a:p>
            <a:pPr marL="457200" lvl="0" indent="-342900" algn="l" rtl="0">
              <a:lnSpc>
                <a:spcPct val="100000"/>
              </a:lnSpc>
              <a:spcBef>
                <a:spcPts val="600"/>
              </a:spcBef>
              <a:spcAft>
                <a:spcPts val="0"/>
              </a:spcAft>
              <a:buSzPts val="1800"/>
              <a:buChar char="●"/>
            </a:pPr>
            <a:r>
              <a:rPr lang="en-US" sz="1600"/>
              <a:t>Nguồn phát tia tử ngoại: Vật có nhiệt độ trên 2000</a:t>
            </a:r>
            <a:r>
              <a:rPr lang="en-US" sz="1600" baseline="30000"/>
              <a:t>o</a:t>
            </a:r>
            <a:r>
              <a:rPr lang="en-US" sz="1600"/>
              <a:t>C thì phát ra tia tử ngoại, nhiệt độ của vật càng cao thì bước sóng tử ngoại càng nhỏ. VD: hồ quang điện, đèn hơi thủy ngân, mặt trời…</a:t>
            </a:r>
            <a:endParaRPr sz="1600"/>
          </a:p>
          <a:p>
            <a:pPr marL="114300" lvl="0" indent="0" algn="l" rtl="0">
              <a:lnSpc>
                <a:spcPct val="100000"/>
              </a:lnSpc>
              <a:spcBef>
                <a:spcPts val="600"/>
              </a:spcBef>
              <a:spcAft>
                <a:spcPts val="0"/>
              </a:spcAft>
              <a:buSzPts val="1800"/>
              <a:buNone/>
            </a:pPr>
            <a:endParaRPr sz="1600"/>
          </a:p>
        </p:txBody>
      </p:sp>
      <p:sp>
        <p:nvSpPr>
          <p:cNvPr id="165" name="Google Shape;165;p19"/>
          <p:cNvSpPr txBox="1">
            <a:spLocks noGrp="1"/>
          </p:cNvSpPr>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3. Tia tử ngoại (UV)</a:t>
            </a:r>
            <a:endParaRPr/>
          </a:p>
        </p:txBody>
      </p:sp>
      <p:sp>
        <p:nvSpPr>
          <p:cNvPr id="166" name="Google Shape;166;p19"/>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10</a:t>
            </a:fld>
            <a:endParaRPr/>
          </a:p>
        </p:txBody>
      </p:sp>
      <p:sp>
        <p:nvSpPr>
          <p:cNvPr id="167" name="Google Shape;167;p19"/>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9"/>
          <p:cNvPicPr preferRelativeResize="0"/>
          <p:nvPr/>
        </p:nvPicPr>
        <p:blipFill rotWithShape="1">
          <a:blip r:embed="rId3">
            <a:alphaModFix/>
          </a:blip>
          <a:srcRect/>
          <a:stretch/>
        </p:blipFill>
        <p:spPr>
          <a:xfrm>
            <a:off x="4343400" y="3090126"/>
            <a:ext cx="1676400" cy="1676400"/>
          </a:xfrm>
          <a:prstGeom prst="rect">
            <a:avLst/>
          </a:prstGeom>
          <a:noFill/>
          <a:ln>
            <a:noFill/>
          </a:ln>
        </p:spPr>
      </p:pic>
      <p:pic>
        <p:nvPicPr>
          <p:cNvPr id="169" name="Google Shape;169;p19"/>
          <p:cNvPicPr preferRelativeResize="0"/>
          <p:nvPr/>
        </p:nvPicPr>
        <p:blipFill rotWithShape="1">
          <a:blip r:embed="rId4">
            <a:alphaModFix/>
          </a:blip>
          <a:srcRect/>
          <a:stretch/>
        </p:blipFill>
        <p:spPr>
          <a:xfrm>
            <a:off x="4343400" y="1809750"/>
            <a:ext cx="1676400" cy="1223836"/>
          </a:xfrm>
          <a:prstGeom prst="rect">
            <a:avLst/>
          </a:prstGeom>
          <a:noFill/>
          <a:ln>
            <a:noFill/>
          </a:ln>
        </p:spPr>
      </p:pic>
      <p:pic>
        <p:nvPicPr>
          <p:cNvPr id="170" name="Google Shape;170;p19"/>
          <p:cNvPicPr preferRelativeResize="0"/>
          <p:nvPr/>
        </p:nvPicPr>
        <p:blipFill rotWithShape="1">
          <a:blip r:embed="rId5">
            <a:alphaModFix/>
          </a:blip>
          <a:srcRect/>
          <a:stretch/>
        </p:blipFill>
        <p:spPr>
          <a:xfrm>
            <a:off x="6400800" y="1809750"/>
            <a:ext cx="2140294" cy="1202574"/>
          </a:xfrm>
          <a:prstGeom prst="rect">
            <a:avLst/>
          </a:prstGeom>
          <a:noFill/>
          <a:ln>
            <a:noFill/>
          </a:ln>
        </p:spPr>
      </p:pic>
      <p:pic>
        <p:nvPicPr>
          <p:cNvPr id="171" name="Google Shape;171;p19"/>
          <p:cNvPicPr preferRelativeResize="0"/>
          <p:nvPr/>
        </p:nvPicPr>
        <p:blipFill rotWithShape="1">
          <a:blip r:embed="rId6">
            <a:alphaModFix/>
          </a:blip>
          <a:srcRect/>
          <a:stretch/>
        </p:blipFill>
        <p:spPr>
          <a:xfrm>
            <a:off x="6493179" y="3059525"/>
            <a:ext cx="1494667" cy="1707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3. Tia tử ngoại (UV)</a:t>
            </a:r>
            <a:endParaRPr/>
          </a:p>
        </p:txBody>
      </p:sp>
      <p:sp>
        <p:nvSpPr>
          <p:cNvPr id="177" name="Google Shape;177;p20"/>
          <p:cNvSpPr txBox="1">
            <a:spLocks noGrp="1"/>
          </p:cNvSpPr>
          <p:nvPr>
            <p:ph type="body" idx="2"/>
          </p:nvPr>
        </p:nvSpPr>
        <p:spPr>
          <a:xfrm>
            <a:off x="381000" y="19621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tử ngoại có tính chất tác dụng lên phim ảnh, kích thích sự phát quang của nhiều chất, làm ion hóa không khí, có tác dụng sinh học…</a:t>
            </a:r>
            <a:endParaRPr sz="1600"/>
          </a:p>
          <a:p>
            <a:pPr marL="457200" lvl="0" indent="-342900" algn="l" rtl="0">
              <a:lnSpc>
                <a:spcPct val="100000"/>
              </a:lnSpc>
              <a:spcBef>
                <a:spcPts val="600"/>
              </a:spcBef>
              <a:spcAft>
                <a:spcPts val="0"/>
              </a:spcAft>
              <a:buSzPts val="1800"/>
              <a:buChar char="●"/>
            </a:pPr>
            <a:r>
              <a:rPr lang="en-US" sz="1600"/>
              <a:t>- Ứng dụng: công nghệ diệt khuẩn, tiệt trùng thực phẩm trước khi đóng gói, khử trùng dụng cụ y tế,…</a:t>
            </a:r>
            <a:endParaRPr sz="1600"/>
          </a:p>
        </p:txBody>
      </p:sp>
      <p:sp>
        <p:nvSpPr>
          <p:cNvPr id="178" name="Google Shape;178;p20"/>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11</a:t>
            </a:fld>
            <a:endParaRPr/>
          </a:p>
        </p:txBody>
      </p:sp>
      <p:sp>
        <p:nvSpPr>
          <p:cNvPr id="179" name="Google Shape;179;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0" name="Google Shape;180;p20"/>
          <p:cNvPicPr preferRelativeResize="0"/>
          <p:nvPr/>
        </p:nvPicPr>
        <p:blipFill rotWithShape="1">
          <a:blip r:embed="rId3">
            <a:alphaModFix/>
          </a:blip>
          <a:srcRect/>
          <a:stretch/>
        </p:blipFill>
        <p:spPr>
          <a:xfrm>
            <a:off x="4196016" y="3449026"/>
            <a:ext cx="1371600" cy="1088571"/>
          </a:xfrm>
          <a:prstGeom prst="rect">
            <a:avLst/>
          </a:prstGeom>
          <a:noFill/>
          <a:ln>
            <a:noFill/>
          </a:ln>
        </p:spPr>
      </p:pic>
      <p:pic>
        <p:nvPicPr>
          <p:cNvPr id="181" name="Google Shape;181;p20"/>
          <p:cNvPicPr preferRelativeResize="0"/>
          <p:nvPr/>
        </p:nvPicPr>
        <p:blipFill rotWithShape="1">
          <a:blip r:embed="rId4">
            <a:alphaModFix/>
          </a:blip>
          <a:srcRect/>
          <a:stretch/>
        </p:blipFill>
        <p:spPr>
          <a:xfrm>
            <a:off x="6172200" y="3469844"/>
            <a:ext cx="1507671" cy="990600"/>
          </a:xfrm>
          <a:prstGeom prst="rect">
            <a:avLst/>
          </a:prstGeom>
          <a:noFill/>
          <a:ln>
            <a:noFill/>
          </a:ln>
        </p:spPr>
      </p:pic>
      <p:pic>
        <p:nvPicPr>
          <p:cNvPr id="182" name="Google Shape;182;p20"/>
          <p:cNvPicPr preferRelativeResize="0"/>
          <p:nvPr/>
        </p:nvPicPr>
        <p:blipFill rotWithShape="1">
          <a:blip r:embed="rId5">
            <a:alphaModFix/>
          </a:blip>
          <a:srcRect/>
          <a:stretch/>
        </p:blipFill>
        <p:spPr>
          <a:xfrm>
            <a:off x="6172200" y="1992086"/>
            <a:ext cx="1360714" cy="1094014"/>
          </a:xfrm>
          <a:prstGeom prst="rect">
            <a:avLst/>
          </a:prstGeom>
          <a:noFill/>
          <a:ln>
            <a:noFill/>
          </a:ln>
        </p:spPr>
      </p:pic>
      <p:pic>
        <p:nvPicPr>
          <p:cNvPr id="183" name="Google Shape;183;p20"/>
          <p:cNvPicPr preferRelativeResize="0"/>
          <p:nvPr/>
        </p:nvPicPr>
        <p:blipFill rotWithShape="1">
          <a:blip r:embed="rId6">
            <a:alphaModFix/>
          </a:blip>
          <a:srcRect/>
          <a:stretch/>
        </p:blipFill>
        <p:spPr>
          <a:xfrm>
            <a:off x="4157916" y="2038350"/>
            <a:ext cx="1409700" cy="10559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body" idx="1"/>
          </p:nvPr>
        </p:nvSpPr>
        <p:spPr>
          <a:xfrm>
            <a:off x="762000" y="1657350"/>
            <a:ext cx="38100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Sóng vô tuyến có bước sóng nằm trong khoảng từ 1mm đến 100km</a:t>
            </a:r>
            <a:endParaRPr sz="1600"/>
          </a:p>
          <a:p>
            <a:pPr marL="457200" lvl="0" indent="-342900" algn="l" rtl="0">
              <a:lnSpc>
                <a:spcPct val="100000"/>
              </a:lnSpc>
              <a:spcBef>
                <a:spcPts val="600"/>
              </a:spcBef>
              <a:spcAft>
                <a:spcPts val="0"/>
              </a:spcAft>
              <a:buSzPts val="1800"/>
              <a:buChar char="●"/>
            </a:pPr>
            <a:r>
              <a:rPr lang="en-US" sz="1600"/>
              <a:t>Sóng vô tuyến được phát ra từ anten và được sử dụng để “mang” các thông tin như âm thanh, hình ảnh đi rất xa.</a:t>
            </a:r>
            <a:endParaRPr sz="1600"/>
          </a:p>
          <a:p>
            <a:pPr marL="457200" lvl="0" indent="-342900" algn="l" rtl="0">
              <a:lnSpc>
                <a:spcPct val="100000"/>
              </a:lnSpc>
              <a:spcBef>
                <a:spcPts val="600"/>
              </a:spcBef>
              <a:spcAft>
                <a:spcPts val="0"/>
              </a:spcAft>
              <a:buSzPts val="1800"/>
              <a:buChar char="●"/>
            </a:pPr>
            <a:r>
              <a:rPr lang="en-US" sz="1600"/>
              <a:t>Sóng VHF (bước sóng rất ngắn) từ 1m đến 10m, sóng UHF (bước sóng cực ngắn) từ 10cm đến 1m có thể truyền thẳng đến máy thu, không bị phản xạ bởi tầng điện li.</a:t>
            </a:r>
            <a:endParaRPr sz="1600"/>
          </a:p>
          <a:p>
            <a:pPr marL="114300" lvl="0" indent="0" algn="l" rtl="0">
              <a:lnSpc>
                <a:spcPct val="100000"/>
              </a:lnSpc>
              <a:spcBef>
                <a:spcPts val="600"/>
              </a:spcBef>
              <a:spcAft>
                <a:spcPts val="0"/>
              </a:spcAft>
              <a:buSzPts val="1800"/>
              <a:buNone/>
            </a:pPr>
            <a:endParaRPr sz="1600"/>
          </a:p>
        </p:txBody>
      </p:sp>
      <p:sp>
        <p:nvSpPr>
          <p:cNvPr id="189" name="Google Shape;189;p21"/>
          <p:cNvSpPr txBox="1">
            <a:spLocks noGrp="1"/>
          </p:cNvSpPr>
          <p:nvPr>
            <p:ph type="title"/>
          </p:nvPr>
        </p:nvSpPr>
        <p:spPr>
          <a:xfrm>
            <a:off x="533400" y="514350"/>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4. Sóng vô tuyến</a:t>
            </a:r>
            <a:endParaRPr/>
          </a:p>
        </p:txBody>
      </p:sp>
      <p:sp>
        <p:nvSpPr>
          <p:cNvPr id="190" name="Google Shape;190;p2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12</a:t>
            </a:fld>
            <a:endParaRPr/>
          </a:p>
        </p:txBody>
      </p:sp>
      <p:sp>
        <p:nvSpPr>
          <p:cNvPr id="191" name="Google Shape;191;p21"/>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Google Shape;192;p21"/>
          <p:cNvPicPr preferRelativeResize="0"/>
          <p:nvPr/>
        </p:nvPicPr>
        <p:blipFill rotWithShape="1">
          <a:blip r:embed="rId3">
            <a:alphaModFix/>
          </a:blip>
          <a:srcRect/>
          <a:stretch/>
        </p:blipFill>
        <p:spPr>
          <a:xfrm>
            <a:off x="5257800" y="3639622"/>
            <a:ext cx="1409700" cy="1055914"/>
          </a:xfrm>
          <a:prstGeom prst="rect">
            <a:avLst/>
          </a:prstGeom>
          <a:noFill/>
          <a:ln>
            <a:noFill/>
          </a:ln>
        </p:spPr>
      </p:pic>
      <p:pic>
        <p:nvPicPr>
          <p:cNvPr id="193" name="Google Shape;193;p21"/>
          <p:cNvPicPr preferRelativeResize="0"/>
          <p:nvPr/>
        </p:nvPicPr>
        <p:blipFill rotWithShape="1">
          <a:blip r:embed="rId4">
            <a:alphaModFix/>
          </a:blip>
          <a:srcRect/>
          <a:stretch/>
        </p:blipFill>
        <p:spPr>
          <a:xfrm>
            <a:off x="6726196" y="3714750"/>
            <a:ext cx="2036804" cy="944336"/>
          </a:xfrm>
          <a:prstGeom prst="rect">
            <a:avLst/>
          </a:prstGeom>
          <a:noFill/>
          <a:ln>
            <a:noFill/>
          </a:ln>
        </p:spPr>
      </p:pic>
      <p:pic>
        <p:nvPicPr>
          <p:cNvPr id="194" name="Google Shape;194;p21"/>
          <p:cNvPicPr preferRelativeResize="0"/>
          <p:nvPr/>
        </p:nvPicPr>
        <p:blipFill rotWithShape="1">
          <a:blip r:embed="rId5">
            <a:alphaModFix/>
          </a:blip>
          <a:srcRect/>
          <a:stretch/>
        </p:blipFill>
        <p:spPr>
          <a:xfrm>
            <a:off x="5257800" y="1806061"/>
            <a:ext cx="3276600" cy="17373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533400" y="514350"/>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4. Sóng vô tuyến</a:t>
            </a:r>
            <a:endParaRPr/>
          </a:p>
        </p:txBody>
      </p:sp>
      <p:sp>
        <p:nvSpPr>
          <p:cNvPr id="200" name="Google Shape;200;p22"/>
          <p:cNvSpPr txBox="1">
            <a:spLocks noGrp="1"/>
          </p:cNvSpPr>
          <p:nvPr>
            <p:ph type="body" idx="2"/>
          </p:nvPr>
        </p:nvSpPr>
        <p:spPr>
          <a:xfrm>
            <a:off x="685800" y="15049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Ứng dụng: Sử dụng cho các đài phát thanh và truyền hình địa phương </a:t>
            </a:r>
            <a:endParaRPr sz="1600"/>
          </a:p>
          <a:p>
            <a:pPr marL="457200" lvl="0" indent="-342900" algn="l" rtl="0">
              <a:lnSpc>
                <a:spcPct val="100000"/>
              </a:lnSpc>
              <a:spcBef>
                <a:spcPts val="600"/>
              </a:spcBef>
              <a:spcAft>
                <a:spcPts val="0"/>
              </a:spcAft>
              <a:buSzPts val="1800"/>
              <a:buChar char="●"/>
            </a:pPr>
            <a:r>
              <a:rPr lang="en-US" sz="1600"/>
              <a:t>Sóng viba (bước sóng khoảng vài cm) được sử dụng cho viễn thông quốc tế và chuyển tiếp truyền hình qua vê tinh thông tin và cho mạng điện thoại di động qua tháp vi ba.</a:t>
            </a:r>
            <a:endParaRPr sz="1600"/>
          </a:p>
        </p:txBody>
      </p:sp>
      <p:sp>
        <p:nvSpPr>
          <p:cNvPr id="201" name="Google Shape;201;p2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13</a:t>
            </a:fld>
            <a:endParaRPr/>
          </a:p>
        </p:txBody>
      </p:sp>
      <p:sp>
        <p:nvSpPr>
          <p:cNvPr id="202" name="Google Shape;202;p22"/>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3" name="Google Shape;203;p22"/>
          <p:cNvPicPr preferRelativeResize="0"/>
          <p:nvPr/>
        </p:nvPicPr>
        <p:blipFill rotWithShape="1">
          <a:blip r:embed="rId3">
            <a:alphaModFix/>
          </a:blip>
          <a:srcRect/>
          <a:stretch/>
        </p:blipFill>
        <p:spPr>
          <a:xfrm>
            <a:off x="4565440" y="1581150"/>
            <a:ext cx="2208507" cy="1371600"/>
          </a:xfrm>
          <a:prstGeom prst="rect">
            <a:avLst/>
          </a:prstGeom>
          <a:noFill/>
          <a:ln>
            <a:noFill/>
          </a:ln>
        </p:spPr>
      </p:pic>
      <p:pic>
        <p:nvPicPr>
          <p:cNvPr id="204" name="Google Shape;204;p22"/>
          <p:cNvPicPr preferRelativeResize="0"/>
          <p:nvPr/>
        </p:nvPicPr>
        <p:blipFill rotWithShape="1">
          <a:blip r:embed="rId4">
            <a:alphaModFix/>
          </a:blip>
          <a:srcRect/>
          <a:stretch/>
        </p:blipFill>
        <p:spPr>
          <a:xfrm>
            <a:off x="4572000" y="3028949"/>
            <a:ext cx="2231497" cy="16736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body" idx="1"/>
          </p:nvPr>
        </p:nvSpPr>
        <p:spPr>
          <a:xfrm>
            <a:off x="457200" y="1504950"/>
            <a:ext cx="40386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 Tia X có bước sóng nhỏ hơn tia tử ngoại (khoảng từ 30pm đến 3nm)</a:t>
            </a:r>
            <a:endParaRPr/>
          </a:p>
          <a:p>
            <a:pPr marL="457200" lvl="0" indent="-342900" algn="l" rtl="0">
              <a:lnSpc>
                <a:spcPct val="100000"/>
              </a:lnSpc>
              <a:spcBef>
                <a:spcPts val="600"/>
              </a:spcBef>
              <a:spcAft>
                <a:spcPts val="0"/>
              </a:spcAft>
              <a:buSzPts val="1800"/>
              <a:buChar char="●"/>
            </a:pPr>
            <a:r>
              <a:rPr lang="en-US" sz="1600"/>
              <a:t>- Nguồn phát tia X: Các electron chuyển động với tốc độ cao tới đập vào tấm kim loại có nguyên tử lượng lớn trong ống tia X.</a:t>
            </a:r>
            <a:endParaRPr/>
          </a:p>
          <a:p>
            <a:pPr marL="114300" lvl="0" indent="0" algn="l" rtl="0">
              <a:lnSpc>
                <a:spcPct val="100000"/>
              </a:lnSpc>
              <a:spcBef>
                <a:spcPts val="600"/>
              </a:spcBef>
              <a:spcAft>
                <a:spcPts val="0"/>
              </a:spcAft>
              <a:buSzPts val="1800"/>
              <a:buNone/>
            </a:pPr>
            <a:endParaRPr sz="1600"/>
          </a:p>
        </p:txBody>
      </p:sp>
      <p:sp>
        <p:nvSpPr>
          <p:cNvPr id="210" name="Google Shape;210;p23"/>
          <p:cNvSpPr txBox="1">
            <a:spLocks noGrp="1"/>
          </p:cNvSpPr>
          <p:nvPr>
            <p:ph type="title"/>
          </p:nvPr>
        </p:nvSpPr>
        <p:spPr>
          <a:xfrm>
            <a:off x="533400" y="438150"/>
            <a:ext cx="7848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5. Tia Rơn ghen (tia X)</a:t>
            </a:r>
            <a:endParaRPr/>
          </a:p>
        </p:txBody>
      </p:sp>
      <p:sp>
        <p:nvSpPr>
          <p:cNvPr id="211" name="Google Shape;211;p23"/>
          <p:cNvSpPr txBox="1">
            <a:spLocks noGrp="1"/>
          </p:cNvSpPr>
          <p:nvPr>
            <p:ph type="body" idx="2"/>
          </p:nvPr>
        </p:nvSpPr>
        <p:spPr>
          <a:xfrm>
            <a:off x="457200" y="3181350"/>
            <a:ext cx="42672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Ứng dụng: Chuẩn đoán và chữa trị một số bệnh trong y học, tìm khuyết tật trong các vật đúc bằng kim loại, kiểm tra hành lí hành khách.</a:t>
            </a:r>
            <a:endParaRPr/>
          </a:p>
        </p:txBody>
      </p:sp>
      <p:sp>
        <p:nvSpPr>
          <p:cNvPr id="212" name="Google Shape;212;p2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14</a:t>
            </a:fld>
            <a:endParaRPr/>
          </a:p>
        </p:txBody>
      </p:sp>
      <p:sp>
        <p:nvSpPr>
          <p:cNvPr id="213" name="Google Shape;213;p23"/>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4" name="Google Shape;214;p23" descr="20902049_images1944378_tiaX_04.jpg"/>
          <p:cNvPicPr preferRelativeResize="0"/>
          <p:nvPr/>
        </p:nvPicPr>
        <p:blipFill rotWithShape="1">
          <a:blip r:embed="rId3">
            <a:alphaModFix/>
          </a:blip>
          <a:srcRect/>
          <a:stretch/>
        </p:blipFill>
        <p:spPr>
          <a:xfrm>
            <a:off x="5181601" y="3333750"/>
            <a:ext cx="1069848" cy="1371600"/>
          </a:xfrm>
          <a:prstGeom prst="rect">
            <a:avLst/>
          </a:prstGeom>
          <a:noFill/>
          <a:ln>
            <a:noFill/>
          </a:ln>
        </p:spPr>
      </p:pic>
      <p:pic>
        <p:nvPicPr>
          <p:cNvPr id="215" name="Google Shape;215;p23" descr="hop-qua.jpg"/>
          <p:cNvPicPr preferRelativeResize="0"/>
          <p:nvPr/>
        </p:nvPicPr>
        <p:blipFill rotWithShape="1">
          <a:blip r:embed="rId4">
            <a:alphaModFix/>
          </a:blip>
          <a:srcRect/>
          <a:stretch/>
        </p:blipFill>
        <p:spPr>
          <a:xfrm>
            <a:off x="6296388" y="3333750"/>
            <a:ext cx="1933212" cy="1365967"/>
          </a:xfrm>
          <a:prstGeom prst="rect">
            <a:avLst/>
          </a:prstGeom>
          <a:noFill/>
          <a:ln>
            <a:noFill/>
          </a:ln>
        </p:spPr>
      </p:pic>
      <p:pic>
        <p:nvPicPr>
          <p:cNvPr id="216" name="Google Shape;216;p23"/>
          <p:cNvPicPr preferRelativeResize="0"/>
          <p:nvPr/>
        </p:nvPicPr>
        <p:blipFill rotWithShape="1">
          <a:blip r:embed="rId5">
            <a:alphaModFix/>
          </a:blip>
          <a:srcRect/>
          <a:stretch/>
        </p:blipFill>
        <p:spPr>
          <a:xfrm>
            <a:off x="5181601" y="1652698"/>
            <a:ext cx="3047999" cy="161704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4"/>
                                        </p:tgtEl>
                                        <p:attrNameLst>
                                          <p:attrName>style.visibility</p:attrName>
                                        </p:attrNameLst>
                                      </p:cBhvr>
                                      <p:to>
                                        <p:strVal val="visible"/>
                                      </p:to>
                                    </p:set>
                                    <p:animEffect transition="in" filter="fade">
                                      <p:cBhvr>
                                        <p:cTn id="31" dur="500"/>
                                        <p:tgtEl>
                                          <p:spTgt spid="2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5"/>
                                        </p:tgtEl>
                                        <p:attrNameLst>
                                          <p:attrName>style.visibility</p:attrName>
                                        </p:attrNameLst>
                                      </p:cBhvr>
                                      <p:to>
                                        <p:strVal val="visible"/>
                                      </p:to>
                                    </p:set>
                                    <p:animEffect transition="in" filter="fade">
                                      <p:cBhvr>
                                        <p:cTn id="36"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body" idx="1"/>
          </p:nvPr>
        </p:nvSpPr>
        <p:spPr>
          <a:xfrm>
            <a:off x="381000" y="1504950"/>
            <a:ext cx="32766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Có bước sóng nhỏ nhất trong thang sóng điện từ, khoảng từ 10</a:t>
            </a:r>
            <a:r>
              <a:rPr lang="en-US" sz="1600" baseline="30000"/>
              <a:t>-5</a:t>
            </a:r>
            <a:r>
              <a:rPr lang="en-US" sz="1600"/>
              <a:t>nm đến 0,1nm</a:t>
            </a:r>
            <a:endParaRPr/>
          </a:p>
          <a:p>
            <a:pPr marL="457200" lvl="0" indent="-342900" algn="l" rtl="0">
              <a:lnSpc>
                <a:spcPct val="100000"/>
              </a:lnSpc>
              <a:spcBef>
                <a:spcPts val="600"/>
              </a:spcBef>
              <a:spcAft>
                <a:spcPts val="0"/>
              </a:spcAft>
              <a:buSzPts val="1800"/>
              <a:buChar char="●"/>
            </a:pPr>
            <a:r>
              <a:rPr lang="en-US" sz="1600"/>
              <a:t>Ứng dụng: dùng trong phẫu thuật, điều trị các căn bệnh liên quan đến khối u, dị dạng mạch máu; ứng dụng trong lĩnh vực công nghiệp, phát hiện các khuyết tật bằng hình ảnh rõ rang với độ chính xác cao.</a:t>
            </a:r>
            <a:endParaRPr/>
          </a:p>
        </p:txBody>
      </p:sp>
      <p:sp>
        <p:nvSpPr>
          <p:cNvPr id="222" name="Google Shape;222;p24"/>
          <p:cNvSpPr txBox="1">
            <a:spLocks noGrp="1"/>
          </p:cNvSpPr>
          <p:nvPr>
            <p:ph type="title"/>
          </p:nvPr>
        </p:nvSpPr>
        <p:spPr>
          <a:xfrm>
            <a:off x="457200" y="438150"/>
            <a:ext cx="78486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6. Tia Gamma (γ)</a:t>
            </a:r>
            <a:endParaRPr/>
          </a:p>
        </p:txBody>
      </p:sp>
      <p:sp>
        <p:nvSpPr>
          <p:cNvPr id="223" name="Google Shape;223;p24"/>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15</a:t>
            </a:fld>
            <a:endParaRPr/>
          </a:p>
        </p:txBody>
      </p:sp>
      <p:sp>
        <p:nvSpPr>
          <p:cNvPr id="224" name="Google Shape;224;p24"/>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5" name="Google Shape;225;p24"/>
          <p:cNvPicPr preferRelativeResize="0"/>
          <p:nvPr/>
        </p:nvPicPr>
        <p:blipFill rotWithShape="1">
          <a:blip r:embed="rId3">
            <a:alphaModFix/>
          </a:blip>
          <a:srcRect/>
          <a:stretch/>
        </p:blipFill>
        <p:spPr>
          <a:xfrm>
            <a:off x="3962400" y="2952750"/>
            <a:ext cx="2819400" cy="1578864"/>
          </a:xfrm>
          <a:prstGeom prst="rect">
            <a:avLst/>
          </a:prstGeom>
          <a:noFill/>
          <a:ln>
            <a:noFill/>
          </a:ln>
        </p:spPr>
      </p:pic>
      <p:pic>
        <p:nvPicPr>
          <p:cNvPr id="226" name="Google Shape;226;p24"/>
          <p:cNvPicPr preferRelativeResize="0"/>
          <p:nvPr/>
        </p:nvPicPr>
        <p:blipFill rotWithShape="1">
          <a:blip r:embed="rId4">
            <a:alphaModFix/>
          </a:blip>
          <a:srcRect/>
          <a:stretch/>
        </p:blipFill>
        <p:spPr>
          <a:xfrm>
            <a:off x="5943600" y="1581150"/>
            <a:ext cx="2337200" cy="1354784"/>
          </a:xfrm>
          <a:prstGeom prst="rect">
            <a:avLst/>
          </a:prstGeom>
          <a:noFill/>
          <a:ln>
            <a:noFill/>
          </a:ln>
        </p:spPr>
      </p:pic>
      <p:pic>
        <p:nvPicPr>
          <p:cNvPr id="227" name="Google Shape;227;p24"/>
          <p:cNvPicPr preferRelativeResize="0"/>
          <p:nvPr/>
        </p:nvPicPr>
        <p:blipFill rotWithShape="1">
          <a:blip r:embed="rId5">
            <a:alphaModFix/>
          </a:blip>
          <a:srcRect/>
          <a:stretch/>
        </p:blipFill>
        <p:spPr>
          <a:xfrm>
            <a:off x="3962400" y="1684077"/>
            <a:ext cx="1752600" cy="1251857"/>
          </a:xfrm>
          <a:prstGeom prst="rect">
            <a:avLst/>
          </a:prstGeom>
          <a:noFill/>
          <a:ln>
            <a:noFill/>
          </a:ln>
        </p:spPr>
      </p:pic>
      <p:sp>
        <p:nvSpPr>
          <p:cNvPr id="228" name="Google Shape;228;p24"/>
          <p:cNvSpPr txBox="1"/>
          <p:nvPr/>
        </p:nvSpPr>
        <p:spPr>
          <a:xfrm>
            <a:off x="6858000" y="3409950"/>
            <a:ext cx="177165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Raleway"/>
                <a:ea typeface="Raleway"/>
                <a:cs typeface="Raleway"/>
                <a:sym typeface="Raleway"/>
              </a:rPr>
              <a:t>Sử dụng phương pháp chiếu xạ nâng cao chất lượng thực phẩm</a:t>
            </a:r>
            <a:endParaRPr sz="1400" b="0" i="0" u="none" strike="noStrike" cap="none">
              <a:solidFill>
                <a:srgbClr val="000000"/>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ctrTitle" idx="4294967295"/>
          </p:nvPr>
        </p:nvSpPr>
        <p:spPr>
          <a:xfrm>
            <a:off x="972175" y="648000"/>
            <a:ext cx="7199700" cy="89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5800"/>
              <a:buFont typeface="Raleway ExtraBold"/>
              <a:buNone/>
            </a:pPr>
            <a:r>
              <a:rPr lang="en-US" sz="4800" b="0" i="0" u="none" strike="noStrike" cap="none">
                <a:solidFill>
                  <a:srgbClr val="FFFFFF"/>
                </a:solidFill>
                <a:latin typeface="Raleway ExtraBold"/>
                <a:ea typeface="Raleway ExtraBold"/>
                <a:cs typeface="Raleway ExtraBold"/>
                <a:sym typeface="Raleway ExtraBold"/>
              </a:rPr>
              <a:t>Củng cố kiến thức</a:t>
            </a:r>
            <a:endParaRPr sz="4800" b="0" i="0" u="none" strike="noStrike" cap="none">
              <a:solidFill>
                <a:srgbClr val="FFFFFF"/>
              </a:solidFill>
              <a:latin typeface="Raleway ExtraBold"/>
              <a:ea typeface="Raleway ExtraBold"/>
              <a:cs typeface="Raleway ExtraBold"/>
              <a:sym typeface="Raleway ExtraBold"/>
            </a:endParaRPr>
          </a:p>
        </p:txBody>
      </p:sp>
      <p:sp>
        <p:nvSpPr>
          <p:cNvPr id="234" name="Google Shape;234;p2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16</a:t>
            </a:fld>
            <a:endParaRPr/>
          </a:p>
        </p:txBody>
      </p:sp>
      <p:grpSp>
        <p:nvGrpSpPr>
          <p:cNvPr id="235" name="Google Shape;235;p25"/>
          <p:cNvGrpSpPr/>
          <p:nvPr/>
        </p:nvGrpSpPr>
        <p:grpSpPr>
          <a:xfrm>
            <a:off x="8056529" y="173652"/>
            <a:ext cx="793438" cy="1034192"/>
            <a:chOff x="2624850" y="4296000"/>
            <a:chExt cx="380400" cy="495825"/>
          </a:xfrm>
        </p:grpSpPr>
        <p:sp>
          <p:nvSpPr>
            <p:cNvPr id="236" name="Google Shape;236;p25"/>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5"/>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5"/>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922000" y="514350"/>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3000"/>
              <a:t>Hãy xác định phạm vi tần số tương ứng với các dải bước sóng</a:t>
            </a:r>
            <a:endParaRPr sz="3000"/>
          </a:p>
        </p:txBody>
      </p:sp>
      <p:graphicFrame>
        <p:nvGraphicFramePr>
          <p:cNvPr id="244" name="Google Shape;244;p26"/>
          <p:cNvGraphicFramePr/>
          <p:nvPr/>
        </p:nvGraphicFramePr>
        <p:xfrm>
          <a:off x="837550" y="1581150"/>
          <a:ext cx="7504550" cy="2819330"/>
        </p:xfrm>
        <a:graphic>
          <a:graphicData uri="http://schemas.openxmlformats.org/drawingml/2006/table">
            <a:tbl>
              <a:tblPr>
                <a:noFill/>
                <a:tableStyleId>{B343C6F5-D56B-4ED6-B463-60188407CBFB}</a:tableStyleId>
              </a:tblPr>
              <a:tblGrid>
                <a:gridCol w="201815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258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Loại bức xạ</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Phạm vi bước sóng</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Phạm vi tần số (Hz)</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FFB600">
                          <a:alpha val="0"/>
                        </a:srgbClr>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3353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Sóng vô tuyến</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1mm đến 100km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FFB600">
                          <a:alpha val="0"/>
                        </a:srgb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81025">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Sóng vi ba</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1mm đến 1m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27435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hồng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0,76µm đến 1mm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25775">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Ánh sáng nhìn thấy</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0,38µm đến 0,76µm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2191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tử ngoại</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10nm đến 400nm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219100">
                <a:tc>
                  <a:txBody>
                    <a:bodyPr/>
                    <a:lstStyle/>
                    <a:p>
                      <a:pPr marL="0" marR="0" lvl="0" indent="0" algn="r" rtl="0">
                        <a:lnSpc>
                          <a:spcPct val="100000"/>
                        </a:lnSpc>
                        <a:spcBef>
                          <a:spcPts val="0"/>
                        </a:spcBef>
                        <a:spcAft>
                          <a:spcPts val="0"/>
                        </a:spcAft>
                        <a:buClr>
                          <a:srgbClr val="000000"/>
                        </a:buClr>
                        <a:buSzPts val="1400"/>
                        <a:buFont typeface="Arial"/>
                        <a:buNone/>
                      </a:pPr>
                      <a:r>
                        <a:rPr lang="en-US" sz="1400" u="none" strike="noStrike" cap="none">
                          <a:solidFill>
                            <a:schemeClr val="dk1"/>
                          </a:solidFill>
                          <a:latin typeface="Raleway Light"/>
                          <a:ea typeface="Raleway Light"/>
                          <a:cs typeface="Raleway Light"/>
                          <a:sym typeface="Raleway Light"/>
                        </a:rPr>
                        <a:t>Tia X</a:t>
                      </a:r>
                      <a:endParaRPr sz="1400" u="none" strike="noStrike" cap="none">
                        <a:solidFill>
                          <a:schemeClr val="dk1"/>
                        </a:solidFill>
                        <a:latin typeface="Raleway Light"/>
                        <a:ea typeface="Raleway Light"/>
                        <a:cs typeface="Raleway Light"/>
                        <a:sym typeface="Raleway Light"/>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solidFill>
                            <a:schemeClr val="dk1"/>
                          </a:solidFill>
                          <a:latin typeface="Raleway ExtraBold"/>
                          <a:ea typeface="Raleway ExtraBold"/>
                          <a:cs typeface="Raleway ExtraBold"/>
                          <a:sym typeface="Raleway ExtraBold"/>
                        </a:rPr>
                        <a:t>Từ 30pm đến 3nm</a:t>
                      </a: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endParaRPr sz="1800" u="none" strike="noStrike" cap="none">
                        <a:solidFill>
                          <a:schemeClr val="dk1"/>
                        </a:solidFill>
                        <a:latin typeface="Raleway ExtraBold"/>
                        <a:ea typeface="Raleway ExtraBold"/>
                        <a:cs typeface="Raleway ExtraBold"/>
                        <a:sym typeface="Raleway ExtraBold"/>
                      </a:endParaRPr>
                    </a:p>
                  </a:txBody>
                  <a:tcPr marL="91425" marR="91425" marT="68575" marB="6857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rgbClr val="FFB6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45" name="Google Shape;245;p2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17</a:t>
            </a:fld>
            <a:endParaRPr/>
          </a:p>
        </p:txBody>
      </p:sp>
      <p:grpSp>
        <p:nvGrpSpPr>
          <p:cNvPr id="246" name="Google Shape;246;p26"/>
          <p:cNvGrpSpPr/>
          <p:nvPr/>
        </p:nvGrpSpPr>
        <p:grpSpPr>
          <a:xfrm>
            <a:off x="8089119" y="319162"/>
            <a:ext cx="728350" cy="743348"/>
            <a:chOff x="3955900" y="2984500"/>
            <a:chExt cx="414000" cy="422525"/>
          </a:xfrm>
        </p:grpSpPr>
        <p:sp>
          <p:nvSpPr>
            <p:cNvPr id="247" name="Google Shape;247;p26"/>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6"/>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6"/>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18</a:t>
            </a:fld>
            <a:endParaRPr/>
          </a:p>
        </p:txBody>
      </p:sp>
      <p:sp>
        <p:nvSpPr>
          <p:cNvPr id="255" name="Google Shape;255;p27"/>
          <p:cNvSpPr txBox="1"/>
          <p:nvPr/>
        </p:nvSpPr>
        <p:spPr>
          <a:xfrm>
            <a:off x="685800" y="1352550"/>
            <a:ext cx="4114800" cy="77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1: </a:t>
            </a:r>
            <a:r>
              <a:rPr lang="en-US" sz="1400" b="1" i="0" u="none" strike="noStrike" cap="none">
                <a:solidFill>
                  <a:schemeClr val="dk1"/>
                </a:solidFill>
                <a:latin typeface="Raleway Light"/>
                <a:ea typeface="Raleway Light"/>
                <a:cs typeface="Raleway Light"/>
                <a:sym typeface="Raleway Light"/>
              </a:rPr>
              <a:t>Giải thích tại sao mỗi khi cho phóng hồ quang người thợ hàn cần mặt nạ che mặt?</a:t>
            </a:r>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1"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chemeClr val="dk1"/>
              </a:solidFill>
              <a:latin typeface="Raleway Light"/>
              <a:ea typeface="Raleway Light"/>
              <a:cs typeface="Raleway Light"/>
              <a:sym typeface="Raleway Light"/>
            </a:endParaRPr>
          </a:p>
        </p:txBody>
      </p:sp>
      <p:pic>
        <p:nvPicPr>
          <p:cNvPr id="256" name="Google Shape;256;p27"/>
          <p:cNvPicPr preferRelativeResize="0"/>
          <p:nvPr/>
        </p:nvPicPr>
        <p:blipFill rotWithShape="1">
          <a:blip r:embed="rId3">
            <a:alphaModFix/>
          </a:blip>
          <a:srcRect/>
          <a:stretch/>
        </p:blipFill>
        <p:spPr>
          <a:xfrm>
            <a:off x="1219200" y="2038350"/>
            <a:ext cx="2133600" cy="1280159"/>
          </a:xfrm>
          <a:prstGeom prst="rect">
            <a:avLst/>
          </a:prstGeom>
          <a:noFill/>
          <a:ln>
            <a:noFill/>
          </a:ln>
        </p:spPr>
      </p:pic>
      <p:sp>
        <p:nvSpPr>
          <p:cNvPr id="257" name="Google Shape;257;p27"/>
          <p:cNvSpPr/>
          <p:nvPr/>
        </p:nvSpPr>
        <p:spPr>
          <a:xfrm>
            <a:off x="7334564" y="2384367"/>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8" name="Google Shape;258;p27"/>
          <p:cNvGrpSpPr/>
          <p:nvPr/>
        </p:nvGrpSpPr>
        <p:grpSpPr>
          <a:xfrm>
            <a:off x="6962708" y="777025"/>
            <a:ext cx="1284369" cy="1284693"/>
            <a:chOff x="6654650" y="3665275"/>
            <a:chExt cx="409100" cy="409125"/>
          </a:xfrm>
        </p:grpSpPr>
        <p:sp>
          <p:nvSpPr>
            <p:cNvPr id="259" name="Google Shape;259;p2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1" name="Google Shape;261;p27"/>
          <p:cNvGrpSpPr/>
          <p:nvPr/>
        </p:nvGrpSpPr>
        <p:grpSpPr>
          <a:xfrm rot="290934">
            <a:off x="5826714" y="2216476"/>
            <a:ext cx="848543" cy="848624"/>
            <a:chOff x="570875" y="4322250"/>
            <a:chExt cx="443300" cy="443325"/>
          </a:xfrm>
        </p:grpSpPr>
        <p:sp>
          <p:nvSpPr>
            <p:cNvPr id="262" name="Google Shape;262;p2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27"/>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7"/>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7"/>
          <p:cNvSpPr/>
          <p:nvPr/>
        </p:nvSpPr>
        <p:spPr>
          <a:xfrm rot="2926063">
            <a:off x="8246537" y="1502870"/>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7"/>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7"/>
          <p:cNvSpPr txBox="1"/>
          <p:nvPr/>
        </p:nvSpPr>
        <p:spPr>
          <a:xfrm>
            <a:off x="762000" y="3638550"/>
            <a:ext cx="746694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B566"/>
                </a:solidFill>
                <a:latin typeface="Raleway Light"/>
                <a:ea typeface="Raleway Light"/>
                <a:cs typeface="Raleway Light"/>
                <a:sym typeface="Raleway Light"/>
              </a:rPr>
              <a:t>Câu 2: </a:t>
            </a:r>
            <a:r>
              <a:rPr lang="en-US" sz="1400" b="1" i="0" u="none" strike="noStrike" cap="none">
                <a:solidFill>
                  <a:schemeClr val="dk1"/>
                </a:solidFill>
                <a:latin typeface="Raleway Light"/>
                <a:ea typeface="Raleway Light"/>
                <a:cs typeface="Raleway Light"/>
                <a:sym typeface="Raleway Light"/>
              </a:rPr>
              <a:t>Giải thích tại sao Mặt trời là một nguồn năng lượng khổng lồ phát ra tia tử ngoại mà con người và các sinh vật trên Trái Đất vẫn có thể sinh sống dưới ánh nắng mặt trời</a:t>
            </a:r>
            <a:endParaRPr sz="1400" b="0" i="0" u="none" strike="noStrike" cap="none">
              <a:solidFill>
                <a:schemeClr val="dk1"/>
              </a:solidFill>
              <a:latin typeface="Raleway Light"/>
              <a:ea typeface="Raleway Light"/>
              <a:cs typeface="Raleway Light"/>
              <a:sym typeface="Raleway Light"/>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600"/>
              </a:spcBef>
              <a:spcAft>
                <a:spcPts val="0"/>
              </a:spcAft>
              <a:buSzPts val="1800"/>
              <a:buNone/>
            </a:pPr>
            <a:r>
              <a:rPr lang="en-US"/>
              <a:t>Chỉ với một chiếc điện thoại thông minh hay chiếc máy tính được kết nối internet, ta có thể trao đổi thông tin với nhau trên khắp toàn cầu. Vậy tại sao thông tin lại có thể lan truyền được trong không gian?</a:t>
            </a:r>
            <a:endParaRPr/>
          </a:p>
          <a:p>
            <a:pPr marL="114300" lvl="0" indent="0" algn="l" rtl="0">
              <a:lnSpc>
                <a:spcPct val="100000"/>
              </a:lnSpc>
              <a:spcBef>
                <a:spcPts val="600"/>
              </a:spcBef>
              <a:spcAft>
                <a:spcPts val="0"/>
              </a:spcAft>
              <a:buSzPts val="1800"/>
              <a:buNone/>
            </a:pPr>
            <a:endParaRPr/>
          </a:p>
        </p:txBody>
      </p:sp>
      <p:sp>
        <p:nvSpPr>
          <p:cNvPr id="60" name="Google Shape;60;p1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2</a:t>
            </a:fld>
            <a:endParaRPr/>
          </a:p>
        </p:txBody>
      </p:sp>
      <p:grpSp>
        <p:nvGrpSpPr>
          <p:cNvPr id="61" name="Google Shape;61;p11"/>
          <p:cNvGrpSpPr/>
          <p:nvPr/>
        </p:nvGrpSpPr>
        <p:grpSpPr>
          <a:xfrm>
            <a:off x="8119638" y="225980"/>
            <a:ext cx="539546" cy="879605"/>
            <a:chOff x="6730350" y="2315900"/>
            <a:chExt cx="257700" cy="420100"/>
          </a:xfrm>
        </p:grpSpPr>
        <p:sp>
          <p:nvSpPr>
            <p:cNvPr id="62" name="Google Shape;62;p11"/>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1"/>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1"/>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1"/>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1"/>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1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4800"/>
              <a:t>Câu hỏi thảo luận</a:t>
            </a:r>
            <a:endParaRPr sz="4800">
              <a:solidFill>
                <a:schemeClr val="accent1"/>
              </a:solidFill>
            </a:endParaRPr>
          </a:p>
        </p:txBody>
      </p:sp>
      <p:pic>
        <p:nvPicPr>
          <p:cNvPr id="68" name="Google Shape;68;p11"/>
          <p:cNvPicPr preferRelativeResize="0"/>
          <p:nvPr/>
        </p:nvPicPr>
        <p:blipFill rotWithShape="1">
          <a:blip r:embed="rId3">
            <a:alphaModFix/>
          </a:blip>
          <a:srcRect/>
          <a:stretch/>
        </p:blipFill>
        <p:spPr>
          <a:xfrm>
            <a:off x="163285" y="3181350"/>
            <a:ext cx="3233057" cy="1676400"/>
          </a:xfrm>
          <a:prstGeom prst="rect">
            <a:avLst/>
          </a:prstGeom>
          <a:noFill/>
          <a:ln>
            <a:noFill/>
          </a:ln>
        </p:spPr>
      </p:pic>
      <p:pic>
        <p:nvPicPr>
          <p:cNvPr id="69" name="Google Shape;69;p11"/>
          <p:cNvPicPr preferRelativeResize="0"/>
          <p:nvPr/>
        </p:nvPicPr>
        <p:blipFill rotWithShape="1">
          <a:blip r:embed="rId4">
            <a:alphaModFix/>
          </a:blip>
          <a:srcRect/>
          <a:stretch/>
        </p:blipFill>
        <p:spPr>
          <a:xfrm>
            <a:off x="3048000" y="2977099"/>
            <a:ext cx="2819400" cy="1762125"/>
          </a:xfrm>
          <a:prstGeom prst="rect">
            <a:avLst/>
          </a:prstGeom>
          <a:noFill/>
          <a:ln>
            <a:noFill/>
          </a:ln>
        </p:spPr>
      </p:pic>
      <p:pic>
        <p:nvPicPr>
          <p:cNvPr id="70" name="Google Shape;70;p11"/>
          <p:cNvPicPr preferRelativeResize="0"/>
          <p:nvPr/>
        </p:nvPicPr>
        <p:blipFill rotWithShape="1">
          <a:blip r:embed="rId5">
            <a:alphaModFix/>
          </a:blip>
          <a:srcRect/>
          <a:stretch/>
        </p:blipFill>
        <p:spPr>
          <a:xfrm>
            <a:off x="6019800" y="2977099"/>
            <a:ext cx="2469376" cy="17884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p:tgtEl>
                                          <p:spTgt spid="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914400" y="566408"/>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1800"/>
              <a:t>Các thiết bị như tivi, điện thoại di động, lò vi sóng đều sử dụng sóng điện từ. Vậy ai nghiên cứu, xây dựng lí thuyết điện từ? Và sóng điện từ là gì?</a:t>
            </a:r>
            <a:endParaRPr sz="1800"/>
          </a:p>
        </p:txBody>
      </p:sp>
      <p:sp>
        <p:nvSpPr>
          <p:cNvPr id="76" name="Google Shape;76;p12"/>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3</a:t>
            </a:fld>
            <a:endParaRPr/>
          </a:p>
        </p:txBody>
      </p:sp>
      <p:sp>
        <p:nvSpPr>
          <p:cNvPr id="77" name="Google Shape;77;p12"/>
          <p:cNvSpPr txBox="1">
            <a:spLocks noGrp="1"/>
          </p:cNvSpPr>
          <p:nvPr>
            <p:ph type="body" idx="1"/>
          </p:nvPr>
        </p:nvSpPr>
        <p:spPr>
          <a:xfrm>
            <a:off x="1143000" y="4144864"/>
            <a:ext cx="1676400" cy="7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b="1"/>
              <a:t>Michael Faraday</a:t>
            </a:r>
            <a:endParaRPr/>
          </a:p>
          <a:p>
            <a:pPr marL="0" lvl="0" indent="0" algn="ctr" rtl="0">
              <a:lnSpc>
                <a:spcPct val="100000"/>
              </a:lnSpc>
              <a:spcBef>
                <a:spcPts val="600"/>
              </a:spcBef>
              <a:spcAft>
                <a:spcPts val="0"/>
              </a:spcAft>
              <a:buSzPts val="1400"/>
              <a:buNone/>
            </a:pPr>
            <a:r>
              <a:rPr lang="en-US" sz="1200" b="1"/>
              <a:t>(1791- 1867)</a:t>
            </a:r>
            <a:endParaRPr sz="1200" b="1"/>
          </a:p>
        </p:txBody>
      </p:sp>
      <p:grpSp>
        <p:nvGrpSpPr>
          <p:cNvPr id="78" name="Google Shape;78;p12"/>
          <p:cNvGrpSpPr/>
          <p:nvPr/>
        </p:nvGrpSpPr>
        <p:grpSpPr>
          <a:xfrm>
            <a:off x="8054838" y="308799"/>
            <a:ext cx="796168" cy="763718"/>
            <a:chOff x="5241175" y="4959100"/>
            <a:chExt cx="539775" cy="517775"/>
          </a:xfrm>
        </p:grpSpPr>
        <p:sp>
          <p:nvSpPr>
            <p:cNvPr id="79" name="Google Shape;79;p12"/>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2"/>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2"/>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2"/>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2"/>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5" name="Google Shape;85;p12"/>
          <p:cNvPicPr preferRelativeResize="0"/>
          <p:nvPr/>
        </p:nvPicPr>
        <p:blipFill rotWithShape="1">
          <a:blip r:embed="rId3">
            <a:alphaModFix/>
          </a:blip>
          <a:srcRect/>
          <a:stretch/>
        </p:blipFill>
        <p:spPr>
          <a:xfrm>
            <a:off x="990600" y="1570034"/>
            <a:ext cx="2006194" cy="2585301"/>
          </a:xfrm>
          <a:prstGeom prst="rect">
            <a:avLst/>
          </a:prstGeom>
          <a:noFill/>
          <a:ln>
            <a:noFill/>
          </a:ln>
        </p:spPr>
      </p:pic>
      <p:pic>
        <p:nvPicPr>
          <p:cNvPr id="86" name="Google Shape;86;p12"/>
          <p:cNvPicPr preferRelativeResize="0"/>
          <p:nvPr/>
        </p:nvPicPr>
        <p:blipFill rotWithShape="1">
          <a:blip r:embed="rId4">
            <a:alphaModFix/>
          </a:blip>
          <a:srcRect/>
          <a:stretch/>
        </p:blipFill>
        <p:spPr>
          <a:xfrm>
            <a:off x="4800600" y="1504950"/>
            <a:ext cx="2797629" cy="2650385"/>
          </a:xfrm>
          <a:prstGeom prst="rect">
            <a:avLst/>
          </a:prstGeom>
          <a:noFill/>
          <a:ln>
            <a:noFill/>
          </a:ln>
        </p:spPr>
      </p:pic>
      <p:sp>
        <p:nvSpPr>
          <p:cNvPr id="87" name="Google Shape;87;p12"/>
          <p:cNvSpPr txBox="1">
            <a:spLocks noGrp="1"/>
          </p:cNvSpPr>
          <p:nvPr>
            <p:ph type="body" idx="1"/>
          </p:nvPr>
        </p:nvSpPr>
        <p:spPr>
          <a:xfrm>
            <a:off x="5181600" y="4155335"/>
            <a:ext cx="2057400" cy="76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00"/>
              </a:spcBef>
              <a:spcAft>
                <a:spcPts val="0"/>
              </a:spcAft>
              <a:buSzPts val="1400"/>
              <a:buNone/>
            </a:pPr>
            <a:r>
              <a:rPr lang="en-US" b="1"/>
              <a:t>James Clerk Maxwell (1831-1879)</a:t>
            </a:r>
            <a:endParaRPr sz="1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additive="base">
                                        <p:cTn id="11" dur="500"/>
                                        <p:tgtEl>
                                          <p:spTgt spid="85"/>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7">
                                            <p:txEl>
                                              <p:pRg st="0" end="0"/>
                                            </p:txEl>
                                          </p:spTgt>
                                        </p:tgtEl>
                                        <p:attrNameLst>
                                          <p:attrName>style.visibility</p:attrName>
                                        </p:attrNameLst>
                                      </p:cBhvr>
                                      <p:to>
                                        <p:strVal val="visible"/>
                                      </p:to>
                                    </p:set>
                                    <p:anim calcmode="lin" valueType="num">
                                      <p:cBhvr additive="base">
                                        <p:cTn id="14" dur="500"/>
                                        <p:tgtEl>
                                          <p:spTgt spid="77">
                                            <p:txEl>
                                              <p:pRg st="0" end="0"/>
                                            </p:txEl>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7">
                                            <p:txEl>
                                              <p:pRg st="1" end="1"/>
                                            </p:txEl>
                                          </p:spTgt>
                                        </p:tgtEl>
                                        <p:attrNameLst>
                                          <p:attrName>style.visibility</p:attrName>
                                        </p:attrNameLst>
                                      </p:cBhvr>
                                      <p:to>
                                        <p:strVal val="visible"/>
                                      </p:to>
                                    </p:set>
                                    <p:anim calcmode="lin" valueType="num">
                                      <p:cBhvr additive="base">
                                        <p:cTn id="17" dur="500"/>
                                        <p:tgtEl>
                                          <p:spTgt spid="7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additive="base">
                                        <p:cTn id="22" dur="500"/>
                                        <p:tgtEl>
                                          <p:spTgt spid="86"/>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7">
                                            <p:txEl>
                                              <p:pRg st="0" end="0"/>
                                            </p:txEl>
                                          </p:spTgt>
                                        </p:tgtEl>
                                        <p:attrNameLst>
                                          <p:attrName>style.visibility</p:attrName>
                                        </p:attrNameLst>
                                      </p:cBhvr>
                                      <p:to>
                                        <p:strVal val="visible"/>
                                      </p:to>
                                    </p:set>
                                    <p:anim calcmode="lin" valueType="num">
                                      <p:cBhvr additive="base">
                                        <p:cTn id="25" dur="500"/>
                                        <p:tgtEl>
                                          <p:spTgt spid="8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sz="4800" b="1"/>
              <a:t>I. Sóng điện từ</a:t>
            </a:r>
            <a:endParaRPr sz="4800"/>
          </a:p>
        </p:txBody>
      </p:sp>
      <p:sp>
        <p:nvSpPr>
          <p:cNvPr id="93" name="Google Shape;93;p13"/>
          <p:cNvSpPr txBox="1">
            <a:spLocks noGrp="1"/>
          </p:cNvSpPr>
          <p:nvPr>
            <p:ph type="body" idx="1"/>
          </p:nvPr>
        </p:nvSpPr>
        <p:spPr>
          <a:xfrm>
            <a:off x="922000" y="1734976"/>
            <a:ext cx="6621800" cy="2153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a:t>Sóng điện từ là điện từ trường lan truyền trong không gian.</a:t>
            </a:r>
            <a:endParaRPr/>
          </a:p>
          <a:p>
            <a:pPr marL="457200" lvl="0" indent="-342900" algn="l" rtl="0">
              <a:lnSpc>
                <a:spcPct val="100000"/>
              </a:lnSpc>
              <a:spcBef>
                <a:spcPts val="600"/>
              </a:spcBef>
              <a:spcAft>
                <a:spcPts val="0"/>
              </a:spcAft>
              <a:buSzPts val="1800"/>
              <a:buChar char="●"/>
            </a:pPr>
            <a:r>
              <a:rPr lang="en-US"/>
              <a:t>Sóng điện từ là sóng ngang, khi truyền trong chân không sóng điện từ có tốc độ 3.10</a:t>
            </a:r>
            <a:r>
              <a:rPr lang="en-US" baseline="30000"/>
              <a:t>8</a:t>
            </a:r>
            <a:r>
              <a:rPr lang="en-US"/>
              <a:t>m/s</a:t>
            </a:r>
            <a:endParaRPr/>
          </a:p>
          <a:p>
            <a:pPr marL="457200" lvl="0" indent="-342900" algn="l" rtl="0">
              <a:lnSpc>
                <a:spcPct val="100000"/>
              </a:lnSpc>
              <a:spcBef>
                <a:spcPts val="600"/>
              </a:spcBef>
              <a:spcAft>
                <a:spcPts val="0"/>
              </a:spcAft>
              <a:buSzPts val="1800"/>
              <a:buChar char="●"/>
            </a:pPr>
            <a:r>
              <a:rPr lang="en-US"/>
              <a:t>Ánh sáng là sóng điện từ.</a:t>
            </a:r>
            <a:endParaRPr/>
          </a:p>
          <a:p>
            <a:pPr marL="457200" lvl="0" indent="-342900" algn="l" rtl="0">
              <a:lnSpc>
                <a:spcPct val="100000"/>
              </a:lnSpc>
              <a:spcBef>
                <a:spcPts val="600"/>
              </a:spcBef>
              <a:spcAft>
                <a:spcPts val="0"/>
              </a:spcAft>
              <a:buSzPts val="1800"/>
              <a:buChar char="●"/>
            </a:pPr>
            <a:r>
              <a:rPr lang="en-US"/>
              <a:t>Sóng điện từ bao gồm một dải rộng tần số (hoặc bước sóng) gọi là thang sóng điện từ.</a:t>
            </a:r>
            <a:endParaRPr/>
          </a:p>
          <a:p>
            <a:pPr marL="0" lvl="0" indent="0" algn="l" rtl="0">
              <a:lnSpc>
                <a:spcPct val="100000"/>
              </a:lnSpc>
              <a:spcBef>
                <a:spcPts val="600"/>
              </a:spcBef>
              <a:spcAft>
                <a:spcPts val="0"/>
              </a:spcAft>
              <a:buClr>
                <a:schemeClr val="dk1"/>
              </a:buClr>
              <a:buSzPts val="1100"/>
              <a:buFont typeface="Arial"/>
              <a:buNone/>
            </a:pPr>
            <a:endParaRPr/>
          </a:p>
        </p:txBody>
      </p:sp>
      <p:sp>
        <p:nvSpPr>
          <p:cNvPr id="94" name="Google Shape;94;p13"/>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4</a:t>
            </a:fld>
            <a:endParaRPr/>
          </a:p>
        </p:txBody>
      </p:sp>
      <p:grpSp>
        <p:nvGrpSpPr>
          <p:cNvPr id="95" name="Google Shape;95;p13"/>
          <p:cNvGrpSpPr/>
          <p:nvPr/>
        </p:nvGrpSpPr>
        <p:grpSpPr>
          <a:xfrm>
            <a:off x="8087089" y="356400"/>
            <a:ext cx="618316" cy="748360"/>
            <a:chOff x="584925" y="922575"/>
            <a:chExt cx="415200" cy="502525"/>
          </a:xfrm>
        </p:grpSpPr>
        <p:sp>
          <p:nvSpPr>
            <p:cNvPr id="96" name="Google Shape;96;p13"/>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3"/>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3"/>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p:nvPr/>
        </p:nvSpPr>
        <p:spPr>
          <a:xfrm>
            <a:off x="685800" y="185976"/>
            <a:ext cx="6752169"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000" b="0" i="0" u="none" strike="noStrike" cap="none">
                <a:solidFill>
                  <a:schemeClr val="dk1"/>
                </a:solidFill>
                <a:latin typeface="Raleway ExtraBold"/>
                <a:ea typeface="Raleway ExtraBold"/>
                <a:cs typeface="Raleway ExtraBold"/>
                <a:sym typeface="Raleway ExtraBold"/>
              </a:rPr>
              <a:t>II. Thang sóng điện từ</a:t>
            </a:r>
            <a:endParaRPr sz="5000" b="0" i="0" u="none" strike="noStrike" cap="none">
              <a:solidFill>
                <a:schemeClr val="dk1"/>
              </a:solidFill>
              <a:latin typeface="Raleway ExtraBold"/>
              <a:ea typeface="Raleway ExtraBold"/>
              <a:cs typeface="Raleway ExtraBold"/>
              <a:sym typeface="Raleway ExtraBold"/>
            </a:endParaRPr>
          </a:p>
        </p:txBody>
      </p:sp>
      <p:sp>
        <p:nvSpPr>
          <p:cNvPr id="104" name="Google Shape;104;p14"/>
          <p:cNvSpPr txBox="1">
            <a:spLocks noGrp="1"/>
          </p:cNvSpPr>
          <p:nvPr>
            <p:ph type="subTitle" idx="1"/>
          </p:nvPr>
        </p:nvSpPr>
        <p:spPr>
          <a:xfrm>
            <a:off x="609600" y="1024950"/>
            <a:ext cx="7772400" cy="7848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lt1"/>
              </a:buClr>
              <a:buSzPts val="1800"/>
              <a:buNone/>
            </a:pPr>
            <a:r>
              <a:rPr lang="en-US"/>
              <a:t>Sự khác nhau về bước sóng (hay tần số) của các loại sóng điện từ đã dẫn đến sự khác nhau về tính chất và công dụng của chúng.</a:t>
            </a:r>
            <a:endParaRPr/>
          </a:p>
        </p:txBody>
      </p:sp>
      <p:pic>
        <p:nvPicPr>
          <p:cNvPr id="105" name="Google Shape;105;p14"/>
          <p:cNvPicPr preferRelativeResize="0"/>
          <p:nvPr/>
        </p:nvPicPr>
        <p:blipFill rotWithShape="1">
          <a:blip r:embed="rId3">
            <a:alphaModFix/>
          </a:blip>
          <a:srcRect/>
          <a:stretch/>
        </p:blipFill>
        <p:spPr>
          <a:xfrm>
            <a:off x="533400" y="2038350"/>
            <a:ext cx="8265506" cy="25795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922000" y="815575"/>
            <a:ext cx="72870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US"/>
              <a:t>Nhiệm vụ</a:t>
            </a:r>
            <a:endParaRPr/>
          </a:p>
        </p:txBody>
      </p:sp>
      <p:sp>
        <p:nvSpPr>
          <p:cNvPr id="111" name="Google Shape;111;p15"/>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6</a:t>
            </a:fld>
            <a:endParaRPr/>
          </a:p>
        </p:txBody>
      </p:sp>
      <p:sp>
        <p:nvSpPr>
          <p:cNvPr id="112" name="Google Shape;112;p15"/>
          <p:cNvSpPr/>
          <p:nvPr/>
        </p:nvSpPr>
        <p:spPr>
          <a:xfrm>
            <a:off x="991950" y="1637950"/>
            <a:ext cx="3515400" cy="1324500"/>
          </a:xfrm>
          <a:prstGeom prst="rect">
            <a:avLst/>
          </a:prstGeom>
          <a:solidFill>
            <a:schemeClr val="lt2"/>
          </a:solidFill>
          <a:ln>
            <a:noFill/>
          </a:ln>
        </p:spPr>
        <p:txBody>
          <a:bodyPr spcFirstLastPara="1" wrap="square" lIns="91425" tIns="91425" rIns="1371600"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Raleway"/>
                <a:ea typeface="Raleway"/>
                <a:cs typeface="Raleway"/>
                <a:sym typeface="Raleway"/>
              </a:rPr>
              <a:t>NHÓM 1</a:t>
            </a:r>
            <a:endParaRPr sz="1400" b="1"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Raleway"/>
                <a:ea typeface="Raleway"/>
                <a:cs typeface="Raleway"/>
                <a:sym typeface="Raleway"/>
              </a:rPr>
              <a:t>Tìm hiểu về ánh sáng nhìn thấy</a:t>
            </a:r>
            <a:endParaRPr sz="1400" b="0" i="0" u="none" strike="noStrike" cap="none">
              <a:solidFill>
                <a:schemeClr val="dk1"/>
              </a:solidFill>
              <a:latin typeface="Raleway"/>
              <a:ea typeface="Raleway"/>
              <a:cs typeface="Raleway"/>
              <a:sym typeface="Raleway"/>
            </a:endParaRPr>
          </a:p>
        </p:txBody>
      </p:sp>
      <p:sp>
        <p:nvSpPr>
          <p:cNvPr id="113" name="Google Shape;113;p15"/>
          <p:cNvSpPr/>
          <p:nvPr/>
        </p:nvSpPr>
        <p:spPr>
          <a:xfrm>
            <a:off x="4652791" y="1637950"/>
            <a:ext cx="3515400" cy="1324500"/>
          </a:xfrm>
          <a:prstGeom prst="rect">
            <a:avLst/>
          </a:prstGeom>
          <a:solidFill>
            <a:schemeClr val="lt2"/>
          </a:solidFill>
          <a:ln>
            <a:noFill/>
          </a:ln>
        </p:spPr>
        <p:txBody>
          <a:bodyPr spcFirstLastPara="1" wrap="square" lIns="1371600"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Raleway"/>
                <a:ea typeface="Raleway"/>
                <a:cs typeface="Raleway"/>
                <a:sym typeface="Raleway"/>
              </a:rPr>
              <a:t>NHÓM 2</a:t>
            </a:r>
            <a:endParaRPr sz="1400" b="1" i="0" u="none" strike="noStrike" cap="none">
              <a:solidFill>
                <a:schemeClr val="dk1"/>
              </a:solidFill>
              <a:latin typeface="Raleway"/>
              <a:ea typeface="Raleway"/>
              <a:cs typeface="Raleway"/>
              <a:sym typeface="Raleway"/>
            </a:endParaRPr>
          </a:p>
          <a:p>
            <a:pPr marL="0" marR="0" lvl="0" indent="0" algn="r" rtl="0">
              <a:lnSpc>
                <a:spcPct val="100000"/>
              </a:lnSpc>
              <a:spcBef>
                <a:spcPts val="600"/>
              </a:spcBef>
              <a:spcAft>
                <a:spcPts val="600"/>
              </a:spcAft>
              <a:buClr>
                <a:srgbClr val="000000"/>
              </a:buClr>
              <a:buSzPts val="1400"/>
              <a:buFont typeface="Arial"/>
              <a:buNone/>
            </a:pPr>
            <a:r>
              <a:rPr lang="en-US" sz="1400" b="0" i="0" u="none" strike="noStrike" cap="none">
                <a:solidFill>
                  <a:schemeClr val="dk1"/>
                </a:solidFill>
                <a:latin typeface="Raleway"/>
                <a:ea typeface="Raleway"/>
                <a:cs typeface="Raleway"/>
                <a:sym typeface="Raleway"/>
              </a:rPr>
              <a:t>Tìm hiểu về tia hồng ngoại, tia tử ngoại.</a:t>
            </a:r>
            <a:endParaRPr sz="1400" b="0" i="0" u="none" strike="noStrike" cap="none">
              <a:solidFill>
                <a:schemeClr val="dk1"/>
              </a:solidFill>
              <a:latin typeface="Raleway"/>
              <a:ea typeface="Raleway"/>
              <a:cs typeface="Raleway"/>
              <a:sym typeface="Raleway"/>
            </a:endParaRPr>
          </a:p>
        </p:txBody>
      </p:sp>
      <p:sp>
        <p:nvSpPr>
          <p:cNvPr id="114" name="Google Shape;114;p15"/>
          <p:cNvSpPr/>
          <p:nvPr/>
        </p:nvSpPr>
        <p:spPr>
          <a:xfrm>
            <a:off x="991950" y="3107619"/>
            <a:ext cx="3515400" cy="1324500"/>
          </a:xfrm>
          <a:prstGeom prst="rect">
            <a:avLst/>
          </a:prstGeom>
          <a:solidFill>
            <a:schemeClr val="lt2"/>
          </a:solidFill>
          <a:ln>
            <a:noFill/>
          </a:ln>
        </p:spPr>
        <p:txBody>
          <a:bodyPr spcFirstLastPara="1" wrap="square" lIns="91425" tIns="91425" rIns="1371600" bIns="91425" anchor="b" anchorCtr="0">
            <a:noAutofit/>
          </a:bodyPr>
          <a:lstStyle/>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0"/>
              </a:spcAft>
              <a:buClr>
                <a:schemeClr val="dk1"/>
              </a:buClr>
              <a:buSzPts val="1100"/>
              <a:buFont typeface="Arial"/>
              <a:buNone/>
            </a:pPr>
            <a:r>
              <a:rPr lang="en-US" sz="1400" b="0" i="0" u="none" strike="noStrike" cap="none">
                <a:solidFill>
                  <a:schemeClr val="dk1"/>
                </a:solidFill>
                <a:latin typeface="Raleway"/>
                <a:ea typeface="Raleway"/>
                <a:cs typeface="Raleway"/>
                <a:sym typeface="Raleway"/>
              </a:rPr>
              <a:t>Tìm hiểu về sóng vô tuyến.</a:t>
            </a:r>
            <a:endParaRPr sz="1400" b="0" i="0" u="none" strike="noStrike" cap="none">
              <a:solidFill>
                <a:schemeClr val="dk1"/>
              </a:solidFill>
              <a:latin typeface="Raleway"/>
              <a:ea typeface="Raleway"/>
              <a:cs typeface="Raleway"/>
              <a:sym typeface="Raleway"/>
            </a:endParaRPr>
          </a:p>
          <a:p>
            <a:pPr marL="0" marR="0" lvl="0" indent="0" algn="l" rtl="0">
              <a:lnSpc>
                <a:spcPct val="100000"/>
              </a:lnSpc>
              <a:spcBef>
                <a:spcPts val="600"/>
              </a:spcBef>
              <a:spcAft>
                <a:spcPts val="600"/>
              </a:spcAft>
              <a:buClr>
                <a:schemeClr val="dk1"/>
              </a:buClr>
              <a:buSzPts val="1100"/>
              <a:buFont typeface="Arial"/>
              <a:buNone/>
            </a:pPr>
            <a:r>
              <a:rPr lang="en-US" sz="1400" b="1" i="0" u="none" strike="noStrike" cap="none">
                <a:solidFill>
                  <a:schemeClr val="dk1"/>
                </a:solidFill>
                <a:latin typeface="Raleway"/>
                <a:ea typeface="Raleway"/>
                <a:cs typeface="Raleway"/>
                <a:sym typeface="Raleway"/>
              </a:rPr>
              <a:t>NHÓM 3</a:t>
            </a:r>
            <a:endParaRPr sz="1400" b="0" i="0" u="none" strike="noStrike" cap="none">
              <a:solidFill>
                <a:schemeClr val="dk1"/>
              </a:solidFill>
              <a:latin typeface="Raleway"/>
              <a:ea typeface="Raleway"/>
              <a:cs typeface="Raleway"/>
              <a:sym typeface="Raleway"/>
            </a:endParaRPr>
          </a:p>
        </p:txBody>
      </p:sp>
      <p:sp>
        <p:nvSpPr>
          <p:cNvPr id="115" name="Google Shape;115;p15"/>
          <p:cNvSpPr/>
          <p:nvPr/>
        </p:nvSpPr>
        <p:spPr>
          <a:xfrm>
            <a:off x="4652791" y="3107619"/>
            <a:ext cx="3515400" cy="1324500"/>
          </a:xfrm>
          <a:prstGeom prst="rect">
            <a:avLst/>
          </a:prstGeom>
          <a:solidFill>
            <a:schemeClr val="lt2"/>
          </a:solidFill>
          <a:ln>
            <a:noFill/>
          </a:ln>
        </p:spPr>
        <p:txBody>
          <a:bodyPr spcFirstLastPara="1" wrap="square" lIns="1371600" tIns="91425" rIns="91425" bIns="91425" anchor="b"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Raleway"/>
                <a:ea typeface="Raleway"/>
                <a:cs typeface="Raleway"/>
                <a:sym typeface="Raleway"/>
              </a:rPr>
              <a:t>Tìm hiểu về  tia Ronghen-tia gamma.</a:t>
            </a:r>
            <a:endParaRPr sz="1400" b="0" i="0" u="none" strike="noStrike" cap="none">
              <a:solidFill>
                <a:schemeClr val="dk1"/>
              </a:solidFill>
              <a:latin typeface="Raleway"/>
              <a:ea typeface="Raleway"/>
              <a:cs typeface="Raleway"/>
              <a:sym typeface="Raleway"/>
            </a:endParaRPr>
          </a:p>
          <a:p>
            <a:pPr marL="0" marR="0" lvl="0" indent="0" algn="r" rtl="0">
              <a:lnSpc>
                <a:spcPct val="100000"/>
              </a:lnSpc>
              <a:spcBef>
                <a:spcPts val="600"/>
              </a:spcBef>
              <a:spcAft>
                <a:spcPts val="600"/>
              </a:spcAft>
              <a:buClr>
                <a:srgbClr val="000000"/>
              </a:buClr>
              <a:buSzPts val="1400"/>
              <a:buFont typeface="Arial"/>
              <a:buNone/>
            </a:pPr>
            <a:r>
              <a:rPr lang="en-US" sz="1400" b="1" i="0" u="none" strike="noStrike" cap="none">
                <a:solidFill>
                  <a:schemeClr val="dk1"/>
                </a:solidFill>
                <a:latin typeface="Raleway"/>
                <a:ea typeface="Raleway"/>
                <a:cs typeface="Raleway"/>
                <a:sym typeface="Raleway"/>
              </a:rPr>
              <a:t>NHÓM 4</a:t>
            </a:r>
            <a:endParaRPr sz="1400" b="0" i="0" u="none" strike="noStrike" cap="none">
              <a:solidFill>
                <a:schemeClr val="dk1"/>
              </a:solidFill>
              <a:latin typeface="Raleway"/>
              <a:ea typeface="Raleway"/>
              <a:cs typeface="Raleway"/>
              <a:sym typeface="Raleway"/>
            </a:endParaRPr>
          </a:p>
        </p:txBody>
      </p:sp>
      <p:sp>
        <p:nvSpPr>
          <p:cNvPr id="116" name="Google Shape;116;p15"/>
          <p:cNvSpPr/>
          <p:nvPr/>
        </p:nvSpPr>
        <p:spPr>
          <a:xfrm>
            <a:off x="3498242" y="1951348"/>
            <a:ext cx="2020200" cy="20202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5"/>
          <p:cNvSpPr/>
          <p:nvPr/>
        </p:nvSpPr>
        <p:spPr>
          <a:xfrm rot="5400000">
            <a:off x="3643769" y="1951348"/>
            <a:ext cx="2020200" cy="20202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5"/>
          <p:cNvSpPr/>
          <p:nvPr/>
        </p:nvSpPr>
        <p:spPr>
          <a:xfrm rot="10800000">
            <a:off x="3643769" y="2098015"/>
            <a:ext cx="2020200" cy="20202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5"/>
          <p:cNvSpPr/>
          <p:nvPr/>
        </p:nvSpPr>
        <p:spPr>
          <a:xfrm rot="-5400000">
            <a:off x="3498242" y="2098015"/>
            <a:ext cx="2020200" cy="20202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5"/>
          <p:cNvSpPr/>
          <p:nvPr/>
        </p:nvSpPr>
        <p:spPr>
          <a:xfrm>
            <a:off x="3963317" y="2372724"/>
            <a:ext cx="289571" cy="373185"/>
          </a:xfrm>
          <a:prstGeom prst="rect">
            <a:avLst/>
          </a:prstGeom>
        </p:spPr>
        <p:txBody>
          <a:bodyPr>
            <a:prstTxWarp prst="textPlain">
              <a:avLst/>
            </a:prstTxWarp>
          </a:bodyPr>
          <a:lstStyle/>
          <a:p>
            <a:pPr lvl="0" algn="ctr"/>
            <a:r>
              <a:rPr b="1" i="0">
                <a:ln>
                  <a:noFill/>
                </a:ln>
                <a:solidFill>
                  <a:schemeClr val="lt1"/>
                </a:solidFill>
                <a:latin typeface="Raleway"/>
              </a:rPr>
              <a:t>1</a:t>
            </a:r>
          </a:p>
        </p:txBody>
      </p:sp>
      <p:sp>
        <p:nvSpPr>
          <p:cNvPr id="121" name="Google Shape;121;p15"/>
          <p:cNvSpPr/>
          <p:nvPr/>
        </p:nvSpPr>
        <p:spPr>
          <a:xfrm>
            <a:off x="4812123" y="2379175"/>
            <a:ext cx="544043" cy="366475"/>
          </a:xfrm>
          <a:prstGeom prst="rect">
            <a:avLst/>
          </a:prstGeom>
        </p:spPr>
        <p:txBody>
          <a:bodyPr>
            <a:prstTxWarp prst="textPlain">
              <a:avLst/>
            </a:prstTxWarp>
          </a:bodyPr>
          <a:lstStyle/>
          <a:p>
            <a:pPr lvl="0" algn="ctr"/>
            <a:r>
              <a:rPr b="1" i="0">
                <a:ln>
                  <a:noFill/>
                </a:ln>
                <a:solidFill>
                  <a:schemeClr val="lt1"/>
                </a:solidFill>
                <a:latin typeface="Raleway"/>
              </a:rPr>
              <a:t>2</a:t>
            </a:r>
          </a:p>
        </p:txBody>
      </p:sp>
      <p:sp>
        <p:nvSpPr>
          <p:cNvPr id="122" name="Google Shape;122;p15"/>
          <p:cNvSpPr/>
          <p:nvPr/>
        </p:nvSpPr>
        <p:spPr>
          <a:xfrm>
            <a:off x="3934411" y="3297379"/>
            <a:ext cx="357706" cy="371637"/>
          </a:xfrm>
          <a:prstGeom prst="rect">
            <a:avLst/>
          </a:prstGeom>
        </p:spPr>
        <p:txBody>
          <a:bodyPr>
            <a:prstTxWarp prst="textPlain">
              <a:avLst/>
            </a:prstTxWarp>
          </a:bodyPr>
          <a:lstStyle/>
          <a:p>
            <a:pPr lvl="0" algn="ctr"/>
            <a:r>
              <a:rPr b="1" i="0">
                <a:ln>
                  <a:noFill/>
                </a:ln>
                <a:solidFill>
                  <a:schemeClr val="lt1"/>
                </a:solidFill>
                <a:latin typeface="Raleway"/>
              </a:rPr>
              <a:t>3</a:t>
            </a:r>
          </a:p>
        </p:txBody>
      </p:sp>
      <p:sp>
        <p:nvSpPr>
          <p:cNvPr id="123" name="Google Shape;123;p15"/>
          <p:cNvSpPr/>
          <p:nvPr/>
        </p:nvSpPr>
        <p:spPr>
          <a:xfrm>
            <a:off x="4907614" y="3303830"/>
            <a:ext cx="305056" cy="366475"/>
          </a:xfrm>
          <a:prstGeom prst="rect">
            <a:avLst/>
          </a:prstGeom>
        </p:spPr>
        <p:txBody>
          <a:bodyPr>
            <a:prstTxWarp prst="textPlain">
              <a:avLst/>
            </a:prstTxWarp>
          </a:bodyPr>
          <a:lstStyle/>
          <a:p>
            <a:pPr lvl="0" algn="ctr"/>
            <a:r>
              <a:rPr b="1" i="0">
                <a:ln>
                  <a:noFill/>
                </a:ln>
                <a:solidFill>
                  <a:schemeClr val="lt1"/>
                </a:solidFill>
                <a:latin typeface="Raleway"/>
              </a:rPr>
              <a:t>4</a:t>
            </a:r>
          </a:p>
        </p:txBody>
      </p:sp>
      <p:sp>
        <p:nvSpPr>
          <p:cNvPr id="124" name="Google Shape;124;p15"/>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fade">
                                      <p:cBhvr>
                                        <p:cTn id="11" dur="500"/>
                                        <p:tgtEl>
                                          <p:spTgt spid="1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6"/>
          <p:cNvSpPr txBox="1">
            <a:spLocks noGrp="1"/>
          </p:cNvSpPr>
          <p:nvPr>
            <p:ph type="body" idx="1"/>
          </p:nvPr>
        </p:nvSpPr>
        <p:spPr>
          <a:xfrm>
            <a:off x="76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Quang phổ của ánh sáng nhìn thấy là một dải màu liên tục từ tím đến đỏ.</a:t>
            </a:r>
            <a:endParaRPr sz="1600"/>
          </a:p>
          <a:p>
            <a:pPr marL="457200" lvl="0" indent="-228600" algn="l" rtl="0">
              <a:lnSpc>
                <a:spcPct val="100000"/>
              </a:lnSpc>
              <a:spcBef>
                <a:spcPts val="600"/>
              </a:spcBef>
              <a:spcAft>
                <a:spcPts val="0"/>
              </a:spcAft>
              <a:buSzPts val="1800"/>
              <a:buNone/>
            </a:pPr>
            <a:endParaRPr sz="1600"/>
          </a:p>
          <a:p>
            <a:pPr marL="457200" lvl="0" indent="-228600" algn="l" rtl="0">
              <a:lnSpc>
                <a:spcPct val="100000"/>
              </a:lnSpc>
              <a:spcBef>
                <a:spcPts val="600"/>
              </a:spcBef>
              <a:spcAft>
                <a:spcPts val="0"/>
              </a:spcAft>
              <a:buSzPts val="1800"/>
              <a:buNone/>
            </a:pPr>
            <a:endParaRPr sz="1600"/>
          </a:p>
          <a:p>
            <a:pPr marL="457200" lvl="0" indent="-228600" algn="l" rtl="0">
              <a:lnSpc>
                <a:spcPct val="100000"/>
              </a:lnSpc>
              <a:spcBef>
                <a:spcPts val="600"/>
              </a:spcBef>
              <a:spcAft>
                <a:spcPts val="0"/>
              </a:spcAft>
              <a:buSzPts val="1800"/>
              <a:buNone/>
            </a:pPr>
            <a:endParaRPr sz="1600"/>
          </a:p>
          <a:p>
            <a:pPr marL="457200" lvl="0" indent="-342900" algn="l" rtl="0">
              <a:lnSpc>
                <a:spcPct val="100000"/>
              </a:lnSpc>
              <a:spcBef>
                <a:spcPts val="600"/>
              </a:spcBef>
              <a:spcAft>
                <a:spcPts val="0"/>
              </a:spcAft>
              <a:buSzPts val="1800"/>
              <a:buChar char="●"/>
            </a:pPr>
            <a:r>
              <a:rPr lang="en-US" sz="1600"/>
              <a:t>Bước sóng ánh sáng nhìn thấy nằm trong khoảng từ 0,38μm đến 0,76μm</a:t>
            </a:r>
            <a:endParaRPr sz="1600"/>
          </a:p>
        </p:txBody>
      </p:sp>
      <p:sp>
        <p:nvSpPr>
          <p:cNvPr id="130" name="Google Shape;130;p16"/>
          <p:cNvSpPr txBox="1">
            <a:spLocks noGrp="1"/>
          </p:cNvSpPr>
          <p:nvPr>
            <p:ph type="title"/>
          </p:nvPr>
        </p:nvSpPr>
        <p:spPr>
          <a:xfrm>
            <a:off x="533400" y="891775"/>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1. Ánh sáng nhìn thấy</a:t>
            </a:r>
            <a:endParaRPr/>
          </a:p>
        </p:txBody>
      </p:sp>
      <p:sp>
        <p:nvSpPr>
          <p:cNvPr id="131" name="Google Shape;131;p16"/>
          <p:cNvSpPr txBox="1">
            <a:spLocks noGrp="1"/>
          </p:cNvSpPr>
          <p:nvPr>
            <p:ph type="body" idx="2"/>
          </p:nvPr>
        </p:nvSpPr>
        <p:spPr>
          <a:xfrm>
            <a:off x="4572000" y="20383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Ánh sáng đỏ có bước sóng dài nhất 0,76μm, ánh sáng tím có bước sóng ngắn nhất 0,38μm.</a:t>
            </a:r>
            <a:endParaRPr sz="1600"/>
          </a:p>
          <a:p>
            <a:pPr marL="457200" lvl="0" indent="-342900" algn="l" rtl="0">
              <a:lnSpc>
                <a:spcPct val="100000"/>
              </a:lnSpc>
              <a:spcBef>
                <a:spcPts val="600"/>
              </a:spcBef>
              <a:spcAft>
                <a:spcPts val="0"/>
              </a:spcAft>
              <a:buSzPts val="1800"/>
              <a:buChar char="●"/>
            </a:pPr>
            <a:r>
              <a:rPr lang="en-US" sz="1600"/>
              <a:t>Nguồn phát ra ánh sáng nhìn thấy như: Mặt trời, tia chớp, ngọn lửa,…</a:t>
            </a:r>
            <a:endParaRPr sz="1600"/>
          </a:p>
          <a:p>
            <a:pPr marL="114300" lvl="0" indent="0" algn="l" rtl="0">
              <a:lnSpc>
                <a:spcPct val="100000"/>
              </a:lnSpc>
              <a:spcBef>
                <a:spcPts val="600"/>
              </a:spcBef>
              <a:spcAft>
                <a:spcPts val="0"/>
              </a:spcAft>
              <a:buSzPts val="1800"/>
              <a:buNone/>
            </a:pPr>
            <a:endParaRPr sz="1600"/>
          </a:p>
        </p:txBody>
      </p:sp>
      <p:sp>
        <p:nvSpPr>
          <p:cNvPr id="132" name="Google Shape;132;p16"/>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7</a:t>
            </a:fld>
            <a:endParaRPr/>
          </a:p>
        </p:txBody>
      </p:sp>
      <p:sp>
        <p:nvSpPr>
          <p:cNvPr id="133" name="Google Shape;133;p16"/>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4" name="Google Shape;134;p16"/>
          <p:cNvPicPr preferRelativeResize="0"/>
          <p:nvPr/>
        </p:nvPicPr>
        <p:blipFill rotWithShape="1">
          <a:blip r:embed="rId3">
            <a:alphaModFix/>
          </a:blip>
          <a:srcRect/>
          <a:stretch/>
        </p:blipFill>
        <p:spPr>
          <a:xfrm>
            <a:off x="1158063" y="2972931"/>
            <a:ext cx="2895171" cy="970419"/>
          </a:xfrm>
          <a:prstGeom prst="rect">
            <a:avLst/>
          </a:prstGeom>
          <a:noFill/>
          <a:ln>
            <a:noFill/>
          </a:ln>
        </p:spPr>
      </p:pic>
      <p:pic>
        <p:nvPicPr>
          <p:cNvPr id="135" name="Google Shape;135;p16"/>
          <p:cNvPicPr preferRelativeResize="0"/>
          <p:nvPr/>
        </p:nvPicPr>
        <p:blipFill rotWithShape="1">
          <a:blip r:embed="rId4">
            <a:alphaModFix/>
          </a:blip>
          <a:srcRect/>
          <a:stretch/>
        </p:blipFill>
        <p:spPr>
          <a:xfrm>
            <a:off x="5105400" y="3790950"/>
            <a:ext cx="1627414" cy="914400"/>
          </a:xfrm>
          <a:prstGeom prst="rect">
            <a:avLst/>
          </a:prstGeom>
          <a:noFill/>
          <a:ln>
            <a:noFill/>
          </a:ln>
        </p:spPr>
      </p:pic>
      <p:pic>
        <p:nvPicPr>
          <p:cNvPr id="136" name="Google Shape;136;p16"/>
          <p:cNvPicPr preferRelativeResize="0"/>
          <p:nvPr/>
        </p:nvPicPr>
        <p:blipFill rotWithShape="1">
          <a:blip r:embed="rId5">
            <a:alphaModFix/>
          </a:blip>
          <a:srcRect/>
          <a:stretch/>
        </p:blipFill>
        <p:spPr>
          <a:xfrm>
            <a:off x="6885214" y="3760015"/>
            <a:ext cx="1420586" cy="9453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7"/>
          <p:cNvSpPr txBox="1">
            <a:spLocks noGrp="1"/>
          </p:cNvSpPr>
          <p:nvPr>
            <p:ph type="body" idx="1"/>
          </p:nvPr>
        </p:nvSpPr>
        <p:spPr>
          <a:xfrm>
            <a:off x="533400" y="14287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hồng ngoại là sóng điện từ không nhìn thấy có bước sóng nằm trong khoảng từ 0,76μm đến 1mm.</a:t>
            </a:r>
            <a:endParaRPr sz="1600"/>
          </a:p>
          <a:p>
            <a:pPr marL="457200" lvl="0" indent="-342900" algn="l" rtl="0">
              <a:lnSpc>
                <a:spcPct val="100000"/>
              </a:lnSpc>
              <a:spcBef>
                <a:spcPts val="600"/>
              </a:spcBef>
              <a:spcAft>
                <a:spcPts val="0"/>
              </a:spcAft>
              <a:buSzPts val="1800"/>
              <a:buChar char="●"/>
            </a:pPr>
            <a:r>
              <a:rPr lang="en-US" sz="1600"/>
              <a:t>Nguồn phát tia hồng ngoại: Vật có nhiệt độ cao hơn môi trường xung quanh thì phát được tia hồng ngoại. VD: bóng đèn dây tóc, bếp gas, bếp than,…</a:t>
            </a:r>
            <a:endParaRPr sz="1600"/>
          </a:p>
          <a:p>
            <a:pPr marL="114300" lvl="0" indent="0" algn="l" rtl="0">
              <a:lnSpc>
                <a:spcPct val="100000"/>
              </a:lnSpc>
              <a:spcBef>
                <a:spcPts val="600"/>
              </a:spcBef>
              <a:spcAft>
                <a:spcPts val="0"/>
              </a:spcAft>
              <a:buSzPts val="1800"/>
              <a:buNone/>
            </a:pPr>
            <a:endParaRPr sz="1600"/>
          </a:p>
        </p:txBody>
      </p:sp>
      <p:sp>
        <p:nvSpPr>
          <p:cNvPr id="142" name="Google Shape;142;p17"/>
          <p:cNvSpPr txBox="1">
            <a:spLocks noGrp="1"/>
          </p:cNvSpPr>
          <p:nvPr>
            <p:ph type="title"/>
          </p:nvPr>
        </p:nvSpPr>
        <p:spPr>
          <a:xfrm>
            <a:off x="381000" y="292676"/>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2. Tia hồng ngoại (IR)</a:t>
            </a:r>
            <a:endParaRPr/>
          </a:p>
        </p:txBody>
      </p:sp>
      <p:sp>
        <p:nvSpPr>
          <p:cNvPr id="143" name="Google Shape;143;p17"/>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8</a:t>
            </a:fld>
            <a:endParaRPr/>
          </a:p>
        </p:txBody>
      </p:sp>
      <p:sp>
        <p:nvSpPr>
          <p:cNvPr id="144" name="Google Shape;144;p17"/>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p17"/>
          <p:cNvPicPr preferRelativeResize="0"/>
          <p:nvPr/>
        </p:nvPicPr>
        <p:blipFill rotWithShape="1">
          <a:blip r:embed="rId3">
            <a:alphaModFix/>
          </a:blip>
          <a:srcRect/>
          <a:stretch/>
        </p:blipFill>
        <p:spPr>
          <a:xfrm>
            <a:off x="4495800" y="1504951"/>
            <a:ext cx="1630838" cy="1143000"/>
          </a:xfrm>
          <a:prstGeom prst="rect">
            <a:avLst/>
          </a:prstGeom>
          <a:noFill/>
          <a:ln>
            <a:noFill/>
          </a:ln>
        </p:spPr>
      </p:pic>
      <p:pic>
        <p:nvPicPr>
          <p:cNvPr id="146" name="Google Shape;146;p17"/>
          <p:cNvPicPr preferRelativeResize="0"/>
          <p:nvPr/>
        </p:nvPicPr>
        <p:blipFill rotWithShape="1">
          <a:blip r:embed="rId4">
            <a:alphaModFix/>
          </a:blip>
          <a:srcRect/>
          <a:stretch/>
        </p:blipFill>
        <p:spPr>
          <a:xfrm>
            <a:off x="4495800" y="3714750"/>
            <a:ext cx="1643743" cy="908957"/>
          </a:xfrm>
          <a:prstGeom prst="rect">
            <a:avLst/>
          </a:prstGeom>
          <a:noFill/>
          <a:ln>
            <a:noFill/>
          </a:ln>
        </p:spPr>
      </p:pic>
      <p:pic>
        <p:nvPicPr>
          <p:cNvPr id="147" name="Google Shape;147;p17"/>
          <p:cNvPicPr preferRelativeResize="0"/>
          <p:nvPr/>
        </p:nvPicPr>
        <p:blipFill rotWithShape="1">
          <a:blip r:embed="rId5">
            <a:alphaModFix/>
          </a:blip>
          <a:srcRect/>
          <a:stretch/>
        </p:blipFill>
        <p:spPr>
          <a:xfrm>
            <a:off x="4493781" y="2803393"/>
            <a:ext cx="1632857"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body" idx="1"/>
          </p:nvPr>
        </p:nvSpPr>
        <p:spPr>
          <a:xfrm>
            <a:off x="533400" y="1428750"/>
            <a:ext cx="3543300" cy="15846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600"/>
              </a:spcBef>
              <a:spcAft>
                <a:spcPts val="0"/>
              </a:spcAft>
              <a:buSzPts val="1800"/>
              <a:buChar char="●"/>
            </a:pPr>
            <a:r>
              <a:rPr lang="en-US" sz="1600"/>
              <a:t>Tia hồng ngoại có tính chất tuân theo định luật truyền thẳng, phản xạ, khúc xạ và gây được hiện tượng nhiễu xạ, giao thoa như ánh sáng thông thường.</a:t>
            </a:r>
            <a:endParaRPr sz="1600"/>
          </a:p>
          <a:p>
            <a:pPr marL="457200" lvl="0" indent="-342900" algn="l" rtl="0">
              <a:lnSpc>
                <a:spcPct val="100000"/>
              </a:lnSpc>
              <a:spcBef>
                <a:spcPts val="600"/>
              </a:spcBef>
              <a:spcAft>
                <a:spcPts val="0"/>
              </a:spcAft>
              <a:buSzPts val="1800"/>
              <a:buChar char="●"/>
            </a:pPr>
            <a:r>
              <a:rPr lang="en-US" sz="1600"/>
              <a:t>Đặc trưng nổi bật của tia hồng ngoại là tác dụng nhiệt.</a:t>
            </a:r>
            <a:endParaRPr sz="1600"/>
          </a:p>
          <a:p>
            <a:pPr marL="457200" lvl="0" indent="-342900" algn="l" rtl="0">
              <a:lnSpc>
                <a:spcPct val="100000"/>
              </a:lnSpc>
              <a:spcBef>
                <a:spcPts val="600"/>
              </a:spcBef>
              <a:spcAft>
                <a:spcPts val="0"/>
              </a:spcAft>
              <a:buSzPts val="1800"/>
              <a:buChar char="●"/>
            </a:pPr>
            <a:r>
              <a:rPr lang="en-US" sz="1600"/>
              <a:t>Ứng dụng: bếp điện, lò nướng, điều khiển từ xa,..</a:t>
            </a:r>
            <a:endParaRPr sz="1600"/>
          </a:p>
          <a:p>
            <a:pPr marL="114300" lvl="0" indent="0" algn="l" rtl="0">
              <a:lnSpc>
                <a:spcPct val="100000"/>
              </a:lnSpc>
              <a:spcBef>
                <a:spcPts val="600"/>
              </a:spcBef>
              <a:spcAft>
                <a:spcPts val="0"/>
              </a:spcAft>
              <a:buSzPts val="1800"/>
              <a:buNone/>
            </a:pPr>
            <a:endParaRPr sz="1600"/>
          </a:p>
        </p:txBody>
      </p:sp>
      <p:sp>
        <p:nvSpPr>
          <p:cNvPr id="153" name="Google Shape;153;p18"/>
          <p:cNvSpPr txBox="1">
            <a:spLocks noGrp="1"/>
          </p:cNvSpPr>
          <p:nvPr>
            <p:ph type="title"/>
          </p:nvPr>
        </p:nvSpPr>
        <p:spPr>
          <a:xfrm>
            <a:off x="381000" y="292676"/>
            <a:ext cx="7696200" cy="85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5800"/>
              <a:buNone/>
            </a:pPr>
            <a:r>
              <a:rPr lang="en-US"/>
              <a:t>2. Tia hồng ngoại (IR)</a:t>
            </a:r>
            <a:endParaRPr/>
          </a:p>
        </p:txBody>
      </p:sp>
      <p:sp>
        <p:nvSpPr>
          <p:cNvPr id="154" name="Google Shape;154;p18"/>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9</a:t>
            </a:fld>
            <a:endParaRPr/>
          </a:p>
        </p:txBody>
      </p:sp>
      <p:sp>
        <p:nvSpPr>
          <p:cNvPr id="155" name="Google Shape;155;p18"/>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18"/>
          <p:cNvPicPr preferRelativeResize="0"/>
          <p:nvPr/>
        </p:nvPicPr>
        <p:blipFill rotWithShape="1">
          <a:blip r:embed="rId3">
            <a:alphaModFix/>
          </a:blip>
          <a:srcRect/>
          <a:stretch/>
        </p:blipFill>
        <p:spPr>
          <a:xfrm>
            <a:off x="6632422" y="1352551"/>
            <a:ext cx="1820838" cy="1600200"/>
          </a:xfrm>
          <a:prstGeom prst="rect">
            <a:avLst/>
          </a:prstGeom>
          <a:noFill/>
          <a:ln>
            <a:noFill/>
          </a:ln>
        </p:spPr>
      </p:pic>
      <p:pic>
        <p:nvPicPr>
          <p:cNvPr id="157" name="Google Shape;157;p18"/>
          <p:cNvPicPr preferRelativeResize="0"/>
          <p:nvPr/>
        </p:nvPicPr>
        <p:blipFill rotWithShape="1">
          <a:blip r:embed="rId4">
            <a:alphaModFix/>
          </a:blip>
          <a:srcRect/>
          <a:stretch/>
        </p:blipFill>
        <p:spPr>
          <a:xfrm>
            <a:off x="6570353" y="3297186"/>
            <a:ext cx="2051680" cy="1408164"/>
          </a:xfrm>
          <a:prstGeom prst="rect">
            <a:avLst/>
          </a:prstGeom>
          <a:noFill/>
          <a:ln>
            <a:noFill/>
          </a:ln>
        </p:spPr>
      </p:pic>
      <p:pic>
        <p:nvPicPr>
          <p:cNvPr id="158" name="Google Shape;158;p18"/>
          <p:cNvPicPr preferRelativeResize="0"/>
          <p:nvPr/>
        </p:nvPicPr>
        <p:blipFill rotWithShape="1">
          <a:blip r:embed="rId5">
            <a:alphaModFix/>
          </a:blip>
          <a:srcRect/>
          <a:stretch/>
        </p:blipFill>
        <p:spPr>
          <a:xfrm>
            <a:off x="4458788" y="1468211"/>
            <a:ext cx="1872887" cy="1560739"/>
          </a:xfrm>
          <a:prstGeom prst="rect">
            <a:avLst/>
          </a:prstGeom>
          <a:noFill/>
          <a:ln>
            <a:noFill/>
          </a:ln>
        </p:spPr>
      </p:pic>
      <p:pic>
        <p:nvPicPr>
          <p:cNvPr id="159" name="Google Shape;159;p18"/>
          <p:cNvPicPr preferRelativeResize="0"/>
          <p:nvPr/>
        </p:nvPicPr>
        <p:blipFill rotWithShape="1">
          <a:blip r:embed="rId6">
            <a:alphaModFix/>
          </a:blip>
          <a:srcRect/>
          <a:stretch/>
        </p:blipFill>
        <p:spPr>
          <a:xfrm>
            <a:off x="4683789" y="3181350"/>
            <a:ext cx="1524000" cy="152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On-screen Show (16:9)</PresentationFormat>
  <Paragraphs>106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Raleway Light</vt:lpstr>
      <vt:lpstr>Raleway</vt:lpstr>
      <vt:lpstr>Raleway ExtraBold</vt:lpstr>
      <vt:lpstr>Olivia template</vt:lpstr>
      <vt:lpstr>Bài 11- SÓNG ĐIỆN TỪ</vt:lpstr>
      <vt:lpstr>Câu hỏi thảo luận</vt:lpstr>
      <vt:lpstr>Các thiết bị như tivi, điện thoại di động, lò vi sóng đều sử dụng sóng điện từ. Vậy ai nghiên cứu, xây dựng lí thuyết điện từ? Và sóng điện từ là gì?</vt:lpstr>
      <vt:lpstr>I. Sóng điện từ</vt:lpstr>
      <vt:lpstr>PowerPoint Presentation</vt:lpstr>
      <vt:lpstr>Nhiệm vụ</vt:lpstr>
      <vt:lpstr>1. Ánh sáng nhìn thấy</vt:lpstr>
      <vt:lpstr>2. Tia hồng ngoại (IR)</vt:lpstr>
      <vt:lpstr>2. Tia hồng ngoại (IR)</vt:lpstr>
      <vt:lpstr>3. Tia tử ngoại (UV)</vt:lpstr>
      <vt:lpstr>3. Tia tử ngoại (UV)</vt:lpstr>
      <vt:lpstr>4. Sóng vô tuyến</vt:lpstr>
      <vt:lpstr>4. Sóng vô tuyến</vt:lpstr>
      <vt:lpstr>5. Tia Rơn ghen (tia X)</vt:lpstr>
      <vt:lpstr>6. Tia Gamma (γ)</vt:lpstr>
      <vt:lpstr>Củng cố kiến thức</vt:lpstr>
      <vt:lpstr>Hãy xác định phạm vi tần số tương ứng với các dải bước sóng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11- SÓNG ĐIỆN TỪ</dc:title>
  <dc:creator>VnTeach.Com</dc:creator>
  <cp:keywords>VnTeach.Com</cp:keywords>
  <cp:lastModifiedBy>Hồ Thị Thu Thảo Hồ Thị Thu Thảo</cp:lastModifiedBy>
  <cp:revision>2</cp:revision>
  <dcterms:modified xsi:type="dcterms:W3CDTF">2024-11-23T08:36:38Z</dcterms:modified>
</cp:coreProperties>
</file>