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29"/>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Lst>
  <p:sldSz cx="12192000" cy="6858000"/>
  <p:notesSz cx="6858000" cy="9144000"/>
  <p:embeddedFontLst>
    <p:embeddedFont>
      <p:font typeface="Asap" panose="020B0604020202020204" charset="0"/>
      <p:regular r:id="rId30"/>
      <p:bold r:id="rId31"/>
      <p:italic r:id="rId32"/>
      <p:boldItalic r:id="rId33"/>
    </p:embeddedFont>
    <p:embeddedFont>
      <p:font typeface="Bevan" panose="020B0604020202020204" charset="0"/>
      <p:regular r:id="rId34"/>
      <p:italic r:id="rId35"/>
    </p:embeddedFont>
    <p:embeddedFont>
      <p:font typeface="Calibri" panose="020F0502020204030204" pitchFamily="34" charset="0"/>
      <p:regular r:id="rId36"/>
      <p:bold r:id="rId37"/>
      <p:italic r:id="rId38"/>
      <p:boldItalic r:id="rId39"/>
    </p:embeddedFont>
    <p:embeddedFont>
      <p:font typeface="Garamond" panose="02020404030301010803" pitchFamily="18" charset="0"/>
      <p:regular r:id="rId40"/>
      <p:bold r:id="rId41"/>
      <p:italic r:id="rId42"/>
      <p:boldItalic r:id="rId43"/>
    </p:embeddedFont>
    <p:embeddedFont>
      <p:font typeface="Josefin Sans" pitchFamily="2" charset="0"/>
      <p:regular r:id="rId44"/>
      <p:bold r:id="rId45"/>
      <p:italic r:id="rId46"/>
      <p:boldItalic r:id="rId47"/>
    </p:embeddedFont>
    <p:embeddedFont>
      <p:font typeface="Quicksand"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99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251" name="Google Shape;25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0" name="Google Shape;34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79"/>
        <p:cNvGrpSpPr/>
        <p:nvPr/>
      </p:nvGrpSpPr>
      <p:grpSpPr>
        <a:xfrm>
          <a:off x="0" y="0"/>
          <a:ext cx="0" cy="0"/>
          <a:chOff x="0" y="0"/>
          <a:chExt cx="0" cy="0"/>
        </a:xfrm>
      </p:grpSpPr>
      <p:sp>
        <p:nvSpPr>
          <p:cNvPr id="80" name="Google Shape;80;p12"/>
          <p:cNvSpPr/>
          <p:nvPr/>
        </p:nvSpPr>
        <p:spPr>
          <a:xfrm>
            <a:off x="304800" y="2286000"/>
            <a:ext cx="1872000" cy="1404000"/>
          </a:xfrm>
          <a:prstGeom prst="ellipse">
            <a:avLst/>
          </a:prstGeom>
          <a:blipFill rotWithShape="1">
            <a:blip r:embed="rId2">
              <a:alphaModFix/>
            </a:blip>
            <a:stretch>
              <a:fillRect l="-2676" r="-2674"/>
            </a:stretch>
          </a:blipFill>
          <a:ln w="28575" cap="flat" cmpd="sng">
            <a:solidFill>
              <a:srgbClr val="FFCF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8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83"/>
        <p:cNvGrpSpPr/>
        <p:nvPr/>
      </p:nvGrpSpPr>
      <p:grpSpPr>
        <a:xfrm>
          <a:off x="0" y="0"/>
          <a:ext cx="0" cy="0"/>
          <a:chOff x="0" y="0"/>
          <a:chExt cx="0" cy="0"/>
        </a:xfrm>
      </p:grpSpPr>
      <p:sp>
        <p:nvSpPr>
          <p:cNvPr id="84" name="Google Shape;84;p15"/>
          <p:cNvSpPr/>
          <p:nvPr/>
        </p:nvSpPr>
        <p:spPr>
          <a:xfrm>
            <a:off x="304800" y="2286000"/>
            <a:ext cx="1872000" cy="1404000"/>
          </a:xfrm>
          <a:prstGeom prst="ellipse">
            <a:avLst/>
          </a:prstGeom>
          <a:blipFill rotWithShape="1">
            <a:blip r:embed="rId2">
              <a:alphaModFix/>
            </a:blip>
            <a:stretch>
              <a:fillRect l="-2677" r="-2675"/>
            </a:stretch>
          </a:blipFill>
          <a:ln w="28575" cap="flat" cmpd="sng">
            <a:solidFill>
              <a:srgbClr val="FFCF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85"/>
        <p:cNvGrpSpPr/>
        <p:nvPr/>
      </p:nvGrpSpPr>
      <p:grpSpPr>
        <a:xfrm>
          <a:off x="0" y="0"/>
          <a:ext cx="0" cy="0"/>
          <a:chOff x="0" y="0"/>
          <a:chExt cx="0" cy="0"/>
        </a:xfrm>
      </p:grpSpPr>
      <p:sp>
        <p:nvSpPr>
          <p:cNvPr id="86" name="Google Shape;86;p16"/>
          <p:cNvSpPr/>
          <p:nvPr/>
        </p:nvSpPr>
        <p:spPr>
          <a:xfrm>
            <a:off x="406400" y="2245291"/>
            <a:ext cx="1828800" cy="1371600"/>
          </a:xfrm>
          <a:prstGeom prst="ellipse">
            <a:avLst/>
          </a:prstGeom>
          <a:blipFill rotWithShape="1">
            <a:blip r:embed="rId2">
              <a:alphaModFix/>
            </a:blip>
            <a:stretch>
              <a:fillRect l="-1566" r="-3963"/>
            </a:stretch>
          </a:blip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7"/>
        <p:cNvGrpSpPr/>
        <p:nvPr/>
      </p:nvGrpSpPr>
      <p:grpSpPr>
        <a:xfrm>
          <a:off x="0" y="0"/>
          <a:ext cx="0" cy="0"/>
          <a:chOff x="0" y="0"/>
          <a:chExt cx="0" cy="0"/>
        </a:xfrm>
      </p:grpSpPr>
      <p:pic>
        <p:nvPicPr>
          <p:cNvPr id="88" name="Google Shape;88;p17"/>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pic>
        <p:nvPicPr>
          <p:cNvPr id="91" name="Google Shape;91;p18"/>
          <p:cNvPicPr preferRelativeResize="0"/>
          <p:nvPr/>
        </p:nvPicPr>
        <p:blipFill rotWithShape="1">
          <a:blip r:embed="rId3">
            <a:alphaModFix/>
          </a:blip>
          <a:srcRect/>
          <a:stretch/>
        </p:blipFill>
        <p:spPr>
          <a:xfrm>
            <a:off x="7138539" y="2336653"/>
            <a:ext cx="3107431" cy="124266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94"/>
        <p:cNvGrpSpPr/>
        <p:nvPr/>
      </p:nvGrpSpPr>
      <p:grpSpPr>
        <a:xfrm>
          <a:off x="0" y="0"/>
          <a:ext cx="0" cy="0"/>
          <a:chOff x="0" y="0"/>
          <a:chExt cx="0" cy="0"/>
        </a:xfrm>
      </p:grpSpPr>
      <p:sp>
        <p:nvSpPr>
          <p:cNvPr id="95" name="Google Shape;95;p21"/>
          <p:cNvSpPr/>
          <p:nvPr/>
        </p:nvSpPr>
        <p:spPr>
          <a:xfrm>
            <a:off x="304800" y="2286000"/>
            <a:ext cx="1872000" cy="1404000"/>
          </a:xfrm>
          <a:prstGeom prst="ellipse">
            <a:avLst/>
          </a:prstGeom>
          <a:blipFill rotWithShape="1">
            <a:blip r:embed="rId2">
              <a:alphaModFix/>
            </a:blip>
            <a:stretch>
              <a:fillRect l="-2677" r="-2675"/>
            </a:stretch>
          </a:blipFill>
          <a:ln w="28575" cap="flat" cmpd="sng">
            <a:solidFill>
              <a:srgbClr val="FFCF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96"/>
        <p:cNvGrpSpPr/>
        <p:nvPr/>
      </p:nvGrpSpPr>
      <p:grpSpPr>
        <a:xfrm>
          <a:off x="0" y="0"/>
          <a:ext cx="0" cy="0"/>
          <a:chOff x="0" y="0"/>
          <a:chExt cx="0" cy="0"/>
        </a:xfrm>
      </p:grpSpPr>
      <p:sp>
        <p:nvSpPr>
          <p:cNvPr id="97" name="Google Shape;97;p22"/>
          <p:cNvSpPr/>
          <p:nvPr/>
        </p:nvSpPr>
        <p:spPr>
          <a:xfrm>
            <a:off x="406400" y="2245291"/>
            <a:ext cx="1828800" cy="1371600"/>
          </a:xfrm>
          <a:prstGeom prst="ellipse">
            <a:avLst/>
          </a:prstGeom>
          <a:blipFill rotWithShape="1">
            <a:blip r:embed="rId2">
              <a:alphaModFix/>
            </a:blip>
            <a:stretch>
              <a:fillRect l="-1566" r="-3963"/>
            </a:stretch>
          </a:blip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98"/>
        <p:cNvGrpSpPr/>
        <p:nvPr/>
      </p:nvGrpSpPr>
      <p:grpSpPr>
        <a:xfrm>
          <a:off x="0" y="0"/>
          <a:ext cx="0" cy="0"/>
          <a:chOff x="0" y="0"/>
          <a:chExt cx="0" cy="0"/>
        </a:xfrm>
      </p:grpSpPr>
      <p:pic>
        <p:nvPicPr>
          <p:cNvPr id="99" name="Google Shape;99;p23"/>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00"/>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01"/>
        <p:cNvGrpSpPr/>
        <p:nvPr/>
      </p:nvGrpSpPr>
      <p:grpSpPr>
        <a:xfrm>
          <a:off x="0" y="0"/>
          <a:ext cx="0" cy="0"/>
          <a:chOff x="0" y="0"/>
          <a:chExt cx="0" cy="0"/>
        </a:xfrm>
      </p:grpSpPr>
      <p:pic>
        <p:nvPicPr>
          <p:cNvPr id="102" name="Google Shape;102;p25"/>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pic>
        <p:nvPicPr>
          <p:cNvPr id="103" name="Google Shape;103;p25"/>
          <p:cNvPicPr preferRelativeResize="0"/>
          <p:nvPr/>
        </p:nvPicPr>
        <p:blipFill rotWithShape="1">
          <a:blip r:embed="rId3">
            <a:alphaModFix/>
          </a:blip>
          <a:srcRect/>
          <a:stretch/>
        </p:blipFill>
        <p:spPr>
          <a:xfrm>
            <a:off x="7138539" y="2336653"/>
            <a:ext cx="3107431" cy="124266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04"/>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105"/>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106"/>
        <p:cNvGrpSpPr/>
        <p:nvPr/>
      </p:nvGrpSpPr>
      <p:grpSpPr>
        <a:xfrm>
          <a:off x="0" y="0"/>
          <a:ext cx="0" cy="0"/>
          <a:chOff x="0" y="0"/>
          <a:chExt cx="0" cy="0"/>
        </a:xfrm>
      </p:grpSpPr>
      <p:sp>
        <p:nvSpPr>
          <p:cNvPr id="107" name="Google Shape;107;p28"/>
          <p:cNvSpPr/>
          <p:nvPr/>
        </p:nvSpPr>
        <p:spPr>
          <a:xfrm>
            <a:off x="109159" y="2245291"/>
            <a:ext cx="1828800" cy="1371600"/>
          </a:xfrm>
          <a:prstGeom prst="ellipse">
            <a:avLst/>
          </a:prstGeom>
          <a:blipFill rotWithShape="1">
            <a:blip r:embed="rId2">
              <a:alphaModFix/>
            </a:blip>
            <a:stretch>
              <a:fillRect l="-1566" r="-3963"/>
            </a:stretch>
          </a:blip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08"/>
        <p:cNvGrpSpPr/>
        <p:nvPr/>
      </p:nvGrpSpPr>
      <p:grpSpPr>
        <a:xfrm>
          <a:off x="0" y="0"/>
          <a:ext cx="0" cy="0"/>
          <a:chOff x="0" y="0"/>
          <a:chExt cx="0" cy="0"/>
        </a:xfrm>
      </p:grpSpPr>
      <p:pic>
        <p:nvPicPr>
          <p:cNvPr id="109" name="Google Shape;109;p29"/>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10"/>
        <p:cNvGrpSpPr/>
        <p:nvPr/>
      </p:nvGrpSpPr>
      <p:grpSpPr>
        <a:xfrm>
          <a:off x="0" y="0"/>
          <a:ext cx="0" cy="0"/>
          <a:chOff x="0" y="0"/>
          <a:chExt cx="0" cy="0"/>
        </a:xfrm>
      </p:grpSpPr>
      <p:pic>
        <p:nvPicPr>
          <p:cNvPr id="111" name="Google Shape;111;p30"/>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pic>
        <p:nvPicPr>
          <p:cNvPr id="112" name="Google Shape;112;p30"/>
          <p:cNvPicPr preferRelativeResize="0"/>
          <p:nvPr/>
        </p:nvPicPr>
        <p:blipFill rotWithShape="1">
          <a:blip r:embed="rId3">
            <a:alphaModFix/>
          </a:blip>
          <a:srcRect/>
          <a:stretch/>
        </p:blipFill>
        <p:spPr>
          <a:xfrm>
            <a:off x="7138539" y="2336653"/>
            <a:ext cx="3107431" cy="12426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2"/>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4"/>
        <p:cNvGrpSpPr/>
        <p:nvPr/>
      </p:nvGrpSpPr>
      <p:grpSpPr>
        <a:xfrm>
          <a:off x="0" y="0"/>
          <a:ext cx="0" cy="0"/>
          <a:chOff x="0" y="0"/>
          <a:chExt cx="0" cy="0"/>
        </a:xfrm>
      </p:grpSpPr>
      <p:pic>
        <p:nvPicPr>
          <p:cNvPr id="125" name="Google Shape;125;p33" descr="HD-PanelTitle-GrommetsCombined.png"/>
          <p:cNvPicPr preferRelativeResize="0"/>
          <p:nvPr/>
        </p:nvPicPr>
        <p:blipFill rotWithShape="1">
          <a:blip r:embed="rId2">
            <a:alphaModFix/>
          </a:blip>
          <a:srcRect/>
          <a:stretch/>
        </p:blipFill>
        <p:spPr>
          <a:xfrm>
            <a:off x="1" y="0"/>
            <a:ext cx="12188825" cy="6856214"/>
          </a:xfrm>
          <a:prstGeom prst="rect">
            <a:avLst/>
          </a:prstGeom>
          <a:noFill/>
          <a:ln>
            <a:noFill/>
          </a:ln>
        </p:spPr>
      </p:pic>
      <p:sp>
        <p:nvSpPr>
          <p:cNvPr id="126" name="Google Shape;126;p33"/>
          <p:cNvSpPr txBox="1">
            <a:spLocks noGrp="1"/>
          </p:cNvSpPr>
          <p:nvPr>
            <p:ph type="ctrTitle"/>
          </p:nvPr>
        </p:nvSpPr>
        <p:spPr>
          <a:xfrm>
            <a:off x="2692399" y="1871132"/>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subTitle" idx="1"/>
          </p:nvPr>
        </p:nvSpPr>
        <p:spPr>
          <a:xfrm>
            <a:off x="2692399" y="3657598"/>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128" name="Google Shape;128;p33"/>
          <p:cNvSpPr txBox="1">
            <a:spLocks noGrp="1"/>
          </p:cNvSpPr>
          <p:nvPr>
            <p:ph type="dt" idx="10"/>
          </p:nvPr>
        </p:nvSpPr>
        <p:spPr>
          <a:xfrm>
            <a:off x="7983233"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3"/>
          <p:cNvSpPr txBox="1">
            <a:spLocks noGrp="1"/>
          </p:cNvSpPr>
          <p:nvPr>
            <p:ph type="ftr" idx="11"/>
          </p:nvPr>
        </p:nvSpPr>
        <p:spPr>
          <a:xfrm>
            <a:off x="2692398"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3"/>
          <p:cNvSpPr txBox="1">
            <a:spLocks noGrp="1"/>
          </p:cNvSpPr>
          <p:nvPr>
            <p:ph type="sldNum" idx="12"/>
          </p:nvPr>
        </p:nvSpPr>
        <p:spPr>
          <a:xfrm>
            <a:off x="8956901"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31" name="Google Shape;131;p33"/>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2"/>
        <p:cNvGrpSpPr/>
        <p:nvPr/>
      </p:nvGrpSpPr>
      <p:grpSpPr>
        <a:xfrm>
          <a:off x="0" y="0"/>
          <a:ext cx="0" cy="0"/>
          <a:chOff x="0" y="0"/>
          <a:chExt cx="0" cy="0"/>
        </a:xfrm>
      </p:grpSpPr>
      <p:cxnSp>
        <p:nvCxnSpPr>
          <p:cNvPr id="133" name="Google Shape;133;p34"/>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134" name="Google Shape;134;p34"/>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4"/>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9"/>
        <p:cNvGrpSpPr/>
        <p:nvPr/>
      </p:nvGrpSpPr>
      <p:grpSpPr>
        <a:xfrm>
          <a:off x="0" y="0"/>
          <a:ext cx="0" cy="0"/>
          <a:chOff x="0" y="0"/>
          <a:chExt cx="0" cy="0"/>
        </a:xfrm>
      </p:grpSpPr>
      <p:sp>
        <p:nvSpPr>
          <p:cNvPr id="140" name="Google Shape;140;p35"/>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5"/>
          <p:cNvSpPr txBox="1">
            <a:spLocks noGrp="1"/>
          </p:cNvSpPr>
          <p:nvPr>
            <p:ph type="body" idx="1"/>
          </p:nvPr>
        </p:nvSpPr>
        <p:spPr>
          <a:xfrm>
            <a:off x="2015068" y="3846052"/>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42" name="Google Shape;142;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5"/>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45" name="Google Shape;145;p35"/>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
        <p:cNvGrpSpPr/>
        <p:nvPr/>
      </p:nvGrpSpPr>
      <p:grpSpPr>
        <a:xfrm>
          <a:off x="0" y="0"/>
          <a:ext cx="0" cy="0"/>
          <a:chOff x="0" y="0"/>
          <a:chExt cx="0" cy="0"/>
        </a:xfrm>
      </p:grpSpPr>
      <p:cxnSp>
        <p:nvCxnSpPr>
          <p:cNvPr id="147" name="Google Shape;147;p36"/>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148" name="Google Shape;148;p36"/>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6"/>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50" name="Google Shape;150;p36"/>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51" name="Google Shape;151;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6"/>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sp>
        <p:nvSpPr>
          <p:cNvPr id="155" name="Google Shape;155;p37"/>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7"/>
          <p:cNvSpPr txBox="1">
            <a:spLocks noGrp="1"/>
          </p:cNvSpPr>
          <p:nvPr>
            <p:ph type="body" idx="1"/>
          </p:nvPr>
        </p:nvSpPr>
        <p:spPr>
          <a:xfrm>
            <a:off x="1295400" y="2658534"/>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157" name="Google Shape;157;p37"/>
          <p:cNvSpPr txBox="1">
            <a:spLocks noGrp="1"/>
          </p:cNvSpPr>
          <p:nvPr>
            <p:ph type="body" idx="2"/>
          </p:nvPr>
        </p:nvSpPr>
        <p:spPr>
          <a:xfrm>
            <a:off x="1295400" y="3243263"/>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58" name="Google Shape;158;p37"/>
          <p:cNvSpPr txBox="1">
            <a:spLocks noGrp="1"/>
          </p:cNvSpPr>
          <p:nvPr>
            <p:ph type="body" idx="3"/>
          </p:nvPr>
        </p:nvSpPr>
        <p:spPr>
          <a:xfrm>
            <a:off x="6180671" y="2658534"/>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159" name="Google Shape;159;p37"/>
          <p:cNvSpPr txBox="1">
            <a:spLocks noGrp="1"/>
          </p:cNvSpPr>
          <p:nvPr>
            <p:ph type="body" idx="4"/>
          </p:nvPr>
        </p:nvSpPr>
        <p:spPr>
          <a:xfrm>
            <a:off x="6180671" y="3243263"/>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60" name="Google Shape;160;p3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3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7"/>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63" name="Google Shape;163;p37"/>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38"/>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8"/>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69" name="Google Shape;169;p38"/>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0"/>
        <p:cNvGrpSpPr/>
        <p:nvPr/>
      </p:nvGrpSpPr>
      <p:grpSpPr>
        <a:xfrm>
          <a:off x="0" y="0"/>
          <a:ext cx="0" cy="0"/>
          <a:chOff x="0" y="0"/>
          <a:chExt cx="0" cy="0"/>
        </a:xfrm>
      </p:grpSpPr>
      <p:sp>
        <p:nvSpPr>
          <p:cNvPr id="171" name="Google Shape;171;p39"/>
          <p:cNvSpPr txBox="1">
            <a:spLocks noGrp="1"/>
          </p:cNvSpPr>
          <p:nvPr>
            <p:ph type="title"/>
          </p:nvPr>
        </p:nvSpPr>
        <p:spPr>
          <a:xfrm>
            <a:off x="1293812"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39"/>
          <p:cNvSpPr txBox="1">
            <a:spLocks noGrp="1"/>
          </p:cNvSpPr>
          <p:nvPr>
            <p:ph type="body" idx="1"/>
          </p:nvPr>
        </p:nvSpPr>
        <p:spPr>
          <a:xfrm>
            <a:off x="5418668" y="982132"/>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73" name="Google Shape;173;p39"/>
          <p:cNvSpPr txBox="1">
            <a:spLocks noGrp="1"/>
          </p:cNvSpPr>
          <p:nvPr>
            <p:ph type="body" idx="2"/>
          </p:nvPr>
        </p:nvSpPr>
        <p:spPr>
          <a:xfrm>
            <a:off x="1293812"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74" name="Google Shape;174;p3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39"/>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77" name="Google Shape;177;p39"/>
          <p:cNvCxnSpPr/>
          <p:nvPr/>
        </p:nvCxnSpPr>
        <p:spPr>
          <a:xfrm>
            <a:off x="1396170"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8"/>
        <p:cNvGrpSpPr/>
        <p:nvPr/>
      </p:nvGrpSpPr>
      <p:grpSpPr>
        <a:xfrm>
          <a:off x="0" y="0"/>
          <a:ext cx="0" cy="0"/>
          <a:chOff x="0" y="0"/>
          <a:chExt cx="0" cy="0"/>
        </a:xfrm>
      </p:grpSpPr>
      <p:sp>
        <p:nvSpPr>
          <p:cNvPr id="179" name="Google Shape;179;p40"/>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40"/>
          <p:cNvSpPr>
            <a:spLocks noGrp="1"/>
          </p:cNvSpPr>
          <p:nvPr>
            <p:ph type="pic" idx="2"/>
          </p:nvPr>
        </p:nvSpPr>
        <p:spPr>
          <a:xfrm>
            <a:off x="8094832"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181" name="Google Shape;181;p40"/>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82" name="Google Shape;182;p4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4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40"/>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85"/>
        <p:cNvGrpSpPr/>
        <p:nvPr/>
      </p:nvGrpSpPr>
      <p:grpSpPr>
        <a:xfrm>
          <a:off x="0" y="0"/>
          <a:ext cx="0" cy="0"/>
          <a:chOff x="0" y="0"/>
          <a:chExt cx="0" cy="0"/>
        </a:xfrm>
      </p:grpSpPr>
      <p:sp>
        <p:nvSpPr>
          <p:cNvPr id="186" name="Google Shape;186;p41"/>
          <p:cNvSpPr txBox="1">
            <a:spLocks noGrp="1"/>
          </p:cNvSpPr>
          <p:nvPr>
            <p:ph type="title"/>
          </p:nvPr>
        </p:nvSpPr>
        <p:spPr>
          <a:xfrm>
            <a:off x="1295402"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41"/>
          <p:cNvSpPr>
            <a:spLocks noGrp="1"/>
          </p:cNvSpPr>
          <p:nvPr>
            <p:ph type="pic" idx="2"/>
          </p:nvPr>
        </p:nvSpPr>
        <p:spPr>
          <a:xfrm>
            <a:off x="1041427" y="1041400"/>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188" name="Google Shape;188;p41"/>
          <p:cNvSpPr txBox="1">
            <a:spLocks noGrp="1"/>
          </p:cNvSpPr>
          <p:nvPr>
            <p:ph type="body" idx="1"/>
          </p:nvPr>
        </p:nvSpPr>
        <p:spPr>
          <a:xfrm>
            <a:off x="1295402"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89" name="Google Shape;189;p4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4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41"/>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1851" y="170973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92"/>
        <p:cNvGrpSpPr/>
        <p:nvPr/>
      </p:nvGrpSpPr>
      <p:grpSpPr>
        <a:xfrm>
          <a:off x="0" y="0"/>
          <a:ext cx="0" cy="0"/>
          <a:chOff x="0" y="0"/>
          <a:chExt cx="0" cy="0"/>
        </a:xfrm>
      </p:grpSpPr>
      <p:sp>
        <p:nvSpPr>
          <p:cNvPr id="193" name="Google Shape;193;p4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2"/>
          <p:cNvSpPr txBox="1">
            <a:spLocks noGrp="1"/>
          </p:cNvSpPr>
          <p:nvPr>
            <p:ph type="body" idx="1"/>
          </p:nvPr>
        </p:nvSpPr>
        <p:spPr>
          <a:xfrm>
            <a:off x="1303868" y="4343400"/>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95" name="Google Shape;195;p4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4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42"/>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98" name="Google Shape;198;p42"/>
          <p:cNvCxnSpPr/>
          <p:nvPr/>
        </p:nvCxnSpPr>
        <p:spPr>
          <a:xfrm>
            <a:off x="1396170"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99"/>
        <p:cNvGrpSpPr/>
        <p:nvPr/>
      </p:nvGrpSpPr>
      <p:grpSpPr>
        <a:xfrm>
          <a:off x="0" y="0"/>
          <a:ext cx="0" cy="0"/>
          <a:chOff x="0" y="0"/>
          <a:chExt cx="0" cy="0"/>
        </a:xfrm>
      </p:grpSpPr>
      <p:sp>
        <p:nvSpPr>
          <p:cNvPr id="200" name="Google Shape;200;p43"/>
          <p:cNvSpPr txBox="1">
            <a:spLocks noGrp="1"/>
          </p:cNvSpPr>
          <p:nvPr>
            <p:ph type="title"/>
          </p:nvPr>
        </p:nvSpPr>
        <p:spPr>
          <a:xfrm>
            <a:off x="1446214"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43"/>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02" name="Google Shape;202;p43"/>
          <p:cNvSpPr txBox="1">
            <a:spLocks noGrp="1"/>
          </p:cNvSpPr>
          <p:nvPr>
            <p:ph type="body" idx="2"/>
          </p:nvPr>
        </p:nvSpPr>
        <p:spPr>
          <a:xfrm>
            <a:off x="1295402" y="4343400"/>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03" name="Google Shape;203;p4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4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43"/>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4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Garamond"/>
              <a:buNone/>
            </a:pPr>
            <a:r>
              <a:rPr lang="en-US" sz="8000" b="0" i="0" u="none" strike="noStrike" cap="none">
                <a:solidFill>
                  <a:srgbClr val="000000"/>
                </a:solidFill>
                <a:latin typeface="Garamond"/>
                <a:ea typeface="Garamond"/>
                <a:cs typeface="Garamond"/>
                <a:sym typeface="Garamond"/>
              </a:rPr>
              <a:t>“</a:t>
            </a:r>
            <a:endParaRPr/>
          </a:p>
        </p:txBody>
      </p:sp>
      <p:sp>
        <p:nvSpPr>
          <p:cNvPr id="207" name="Google Shape;207;p43"/>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Garamond"/>
              <a:buNone/>
            </a:pPr>
            <a:r>
              <a:rPr lang="en-US" sz="8000" b="0" i="0" u="none" strike="noStrike" cap="none">
                <a:solidFill>
                  <a:srgbClr val="000000"/>
                </a:solidFill>
                <a:latin typeface="Garamond"/>
                <a:ea typeface="Garamond"/>
                <a:cs typeface="Garamond"/>
                <a:sym typeface="Garamond"/>
              </a:rPr>
              <a:t>”</a:t>
            </a:r>
            <a:endParaRPr/>
          </a:p>
        </p:txBody>
      </p:sp>
      <p:cxnSp>
        <p:nvCxnSpPr>
          <p:cNvPr id="208" name="Google Shape;208;p43"/>
          <p:cNvCxnSpPr/>
          <p:nvPr/>
        </p:nvCxnSpPr>
        <p:spPr>
          <a:xfrm>
            <a:off x="1396170"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09"/>
        <p:cNvGrpSpPr/>
        <p:nvPr/>
      </p:nvGrpSpPr>
      <p:grpSpPr>
        <a:xfrm>
          <a:off x="0" y="0"/>
          <a:ext cx="0" cy="0"/>
          <a:chOff x="0" y="0"/>
          <a:chExt cx="0" cy="0"/>
        </a:xfrm>
      </p:grpSpPr>
      <p:sp>
        <p:nvSpPr>
          <p:cNvPr id="210" name="Google Shape;210;p44"/>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44"/>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12" name="Google Shape;212;p4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4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44"/>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15"/>
        <p:cNvGrpSpPr/>
        <p:nvPr/>
      </p:nvGrpSpPr>
      <p:grpSpPr>
        <a:xfrm>
          <a:off x="0" y="0"/>
          <a:ext cx="0" cy="0"/>
          <a:chOff x="0" y="0"/>
          <a:chExt cx="0" cy="0"/>
        </a:xfrm>
      </p:grpSpPr>
      <p:sp>
        <p:nvSpPr>
          <p:cNvPr id="216" name="Google Shape;216;p45"/>
          <p:cNvSpPr txBox="1">
            <a:spLocks noGrp="1"/>
          </p:cNvSpPr>
          <p:nvPr>
            <p:ph type="title"/>
          </p:nvPr>
        </p:nvSpPr>
        <p:spPr>
          <a:xfrm>
            <a:off x="1446214"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45"/>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18" name="Google Shape;218;p45"/>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19" name="Google Shape;219;p4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4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45"/>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222" name="Google Shape;222;p4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Garamond"/>
              <a:buNone/>
            </a:pPr>
            <a:r>
              <a:rPr lang="en-US" sz="8000" b="0" i="0" u="none" strike="noStrike" cap="none">
                <a:solidFill>
                  <a:srgbClr val="000000"/>
                </a:solidFill>
                <a:latin typeface="Garamond"/>
                <a:ea typeface="Garamond"/>
                <a:cs typeface="Garamond"/>
                <a:sym typeface="Garamond"/>
              </a:rPr>
              <a:t>“</a:t>
            </a:r>
            <a:endParaRPr/>
          </a:p>
        </p:txBody>
      </p:sp>
      <p:sp>
        <p:nvSpPr>
          <p:cNvPr id="223" name="Google Shape;223;p45"/>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Garamond"/>
              <a:buNone/>
            </a:pPr>
            <a:r>
              <a:rPr lang="en-US" sz="8000" b="0" i="0" u="none" strike="noStrike" cap="none">
                <a:solidFill>
                  <a:srgbClr val="000000"/>
                </a:solidFill>
                <a:latin typeface="Garamond"/>
                <a:ea typeface="Garamond"/>
                <a:cs typeface="Garamond"/>
                <a:sym typeface="Garamond"/>
              </a:rPr>
              <a:t>”</a:t>
            </a:r>
            <a:endParaRPr/>
          </a:p>
        </p:txBody>
      </p:sp>
      <p:cxnSp>
        <p:nvCxnSpPr>
          <p:cNvPr id="224" name="Google Shape;224;p45"/>
          <p:cNvCxnSpPr/>
          <p:nvPr/>
        </p:nvCxnSpPr>
        <p:spPr>
          <a:xfrm>
            <a:off x="1396170"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25"/>
        <p:cNvGrpSpPr/>
        <p:nvPr/>
      </p:nvGrpSpPr>
      <p:grpSpPr>
        <a:xfrm>
          <a:off x="0" y="0"/>
          <a:ext cx="0" cy="0"/>
          <a:chOff x="0" y="0"/>
          <a:chExt cx="0" cy="0"/>
        </a:xfrm>
      </p:grpSpPr>
      <p:sp>
        <p:nvSpPr>
          <p:cNvPr id="226" name="Google Shape;226;p46"/>
          <p:cNvSpPr txBox="1">
            <a:spLocks noGrp="1"/>
          </p:cNvSpPr>
          <p:nvPr>
            <p:ph type="title"/>
          </p:nvPr>
        </p:nvSpPr>
        <p:spPr>
          <a:xfrm>
            <a:off x="1295402"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46"/>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28" name="Google Shape;228;p46"/>
          <p:cNvSpPr txBox="1">
            <a:spLocks noGrp="1"/>
          </p:cNvSpPr>
          <p:nvPr>
            <p:ph type="body" idx="2"/>
          </p:nvPr>
        </p:nvSpPr>
        <p:spPr>
          <a:xfrm>
            <a:off x="1295400" y="4470400"/>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29" name="Google Shape;229;p4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4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46"/>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232" name="Google Shape;232;p46"/>
          <p:cNvCxnSpPr/>
          <p:nvPr/>
        </p:nvCxnSpPr>
        <p:spPr>
          <a:xfrm>
            <a:off x="1396170"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3"/>
        <p:cNvGrpSpPr/>
        <p:nvPr/>
      </p:nvGrpSpPr>
      <p:grpSpPr>
        <a:xfrm>
          <a:off x="0" y="0"/>
          <a:ext cx="0" cy="0"/>
          <a:chOff x="0" y="0"/>
          <a:chExt cx="0" cy="0"/>
        </a:xfrm>
      </p:grpSpPr>
      <p:sp>
        <p:nvSpPr>
          <p:cNvPr id="234" name="Google Shape;234;p47"/>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47"/>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36" name="Google Shape;236;p4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4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47"/>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239" name="Google Shape;239;p47"/>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0"/>
        <p:cNvGrpSpPr/>
        <p:nvPr/>
      </p:nvGrpSpPr>
      <p:grpSpPr>
        <a:xfrm>
          <a:off x="0" y="0"/>
          <a:ext cx="0" cy="0"/>
          <a:chOff x="0" y="0"/>
          <a:chExt cx="0" cy="0"/>
        </a:xfrm>
      </p:grpSpPr>
      <p:sp>
        <p:nvSpPr>
          <p:cNvPr id="241" name="Google Shape;241;p48"/>
          <p:cNvSpPr txBox="1">
            <a:spLocks noGrp="1"/>
          </p:cNvSpPr>
          <p:nvPr>
            <p:ph type="title"/>
          </p:nvPr>
        </p:nvSpPr>
        <p:spPr>
          <a:xfrm rot="5400000">
            <a:off x="7497937" y="2483552"/>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48"/>
          <p:cNvSpPr txBox="1">
            <a:spLocks noGrp="1"/>
          </p:cNvSpPr>
          <p:nvPr>
            <p:ph type="body" idx="1"/>
          </p:nvPr>
        </p:nvSpPr>
        <p:spPr>
          <a:xfrm rot="5400000">
            <a:off x="2565045"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43" name="Google Shape;243;p4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4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48"/>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246" name="Google Shape;246;p48"/>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êu đề bản chiếu">
  <p:cSld name="Tiêu đề bản chiếu">
    <p:spTree>
      <p:nvGrpSpPr>
        <p:cNvPr id="1" name="Shape 247"/>
        <p:cNvGrpSpPr/>
        <p:nvPr/>
      </p:nvGrpSpPr>
      <p:grpSpPr>
        <a:xfrm>
          <a:off x="0" y="0"/>
          <a:ext cx="0" cy="0"/>
          <a:chOff x="0" y="0"/>
          <a:chExt cx="0" cy="0"/>
        </a:xfrm>
      </p:grpSpPr>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9788"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6.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5.jp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34C"/>
        </a:solidFill>
        <a:effectLst/>
      </p:bgPr>
    </p:bg>
    <p:spTree>
      <p:nvGrpSpPr>
        <p:cNvPr id="1" name="Shape 9"/>
        <p:cNvGrpSpPr/>
        <p:nvPr/>
      </p:nvGrpSpPr>
      <p:grpSpPr>
        <a:xfrm>
          <a:off x="0" y="0"/>
          <a:ext cx="0" cy="0"/>
          <a:chOff x="0" y="0"/>
          <a:chExt cx="0" cy="0"/>
        </a:xfrm>
      </p:grpSpPr>
      <p:sp>
        <p:nvSpPr>
          <p:cNvPr id="10" name="Google Shape;10;p1"/>
          <p:cNvSpPr txBox="1"/>
          <p:nvPr/>
        </p:nvSpPr>
        <p:spPr>
          <a:xfrm>
            <a:off x="0" y="-8045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CFCFCF"/>
                </a:solidFill>
                <a:latin typeface="Calibri"/>
                <a:ea typeface="Calibri"/>
                <a:cs typeface="Calibri"/>
                <a:sym typeface="Calibri"/>
              </a:rPr>
              <a:t>www.9slide.vn</a:t>
            </a:r>
            <a:endParaRPr/>
          </a:p>
        </p:txBody>
      </p:sp>
      <p:sp>
        <p:nvSpPr>
          <p:cNvPr id="11" name="Google Shape;11;p1"/>
          <p:cNvSpPr txBox="1"/>
          <p:nvPr/>
        </p:nvSpPr>
        <p:spPr>
          <a:xfrm>
            <a:off x="0" y="-712232"/>
            <a:ext cx="12192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FCFCF"/>
              </a:buClr>
              <a:buSzPts val="1800"/>
              <a:buFont typeface="Arial"/>
              <a:buNone/>
            </a:pPr>
            <a:r>
              <a:rPr lang="en-US" sz="1800" b="0" i="0" u="none" strike="noStrike" cap="none">
                <a:solidFill>
                  <a:srgbClr val="CFCFCF"/>
                </a:solidFill>
                <a:latin typeface="Arial"/>
                <a:ea typeface="Arial"/>
                <a:cs typeface="Arial"/>
                <a:sym typeface="Arial"/>
              </a:rPr>
              <a:t>www.9slide.vn</a:t>
            </a:r>
            <a:endParaRPr sz="1800" b="0" i="0" u="none" strike="noStrike" cap="none">
              <a:solidFill>
                <a:schemeClr val="dk1"/>
              </a:solidFill>
              <a:latin typeface="Calibri"/>
              <a:ea typeface="Calibri"/>
              <a:cs typeface="Calibri"/>
              <a:sym typeface="Calibri"/>
            </a:endParaRPr>
          </a:p>
        </p:txBody>
      </p:sp>
      <p:sp>
        <p:nvSpPr>
          <p:cNvPr id="12" name="Google Shape;12;p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113"/>
        <p:cNvGrpSpPr/>
        <p:nvPr/>
      </p:nvGrpSpPr>
      <p:grpSpPr>
        <a:xfrm>
          <a:off x="0" y="0"/>
          <a:ext cx="0" cy="0"/>
          <a:chOff x="0" y="0"/>
          <a:chExt cx="0" cy="0"/>
        </a:xfrm>
      </p:grpSpPr>
      <p:pic>
        <p:nvPicPr>
          <p:cNvPr id="114" name="Google Shape;114;p31" descr="HD-PanelContent-GrommetsCombined.png"/>
          <p:cNvPicPr preferRelativeResize="0"/>
          <p:nvPr/>
        </p:nvPicPr>
        <p:blipFill rotWithShape="1">
          <a:blip r:embed="rId21">
            <a:alphaModFix/>
          </a:blip>
          <a:srcRect/>
          <a:stretch/>
        </p:blipFill>
        <p:spPr>
          <a:xfrm>
            <a:off x="1" y="0"/>
            <a:ext cx="12188825" cy="6856214"/>
          </a:xfrm>
          <a:prstGeom prst="rect">
            <a:avLst/>
          </a:prstGeom>
          <a:noFill/>
          <a:ln>
            <a:noFill/>
          </a:ln>
        </p:spPr>
      </p:pic>
      <p:sp>
        <p:nvSpPr>
          <p:cNvPr id="115" name="Google Shape;115;p31"/>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6" name="Google Shape;116;p3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17" name="Google Shape;117;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8" name="Google Shape;118;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9" name="Google Shape;119;p31"/>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000000"/>
                </a:solidFill>
                <a:latin typeface="Garamond"/>
                <a:ea typeface="Garamond"/>
                <a:cs typeface="Garamond"/>
                <a:sym typeface="Garamond"/>
              </a:defRPr>
            </a:lvl1pPr>
            <a:lvl2pPr marL="0" marR="0" lvl="1" indent="0" algn="r" rtl="0">
              <a:spcBef>
                <a:spcPts val="0"/>
              </a:spcBef>
              <a:buNone/>
              <a:defRPr sz="1000" b="0" i="0" u="none" strike="noStrike" cap="none">
                <a:solidFill>
                  <a:srgbClr val="000000"/>
                </a:solidFill>
                <a:latin typeface="Garamond"/>
                <a:ea typeface="Garamond"/>
                <a:cs typeface="Garamond"/>
                <a:sym typeface="Garamond"/>
              </a:defRPr>
            </a:lvl2pPr>
            <a:lvl3pPr marL="0" marR="0" lvl="2" indent="0" algn="r" rtl="0">
              <a:spcBef>
                <a:spcPts val="0"/>
              </a:spcBef>
              <a:buNone/>
              <a:defRPr sz="1000" b="0" i="0" u="none" strike="noStrike" cap="none">
                <a:solidFill>
                  <a:srgbClr val="000000"/>
                </a:solidFill>
                <a:latin typeface="Garamond"/>
                <a:ea typeface="Garamond"/>
                <a:cs typeface="Garamond"/>
                <a:sym typeface="Garamond"/>
              </a:defRPr>
            </a:lvl3pPr>
            <a:lvl4pPr marL="0" marR="0" lvl="3" indent="0" algn="r" rtl="0">
              <a:spcBef>
                <a:spcPts val="0"/>
              </a:spcBef>
              <a:buNone/>
              <a:defRPr sz="1000" b="0" i="0" u="none" strike="noStrike" cap="none">
                <a:solidFill>
                  <a:srgbClr val="000000"/>
                </a:solidFill>
                <a:latin typeface="Garamond"/>
                <a:ea typeface="Garamond"/>
                <a:cs typeface="Garamond"/>
                <a:sym typeface="Garamond"/>
              </a:defRPr>
            </a:lvl4pPr>
            <a:lvl5pPr marL="0" marR="0" lvl="4" indent="0" algn="r" rtl="0">
              <a:spcBef>
                <a:spcPts val="0"/>
              </a:spcBef>
              <a:buNone/>
              <a:defRPr sz="1000" b="0" i="0" u="none" strike="noStrike" cap="none">
                <a:solidFill>
                  <a:srgbClr val="000000"/>
                </a:solidFill>
                <a:latin typeface="Garamond"/>
                <a:ea typeface="Garamond"/>
                <a:cs typeface="Garamond"/>
                <a:sym typeface="Garamond"/>
              </a:defRPr>
            </a:lvl5pPr>
            <a:lvl6pPr marL="0" marR="0" lvl="5" indent="0" algn="r" rtl="0">
              <a:spcBef>
                <a:spcPts val="0"/>
              </a:spcBef>
              <a:buNone/>
              <a:defRPr sz="1000" b="0" i="0" u="none" strike="noStrike" cap="none">
                <a:solidFill>
                  <a:srgbClr val="000000"/>
                </a:solidFill>
                <a:latin typeface="Garamond"/>
                <a:ea typeface="Garamond"/>
                <a:cs typeface="Garamond"/>
                <a:sym typeface="Garamond"/>
              </a:defRPr>
            </a:lvl6pPr>
            <a:lvl7pPr marL="0" marR="0" lvl="6" indent="0" algn="r" rtl="0">
              <a:spcBef>
                <a:spcPts val="0"/>
              </a:spcBef>
              <a:buNone/>
              <a:defRPr sz="1000" b="0" i="0" u="none" strike="noStrike" cap="none">
                <a:solidFill>
                  <a:srgbClr val="000000"/>
                </a:solidFill>
                <a:latin typeface="Garamond"/>
                <a:ea typeface="Garamond"/>
                <a:cs typeface="Garamond"/>
                <a:sym typeface="Garamond"/>
              </a:defRPr>
            </a:lvl7pPr>
            <a:lvl8pPr marL="0" marR="0" lvl="7" indent="0" algn="r" rtl="0">
              <a:spcBef>
                <a:spcPts val="0"/>
              </a:spcBef>
              <a:buNone/>
              <a:defRPr sz="1000" b="0" i="0" u="none" strike="noStrike" cap="none">
                <a:solidFill>
                  <a:srgbClr val="000000"/>
                </a:solidFill>
                <a:latin typeface="Garamond"/>
                <a:ea typeface="Garamond"/>
                <a:cs typeface="Garamond"/>
                <a:sym typeface="Garamond"/>
              </a:defRPr>
            </a:lvl8pPr>
            <a:lvl9pPr marL="0" marR="0" lvl="8" indent="0" algn="r" rtl="0">
              <a:spcBef>
                <a:spcPts val="0"/>
              </a:spcBef>
              <a:buNone/>
              <a:defRPr sz="1000" b="0" i="0" u="none" strike="noStrike" cap="none">
                <a:solidFill>
                  <a:srgbClr val="000000"/>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hanews.sohacdn.com/2016/hinh2-1475589542295.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hyperlink" Target="http://sohanews.sohacdn.com/2016/hinh3-1475589542297.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mg.khoahoc.tv/photos/image/2015/11/16/khai-thac-nang-luong-tu-song-bien-2.jp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29.png"/><Relationship Id="rId12"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33.png"/><Relationship Id="rId5" Type="http://schemas.openxmlformats.org/officeDocument/2006/relationships/image" Target="../media/image10.png"/><Relationship Id="rId10" Type="http://schemas.openxmlformats.org/officeDocument/2006/relationships/image" Target="../media/image32.png"/><Relationship Id="rId4" Type="http://schemas.openxmlformats.org/officeDocument/2006/relationships/image" Target="../media/image9.pn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0"/>
          <p:cNvSpPr/>
          <p:nvPr/>
        </p:nvSpPr>
        <p:spPr>
          <a:xfrm>
            <a:off x="753542" y="1778777"/>
            <a:ext cx="11303591" cy="3913567"/>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rgbClr val="44546A"/>
              </a:buClr>
              <a:buSzPts val="4620"/>
              <a:buFont typeface="Arial"/>
              <a:buNone/>
            </a:pPr>
            <a:r>
              <a:rPr lang="en-US" sz="6600" b="1" i="0" u="none" strike="noStrike" cap="none">
                <a:solidFill>
                  <a:srgbClr val="FFC000"/>
                </a:solidFill>
                <a:latin typeface="Arial"/>
                <a:ea typeface="Arial"/>
                <a:cs typeface="Arial"/>
                <a:sym typeface="Arial"/>
              </a:rPr>
              <a:t>Bài 9: Sóng ngang, sóng dọc,</a:t>
            </a:r>
            <a:endParaRPr/>
          </a:p>
          <a:p>
            <a:pPr marL="0" marR="0" lvl="0" indent="0" algn="ctr" rtl="0">
              <a:lnSpc>
                <a:spcPct val="110000"/>
              </a:lnSpc>
              <a:spcBef>
                <a:spcPts val="0"/>
              </a:spcBef>
              <a:spcAft>
                <a:spcPts val="0"/>
              </a:spcAft>
              <a:buClr>
                <a:srgbClr val="44546A"/>
              </a:buClr>
              <a:buSzPts val="4620"/>
              <a:buFont typeface="Arial"/>
              <a:buNone/>
            </a:pPr>
            <a:r>
              <a:rPr lang="en-US" sz="6600" b="1" i="0" u="none" strike="noStrike" cap="none">
                <a:solidFill>
                  <a:srgbClr val="FFC000"/>
                </a:solidFill>
                <a:latin typeface="Arial"/>
                <a:ea typeface="Arial"/>
                <a:cs typeface="Arial"/>
                <a:sym typeface="Arial"/>
              </a:rPr>
              <a:t>Sự truyền năng lượng sóng cơ.</a:t>
            </a:r>
            <a:endParaRPr sz="6600" b="1" i="0" u="none" strike="noStrike" cap="none">
              <a:solidFill>
                <a:srgbClr val="FFC000"/>
              </a:solidFill>
              <a:latin typeface="Arial"/>
              <a:ea typeface="Arial"/>
              <a:cs typeface="Arial"/>
              <a:sym typeface="Arial"/>
            </a:endParaRPr>
          </a:p>
        </p:txBody>
      </p:sp>
      <p:pic>
        <p:nvPicPr>
          <p:cNvPr id="254" name="Google Shape;254;p50"/>
          <p:cNvPicPr preferRelativeResize="0"/>
          <p:nvPr/>
        </p:nvPicPr>
        <p:blipFill rotWithShape="1">
          <a:blip r:embed="rId3">
            <a:alphaModFix/>
          </a:blip>
          <a:srcRect/>
          <a:stretch/>
        </p:blipFill>
        <p:spPr>
          <a:xfrm rot="10800000">
            <a:off x="9170249" y="-284719"/>
            <a:ext cx="3021751" cy="2743200"/>
          </a:xfrm>
          <a:prstGeom prst="rect">
            <a:avLst/>
          </a:prstGeom>
          <a:noFill/>
          <a:ln>
            <a:noFill/>
          </a:ln>
        </p:spPr>
      </p:pic>
      <p:pic>
        <p:nvPicPr>
          <p:cNvPr id="255" name="Google Shape;255;p50"/>
          <p:cNvPicPr preferRelativeResize="0"/>
          <p:nvPr/>
        </p:nvPicPr>
        <p:blipFill rotWithShape="1">
          <a:blip r:embed="rId4">
            <a:alphaModFix/>
          </a:blip>
          <a:srcRect/>
          <a:stretch/>
        </p:blipFill>
        <p:spPr>
          <a:xfrm rot="10186585">
            <a:off x="8281913" y="66773"/>
            <a:ext cx="844051" cy="646083"/>
          </a:xfrm>
          <a:prstGeom prst="rect">
            <a:avLst/>
          </a:prstGeom>
          <a:noFill/>
          <a:ln>
            <a:noFill/>
          </a:ln>
        </p:spPr>
      </p:pic>
      <p:pic>
        <p:nvPicPr>
          <p:cNvPr id="256" name="Google Shape;256;p50"/>
          <p:cNvPicPr preferRelativeResize="0"/>
          <p:nvPr/>
        </p:nvPicPr>
        <p:blipFill rotWithShape="1">
          <a:blip r:embed="rId5">
            <a:alphaModFix/>
          </a:blip>
          <a:srcRect/>
          <a:stretch/>
        </p:blipFill>
        <p:spPr>
          <a:xfrm rot="-2393584">
            <a:off x="13462" y="31113"/>
            <a:ext cx="1911656" cy="1503039"/>
          </a:xfrm>
          <a:prstGeom prst="rect">
            <a:avLst/>
          </a:prstGeom>
          <a:noFill/>
          <a:ln>
            <a:noFill/>
          </a:ln>
        </p:spPr>
      </p:pic>
      <p:pic>
        <p:nvPicPr>
          <p:cNvPr id="257" name="Google Shape;257;p50"/>
          <p:cNvPicPr preferRelativeResize="0"/>
          <p:nvPr/>
        </p:nvPicPr>
        <p:blipFill rotWithShape="1">
          <a:blip r:embed="rId6">
            <a:alphaModFix/>
          </a:blip>
          <a:srcRect/>
          <a:stretch/>
        </p:blipFill>
        <p:spPr>
          <a:xfrm>
            <a:off x="10438557" y="5411409"/>
            <a:ext cx="1753443" cy="1446591"/>
          </a:xfrm>
          <a:prstGeom prst="rect">
            <a:avLst/>
          </a:prstGeom>
          <a:noFill/>
          <a:ln>
            <a:noFill/>
          </a:ln>
        </p:spPr>
      </p:pic>
      <p:pic>
        <p:nvPicPr>
          <p:cNvPr id="258" name="Google Shape;258;p50"/>
          <p:cNvPicPr preferRelativeResize="0"/>
          <p:nvPr/>
        </p:nvPicPr>
        <p:blipFill rotWithShape="1">
          <a:blip r:embed="rId7">
            <a:alphaModFix/>
          </a:blip>
          <a:srcRect/>
          <a:stretch/>
        </p:blipFill>
        <p:spPr>
          <a:xfrm>
            <a:off x="0" y="4580011"/>
            <a:ext cx="1809134" cy="2403439"/>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60" descr="truyensong"/>
          <p:cNvPicPr preferRelativeResize="0"/>
          <p:nvPr/>
        </p:nvPicPr>
        <p:blipFill rotWithShape="1">
          <a:blip r:embed="rId3">
            <a:alphaModFix/>
          </a:blip>
          <a:srcRect/>
          <a:stretch/>
        </p:blipFill>
        <p:spPr>
          <a:xfrm>
            <a:off x="1524000" y="0"/>
            <a:ext cx="9144000" cy="1828800"/>
          </a:xfrm>
          <a:prstGeom prst="rect">
            <a:avLst/>
          </a:prstGeom>
          <a:noFill/>
          <a:ln>
            <a:noFill/>
          </a:ln>
        </p:spPr>
      </p:pic>
      <p:pic>
        <p:nvPicPr>
          <p:cNvPr id="330" name="Google Shape;330;p60" descr="truyensong2"/>
          <p:cNvPicPr preferRelativeResize="0"/>
          <p:nvPr/>
        </p:nvPicPr>
        <p:blipFill rotWithShape="1">
          <a:blip r:embed="rId4">
            <a:alphaModFix/>
          </a:blip>
          <a:srcRect/>
          <a:stretch/>
        </p:blipFill>
        <p:spPr>
          <a:xfrm>
            <a:off x="1539875" y="1963738"/>
            <a:ext cx="9128125" cy="198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500"/>
                                        <p:tgtEl>
                                          <p:spTgt spid="3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gtEl>
                                        <p:attrNameLst>
                                          <p:attrName>style.visibility</p:attrName>
                                        </p:attrNameLst>
                                      </p:cBhvr>
                                      <p:to>
                                        <p:strVal val="visible"/>
                                      </p:to>
                                    </p:set>
                                    <p:animEffect transition="in" filter="fade">
                                      <p:cBhvr>
                                        <p:cTn id="12"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1"/>
          <p:cNvSpPr/>
          <p:nvPr/>
        </p:nvSpPr>
        <p:spPr>
          <a:xfrm>
            <a:off x="1524000" y="4038600"/>
            <a:ext cx="8532813" cy="2819400"/>
          </a:xfrm>
          <a:prstGeom prst="rect">
            <a:avLst/>
          </a:prstGeom>
          <a:solidFill>
            <a:srgbClr val="DBEA48"/>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600"/>
              <a:buFont typeface="Times New Roman"/>
              <a:buNone/>
            </a:pPr>
            <a:r>
              <a:rPr lang="en-US" sz="3600" b="0" i="0" u="none" strike="noStrike" cap="none">
                <a:solidFill>
                  <a:srgbClr val="000000"/>
                </a:solidFill>
                <a:latin typeface="Times New Roman"/>
                <a:ea typeface="Times New Roman"/>
                <a:cs typeface="Times New Roman"/>
                <a:sym typeface="Times New Roman"/>
              </a:rPr>
              <a:t>Khi sóng cơ truyền đi thì phần tử vật chất không lan truyền mà dao động xung quanh vị trí cân bằng.</a:t>
            </a:r>
            <a:endParaRPr sz="3200" b="0" i="0" u="none" strike="noStrike" cap="none">
              <a:solidFill>
                <a:srgbClr val="000000"/>
              </a:solidFill>
              <a:latin typeface="Times New Roman"/>
              <a:ea typeface="Times New Roman"/>
              <a:cs typeface="Times New Roman"/>
              <a:sym typeface="Times New Roman"/>
            </a:endParaRPr>
          </a:p>
        </p:txBody>
      </p:sp>
      <p:pic>
        <p:nvPicPr>
          <p:cNvPr id="336" name="Google Shape;336;p61" descr="truyensong"/>
          <p:cNvPicPr preferRelativeResize="0"/>
          <p:nvPr/>
        </p:nvPicPr>
        <p:blipFill rotWithShape="1">
          <a:blip r:embed="rId3">
            <a:alphaModFix/>
          </a:blip>
          <a:srcRect/>
          <a:stretch/>
        </p:blipFill>
        <p:spPr>
          <a:xfrm>
            <a:off x="1524000" y="0"/>
            <a:ext cx="9144000" cy="1828800"/>
          </a:xfrm>
          <a:prstGeom prst="rect">
            <a:avLst/>
          </a:prstGeom>
          <a:noFill/>
          <a:ln>
            <a:noFill/>
          </a:ln>
        </p:spPr>
      </p:pic>
      <p:pic>
        <p:nvPicPr>
          <p:cNvPr id="337" name="Google Shape;337;p61" descr="truyensong2"/>
          <p:cNvPicPr preferRelativeResize="0"/>
          <p:nvPr/>
        </p:nvPicPr>
        <p:blipFill rotWithShape="1">
          <a:blip r:embed="rId4">
            <a:alphaModFix/>
          </a:blip>
          <a:srcRect/>
          <a:stretch/>
        </p:blipFill>
        <p:spPr>
          <a:xfrm>
            <a:off x="1539875" y="1963738"/>
            <a:ext cx="9128125" cy="198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5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
                                        </p:tgtEl>
                                        <p:attrNameLst>
                                          <p:attrName>style.visibility</p:attrName>
                                        </p:attrNameLst>
                                      </p:cBhvr>
                                      <p:to>
                                        <p:strVal val="visible"/>
                                      </p:to>
                                    </p:set>
                                    <p:animEffect transition="in" filter="fade">
                                      <p:cBhvr>
                                        <p:cTn id="12" dur="500"/>
                                        <p:tgtEl>
                                          <p:spTgt spid="337"/>
                                        </p:tgtEl>
                                      </p:cBhvr>
                                    </p:animEffect>
                                  </p:childTnLst>
                                </p:cTn>
                              </p:par>
                              <p:par>
                                <p:cTn id="13" presetID="10" presetClass="entr" presetSubtype="0" fill="hold" nodeType="withEffect">
                                  <p:stCondLst>
                                    <p:cond delay="0"/>
                                  </p:stCondLst>
                                  <p:childTnLst>
                                    <p:set>
                                      <p:cBhvr>
                                        <p:cTn id="14" dur="1" fill="hold">
                                          <p:stCondLst>
                                            <p:cond delay="0"/>
                                          </p:stCondLst>
                                        </p:cTn>
                                        <p:tgtEl>
                                          <p:spTgt spid="335"/>
                                        </p:tgtEl>
                                        <p:attrNameLst>
                                          <p:attrName>style.visibility</p:attrName>
                                        </p:attrNameLst>
                                      </p:cBhvr>
                                      <p:to>
                                        <p:strVal val="visible"/>
                                      </p:to>
                                    </p:set>
                                    <p:animEffect transition="in" filter="fade">
                                      <p:cBhvr>
                                        <p:cTn id="15"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62" descr="truyensong2"/>
          <p:cNvPicPr preferRelativeResize="0"/>
          <p:nvPr/>
        </p:nvPicPr>
        <p:blipFill rotWithShape="1">
          <a:blip r:embed="rId3">
            <a:alphaModFix/>
          </a:blip>
          <a:srcRect/>
          <a:stretch/>
        </p:blipFill>
        <p:spPr>
          <a:xfrm>
            <a:off x="1525588" y="5016500"/>
            <a:ext cx="9144000" cy="1841500"/>
          </a:xfrm>
          <a:prstGeom prst="rect">
            <a:avLst/>
          </a:prstGeom>
          <a:noFill/>
          <a:ln>
            <a:noFill/>
          </a:ln>
        </p:spPr>
      </p:pic>
      <p:sp>
        <p:nvSpPr>
          <p:cNvPr id="344" name="Google Shape;344;p62"/>
          <p:cNvSpPr/>
          <p:nvPr/>
        </p:nvSpPr>
        <p:spPr>
          <a:xfrm>
            <a:off x="1601788" y="227013"/>
            <a:ext cx="8991600" cy="255428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1"/>
              </a:buClr>
              <a:buSzPts val="3200"/>
              <a:buFont typeface="Arial"/>
              <a:buNone/>
            </a:pPr>
            <a:r>
              <a:rPr lang="en-US" sz="3200" b="1" i="1" u="sng" strike="noStrike" cap="none">
                <a:solidFill>
                  <a:schemeClr val="lt1"/>
                </a:solidFill>
                <a:latin typeface="Times New Roman"/>
                <a:ea typeface="Times New Roman"/>
                <a:cs typeface="Times New Roman"/>
                <a:sym typeface="Times New Roman"/>
              </a:rPr>
              <a:t>Chú ý:</a:t>
            </a:r>
            <a:r>
              <a:rPr lang="en-US" sz="3200" b="1" i="1" u="none" strike="noStrike" cap="none">
                <a:solidFill>
                  <a:schemeClr val="lt1"/>
                </a:solidFill>
                <a:latin typeface="Times New Roman"/>
                <a:ea typeface="Times New Roman"/>
                <a:cs typeface="Times New Roman"/>
                <a:sym typeface="Times New Roman"/>
              </a:rPr>
              <a:t> </a:t>
            </a:r>
            <a:r>
              <a:rPr lang="en-US" sz="3200" b="0" i="1" u="none" strike="noStrike" cap="none">
                <a:solidFill>
                  <a:schemeClr val="lt1"/>
                </a:solidFill>
                <a:latin typeface="Times New Roman"/>
                <a:ea typeface="Times New Roman"/>
                <a:cs typeface="Times New Roman"/>
                <a:sym typeface="Times New Roman"/>
              </a:rPr>
              <a:t>Trong quá trình truyền sóng cơ, các phần tử của môi trường chỉ dao động tại chỗ mà không bị lôi cuốn theo sóng, chỉ có pha dao động được lan truyền.</a:t>
            </a:r>
            <a:endParaRPr/>
          </a:p>
          <a:p>
            <a:pPr marL="0" marR="0" lvl="0" indent="0" algn="just" rtl="0">
              <a:lnSpc>
                <a:spcPct val="100000"/>
              </a:lnSpc>
              <a:spcBef>
                <a:spcPts val="0"/>
              </a:spcBef>
              <a:spcAft>
                <a:spcPts val="0"/>
              </a:spcAft>
              <a:buClr>
                <a:schemeClr val="lt1"/>
              </a:buClr>
              <a:buSzPts val="3200"/>
              <a:buFont typeface="Arial"/>
              <a:buNone/>
            </a:pPr>
            <a:r>
              <a:rPr lang="en-US" sz="3200" b="0" i="1" u="none" strike="noStrike" cap="none">
                <a:solidFill>
                  <a:schemeClr val="lt1"/>
                </a:solidFill>
                <a:latin typeface="Times New Roman"/>
                <a:ea typeface="Times New Roman"/>
                <a:cs typeface="Times New Roman"/>
                <a:sym typeface="Times New Roman"/>
              </a:rPr>
              <a:t>             Quá trình truyền sóng là quá trình lan truyền dao động.</a:t>
            </a:r>
            <a:endParaRPr/>
          </a:p>
        </p:txBody>
      </p:sp>
      <p:pic>
        <p:nvPicPr>
          <p:cNvPr id="345" name="Google Shape;345;p62" descr="truyensong"/>
          <p:cNvPicPr preferRelativeResize="0"/>
          <p:nvPr/>
        </p:nvPicPr>
        <p:blipFill rotWithShape="1">
          <a:blip r:embed="rId4">
            <a:alphaModFix/>
          </a:blip>
          <a:srcRect/>
          <a:stretch/>
        </p:blipFill>
        <p:spPr>
          <a:xfrm>
            <a:off x="1533525" y="3113088"/>
            <a:ext cx="9144000" cy="182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xEl>
                                              <p:pRg st="0" end="0"/>
                                            </p:txEl>
                                          </p:spTgt>
                                        </p:tgtEl>
                                        <p:attrNameLst>
                                          <p:attrName>style.visibility</p:attrName>
                                        </p:attrNameLst>
                                      </p:cBhvr>
                                      <p:to>
                                        <p:strVal val="visible"/>
                                      </p:to>
                                    </p:set>
                                    <p:animEffect transition="in" filter="fade">
                                      <p:cBhvr>
                                        <p:cTn id="7" dur="80"/>
                                        <p:tgtEl>
                                          <p:spTgt spid="3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
                                            <p:txEl>
                                              <p:pRg st="1" end="1"/>
                                            </p:txEl>
                                          </p:spTgt>
                                        </p:tgtEl>
                                        <p:attrNameLst>
                                          <p:attrName>style.visibility</p:attrName>
                                        </p:attrNameLst>
                                      </p:cBhvr>
                                      <p:to>
                                        <p:strVal val="visible"/>
                                      </p:to>
                                    </p:set>
                                    <p:animEffect transition="in" filter="fade">
                                      <p:cBhvr>
                                        <p:cTn id="12" dur="80"/>
                                        <p:tgtEl>
                                          <p:spTgt spid="3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
                                        </p:tgtEl>
                                        <p:attrNameLst>
                                          <p:attrName>style.visibility</p:attrName>
                                        </p:attrNameLst>
                                      </p:cBhvr>
                                      <p:to>
                                        <p:strVal val="visible"/>
                                      </p:to>
                                    </p:set>
                                    <p:animEffect transition="in" filter="fade">
                                      <p:cBhvr>
                                        <p:cTn id="17" dur="500"/>
                                        <p:tgtEl>
                                          <p:spTgt spid="343"/>
                                        </p:tgtEl>
                                      </p:cBhvr>
                                    </p:animEffect>
                                  </p:childTnLst>
                                </p:cTn>
                              </p:par>
                              <p:par>
                                <p:cTn id="18" presetID="10" presetClass="entr" presetSubtype="0" fill="hold" nodeType="withEffect">
                                  <p:stCondLst>
                                    <p:cond delay="0"/>
                                  </p:stCondLst>
                                  <p:childTnLst>
                                    <p:set>
                                      <p:cBhvr>
                                        <p:cTn id="19" dur="1" fill="hold">
                                          <p:stCondLst>
                                            <p:cond delay="0"/>
                                          </p:stCondLst>
                                        </p:cTn>
                                        <p:tgtEl>
                                          <p:spTgt spid="345"/>
                                        </p:tgtEl>
                                        <p:attrNameLst>
                                          <p:attrName>style.visibility</p:attrName>
                                        </p:attrNameLst>
                                      </p:cBhvr>
                                      <p:to>
                                        <p:strVal val="visible"/>
                                      </p:to>
                                    </p:set>
                                    <p:animEffect transition="in" filter="fade">
                                      <p:cBhvr>
                                        <p:cTn id="20"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3"/>
          <p:cNvSpPr/>
          <p:nvPr/>
        </p:nvSpPr>
        <p:spPr>
          <a:xfrm>
            <a:off x="6003925" y="3035300"/>
            <a:ext cx="184150" cy="368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1" name="Google Shape;351;p63"/>
          <p:cNvSpPr/>
          <p:nvPr/>
        </p:nvSpPr>
        <p:spPr>
          <a:xfrm>
            <a:off x="102134" y="2733626"/>
            <a:ext cx="5214333"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4"/>
              </a:buClr>
              <a:buSzPts val="3600"/>
              <a:buFont typeface="Arial"/>
              <a:buNone/>
            </a:pPr>
            <a:r>
              <a:rPr lang="en-US" sz="3600" b="0" i="1" u="none" strike="noStrike" cap="none">
                <a:solidFill>
                  <a:schemeClr val="accent4"/>
                </a:solidFill>
                <a:latin typeface="Times New Roman"/>
                <a:ea typeface="Times New Roman"/>
                <a:cs typeface="Times New Roman"/>
                <a:sym typeface="Times New Roman"/>
              </a:rPr>
              <a:t>III) Năng lượng sóng:</a:t>
            </a:r>
            <a:endParaRPr/>
          </a:p>
        </p:txBody>
      </p:sp>
      <p:sp>
        <p:nvSpPr>
          <p:cNvPr id="352" name="Google Shape;352;p63"/>
          <p:cNvSpPr/>
          <p:nvPr/>
        </p:nvSpPr>
        <p:spPr>
          <a:xfrm>
            <a:off x="1186467" y="3595857"/>
            <a:ext cx="8778875" cy="230822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 Là năng lượng dao động của các phần tử của môi trường mà sóng truyền qua. </a:t>
            </a:r>
            <a:endParaRPr/>
          </a:p>
          <a:p>
            <a:pPr marL="0" marR="0" lvl="0" indent="0" algn="just"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 Quá trình truyền sóng là quá trình truyền năng lượng. </a:t>
            </a:r>
            <a:endParaRPr/>
          </a:p>
        </p:txBody>
      </p:sp>
      <p:sp>
        <p:nvSpPr>
          <p:cNvPr id="353" name="Google Shape;353;p63"/>
          <p:cNvSpPr/>
          <p:nvPr/>
        </p:nvSpPr>
        <p:spPr>
          <a:xfrm>
            <a:off x="2971800" y="762000"/>
            <a:ext cx="5715000" cy="2057400"/>
          </a:xfrm>
          <a:prstGeom prst="cloudCallout">
            <a:avLst>
              <a:gd name="adj1" fmla="val 78333"/>
              <a:gd name="adj2" fmla="val 85306"/>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0" i="0" u="none" strike="noStrike" cap="none">
                <a:solidFill>
                  <a:srgbClr val="000000"/>
                </a:solidFill>
                <a:latin typeface="Times New Roman"/>
                <a:ea typeface="Times New Roman"/>
                <a:cs typeface="Times New Roman"/>
                <a:sym typeface="Times New Roman"/>
              </a:rPr>
              <a:t>Năng lượng sóng là gì?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80"/>
                                        <p:tgtEl>
                                          <p:spTgt spid="3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80"/>
                                        <p:tgtEl>
                                          <p:spTgt spid="3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2">
                                            <p:txEl>
                                              <p:pRg st="0" end="0"/>
                                            </p:txEl>
                                          </p:spTgt>
                                        </p:tgtEl>
                                        <p:attrNameLst>
                                          <p:attrName>style.visibility</p:attrName>
                                        </p:attrNameLst>
                                      </p:cBhvr>
                                      <p:to>
                                        <p:strVal val="visible"/>
                                      </p:to>
                                    </p:set>
                                    <p:animEffect transition="in" filter="fade">
                                      <p:cBhvr>
                                        <p:cTn id="17" dur="80"/>
                                        <p:tgtEl>
                                          <p:spTgt spid="35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2">
                                            <p:txEl>
                                              <p:pRg st="1" end="1"/>
                                            </p:txEl>
                                          </p:spTgt>
                                        </p:tgtEl>
                                        <p:attrNameLst>
                                          <p:attrName>style.visibility</p:attrName>
                                        </p:attrNameLst>
                                      </p:cBhvr>
                                      <p:to>
                                        <p:strVal val="visible"/>
                                      </p:to>
                                    </p:set>
                                    <p:animEffect transition="in" filter="fade">
                                      <p:cBhvr>
                                        <p:cTn id="22" dur="80"/>
                                        <p:tgtEl>
                                          <p:spTgt spid="3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4"/>
          <p:cNvSpPr txBox="1"/>
          <p:nvPr/>
        </p:nvSpPr>
        <p:spPr>
          <a:xfrm>
            <a:off x="1812615" y="2647529"/>
            <a:ext cx="8448085" cy="196329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600" b="1" i="0" u="none" strike="noStrike" cap="none">
                <a:solidFill>
                  <a:schemeClr val="accent4"/>
                </a:solidFill>
                <a:latin typeface="Times New Roman"/>
                <a:ea typeface="Times New Roman"/>
                <a:cs typeface="Times New Roman"/>
                <a:sym typeface="Times New Roman"/>
              </a:rPr>
              <a:t>III. SỬ DỤNG MÔ HÌNH SÓNG ĐỂ GIẢI THÍCH MỘT SỐ TÍNH CHẤT CỦA ÂM</a:t>
            </a:r>
            <a:endParaRPr sz="3600" b="0" i="0" u="none" strike="noStrike" cap="none">
              <a:solidFill>
                <a:schemeClr val="accent4"/>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65"/>
          <p:cNvPicPr preferRelativeResize="0"/>
          <p:nvPr/>
        </p:nvPicPr>
        <p:blipFill rotWithShape="1">
          <a:blip r:embed="rId3">
            <a:alphaModFix/>
          </a:blip>
          <a:srcRect/>
          <a:stretch/>
        </p:blipFill>
        <p:spPr>
          <a:xfrm>
            <a:off x="1296496" y="616051"/>
            <a:ext cx="9599008" cy="53993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6"/>
          <p:cNvSpPr/>
          <p:nvPr/>
        </p:nvSpPr>
        <p:spPr>
          <a:xfrm>
            <a:off x="631179" y="-28575"/>
            <a:ext cx="11069903" cy="569386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lt1"/>
              </a:buClr>
              <a:buSzPts val="2800"/>
              <a:buFont typeface="Arial"/>
              <a:buNone/>
            </a:pPr>
            <a:r>
              <a:rPr lang="en-US" sz="2800" b="0" i="0" u="none" strike="noStrike" cap="none">
                <a:solidFill>
                  <a:schemeClr val="lt1"/>
                </a:solidFill>
                <a:latin typeface="Times New Roman"/>
                <a:ea typeface="Times New Roman"/>
                <a:cs typeface="Times New Roman"/>
                <a:sym typeface="Times New Roman"/>
              </a:rPr>
              <a:t>Công nghệ khai thác năng lượng sóng biển, nhằm góp phần hạn chế tối đa sự phát thải khí CO2 vào môi trường sống. Nhiều quốc gia đã có nhà máy điện dùng năng lượng sóng biển. Việc này có thể áp dụng tốt ở vùng biển nước ta, theo số liệu khảo sát của Viện Năng lượng, Viện Khoa hoc, công nghệ Việt Nam. Sóng biển tạo ra nguồn năng lượng vô tận. Các kết quả tính toán cho thấy năng lượng sóng dọc dải ven bờ của nước ta rất phong phú. Dòng năng lượng trung bình yếu nhất đạt 15kW/m; mạnh nhất 30kW/m. Cụ thể vịnh Hạ Long, Quảng Ninh, vịnh Gành Rái, Bà Rịa - Vũng Tàu hội tụ đủ ba yếu tố: Mật độ năng lượng GWh/km2; tiềm năng GWh; hiệu suất GWh/km. Đủ điều kiện để xây dựng nhà máy thủy điện thủy triều. Đã có nhiều nước trên thế giới đang khai thác nguồn năng lượng sạch này góp phần tích cực, mục đích giảm phát thải CO2 bằng các công nghệ thiết bị dưới đây:</a:t>
            </a:r>
            <a:endParaRPr sz="28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67" descr="Chi 300 triệu USD, Mỹ khai thác mạnh năng lượng từ sóng biển  - Ảnh 1.">
            <a:hlinkClick r:id="rId3"/>
          </p:cNvPr>
          <p:cNvPicPr preferRelativeResize="0"/>
          <p:nvPr/>
        </p:nvPicPr>
        <p:blipFill rotWithShape="1">
          <a:blip r:embed="rId4">
            <a:alphaModFix/>
          </a:blip>
          <a:srcRect/>
          <a:stretch/>
        </p:blipFill>
        <p:spPr>
          <a:xfrm>
            <a:off x="1774825" y="333375"/>
            <a:ext cx="8569325" cy="5267325"/>
          </a:xfrm>
          <a:prstGeom prst="rect">
            <a:avLst/>
          </a:prstGeom>
          <a:noFill/>
          <a:ln>
            <a:noFill/>
          </a:ln>
        </p:spPr>
      </p:pic>
      <p:sp>
        <p:nvSpPr>
          <p:cNvPr id="374" name="Google Shape;374;p67"/>
          <p:cNvSpPr/>
          <p:nvPr/>
        </p:nvSpPr>
        <p:spPr>
          <a:xfrm>
            <a:off x="2078038" y="6007100"/>
            <a:ext cx="8418512" cy="334963"/>
          </a:xfrm>
          <a:prstGeom prst="rect">
            <a:avLst/>
          </a:prstGeom>
          <a:noFill/>
          <a:ln>
            <a:noFill/>
          </a:ln>
        </p:spPr>
        <p:txBody>
          <a:bodyPr spcFirstLastPara="1" wrap="square" lIns="91425" tIns="45700" rIns="91425" bIns="45700" anchor="t" anchorCtr="0">
            <a:noAutofit/>
          </a:bodyPr>
          <a:lstStyle/>
          <a:p>
            <a:pPr marL="0" marR="0" lvl="0" indent="0" algn="ctr" rtl="0">
              <a:lnSpc>
                <a:spcPct val="37500"/>
              </a:lnSpc>
              <a:spcBef>
                <a:spcPts val="0"/>
              </a:spcBef>
              <a:spcAft>
                <a:spcPts val="0"/>
              </a:spcAft>
              <a:buClr>
                <a:srgbClr val="FF0000"/>
              </a:buClr>
              <a:buSzPts val="3600"/>
              <a:buFont typeface="Arial"/>
              <a:buNone/>
            </a:pPr>
            <a:r>
              <a:rPr lang="en-US" sz="3600" b="0" i="0" u="none" strike="noStrike" cap="none">
                <a:solidFill>
                  <a:srgbClr val="FF0000"/>
                </a:solidFill>
                <a:latin typeface="Times New Roman"/>
                <a:ea typeface="Times New Roman"/>
                <a:cs typeface="Times New Roman"/>
                <a:sym typeface="Times New Roman"/>
              </a:rPr>
              <a:t>Trạm điện sóng biển đầu tiên tại Hawaii.</a:t>
            </a:r>
            <a:endParaRPr sz="3600" b="0" i="0" u="none" strike="noStrike" cap="none">
              <a:solidFill>
                <a:srgbClr val="FF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68" descr="Chi 300 triệu USD, Mỹ khai thác mạnh năng lượng từ sóng biển  - Ảnh 2.">
            <a:hlinkClick r:id="rId3"/>
          </p:cNvPr>
          <p:cNvPicPr preferRelativeResize="0"/>
          <p:nvPr/>
        </p:nvPicPr>
        <p:blipFill rotWithShape="1">
          <a:blip r:embed="rId4">
            <a:alphaModFix/>
          </a:blip>
          <a:srcRect/>
          <a:stretch/>
        </p:blipFill>
        <p:spPr>
          <a:xfrm>
            <a:off x="1847850" y="188913"/>
            <a:ext cx="8569325" cy="5761037"/>
          </a:xfrm>
          <a:prstGeom prst="rect">
            <a:avLst/>
          </a:prstGeom>
          <a:noFill/>
          <a:ln>
            <a:noFill/>
          </a:ln>
        </p:spPr>
      </p:pic>
      <p:sp>
        <p:nvSpPr>
          <p:cNvPr id="380" name="Google Shape;380;p68"/>
          <p:cNvSpPr/>
          <p:nvPr/>
        </p:nvSpPr>
        <p:spPr>
          <a:xfrm>
            <a:off x="3074988" y="6334125"/>
            <a:ext cx="5973762" cy="334963"/>
          </a:xfrm>
          <a:prstGeom prst="rect">
            <a:avLst/>
          </a:prstGeom>
          <a:noFill/>
          <a:ln>
            <a:noFill/>
          </a:ln>
        </p:spPr>
        <p:txBody>
          <a:bodyPr spcFirstLastPara="1" wrap="square" lIns="91425" tIns="45700" rIns="91425" bIns="45700" anchor="t" anchorCtr="0">
            <a:noAutofit/>
          </a:bodyPr>
          <a:lstStyle/>
          <a:p>
            <a:pPr marL="0" marR="0" lvl="0" indent="0" algn="ctr" rtl="0">
              <a:lnSpc>
                <a:spcPct val="37500"/>
              </a:lnSpc>
              <a:spcBef>
                <a:spcPts val="0"/>
              </a:spcBef>
              <a:spcAft>
                <a:spcPts val="0"/>
              </a:spcAft>
              <a:buClr>
                <a:srgbClr val="FF0000"/>
              </a:buClr>
              <a:buSzPts val="3600"/>
              <a:buFont typeface="Arial"/>
              <a:buNone/>
            </a:pPr>
            <a:r>
              <a:rPr lang="en-US" sz="3600" b="0" i="0" u="none" strike="noStrike" cap="none">
                <a:solidFill>
                  <a:srgbClr val="FF0000"/>
                </a:solidFill>
                <a:latin typeface="Times New Roman"/>
                <a:ea typeface="Times New Roman"/>
                <a:cs typeface="Times New Roman"/>
                <a:sym typeface="Times New Roman"/>
              </a:rPr>
              <a:t>Trạm điện sóng biển tại Na Uy.</a:t>
            </a:r>
            <a:endParaRPr sz="3600" b="0" i="0" u="none" strike="noStrike" cap="none">
              <a:solidFill>
                <a:srgbClr val="FF000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69" descr="https://vtv1.mediacdn.vn/thumb_w/650/2017/wave-star-hantsholm-1503286142595.jpg"/>
          <p:cNvPicPr preferRelativeResize="0"/>
          <p:nvPr/>
        </p:nvPicPr>
        <p:blipFill rotWithShape="1">
          <a:blip r:embed="rId3">
            <a:alphaModFix/>
          </a:blip>
          <a:srcRect/>
          <a:stretch/>
        </p:blipFill>
        <p:spPr>
          <a:xfrm>
            <a:off x="1703388" y="188913"/>
            <a:ext cx="8713787" cy="5392737"/>
          </a:xfrm>
          <a:prstGeom prst="rect">
            <a:avLst/>
          </a:prstGeom>
          <a:noFill/>
          <a:ln>
            <a:noFill/>
          </a:ln>
        </p:spPr>
      </p:pic>
      <p:sp>
        <p:nvSpPr>
          <p:cNvPr id="386" name="Google Shape;386;p69"/>
          <p:cNvSpPr/>
          <p:nvPr/>
        </p:nvSpPr>
        <p:spPr>
          <a:xfrm>
            <a:off x="1703388" y="5661025"/>
            <a:ext cx="8640762" cy="107791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Times New Roman"/>
                <a:ea typeface="Times New Roman"/>
                <a:cs typeface="Times New Roman"/>
                <a:sym typeface="Times New Roman"/>
              </a:rPr>
              <a:t>Đan Mạch đã cho ra đời thiết bị Wavestar sử dụng sóng biển để tạo ra năng lượng.</a:t>
            </a:r>
            <a:endParaRPr sz="3200" b="0" i="0" u="none" strike="noStrike" cap="none">
              <a:solidFill>
                <a:srgbClr val="FF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52"/>
          <p:cNvPicPr preferRelativeResize="0"/>
          <p:nvPr/>
        </p:nvPicPr>
        <p:blipFill rotWithShape="1">
          <a:blip r:embed="rId3">
            <a:alphaModFix/>
          </a:blip>
          <a:srcRect l="17315" r="19733" b="1109"/>
          <a:stretch/>
        </p:blipFill>
        <p:spPr>
          <a:xfrm>
            <a:off x="5645506" y="2045"/>
            <a:ext cx="6546494" cy="6855955"/>
          </a:xfrm>
          <a:prstGeom prst="rect">
            <a:avLst/>
          </a:prstGeom>
          <a:noFill/>
          <a:ln>
            <a:noFill/>
          </a:ln>
        </p:spPr>
      </p:pic>
      <p:sp>
        <p:nvSpPr>
          <p:cNvPr id="269" name="Google Shape;269;p52"/>
          <p:cNvSpPr txBox="1"/>
          <p:nvPr/>
        </p:nvSpPr>
        <p:spPr>
          <a:xfrm>
            <a:off x="477460" y="484829"/>
            <a:ext cx="4947385" cy="573112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3600" b="0" i="0" u="none" strike="noStrike" cap="none">
                <a:solidFill>
                  <a:srgbClr val="FFFFFF"/>
                </a:solidFill>
                <a:latin typeface="Arial"/>
                <a:ea typeface="Arial"/>
                <a:cs typeface="Arial"/>
                <a:sym typeface="Arial"/>
              </a:rPr>
              <a:t>Luật chơi:</a:t>
            </a:r>
            <a:endParaRPr sz="3600" b="0" i="0" u="none" strike="noStrike" cap="none">
              <a:solidFill>
                <a:srgbClr val="FF0000"/>
              </a:solidFill>
              <a:latin typeface="Arial"/>
              <a:ea typeface="Arial"/>
              <a:cs typeface="Arial"/>
              <a:sym typeface="Arial"/>
            </a:endParaRPr>
          </a:p>
          <a:p>
            <a:pPr marL="0" marR="0" lvl="0" indent="0" algn="l" rtl="0">
              <a:lnSpc>
                <a:spcPct val="150000"/>
              </a:lnSpc>
              <a:spcBef>
                <a:spcPts val="0"/>
              </a:spcBef>
              <a:spcAft>
                <a:spcPts val="0"/>
              </a:spcAft>
              <a:buNone/>
            </a:pPr>
            <a:r>
              <a:rPr lang="en-US" sz="3600" b="0" i="0" u="none" strike="noStrike" cap="none">
                <a:solidFill>
                  <a:srgbClr val="FFFFFF"/>
                </a:solidFill>
                <a:latin typeface="Arial"/>
                <a:ea typeface="Arial"/>
                <a:cs typeface="Arial"/>
                <a:sym typeface="Arial"/>
              </a:rPr>
              <a:t>- </a:t>
            </a:r>
            <a:r>
              <a:rPr lang="en-US" sz="3600" b="0" i="0" u="none" strike="noStrike" cap="none">
                <a:solidFill>
                  <a:schemeClr val="lt1"/>
                </a:solidFill>
                <a:latin typeface="Arial"/>
                <a:ea typeface="Arial"/>
                <a:cs typeface="Arial"/>
                <a:sym typeface="Arial"/>
              </a:rPr>
              <a:t>M</a:t>
            </a:r>
            <a:r>
              <a:rPr lang="en-US" sz="3600" b="0" i="0" u="none" strike="noStrike" cap="none">
                <a:solidFill>
                  <a:srgbClr val="FFFFFF"/>
                </a:solidFill>
                <a:latin typeface="Arial"/>
                <a:ea typeface="Arial"/>
                <a:cs typeface="Arial"/>
                <a:sym typeface="Arial"/>
              </a:rPr>
              <a:t>ỗi thành viên trong nhóm </a:t>
            </a:r>
            <a:r>
              <a:rPr lang="en-US" sz="3600" b="0" i="0" u="none" strike="noStrike" cap="none">
                <a:solidFill>
                  <a:srgbClr val="FF0000"/>
                </a:solidFill>
                <a:latin typeface="Arial"/>
                <a:ea typeface="Arial"/>
                <a:cs typeface="Arial"/>
                <a:sym typeface="Arial"/>
              </a:rPr>
              <a:t> </a:t>
            </a:r>
            <a:r>
              <a:rPr lang="en-US" sz="3600" b="0" i="0" u="none" strike="noStrike" cap="none">
                <a:solidFill>
                  <a:srgbClr val="FFFFFF"/>
                </a:solidFill>
                <a:latin typeface="Arial"/>
                <a:ea typeface="Arial"/>
                <a:cs typeface="Arial"/>
                <a:sym typeface="Arial"/>
              </a:rPr>
              <a:t>giơ tay và trả lời. TRẢ LỜI ĐÚNG nhóm được cộng 2 điểm. TRẢ LỜI CHƯA CHÍNH XÁC nhóm được cộng 1 điểm</a:t>
            </a:r>
            <a:endParaRPr sz="3600" b="0" i="0" u="none" strike="noStrike" cap="none">
              <a:solidFill>
                <a:srgbClr val="FFFFFF"/>
              </a:solidFill>
              <a:latin typeface="Arial"/>
              <a:ea typeface="Arial"/>
              <a:cs typeface="Arial"/>
              <a:sym typeface="Arial"/>
            </a:endParaRPr>
          </a:p>
        </p:txBody>
      </p:sp>
      <p:pic>
        <p:nvPicPr>
          <p:cNvPr id="270" name="Google Shape;270;p52"/>
          <p:cNvPicPr preferRelativeResize="0"/>
          <p:nvPr/>
        </p:nvPicPr>
        <p:blipFill rotWithShape="1">
          <a:blip r:embed="rId4">
            <a:alphaModFix/>
          </a:blip>
          <a:srcRect/>
          <a:stretch/>
        </p:blipFill>
        <p:spPr>
          <a:xfrm>
            <a:off x="291164" y="93001"/>
            <a:ext cx="372593" cy="3918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70" descr="my-phat-trien-thiet-bi-khai-thac-nang-luong-song-bien"/>
          <p:cNvPicPr preferRelativeResize="0"/>
          <p:nvPr/>
        </p:nvPicPr>
        <p:blipFill rotWithShape="1">
          <a:blip r:embed="rId3">
            <a:alphaModFix/>
          </a:blip>
          <a:srcRect/>
          <a:stretch/>
        </p:blipFill>
        <p:spPr>
          <a:xfrm>
            <a:off x="1703388" y="115888"/>
            <a:ext cx="8785225" cy="5473700"/>
          </a:xfrm>
          <a:prstGeom prst="rect">
            <a:avLst/>
          </a:prstGeom>
          <a:noFill/>
          <a:ln>
            <a:noFill/>
          </a:ln>
        </p:spPr>
      </p:pic>
      <p:sp>
        <p:nvSpPr>
          <p:cNvPr id="392" name="Google Shape;392;p70"/>
          <p:cNvSpPr/>
          <p:nvPr/>
        </p:nvSpPr>
        <p:spPr>
          <a:xfrm>
            <a:off x="1703388" y="5661025"/>
            <a:ext cx="8640762" cy="107791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Times New Roman"/>
                <a:ea typeface="Times New Roman"/>
                <a:cs typeface="Times New Roman"/>
                <a:sym typeface="Times New Roman"/>
              </a:rPr>
              <a:t>Đan Mạch đã cho ra đời thiết bị Wavestar sử dụng sóng biển để tạo ra năng lượng.</a:t>
            </a:r>
            <a:endParaRPr sz="3200" b="0" i="0" u="none" strike="noStrike" cap="none">
              <a:solidFill>
                <a:srgbClr val="FF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71" descr="https://photo2.tinhte.vn/data/images/cache/600_sh/07/ace0e95ae98aa71c8bcac1131d64a20a.jpg?a622e0">
            <a:hlinkClick r:id="rId3"/>
          </p:cNvPr>
          <p:cNvPicPr preferRelativeResize="0"/>
          <p:nvPr/>
        </p:nvPicPr>
        <p:blipFill rotWithShape="1">
          <a:blip r:embed="rId4">
            <a:alphaModFix/>
          </a:blip>
          <a:srcRect/>
          <a:stretch/>
        </p:blipFill>
        <p:spPr>
          <a:xfrm>
            <a:off x="1774825" y="188913"/>
            <a:ext cx="8713788" cy="5616575"/>
          </a:xfrm>
          <a:prstGeom prst="rect">
            <a:avLst/>
          </a:prstGeom>
          <a:noFill/>
          <a:ln>
            <a:noFill/>
          </a:ln>
        </p:spPr>
      </p:pic>
      <p:sp>
        <p:nvSpPr>
          <p:cNvPr id="398" name="Google Shape;398;p71"/>
          <p:cNvSpPr/>
          <p:nvPr/>
        </p:nvSpPr>
        <p:spPr>
          <a:xfrm>
            <a:off x="1774825" y="5808663"/>
            <a:ext cx="8713788" cy="10763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0" i="0" u="none" strike="noStrike" cap="none">
                <a:solidFill>
                  <a:srgbClr val="FF0000"/>
                </a:solidFill>
                <a:latin typeface="Times New Roman"/>
                <a:ea typeface="Times New Roman"/>
                <a:cs typeface="Times New Roman"/>
                <a:sym typeface="Times New Roman"/>
              </a:rPr>
              <a:t>HỆ THỐNG KHAI THÁC NĂNG LƯỢNG ĐIỆN TỪ SÓNG BIỂN CỦA AUSTRALIA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72"/>
          <p:cNvSpPr txBox="1"/>
          <p:nvPr/>
        </p:nvSpPr>
        <p:spPr>
          <a:xfrm>
            <a:off x="2590800" y="171450"/>
            <a:ext cx="7772400" cy="7016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4000"/>
              <a:buFont typeface="Arial"/>
              <a:buNone/>
            </a:pPr>
            <a:r>
              <a:rPr lang="en-US" sz="4000" b="1" i="0" u="none" strike="noStrike" cap="none">
                <a:solidFill>
                  <a:schemeClr val="lt1"/>
                </a:solidFill>
                <a:latin typeface="Times New Roman"/>
                <a:ea typeface="Times New Roman"/>
                <a:cs typeface="Times New Roman"/>
                <a:sym typeface="Times New Roman"/>
              </a:rPr>
              <a:t>CỦNG CỐ VÀ VẬN DỤNG</a:t>
            </a:r>
            <a:endParaRPr/>
          </a:p>
        </p:txBody>
      </p:sp>
      <p:sp>
        <p:nvSpPr>
          <p:cNvPr id="404" name="Google Shape;404;p72"/>
          <p:cNvSpPr txBox="1"/>
          <p:nvPr/>
        </p:nvSpPr>
        <p:spPr>
          <a:xfrm>
            <a:off x="1905000" y="990600"/>
            <a:ext cx="716280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Câu 1: Chọn phát biểu </a:t>
            </a:r>
            <a:r>
              <a:rPr lang="en-US" sz="3600" b="1" i="1" u="none" strike="noStrike" cap="none">
                <a:solidFill>
                  <a:schemeClr val="lt1"/>
                </a:solidFill>
                <a:latin typeface="Times New Roman"/>
                <a:ea typeface="Times New Roman"/>
                <a:cs typeface="Times New Roman"/>
                <a:sym typeface="Times New Roman"/>
              </a:rPr>
              <a:t>đúng</a:t>
            </a:r>
            <a:endParaRPr/>
          </a:p>
        </p:txBody>
      </p:sp>
      <p:sp>
        <p:nvSpPr>
          <p:cNvPr id="405" name="Google Shape;405;p72"/>
          <p:cNvSpPr/>
          <p:nvPr/>
        </p:nvSpPr>
        <p:spPr>
          <a:xfrm>
            <a:off x="3014663" y="5467350"/>
            <a:ext cx="7391400"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Sóng trên mặt nước là sóng ngang.</a:t>
            </a:r>
            <a:endParaRPr/>
          </a:p>
        </p:txBody>
      </p:sp>
      <p:sp>
        <p:nvSpPr>
          <p:cNvPr id="406" name="Google Shape;406;p72"/>
          <p:cNvSpPr/>
          <p:nvPr/>
        </p:nvSpPr>
        <p:spPr>
          <a:xfrm>
            <a:off x="3124200" y="1676400"/>
            <a:ext cx="7086600" cy="11906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Sóng ngang có phương dao động trùng với phương truyền sóng.</a:t>
            </a:r>
            <a:endParaRPr/>
          </a:p>
        </p:txBody>
      </p:sp>
      <p:sp>
        <p:nvSpPr>
          <p:cNvPr id="407" name="Google Shape;407;p72"/>
          <p:cNvSpPr/>
          <p:nvPr/>
        </p:nvSpPr>
        <p:spPr>
          <a:xfrm>
            <a:off x="3076575" y="2900363"/>
            <a:ext cx="7205663"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Sóng dọc có phương dao động vuông </a:t>
            </a:r>
            <a:endParaRPr/>
          </a:p>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góc với phương truyền sóng.</a:t>
            </a:r>
            <a:endParaRPr/>
          </a:p>
        </p:txBody>
      </p:sp>
      <p:sp>
        <p:nvSpPr>
          <p:cNvPr id="408" name="Google Shape;408;p72"/>
          <p:cNvSpPr/>
          <p:nvPr/>
        </p:nvSpPr>
        <p:spPr>
          <a:xfrm>
            <a:off x="3048000" y="4191000"/>
            <a:ext cx="7013575"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Sóng cơ học truyền được trong chân </a:t>
            </a:r>
            <a:endParaRPr/>
          </a:p>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không.</a:t>
            </a:r>
            <a:endParaRPr/>
          </a:p>
        </p:txBody>
      </p:sp>
      <p:sp>
        <p:nvSpPr>
          <p:cNvPr id="409" name="Google Shape;409;p72"/>
          <p:cNvSpPr/>
          <p:nvPr/>
        </p:nvSpPr>
        <p:spPr>
          <a:xfrm>
            <a:off x="2571750" y="1804988"/>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A</a:t>
            </a:r>
            <a:endParaRPr/>
          </a:p>
        </p:txBody>
      </p:sp>
      <p:sp>
        <p:nvSpPr>
          <p:cNvPr id="410" name="Google Shape;410;p72"/>
          <p:cNvSpPr/>
          <p:nvPr/>
        </p:nvSpPr>
        <p:spPr>
          <a:xfrm>
            <a:off x="2524125" y="3005138"/>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B</a:t>
            </a:r>
            <a:endParaRPr/>
          </a:p>
        </p:txBody>
      </p:sp>
      <p:sp>
        <p:nvSpPr>
          <p:cNvPr id="411" name="Google Shape;411;p72"/>
          <p:cNvSpPr/>
          <p:nvPr/>
        </p:nvSpPr>
        <p:spPr>
          <a:xfrm>
            <a:off x="2505075" y="4281488"/>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C</a:t>
            </a:r>
            <a:endParaRPr/>
          </a:p>
        </p:txBody>
      </p:sp>
      <p:sp>
        <p:nvSpPr>
          <p:cNvPr id="412" name="Google Shape;412;p72"/>
          <p:cNvSpPr/>
          <p:nvPr/>
        </p:nvSpPr>
        <p:spPr>
          <a:xfrm>
            <a:off x="2471738" y="5586413"/>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3"/>
          <p:cNvSpPr txBox="1"/>
          <p:nvPr/>
        </p:nvSpPr>
        <p:spPr>
          <a:xfrm>
            <a:off x="1981200" y="152400"/>
            <a:ext cx="7239000" cy="6413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Câu 2: Chọn phát biểu </a:t>
            </a:r>
            <a:r>
              <a:rPr lang="en-US" sz="3600" b="1" i="1" u="none" strike="noStrike" cap="none">
                <a:solidFill>
                  <a:schemeClr val="lt1"/>
                </a:solidFill>
                <a:latin typeface="Times New Roman"/>
                <a:ea typeface="Times New Roman"/>
                <a:cs typeface="Times New Roman"/>
                <a:sym typeface="Times New Roman"/>
              </a:rPr>
              <a:t>đúng</a:t>
            </a:r>
            <a:r>
              <a:rPr lang="en-US" sz="3200" b="0" i="0" u="none" strike="noStrike" cap="none">
                <a:solidFill>
                  <a:schemeClr val="lt1"/>
                </a:solidFill>
                <a:latin typeface="Times New Roman"/>
                <a:ea typeface="Times New Roman"/>
                <a:cs typeface="Times New Roman"/>
                <a:sym typeface="Times New Roman"/>
              </a:rPr>
              <a:t>  </a:t>
            </a:r>
            <a:endParaRPr/>
          </a:p>
        </p:txBody>
      </p:sp>
      <p:sp>
        <p:nvSpPr>
          <p:cNvPr id="418" name="Google Shape;418;p73"/>
          <p:cNvSpPr/>
          <p:nvPr/>
        </p:nvSpPr>
        <p:spPr>
          <a:xfrm>
            <a:off x="3886200" y="4267200"/>
            <a:ext cx="4572000" cy="11906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1" u="none" strike="noStrike" cap="none">
              <a:solidFill>
                <a:schemeClr val="lt1"/>
              </a:solidFill>
              <a:latin typeface="Arial"/>
              <a:ea typeface="Arial"/>
              <a:cs typeface="Arial"/>
              <a:sym typeface="Arial"/>
            </a:endParaRPr>
          </a:p>
        </p:txBody>
      </p:sp>
      <p:sp>
        <p:nvSpPr>
          <p:cNvPr id="419" name="Google Shape;419;p73"/>
          <p:cNvSpPr/>
          <p:nvPr/>
        </p:nvSpPr>
        <p:spPr>
          <a:xfrm>
            <a:off x="3389313" y="876300"/>
            <a:ext cx="7088187" cy="10779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Chất rắn và bề mặt chất lỏng truyền được </a:t>
            </a:r>
            <a:endParaRPr/>
          </a:p>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cả sóng ngang và sóng dọc.</a:t>
            </a:r>
            <a:endParaRPr/>
          </a:p>
        </p:txBody>
      </p:sp>
      <p:sp>
        <p:nvSpPr>
          <p:cNvPr id="420" name="Google Shape;420;p73"/>
          <p:cNvSpPr/>
          <p:nvPr/>
        </p:nvSpPr>
        <p:spPr>
          <a:xfrm>
            <a:off x="3409950" y="2071688"/>
            <a:ext cx="5616575" cy="10779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Chỉ có chất khí mới truyền được </a:t>
            </a:r>
            <a:endParaRPr/>
          </a:p>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sóng ngang.</a:t>
            </a:r>
            <a:endParaRPr/>
          </a:p>
        </p:txBody>
      </p:sp>
      <p:sp>
        <p:nvSpPr>
          <p:cNvPr id="421" name="Google Shape;421;p73"/>
          <p:cNvSpPr/>
          <p:nvPr/>
        </p:nvSpPr>
        <p:spPr>
          <a:xfrm>
            <a:off x="3381375" y="3240088"/>
            <a:ext cx="5776913" cy="10779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Sự truyền sóng cũng làm vật chất </a:t>
            </a:r>
            <a:endParaRPr/>
          </a:p>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truyền theo.</a:t>
            </a:r>
            <a:endParaRPr/>
          </a:p>
        </p:txBody>
      </p:sp>
      <p:sp>
        <p:nvSpPr>
          <p:cNvPr id="422" name="Google Shape;422;p73"/>
          <p:cNvSpPr/>
          <p:nvPr/>
        </p:nvSpPr>
        <p:spPr>
          <a:xfrm>
            <a:off x="3352800" y="4495800"/>
            <a:ext cx="6078538" cy="10779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Vận tốc truyền sóng ngang lớn hơn </a:t>
            </a:r>
            <a:endParaRPr/>
          </a:p>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vận tốc truyền sóng dọc.</a:t>
            </a:r>
            <a:endParaRPr/>
          </a:p>
        </p:txBody>
      </p:sp>
      <p:sp>
        <p:nvSpPr>
          <p:cNvPr id="423" name="Google Shape;423;p73"/>
          <p:cNvSpPr/>
          <p:nvPr/>
        </p:nvSpPr>
        <p:spPr>
          <a:xfrm>
            <a:off x="2895600" y="990600"/>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A</a:t>
            </a:r>
            <a:endParaRPr/>
          </a:p>
        </p:txBody>
      </p:sp>
      <p:sp>
        <p:nvSpPr>
          <p:cNvPr id="424" name="Google Shape;424;p73"/>
          <p:cNvSpPr/>
          <p:nvPr/>
        </p:nvSpPr>
        <p:spPr>
          <a:xfrm>
            <a:off x="2847975" y="2190750"/>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B</a:t>
            </a:r>
            <a:endParaRPr/>
          </a:p>
        </p:txBody>
      </p:sp>
      <p:sp>
        <p:nvSpPr>
          <p:cNvPr id="425" name="Google Shape;425;p73"/>
          <p:cNvSpPr/>
          <p:nvPr/>
        </p:nvSpPr>
        <p:spPr>
          <a:xfrm>
            <a:off x="2828925" y="3276600"/>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C</a:t>
            </a:r>
            <a:endParaRPr/>
          </a:p>
        </p:txBody>
      </p:sp>
      <p:sp>
        <p:nvSpPr>
          <p:cNvPr id="426" name="Google Shape;426;p73"/>
          <p:cNvSpPr/>
          <p:nvPr/>
        </p:nvSpPr>
        <p:spPr>
          <a:xfrm>
            <a:off x="2795588" y="4543425"/>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4"/>
          <p:cNvSpPr txBox="1"/>
          <p:nvPr/>
        </p:nvSpPr>
        <p:spPr>
          <a:xfrm>
            <a:off x="1752600" y="457200"/>
            <a:ext cx="8915400" cy="341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Câu 3: Để phân loại sóng ngang và sóng  dọc người ta căn cứ vào :</a:t>
            </a:r>
            <a:endParaRPr/>
          </a:p>
          <a:p>
            <a:pPr marL="0" marR="0" lvl="0" indent="0" algn="l"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A.Phương truyền sóng</a:t>
            </a:r>
            <a:endParaRPr sz="3600" b="0" i="1"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B.Tần số của sóng</a:t>
            </a:r>
            <a:endParaRPr sz="3600" b="0" i="1"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C.Phương dao động</a:t>
            </a:r>
            <a:endParaRPr sz="3600" b="0" i="1"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D.Phương dao động và phương truyền sóng.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1">
                                            <p:txEl>
                                              <p:pRg st="0" end="0"/>
                                            </p:txEl>
                                          </p:spTgt>
                                        </p:tgtEl>
                                        <p:attrNameLst>
                                          <p:attrName>style.visibility</p:attrName>
                                        </p:attrNameLst>
                                      </p:cBhvr>
                                      <p:to>
                                        <p:strVal val="visible"/>
                                      </p:to>
                                    </p:set>
                                    <p:animEffect transition="in" filter="fade">
                                      <p:cBhvr>
                                        <p:cTn id="7" dur="500"/>
                                        <p:tgtEl>
                                          <p:spTgt spid="4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1">
                                            <p:txEl>
                                              <p:pRg st="1" end="1"/>
                                            </p:txEl>
                                          </p:spTgt>
                                        </p:tgtEl>
                                        <p:attrNameLst>
                                          <p:attrName>style.visibility</p:attrName>
                                        </p:attrNameLst>
                                      </p:cBhvr>
                                      <p:to>
                                        <p:strVal val="visible"/>
                                      </p:to>
                                    </p:set>
                                    <p:animEffect transition="in" filter="fade">
                                      <p:cBhvr>
                                        <p:cTn id="10" dur="500"/>
                                        <p:tgtEl>
                                          <p:spTgt spid="43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31">
                                            <p:txEl>
                                              <p:pRg st="2" end="2"/>
                                            </p:txEl>
                                          </p:spTgt>
                                        </p:tgtEl>
                                        <p:attrNameLst>
                                          <p:attrName>style.visibility</p:attrName>
                                        </p:attrNameLst>
                                      </p:cBhvr>
                                      <p:to>
                                        <p:strVal val="visible"/>
                                      </p:to>
                                    </p:set>
                                    <p:animEffect transition="in" filter="fade">
                                      <p:cBhvr>
                                        <p:cTn id="13" dur="500"/>
                                        <p:tgtEl>
                                          <p:spTgt spid="43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31">
                                            <p:txEl>
                                              <p:pRg st="3" end="3"/>
                                            </p:txEl>
                                          </p:spTgt>
                                        </p:tgtEl>
                                        <p:attrNameLst>
                                          <p:attrName>style.visibility</p:attrName>
                                        </p:attrNameLst>
                                      </p:cBhvr>
                                      <p:to>
                                        <p:strVal val="visible"/>
                                      </p:to>
                                    </p:set>
                                    <p:animEffect transition="in" filter="fade">
                                      <p:cBhvr>
                                        <p:cTn id="16" dur="500"/>
                                        <p:tgtEl>
                                          <p:spTgt spid="43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31">
                                            <p:txEl>
                                              <p:pRg st="4" end="4"/>
                                            </p:txEl>
                                          </p:spTgt>
                                        </p:tgtEl>
                                        <p:attrNameLst>
                                          <p:attrName>style.visibility</p:attrName>
                                        </p:attrNameLst>
                                      </p:cBhvr>
                                      <p:to>
                                        <p:strVal val="visible"/>
                                      </p:to>
                                    </p:set>
                                    <p:animEffect transition="in" filter="fade">
                                      <p:cBhvr>
                                        <p:cTn id="19" dur="500"/>
                                        <p:tgtEl>
                                          <p:spTgt spid="4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76"/>
          <p:cNvPicPr preferRelativeResize="0"/>
          <p:nvPr/>
        </p:nvPicPr>
        <p:blipFill rotWithShape="1">
          <a:blip r:embed="rId3">
            <a:alphaModFix/>
          </a:blip>
          <a:srcRect/>
          <a:stretch/>
        </p:blipFill>
        <p:spPr>
          <a:xfrm rot="10800000">
            <a:off x="9170249" y="-284719"/>
            <a:ext cx="3021751" cy="2743200"/>
          </a:xfrm>
          <a:prstGeom prst="rect">
            <a:avLst/>
          </a:prstGeom>
          <a:noFill/>
          <a:ln>
            <a:noFill/>
          </a:ln>
        </p:spPr>
      </p:pic>
      <p:pic>
        <p:nvPicPr>
          <p:cNvPr id="441" name="Google Shape;441;p76"/>
          <p:cNvPicPr preferRelativeResize="0"/>
          <p:nvPr/>
        </p:nvPicPr>
        <p:blipFill rotWithShape="1">
          <a:blip r:embed="rId4">
            <a:alphaModFix/>
          </a:blip>
          <a:srcRect/>
          <a:stretch/>
        </p:blipFill>
        <p:spPr>
          <a:xfrm rot="10186585">
            <a:off x="8281913" y="66773"/>
            <a:ext cx="844051" cy="646083"/>
          </a:xfrm>
          <a:prstGeom prst="rect">
            <a:avLst/>
          </a:prstGeom>
          <a:noFill/>
          <a:ln>
            <a:noFill/>
          </a:ln>
        </p:spPr>
      </p:pic>
      <p:pic>
        <p:nvPicPr>
          <p:cNvPr id="442" name="Google Shape;442;p76"/>
          <p:cNvPicPr preferRelativeResize="0"/>
          <p:nvPr/>
        </p:nvPicPr>
        <p:blipFill rotWithShape="1">
          <a:blip r:embed="rId5">
            <a:alphaModFix/>
          </a:blip>
          <a:srcRect/>
          <a:stretch/>
        </p:blipFill>
        <p:spPr>
          <a:xfrm rot="-2393584">
            <a:off x="13462" y="31113"/>
            <a:ext cx="1911656" cy="1503039"/>
          </a:xfrm>
          <a:prstGeom prst="rect">
            <a:avLst/>
          </a:prstGeom>
          <a:noFill/>
          <a:ln>
            <a:noFill/>
          </a:ln>
        </p:spPr>
      </p:pic>
      <p:pic>
        <p:nvPicPr>
          <p:cNvPr id="443" name="Google Shape;443;p76"/>
          <p:cNvPicPr preferRelativeResize="0"/>
          <p:nvPr/>
        </p:nvPicPr>
        <p:blipFill rotWithShape="1">
          <a:blip r:embed="rId6">
            <a:alphaModFix/>
          </a:blip>
          <a:srcRect/>
          <a:stretch/>
        </p:blipFill>
        <p:spPr>
          <a:xfrm>
            <a:off x="10438557" y="5411409"/>
            <a:ext cx="1753443" cy="1446591"/>
          </a:xfrm>
          <a:prstGeom prst="rect">
            <a:avLst/>
          </a:prstGeom>
          <a:noFill/>
          <a:ln>
            <a:noFill/>
          </a:ln>
        </p:spPr>
      </p:pic>
      <p:pic>
        <p:nvPicPr>
          <p:cNvPr id="444" name="Google Shape;444;p76"/>
          <p:cNvPicPr preferRelativeResize="0"/>
          <p:nvPr/>
        </p:nvPicPr>
        <p:blipFill rotWithShape="1">
          <a:blip r:embed="rId7">
            <a:alphaModFix/>
          </a:blip>
          <a:srcRect/>
          <a:stretch/>
        </p:blipFill>
        <p:spPr>
          <a:xfrm rot="-5400000">
            <a:off x="4553045" y="-396144"/>
            <a:ext cx="3185160" cy="7301227"/>
          </a:xfrm>
          <a:prstGeom prst="rect">
            <a:avLst/>
          </a:prstGeom>
          <a:noFill/>
          <a:ln>
            <a:noFill/>
          </a:ln>
        </p:spPr>
      </p:pic>
      <p:pic>
        <p:nvPicPr>
          <p:cNvPr id="445" name="Google Shape;445;p76"/>
          <p:cNvPicPr preferRelativeResize="0"/>
          <p:nvPr/>
        </p:nvPicPr>
        <p:blipFill rotWithShape="1">
          <a:blip r:embed="rId8">
            <a:alphaModFix/>
          </a:blip>
          <a:srcRect/>
          <a:stretch/>
        </p:blipFill>
        <p:spPr>
          <a:xfrm>
            <a:off x="2817421" y="2908543"/>
            <a:ext cx="1163523" cy="1262983"/>
          </a:xfrm>
          <a:prstGeom prst="rect">
            <a:avLst/>
          </a:prstGeom>
          <a:noFill/>
          <a:ln>
            <a:noFill/>
          </a:ln>
        </p:spPr>
      </p:pic>
      <p:pic>
        <p:nvPicPr>
          <p:cNvPr id="446" name="Google Shape;446;p76"/>
          <p:cNvPicPr preferRelativeResize="0"/>
          <p:nvPr/>
        </p:nvPicPr>
        <p:blipFill rotWithShape="1">
          <a:blip r:embed="rId9">
            <a:alphaModFix/>
          </a:blip>
          <a:srcRect/>
          <a:stretch/>
        </p:blipFill>
        <p:spPr>
          <a:xfrm>
            <a:off x="4716691" y="2245671"/>
            <a:ext cx="1126884" cy="1325746"/>
          </a:xfrm>
          <a:prstGeom prst="rect">
            <a:avLst/>
          </a:prstGeom>
          <a:noFill/>
          <a:ln>
            <a:noFill/>
          </a:ln>
        </p:spPr>
      </p:pic>
      <p:pic>
        <p:nvPicPr>
          <p:cNvPr id="447" name="Google Shape;447;p76"/>
          <p:cNvPicPr preferRelativeResize="0"/>
          <p:nvPr/>
        </p:nvPicPr>
        <p:blipFill rotWithShape="1">
          <a:blip r:embed="rId10">
            <a:alphaModFix/>
          </a:blip>
          <a:srcRect/>
          <a:stretch/>
        </p:blipFill>
        <p:spPr>
          <a:xfrm>
            <a:off x="6581660" y="2769216"/>
            <a:ext cx="946597" cy="1604401"/>
          </a:xfrm>
          <a:prstGeom prst="rect">
            <a:avLst/>
          </a:prstGeom>
          <a:noFill/>
          <a:ln>
            <a:noFill/>
          </a:ln>
        </p:spPr>
      </p:pic>
      <p:pic>
        <p:nvPicPr>
          <p:cNvPr id="448" name="Google Shape;448;p76"/>
          <p:cNvPicPr preferRelativeResize="0"/>
          <p:nvPr/>
        </p:nvPicPr>
        <p:blipFill rotWithShape="1">
          <a:blip r:embed="rId11">
            <a:alphaModFix/>
          </a:blip>
          <a:srcRect/>
          <a:stretch/>
        </p:blipFill>
        <p:spPr>
          <a:xfrm>
            <a:off x="11315279" y="118601"/>
            <a:ext cx="806313" cy="968281"/>
          </a:xfrm>
          <a:prstGeom prst="rect">
            <a:avLst/>
          </a:prstGeom>
          <a:noFill/>
          <a:ln>
            <a:noFill/>
          </a:ln>
        </p:spPr>
      </p:pic>
      <p:pic>
        <p:nvPicPr>
          <p:cNvPr id="449" name="Google Shape;449;p76"/>
          <p:cNvPicPr preferRelativeResize="0"/>
          <p:nvPr/>
        </p:nvPicPr>
        <p:blipFill rotWithShape="1">
          <a:blip r:embed="rId12">
            <a:alphaModFix/>
          </a:blip>
          <a:srcRect/>
          <a:stretch/>
        </p:blipFill>
        <p:spPr>
          <a:xfrm>
            <a:off x="0" y="4580011"/>
            <a:ext cx="1809134" cy="2403439"/>
          </a:xfrm>
          <a:prstGeom prst="rect">
            <a:avLst/>
          </a:prstGeom>
          <a:noFill/>
          <a:ln>
            <a:noFill/>
          </a:ln>
        </p:spPr>
      </p:pic>
      <p:pic>
        <p:nvPicPr>
          <p:cNvPr id="450" name="Google Shape;450;p76"/>
          <p:cNvPicPr preferRelativeResize="0"/>
          <p:nvPr/>
        </p:nvPicPr>
        <p:blipFill rotWithShape="1">
          <a:blip r:embed="rId13">
            <a:alphaModFix/>
          </a:blip>
          <a:srcRect/>
          <a:stretch/>
        </p:blipFill>
        <p:spPr>
          <a:xfrm>
            <a:off x="8331822" y="2310852"/>
            <a:ext cx="1297291" cy="1229183"/>
          </a:xfrm>
          <a:prstGeom prst="rect">
            <a:avLst/>
          </a:prstGeom>
          <a:noFill/>
          <a:ln>
            <a:noFill/>
          </a:ln>
        </p:spPr>
      </p:pic>
      <p:sp>
        <p:nvSpPr>
          <p:cNvPr id="451" name="Google Shape;451;p76"/>
          <p:cNvSpPr txBox="1"/>
          <p:nvPr/>
        </p:nvSpPr>
        <p:spPr>
          <a:xfrm>
            <a:off x="2495012" y="1773947"/>
            <a:ext cx="1808341" cy="333425"/>
          </a:xfrm>
          <a:prstGeom prst="rect">
            <a:avLst/>
          </a:prstGeom>
          <a:noFill/>
          <a:ln>
            <a:noFill/>
          </a:ln>
        </p:spPr>
        <p:txBody>
          <a:bodyPr spcFirstLastPara="1" wrap="square" lIns="0" tIns="0" rIns="0" bIns="0" anchor="t" anchorCtr="0">
            <a:spAutoFit/>
          </a:bodyPr>
          <a:lstStyle/>
          <a:p>
            <a:pPr marL="0" marR="0" lvl="0" indent="0" algn="ctr" rtl="0">
              <a:lnSpc>
                <a:spcPct val="139957"/>
              </a:lnSpc>
              <a:spcBef>
                <a:spcPts val="0"/>
              </a:spcBef>
              <a:spcAft>
                <a:spcPts val="0"/>
              </a:spcAft>
              <a:buNone/>
            </a:pPr>
            <a:r>
              <a:rPr lang="en-US" sz="1867" b="0" i="0" u="none" strike="noStrike" cap="none">
                <a:solidFill>
                  <a:srgbClr val="545454"/>
                </a:solidFill>
                <a:latin typeface="Josefin Sans"/>
                <a:ea typeface="Josefin Sans"/>
                <a:cs typeface="Josefin Sans"/>
                <a:sym typeface="Josefin Sans"/>
              </a:rPr>
              <a:t>1.Học tập</a:t>
            </a:r>
            <a:endParaRPr/>
          </a:p>
        </p:txBody>
      </p:sp>
      <p:sp>
        <p:nvSpPr>
          <p:cNvPr id="452" name="Google Shape;452;p76"/>
          <p:cNvSpPr txBox="1"/>
          <p:nvPr/>
        </p:nvSpPr>
        <p:spPr>
          <a:xfrm>
            <a:off x="4303353" y="4283033"/>
            <a:ext cx="1612453" cy="333425"/>
          </a:xfrm>
          <a:prstGeom prst="rect">
            <a:avLst/>
          </a:prstGeom>
          <a:noFill/>
          <a:ln>
            <a:noFill/>
          </a:ln>
        </p:spPr>
        <p:txBody>
          <a:bodyPr spcFirstLastPara="1" wrap="square" lIns="0" tIns="0" rIns="0" bIns="0" anchor="t" anchorCtr="0">
            <a:spAutoFit/>
          </a:bodyPr>
          <a:lstStyle/>
          <a:p>
            <a:pPr marL="0" marR="0" lvl="0" indent="0" algn="ctr" rtl="0">
              <a:lnSpc>
                <a:spcPct val="139957"/>
              </a:lnSpc>
              <a:spcBef>
                <a:spcPts val="0"/>
              </a:spcBef>
              <a:spcAft>
                <a:spcPts val="0"/>
              </a:spcAft>
              <a:buNone/>
            </a:pPr>
            <a:r>
              <a:rPr lang="en-US" sz="1867" b="0" i="0" u="none" strike="noStrike" cap="none">
                <a:solidFill>
                  <a:srgbClr val="545454"/>
                </a:solidFill>
                <a:latin typeface="Quicksand"/>
                <a:ea typeface="Quicksand"/>
                <a:cs typeface="Quicksand"/>
                <a:sym typeface="Quicksand"/>
              </a:rPr>
              <a:t>2. tìm kiếm</a:t>
            </a:r>
            <a:endParaRPr/>
          </a:p>
        </p:txBody>
      </p:sp>
      <p:sp>
        <p:nvSpPr>
          <p:cNvPr id="453" name="Google Shape;453;p76"/>
          <p:cNvSpPr txBox="1"/>
          <p:nvPr/>
        </p:nvSpPr>
        <p:spPr>
          <a:xfrm>
            <a:off x="6128109" y="1806967"/>
            <a:ext cx="1730028" cy="333425"/>
          </a:xfrm>
          <a:prstGeom prst="rect">
            <a:avLst/>
          </a:prstGeom>
          <a:noFill/>
          <a:ln>
            <a:noFill/>
          </a:ln>
        </p:spPr>
        <p:txBody>
          <a:bodyPr spcFirstLastPara="1" wrap="square" lIns="0" tIns="0" rIns="0" bIns="0" anchor="t" anchorCtr="0">
            <a:spAutoFit/>
          </a:bodyPr>
          <a:lstStyle/>
          <a:p>
            <a:pPr marL="0" marR="0" lvl="0" indent="0" algn="ctr" rtl="0">
              <a:lnSpc>
                <a:spcPct val="139957"/>
              </a:lnSpc>
              <a:spcBef>
                <a:spcPts val="0"/>
              </a:spcBef>
              <a:spcAft>
                <a:spcPts val="0"/>
              </a:spcAft>
              <a:buNone/>
            </a:pPr>
            <a:r>
              <a:rPr lang="en-US" sz="1867" b="0" i="0" u="none" strike="noStrike" cap="none">
                <a:solidFill>
                  <a:srgbClr val="545454"/>
                </a:solidFill>
                <a:latin typeface="Quicksand"/>
                <a:ea typeface="Quicksand"/>
                <a:cs typeface="Quicksand"/>
                <a:sym typeface="Quicksand"/>
              </a:rPr>
              <a:t>3. Hành động</a:t>
            </a:r>
            <a:endParaRPr/>
          </a:p>
        </p:txBody>
      </p:sp>
      <p:sp>
        <p:nvSpPr>
          <p:cNvPr id="454" name="Google Shape;454;p76"/>
          <p:cNvSpPr txBox="1"/>
          <p:nvPr/>
        </p:nvSpPr>
        <p:spPr>
          <a:xfrm>
            <a:off x="2184634" y="4970300"/>
            <a:ext cx="1898435" cy="289503"/>
          </a:xfrm>
          <a:prstGeom prst="rect">
            <a:avLst/>
          </a:prstGeom>
          <a:noFill/>
          <a:ln>
            <a:noFill/>
          </a:ln>
        </p:spPr>
        <p:txBody>
          <a:bodyPr spcFirstLastPara="1" wrap="square" lIns="0" tIns="0" rIns="0" bIns="0" anchor="t" anchorCtr="0">
            <a:spAutoFit/>
          </a:bodyPr>
          <a:lstStyle/>
          <a:p>
            <a:pPr marL="0" marR="0" lvl="0" indent="0" algn="ctr" rtl="0">
              <a:lnSpc>
                <a:spcPct val="140046"/>
              </a:lnSpc>
              <a:spcBef>
                <a:spcPts val="0"/>
              </a:spcBef>
              <a:spcAft>
                <a:spcPts val="0"/>
              </a:spcAft>
              <a:buNone/>
            </a:pPr>
            <a:r>
              <a:rPr lang="en-US" sz="1733" b="0" i="0" u="none" strike="noStrike" cap="none">
                <a:solidFill>
                  <a:srgbClr val="F57E9A"/>
                </a:solidFill>
                <a:latin typeface="Asap"/>
                <a:ea typeface="Asap"/>
                <a:cs typeface="Asap"/>
                <a:sym typeface="Asap"/>
              </a:rPr>
              <a:t>-&gt; Học lí thuyết </a:t>
            </a:r>
            <a:endParaRPr/>
          </a:p>
        </p:txBody>
      </p:sp>
      <p:sp>
        <p:nvSpPr>
          <p:cNvPr id="455" name="Google Shape;455;p76"/>
          <p:cNvSpPr txBox="1"/>
          <p:nvPr/>
        </p:nvSpPr>
        <p:spPr>
          <a:xfrm>
            <a:off x="2184634" y="307924"/>
            <a:ext cx="8496491" cy="961802"/>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5334" b="0" i="0" u="none" strike="noStrike" cap="none">
                <a:solidFill>
                  <a:srgbClr val="FFFFFF"/>
                </a:solidFill>
                <a:latin typeface="Bevan"/>
                <a:ea typeface="Bevan"/>
                <a:cs typeface="Bevan"/>
                <a:sym typeface="Bevan"/>
              </a:rPr>
              <a:t>Nhiệm vụ sau bài học</a:t>
            </a:r>
            <a:endParaRPr sz="5334" b="0" i="0" u="none" strike="noStrike" cap="none">
              <a:solidFill>
                <a:srgbClr val="FFFFFF"/>
              </a:solidFill>
              <a:latin typeface="Bevan"/>
              <a:ea typeface="Bevan"/>
              <a:cs typeface="Bevan"/>
              <a:sym typeface="Bevan"/>
            </a:endParaRPr>
          </a:p>
        </p:txBody>
      </p:sp>
      <p:sp>
        <p:nvSpPr>
          <p:cNvPr id="456" name="Google Shape;456;p76"/>
          <p:cNvSpPr txBox="1"/>
          <p:nvPr/>
        </p:nvSpPr>
        <p:spPr>
          <a:xfrm>
            <a:off x="6189944" y="4970300"/>
            <a:ext cx="1730028" cy="597279"/>
          </a:xfrm>
          <a:prstGeom prst="rect">
            <a:avLst/>
          </a:prstGeom>
          <a:noFill/>
          <a:ln>
            <a:noFill/>
          </a:ln>
        </p:spPr>
        <p:txBody>
          <a:bodyPr spcFirstLastPara="1" wrap="square" lIns="0" tIns="0" rIns="0" bIns="0" anchor="t" anchorCtr="0">
            <a:spAutoFit/>
          </a:bodyPr>
          <a:lstStyle/>
          <a:p>
            <a:pPr marL="0" marR="0" lvl="0" indent="0" algn="ctr" rtl="0">
              <a:lnSpc>
                <a:spcPct val="140046"/>
              </a:lnSpc>
              <a:spcBef>
                <a:spcPts val="0"/>
              </a:spcBef>
              <a:spcAft>
                <a:spcPts val="0"/>
              </a:spcAft>
              <a:buNone/>
            </a:pPr>
            <a:r>
              <a:rPr lang="en-US" sz="1733" b="0" i="0" u="none" strike="noStrike" cap="none">
                <a:solidFill>
                  <a:srgbClr val="FFBD59"/>
                </a:solidFill>
                <a:latin typeface="Asap"/>
                <a:ea typeface="Asap"/>
                <a:cs typeface="Asap"/>
                <a:sym typeface="Asap"/>
              </a:rPr>
              <a:t>Làm bài tập luyện tập trên Quizizz</a:t>
            </a:r>
            <a:endParaRPr/>
          </a:p>
        </p:txBody>
      </p:sp>
      <p:sp>
        <p:nvSpPr>
          <p:cNvPr id="457" name="Google Shape;457;p76"/>
          <p:cNvSpPr txBox="1"/>
          <p:nvPr/>
        </p:nvSpPr>
        <p:spPr>
          <a:xfrm>
            <a:off x="8008871" y="4998664"/>
            <a:ext cx="2429685" cy="905056"/>
          </a:xfrm>
          <a:prstGeom prst="rect">
            <a:avLst/>
          </a:prstGeom>
          <a:noFill/>
          <a:ln>
            <a:noFill/>
          </a:ln>
        </p:spPr>
        <p:txBody>
          <a:bodyPr spcFirstLastPara="1" wrap="square" lIns="0" tIns="0" rIns="0" bIns="0" anchor="t" anchorCtr="0">
            <a:spAutoFit/>
          </a:bodyPr>
          <a:lstStyle/>
          <a:p>
            <a:pPr marL="0" marR="0" lvl="0" indent="0" algn="ctr" rtl="0">
              <a:lnSpc>
                <a:spcPct val="140046"/>
              </a:lnSpc>
              <a:spcBef>
                <a:spcPts val="0"/>
              </a:spcBef>
              <a:spcAft>
                <a:spcPts val="0"/>
              </a:spcAft>
              <a:buNone/>
            </a:pPr>
            <a:r>
              <a:rPr lang="en-US" sz="1733" b="0" i="0" u="none" strike="noStrike" cap="none">
                <a:solidFill>
                  <a:srgbClr val="CB6CE6"/>
                </a:solidFill>
                <a:latin typeface="Quicksand"/>
                <a:ea typeface="Quicksand"/>
                <a:cs typeface="Quicksand"/>
                <a:sym typeface="Quicksand"/>
              </a:rPr>
              <a:t>Thảo luận với giáo viên và bạn bè các nội dung trong nhiệm vụ về nhà</a:t>
            </a:r>
            <a:endParaRPr sz="1733" b="0" i="0" u="none" strike="noStrike" cap="none">
              <a:solidFill>
                <a:srgbClr val="CB6CE6"/>
              </a:solidFill>
              <a:latin typeface="Quicksand"/>
              <a:ea typeface="Quicksand"/>
              <a:cs typeface="Quicksand"/>
              <a:sym typeface="Quicksand"/>
            </a:endParaRPr>
          </a:p>
        </p:txBody>
      </p:sp>
      <p:sp>
        <p:nvSpPr>
          <p:cNvPr id="458" name="Google Shape;458;p76"/>
          <p:cNvSpPr txBox="1"/>
          <p:nvPr/>
        </p:nvSpPr>
        <p:spPr>
          <a:xfrm>
            <a:off x="8115453" y="4382681"/>
            <a:ext cx="1730028" cy="333425"/>
          </a:xfrm>
          <a:prstGeom prst="rect">
            <a:avLst/>
          </a:prstGeom>
          <a:noFill/>
          <a:ln>
            <a:noFill/>
          </a:ln>
        </p:spPr>
        <p:txBody>
          <a:bodyPr spcFirstLastPara="1" wrap="square" lIns="0" tIns="0" rIns="0" bIns="0" anchor="t" anchorCtr="0">
            <a:spAutoFit/>
          </a:bodyPr>
          <a:lstStyle/>
          <a:p>
            <a:pPr marL="0" marR="0" lvl="0" indent="0" algn="ctr" rtl="0">
              <a:lnSpc>
                <a:spcPct val="139957"/>
              </a:lnSpc>
              <a:spcBef>
                <a:spcPts val="0"/>
              </a:spcBef>
              <a:spcAft>
                <a:spcPts val="0"/>
              </a:spcAft>
              <a:buNone/>
            </a:pPr>
            <a:r>
              <a:rPr lang="en-US" sz="1867" b="0" i="0" u="none" strike="noStrike" cap="none">
                <a:solidFill>
                  <a:srgbClr val="545454"/>
                </a:solidFill>
                <a:latin typeface="Quicksand"/>
                <a:ea typeface="Quicksand"/>
                <a:cs typeface="Quicksand"/>
                <a:sym typeface="Quicksand"/>
              </a:rPr>
              <a:t>4. Thảo luận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6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3"/>
          <p:cNvSpPr txBox="1"/>
          <p:nvPr/>
        </p:nvSpPr>
        <p:spPr>
          <a:xfrm>
            <a:off x="488482" y="629251"/>
            <a:ext cx="7967259" cy="149335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0" i="0" u="none" strike="noStrike" cap="none">
                <a:solidFill>
                  <a:schemeClr val="lt1"/>
                </a:solidFill>
                <a:latin typeface="Arial"/>
                <a:ea typeface="Arial"/>
                <a:cs typeface="Arial"/>
                <a:sym typeface="Arial"/>
              </a:rPr>
              <a:t>3 NHÓM CÓ ĐIỂM CAO NHẤT TRONG CẢ HÀNH TRÌNH SẼ ĐƯỢC NHẬN  PHẦN QUÀ THÚ VỊ</a:t>
            </a:r>
            <a:endParaRPr/>
          </a:p>
        </p:txBody>
      </p:sp>
      <p:pic>
        <p:nvPicPr>
          <p:cNvPr id="276" name="Google Shape;276;p53"/>
          <p:cNvPicPr preferRelativeResize="0"/>
          <p:nvPr/>
        </p:nvPicPr>
        <p:blipFill rotWithShape="1">
          <a:blip r:embed="rId3">
            <a:alphaModFix/>
          </a:blip>
          <a:srcRect/>
          <a:stretch/>
        </p:blipFill>
        <p:spPr>
          <a:xfrm>
            <a:off x="4876800" y="2383456"/>
            <a:ext cx="7315200" cy="411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4"/>
          <p:cNvSpPr txBox="1"/>
          <p:nvPr/>
        </p:nvSpPr>
        <p:spPr>
          <a:xfrm>
            <a:off x="2112370" y="2514696"/>
            <a:ext cx="7967259" cy="223202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0" i="0" u="none" strike="noStrike" cap="none">
                <a:solidFill>
                  <a:schemeClr val="lt1"/>
                </a:solidFill>
                <a:latin typeface="Arial"/>
                <a:ea typeface="Arial"/>
                <a:cs typeface="Arial"/>
                <a:sym typeface="Arial"/>
              </a:rPr>
              <a:t> NHIỆM VỤ: QUAN SÁT VIDEO VÀ NÊU ĐẶC ĐIỂM VỀ PHƯƠNG DAO ĐỘNG CỦA CÁC PHẦN TỬ VÀ PHƯƠNG TRUYỀN SÓNG CỦA MỖI VIDEO? </a:t>
            </a: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55"/>
          <p:cNvPicPr preferRelativeResize="0"/>
          <p:nvPr/>
        </p:nvPicPr>
        <p:blipFill rotWithShape="1">
          <a:blip r:embed="rId3">
            <a:alphaModFix/>
          </a:blip>
          <a:srcRect/>
          <a:stretch/>
        </p:blipFill>
        <p:spPr>
          <a:xfrm>
            <a:off x="972089" y="546865"/>
            <a:ext cx="10247821" cy="57642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5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6"/>
          <p:cNvSpPr txBox="1"/>
          <p:nvPr/>
        </p:nvSpPr>
        <p:spPr>
          <a:xfrm>
            <a:off x="2233750" y="-66664"/>
            <a:ext cx="7967259" cy="75469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0" i="0" u="none" strike="noStrike" cap="none">
                <a:solidFill>
                  <a:schemeClr val="lt1"/>
                </a:solidFill>
                <a:latin typeface="Arial"/>
                <a:ea typeface="Arial"/>
                <a:cs typeface="Arial"/>
                <a:sym typeface="Arial"/>
              </a:rPr>
              <a:t>KẾT QUẢ </a:t>
            </a:r>
            <a:endParaRPr/>
          </a:p>
        </p:txBody>
      </p:sp>
      <p:pic>
        <p:nvPicPr>
          <p:cNvPr id="292" name="Google Shape;292;p56"/>
          <p:cNvPicPr preferRelativeResize="0"/>
          <p:nvPr/>
        </p:nvPicPr>
        <p:blipFill rotWithShape="1">
          <a:blip r:embed="rId3">
            <a:alphaModFix/>
          </a:blip>
          <a:srcRect/>
          <a:stretch/>
        </p:blipFill>
        <p:spPr>
          <a:xfrm>
            <a:off x="1078194" y="830304"/>
            <a:ext cx="10349297" cy="58213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5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7"/>
          <p:cNvSpPr txBox="1"/>
          <p:nvPr/>
        </p:nvSpPr>
        <p:spPr>
          <a:xfrm>
            <a:off x="1543050" y="1504950"/>
            <a:ext cx="8874125" cy="1568450"/>
          </a:xfrm>
          <a:prstGeom prst="rect">
            <a:avLst/>
          </a:prstGeom>
          <a:noFill/>
          <a:ln>
            <a:noFill/>
          </a:ln>
        </p:spPr>
        <p:txBody>
          <a:bodyPr spcFirstLastPara="1" wrap="square" lIns="91425" tIns="45700" rIns="91425" bIns="45700" anchor="t" anchorCtr="0">
            <a:spAutoFit/>
          </a:bodyPr>
          <a:lstStyle/>
          <a:p>
            <a:pPr marL="0" marR="0" lvl="0" indent="571500" algn="just" rtl="0">
              <a:spcBef>
                <a:spcPts val="0"/>
              </a:spcBef>
              <a:spcAft>
                <a:spcPts val="0"/>
              </a:spcAft>
              <a:buClr>
                <a:schemeClr val="lt1"/>
              </a:buClr>
              <a:buSzPts val="3200"/>
              <a:buFont typeface="Times New Roman"/>
              <a:buNone/>
            </a:pPr>
            <a:r>
              <a:rPr lang="en-US" sz="3200" b="0" i="1" u="none" strike="noStrike" cap="none">
                <a:solidFill>
                  <a:schemeClr val="lt1"/>
                </a:solidFill>
                <a:latin typeface="Times New Roman"/>
                <a:ea typeface="Times New Roman"/>
                <a:cs typeface="Times New Roman"/>
                <a:sym typeface="Times New Roman"/>
              </a:rPr>
              <a:t>- Sóng ngang là sóng trong đó các phần tử của môi trường dao động theo phương vuông góc với phương truyền sóng.</a:t>
            </a:r>
            <a:endParaRPr/>
          </a:p>
        </p:txBody>
      </p:sp>
      <p:sp>
        <p:nvSpPr>
          <p:cNvPr id="298" name="Google Shape;298;p57"/>
          <p:cNvSpPr txBox="1"/>
          <p:nvPr/>
        </p:nvSpPr>
        <p:spPr>
          <a:xfrm>
            <a:off x="1771650" y="2884488"/>
            <a:ext cx="8896350" cy="1077912"/>
          </a:xfrm>
          <a:prstGeom prst="rect">
            <a:avLst/>
          </a:prstGeom>
          <a:noFill/>
          <a:ln>
            <a:noFill/>
          </a:ln>
        </p:spPr>
        <p:txBody>
          <a:bodyPr spcFirstLastPara="1" wrap="square" lIns="91425" tIns="45700" rIns="91425" bIns="45700" anchor="t" anchorCtr="0">
            <a:spAutoFit/>
          </a:bodyPr>
          <a:lstStyle/>
          <a:p>
            <a:pPr marL="0" marR="0" lvl="0" indent="400050" algn="l" rtl="0">
              <a:spcBef>
                <a:spcPts val="0"/>
              </a:spcBef>
              <a:spcAft>
                <a:spcPts val="0"/>
              </a:spcAft>
              <a:buClr>
                <a:schemeClr val="lt1"/>
              </a:buClr>
              <a:buSzPts val="3200"/>
              <a:buFont typeface="Times New Roman"/>
              <a:buNone/>
            </a:pPr>
            <a:r>
              <a:rPr lang="en-US" sz="3200" b="1" i="1" u="none" strike="noStrike" cap="none">
                <a:solidFill>
                  <a:schemeClr val="lt1"/>
                </a:solidFill>
                <a:latin typeface="Times New Roman"/>
                <a:ea typeface="Times New Roman"/>
                <a:cs typeface="Times New Roman"/>
                <a:sym typeface="Times New Roman"/>
              </a:rPr>
              <a:t>C / ý</a:t>
            </a:r>
            <a:r>
              <a:rPr lang="en-US" sz="3200" b="0" i="1" u="none" strike="noStrike" cap="none">
                <a:solidFill>
                  <a:schemeClr val="lt1"/>
                </a:solidFill>
                <a:latin typeface="Times New Roman"/>
                <a:ea typeface="Times New Roman"/>
                <a:cs typeface="Times New Roman"/>
                <a:sym typeface="Times New Roman"/>
              </a:rPr>
              <a:t>:  Sóng ngang truyền được trong chất rắn và trên bề mặt chất lỏng</a:t>
            </a:r>
            <a:r>
              <a:rPr lang="en-US" sz="1800" b="0" i="1" u="none" strike="noStrike" cap="none">
                <a:solidFill>
                  <a:schemeClr val="lt1"/>
                </a:solidFill>
                <a:latin typeface="Arial"/>
                <a:ea typeface="Arial"/>
                <a:cs typeface="Arial"/>
                <a:sym typeface="Arial"/>
              </a:rPr>
              <a:t>.</a:t>
            </a:r>
            <a:endParaRPr/>
          </a:p>
        </p:txBody>
      </p:sp>
      <p:pic>
        <p:nvPicPr>
          <p:cNvPr id="299" name="Google Shape;299;p57" descr="truyensong2"/>
          <p:cNvPicPr preferRelativeResize="0"/>
          <p:nvPr/>
        </p:nvPicPr>
        <p:blipFill rotWithShape="1">
          <a:blip r:embed="rId3">
            <a:alphaModFix/>
          </a:blip>
          <a:srcRect/>
          <a:stretch/>
        </p:blipFill>
        <p:spPr>
          <a:xfrm>
            <a:off x="5410200" y="3957638"/>
            <a:ext cx="5245100" cy="1528762"/>
          </a:xfrm>
          <a:prstGeom prst="rect">
            <a:avLst/>
          </a:prstGeom>
          <a:noFill/>
          <a:ln>
            <a:noFill/>
          </a:ln>
        </p:spPr>
      </p:pic>
      <p:cxnSp>
        <p:nvCxnSpPr>
          <p:cNvPr id="300" name="Google Shape;300;p57"/>
          <p:cNvCxnSpPr/>
          <p:nvPr/>
        </p:nvCxnSpPr>
        <p:spPr>
          <a:xfrm>
            <a:off x="3581400" y="6248400"/>
            <a:ext cx="3886200" cy="0"/>
          </a:xfrm>
          <a:prstGeom prst="straightConnector1">
            <a:avLst/>
          </a:prstGeom>
          <a:noFill/>
          <a:ln w="25400" cap="flat" cmpd="sng">
            <a:solidFill>
              <a:schemeClr val="accent4"/>
            </a:solidFill>
            <a:prstDash val="solid"/>
            <a:round/>
            <a:headEnd type="none" w="med" len="med"/>
            <a:tailEnd type="triangle" w="med" len="med"/>
          </a:ln>
          <a:effectLst>
            <a:outerShdw blurRad="40000" dist="20000" dir="5400000" rotWithShape="0">
              <a:srgbClr val="000000">
                <a:alpha val="37647"/>
              </a:srgbClr>
            </a:outerShdw>
          </a:effectLst>
        </p:spPr>
      </p:cxnSp>
      <p:cxnSp>
        <p:nvCxnSpPr>
          <p:cNvPr id="301" name="Google Shape;301;p57"/>
          <p:cNvCxnSpPr/>
          <p:nvPr/>
        </p:nvCxnSpPr>
        <p:spPr>
          <a:xfrm>
            <a:off x="4419600" y="5715000"/>
            <a:ext cx="0" cy="1143000"/>
          </a:xfrm>
          <a:prstGeom prst="straightConnector1">
            <a:avLst/>
          </a:prstGeom>
          <a:noFill/>
          <a:ln w="57150" cap="flat" cmpd="sng">
            <a:solidFill>
              <a:srgbClr val="FF0000"/>
            </a:solidFill>
            <a:prstDash val="solid"/>
            <a:round/>
            <a:headEnd type="triangle" w="med" len="med"/>
            <a:tailEnd type="triangle" w="med" len="med"/>
          </a:ln>
        </p:spPr>
      </p:cxnSp>
      <p:sp>
        <p:nvSpPr>
          <p:cNvPr id="302" name="Google Shape;302;p57"/>
          <p:cNvSpPr txBox="1"/>
          <p:nvPr/>
        </p:nvSpPr>
        <p:spPr>
          <a:xfrm>
            <a:off x="4572000" y="5638800"/>
            <a:ext cx="27432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Phương dao động</a:t>
            </a:r>
            <a:endParaRPr/>
          </a:p>
        </p:txBody>
      </p:sp>
      <p:sp>
        <p:nvSpPr>
          <p:cNvPr id="303" name="Google Shape;303;p57"/>
          <p:cNvSpPr txBox="1"/>
          <p:nvPr/>
        </p:nvSpPr>
        <p:spPr>
          <a:xfrm>
            <a:off x="7543800" y="6096000"/>
            <a:ext cx="27432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Phương truyền sóng</a:t>
            </a:r>
            <a:endParaRPr/>
          </a:p>
        </p:txBody>
      </p:sp>
      <p:sp>
        <p:nvSpPr>
          <p:cNvPr id="304" name="Google Shape;304;p57"/>
          <p:cNvSpPr txBox="1"/>
          <p:nvPr/>
        </p:nvSpPr>
        <p:spPr>
          <a:xfrm>
            <a:off x="1981200" y="1066800"/>
            <a:ext cx="4546600"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4"/>
              </a:buClr>
              <a:buSzPts val="2800"/>
              <a:buFont typeface="Times New Roman"/>
              <a:buNone/>
            </a:pPr>
            <a:r>
              <a:rPr lang="en-US" sz="2800" b="1" i="0" u="none" strike="noStrike" cap="none">
                <a:solidFill>
                  <a:schemeClr val="accent4"/>
                </a:solidFill>
                <a:latin typeface="Times New Roman"/>
                <a:ea typeface="Times New Roman"/>
                <a:cs typeface="Times New Roman"/>
                <a:sym typeface="Times New Roman"/>
              </a:rPr>
              <a:t>I. SÓNG NGANG:</a:t>
            </a:r>
            <a:endParaRPr/>
          </a:p>
        </p:txBody>
      </p:sp>
      <p:pic>
        <p:nvPicPr>
          <p:cNvPr id="305" name="Google Shape;305;p57" descr="Wave1"/>
          <p:cNvPicPr preferRelativeResize="0"/>
          <p:nvPr/>
        </p:nvPicPr>
        <p:blipFill rotWithShape="1">
          <a:blip r:embed="rId4">
            <a:alphaModFix/>
          </a:blip>
          <a:srcRect/>
          <a:stretch/>
        </p:blipFill>
        <p:spPr>
          <a:xfrm>
            <a:off x="1771650" y="3952875"/>
            <a:ext cx="3505200" cy="1609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500"/>
                                        <p:tgtEl>
                                          <p:spTgt spid="3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
                                        </p:tgtEl>
                                        <p:attrNameLst>
                                          <p:attrName>style.visibility</p:attrName>
                                        </p:attrNameLst>
                                      </p:cBhvr>
                                      <p:to>
                                        <p:strVal val="visible"/>
                                      </p:to>
                                    </p:set>
                                    <p:animEffect transition="in" filter="fade">
                                      <p:cBhvr>
                                        <p:cTn id="12" dur="500"/>
                                        <p:tgtEl>
                                          <p:spTgt spid="297"/>
                                        </p:tgtEl>
                                      </p:cBhvr>
                                    </p:animEffect>
                                  </p:childTnLst>
                                </p:cTn>
                              </p:par>
                              <p:par>
                                <p:cTn id="13" presetID="10" presetClass="entr" presetSubtype="0" fill="hold" nodeType="withEffect">
                                  <p:stCondLst>
                                    <p:cond delay="0"/>
                                  </p:stCondLst>
                                  <p:childTnLst>
                                    <p:set>
                                      <p:cBhvr>
                                        <p:cTn id="14" dur="1" fill="hold">
                                          <p:stCondLst>
                                            <p:cond delay="0"/>
                                          </p:stCondLst>
                                        </p:cTn>
                                        <p:tgtEl>
                                          <p:spTgt spid="298"/>
                                        </p:tgtEl>
                                        <p:attrNameLst>
                                          <p:attrName>style.visibility</p:attrName>
                                        </p:attrNameLst>
                                      </p:cBhvr>
                                      <p:to>
                                        <p:strVal val="visible"/>
                                      </p:to>
                                    </p:set>
                                    <p:animEffect transition="in" filter="fade">
                                      <p:cBhvr>
                                        <p:cTn id="15" dur="500"/>
                                        <p:tgtEl>
                                          <p:spTgt spid="298"/>
                                        </p:tgtEl>
                                      </p:cBhvr>
                                    </p:animEffect>
                                  </p:childTnLst>
                                </p:cTn>
                              </p:par>
                              <p:par>
                                <p:cTn id="16" presetID="10" presetClass="entr" presetSubtype="0" fill="hold" nodeType="withEffect">
                                  <p:stCondLst>
                                    <p:cond delay="0"/>
                                  </p:stCondLst>
                                  <p:childTnLst>
                                    <p:set>
                                      <p:cBhvr>
                                        <p:cTn id="17" dur="1" fill="hold">
                                          <p:stCondLst>
                                            <p:cond delay="0"/>
                                          </p:stCondLst>
                                        </p:cTn>
                                        <p:tgtEl>
                                          <p:spTgt spid="303"/>
                                        </p:tgtEl>
                                        <p:attrNameLst>
                                          <p:attrName>style.visibility</p:attrName>
                                        </p:attrNameLst>
                                      </p:cBhvr>
                                      <p:to>
                                        <p:strVal val="visible"/>
                                      </p:to>
                                    </p:set>
                                    <p:animEffect transition="in" filter="fade">
                                      <p:cBhvr>
                                        <p:cTn id="18" dur="500"/>
                                        <p:tgtEl>
                                          <p:spTgt spid="303"/>
                                        </p:tgtEl>
                                      </p:cBhvr>
                                    </p:animEffect>
                                  </p:childTnLst>
                                </p:cTn>
                              </p:par>
                              <p:par>
                                <p:cTn id="19" presetID="10" presetClass="entr" presetSubtype="0" fill="hold" nodeType="withEffect">
                                  <p:stCondLst>
                                    <p:cond delay="0"/>
                                  </p:stCondLst>
                                  <p:childTnLst>
                                    <p:set>
                                      <p:cBhvr>
                                        <p:cTn id="20" dur="1" fill="hold">
                                          <p:stCondLst>
                                            <p:cond delay="0"/>
                                          </p:stCondLst>
                                        </p:cTn>
                                        <p:tgtEl>
                                          <p:spTgt spid="300"/>
                                        </p:tgtEl>
                                        <p:attrNameLst>
                                          <p:attrName>style.visibility</p:attrName>
                                        </p:attrNameLst>
                                      </p:cBhvr>
                                      <p:to>
                                        <p:strVal val="visible"/>
                                      </p:to>
                                    </p:set>
                                    <p:animEffect transition="in" filter="fade">
                                      <p:cBhvr>
                                        <p:cTn id="21" dur="500"/>
                                        <p:tgtEl>
                                          <p:spTgt spid="300"/>
                                        </p:tgtEl>
                                      </p:cBhvr>
                                    </p:animEffect>
                                  </p:childTnLst>
                                </p:cTn>
                              </p:par>
                              <p:par>
                                <p:cTn id="22" presetID="10" presetClass="entr" presetSubtype="0" fill="hold" nodeType="withEffect">
                                  <p:stCondLst>
                                    <p:cond delay="0"/>
                                  </p:stCondLst>
                                  <p:childTnLst>
                                    <p:set>
                                      <p:cBhvr>
                                        <p:cTn id="23" dur="1" fill="hold">
                                          <p:stCondLst>
                                            <p:cond delay="0"/>
                                          </p:stCondLst>
                                        </p:cTn>
                                        <p:tgtEl>
                                          <p:spTgt spid="301"/>
                                        </p:tgtEl>
                                        <p:attrNameLst>
                                          <p:attrName>style.visibility</p:attrName>
                                        </p:attrNameLst>
                                      </p:cBhvr>
                                      <p:to>
                                        <p:strVal val="visible"/>
                                      </p:to>
                                    </p:set>
                                    <p:animEffect transition="in" filter="fade">
                                      <p:cBhvr>
                                        <p:cTn id="24" dur="500"/>
                                        <p:tgtEl>
                                          <p:spTgt spid="301"/>
                                        </p:tgtEl>
                                      </p:cBhvr>
                                    </p:animEffect>
                                  </p:childTnLst>
                                </p:cTn>
                              </p:par>
                              <p:par>
                                <p:cTn id="25" presetID="10" presetClass="entr" presetSubtype="0" fill="hold" nodeType="withEffect">
                                  <p:stCondLst>
                                    <p:cond delay="0"/>
                                  </p:stCondLst>
                                  <p:childTnLst>
                                    <p:set>
                                      <p:cBhvr>
                                        <p:cTn id="26" dur="1" fill="hold">
                                          <p:stCondLst>
                                            <p:cond delay="0"/>
                                          </p:stCondLst>
                                        </p:cTn>
                                        <p:tgtEl>
                                          <p:spTgt spid="302"/>
                                        </p:tgtEl>
                                        <p:attrNameLst>
                                          <p:attrName>style.visibility</p:attrName>
                                        </p:attrNameLst>
                                      </p:cBhvr>
                                      <p:to>
                                        <p:strVal val="visible"/>
                                      </p:to>
                                    </p:set>
                                    <p:animEffect transition="in" filter="fade">
                                      <p:cBhvr>
                                        <p:cTn id="27" dur="500"/>
                                        <p:tgtEl>
                                          <p:spTgt spid="302"/>
                                        </p:tgtEl>
                                      </p:cBhvr>
                                    </p:animEffect>
                                  </p:childTnLst>
                                </p:cTn>
                              </p:par>
                              <p:par>
                                <p:cTn id="28" presetID="10" presetClass="entr" presetSubtype="0" fill="hold" nodeType="withEffect">
                                  <p:stCondLst>
                                    <p:cond delay="0"/>
                                  </p:stCondLst>
                                  <p:childTnLst>
                                    <p:set>
                                      <p:cBhvr>
                                        <p:cTn id="29" dur="1" fill="hold">
                                          <p:stCondLst>
                                            <p:cond delay="0"/>
                                          </p:stCondLst>
                                        </p:cTn>
                                        <p:tgtEl>
                                          <p:spTgt spid="305"/>
                                        </p:tgtEl>
                                        <p:attrNameLst>
                                          <p:attrName>style.visibility</p:attrName>
                                        </p:attrNameLst>
                                      </p:cBhvr>
                                      <p:to>
                                        <p:strVal val="visible"/>
                                      </p:to>
                                    </p:set>
                                    <p:animEffect transition="in" filter="fade">
                                      <p:cBhvr>
                                        <p:cTn id="30" dur="500"/>
                                        <p:tgtEl>
                                          <p:spTgt spid="305"/>
                                        </p:tgtEl>
                                      </p:cBhvr>
                                    </p:animEffect>
                                  </p:childTnLst>
                                </p:cTn>
                              </p:par>
                              <p:par>
                                <p:cTn id="31" presetID="10" presetClass="entr" presetSubtype="0" fill="hold" nodeType="withEffect">
                                  <p:stCondLst>
                                    <p:cond delay="0"/>
                                  </p:stCondLst>
                                  <p:childTnLst>
                                    <p:set>
                                      <p:cBhvr>
                                        <p:cTn id="32" dur="1" fill="hold">
                                          <p:stCondLst>
                                            <p:cond delay="0"/>
                                          </p:stCondLst>
                                        </p:cTn>
                                        <p:tgtEl>
                                          <p:spTgt spid="299"/>
                                        </p:tgtEl>
                                        <p:attrNameLst>
                                          <p:attrName>style.visibility</p:attrName>
                                        </p:attrNameLst>
                                      </p:cBhvr>
                                      <p:to>
                                        <p:strVal val="visible"/>
                                      </p:to>
                                    </p:set>
                                    <p:animEffect transition="in" filter="fade">
                                      <p:cBhvr>
                                        <p:cTn id="33" dur="300"/>
                                        <p:tgtEl>
                                          <p:spTgt spid="299"/>
                                        </p:tgtEl>
                                      </p:cBhvr>
                                    </p:animEffect>
                                  </p:childTnLst>
                                </p:cTn>
                              </p:par>
                              <p:par>
                                <p:cTn id="34" presetID="10" presetClass="entr" presetSubtype="0" fill="hold" nodeType="withEffect">
                                  <p:stCondLst>
                                    <p:cond delay="0"/>
                                  </p:stCondLst>
                                  <p:childTnLst>
                                    <p:set>
                                      <p:cBhvr>
                                        <p:cTn id="35" dur="1" fill="hold">
                                          <p:stCondLst>
                                            <p:cond delay="0"/>
                                          </p:stCondLst>
                                        </p:cTn>
                                        <p:tgtEl>
                                          <p:spTgt spid="303"/>
                                        </p:tgtEl>
                                        <p:attrNameLst>
                                          <p:attrName>style.visibility</p:attrName>
                                        </p:attrNameLst>
                                      </p:cBhvr>
                                      <p:to>
                                        <p:strVal val="visible"/>
                                      </p:to>
                                    </p:set>
                                    <p:animEffect transition="in" filter="fade">
                                      <p:cBhvr>
                                        <p:cTn id="36"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8"/>
          <p:cNvSpPr txBox="1"/>
          <p:nvPr/>
        </p:nvSpPr>
        <p:spPr>
          <a:xfrm>
            <a:off x="1703388" y="1073151"/>
            <a:ext cx="8856662" cy="10461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3000"/>
              <a:buFont typeface="Times New Roman"/>
              <a:buNone/>
            </a:pPr>
            <a:r>
              <a:rPr lang="en-US" sz="3000" b="0" i="1" u="none" strike="noStrike" cap="none">
                <a:solidFill>
                  <a:schemeClr val="lt1"/>
                </a:solidFill>
                <a:latin typeface="Times New Roman"/>
                <a:ea typeface="Times New Roman"/>
                <a:cs typeface="Times New Roman"/>
                <a:sym typeface="Times New Roman"/>
              </a:rPr>
              <a:t>- Sóng dọc là sóng trong đó các phần tử của môi trường dao động theo phương trùng với phương truyền sóng</a:t>
            </a:r>
            <a:r>
              <a:rPr lang="en-US" sz="3200" b="0" i="1" u="none" strike="noStrike" cap="none">
                <a:solidFill>
                  <a:schemeClr val="lt1"/>
                </a:solidFill>
                <a:latin typeface="Times New Roman"/>
                <a:ea typeface="Times New Roman"/>
                <a:cs typeface="Times New Roman"/>
                <a:sym typeface="Times New Roman"/>
              </a:rPr>
              <a:t>.</a:t>
            </a:r>
            <a:endParaRPr/>
          </a:p>
        </p:txBody>
      </p:sp>
      <p:sp>
        <p:nvSpPr>
          <p:cNvPr id="311" name="Google Shape;311;p58"/>
          <p:cNvSpPr txBox="1"/>
          <p:nvPr/>
        </p:nvSpPr>
        <p:spPr>
          <a:xfrm>
            <a:off x="1582007" y="2301875"/>
            <a:ext cx="8856662" cy="1016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3000"/>
              <a:buFont typeface="Times New Roman"/>
              <a:buNone/>
            </a:pPr>
            <a:r>
              <a:rPr lang="en-US" sz="3000" b="1" i="1" u="none" strike="noStrike" cap="none">
                <a:solidFill>
                  <a:schemeClr val="lt1"/>
                </a:solidFill>
                <a:latin typeface="Times New Roman"/>
                <a:ea typeface="Times New Roman"/>
                <a:cs typeface="Times New Roman"/>
                <a:sym typeface="Times New Roman"/>
              </a:rPr>
              <a:t>  C /ý </a:t>
            </a:r>
            <a:r>
              <a:rPr lang="en-US" sz="3000" b="0" i="1" u="none" strike="noStrike" cap="none">
                <a:solidFill>
                  <a:schemeClr val="lt1"/>
                </a:solidFill>
                <a:latin typeface="Times New Roman"/>
                <a:ea typeface="Times New Roman"/>
                <a:cs typeface="Times New Roman"/>
                <a:sym typeface="Times New Roman"/>
              </a:rPr>
              <a:t>: Sóng dọc truyền được trong chất rắn, chất lỏng và  chất khí.</a:t>
            </a:r>
            <a:endParaRPr/>
          </a:p>
        </p:txBody>
      </p:sp>
      <p:pic>
        <p:nvPicPr>
          <p:cNvPr id="312" name="Google Shape;312;p58" descr="pwave"/>
          <p:cNvPicPr preferRelativeResize="0"/>
          <p:nvPr/>
        </p:nvPicPr>
        <p:blipFill rotWithShape="1">
          <a:blip r:embed="rId3">
            <a:alphaModFix/>
          </a:blip>
          <a:srcRect/>
          <a:stretch/>
        </p:blipFill>
        <p:spPr>
          <a:xfrm>
            <a:off x="3071813" y="3429000"/>
            <a:ext cx="7162800" cy="1006475"/>
          </a:xfrm>
          <a:prstGeom prst="rect">
            <a:avLst/>
          </a:prstGeom>
          <a:noFill/>
          <a:ln>
            <a:noFill/>
          </a:ln>
        </p:spPr>
      </p:pic>
      <p:cxnSp>
        <p:nvCxnSpPr>
          <p:cNvPr id="313" name="Google Shape;313;p58"/>
          <p:cNvCxnSpPr/>
          <p:nvPr/>
        </p:nvCxnSpPr>
        <p:spPr>
          <a:xfrm>
            <a:off x="3200400" y="4652963"/>
            <a:ext cx="3886200" cy="0"/>
          </a:xfrm>
          <a:prstGeom prst="straightConnector1">
            <a:avLst/>
          </a:prstGeom>
          <a:noFill/>
          <a:ln w="25400" cap="flat" cmpd="sng">
            <a:solidFill>
              <a:schemeClr val="accent4"/>
            </a:solidFill>
            <a:prstDash val="solid"/>
            <a:round/>
            <a:headEnd type="none" w="med" len="med"/>
            <a:tailEnd type="triangle" w="med" len="med"/>
          </a:ln>
          <a:effectLst>
            <a:outerShdw blurRad="40000" dist="20000" dir="5400000" rotWithShape="0">
              <a:srgbClr val="000000">
                <a:alpha val="37647"/>
              </a:srgbClr>
            </a:outerShdw>
          </a:effectLst>
        </p:spPr>
      </p:cxnSp>
      <p:sp>
        <p:nvSpPr>
          <p:cNvPr id="314" name="Google Shape;314;p58"/>
          <p:cNvSpPr txBox="1"/>
          <p:nvPr/>
        </p:nvSpPr>
        <p:spPr>
          <a:xfrm>
            <a:off x="4191000" y="4646613"/>
            <a:ext cx="27432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Phương dao động</a:t>
            </a:r>
            <a:endParaRPr/>
          </a:p>
        </p:txBody>
      </p:sp>
      <p:sp>
        <p:nvSpPr>
          <p:cNvPr id="315" name="Google Shape;315;p58"/>
          <p:cNvSpPr txBox="1"/>
          <p:nvPr/>
        </p:nvSpPr>
        <p:spPr>
          <a:xfrm>
            <a:off x="7162800" y="4437063"/>
            <a:ext cx="2743200"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Times New Roman"/>
              <a:buNone/>
            </a:pPr>
            <a:r>
              <a:rPr lang="en-US" sz="2000" b="0" i="0" u="none" strike="noStrike" cap="none">
                <a:solidFill>
                  <a:schemeClr val="lt1"/>
                </a:solidFill>
                <a:latin typeface="Times New Roman"/>
                <a:ea typeface="Times New Roman"/>
                <a:cs typeface="Times New Roman"/>
                <a:sym typeface="Times New Roman"/>
              </a:rPr>
              <a:t>Phương truyền sóng</a:t>
            </a:r>
            <a:endParaRPr/>
          </a:p>
        </p:txBody>
      </p:sp>
      <p:cxnSp>
        <p:nvCxnSpPr>
          <p:cNvPr id="316" name="Google Shape;316;p58"/>
          <p:cNvCxnSpPr/>
          <p:nvPr/>
        </p:nvCxnSpPr>
        <p:spPr>
          <a:xfrm>
            <a:off x="4208463" y="4652963"/>
            <a:ext cx="1600200" cy="0"/>
          </a:xfrm>
          <a:prstGeom prst="straightConnector1">
            <a:avLst/>
          </a:prstGeom>
          <a:noFill/>
          <a:ln w="57150" cap="flat" cmpd="sng">
            <a:solidFill>
              <a:srgbClr val="FF0000"/>
            </a:solidFill>
            <a:prstDash val="solid"/>
            <a:round/>
            <a:headEnd type="triangle" w="med" len="med"/>
            <a:tailEnd type="triangle" w="med" len="med"/>
          </a:ln>
        </p:spPr>
      </p:cxnSp>
      <p:pic>
        <p:nvPicPr>
          <p:cNvPr id="317" name="Google Shape;317;p58" descr="songdoc"/>
          <p:cNvPicPr preferRelativeResize="0"/>
          <p:nvPr/>
        </p:nvPicPr>
        <p:blipFill rotWithShape="1">
          <a:blip r:embed="rId4">
            <a:alphaModFix/>
          </a:blip>
          <a:srcRect/>
          <a:stretch/>
        </p:blipFill>
        <p:spPr>
          <a:xfrm>
            <a:off x="2667000" y="5013325"/>
            <a:ext cx="7162800" cy="1119188"/>
          </a:xfrm>
          <a:prstGeom prst="rect">
            <a:avLst/>
          </a:prstGeom>
          <a:noFill/>
          <a:ln>
            <a:noFill/>
          </a:ln>
        </p:spPr>
      </p:pic>
      <p:sp>
        <p:nvSpPr>
          <p:cNvPr id="318" name="Google Shape;318;p58"/>
          <p:cNvSpPr txBox="1"/>
          <p:nvPr/>
        </p:nvSpPr>
        <p:spPr>
          <a:xfrm>
            <a:off x="1892188" y="339725"/>
            <a:ext cx="2971800"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C000"/>
              </a:buClr>
              <a:buSzPts val="3200"/>
              <a:buFont typeface="Times New Roman"/>
              <a:buNone/>
            </a:pPr>
            <a:r>
              <a:rPr lang="en-US" sz="3200" b="1" i="0" u="none" strike="noStrike" cap="none">
                <a:solidFill>
                  <a:srgbClr val="FFC000"/>
                </a:solidFill>
                <a:latin typeface="Times New Roman"/>
                <a:ea typeface="Times New Roman"/>
                <a:cs typeface="Times New Roman"/>
                <a:sym typeface="Times New Roman"/>
              </a:rPr>
              <a:t>II. Sóng dọc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par>
                                <p:cTn id="8" presetID="10" presetClass="entr" presetSubtype="0" fill="hold" nodeType="withEffect">
                                  <p:stCondLst>
                                    <p:cond delay="0"/>
                                  </p:stCondLst>
                                  <p:childTnLst>
                                    <p:set>
                                      <p:cBhvr>
                                        <p:cTn id="9" dur="1" fill="hold">
                                          <p:stCondLst>
                                            <p:cond delay="0"/>
                                          </p:stCondLst>
                                        </p:cTn>
                                        <p:tgtEl>
                                          <p:spTgt spid="311"/>
                                        </p:tgtEl>
                                        <p:attrNameLst>
                                          <p:attrName>style.visibility</p:attrName>
                                        </p:attrNameLst>
                                      </p:cBhvr>
                                      <p:to>
                                        <p:strVal val="visible"/>
                                      </p:to>
                                    </p:set>
                                    <p:animEffect transition="in" filter="fade">
                                      <p:cBhvr>
                                        <p:cTn id="10" dur="500"/>
                                        <p:tgtEl>
                                          <p:spTgt spid="311"/>
                                        </p:tgtEl>
                                      </p:cBhvr>
                                    </p:animEffect>
                                  </p:childTnLst>
                                </p:cTn>
                              </p:par>
                              <p:par>
                                <p:cTn id="11" presetID="10" presetClass="entr" presetSubtype="0" fill="hold" nodeType="withEffect">
                                  <p:stCondLst>
                                    <p:cond delay="0"/>
                                  </p:stCondLst>
                                  <p:childTnLst>
                                    <p:set>
                                      <p:cBhvr>
                                        <p:cTn id="12" dur="1" fill="hold">
                                          <p:stCondLst>
                                            <p:cond delay="0"/>
                                          </p:stCondLst>
                                        </p:cTn>
                                        <p:tgtEl>
                                          <p:spTgt spid="312"/>
                                        </p:tgtEl>
                                        <p:attrNameLst>
                                          <p:attrName>style.visibility</p:attrName>
                                        </p:attrNameLst>
                                      </p:cBhvr>
                                      <p:to>
                                        <p:strVal val="visible"/>
                                      </p:to>
                                    </p:set>
                                    <p:animEffect transition="in" filter="fade">
                                      <p:cBhvr>
                                        <p:cTn id="13" dur="500"/>
                                        <p:tgtEl>
                                          <p:spTgt spid="312"/>
                                        </p:tgtEl>
                                      </p:cBhvr>
                                    </p:animEffect>
                                  </p:childTnLst>
                                </p:cTn>
                              </p:par>
                              <p:par>
                                <p:cTn id="14" presetID="10" presetClass="entr" presetSubtype="0" fill="hold" nodeType="withEffect">
                                  <p:stCondLst>
                                    <p:cond delay="0"/>
                                  </p:stCondLst>
                                  <p:childTnLst>
                                    <p:set>
                                      <p:cBhvr>
                                        <p:cTn id="15" dur="1" fill="hold">
                                          <p:stCondLst>
                                            <p:cond delay="0"/>
                                          </p:stCondLst>
                                        </p:cTn>
                                        <p:tgtEl>
                                          <p:spTgt spid="316"/>
                                        </p:tgtEl>
                                        <p:attrNameLst>
                                          <p:attrName>style.visibility</p:attrName>
                                        </p:attrNameLst>
                                      </p:cBhvr>
                                      <p:to>
                                        <p:strVal val="visible"/>
                                      </p:to>
                                    </p:set>
                                    <p:animEffect transition="in" filter="fade">
                                      <p:cBhvr>
                                        <p:cTn id="16" dur="500"/>
                                        <p:tgtEl>
                                          <p:spTgt spid="316"/>
                                        </p:tgtEl>
                                      </p:cBhvr>
                                    </p:animEffect>
                                  </p:childTnLst>
                                </p:cTn>
                              </p:par>
                              <p:par>
                                <p:cTn id="17" presetID="10" presetClass="entr" presetSubtype="0" fill="hold" nodeType="withEffect">
                                  <p:stCondLst>
                                    <p:cond delay="0"/>
                                  </p:stCondLst>
                                  <p:childTnLst>
                                    <p:set>
                                      <p:cBhvr>
                                        <p:cTn id="18" dur="1" fill="hold">
                                          <p:stCondLst>
                                            <p:cond delay="0"/>
                                          </p:stCondLst>
                                        </p:cTn>
                                        <p:tgtEl>
                                          <p:spTgt spid="313"/>
                                        </p:tgtEl>
                                        <p:attrNameLst>
                                          <p:attrName>style.visibility</p:attrName>
                                        </p:attrNameLst>
                                      </p:cBhvr>
                                      <p:to>
                                        <p:strVal val="visible"/>
                                      </p:to>
                                    </p:set>
                                    <p:animEffect transition="in" filter="fade">
                                      <p:cBhvr>
                                        <p:cTn id="19" dur="500"/>
                                        <p:tgtEl>
                                          <p:spTgt spid="313"/>
                                        </p:tgtEl>
                                      </p:cBhvr>
                                    </p:animEffect>
                                  </p:childTnLst>
                                </p:cTn>
                              </p:par>
                              <p:par>
                                <p:cTn id="20" presetID="10" presetClass="entr" presetSubtype="0" fill="hold" nodeType="withEffect">
                                  <p:stCondLst>
                                    <p:cond delay="0"/>
                                  </p:stCondLst>
                                  <p:childTnLst>
                                    <p:set>
                                      <p:cBhvr>
                                        <p:cTn id="21" dur="1" fill="hold">
                                          <p:stCondLst>
                                            <p:cond delay="0"/>
                                          </p:stCondLst>
                                        </p:cTn>
                                        <p:tgtEl>
                                          <p:spTgt spid="314"/>
                                        </p:tgtEl>
                                        <p:attrNameLst>
                                          <p:attrName>style.visibility</p:attrName>
                                        </p:attrNameLst>
                                      </p:cBhvr>
                                      <p:to>
                                        <p:strVal val="visible"/>
                                      </p:to>
                                    </p:set>
                                    <p:animEffect transition="in" filter="fade">
                                      <p:cBhvr>
                                        <p:cTn id="22" dur="500"/>
                                        <p:tgtEl>
                                          <p:spTgt spid="314"/>
                                        </p:tgtEl>
                                      </p:cBhvr>
                                    </p:animEffect>
                                  </p:childTnLst>
                                </p:cTn>
                              </p:par>
                              <p:par>
                                <p:cTn id="23" presetID="10" presetClass="entr" presetSubtype="0" fill="hold" nodeType="withEffect">
                                  <p:stCondLst>
                                    <p:cond delay="0"/>
                                  </p:stCondLst>
                                  <p:childTnLst>
                                    <p:set>
                                      <p:cBhvr>
                                        <p:cTn id="24" dur="1" fill="hold">
                                          <p:stCondLst>
                                            <p:cond delay="0"/>
                                          </p:stCondLst>
                                        </p:cTn>
                                        <p:tgtEl>
                                          <p:spTgt spid="315"/>
                                        </p:tgtEl>
                                        <p:attrNameLst>
                                          <p:attrName>style.visibility</p:attrName>
                                        </p:attrNameLst>
                                      </p:cBhvr>
                                      <p:to>
                                        <p:strVal val="visible"/>
                                      </p:to>
                                    </p:set>
                                    <p:animEffect transition="in" filter="fade">
                                      <p:cBhvr>
                                        <p:cTn id="25" dur="500"/>
                                        <p:tgtEl>
                                          <p:spTgt spid="315"/>
                                        </p:tgtEl>
                                      </p:cBhvr>
                                    </p:animEffect>
                                  </p:childTnLst>
                                </p:cTn>
                              </p:par>
                              <p:par>
                                <p:cTn id="26" presetID="10" presetClass="entr" presetSubtype="0" fill="hold" nodeType="withEffect">
                                  <p:stCondLst>
                                    <p:cond delay="0"/>
                                  </p:stCondLst>
                                  <p:childTnLst>
                                    <p:set>
                                      <p:cBhvr>
                                        <p:cTn id="27" dur="1" fill="hold">
                                          <p:stCondLst>
                                            <p:cond delay="0"/>
                                          </p:stCondLst>
                                        </p:cTn>
                                        <p:tgtEl>
                                          <p:spTgt spid="317"/>
                                        </p:tgtEl>
                                        <p:attrNameLst>
                                          <p:attrName>style.visibility</p:attrName>
                                        </p:attrNameLst>
                                      </p:cBhvr>
                                      <p:to>
                                        <p:strVal val="visible"/>
                                      </p:to>
                                    </p:set>
                                    <p:animEffect transition="in" filter="fade">
                                      <p:cBhvr>
                                        <p:cTn id="28" dur="700"/>
                                        <p:tgtEl>
                                          <p:spTgt spid="317"/>
                                        </p:tgtEl>
                                      </p:cBhvr>
                                    </p:animEffect>
                                  </p:childTnLst>
                                </p:cTn>
                              </p:par>
                              <p:par>
                                <p:cTn id="29" presetID="10" presetClass="entr" presetSubtype="0" fill="hold" nodeType="withEffect">
                                  <p:stCondLst>
                                    <p:cond delay="0"/>
                                  </p:stCondLst>
                                  <p:childTnLst>
                                    <p:set>
                                      <p:cBhvr>
                                        <p:cTn id="30" dur="1" fill="hold">
                                          <p:stCondLst>
                                            <p:cond delay="0"/>
                                          </p:stCondLst>
                                        </p:cTn>
                                        <p:tgtEl>
                                          <p:spTgt spid="318"/>
                                        </p:tgtEl>
                                        <p:attrNameLst>
                                          <p:attrName>style.visibility</p:attrName>
                                        </p:attrNameLst>
                                      </p:cBhvr>
                                      <p:to>
                                        <p:strVal val="visible"/>
                                      </p:to>
                                    </p:set>
                                    <p:animEffect transition="in" filter="fade">
                                      <p:cBhvr>
                                        <p:cTn id="31"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9"/>
          <p:cNvSpPr txBox="1"/>
          <p:nvPr/>
        </p:nvSpPr>
        <p:spPr>
          <a:xfrm>
            <a:off x="1631950" y="1916113"/>
            <a:ext cx="9036050" cy="28622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0" i="0" u="none" strike="noStrike" cap="none">
                <a:solidFill>
                  <a:srgbClr val="FF0000"/>
                </a:solidFill>
                <a:latin typeface="Times New Roman"/>
                <a:ea typeface="Times New Roman"/>
                <a:cs typeface="Times New Roman"/>
                <a:sym typeface="Times New Roman"/>
              </a:rPr>
              <a:t>Chú ý : </a:t>
            </a:r>
            <a:r>
              <a:rPr lang="en-US" sz="6000" b="0" i="0" u="none" strike="noStrike" cap="none">
                <a:solidFill>
                  <a:schemeClr val="lt1"/>
                </a:solidFill>
                <a:latin typeface="Times New Roman"/>
                <a:ea typeface="Times New Roman"/>
                <a:cs typeface="Times New Roman"/>
                <a:sym typeface="Times New Roman"/>
              </a:rPr>
              <a:t>Sóng cơ (</a:t>
            </a:r>
            <a:r>
              <a:rPr lang="en-US" sz="4800" b="0" i="0" u="none" strike="noStrike" cap="none">
                <a:solidFill>
                  <a:schemeClr val="lt1"/>
                </a:solidFill>
                <a:latin typeface="Times New Roman"/>
                <a:ea typeface="Times New Roman"/>
                <a:cs typeface="Times New Roman"/>
                <a:sym typeface="Times New Roman"/>
              </a:rPr>
              <a:t>sóng ngang và sóng dọc</a:t>
            </a:r>
            <a:r>
              <a:rPr lang="en-US" sz="6000" b="0" i="0" u="none" strike="noStrike" cap="none">
                <a:solidFill>
                  <a:schemeClr val="lt1"/>
                </a:solidFill>
                <a:latin typeface="Times New Roman"/>
                <a:ea typeface="Times New Roman"/>
                <a:cs typeface="Times New Roman"/>
                <a:sym typeface="Times New Roman"/>
              </a:rPr>
              <a:t>) không truyền được trong chân không</a:t>
            </a:r>
            <a:endParaRPr sz="1800" b="0" i="0" u="none" strike="noStrike" cap="none">
              <a:solidFill>
                <a:schemeClr val="lt1"/>
              </a:solidFill>
              <a:latin typeface="Calibri"/>
              <a:ea typeface="Calibri"/>
              <a:cs typeface="Calibri"/>
              <a:sym typeface="Calibri"/>
            </a:endParaRPr>
          </a:p>
        </p:txBody>
      </p:sp>
      <p:sp>
        <p:nvSpPr>
          <p:cNvPr id="324" name="Google Shape;324;p59"/>
          <p:cNvSpPr txBox="1"/>
          <p:nvPr/>
        </p:nvSpPr>
        <p:spPr>
          <a:xfrm>
            <a:off x="3048674" y="2647529"/>
            <a:ext cx="6097348" cy="70923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III. SỬ DỤNG MÔ HÌNH SÓNG ĐỂ GIẢI THÍCH MỘT SỐ TÍNH CHẤT CỦA ÂM</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859</Words>
  <Application>Microsoft Office PowerPoint</Application>
  <PresentationFormat>Widescreen</PresentationFormat>
  <Paragraphs>76</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Quicksand</vt:lpstr>
      <vt:lpstr>Arial</vt:lpstr>
      <vt:lpstr>Calibri</vt:lpstr>
      <vt:lpstr>Bevan</vt:lpstr>
      <vt:lpstr>Times New Roman</vt:lpstr>
      <vt:lpstr>Garamond</vt:lpstr>
      <vt:lpstr>Josefin Sans</vt:lpstr>
      <vt:lpstr>Asap</vt:lpstr>
      <vt:lpstr>5_Office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Hồ Thị Thu Thảo Hồ Thị Thu Thảo</cp:lastModifiedBy>
  <cp:revision>2</cp:revision>
  <dcterms:modified xsi:type="dcterms:W3CDTF">2024-11-23T08:34:49Z</dcterms:modified>
</cp:coreProperties>
</file>