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92" r:id="rId3"/>
    <p:sldId id="256" r:id="rId4"/>
    <p:sldId id="293" r:id="rId5"/>
    <p:sldId id="294" r:id="rId6"/>
    <p:sldId id="295" r:id="rId7"/>
    <p:sldId id="296" r:id="rId8"/>
    <p:sldId id="257" r:id="rId9"/>
    <p:sldId id="258" r:id="rId10"/>
    <p:sldId id="259" r:id="rId11"/>
    <p:sldId id="260" r:id="rId12"/>
    <p:sldId id="297" r:id="rId13"/>
    <p:sldId id="261" r:id="rId14"/>
    <p:sldId id="262" r:id="rId15"/>
    <p:sldId id="263" r:id="rId16"/>
    <p:sldId id="264" r:id="rId17"/>
    <p:sldId id="265" r:id="rId18"/>
    <p:sldId id="266" r:id="rId19"/>
    <p:sldId id="298" r:id="rId20"/>
    <p:sldId id="267" r:id="rId21"/>
    <p:sldId id="268" r:id="rId22"/>
    <p:sldId id="269" r:id="rId23"/>
    <p:sldId id="270" r:id="rId24"/>
    <p:sldId id="299" r:id="rId25"/>
    <p:sldId id="271" r:id="rId26"/>
    <p:sldId id="272" r:id="rId27"/>
    <p:sldId id="273" r:id="rId28"/>
    <p:sldId id="274" r:id="rId29"/>
    <p:sldId id="300"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301" r:id="rId47"/>
    <p:sldId id="3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17482"/>
    <a:srgbClr val="F8EC62"/>
    <a:srgbClr val="FFAFBC"/>
    <a:srgbClr val="A0DAB4"/>
    <a:srgbClr val="FFD7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044BB-D647-4A56-9171-C620BF65FE45}" type="datetimeFigureOut">
              <a:rPr lang="en-US" smtClean="0"/>
              <a:t>8/17/2024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D150F-D45E-4272-8DCA-ACEE56A16F81}" type="slidenum">
              <a:rPr lang="en-US" smtClean="0"/>
              <a:t>‹#›</a:t>
            </a:fld>
            <a:endParaRPr lang="en-US"/>
          </a:p>
        </p:txBody>
      </p:sp>
    </p:spTree>
    <p:extLst>
      <p:ext uri="{BB962C8B-B14F-4D97-AF65-F5344CB8AC3E}">
        <p14:creationId xmlns:p14="http://schemas.microsoft.com/office/powerpoint/2010/main" val="360654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36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75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4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D150F-D45E-4272-8DCA-ACEE56A16F81}" type="slidenum">
              <a:rPr lang="en-US" smtClean="0"/>
              <a:t>2</a:t>
            </a:fld>
            <a:endParaRPr lang="en-US"/>
          </a:p>
        </p:txBody>
      </p:sp>
    </p:spTree>
    <p:extLst>
      <p:ext uri="{BB962C8B-B14F-4D97-AF65-F5344CB8AC3E}">
        <p14:creationId xmlns:p14="http://schemas.microsoft.com/office/powerpoint/2010/main" val="271201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35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45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916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07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50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91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80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3098-424C-8A93-623E-6D0331E33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5A5ED6-B7BE-3677-CE40-BB80D158A5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9EBD44-B478-0F0A-1A30-F3297083F1C5}"/>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E532AC61-F68F-6BFE-B629-D38B8356A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F5708-DF07-D908-8E5F-0568A186F91C}"/>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34802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5C1E-DDBB-0176-8D66-DB44B110A3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2BA9-E733-E7AD-6BFD-073DD9D6A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ABDA4-F65B-4DE4-5DBA-7F29EF6DE1D5}"/>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F4FFEC25-31F6-3040-203A-4250E687B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A988C-9785-2EB4-FE8C-5E67E87601F4}"/>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26522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8296F-3D95-344D-B86E-9C9E04D3DE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9C30D7-2EAA-CC7B-231A-09F47FB5C5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B13D6-56AA-CFEB-C911-00F2833F6050}"/>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E5F76889-8C1D-E9CF-E2E1-41CF69A80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0E984-8C8B-65AA-67C9-33E3FFFF33FC}"/>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46090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4400" y="857767"/>
            <a:ext cx="10283200" cy="2144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7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2643800" y="3018233"/>
            <a:ext cx="6489600" cy="5528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2133">
                <a:solidFill>
                  <a:schemeClr val="lt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001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26000" y="2251800"/>
            <a:ext cx="4168400" cy="189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2831967" y="1125733"/>
            <a:ext cx="1356400" cy="1122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179138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 name="Google Shape;16;p4"/>
          <p:cNvSpPr txBox="1">
            <a:spLocks noGrp="1"/>
          </p:cNvSpPr>
          <p:nvPr>
            <p:ph type="body" idx="1"/>
          </p:nvPr>
        </p:nvSpPr>
        <p:spPr>
          <a:xfrm>
            <a:off x="960000" y="1700860"/>
            <a:ext cx="10272000" cy="2296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spTree>
    <p:extLst>
      <p:ext uri="{BB962C8B-B14F-4D97-AF65-F5344CB8AC3E}">
        <p14:creationId xmlns:p14="http://schemas.microsoft.com/office/powerpoint/2010/main" val="131282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 name="Google Shape;19;p5"/>
          <p:cNvSpPr txBox="1">
            <a:spLocks noGrp="1"/>
          </p:cNvSpPr>
          <p:nvPr>
            <p:ph type="subTitle" idx="1"/>
          </p:nvPr>
        </p:nvSpPr>
        <p:spPr>
          <a:xfrm>
            <a:off x="6299193" y="2979101"/>
            <a:ext cx="4504400" cy="18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 name="Google Shape;20;p5"/>
          <p:cNvSpPr txBox="1">
            <a:spLocks noGrp="1"/>
          </p:cNvSpPr>
          <p:nvPr>
            <p:ph type="subTitle" idx="2"/>
          </p:nvPr>
        </p:nvSpPr>
        <p:spPr>
          <a:xfrm>
            <a:off x="1388383" y="2979101"/>
            <a:ext cx="4504400" cy="18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 name="Google Shape;21;p5"/>
          <p:cNvSpPr txBox="1">
            <a:spLocks noGrp="1"/>
          </p:cNvSpPr>
          <p:nvPr>
            <p:ph type="subTitle" idx="3"/>
          </p:nvPr>
        </p:nvSpPr>
        <p:spPr>
          <a:xfrm>
            <a:off x="1388383" y="2362533"/>
            <a:ext cx="4504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2" name="Google Shape;22;p5"/>
          <p:cNvSpPr txBox="1">
            <a:spLocks noGrp="1"/>
          </p:cNvSpPr>
          <p:nvPr>
            <p:ph type="subTitle" idx="4"/>
          </p:nvPr>
        </p:nvSpPr>
        <p:spPr>
          <a:xfrm>
            <a:off x="6299203" y="2362533"/>
            <a:ext cx="4504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2073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6"/>
          <p:cNvSpPr/>
          <p:nvPr/>
        </p:nvSpPr>
        <p:spPr>
          <a:xfrm>
            <a:off x="238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6"/>
          <p:cNvSpPr/>
          <p:nvPr/>
        </p:nvSpPr>
        <p:spPr>
          <a:xfrm>
            <a:off x="937370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6"/>
          <p:cNvSpPr/>
          <p:nvPr/>
        </p:nvSpPr>
        <p:spPr>
          <a:xfrm>
            <a:off x="6060944"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8680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50967" y="1272551"/>
            <a:ext cx="56996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7"/>
          <p:cNvSpPr txBox="1">
            <a:spLocks noGrp="1"/>
          </p:cNvSpPr>
          <p:nvPr>
            <p:ph type="subTitle" idx="1"/>
          </p:nvPr>
        </p:nvSpPr>
        <p:spPr>
          <a:xfrm>
            <a:off x="950967" y="2880651"/>
            <a:ext cx="5699600" cy="27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2133"/>
              </a:spcBef>
              <a:spcAft>
                <a:spcPts val="0"/>
              </a:spcAft>
              <a:buClr>
                <a:srgbClr val="E76A28"/>
              </a:buClr>
              <a:buSzPts val="1200"/>
              <a:buFont typeface="Nunito Light"/>
              <a:buChar char="■"/>
              <a:defRPr/>
            </a:lvl3pPr>
            <a:lvl4pPr lvl="3" algn="ctr" rtl="0">
              <a:lnSpc>
                <a:spcPct val="100000"/>
              </a:lnSpc>
              <a:spcBef>
                <a:spcPts val="2133"/>
              </a:spcBef>
              <a:spcAft>
                <a:spcPts val="0"/>
              </a:spcAft>
              <a:buClr>
                <a:srgbClr val="E76A28"/>
              </a:buClr>
              <a:buSzPts val="1200"/>
              <a:buFont typeface="Nunito Light"/>
              <a:buChar char="●"/>
              <a:defRPr/>
            </a:lvl4pPr>
            <a:lvl5pPr lvl="4" algn="ctr" rtl="0">
              <a:lnSpc>
                <a:spcPct val="100000"/>
              </a:lnSpc>
              <a:spcBef>
                <a:spcPts val="2133"/>
              </a:spcBef>
              <a:spcAft>
                <a:spcPts val="0"/>
              </a:spcAft>
              <a:buClr>
                <a:srgbClr val="E76A28"/>
              </a:buClr>
              <a:buSzPts val="1200"/>
              <a:buFont typeface="Nunito Light"/>
              <a:buChar char="○"/>
              <a:defRPr/>
            </a:lvl5pPr>
            <a:lvl6pPr lvl="5" algn="ctr" rtl="0">
              <a:lnSpc>
                <a:spcPct val="100000"/>
              </a:lnSpc>
              <a:spcBef>
                <a:spcPts val="2133"/>
              </a:spcBef>
              <a:spcAft>
                <a:spcPts val="0"/>
              </a:spcAft>
              <a:buClr>
                <a:srgbClr val="999999"/>
              </a:buClr>
              <a:buSzPts val="1200"/>
              <a:buFont typeface="Nunito Light"/>
              <a:buChar char="■"/>
              <a:defRPr/>
            </a:lvl6pPr>
            <a:lvl7pPr lvl="6" algn="ctr" rtl="0">
              <a:lnSpc>
                <a:spcPct val="100000"/>
              </a:lnSpc>
              <a:spcBef>
                <a:spcPts val="2133"/>
              </a:spcBef>
              <a:spcAft>
                <a:spcPts val="0"/>
              </a:spcAft>
              <a:buClr>
                <a:srgbClr val="999999"/>
              </a:buClr>
              <a:buSzPts val="1200"/>
              <a:buFont typeface="Nunito Light"/>
              <a:buChar char="●"/>
              <a:defRPr/>
            </a:lvl7pPr>
            <a:lvl8pPr lvl="7" algn="ctr" rtl="0">
              <a:lnSpc>
                <a:spcPct val="100000"/>
              </a:lnSpc>
              <a:spcBef>
                <a:spcPts val="2133"/>
              </a:spcBef>
              <a:spcAft>
                <a:spcPts val="0"/>
              </a:spcAft>
              <a:buClr>
                <a:srgbClr val="999999"/>
              </a:buClr>
              <a:buSzPts val="1200"/>
              <a:buFont typeface="Nunito Light"/>
              <a:buChar char="○"/>
              <a:defRPr/>
            </a:lvl8pPr>
            <a:lvl9pPr lvl="8" algn="ctr" rtl="0">
              <a:lnSpc>
                <a:spcPct val="100000"/>
              </a:lnSpc>
              <a:spcBef>
                <a:spcPts val="2133"/>
              </a:spcBef>
              <a:spcAft>
                <a:spcPts val="2133"/>
              </a:spcAft>
              <a:buClr>
                <a:srgbClr val="999999"/>
              </a:buClr>
              <a:buSzPts val="1200"/>
              <a:buFont typeface="Nunito Light"/>
              <a:buChar char="■"/>
              <a:defRPr/>
            </a:lvl9pPr>
          </a:lstStyle>
          <a:p>
            <a:endParaRPr/>
          </a:p>
        </p:txBody>
      </p:sp>
      <p:sp>
        <p:nvSpPr>
          <p:cNvPr id="31" name="Google Shape;31;p7"/>
          <p:cNvSpPr>
            <a:spLocks noGrp="1"/>
          </p:cNvSpPr>
          <p:nvPr>
            <p:ph type="pic" idx="2"/>
          </p:nvPr>
        </p:nvSpPr>
        <p:spPr>
          <a:xfrm>
            <a:off x="7525033" y="719333"/>
            <a:ext cx="3716000" cy="5419200"/>
          </a:xfrm>
          <a:prstGeom prst="rect">
            <a:avLst/>
          </a:prstGeom>
          <a:noFill/>
          <a:ln>
            <a:noFill/>
          </a:ln>
        </p:spPr>
      </p:sp>
      <p:sp>
        <p:nvSpPr>
          <p:cNvPr id="32" name="Google Shape;32;p7"/>
          <p:cNvSpPr/>
          <p:nvPr/>
        </p:nvSpPr>
        <p:spPr>
          <a:xfrm>
            <a:off x="-1684423" y="1457550"/>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p:nvPr/>
        </p:nvSpPr>
        <p:spPr>
          <a:xfrm>
            <a:off x="4035450" y="368000"/>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3135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6" name="Google Shape;36;p8"/>
          <p:cNvSpPr/>
          <p:nvPr/>
        </p:nvSpPr>
        <p:spPr>
          <a:xfrm>
            <a:off x="238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8"/>
          <p:cNvSpPr/>
          <p:nvPr/>
        </p:nvSpPr>
        <p:spPr>
          <a:xfrm>
            <a:off x="937370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8"/>
          <p:cNvSpPr/>
          <p:nvPr/>
        </p:nvSpPr>
        <p:spPr>
          <a:xfrm>
            <a:off x="6060944"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751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 name="Google Shape;41;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42" name="Google Shape;42;p9"/>
          <p:cNvSpPr/>
          <p:nvPr/>
        </p:nvSpPr>
        <p:spPr>
          <a:xfrm>
            <a:off x="238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9"/>
          <p:cNvSpPr/>
          <p:nvPr/>
        </p:nvSpPr>
        <p:spPr>
          <a:xfrm>
            <a:off x="937370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9"/>
          <p:cNvSpPr/>
          <p:nvPr/>
        </p:nvSpPr>
        <p:spPr>
          <a:xfrm>
            <a:off x="6060944"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988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F2C1-9D01-0C88-E31F-979AA44E2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02C01-0C33-6B4D-9A37-88EDBE2E6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C3BBE-FB87-0ADE-EE26-53F3C5A0F774}"/>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5FDC2008-93C0-2FBA-A5AD-F1FAAAABD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1C881-B3F6-0F0F-7103-36E5ED294714}"/>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852800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a:spLocks noGrp="1"/>
          </p:cNvSpPr>
          <p:nvPr>
            <p:ph type="pic" idx="2"/>
          </p:nvPr>
        </p:nvSpPr>
        <p:spPr>
          <a:xfrm>
            <a:off x="-28967" y="-19300"/>
            <a:ext cx="12220800" cy="6858000"/>
          </a:xfrm>
          <a:prstGeom prst="rect">
            <a:avLst/>
          </a:prstGeom>
          <a:noFill/>
          <a:ln>
            <a:noFill/>
          </a:ln>
        </p:spPr>
      </p:sp>
      <p:sp>
        <p:nvSpPr>
          <p:cNvPr id="47" name="Google Shape;47;p10"/>
          <p:cNvSpPr txBox="1">
            <a:spLocks noGrp="1"/>
          </p:cNvSpPr>
          <p:nvPr>
            <p:ph type="title"/>
          </p:nvPr>
        </p:nvSpPr>
        <p:spPr>
          <a:xfrm>
            <a:off x="960000" y="5352600"/>
            <a:ext cx="10272000" cy="763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938370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1712000" y="1452267"/>
            <a:ext cx="8768000" cy="15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0" name="Google Shape;50;p11"/>
          <p:cNvSpPr txBox="1">
            <a:spLocks noGrp="1"/>
          </p:cNvSpPr>
          <p:nvPr>
            <p:ph type="subTitle" idx="1"/>
          </p:nvPr>
        </p:nvSpPr>
        <p:spPr>
          <a:xfrm>
            <a:off x="1712000" y="2918133"/>
            <a:ext cx="8768000" cy="6628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27860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631504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13"/>
          <p:cNvSpPr txBox="1">
            <a:spLocks noGrp="1"/>
          </p:cNvSpPr>
          <p:nvPr>
            <p:ph type="title" idx="2" hasCustomPrompt="1"/>
          </p:nvPr>
        </p:nvSpPr>
        <p:spPr>
          <a:xfrm>
            <a:off x="2413600" y="2181277"/>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title" idx="3" hasCustomPrompt="1"/>
          </p:nvPr>
        </p:nvSpPr>
        <p:spPr>
          <a:xfrm>
            <a:off x="4009867" y="43083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title" idx="4" hasCustomPrompt="1"/>
          </p:nvPr>
        </p:nvSpPr>
        <p:spPr>
          <a:xfrm>
            <a:off x="5606233" y="2181277"/>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7" name="Google Shape;57;p13"/>
          <p:cNvSpPr txBox="1">
            <a:spLocks noGrp="1"/>
          </p:cNvSpPr>
          <p:nvPr>
            <p:ph type="title" idx="5" hasCustomPrompt="1"/>
          </p:nvPr>
        </p:nvSpPr>
        <p:spPr>
          <a:xfrm>
            <a:off x="7202469" y="4308388"/>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title" idx="6" hasCustomPrompt="1"/>
          </p:nvPr>
        </p:nvSpPr>
        <p:spPr>
          <a:xfrm>
            <a:off x="8798867" y="2181277"/>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1"/>
          </p:nvPr>
        </p:nvSpPr>
        <p:spPr>
          <a:xfrm>
            <a:off x="1366400" y="2893033"/>
            <a:ext cx="30740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0" name="Google Shape;60;p13"/>
          <p:cNvSpPr txBox="1">
            <a:spLocks noGrp="1"/>
          </p:cNvSpPr>
          <p:nvPr>
            <p:ph type="subTitle" idx="7"/>
          </p:nvPr>
        </p:nvSpPr>
        <p:spPr>
          <a:xfrm>
            <a:off x="4559033" y="2893033"/>
            <a:ext cx="30740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1" name="Google Shape;61;p13"/>
          <p:cNvSpPr txBox="1">
            <a:spLocks noGrp="1"/>
          </p:cNvSpPr>
          <p:nvPr>
            <p:ph type="subTitle" idx="8"/>
          </p:nvPr>
        </p:nvSpPr>
        <p:spPr>
          <a:xfrm>
            <a:off x="7751667" y="2893033"/>
            <a:ext cx="30740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2" name="Google Shape;62;p13"/>
          <p:cNvSpPr txBox="1">
            <a:spLocks noGrp="1"/>
          </p:cNvSpPr>
          <p:nvPr>
            <p:ph type="subTitle" idx="9"/>
          </p:nvPr>
        </p:nvSpPr>
        <p:spPr>
          <a:xfrm>
            <a:off x="2962667" y="5041467"/>
            <a:ext cx="30740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3" name="Google Shape;63;p13"/>
          <p:cNvSpPr txBox="1">
            <a:spLocks noGrp="1"/>
          </p:cNvSpPr>
          <p:nvPr>
            <p:ph type="subTitle" idx="13"/>
          </p:nvPr>
        </p:nvSpPr>
        <p:spPr>
          <a:xfrm>
            <a:off x="6155300" y="5041467"/>
            <a:ext cx="30740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98416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4"/>
          <p:cNvSpPr/>
          <p:nvPr/>
        </p:nvSpPr>
        <p:spPr>
          <a:xfrm>
            <a:off x="557785" y="135800"/>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4"/>
          <p:cNvSpPr/>
          <p:nvPr/>
        </p:nvSpPr>
        <p:spPr>
          <a:xfrm>
            <a:off x="9460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1213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15"/>
          <p:cNvSpPr/>
          <p:nvPr/>
        </p:nvSpPr>
        <p:spPr>
          <a:xfrm>
            <a:off x="9538624"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5"/>
          <p:cNvSpPr/>
          <p:nvPr/>
        </p:nvSpPr>
        <p:spPr>
          <a:xfrm>
            <a:off x="23821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5"/>
          <p:cNvSpPr/>
          <p:nvPr/>
        </p:nvSpPr>
        <p:spPr>
          <a:xfrm>
            <a:off x="3715891"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0270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
        <p:cNvGrpSpPr/>
        <p:nvPr/>
      </p:nvGrpSpPr>
      <p:grpSpPr>
        <a:xfrm>
          <a:off x="0" y="0"/>
          <a:ext cx="0" cy="0"/>
          <a:chOff x="0" y="0"/>
          <a:chExt cx="0" cy="0"/>
        </a:xfrm>
      </p:grpSpPr>
      <p:sp>
        <p:nvSpPr>
          <p:cNvPr id="74" name="Google Shape;74;p16"/>
          <p:cNvSpPr txBox="1">
            <a:spLocks noGrp="1"/>
          </p:cNvSpPr>
          <p:nvPr>
            <p:ph type="subTitle" idx="1"/>
          </p:nvPr>
        </p:nvSpPr>
        <p:spPr>
          <a:xfrm>
            <a:off x="3459733" y="1565833"/>
            <a:ext cx="5272400" cy="10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75" name="Google Shape;75;p1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16"/>
          <p:cNvSpPr/>
          <p:nvPr/>
        </p:nvSpPr>
        <p:spPr>
          <a:xfrm>
            <a:off x="6452357"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81849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154167" y="3148333"/>
            <a:ext cx="3079600" cy="21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80" name="Google Shape;80;p17"/>
          <p:cNvSpPr txBox="1">
            <a:spLocks noGrp="1"/>
          </p:cNvSpPr>
          <p:nvPr>
            <p:ph type="subTitle" idx="2"/>
          </p:nvPr>
        </p:nvSpPr>
        <p:spPr>
          <a:xfrm>
            <a:off x="4556260" y="3148333"/>
            <a:ext cx="3079600" cy="21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81" name="Google Shape;81;p17"/>
          <p:cNvSpPr txBox="1">
            <a:spLocks noGrp="1"/>
          </p:cNvSpPr>
          <p:nvPr>
            <p:ph type="subTitle" idx="3"/>
          </p:nvPr>
        </p:nvSpPr>
        <p:spPr>
          <a:xfrm>
            <a:off x="7958361" y="3148333"/>
            <a:ext cx="3079600" cy="21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82" name="Google Shape;82;p17"/>
          <p:cNvSpPr txBox="1">
            <a:spLocks noGrp="1"/>
          </p:cNvSpPr>
          <p:nvPr>
            <p:ph type="subTitle" idx="4"/>
          </p:nvPr>
        </p:nvSpPr>
        <p:spPr>
          <a:xfrm>
            <a:off x="1154167" y="2168267"/>
            <a:ext cx="30796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3" name="Google Shape;83;p17"/>
          <p:cNvSpPr txBox="1">
            <a:spLocks noGrp="1"/>
          </p:cNvSpPr>
          <p:nvPr>
            <p:ph type="subTitle" idx="5"/>
          </p:nvPr>
        </p:nvSpPr>
        <p:spPr>
          <a:xfrm>
            <a:off x="4556259" y="2168267"/>
            <a:ext cx="30796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4" name="Google Shape;84;p17"/>
          <p:cNvSpPr txBox="1">
            <a:spLocks noGrp="1"/>
          </p:cNvSpPr>
          <p:nvPr>
            <p:ph type="subTitle" idx="6"/>
          </p:nvPr>
        </p:nvSpPr>
        <p:spPr>
          <a:xfrm>
            <a:off x="7958352" y="2168267"/>
            <a:ext cx="3079600" cy="109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0538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18"/>
          <p:cNvSpPr txBox="1">
            <a:spLocks noGrp="1"/>
          </p:cNvSpPr>
          <p:nvPr>
            <p:ph type="subTitle" idx="1"/>
          </p:nvPr>
        </p:nvSpPr>
        <p:spPr>
          <a:xfrm>
            <a:off x="1542384" y="2476233"/>
            <a:ext cx="4350400" cy="13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88" name="Google Shape;88;p18"/>
          <p:cNvSpPr txBox="1">
            <a:spLocks noGrp="1"/>
          </p:cNvSpPr>
          <p:nvPr>
            <p:ph type="subTitle" idx="2"/>
          </p:nvPr>
        </p:nvSpPr>
        <p:spPr>
          <a:xfrm>
            <a:off x="6299217" y="2476233"/>
            <a:ext cx="4350400" cy="13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89" name="Google Shape;89;p18"/>
          <p:cNvSpPr txBox="1">
            <a:spLocks noGrp="1"/>
          </p:cNvSpPr>
          <p:nvPr>
            <p:ph type="subTitle" idx="3"/>
          </p:nvPr>
        </p:nvSpPr>
        <p:spPr>
          <a:xfrm>
            <a:off x="1542384" y="4465472"/>
            <a:ext cx="4350400" cy="13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90" name="Google Shape;90;p18"/>
          <p:cNvSpPr txBox="1">
            <a:spLocks noGrp="1"/>
          </p:cNvSpPr>
          <p:nvPr>
            <p:ph type="subTitle" idx="4"/>
          </p:nvPr>
        </p:nvSpPr>
        <p:spPr>
          <a:xfrm>
            <a:off x="6299217" y="4465472"/>
            <a:ext cx="4350400" cy="13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91" name="Google Shape;91;p18"/>
          <p:cNvSpPr txBox="1">
            <a:spLocks noGrp="1"/>
          </p:cNvSpPr>
          <p:nvPr>
            <p:ph type="subTitle" idx="5"/>
          </p:nvPr>
        </p:nvSpPr>
        <p:spPr>
          <a:xfrm>
            <a:off x="1542383" y="2087800"/>
            <a:ext cx="43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2" name="Google Shape;92;p18"/>
          <p:cNvSpPr txBox="1">
            <a:spLocks noGrp="1"/>
          </p:cNvSpPr>
          <p:nvPr>
            <p:ph type="subTitle" idx="6"/>
          </p:nvPr>
        </p:nvSpPr>
        <p:spPr>
          <a:xfrm>
            <a:off x="1542383" y="4073433"/>
            <a:ext cx="43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3" name="Google Shape;93;p18"/>
          <p:cNvSpPr txBox="1">
            <a:spLocks noGrp="1"/>
          </p:cNvSpPr>
          <p:nvPr>
            <p:ph type="subTitle" idx="7"/>
          </p:nvPr>
        </p:nvSpPr>
        <p:spPr>
          <a:xfrm>
            <a:off x="6299188" y="2087800"/>
            <a:ext cx="43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4" name="Google Shape;94;p18"/>
          <p:cNvSpPr txBox="1">
            <a:spLocks noGrp="1"/>
          </p:cNvSpPr>
          <p:nvPr>
            <p:ph type="subTitle" idx="8"/>
          </p:nvPr>
        </p:nvSpPr>
        <p:spPr>
          <a:xfrm>
            <a:off x="6299188" y="4073433"/>
            <a:ext cx="43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5" name="Google Shape;95;p18"/>
          <p:cNvSpPr/>
          <p:nvPr/>
        </p:nvSpPr>
        <p:spPr>
          <a:xfrm>
            <a:off x="238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8"/>
          <p:cNvSpPr/>
          <p:nvPr/>
        </p:nvSpPr>
        <p:spPr>
          <a:xfrm>
            <a:off x="937370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8"/>
          <p:cNvSpPr/>
          <p:nvPr/>
        </p:nvSpPr>
        <p:spPr>
          <a:xfrm>
            <a:off x="6060944"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4623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9"/>
          <p:cNvSpPr txBox="1">
            <a:spLocks noGrp="1"/>
          </p:cNvSpPr>
          <p:nvPr>
            <p:ph type="subTitle" idx="1"/>
          </p:nvPr>
        </p:nvSpPr>
        <p:spPr>
          <a:xfrm>
            <a:off x="959600" y="2368461"/>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1" name="Google Shape;101;p19"/>
          <p:cNvSpPr txBox="1">
            <a:spLocks noGrp="1"/>
          </p:cNvSpPr>
          <p:nvPr>
            <p:ph type="subTitle" idx="2"/>
          </p:nvPr>
        </p:nvSpPr>
        <p:spPr>
          <a:xfrm>
            <a:off x="4493401" y="2368461"/>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2" name="Google Shape;102;p19"/>
          <p:cNvSpPr txBox="1">
            <a:spLocks noGrp="1"/>
          </p:cNvSpPr>
          <p:nvPr>
            <p:ph type="subTitle" idx="3"/>
          </p:nvPr>
        </p:nvSpPr>
        <p:spPr>
          <a:xfrm>
            <a:off x="959600" y="4548067"/>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3" name="Google Shape;103;p19"/>
          <p:cNvSpPr txBox="1">
            <a:spLocks noGrp="1"/>
          </p:cNvSpPr>
          <p:nvPr>
            <p:ph type="subTitle" idx="4"/>
          </p:nvPr>
        </p:nvSpPr>
        <p:spPr>
          <a:xfrm>
            <a:off x="4493384" y="4548067"/>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4" name="Google Shape;104;p19"/>
          <p:cNvSpPr txBox="1">
            <a:spLocks noGrp="1"/>
          </p:cNvSpPr>
          <p:nvPr>
            <p:ph type="subTitle" idx="5"/>
          </p:nvPr>
        </p:nvSpPr>
        <p:spPr>
          <a:xfrm>
            <a:off x="8027204" y="2368461"/>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5" name="Google Shape;105;p19"/>
          <p:cNvSpPr txBox="1">
            <a:spLocks noGrp="1"/>
          </p:cNvSpPr>
          <p:nvPr>
            <p:ph type="subTitle" idx="6"/>
          </p:nvPr>
        </p:nvSpPr>
        <p:spPr>
          <a:xfrm>
            <a:off x="8027204" y="4548067"/>
            <a:ext cx="3204800" cy="14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06" name="Google Shape;106;p19"/>
          <p:cNvSpPr txBox="1">
            <a:spLocks noGrp="1"/>
          </p:cNvSpPr>
          <p:nvPr>
            <p:ph type="subTitle" idx="7"/>
          </p:nvPr>
        </p:nvSpPr>
        <p:spPr>
          <a:xfrm>
            <a:off x="965904" y="1982233"/>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7" name="Google Shape;107;p19"/>
          <p:cNvSpPr txBox="1">
            <a:spLocks noGrp="1"/>
          </p:cNvSpPr>
          <p:nvPr>
            <p:ph type="subTitle" idx="8"/>
          </p:nvPr>
        </p:nvSpPr>
        <p:spPr>
          <a:xfrm>
            <a:off x="4499683" y="1982233"/>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8" name="Google Shape;108;p19"/>
          <p:cNvSpPr txBox="1">
            <a:spLocks noGrp="1"/>
          </p:cNvSpPr>
          <p:nvPr>
            <p:ph type="subTitle" idx="9"/>
          </p:nvPr>
        </p:nvSpPr>
        <p:spPr>
          <a:xfrm>
            <a:off x="8033495" y="1982233"/>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09" name="Google Shape;109;p19"/>
          <p:cNvSpPr txBox="1">
            <a:spLocks noGrp="1"/>
          </p:cNvSpPr>
          <p:nvPr>
            <p:ph type="subTitle" idx="13"/>
          </p:nvPr>
        </p:nvSpPr>
        <p:spPr>
          <a:xfrm>
            <a:off x="965904" y="4157569"/>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0" name="Google Shape;110;p19"/>
          <p:cNvSpPr txBox="1">
            <a:spLocks noGrp="1"/>
          </p:cNvSpPr>
          <p:nvPr>
            <p:ph type="subTitle" idx="14"/>
          </p:nvPr>
        </p:nvSpPr>
        <p:spPr>
          <a:xfrm>
            <a:off x="4499683" y="4157569"/>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1" name="Google Shape;111;p19"/>
          <p:cNvSpPr txBox="1">
            <a:spLocks noGrp="1"/>
          </p:cNvSpPr>
          <p:nvPr>
            <p:ph type="subTitle" idx="15"/>
          </p:nvPr>
        </p:nvSpPr>
        <p:spPr>
          <a:xfrm>
            <a:off x="8033495" y="4157569"/>
            <a:ext cx="31928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2" name="Google Shape;112;p19"/>
          <p:cNvSpPr/>
          <p:nvPr/>
        </p:nvSpPr>
        <p:spPr>
          <a:xfrm>
            <a:off x="557785" y="135800"/>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19"/>
          <p:cNvSpPr/>
          <p:nvPr/>
        </p:nvSpPr>
        <p:spPr>
          <a:xfrm>
            <a:off x="9460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82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EEF9-5E50-D296-3193-610E32792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2396D5-4FC3-D210-AB20-48874E2E4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949D2-1600-8424-0EC4-4B7E5E69BD44}"/>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E8955391-F522-A27E-74B5-5A1AFF04D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5CF98-368F-8C8C-8A12-B572F9D7AE82}"/>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05664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281320" y="1150467"/>
            <a:ext cx="6960000" cy="17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1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20"/>
          <p:cNvSpPr txBox="1">
            <a:spLocks noGrp="1"/>
          </p:cNvSpPr>
          <p:nvPr>
            <p:ph type="subTitle" idx="1"/>
          </p:nvPr>
        </p:nvSpPr>
        <p:spPr>
          <a:xfrm>
            <a:off x="4281263" y="2682533"/>
            <a:ext cx="6960000" cy="1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17" name="Google Shape;117;p20"/>
          <p:cNvSpPr txBox="1"/>
          <p:nvPr/>
        </p:nvSpPr>
        <p:spPr>
          <a:xfrm>
            <a:off x="4280667" y="4709651"/>
            <a:ext cx="6960800" cy="975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1"/>
                </a:solidFill>
                <a:latin typeface="Work Sans"/>
                <a:ea typeface="Work Sans"/>
                <a:cs typeface="Work Sans"/>
                <a:sym typeface="Work Sans"/>
              </a:rPr>
              <a:t>CREDITS:</a:t>
            </a:r>
            <a:r>
              <a:rPr lang="en" sz="1600">
                <a:solidFill>
                  <a:schemeClr val="dk1"/>
                </a:solidFill>
                <a:latin typeface="Work Sans"/>
                <a:ea typeface="Work Sans"/>
                <a:cs typeface="Work Sans"/>
                <a:sym typeface="Work Sans"/>
              </a:rPr>
              <a:t> This presentation template was created by </a:t>
            </a:r>
            <a:r>
              <a:rPr lang="en" sz="1600" b="1">
                <a:solidFill>
                  <a:schemeClr val="dk1"/>
                </a:solidFill>
                <a:uFill>
                  <a:noFill/>
                </a:uFill>
                <a:latin typeface="Work Sans"/>
                <a:ea typeface="Work Sans"/>
                <a:cs typeface="Work Sans"/>
                <a:sym typeface="Work Sans"/>
                <a:hlinkClick r:id="rId2">
                  <a:extLst>
                    <a:ext uri="{A12FA001-AC4F-418D-AE19-62706E023703}">
                      <ahyp:hlinkClr xmlns:ahyp="http://schemas.microsoft.com/office/drawing/2018/hyperlinkcolor" val="tx"/>
                    </a:ext>
                  </a:extLst>
                </a:hlinkClick>
              </a:rPr>
              <a:t>Slidesgo</a:t>
            </a:r>
            <a:r>
              <a:rPr lang="en" sz="1600">
                <a:solidFill>
                  <a:schemeClr val="dk1"/>
                </a:solidFill>
                <a:latin typeface="Work Sans"/>
                <a:ea typeface="Work Sans"/>
                <a:cs typeface="Work Sans"/>
                <a:sym typeface="Work Sans"/>
              </a:rPr>
              <a:t>, and includes icons by </a:t>
            </a:r>
            <a:r>
              <a:rPr lang="en" sz="1600" b="1">
                <a:solidFill>
                  <a:schemeClr val="dk1"/>
                </a:solidFill>
                <a:uFill>
                  <a:noFill/>
                </a:u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Flaticon</a:t>
            </a:r>
            <a:r>
              <a:rPr lang="en" sz="1600">
                <a:solidFill>
                  <a:schemeClr val="dk1"/>
                </a:solidFill>
                <a:latin typeface="Work Sans"/>
                <a:ea typeface="Work Sans"/>
                <a:cs typeface="Work Sans"/>
                <a:sym typeface="Work Sans"/>
              </a:rPr>
              <a:t>, and infographics &amp; images by </a:t>
            </a:r>
            <a:r>
              <a:rPr lang="en" sz="1600" b="1">
                <a:solidFill>
                  <a:schemeClr val="dk1"/>
                </a:solidFill>
                <a:uFill>
                  <a:noFill/>
                </a:u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Freepik</a:t>
            </a:r>
            <a:r>
              <a:rPr lang="en" sz="1600">
                <a:solidFill>
                  <a:schemeClr val="dk1"/>
                </a:solidFill>
                <a:latin typeface="Work Sans"/>
                <a:ea typeface="Work Sans"/>
                <a:cs typeface="Work Sans"/>
                <a:sym typeface="Work Sans"/>
              </a:rPr>
              <a:t> </a:t>
            </a:r>
            <a:endParaRPr sz="1600" b="1">
              <a:solidFill>
                <a:schemeClr val="dk1"/>
              </a:solidFill>
              <a:latin typeface="Work Sans"/>
              <a:ea typeface="Work Sans"/>
              <a:cs typeface="Work Sans"/>
              <a:sym typeface="Work Sans"/>
            </a:endParaRPr>
          </a:p>
        </p:txBody>
      </p:sp>
      <p:sp>
        <p:nvSpPr>
          <p:cNvPr id="118" name="Google Shape;118;p20"/>
          <p:cNvSpPr/>
          <p:nvPr/>
        </p:nvSpPr>
        <p:spPr>
          <a:xfrm>
            <a:off x="11241045" y="9468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20"/>
          <p:cNvSpPr/>
          <p:nvPr/>
        </p:nvSpPr>
        <p:spPr>
          <a:xfrm>
            <a:off x="3715891"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6679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
        <p:cNvGrpSpPr/>
        <p:nvPr/>
      </p:nvGrpSpPr>
      <p:grpSpPr>
        <a:xfrm>
          <a:off x="0" y="0"/>
          <a:ext cx="0" cy="0"/>
          <a:chOff x="0" y="0"/>
          <a:chExt cx="0" cy="0"/>
        </a:xfrm>
      </p:grpSpPr>
      <p:sp>
        <p:nvSpPr>
          <p:cNvPr id="121" name="Google Shape;121;p21"/>
          <p:cNvSpPr/>
          <p:nvPr/>
        </p:nvSpPr>
        <p:spPr>
          <a:xfrm>
            <a:off x="238211" y="62780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1"/>
          <p:cNvSpPr/>
          <p:nvPr/>
        </p:nvSpPr>
        <p:spPr>
          <a:xfrm>
            <a:off x="9373701" y="6323734"/>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1"/>
          <p:cNvSpPr/>
          <p:nvPr/>
        </p:nvSpPr>
        <p:spPr>
          <a:xfrm>
            <a:off x="6060944" y="117005"/>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2609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
        <p:cNvGrpSpPr/>
        <p:nvPr/>
      </p:nvGrpSpPr>
      <p:grpSpPr>
        <a:xfrm>
          <a:off x="0" y="0"/>
          <a:ext cx="0" cy="0"/>
          <a:chOff x="0" y="0"/>
          <a:chExt cx="0" cy="0"/>
        </a:xfrm>
      </p:grpSpPr>
      <p:grpSp>
        <p:nvGrpSpPr>
          <p:cNvPr id="125" name="Google Shape;125;p22"/>
          <p:cNvGrpSpPr/>
          <p:nvPr/>
        </p:nvGrpSpPr>
        <p:grpSpPr>
          <a:xfrm flipH="1">
            <a:off x="288243" y="4297980"/>
            <a:ext cx="1935067" cy="3363976"/>
            <a:chOff x="2791230" y="2844266"/>
            <a:chExt cx="1257299" cy="2185536"/>
          </a:xfrm>
        </p:grpSpPr>
        <p:grpSp>
          <p:nvGrpSpPr>
            <p:cNvPr id="126" name="Google Shape;126;p22"/>
            <p:cNvGrpSpPr/>
            <p:nvPr/>
          </p:nvGrpSpPr>
          <p:grpSpPr>
            <a:xfrm>
              <a:off x="3454664" y="2844275"/>
              <a:ext cx="593864" cy="2184438"/>
              <a:chOff x="3454664" y="2844275"/>
              <a:chExt cx="593864" cy="2184438"/>
            </a:xfrm>
          </p:grpSpPr>
          <p:sp>
            <p:nvSpPr>
              <p:cNvPr id="127" name="Google Shape;127;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22"/>
            <p:cNvGrpSpPr/>
            <p:nvPr/>
          </p:nvGrpSpPr>
          <p:grpSpPr>
            <a:xfrm>
              <a:off x="2791230" y="2844266"/>
              <a:ext cx="1139398" cy="2185536"/>
              <a:chOff x="2791230" y="2844266"/>
              <a:chExt cx="1139398" cy="2185536"/>
            </a:xfrm>
          </p:grpSpPr>
          <p:sp>
            <p:nvSpPr>
              <p:cNvPr id="144" name="Google Shape;144;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1" name="Google Shape;171;p22"/>
          <p:cNvGrpSpPr/>
          <p:nvPr/>
        </p:nvGrpSpPr>
        <p:grpSpPr>
          <a:xfrm flipH="1">
            <a:off x="9968700" y="3682875"/>
            <a:ext cx="1935067" cy="3363976"/>
            <a:chOff x="2791230" y="2844266"/>
            <a:chExt cx="1257299" cy="2185536"/>
          </a:xfrm>
        </p:grpSpPr>
        <p:grpSp>
          <p:nvGrpSpPr>
            <p:cNvPr id="172" name="Google Shape;172;p22"/>
            <p:cNvGrpSpPr/>
            <p:nvPr/>
          </p:nvGrpSpPr>
          <p:grpSpPr>
            <a:xfrm>
              <a:off x="3454664" y="2844275"/>
              <a:ext cx="593864" cy="2184438"/>
              <a:chOff x="3454664" y="2844275"/>
              <a:chExt cx="593864" cy="2184438"/>
            </a:xfrm>
          </p:grpSpPr>
          <p:sp>
            <p:nvSpPr>
              <p:cNvPr id="173" name="Google Shape;173;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22"/>
            <p:cNvGrpSpPr/>
            <p:nvPr/>
          </p:nvGrpSpPr>
          <p:grpSpPr>
            <a:xfrm>
              <a:off x="2791230" y="2844266"/>
              <a:ext cx="1139398" cy="2185536"/>
              <a:chOff x="2791230" y="2844266"/>
              <a:chExt cx="1139398" cy="2185536"/>
            </a:xfrm>
          </p:grpSpPr>
          <p:sp>
            <p:nvSpPr>
              <p:cNvPr id="190" name="Google Shape;190;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7" name="Google Shape;217;p22"/>
          <p:cNvSpPr/>
          <p:nvPr/>
        </p:nvSpPr>
        <p:spPr>
          <a:xfrm>
            <a:off x="9538624" y="18287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2"/>
          <p:cNvSpPr/>
          <p:nvPr/>
        </p:nvSpPr>
        <p:spPr>
          <a:xfrm>
            <a:off x="238211" y="925467"/>
            <a:ext cx="2444716" cy="351333"/>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243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7BF4-80D3-9429-815C-CA5549D6E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E174B-A5A5-7384-4024-C66084925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C9186-60E2-730E-EA87-FAF8CA15E4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ACA685-E266-FB19-EBFD-55434ACA3F15}"/>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6" name="Footer Placeholder 5">
            <a:extLst>
              <a:ext uri="{FF2B5EF4-FFF2-40B4-BE49-F238E27FC236}">
                <a16:creationId xmlns:a16="http://schemas.microsoft.com/office/drawing/2014/main" id="{8FD2133C-4E64-551C-28C2-20BFF6453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9BC3E-AD70-57BF-343A-EE874E355CD4}"/>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338519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DD3D-416A-B37B-2535-AA4F4D50F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EE0C8-28DC-8114-B94E-1F8FC4ADC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E8C90-3CFA-B0A5-9A41-9EBB8488F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3FC5-5D5C-4685-2870-9C475D581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CCABB-F272-63C8-1E3D-8A52483380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1FD04-3FB8-1BA3-E1CC-8CC52A39BF73}"/>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8" name="Footer Placeholder 7">
            <a:extLst>
              <a:ext uri="{FF2B5EF4-FFF2-40B4-BE49-F238E27FC236}">
                <a16:creationId xmlns:a16="http://schemas.microsoft.com/office/drawing/2014/main" id="{6CE1707C-21E9-2053-A257-11A1C1125D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54C86-F891-57D2-76FF-45385FF43511}"/>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90577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BDEA-3547-0CE4-216F-5484F05AD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F1F0E4-C685-681F-4758-2DE11C6120A8}"/>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4" name="Footer Placeholder 3">
            <a:extLst>
              <a:ext uri="{FF2B5EF4-FFF2-40B4-BE49-F238E27FC236}">
                <a16:creationId xmlns:a16="http://schemas.microsoft.com/office/drawing/2014/main" id="{7B04F451-C6C0-3DF1-BEF2-DFD63EC8BA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D83AB6-4EEC-678D-64A6-7E9670492FAB}"/>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3174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8823F-F04A-4F0E-6971-C01757F9AACD}"/>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3" name="Footer Placeholder 2">
            <a:extLst>
              <a:ext uri="{FF2B5EF4-FFF2-40B4-BE49-F238E27FC236}">
                <a16:creationId xmlns:a16="http://schemas.microsoft.com/office/drawing/2014/main" id="{933237F5-FE0A-E3BA-1902-898A67DFDC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C8E99C-33DF-F34F-04ED-D0F8A4174067}"/>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3310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69C5-6263-F04C-0078-C507714FB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14553-AA70-B209-096C-0F4D566AA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AE0A0A-366B-20EE-A5E7-7019C1DA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88F23-7585-C3CF-8DB9-D5BD7DAC21B5}"/>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6" name="Footer Placeholder 5">
            <a:extLst>
              <a:ext uri="{FF2B5EF4-FFF2-40B4-BE49-F238E27FC236}">
                <a16:creationId xmlns:a16="http://schemas.microsoft.com/office/drawing/2014/main" id="{3F62F74B-7B5F-F47F-FC9E-3B56E5F4F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A5699-35FC-8181-61DD-28E598654FF8}"/>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354226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1B6C-396B-3673-D8F8-A5CE10945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4DA182-A8F1-1DC9-45EA-D9A1FF9B3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48E490-6494-FDB0-B779-4D6410A2A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F987F-C539-56A9-C389-0DA5F8B4D6B1}"/>
              </a:ext>
            </a:extLst>
          </p:cNvPr>
          <p:cNvSpPr>
            <a:spLocks noGrp="1"/>
          </p:cNvSpPr>
          <p:nvPr>
            <p:ph type="dt" sz="half" idx="10"/>
          </p:nvPr>
        </p:nvSpPr>
        <p:spPr/>
        <p:txBody>
          <a:bodyPr/>
          <a:lstStyle/>
          <a:p>
            <a:fld id="{3AA8A8C6-0686-4C19-8158-5EC758906EF5}" type="datetimeFigureOut">
              <a:rPr lang="en-US" smtClean="0"/>
              <a:t>8/17/2024</a:t>
            </a:fld>
            <a:endParaRPr lang="en-US"/>
          </a:p>
        </p:txBody>
      </p:sp>
      <p:sp>
        <p:nvSpPr>
          <p:cNvPr id="6" name="Footer Placeholder 5">
            <a:extLst>
              <a:ext uri="{FF2B5EF4-FFF2-40B4-BE49-F238E27FC236}">
                <a16:creationId xmlns:a16="http://schemas.microsoft.com/office/drawing/2014/main" id="{6357B073-D51E-6E33-51D2-6026F14C3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CA797-9870-1B87-8FD2-1262B7979D31}"/>
              </a:ext>
            </a:extLst>
          </p:cNvPr>
          <p:cNvSpPr>
            <a:spLocks noGrp="1"/>
          </p:cNvSpPr>
          <p:nvPr>
            <p:ph type="sldNum" sz="quarter" idx="12"/>
          </p:nvPr>
        </p:nvSpPr>
        <p:spPr/>
        <p:txBody>
          <a:bodyPr/>
          <a:lstStyle/>
          <a:p>
            <a:fld id="{00B00D28-0A70-4290-98A3-3BD76FEBBED4}" type="slidenum">
              <a:rPr lang="en-US" smtClean="0"/>
              <a:t>‹#›</a:t>
            </a:fld>
            <a:endParaRPr lang="en-US"/>
          </a:p>
        </p:txBody>
      </p:sp>
    </p:spTree>
    <p:extLst>
      <p:ext uri="{BB962C8B-B14F-4D97-AF65-F5344CB8AC3E}">
        <p14:creationId xmlns:p14="http://schemas.microsoft.com/office/powerpoint/2010/main" val="1816286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52685-49B4-7637-52F1-66EE98B3D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3B35F-A221-8199-2D0B-415FDE1E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22F19-932A-69DD-4180-481EFDA82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8A8C6-0686-4C19-8158-5EC758906EF5}" type="datetimeFigureOut">
              <a:rPr lang="en-US" smtClean="0"/>
              <a:t>8/17/2024</a:t>
            </a:fld>
            <a:endParaRPr lang="en-US"/>
          </a:p>
        </p:txBody>
      </p:sp>
      <p:sp>
        <p:nvSpPr>
          <p:cNvPr id="5" name="Footer Placeholder 4">
            <a:extLst>
              <a:ext uri="{FF2B5EF4-FFF2-40B4-BE49-F238E27FC236}">
                <a16:creationId xmlns:a16="http://schemas.microsoft.com/office/drawing/2014/main" id="{26C3931E-5422-F98E-7E42-622DFC5EC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CA6159-422C-65B2-5691-15CA8097B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00D28-0A70-4290-98A3-3BD76FEBBED4}" type="slidenum">
              <a:rPr lang="en-US" smtClean="0"/>
              <a:t>‹#›</a:t>
            </a:fld>
            <a:endParaRPr lang="en-US"/>
          </a:p>
        </p:txBody>
      </p:sp>
    </p:spTree>
    <p:extLst>
      <p:ext uri="{BB962C8B-B14F-4D97-AF65-F5344CB8AC3E}">
        <p14:creationId xmlns:p14="http://schemas.microsoft.com/office/powerpoint/2010/main" val="112809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1pPr>
            <a:lvl2pPr lvl="1"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2pPr>
            <a:lvl3pPr lvl="2"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3pPr>
            <a:lvl4pPr lvl="3"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4pPr>
            <a:lvl5pPr lvl="4"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5pPr>
            <a:lvl6pPr lvl="5"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6pPr>
            <a:lvl7pPr lvl="6"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7pPr>
            <a:lvl8pPr lvl="7"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8pPr>
            <a:lvl9pPr lvl="8"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marL="914400" lvl="1"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marL="1371600" lvl="2"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marL="1828800" lvl="3"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marL="2286000" lvl="4"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marL="2743200" lvl="5"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marL="3200400" lvl="6"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marL="3657600" lvl="7"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marL="4114800" lvl="8" indent="-304800">
              <a:lnSpc>
                <a:spcPct val="100000"/>
              </a:lnSpc>
              <a:spcBef>
                <a:spcPts val="1600"/>
              </a:spcBef>
              <a:spcAft>
                <a:spcPts val="1600"/>
              </a:spcAft>
              <a:buClr>
                <a:schemeClr val="dk1"/>
              </a:buClr>
              <a:buSzPts val="1200"/>
              <a:buFont typeface="Work Sans"/>
              <a:buChar char="■"/>
              <a:defRPr sz="1200">
                <a:solidFill>
                  <a:schemeClr val="dk1"/>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319193629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470611" y="2766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Freeform 6">
            <a:extLst>
              <a:ext uri="{FF2B5EF4-FFF2-40B4-BE49-F238E27FC236}">
                <a16:creationId xmlns:a16="http://schemas.microsoft.com/office/drawing/2014/main" id="{CFFC2E26-785C-881C-E52D-6526F1E2B017}"/>
              </a:ext>
            </a:extLst>
          </p:cNvPr>
          <p:cNvSpPr/>
          <p:nvPr/>
        </p:nvSpPr>
        <p:spPr>
          <a:xfrm>
            <a:off x="42241" y="4194841"/>
            <a:ext cx="12107517" cy="3269030"/>
          </a:xfrm>
          <a:custGeom>
            <a:avLst/>
            <a:gdLst/>
            <a:ahLst/>
            <a:cxnLst/>
            <a:rect l="l" t="t" r="r" b="b"/>
            <a:pathLst>
              <a:path w="16230600" h="4382262">
                <a:moveTo>
                  <a:pt x="0" y="0"/>
                </a:moveTo>
                <a:lnTo>
                  <a:pt x="16230600" y="0"/>
                </a:lnTo>
                <a:lnTo>
                  <a:pt x="16230600" y="4382262"/>
                </a:lnTo>
                <a:lnTo>
                  <a:pt x="0" y="4382262"/>
                </a:lnTo>
                <a:lnTo>
                  <a:pt x="0" y="0"/>
                </a:lnTo>
                <a:close/>
              </a:path>
            </a:pathLst>
          </a:custGeom>
          <a:blipFill>
            <a:blip r:embed="rId3"/>
            <a:stretch>
              <a:fillRect/>
            </a:stretch>
          </a:blipFill>
        </p:spPr>
      </p:sp>
      <p:sp>
        <p:nvSpPr>
          <p:cNvPr id="7" name="TextBox 6">
            <a:extLst>
              <a:ext uri="{FF2B5EF4-FFF2-40B4-BE49-F238E27FC236}">
                <a16:creationId xmlns:a16="http://schemas.microsoft.com/office/drawing/2014/main" id="{C2A54596-E43D-9E70-4C83-BFCC72F5595C}"/>
              </a:ext>
            </a:extLst>
          </p:cNvPr>
          <p:cNvSpPr txBox="1"/>
          <p:nvPr/>
        </p:nvSpPr>
        <p:spPr>
          <a:xfrm>
            <a:off x="892968" y="1328056"/>
            <a:ext cx="10406061" cy="2258054"/>
          </a:xfrm>
          <a:prstGeom prst="rect">
            <a:avLst/>
          </a:prstGeom>
          <a:noFill/>
        </p:spPr>
        <p:txBody>
          <a:bodyPr wrap="square" rtlCol="0">
            <a:spAutoFit/>
          </a:bodyPr>
          <a:lstStyle/>
          <a:p>
            <a:pPr algn="ctr">
              <a:lnSpc>
                <a:spcPct val="150000"/>
              </a:lnSpc>
            </a:pPr>
            <a:r>
              <a:rPr lang="en-US" sz="5000" b="1">
                <a:latin typeface="+mj-lt"/>
              </a:rPr>
              <a:t>MỜI CÁC EM ĐẾN VỚI </a:t>
            </a:r>
          </a:p>
          <a:p>
            <a:pPr algn="ctr">
              <a:lnSpc>
                <a:spcPct val="150000"/>
              </a:lnSpc>
            </a:pPr>
            <a:r>
              <a:rPr lang="en-US" sz="5000" b="1">
                <a:latin typeface="+mj-lt"/>
              </a:rPr>
              <a:t>BÀI HỌC NGÀY HÔM NAY!</a:t>
            </a:r>
          </a:p>
        </p:txBody>
      </p:sp>
    </p:spTree>
    <p:extLst>
      <p:ext uri="{BB962C8B-B14F-4D97-AF65-F5344CB8AC3E}">
        <p14:creationId xmlns:p14="http://schemas.microsoft.com/office/powerpoint/2010/main" val="1549392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C4D1D9-C633-BFD0-E680-48A8725205A5}"/>
              </a:ext>
            </a:extLst>
          </p:cNvPr>
          <p:cNvSpPr/>
          <p:nvPr/>
        </p:nvSpPr>
        <p:spPr>
          <a:xfrm>
            <a:off x="4643437" y="1409214"/>
            <a:ext cx="2905125" cy="638175"/>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Hạn chế </a:t>
            </a:r>
          </a:p>
        </p:txBody>
      </p:sp>
      <p:sp>
        <p:nvSpPr>
          <p:cNvPr id="18" name="Rectangle: Rounded Corners 17">
            <a:extLst>
              <a:ext uri="{FF2B5EF4-FFF2-40B4-BE49-F238E27FC236}">
                <a16:creationId xmlns:a16="http://schemas.microsoft.com/office/drawing/2014/main" id="{9FB66746-E8A8-E14E-CE91-EC3B2418CA10}"/>
              </a:ext>
            </a:extLst>
          </p:cNvPr>
          <p:cNvSpPr/>
          <p:nvPr/>
        </p:nvSpPr>
        <p:spPr>
          <a:xfrm>
            <a:off x="482397" y="2705101"/>
            <a:ext cx="2876796" cy="3314699"/>
          </a:xfrm>
          <a:prstGeom prst="roundRect">
            <a:avLst>
              <a:gd name="adj" fmla="val 971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Công suất phát điện phụ thuộc vào lưu lượng nước tích trữ trong lòng hồ.</a:t>
            </a:r>
            <a:endParaRPr lang="en-US" sz="2500">
              <a:solidFill>
                <a:schemeClr val="tx1"/>
              </a:solidFill>
            </a:endParaRPr>
          </a:p>
        </p:txBody>
      </p:sp>
      <p:cxnSp>
        <p:nvCxnSpPr>
          <p:cNvPr id="24" name="Straight Connector 23">
            <a:extLst>
              <a:ext uri="{FF2B5EF4-FFF2-40B4-BE49-F238E27FC236}">
                <a16:creationId xmlns:a16="http://schemas.microsoft.com/office/drawing/2014/main" id="{6CE87857-9F27-6F62-DA57-0D5305D06D96}"/>
              </a:ext>
            </a:extLst>
          </p:cNvPr>
          <p:cNvCxnSpPr>
            <a:cxnSpLocks/>
            <a:stCxn id="16" idx="2"/>
            <a:endCxn id="18" idx="0"/>
          </p:cNvCxnSpPr>
          <p:nvPr/>
        </p:nvCxnSpPr>
        <p:spPr>
          <a:xfrm flipH="1">
            <a:off x="1920795" y="2047389"/>
            <a:ext cx="4175205"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6C31FD-F47C-5946-19DE-C3677C4A117F}"/>
              </a:ext>
            </a:extLst>
          </p:cNvPr>
          <p:cNvCxnSpPr>
            <a:cxnSpLocks/>
            <a:stCxn id="16" idx="2"/>
            <a:endCxn id="6" idx="0"/>
          </p:cNvCxnSpPr>
          <p:nvPr/>
        </p:nvCxnSpPr>
        <p:spPr>
          <a:xfrm flipH="1">
            <a:off x="4772024" y="2047389"/>
            <a:ext cx="1323976" cy="6577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A924C8-8EDD-F51A-26FC-0C4AC1E7DE32}"/>
              </a:ext>
            </a:extLst>
          </p:cNvPr>
          <p:cNvCxnSpPr>
            <a:cxnSpLocks/>
            <a:stCxn id="16" idx="2"/>
            <a:endCxn id="9" idx="0"/>
          </p:cNvCxnSpPr>
          <p:nvPr/>
        </p:nvCxnSpPr>
        <p:spPr>
          <a:xfrm>
            <a:off x="6096000" y="2047389"/>
            <a:ext cx="4375229" cy="6577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A5C961F2-C6B7-6BB5-7E0F-E7ED597B0F22}"/>
              </a:ext>
            </a:extLst>
          </p:cNvPr>
          <p:cNvSpPr/>
          <p:nvPr/>
        </p:nvSpPr>
        <p:spPr>
          <a:xfrm>
            <a:off x="3538413" y="2705100"/>
            <a:ext cx="2467222" cy="3314699"/>
          </a:xfrm>
          <a:prstGeom prst="roundRect">
            <a:avLst>
              <a:gd name="adj" fmla="val 971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đầu tư lớn, thời gian xây dựng dài.</a:t>
            </a:r>
            <a:endParaRPr lang="en-US" sz="2500">
              <a:solidFill>
                <a:schemeClr val="tx1"/>
              </a:solidFill>
            </a:endParaRPr>
          </a:p>
        </p:txBody>
      </p:sp>
      <p:sp>
        <p:nvSpPr>
          <p:cNvPr id="8" name="Rectangle: Rounded Corners 7">
            <a:extLst>
              <a:ext uri="{FF2B5EF4-FFF2-40B4-BE49-F238E27FC236}">
                <a16:creationId xmlns:a16="http://schemas.microsoft.com/office/drawing/2014/main" id="{978417CB-52E0-3887-BB93-ED26DE17652D}"/>
              </a:ext>
            </a:extLst>
          </p:cNvPr>
          <p:cNvSpPr/>
          <p:nvPr/>
        </p:nvSpPr>
        <p:spPr>
          <a:xfrm>
            <a:off x="6253039" y="2705100"/>
            <a:ext cx="2467222" cy="3314699"/>
          </a:xfrm>
          <a:prstGeom prst="roundRect">
            <a:avLst>
              <a:gd name="adj" fmla="val 971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truyền tải điện cao </a:t>
            </a:r>
            <a:endParaRPr lang="en-US" sz="2500">
              <a:solidFill>
                <a:schemeClr val="tx1"/>
              </a:solidFill>
            </a:endParaRPr>
          </a:p>
        </p:txBody>
      </p:sp>
      <p:sp>
        <p:nvSpPr>
          <p:cNvPr id="9" name="Rectangle: Rounded Corners 8">
            <a:extLst>
              <a:ext uri="{FF2B5EF4-FFF2-40B4-BE49-F238E27FC236}">
                <a16:creationId xmlns:a16="http://schemas.microsoft.com/office/drawing/2014/main" id="{C9A9892E-6791-1F62-ED23-7361563EC87D}"/>
              </a:ext>
            </a:extLst>
          </p:cNvPr>
          <p:cNvSpPr/>
          <p:nvPr/>
        </p:nvSpPr>
        <p:spPr>
          <a:xfrm>
            <a:off x="9032831" y="2705100"/>
            <a:ext cx="2876796" cy="3314699"/>
          </a:xfrm>
          <a:prstGeom prst="roundRect">
            <a:avLst>
              <a:gd name="adj" fmla="val 971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Tác động về môi trường có thể làm thay đổi cơ chế thuỷ văn và đa dạng sinh học</a:t>
            </a:r>
            <a:endParaRPr lang="en-US" sz="2500">
              <a:solidFill>
                <a:schemeClr val="tx1"/>
              </a:solidFill>
            </a:endParaRPr>
          </a:p>
        </p:txBody>
      </p:sp>
      <p:cxnSp>
        <p:nvCxnSpPr>
          <p:cNvPr id="17" name="Straight Connector 16">
            <a:extLst>
              <a:ext uri="{FF2B5EF4-FFF2-40B4-BE49-F238E27FC236}">
                <a16:creationId xmlns:a16="http://schemas.microsoft.com/office/drawing/2014/main" id="{3624F007-2718-A62D-83FB-5E2CD1CC18CD}"/>
              </a:ext>
            </a:extLst>
          </p:cNvPr>
          <p:cNvCxnSpPr>
            <a:cxnSpLocks/>
            <a:stCxn id="16" idx="2"/>
            <a:endCxn id="8" idx="0"/>
          </p:cNvCxnSpPr>
          <p:nvPr/>
        </p:nvCxnSpPr>
        <p:spPr>
          <a:xfrm>
            <a:off x="6096000" y="2047389"/>
            <a:ext cx="1390650" cy="65771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79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264795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b="-210792"/>
            </a:stretch>
          </a:blipFill>
        </p:spPr>
      </p:sp>
      <p:sp>
        <p:nvSpPr>
          <p:cNvPr id="5" name="Freeform 3">
            <a:extLst>
              <a:ext uri="{FF2B5EF4-FFF2-40B4-BE49-F238E27FC236}">
                <a16:creationId xmlns:a16="http://schemas.microsoft.com/office/drawing/2014/main" id="{CFD6F21D-68F3-53AA-25E3-E971F8CA59EF}"/>
              </a:ext>
            </a:extLst>
          </p:cNvPr>
          <p:cNvSpPr/>
          <p:nvPr/>
        </p:nvSpPr>
        <p:spPr>
          <a:xfrm>
            <a:off x="0" y="5562600"/>
            <a:ext cx="12282985" cy="17145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t="-380000"/>
            </a:stretch>
          </a:blipFill>
        </p:spPr>
      </p:sp>
      <p:sp>
        <p:nvSpPr>
          <p:cNvPr id="8" name="TextBox 7">
            <a:extLst>
              <a:ext uri="{FF2B5EF4-FFF2-40B4-BE49-F238E27FC236}">
                <a16:creationId xmlns:a16="http://schemas.microsoft.com/office/drawing/2014/main" id="{0FDDC90C-3379-51B6-8B66-13E12E4569FF}"/>
              </a:ext>
            </a:extLst>
          </p:cNvPr>
          <p:cNvSpPr txBox="1"/>
          <p:nvPr/>
        </p:nvSpPr>
        <p:spPr>
          <a:xfrm>
            <a:off x="555080" y="2408272"/>
            <a:ext cx="11172824" cy="20414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70C0"/>
                </a:solidFill>
                <a:effectLst/>
                <a:uLnTx/>
                <a:uFillTx/>
                <a:latin typeface="Arial"/>
                <a:ea typeface="+mn-ea"/>
                <a:cs typeface="+mn-cs"/>
              </a:rPr>
              <a:t>PHẦN II. </a:t>
            </a:r>
            <a:r>
              <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PHƯƠNG PHÁP SẢN XUẤT ĐIỆN NĂNG TỪ </a:t>
            </a:r>
            <a:r>
              <a:rPr lang="en-US" sz="4500" b="1">
                <a:solidFill>
                  <a:srgbClr val="0070C0"/>
                </a:solidFill>
                <a:latin typeface="Arial" panose="020B0604020202020204" pitchFamily="34" charset="0"/>
              </a:rPr>
              <a:t>NHIỆT</a:t>
            </a:r>
            <a:r>
              <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 NĂNG </a:t>
            </a:r>
          </a:p>
        </p:txBody>
      </p:sp>
    </p:spTree>
    <p:extLst>
      <p:ext uri="{BB962C8B-B14F-4D97-AF65-F5344CB8AC3E}">
        <p14:creationId xmlns:p14="http://schemas.microsoft.com/office/powerpoint/2010/main" val="21176437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2F4E23-C29B-498D-7FDE-C6685FF50D00}"/>
              </a:ext>
            </a:extLst>
          </p:cNvPr>
          <p:cNvSpPr txBox="1"/>
          <p:nvPr/>
        </p:nvSpPr>
        <p:spPr>
          <a:xfrm>
            <a:off x="359569" y="320159"/>
            <a:ext cx="6129336" cy="553998"/>
          </a:xfrm>
          <a:prstGeom prst="rect">
            <a:avLst/>
          </a:prstGeom>
          <a:noFill/>
        </p:spPr>
        <p:txBody>
          <a:bodyPr wrap="square">
            <a:spAutoFit/>
          </a:bodyPr>
          <a:lstStyle/>
          <a:p>
            <a:r>
              <a:rPr lang="en-US" sz="3000" b="1">
                <a:solidFill>
                  <a:srgbClr val="C00000"/>
                </a:solidFill>
                <a:latin typeface="Arial" panose="020B0604020202020204" pitchFamily="34" charset="0"/>
                <a:cs typeface="Arial" panose="020B0604020202020204" pitchFamily="34" charset="0"/>
              </a:rPr>
              <a:t>1. Nội dung</a:t>
            </a:r>
          </a:p>
        </p:txBody>
      </p:sp>
      <p:sp>
        <p:nvSpPr>
          <p:cNvPr id="10" name="Speech Bubble: Rectangle with Corners Rounded 9">
            <a:extLst>
              <a:ext uri="{FF2B5EF4-FFF2-40B4-BE49-F238E27FC236}">
                <a16:creationId xmlns:a16="http://schemas.microsoft.com/office/drawing/2014/main" id="{BDDDD669-EDDF-DEA5-3D8F-0D84F694806D}"/>
              </a:ext>
            </a:extLst>
          </p:cNvPr>
          <p:cNvSpPr/>
          <p:nvPr/>
        </p:nvSpPr>
        <p:spPr>
          <a:xfrm>
            <a:off x="9013343" y="1058549"/>
            <a:ext cx="2697955" cy="2551426"/>
          </a:xfrm>
          <a:prstGeom prst="wedgeRoundRectCallout">
            <a:avLst>
              <a:gd name="adj1" fmla="val -64060"/>
              <a:gd name="adj2" fmla="val 28537"/>
              <a:gd name="adj3" fmla="val 16667"/>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Quan sát </a:t>
            </a:r>
            <a:r>
              <a:rPr lang="vi-VN" sz="2500">
                <a:solidFill>
                  <a:schemeClr val="tx1"/>
                </a:solidFill>
                <a:latin typeface="Arial" panose="020B0604020202020204" pitchFamily="34" charset="0"/>
                <a:cs typeface="Arial" panose="020B0604020202020204" pitchFamily="34" charset="0"/>
              </a:rPr>
              <a:t>sơ đồ nhà máy </a:t>
            </a:r>
            <a:r>
              <a:rPr lang="en-US" sz="2500">
                <a:solidFill>
                  <a:schemeClr val="tx1"/>
                </a:solidFill>
                <a:latin typeface="Arial" panose="020B0604020202020204" pitchFamily="34" charset="0"/>
                <a:cs typeface="Arial" panose="020B0604020202020204" pitchFamily="34" charset="0"/>
              </a:rPr>
              <a:t>nhiệt</a:t>
            </a:r>
            <a:r>
              <a:rPr lang="vi-VN" sz="2500">
                <a:solidFill>
                  <a:schemeClr val="tx1"/>
                </a:solidFill>
                <a:latin typeface="Arial" panose="020B0604020202020204" pitchFamily="34" charset="0"/>
                <a:cs typeface="Arial" panose="020B0604020202020204" pitchFamily="34" charset="0"/>
              </a:rPr>
              <a:t> điện</a:t>
            </a:r>
            <a:r>
              <a:rPr lang="en-US" sz="2500">
                <a:solidFill>
                  <a:schemeClr val="tx1"/>
                </a:solidFill>
                <a:latin typeface="Arial" panose="020B0604020202020204" pitchFamily="34" charset="0"/>
                <a:cs typeface="Arial" panose="020B0604020202020204" pitchFamily="34" charset="0"/>
              </a:rPr>
              <a:t> than</a:t>
            </a:r>
            <a:r>
              <a:rPr lang="vi-VN" sz="2500">
                <a:solidFill>
                  <a:schemeClr val="tx1"/>
                </a:solidFill>
                <a:latin typeface="Arial" panose="020B0604020202020204" pitchFamily="34" charset="0"/>
                <a:cs typeface="Arial" panose="020B0604020202020204" pitchFamily="34" charset="0"/>
              </a:rPr>
              <a:t> </a:t>
            </a:r>
            <a:endParaRPr lang="en-US" sz="250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6C1F35A-70C4-048B-A9D8-24B5454A064B}"/>
              </a:ext>
            </a:extLst>
          </p:cNvPr>
          <p:cNvGrpSpPr/>
          <p:nvPr/>
        </p:nvGrpSpPr>
        <p:grpSpPr>
          <a:xfrm>
            <a:off x="359569" y="1058549"/>
            <a:ext cx="8427555" cy="5679347"/>
            <a:chOff x="359569" y="1058549"/>
            <a:chExt cx="8427555" cy="5679347"/>
          </a:xfrm>
        </p:grpSpPr>
        <p:pic>
          <p:nvPicPr>
            <p:cNvPr id="2050" name="Picture 2">
              <a:extLst>
                <a:ext uri="{FF2B5EF4-FFF2-40B4-BE49-F238E27FC236}">
                  <a16:creationId xmlns:a16="http://schemas.microsoft.com/office/drawing/2014/main" id="{FFD958F3-44DC-386C-AA40-D09353E00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9" y="1058549"/>
              <a:ext cx="8427555" cy="52233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5F4EBD9-B43F-2B0A-7E75-F6822FD08D85}"/>
                </a:ext>
              </a:extLst>
            </p:cNvPr>
            <p:cNvSpPr txBox="1"/>
            <p:nvPr/>
          </p:nvSpPr>
          <p:spPr>
            <a:xfrm>
              <a:off x="1948535" y="6337786"/>
              <a:ext cx="5249621" cy="400110"/>
            </a:xfrm>
            <a:prstGeom prst="rect">
              <a:avLst/>
            </a:prstGeom>
            <a:noFill/>
          </p:spPr>
          <p:txBody>
            <a:bodyPr wrap="square" rtlCol="0">
              <a:spAutoFit/>
            </a:bodyPr>
            <a:lstStyle/>
            <a:p>
              <a:pPr algn="ctr"/>
              <a:r>
                <a:rPr lang="en-US" sz="2000" b="1" i="1">
                  <a:latin typeface="Arial" panose="020B0604020202020204" pitchFamily="34" charset="0"/>
                  <a:cs typeface="Arial" panose="020B0604020202020204" pitchFamily="34" charset="0"/>
                </a:rPr>
                <a:t>Hình 5.2. </a:t>
              </a:r>
              <a:r>
                <a:rPr lang="en-US" sz="2000" i="1">
                  <a:latin typeface="Arial" panose="020B0604020202020204" pitchFamily="34" charset="0"/>
                  <a:cs typeface="Arial" panose="020B0604020202020204" pitchFamily="34" charset="0"/>
                </a:rPr>
                <a:t>Sơ đồ nhà máy nhiệt điện than </a:t>
              </a:r>
            </a:p>
          </p:txBody>
        </p:sp>
      </p:grpSp>
    </p:spTree>
    <p:extLst>
      <p:ext uri="{BB962C8B-B14F-4D97-AF65-F5344CB8AC3E}">
        <p14:creationId xmlns:p14="http://schemas.microsoft.com/office/powerpoint/2010/main" val="3085000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49956FD-DD41-5BDC-863A-1961642C7E5E}"/>
              </a:ext>
            </a:extLst>
          </p:cNvPr>
          <p:cNvGrpSpPr/>
          <p:nvPr/>
        </p:nvGrpSpPr>
        <p:grpSpPr>
          <a:xfrm>
            <a:off x="485548" y="342462"/>
            <a:ext cx="11287576" cy="1175258"/>
            <a:chOff x="580574" y="361512"/>
            <a:chExt cx="11287576" cy="1175258"/>
          </a:xfrm>
        </p:grpSpPr>
        <p:sp>
          <p:nvSpPr>
            <p:cNvPr id="3" name="Freeform 9">
              <a:extLst>
                <a:ext uri="{FF2B5EF4-FFF2-40B4-BE49-F238E27FC236}">
                  <a16:creationId xmlns:a16="http://schemas.microsoft.com/office/drawing/2014/main" id="{D2D69459-38CF-574B-4A4C-97E4D63EF50D}"/>
                </a:ext>
              </a:extLst>
            </p:cNvPr>
            <p:cNvSpPr/>
            <p:nvPr/>
          </p:nvSpPr>
          <p:spPr>
            <a:xfrm>
              <a:off x="580574" y="553583"/>
              <a:ext cx="848175" cy="791116"/>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9A1ACFAE-1A02-F97D-4AC0-75029D953219}"/>
                </a:ext>
              </a:extLst>
            </p:cNvPr>
            <p:cNvSpPr txBox="1"/>
            <p:nvPr/>
          </p:nvSpPr>
          <p:spPr>
            <a:xfrm>
              <a:off x="1589483" y="361512"/>
              <a:ext cx="10278667" cy="1175258"/>
            </a:xfrm>
            <a:prstGeom prst="rect">
              <a:avLst/>
            </a:prstGeom>
            <a:noFill/>
          </p:spPr>
          <p:txBody>
            <a:bodyPr wrap="square">
              <a:spAutoFit/>
            </a:bodyPr>
            <a:lstStyle/>
            <a:p>
              <a:pPr algn="just">
                <a:lnSpc>
                  <a:spcPct val="150000"/>
                </a:lnSpc>
              </a:pPr>
              <a:r>
                <a:rPr lang="vi-VN" sz="2500"/>
                <a:t>Nghiên cứu SGK và trả lời </a:t>
              </a:r>
              <a:r>
                <a:rPr lang="vi-VN" sz="2500" b="1" i="1"/>
                <a:t>Câu hỏi 1 (SGK – tr25)</a:t>
              </a:r>
              <a:r>
                <a:rPr lang="en-US" sz="2500"/>
                <a:t>: </a:t>
              </a:r>
              <a:r>
                <a:rPr lang="vi-VN" sz="2500" i="1">
                  <a:solidFill>
                    <a:srgbClr val="C00000"/>
                  </a:solidFill>
                </a:rPr>
                <a:t>Trình bày phương pháp sản xuất điện năng từ nhiệt năng.</a:t>
              </a:r>
            </a:p>
          </p:txBody>
        </p:sp>
      </p:grpSp>
      <p:sp>
        <p:nvSpPr>
          <p:cNvPr id="8" name="Rectangle: Rounded Corners 7">
            <a:extLst>
              <a:ext uri="{FF2B5EF4-FFF2-40B4-BE49-F238E27FC236}">
                <a16:creationId xmlns:a16="http://schemas.microsoft.com/office/drawing/2014/main" id="{3A64D82E-E3AE-5F5F-9673-5351F643F04D}"/>
              </a:ext>
            </a:extLst>
          </p:cNvPr>
          <p:cNvSpPr/>
          <p:nvPr/>
        </p:nvSpPr>
        <p:spPr>
          <a:xfrm>
            <a:off x="3305175" y="1990724"/>
            <a:ext cx="5581650" cy="638175"/>
          </a:xfrm>
          <a:prstGeom prst="roundRect">
            <a:avLst>
              <a:gd name="adj" fmla="val 13096"/>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Sản xuất điện từ nhiệt năng </a:t>
            </a:r>
          </a:p>
        </p:txBody>
      </p:sp>
      <p:sp>
        <p:nvSpPr>
          <p:cNvPr id="9" name="Rectangle: Rounded Corners 8">
            <a:extLst>
              <a:ext uri="{FF2B5EF4-FFF2-40B4-BE49-F238E27FC236}">
                <a16:creationId xmlns:a16="http://schemas.microsoft.com/office/drawing/2014/main" id="{EF14629C-F5D8-EA03-605D-E165262FE6D5}"/>
              </a:ext>
            </a:extLst>
          </p:cNvPr>
          <p:cNvSpPr/>
          <p:nvPr/>
        </p:nvSpPr>
        <p:spPr>
          <a:xfrm>
            <a:off x="222359" y="3200838"/>
            <a:ext cx="2352526" cy="3296089"/>
          </a:xfrm>
          <a:prstGeom prst="roundRect">
            <a:avLst>
              <a:gd name="adj" fmla="val 600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tx1"/>
                </a:solidFill>
              </a:rPr>
              <a:t>Nhiệt năng thu được được chuyển hoá thành điện năng trong các nhà máy nhiệt điện.</a:t>
            </a:r>
            <a:endParaRPr lang="en-US" sz="2200">
              <a:solidFill>
                <a:schemeClr val="tx1"/>
              </a:solidFill>
            </a:endParaRPr>
          </a:p>
        </p:txBody>
      </p:sp>
      <p:cxnSp>
        <p:nvCxnSpPr>
          <p:cNvPr id="16" name="Straight Connector 15">
            <a:extLst>
              <a:ext uri="{FF2B5EF4-FFF2-40B4-BE49-F238E27FC236}">
                <a16:creationId xmlns:a16="http://schemas.microsoft.com/office/drawing/2014/main" id="{EE2037AF-AD49-FD17-E91F-7CC78FC7F09F}"/>
              </a:ext>
            </a:extLst>
          </p:cNvPr>
          <p:cNvCxnSpPr>
            <a:cxnSpLocks/>
            <a:stCxn id="8" idx="2"/>
            <a:endCxn id="9" idx="0"/>
          </p:cNvCxnSpPr>
          <p:nvPr/>
        </p:nvCxnSpPr>
        <p:spPr>
          <a:xfrm flipH="1">
            <a:off x="1398622" y="2628899"/>
            <a:ext cx="4697378" cy="5719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5BF779-EEA2-6480-9797-97DED3CA353C}"/>
              </a:ext>
            </a:extLst>
          </p:cNvPr>
          <p:cNvCxnSpPr>
            <a:cxnSpLocks/>
            <a:stCxn id="8" idx="2"/>
            <a:endCxn id="23" idx="0"/>
          </p:cNvCxnSpPr>
          <p:nvPr/>
        </p:nvCxnSpPr>
        <p:spPr>
          <a:xfrm flipH="1">
            <a:off x="3726950" y="2628899"/>
            <a:ext cx="2369050" cy="5905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E861D4-AD84-71AC-0034-C9EDF47A6FEB}"/>
              </a:ext>
            </a:extLst>
          </p:cNvPr>
          <p:cNvCxnSpPr>
            <a:cxnSpLocks/>
            <a:stCxn id="8" idx="2"/>
            <a:endCxn id="27" idx="0"/>
          </p:cNvCxnSpPr>
          <p:nvPr/>
        </p:nvCxnSpPr>
        <p:spPr>
          <a:xfrm flipH="1">
            <a:off x="5973798" y="2628899"/>
            <a:ext cx="122202" cy="5905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4ADB5-FF75-38B1-47A5-D82951A43694}"/>
              </a:ext>
            </a:extLst>
          </p:cNvPr>
          <p:cNvCxnSpPr>
            <a:cxnSpLocks/>
            <a:stCxn id="8" idx="2"/>
            <a:endCxn id="37" idx="0"/>
          </p:cNvCxnSpPr>
          <p:nvPr/>
        </p:nvCxnSpPr>
        <p:spPr>
          <a:xfrm>
            <a:off x="6096000" y="2628899"/>
            <a:ext cx="4766319" cy="5719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96518AC-1DD2-AC07-B97A-89D8EBECBB0F}"/>
              </a:ext>
            </a:extLst>
          </p:cNvPr>
          <p:cNvSpPr/>
          <p:nvPr/>
        </p:nvSpPr>
        <p:spPr>
          <a:xfrm>
            <a:off x="2700802" y="3219448"/>
            <a:ext cx="2052296" cy="3296089"/>
          </a:xfrm>
          <a:prstGeom prst="roundRect">
            <a:avLst>
              <a:gd name="adj" fmla="val 600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a:solidFill>
                  <a:schemeClr val="tx1"/>
                </a:solidFill>
                <a:latin typeface="Arial" panose="020B0604020202020204" pitchFamily="34" charset="0"/>
                <a:cs typeface="Arial" panose="020B0604020202020204" pitchFamily="34" charset="0"/>
              </a:rPr>
              <a:t>Hơi nước được hình thành khi nhiệt lượng làm sôi nước trong lò hơi </a:t>
            </a:r>
          </a:p>
        </p:txBody>
      </p:sp>
      <p:sp>
        <p:nvSpPr>
          <p:cNvPr id="27" name="Rectangle: Rounded Corners 26">
            <a:extLst>
              <a:ext uri="{FF2B5EF4-FFF2-40B4-BE49-F238E27FC236}">
                <a16:creationId xmlns:a16="http://schemas.microsoft.com/office/drawing/2014/main" id="{DE68F29F-B2D4-9E24-1855-573C1BA68A54}"/>
              </a:ext>
            </a:extLst>
          </p:cNvPr>
          <p:cNvSpPr/>
          <p:nvPr/>
        </p:nvSpPr>
        <p:spPr>
          <a:xfrm>
            <a:off x="4872401" y="3219448"/>
            <a:ext cx="2202793" cy="3296089"/>
          </a:xfrm>
          <a:prstGeom prst="roundRect">
            <a:avLst>
              <a:gd name="adj" fmla="val 600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tx1"/>
                </a:solidFill>
                <a:latin typeface="Arial" panose="020B0604020202020204" pitchFamily="34" charset="0"/>
                <a:cs typeface="Arial" panose="020B0604020202020204" pitchFamily="34" charset="0"/>
              </a:rPr>
              <a:t>Hơi nước theo đường ống dẫn hơi làm quay turbine và quay máy phát điện. </a:t>
            </a:r>
            <a:endParaRPr lang="en-US" sz="2200">
              <a:solidFill>
                <a:schemeClr val="tx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A2CA5883-7BE2-82CE-F1B4-787DE6C4CF89}"/>
              </a:ext>
            </a:extLst>
          </p:cNvPr>
          <p:cNvSpPr/>
          <p:nvPr/>
        </p:nvSpPr>
        <p:spPr>
          <a:xfrm>
            <a:off x="7194497" y="3200836"/>
            <a:ext cx="2369274" cy="3296089"/>
          </a:xfrm>
          <a:prstGeom prst="roundRect">
            <a:avLst>
              <a:gd name="adj" fmla="val 600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tx1"/>
                </a:solidFill>
                <a:latin typeface="Arial" panose="020B0604020202020204" pitchFamily="34" charset="0"/>
                <a:cs typeface="Arial" panose="020B0604020202020204" pitchFamily="34" charset="0"/>
              </a:rPr>
              <a:t>Điện áp của máy phát được tăng cao nhờ máy biến áp và đưa tới đường dây truyền tải điện.</a:t>
            </a:r>
            <a:endParaRPr lang="en-US" sz="2200">
              <a:solidFill>
                <a:schemeClr val="tx1"/>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81E234A0-B054-0BDE-49F5-C79A3C5DDA80}"/>
              </a:ext>
            </a:extLst>
          </p:cNvPr>
          <p:cNvSpPr/>
          <p:nvPr/>
        </p:nvSpPr>
        <p:spPr>
          <a:xfrm>
            <a:off x="9657616" y="3200836"/>
            <a:ext cx="2409406" cy="3296089"/>
          </a:xfrm>
          <a:prstGeom prst="roundRect">
            <a:avLst>
              <a:gd name="adj" fmla="val 600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tx1"/>
                </a:solidFill>
                <a:latin typeface="Arial" panose="020B0604020202020204" pitchFamily="34" charset="0"/>
                <a:cs typeface="Arial" panose="020B0604020202020204" pitchFamily="34" charset="0"/>
              </a:rPr>
              <a:t>Hơi nước sẽ được ngưng tụ bởi hệ thống nước làm mát, từ hơi thành nước và được </a:t>
            </a:r>
            <a:r>
              <a:rPr lang="en-US" sz="2200">
                <a:solidFill>
                  <a:schemeClr val="tx1"/>
                </a:solidFill>
                <a:latin typeface="Arial" panose="020B0604020202020204" pitchFamily="34" charset="0"/>
                <a:cs typeface="Arial" panose="020B0604020202020204" pitchFamily="34" charset="0"/>
              </a:rPr>
              <a:t>đ</a:t>
            </a:r>
            <a:r>
              <a:rPr lang="vi-VN" sz="2200">
                <a:solidFill>
                  <a:schemeClr val="tx1"/>
                </a:solidFill>
                <a:latin typeface="Arial" panose="020B0604020202020204" pitchFamily="34" charset="0"/>
                <a:cs typeface="Arial" panose="020B0604020202020204" pitchFamily="34" charset="0"/>
              </a:rPr>
              <a:t>ưa trở lại lò hơi.</a:t>
            </a:r>
            <a:endParaRPr lang="en-US" sz="2200">
              <a:solidFill>
                <a:schemeClr val="tx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1350530B-7BC2-299B-789F-2A1EA50BDA44}"/>
              </a:ext>
            </a:extLst>
          </p:cNvPr>
          <p:cNvCxnSpPr>
            <a:cxnSpLocks/>
            <a:stCxn id="8" idx="2"/>
            <a:endCxn id="30" idx="0"/>
          </p:cNvCxnSpPr>
          <p:nvPr/>
        </p:nvCxnSpPr>
        <p:spPr>
          <a:xfrm>
            <a:off x="6096000" y="2628899"/>
            <a:ext cx="2283134" cy="57193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612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1"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500"/>
                                        <p:tgtEl>
                                          <p:spTgt spid="44"/>
                                        </p:tgtEl>
                                      </p:cBhvr>
                                    </p:animEffect>
                                  </p:childTnLst>
                                </p:cTn>
                              </p:par>
                              <p:par>
                                <p:cTn id="26" presetID="22"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up)">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3" grpId="0" animBg="1"/>
      <p:bldP spid="27" grpId="0" animBg="1"/>
      <p:bldP spid="30"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E390BBC-0B03-95EC-98DC-EA6EB97A3051}"/>
              </a:ext>
            </a:extLst>
          </p:cNvPr>
          <p:cNvGrpSpPr/>
          <p:nvPr/>
        </p:nvGrpSpPr>
        <p:grpSpPr>
          <a:xfrm>
            <a:off x="581025" y="624401"/>
            <a:ext cx="5438775" cy="3995284"/>
            <a:chOff x="581025" y="624401"/>
            <a:chExt cx="5438775" cy="3995284"/>
          </a:xfrm>
        </p:grpSpPr>
        <p:pic>
          <p:nvPicPr>
            <p:cNvPr id="1028" name="Picture 4" descr="Công ty Nhiệt điện Phú Mỹ: Thực hiện nhiều giải pháp đảm bảo hiệu quả sản  xuất kinh doanh trong 6 tháng đầu năm 2022">
              <a:extLst>
                <a:ext uri="{FF2B5EF4-FFF2-40B4-BE49-F238E27FC236}">
                  <a16:creationId xmlns:a16="http://schemas.microsoft.com/office/drawing/2014/main" id="{537C550D-1B94-8A3A-CEA0-A70153A8D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624401"/>
              <a:ext cx="5438775" cy="3404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3C0EC5-FC7F-B3D2-3675-670035F9C3C0}"/>
                </a:ext>
              </a:extLst>
            </p:cNvPr>
            <p:cNvSpPr txBox="1"/>
            <p:nvPr/>
          </p:nvSpPr>
          <p:spPr>
            <a:xfrm>
              <a:off x="1466851" y="4219575"/>
              <a:ext cx="3371850" cy="400110"/>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Nhà máy nhiệt điện Phú Mỹ </a:t>
              </a:r>
            </a:p>
          </p:txBody>
        </p:sp>
      </p:grpSp>
      <p:grpSp>
        <p:nvGrpSpPr>
          <p:cNvPr id="6" name="Group 5">
            <a:extLst>
              <a:ext uri="{FF2B5EF4-FFF2-40B4-BE49-F238E27FC236}">
                <a16:creationId xmlns:a16="http://schemas.microsoft.com/office/drawing/2014/main" id="{FD5DE06C-B91A-7025-F62B-6FDFE06DC4B6}"/>
              </a:ext>
            </a:extLst>
          </p:cNvPr>
          <p:cNvGrpSpPr/>
          <p:nvPr/>
        </p:nvGrpSpPr>
        <p:grpSpPr>
          <a:xfrm>
            <a:off x="6172202" y="2621982"/>
            <a:ext cx="5705473" cy="4078144"/>
            <a:chOff x="6172202" y="2621982"/>
            <a:chExt cx="5705473" cy="4078144"/>
          </a:xfrm>
        </p:grpSpPr>
        <p:pic>
          <p:nvPicPr>
            <p:cNvPr id="1030" name="Picture 6" descr="Nhiệt điện Sông Hậu 1 (2x600MW) | Tổng công ty Lắp Máy Việt Nam - CTCP">
              <a:extLst>
                <a:ext uri="{FF2B5EF4-FFF2-40B4-BE49-F238E27FC236}">
                  <a16:creationId xmlns:a16="http://schemas.microsoft.com/office/drawing/2014/main" id="{95DEE7E2-90BC-E493-5B77-4780FCA33E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2" r="7928"/>
            <a:stretch/>
          </p:blipFill>
          <p:spPr bwMode="auto">
            <a:xfrm>
              <a:off x="6172202" y="3193637"/>
              <a:ext cx="5705473" cy="3506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A09ED8-D5AC-E848-C953-C759E059FE97}"/>
                </a:ext>
              </a:extLst>
            </p:cNvPr>
            <p:cNvSpPr txBox="1"/>
            <p:nvPr/>
          </p:nvSpPr>
          <p:spPr>
            <a:xfrm>
              <a:off x="7091362" y="2621982"/>
              <a:ext cx="3867151" cy="400110"/>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Nhà máy nhiệt điện Sông Hậu</a:t>
              </a:r>
            </a:p>
          </p:txBody>
        </p:sp>
      </p:grpSp>
    </p:spTree>
    <p:extLst>
      <p:ext uri="{BB962C8B-B14F-4D97-AF65-F5344CB8AC3E}">
        <p14:creationId xmlns:p14="http://schemas.microsoft.com/office/powerpoint/2010/main" val="3214121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35F4619-DEAF-5CE1-B05F-09DCCD95D4C2}"/>
              </a:ext>
            </a:extLst>
          </p:cNvPr>
          <p:cNvGrpSpPr/>
          <p:nvPr/>
        </p:nvGrpSpPr>
        <p:grpSpPr>
          <a:xfrm>
            <a:off x="444502" y="537334"/>
            <a:ext cx="5416547" cy="4250971"/>
            <a:chOff x="384177" y="375409"/>
            <a:chExt cx="5416547" cy="4250971"/>
          </a:xfrm>
        </p:grpSpPr>
        <p:sp>
          <p:nvSpPr>
            <p:cNvPr id="2" name="TextBox 1">
              <a:extLst>
                <a:ext uri="{FF2B5EF4-FFF2-40B4-BE49-F238E27FC236}">
                  <a16:creationId xmlns:a16="http://schemas.microsoft.com/office/drawing/2014/main" id="{2F3C0EC5-FC7F-B3D2-3675-670035F9C3C0}"/>
                </a:ext>
              </a:extLst>
            </p:cNvPr>
            <p:cNvSpPr txBox="1"/>
            <p:nvPr/>
          </p:nvSpPr>
          <p:spPr>
            <a:xfrm>
              <a:off x="619125" y="4226270"/>
              <a:ext cx="4524376" cy="400110"/>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Nhà máy nhiệt điện Mông Dương </a:t>
              </a:r>
            </a:p>
          </p:txBody>
        </p:sp>
        <p:pic>
          <p:nvPicPr>
            <p:cNvPr id="2050" name="Picture 2" descr="Nhà máy nhiệt điện Mông Dương 2 sẽ được bán cho nhà đầu tư Hoa Kỳ">
              <a:extLst>
                <a:ext uri="{FF2B5EF4-FFF2-40B4-BE49-F238E27FC236}">
                  <a16:creationId xmlns:a16="http://schemas.microsoft.com/office/drawing/2014/main" id="{11AF28B2-3B27-5FBB-DFC9-F7A975124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7" y="375409"/>
              <a:ext cx="5416547" cy="3608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0386C8C-70AC-AB0D-EF54-85239C603557}"/>
              </a:ext>
            </a:extLst>
          </p:cNvPr>
          <p:cNvGrpSpPr/>
          <p:nvPr/>
        </p:nvGrpSpPr>
        <p:grpSpPr>
          <a:xfrm>
            <a:off x="6172201" y="2621982"/>
            <a:ext cx="5651145" cy="4058805"/>
            <a:chOff x="6172201" y="2621982"/>
            <a:chExt cx="5651145" cy="4058805"/>
          </a:xfrm>
        </p:grpSpPr>
        <p:sp>
          <p:nvSpPr>
            <p:cNvPr id="3" name="TextBox 2">
              <a:extLst>
                <a:ext uri="{FF2B5EF4-FFF2-40B4-BE49-F238E27FC236}">
                  <a16:creationId xmlns:a16="http://schemas.microsoft.com/office/drawing/2014/main" id="{FAA09ED8-D5AC-E848-C953-C759E059FE97}"/>
                </a:ext>
              </a:extLst>
            </p:cNvPr>
            <p:cNvSpPr txBox="1"/>
            <p:nvPr/>
          </p:nvSpPr>
          <p:spPr>
            <a:xfrm>
              <a:off x="7091362" y="2621982"/>
              <a:ext cx="3867151" cy="400110"/>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Nhà máy nhiệt điện Ô Môn</a:t>
              </a:r>
            </a:p>
          </p:txBody>
        </p:sp>
        <p:pic>
          <p:nvPicPr>
            <p:cNvPr id="2052" name="Picture 4" descr="Dự án Nhà máy Nhiệt điện Ô Môn IV: Tích cực chuẩn bị để khởi công trong quý  II/2023">
              <a:extLst>
                <a:ext uri="{FF2B5EF4-FFF2-40B4-BE49-F238E27FC236}">
                  <a16:creationId xmlns:a16="http://schemas.microsoft.com/office/drawing/2014/main" id="{5741E8A1-71E0-E68C-7C0B-2D6D844C1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3205333"/>
              <a:ext cx="5651145" cy="34754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5683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12BBAAA-48C7-12FA-CCC9-CB305141C0DF}"/>
              </a:ext>
            </a:extLst>
          </p:cNvPr>
          <p:cNvGrpSpPr/>
          <p:nvPr/>
        </p:nvGrpSpPr>
        <p:grpSpPr>
          <a:xfrm>
            <a:off x="480600" y="1085849"/>
            <a:ext cx="11297472" cy="1175258"/>
            <a:chOff x="447264" y="662285"/>
            <a:chExt cx="11297472" cy="1175258"/>
          </a:xfrm>
        </p:grpSpPr>
        <p:sp>
          <p:nvSpPr>
            <p:cNvPr id="7" name="TextBox 6">
              <a:extLst>
                <a:ext uri="{FF2B5EF4-FFF2-40B4-BE49-F238E27FC236}">
                  <a16:creationId xmlns:a16="http://schemas.microsoft.com/office/drawing/2014/main" id="{6FB586B7-F053-1D73-9DB2-9E282C181B29}"/>
                </a:ext>
              </a:extLst>
            </p:cNvPr>
            <p:cNvSpPr txBox="1"/>
            <p:nvPr/>
          </p:nvSpPr>
          <p:spPr>
            <a:xfrm>
              <a:off x="1438274" y="662285"/>
              <a:ext cx="10306462" cy="1175258"/>
            </a:xfrm>
            <a:prstGeom prst="rect">
              <a:avLst/>
            </a:prstGeom>
            <a:noFill/>
          </p:spPr>
          <p:txBody>
            <a:bodyPr wrap="square">
              <a:spAutoFit/>
            </a:bodyPr>
            <a:lstStyle/>
            <a:p>
              <a:pPr algn="just">
                <a:lnSpc>
                  <a:spcPct val="150000"/>
                </a:lnSpc>
              </a:pPr>
              <a:r>
                <a:rPr lang="vi-VN" sz="2500" b="1" i="1"/>
                <a:t>Câu hỏi 2 (SGK – tr25)</a:t>
              </a:r>
              <a:r>
                <a:rPr lang="en-US" sz="2500" b="1" i="1"/>
                <a:t>: </a:t>
              </a:r>
              <a:r>
                <a:rPr lang="vi-VN" sz="2500"/>
                <a:t>Trình bày ưu điểm và hạn chế của phương pháp sản xuất điện năng từ nhiệt năng.</a:t>
              </a:r>
            </a:p>
          </p:txBody>
        </p:sp>
        <p:sp>
          <p:nvSpPr>
            <p:cNvPr id="10" name="Freeform 12">
              <a:extLst>
                <a:ext uri="{FF2B5EF4-FFF2-40B4-BE49-F238E27FC236}">
                  <a16:creationId xmlns:a16="http://schemas.microsoft.com/office/drawing/2014/main" id="{55D74E47-C6C5-F26B-4605-D46C53962370}"/>
                </a:ext>
              </a:extLst>
            </p:cNvPr>
            <p:cNvSpPr/>
            <p:nvPr/>
          </p:nvSpPr>
          <p:spPr>
            <a:xfrm>
              <a:off x="447264" y="916172"/>
              <a:ext cx="829496" cy="83893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TextBox 11">
            <a:extLst>
              <a:ext uri="{FF2B5EF4-FFF2-40B4-BE49-F238E27FC236}">
                <a16:creationId xmlns:a16="http://schemas.microsoft.com/office/drawing/2014/main" id="{A504D245-A046-7AAE-5B3B-D1AF9EB98BA6}"/>
              </a:ext>
            </a:extLst>
          </p:cNvPr>
          <p:cNvSpPr txBox="1"/>
          <p:nvPr/>
        </p:nvSpPr>
        <p:spPr>
          <a:xfrm>
            <a:off x="304800" y="332601"/>
            <a:ext cx="5562600" cy="553998"/>
          </a:xfrm>
          <a:prstGeom prst="rect">
            <a:avLst/>
          </a:prstGeom>
          <a:noFill/>
        </p:spPr>
        <p:txBody>
          <a:bodyPr wrap="square" rtlCol="0">
            <a:spAutoFit/>
          </a:bodyPr>
          <a:lstStyle/>
          <a:p>
            <a:r>
              <a:rPr lang="vi-VN" sz="3000" b="1">
                <a:solidFill>
                  <a:srgbClr val="C00000"/>
                </a:solidFill>
                <a:latin typeface="Arial" panose="020B0604020202020204" pitchFamily="34" charset="0"/>
                <a:cs typeface="Arial" panose="020B0604020202020204" pitchFamily="34" charset="0"/>
              </a:rPr>
              <a:t>2. Ưu điểm và hạn chế</a:t>
            </a:r>
            <a:endParaRPr lang="en-US" sz="3000" b="1">
              <a:solidFill>
                <a:srgbClr val="C0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167120A-D444-E341-20A5-332E735A2901}"/>
              </a:ext>
            </a:extLst>
          </p:cNvPr>
          <p:cNvSpPr/>
          <p:nvPr/>
        </p:nvSpPr>
        <p:spPr>
          <a:xfrm>
            <a:off x="4643437" y="2456964"/>
            <a:ext cx="2905125" cy="63817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a:latin typeface="Arial" panose="020B0604020202020204" pitchFamily="34" charset="0"/>
                <a:cs typeface="Arial" panose="020B0604020202020204" pitchFamily="34" charset="0"/>
              </a:rPr>
              <a:t>Ư</a:t>
            </a:r>
            <a:r>
              <a:rPr lang="en-US" sz="2500" b="1">
                <a:latin typeface="Arial" panose="020B0604020202020204" pitchFamily="34" charset="0"/>
                <a:cs typeface="Arial" panose="020B0604020202020204" pitchFamily="34" charset="0"/>
              </a:rPr>
              <a:t>u điểm </a:t>
            </a:r>
          </a:p>
        </p:txBody>
      </p:sp>
      <p:sp>
        <p:nvSpPr>
          <p:cNvPr id="14" name="Rectangle: Rounded Corners 13">
            <a:extLst>
              <a:ext uri="{FF2B5EF4-FFF2-40B4-BE49-F238E27FC236}">
                <a16:creationId xmlns:a16="http://schemas.microsoft.com/office/drawing/2014/main" id="{752E6281-08AE-0B0F-8D46-4CA2BB2D402D}"/>
              </a:ext>
            </a:extLst>
          </p:cNvPr>
          <p:cNvSpPr/>
          <p:nvPr/>
        </p:nvSpPr>
        <p:spPr>
          <a:xfrm>
            <a:off x="572760" y="3752851"/>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Công suất phát điện lớn.</a:t>
            </a:r>
            <a:endParaRPr lang="en-US" sz="2500">
              <a:solidFill>
                <a:schemeClr val="tx1"/>
              </a:solidFill>
            </a:endParaRPr>
          </a:p>
        </p:txBody>
      </p:sp>
      <p:sp>
        <p:nvSpPr>
          <p:cNvPr id="15" name="Rectangle: Rounded Corners 14">
            <a:extLst>
              <a:ext uri="{FF2B5EF4-FFF2-40B4-BE49-F238E27FC236}">
                <a16:creationId xmlns:a16="http://schemas.microsoft.com/office/drawing/2014/main" id="{384D09C3-D471-C246-8699-FE7BC6ABABFC}"/>
              </a:ext>
            </a:extLst>
          </p:cNvPr>
          <p:cNvSpPr/>
          <p:nvPr/>
        </p:nvSpPr>
        <p:spPr>
          <a:xfrm>
            <a:off x="4548072" y="3762862"/>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đầu tư ban đầu không cao, thời gian xây dựng ngắn.</a:t>
            </a:r>
            <a:endParaRPr lang="en-US" sz="2500">
              <a:solidFill>
                <a:schemeClr val="tx1"/>
              </a:solidFill>
            </a:endParaRPr>
          </a:p>
        </p:txBody>
      </p:sp>
      <p:sp>
        <p:nvSpPr>
          <p:cNvPr id="16" name="Rectangle: Rounded Corners 15">
            <a:extLst>
              <a:ext uri="{FF2B5EF4-FFF2-40B4-BE49-F238E27FC236}">
                <a16:creationId xmlns:a16="http://schemas.microsoft.com/office/drawing/2014/main" id="{A088518E-2305-F158-B9DD-4CD51D590158}"/>
              </a:ext>
            </a:extLst>
          </p:cNvPr>
          <p:cNvSpPr/>
          <p:nvPr/>
        </p:nvSpPr>
        <p:spPr>
          <a:xfrm>
            <a:off x="8580534" y="3762862"/>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Có thể vận hành liên tục, không phụ thuộc vào điều kiện thời tiết.</a:t>
            </a:r>
            <a:endParaRPr lang="en-US" sz="2500">
              <a:solidFill>
                <a:schemeClr val="tx1"/>
              </a:solidFill>
            </a:endParaRPr>
          </a:p>
        </p:txBody>
      </p:sp>
      <p:cxnSp>
        <p:nvCxnSpPr>
          <p:cNvPr id="17" name="Straight Connector 16">
            <a:extLst>
              <a:ext uri="{FF2B5EF4-FFF2-40B4-BE49-F238E27FC236}">
                <a16:creationId xmlns:a16="http://schemas.microsoft.com/office/drawing/2014/main" id="{BF05989F-095E-BEF8-4B27-68BFA2890390}"/>
              </a:ext>
            </a:extLst>
          </p:cNvPr>
          <p:cNvCxnSpPr>
            <a:cxnSpLocks/>
            <a:stCxn id="13" idx="2"/>
            <a:endCxn id="14" idx="0"/>
          </p:cNvCxnSpPr>
          <p:nvPr/>
        </p:nvCxnSpPr>
        <p:spPr>
          <a:xfrm flipH="1">
            <a:off x="2125449" y="3095139"/>
            <a:ext cx="3970551"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E880EF-E9CB-A54F-E8C7-BD29E7B8E8B5}"/>
              </a:ext>
            </a:extLst>
          </p:cNvPr>
          <p:cNvCxnSpPr>
            <a:cxnSpLocks/>
            <a:stCxn id="13" idx="2"/>
            <a:endCxn id="15" idx="0"/>
          </p:cNvCxnSpPr>
          <p:nvPr/>
        </p:nvCxnSpPr>
        <p:spPr>
          <a:xfrm>
            <a:off x="6096000" y="3095139"/>
            <a:ext cx="4761" cy="6677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1D2BEE-EA34-CB7B-4B05-5D8A0D551A0B}"/>
              </a:ext>
            </a:extLst>
          </p:cNvPr>
          <p:cNvCxnSpPr>
            <a:cxnSpLocks/>
            <a:stCxn id="13" idx="2"/>
            <a:endCxn id="16" idx="0"/>
          </p:cNvCxnSpPr>
          <p:nvPr/>
        </p:nvCxnSpPr>
        <p:spPr>
          <a:xfrm>
            <a:off x="6096000" y="3095139"/>
            <a:ext cx="4037223"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125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D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167120A-D444-E341-20A5-332E735A2901}"/>
              </a:ext>
            </a:extLst>
          </p:cNvPr>
          <p:cNvSpPr/>
          <p:nvPr/>
        </p:nvSpPr>
        <p:spPr>
          <a:xfrm>
            <a:off x="4643437" y="1390164"/>
            <a:ext cx="2905125" cy="638175"/>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Nhược điểm </a:t>
            </a:r>
          </a:p>
        </p:txBody>
      </p:sp>
      <p:sp>
        <p:nvSpPr>
          <p:cNvPr id="14" name="Rectangle: Rounded Corners 13">
            <a:extLst>
              <a:ext uri="{FF2B5EF4-FFF2-40B4-BE49-F238E27FC236}">
                <a16:creationId xmlns:a16="http://schemas.microsoft.com/office/drawing/2014/main" id="{752E6281-08AE-0B0F-8D46-4CA2BB2D402D}"/>
              </a:ext>
            </a:extLst>
          </p:cNvPr>
          <p:cNvSpPr/>
          <p:nvPr/>
        </p:nvSpPr>
        <p:spPr>
          <a:xfrm>
            <a:off x="572760" y="2686051"/>
            <a:ext cx="3105377" cy="2638862"/>
          </a:xfrm>
          <a:prstGeom prst="roundRect">
            <a:avLst>
              <a:gd name="adj" fmla="val 971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Giá thành sản phẩm lên xuống theo giá nhiên liệu. </a:t>
            </a:r>
          </a:p>
        </p:txBody>
      </p:sp>
      <p:sp>
        <p:nvSpPr>
          <p:cNvPr id="15" name="Rectangle: Rounded Corners 14">
            <a:extLst>
              <a:ext uri="{FF2B5EF4-FFF2-40B4-BE49-F238E27FC236}">
                <a16:creationId xmlns:a16="http://schemas.microsoft.com/office/drawing/2014/main" id="{384D09C3-D471-C246-8699-FE7BC6ABABFC}"/>
              </a:ext>
            </a:extLst>
          </p:cNvPr>
          <p:cNvSpPr/>
          <p:nvPr/>
        </p:nvSpPr>
        <p:spPr>
          <a:xfrm>
            <a:off x="4548072" y="2696062"/>
            <a:ext cx="3105377" cy="2638862"/>
          </a:xfrm>
          <a:prstGeom prst="roundRect">
            <a:avLst>
              <a:gd name="adj" fmla="val 971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Tạo ra nhiều khí thải và bụi ảnh hưởng tới sức khoẻ con người</a:t>
            </a:r>
            <a:endParaRPr lang="en-US" sz="2500">
              <a:solidFill>
                <a:schemeClr val="tx1"/>
              </a:solidFill>
            </a:endParaRPr>
          </a:p>
        </p:txBody>
      </p:sp>
      <p:sp>
        <p:nvSpPr>
          <p:cNvPr id="16" name="Rectangle: Rounded Corners 15">
            <a:extLst>
              <a:ext uri="{FF2B5EF4-FFF2-40B4-BE49-F238E27FC236}">
                <a16:creationId xmlns:a16="http://schemas.microsoft.com/office/drawing/2014/main" id="{A088518E-2305-F158-B9DD-4CD51D590158}"/>
              </a:ext>
            </a:extLst>
          </p:cNvPr>
          <p:cNvSpPr/>
          <p:nvPr/>
        </p:nvSpPr>
        <p:spPr>
          <a:xfrm>
            <a:off x="8580534" y="2696062"/>
            <a:ext cx="3105377" cy="2638862"/>
          </a:xfrm>
          <a:prstGeom prst="roundRect">
            <a:avLst>
              <a:gd name="adj" fmla="val 971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Gây hiệu ứng nhà kính, trái đất nóng lên, biến đổi khí hậu toàn cầu. </a:t>
            </a:r>
          </a:p>
        </p:txBody>
      </p:sp>
      <p:cxnSp>
        <p:nvCxnSpPr>
          <p:cNvPr id="17" name="Straight Connector 16">
            <a:extLst>
              <a:ext uri="{FF2B5EF4-FFF2-40B4-BE49-F238E27FC236}">
                <a16:creationId xmlns:a16="http://schemas.microsoft.com/office/drawing/2014/main" id="{BF05989F-095E-BEF8-4B27-68BFA2890390}"/>
              </a:ext>
            </a:extLst>
          </p:cNvPr>
          <p:cNvCxnSpPr>
            <a:cxnSpLocks/>
            <a:stCxn id="13" idx="2"/>
            <a:endCxn id="14" idx="0"/>
          </p:cNvCxnSpPr>
          <p:nvPr/>
        </p:nvCxnSpPr>
        <p:spPr>
          <a:xfrm flipH="1">
            <a:off x="2125449" y="2028339"/>
            <a:ext cx="3970551"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E880EF-E9CB-A54F-E8C7-BD29E7B8E8B5}"/>
              </a:ext>
            </a:extLst>
          </p:cNvPr>
          <p:cNvCxnSpPr>
            <a:cxnSpLocks/>
            <a:stCxn id="13" idx="2"/>
            <a:endCxn id="15" idx="0"/>
          </p:cNvCxnSpPr>
          <p:nvPr/>
        </p:nvCxnSpPr>
        <p:spPr>
          <a:xfrm>
            <a:off x="6096000" y="2028339"/>
            <a:ext cx="4761" cy="6677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1D2BEE-EA34-CB7B-4B05-5D8A0D551A0B}"/>
              </a:ext>
            </a:extLst>
          </p:cNvPr>
          <p:cNvCxnSpPr>
            <a:cxnSpLocks/>
            <a:stCxn id="13" idx="2"/>
            <a:endCxn id="16" idx="0"/>
          </p:cNvCxnSpPr>
          <p:nvPr/>
        </p:nvCxnSpPr>
        <p:spPr>
          <a:xfrm>
            <a:off x="6096000" y="2028339"/>
            <a:ext cx="4037223"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761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par>
                                <p:cTn id="15" presetID="22"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264795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b="-210792"/>
            </a:stretch>
          </a:blipFill>
        </p:spPr>
      </p:sp>
      <p:sp>
        <p:nvSpPr>
          <p:cNvPr id="5" name="Freeform 3">
            <a:extLst>
              <a:ext uri="{FF2B5EF4-FFF2-40B4-BE49-F238E27FC236}">
                <a16:creationId xmlns:a16="http://schemas.microsoft.com/office/drawing/2014/main" id="{CFD6F21D-68F3-53AA-25E3-E971F8CA59EF}"/>
              </a:ext>
            </a:extLst>
          </p:cNvPr>
          <p:cNvSpPr/>
          <p:nvPr/>
        </p:nvSpPr>
        <p:spPr>
          <a:xfrm>
            <a:off x="0" y="5562600"/>
            <a:ext cx="12282985" cy="17145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t="-380000"/>
            </a:stretch>
          </a:blipFill>
        </p:spPr>
      </p:sp>
      <p:sp>
        <p:nvSpPr>
          <p:cNvPr id="8" name="TextBox 7">
            <a:extLst>
              <a:ext uri="{FF2B5EF4-FFF2-40B4-BE49-F238E27FC236}">
                <a16:creationId xmlns:a16="http://schemas.microsoft.com/office/drawing/2014/main" id="{0FDDC90C-3379-51B6-8B66-13E12E4569FF}"/>
              </a:ext>
            </a:extLst>
          </p:cNvPr>
          <p:cNvSpPr txBox="1"/>
          <p:nvPr/>
        </p:nvSpPr>
        <p:spPr>
          <a:xfrm>
            <a:off x="139427" y="2408272"/>
            <a:ext cx="12004129" cy="20414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70C0"/>
                </a:solidFill>
                <a:effectLst/>
                <a:uLnTx/>
                <a:uFillTx/>
                <a:latin typeface="Arial"/>
                <a:ea typeface="+mn-ea"/>
                <a:cs typeface="+mn-cs"/>
              </a:rPr>
              <a:t>PHẦN III. </a:t>
            </a:r>
            <a:r>
              <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PHƯƠNG PHÁP SẢN XUẤT ĐIỆN NĂNG TỪ NĂNG LƯỢNG HẠT NHÂN </a:t>
            </a:r>
          </a:p>
        </p:txBody>
      </p:sp>
    </p:spTree>
    <p:extLst>
      <p:ext uri="{BB962C8B-B14F-4D97-AF65-F5344CB8AC3E}">
        <p14:creationId xmlns:p14="http://schemas.microsoft.com/office/powerpoint/2010/main" val="15338460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5682D43-1DF2-BEE4-D25A-AED58105F1B7}"/>
              </a:ext>
            </a:extLst>
          </p:cNvPr>
          <p:cNvGrpSpPr/>
          <p:nvPr/>
        </p:nvGrpSpPr>
        <p:grpSpPr>
          <a:xfrm>
            <a:off x="700086" y="1666875"/>
            <a:ext cx="10706100" cy="5006785"/>
            <a:chOff x="700086" y="1666875"/>
            <a:chExt cx="10706100" cy="5006785"/>
          </a:xfrm>
        </p:grpSpPr>
        <p:pic>
          <p:nvPicPr>
            <p:cNvPr id="6" name="Picture 5">
              <a:extLst>
                <a:ext uri="{FF2B5EF4-FFF2-40B4-BE49-F238E27FC236}">
                  <a16:creationId xmlns:a16="http://schemas.microsoft.com/office/drawing/2014/main" id="{90D056DF-47DD-AE0B-611A-2120695E73DD}"/>
                </a:ext>
              </a:extLst>
            </p:cNvPr>
            <p:cNvPicPr>
              <a:picLocks noChangeAspect="1"/>
            </p:cNvPicPr>
            <p:nvPr/>
          </p:nvPicPr>
          <p:blipFill rotWithShape="1">
            <a:blip r:embed="rId2"/>
            <a:srcRect t="2125" b="12399"/>
            <a:stretch/>
          </p:blipFill>
          <p:spPr>
            <a:xfrm>
              <a:off x="1101477" y="1666875"/>
              <a:ext cx="9627095" cy="3962400"/>
            </a:xfrm>
            <a:prstGeom prst="rect">
              <a:avLst/>
            </a:prstGeom>
          </p:spPr>
        </p:pic>
        <p:sp>
          <p:nvSpPr>
            <p:cNvPr id="9" name="TextBox 8">
              <a:extLst>
                <a:ext uri="{FF2B5EF4-FFF2-40B4-BE49-F238E27FC236}">
                  <a16:creationId xmlns:a16="http://schemas.microsoft.com/office/drawing/2014/main" id="{CF0DA4F6-58F7-C73C-656F-8F4EB61FCA2E}"/>
                </a:ext>
              </a:extLst>
            </p:cNvPr>
            <p:cNvSpPr txBox="1"/>
            <p:nvPr/>
          </p:nvSpPr>
          <p:spPr>
            <a:xfrm>
              <a:off x="700086" y="5715000"/>
              <a:ext cx="10706100" cy="958660"/>
            </a:xfrm>
            <a:prstGeom prst="rect">
              <a:avLst/>
            </a:prstGeom>
            <a:noFill/>
          </p:spPr>
          <p:txBody>
            <a:bodyPr wrap="square" rtlCol="0">
              <a:spAutoFit/>
            </a:bodyPr>
            <a:lstStyle/>
            <a:p>
              <a:pPr algn="ctr">
                <a:lnSpc>
                  <a:spcPct val="150000"/>
                </a:lnSpc>
              </a:pPr>
              <a:r>
                <a:rPr lang="en-US" sz="2000" b="1" i="1">
                  <a:latin typeface="Arial" panose="020B0604020202020204" pitchFamily="34" charset="0"/>
                  <a:cs typeface="Arial" panose="020B0604020202020204" pitchFamily="34" charset="0"/>
                </a:rPr>
                <a:t>Hình 5.3. </a:t>
              </a:r>
              <a:r>
                <a:rPr lang="en-US" sz="2000" i="1">
                  <a:latin typeface="Arial" panose="020B0604020202020204" pitchFamily="34" charset="0"/>
                  <a:cs typeface="Arial" panose="020B0604020202020204" pitchFamily="34" charset="0"/>
                </a:rPr>
                <a:t>Sơ đồ nhà máy điện hạt nhân </a:t>
              </a:r>
            </a:p>
            <a:p>
              <a:pPr algn="ctr">
                <a:lnSpc>
                  <a:spcPct val="150000"/>
                </a:lnSpc>
              </a:pPr>
              <a:r>
                <a:rPr lang="en-US" sz="2000">
                  <a:latin typeface="Arial" panose="020B0604020202020204" pitchFamily="34" charset="0"/>
                  <a:cs typeface="Arial" panose="020B0604020202020204" pitchFamily="34" charset="0"/>
                </a:rPr>
                <a:t>1. Lò phản ứng; 2. Turbine; 3. Máy phát điện; 4. Trạm biến áp; 5. Bộ phận làm mát khép kín</a:t>
              </a:r>
            </a:p>
          </p:txBody>
        </p:sp>
      </p:grpSp>
      <p:sp>
        <p:nvSpPr>
          <p:cNvPr id="10" name="TextBox 9">
            <a:extLst>
              <a:ext uri="{FF2B5EF4-FFF2-40B4-BE49-F238E27FC236}">
                <a16:creationId xmlns:a16="http://schemas.microsoft.com/office/drawing/2014/main" id="{19209AA5-2ECD-2578-BB40-E693BE6AEC95}"/>
              </a:ext>
            </a:extLst>
          </p:cNvPr>
          <p:cNvSpPr txBox="1"/>
          <p:nvPr/>
        </p:nvSpPr>
        <p:spPr>
          <a:xfrm>
            <a:off x="359569" y="320159"/>
            <a:ext cx="6129336" cy="553998"/>
          </a:xfrm>
          <a:prstGeom prst="rect">
            <a:avLst/>
          </a:prstGeom>
          <a:noFill/>
        </p:spPr>
        <p:txBody>
          <a:bodyPr wrap="square">
            <a:spAutoFit/>
          </a:bodyPr>
          <a:lstStyle/>
          <a:p>
            <a:r>
              <a:rPr lang="en-US" sz="3000" b="1">
                <a:solidFill>
                  <a:srgbClr val="C00000"/>
                </a:solidFill>
                <a:latin typeface="Arial" panose="020B0604020202020204" pitchFamily="34" charset="0"/>
                <a:cs typeface="Arial" panose="020B0604020202020204" pitchFamily="34" charset="0"/>
              </a:rPr>
              <a:t>1. Nội dung</a:t>
            </a:r>
          </a:p>
        </p:txBody>
      </p:sp>
      <p:sp>
        <p:nvSpPr>
          <p:cNvPr id="11" name="Speech Bubble: Rectangle with Corners Rounded 10">
            <a:extLst>
              <a:ext uri="{FF2B5EF4-FFF2-40B4-BE49-F238E27FC236}">
                <a16:creationId xmlns:a16="http://schemas.microsoft.com/office/drawing/2014/main" id="{EFB985A1-1DAE-3D43-DD09-10491729AA11}"/>
              </a:ext>
            </a:extLst>
          </p:cNvPr>
          <p:cNvSpPr/>
          <p:nvPr/>
        </p:nvSpPr>
        <p:spPr>
          <a:xfrm>
            <a:off x="8207858" y="487049"/>
            <a:ext cx="3624573" cy="1284601"/>
          </a:xfrm>
          <a:prstGeom prst="wedgeRoundRectCallout">
            <a:avLst>
              <a:gd name="adj1" fmla="val -40672"/>
              <a:gd name="adj2" fmla="val 68577"/>
              <a:gd name="adj3" fmla="val 16667"/>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Quan sát </a:t>
            </a:r>
            <a:r>
              <a:rPr lang="vi-VN" sz="2500">
                <a:solidFill>
                  <a:schemeClr val="tx1"/>
                </a:solidFill>
                <a:latin typeface="Arial" panose="020B0604020202020204" pitchFamily="34" charset="0"/>
                <a:cs typeface="Arial" panose="020B0604020202020204" pitchFamily="34" charset="0"/>
              </a:rPr>
              <a:t>sơ đồ nhà máy điện hạt nhân </a:t>
            </a:r>
            <a:endParaRPr lang="en-US" sz="2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291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6B492E-49D4-D85F-DC9B-69ADEB1B7FDB}"/>
              </a:ext>
            </a:extLst>
          </p:cNvPr>
          <p:cNvSpPr txBox="1"/>
          <p:nvPr/>
        </p:nvSpPr>
        <p:spPr>
          <a:xfrm>
            <a:off x="2638425" y="333375"/>
            <a:ext cx="6915150"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cs typeface="Arial" panose="020B0604020202020204" pitchFamily="34" charset="0"/>
              </a:rPr>
              <a:t>KHỞI ĐỘNG </a:t>
            </a:r>
          </a:p>
        </p:txBody>
      </p:sp>
      <p:grpSp>
        <p:nvGrpSpPr>
          <p:cNvPr id="8" name="Group 7">
            <a:extLst>
              <a:ext uri="{FF2B5EF4-FFF2-40B4-BE49-F238E27FC236}">
                <a16:creationId xmlns:a16="http://schemas.microsoft.com/office/drawing/2014/main" id="{39CA9E2A-65BD-9981-1CE3-54E70AFAD3DE}"/>
              </a:ext>
            </a:extLst>
          </p:cNvPr>
          <p:cNvGrpSpPr/>
          <p:nvPr/>
        </p:nvGrpSpPr>
        <p:grpSpPr>
          <a:xfrm>
            <a:off x="561154" y="1196887"/>
            <a:ext cx="11069692" cy="1184363"/>
            <a:chOff x="561154" y="2158912"/>
            <a:chExt cx="11069692" cy="1184363"/>
          </a:xfrm>
        </p:grpSpPr>
        <p:sp>
          <p:nvSpPr>
            <p:cNvPr id="6" name="TextBox 5">
              <a:extLst>
                <a:ext uri="{FF2B5EF4-FFF2-40B4-BE49-F238E27FC236}">
                  <a16:creationId xmlns:a16="http://schemas.microsoft.com/office/drawing/2014/main" id="{D968B783-CFF5-AFB6-9C2F-93CF8F251516}"/>
                </a:ext>
              </a:extLst>
            </p:cNvPr>
            <p:cNvSpPr txBox="1"/>
            <p:nvPr/>
          </p:nvSpPr>
          <p:spPr>
            <a:xfrm>
              <a:off x="1558158" y="2158912"/>
              <a:ext cx="10072688" cy="1184363"/>
            </a:xfrm>
            <a:prstGeom prst="rect">
              <a:avLst/>
            </a:prstGeom>
            <a:noFill/>
          </p:spPr>
          <p:txBody>
            <a:bodyPr wrap="square">
              <a:spAutoFit/>
            </a:bodyPr>
            <a:lstStyle/>
            <a:p>
              <a:pPr algn="just">
                <a:lnSpc>
                  <a:spcPct val="150000"/>
                </a:lnSpc>
              </a:pPr>
              <a:r>
                <a:rPr lang="vi-VN" sz="2500"/>
                <a:t>Em hãy kể tên một số nhà máy điện mà em biết và nêu phương pháp sản xuất điện năng của các nhà máy điện đó.</a:t>
              </a:r>
              <a:endParaRPr lang="en-US" sz="2500"/>
            </a:p>
          </p:txBody>
        </p:sp>
        <p:sp>
          <p:nvSpPr>
            <p:cNvPr id="7" name="Freeform 12">
              <a:extLst>
                <a:ext uri="{FF2B5EF4-FFF2-40B4-BE49-F238E27FC236}">
                  <a16:creationId xmlns:a16="http://schemas.microsoft.com/office/drawing/2014/main" id="{BDF92BC2-E48F-49EB-1487-C6481C3F2D74}"/>
                </a:ext>
              </a:extLst>
            </p:cNvPr>
            <p:cNvSpPr/>
            <p:nvPr/>
          </p:nvSpPr>
          <p:spPr>
            <a:xfrm>
              <a:off x="561154" y="2412850"/>
              <a:ext cx="838397" cy="847936"/>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12DCA071-4AFB-EAF7-DC7E-9AC676B96679}"/>
              </a:ext>
            </a:extLst>
          </p:cNvPr>
          <p:cNvGrpSpPr/>
          <p:nvPr/>
        </p:nvGrpSpPr>
        <p:grpSpPr>
          <a:xfrm>
            <a:off x="189680" y="2766771"/>
            <a:ext cx="3629847" cy="2638233"/>
            <a:chOff x="189680" y="2766771"/>
            <a:chExt cx="3629847" cy="2638233"/>
          </a:xfrm>
        </p:grpSpPr>
        <p:pic>
          <p:nvPicPr>
            <p:cNvPr id="1026" name="Picture 2" descr="Các hồ thủy điện trên lưu vực sông Đà thiếu hụt 5 tỷ m3 nước, EVN đề nghị Nhà  máy nước Sông Đà khẩn trương khắc phục tình trạng sử dụng nước">
              <a:extLst>
                <a:ext uri="{FF2B5EF4-FFF2-40B4-BE49-F238E27FC236}">
                  <a16:creationId xmlns:a16="http://schemas.microsoft.com/office/drawing/2014/main" id="{CEF25DAB-A18B-5769-8F8E-C5CB6E2B21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608"/>
            <a:stretch/>
          </p:blipFill>
          <p:spPr bwMode="auto">
            <a:xfrm>
              <a:off x="189680" y="2766771"/>
              <a:ext cx="3629846" cy="26382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98A8F7-23D1-0BC6-F729-DC65BD3F5265}"/>
                </a:ext>
              </a:extLst>
            </p:cNvPr>
            <p:cNvSpPr txBox="1"/>
            <p:nvPr/>
          </p:nvSpPr>
          <p:spPr>
            <a:xfrm>
              <a:off x="189680" y="4909644"/>
              <a:ext cx="3629847" cy="400110"/>
            </a:xfrm>
            <a:prstGeom prst="rect">
              <a:avLst/>
            </a:prstGeom>
            <a:solidFill>
              <a:schemeClr val="bg1"/>
            </a:solidFill>
          </p:spPr>
          <p:txBody>
            <a:bodyPr wrap="square" rtlCol="0">
              <a:spAutoFit/>
            </a:bodyPr>
            <a:lstStyle/>
            <a:p>
              <a:pPr algn="ctr"/>
              <a:r>
                <a:rPr lang="en-US" sz="2000">
                  <a:latin typeface="Arial" panose="020B0604020202020204" pitchFamily="34" charset="0"/>
                  <a:cs typeface="Arial" panose="020B0604020202020204" pitchFamily="34" charset="0"/>
                </a:rPr>
                <a:t>Nhà máy thủy điện Hòa Bình </a:t>
              </a:r>
            </a:p>
          </p:txBody>
        </p:sp>
      </p:grpSp>
      <p:grpSp>
        <p:nvGrpSpPr>
          <p:cNvPr id="32" name="Group 31">
            <a:extLst>
              <a:ext uri="{FF2B5EF4-FFF2-40B4-BE49-F238E27FC236}">
                <a16:creationId xmlns:a16="http://schemas.microsoft.com/office/drawing/2014/main" id="{C7205E97-1E2A-A2C4-B89F-2F6C7A987AD9}"/>
              </a:ext>
            </a:extLst>
          </p:cNvPr>
          <p:cNvGrpSpPr/>
          <p:nvPr/>
        </p:nvGrpSpPr>
        <p:grpSpPr>
          <a:xfrm>
            <a:off x="4024722" y="2766771"/>
            <a:ext cx="3848100" cy="2640404"/>
            <a:chOff x="4024722" y="2766771"/>
            <a:chExt cx="3848100" cy="2640404"/>
          </a:xfrm>
        </p:grpSpPr>
        <p:pic>
          <p:nvPicPr>
            <p:cNvPr id="1028" name="Picture 4" descr="Nhiệt điện Phú Mỹ - Nguồn năng lượng xanh cho đất nước">
              <a:extLst>
                <a:ext uri="{FF2B5EF4-FFF2-40B4-BE49-F238E27FC236}">
                  <a16:creationId xmlns:a16="http://schemas.microsoft.com/office/drawing/2014/main" id="{3999D132-C191-FE5A-94AF-ADD7BF11F1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955"/>
            <a:stretch/>
          </p:blipFill>
          <p:spPr bwMode="auto">
            <a:xfrm>
              <a:off x="4024722" y="2766771"/>
              <a:ext cx="3848100" cy="264040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E5907AE-5501-C145-FD18-008C77AC14EC}"/>
                </a:ext>
              </a:extLst>
            </p:cNvPr>
            <p:cNvSpPr txBox="1"/>
            <p:nvPr/>
          </p:nvSpPr>
          <p:spPr>
            <a:xfrm>
              <a:off x="4248558" y="4909644"/>
              <a:ext cx="3400427" cy="400110"/>
            </a:xfrm>
            <a:prstGeom prst="rect">
              <a:avLst/>
            </a:prstGeom>
            <a:solidFill>
              <a:schemeClr val="bg1"/>
            </a:solidFill>
          </p:spPr>
          <p:txBody>
            <a:bodyPr wrap="square" rtlCol="0">
              <a:spAutoFit/>
            </a:bodyPr>
            <a:lstStyle/>
            <a:p>
              <a:pPr algn="ctr"/>
              <a:r>
                <a:rPr lang="en-US" sz="2000">
                  <a:latin typeface="Arial" panose="020B0604020202020204" pitchFamily="34" charset="0"/>
                  <a:cs typeface="Arial" panose="020B0604020202020204" pitchFamily="34" charset="0"/>
                </a:rPr>
                <a:t>Nhà máy nhiệt điện Phú Mỹ </a:t>
              </a:r>
            </a:p>
          </p:txBody>
        </p:sp>
      </p:grpSp>
      <p:grpSp>
        <p:nvGrpSpPr>
          <p:cNvPr id="33" name="Group 32">
            <a:extLst>
              <a:ext uri="{FF2B5EF4-FFF2-40B4-BE49-F238E27FC236}">
                <a16:creationId xmlns:a16="http://schemas.microsoft.com/office/drawing/2014/main" id="{576E5D10-A3E3-B88D-D022-3DBB4DE3013A}"/>
              </a:ext>
            </a:extLst>
          </p:cNvPr>
          <p:cNvGrpSpPr/>
          <p:nvPr/>
        </p:nvGrpSpPr>
        <p:grpSpPr>
          <a:xfrm>
            <a:off x="8078019" y="2766771"/>
            <a:ext cx="3848099" cy="2640330"/>
            <a:chOff x="8078019" y="2766771"/>
            <a:chExt cx="3848099" cy="2640330"/>
          </a:xfrm>
        </p:grpSpPr>
        <p:pic>
          <p:nvPicPr>
            <p:cNvPr id="1030" name="Picture 6" descr="BIM Group khánh thành cụm 3 nhà máy điện mặt trời 330 MWP">
              <a:extLst>
                <a:ext uri="{FF2B5EF4-FFF2-40B4-BE49-F238E27FC236}">
                  <a16:creationId xmlns:a16="http://schemas.microsoft.com/office/drawing/2014/main" id="{48767B78-F888-CD87-9DD1-7049B87756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11" r="14774"/>
            <a:stretch/>
          </p:blipFill>
          <p:spPr bwMode="auto">
            <a:xfrm>
              <a:off x="8078019" y="2766771"/>
              <a:ext cx="3848099" cy="26403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9593930-1BFC-3429-9DEB-77704B10BB46}"/>
                </a:ext>
              </a:extLst>
            </p:cNvPr>
            <p:cNvSpPr txBox="1"/>
            <p:nvPr/>
          </p:nvSpPr>
          <p:spPr>
            <a:xfrm>
              <a:off x="8187144" y="4909644"/>
              <a:ext cx="3629847" cy="400110"/>
            </a:xfrm>
            <a:prstGeom prst="rect">
              <a:avLst/>
            </a:prstGeom>
            <a:solidFill>
              <a:schemeClr val="bg1"/>
            </a:solidFill>
          </p:spPr>
          <p:txBody>
            <a:bodyPr wrap="square" rtlCol="0">
              <a:spAutoFit/>
            </a:bodyPr>
            <a:lstStyle/>
            <a:p>
              <a:pPr algn="ctr"/>
              <a:r>
                <a:rPr lang="en-US" sz="2000">
                  <a:latin typeface="Arial" panose="020B0604020202020204" pitchFamily="34" charset="0"/>
                  <a:cs typeface="Arial" panose="020B0604020202020204" pitchFamily="34" charset="0"/>
                </a:rPr>
                <a:t>Nhà máy điện mặt trời BIM</a:t>
              </a:r>
            </a:p>
          </p:txBody>
        </p:sp>
      </p:grpSp>
      <p:grpSp>
        <p:nvGrpSpPr>
          <p:cNvPr id="24" name="Group 23">
            <a:extLst>
              <a:ext uri="{FF2B5EF4-FFF2-40B4-BE49-F238E27FC236}">
                <a16:creationId xmlns:a16="http://schemas.microsoft.com/office/drawing/2014/main" id="{14881CE8-9958-0C3F-301A-E9AB6C9BCDE0}"/>
              </a:ext>
            </a:extLst>
          </p:cNvPr>
          <p:cNvGrpSpPr/>
          <p:nvPr/>
        </p:nvGrpSpPr>
        <p:grpSpPr>
          <a:xfrm>
            <a:off x="375417" y="5661937"/>
            <a:ext cx="3258372" cy="862688"/>
            <a:chOff x="375417" y="5661937"/>
            <a:chExt cx="3258372" cy="862688"/>
          </a:xfrm>
        </p:grpSpPr>
        <p:sp>
          <p:nvSpPr>
            <p:cNvPr id="22" name="Arrow: Down 21">
              <a:extLst>
                <a:ext uri="{FF2B5EF4-FFF2-40B4-BE49-F238E27FC236}">
                  <a16:creationId xmlns:a16="http://schemas.microsoft.com/office/drawing/2014/main" id="{1A992B25-860A-6C15-834C-2468A7CB4B05}"/>
                </a:ext>
              </a:extLst>
            </p:cNvPr>
            <p:cNvSpPr/>
            <p:nvPr/>
          </p:nvSpPr>
          <p:spPr>
            <a:xfrm>
              <a:off x="1785528" y="5661937"/>
              <a:ext cx="438150" cy="257175"/>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E2419F-D679-A986-A830-12E2C7F59DBA}"/>
                </a:ext>
              </a:extLst>
            </p:cNvPr>
            <p:cNvSpPr txBox="1"/>
            <p:nvPr/>
          </p:nvSpPr>
          <p:spPr>
            <a:xfrm>
              <a:off x="375417" y="6047571"/>
              <a:ext cx="3258372"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Thủy năng </a:t>
              </a:r>
            </a:p>
          </p:txBody>
        </p:sp>
      </p:grpSp>
      <p:grpSp>
        <p:nvGrpSpPr>
          <p:cNvPr id="25" name="Group 24">
            <a:extLst>
              <a:ext uri="{FF2B5EF4-FFF2-40B4-BE49-F238E27FC236}">
                <a16:creationId xmlns:a16="http://schemas.microsoft.com/office/drawing/2014/main" id="{01A6EF7D-3A98-A03D-F2FB-B207FDC6155C}"/>
              </a:ext>
            </a:extLst>
          </p:cNvPr>
          <p:cNvGrpSpPr/>
          <p:nvPr/>
        </p:nvGrpSpPr>
        <p:grpSpPr>
          <a:xfrm>
            <a:off x="4319585" y="5661937"/>
            <a:ext cx="3258372" cy="862688"/>
            <a:chOff x="375417" y="5661937"/>
            <a:chExt cx="3258372" cy="862688"/>
          </a:xfrm>
        </p:grpSpPr>
        <p:sp>
          <p:nvSpPr>
            <p:cNvPr id="26" name="Arrow: Down 25">
              <a:extLst>
                <a:ext uri="{FF2B5EF4-FFF2-40B4-BE49-F238E27FC236}">
                  <a16:creationId xmlns:a16="http://schemas.microsoft.com/office/drawing/2014/main" id="{CDDB595E-25DE-E961-F031-4446B2787EF7}"/>
                </a:ext>
              </a:extLst>
            </p:cNvPr>
            <p:cNvSpPr/>
            <p:nvPr/>
          </p:nvSpPr>
          <p:spPr>
            <a:xfrm>
              <a:off x="1785528" y="5661937"/>
              <a:ext cx="438150" cy="257175"/>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851543B-7BF6-AEF5-1E9F-32C1359509CF}"/>
                </a:ext>
              </a:extLst>
            </p:cNvPr>
            <p:cNvSpPr txBox="1"/>
            <p:nvPr/>
          </p:nvSpPr>
          <p:spPr>
            <a:xfrm>
              <a:off x="375417" y="6047571"/>
              <a:ext cx="3258372"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Nhiệt năng </a:t>
              </a:r>
            </a:p>
          </p:txBody>
        </p:sp>
      </p:grpSp>
      <p:grpSp>
        <p:nvGrpSpPr>
          <p:cNvPr id="28" name="Group 27">
            <a:extLst>
              <a:ext uri="{FF2B5EF4-FFF2-40B4-BE49-F238E27FC236}">
                <a16:creationId xmlns:a16="http://schemas.microsoft.com/office/drawing/2014/main" id="{2873C6D2-E0BC-CCFF-B845-AA1B1C70E534}"/>
              </a:ext>
            </a:extLst>
          </p:cNvPr>
          <p:cNvGrpSpPr/>
          <p:nvPr/>
        </p:nvGrpSpPr>
        <p:grpSpPr>
          <a:xfrm>
            <a:off x="8367302" y="5661937"/>
            <a:ext cx="3258372" cy="862688"/>
            <a:chOff x="375417" y="5661937"/>
            <a:chExt cx="3258372" cy="862688"/>
          </a:xfrm>
        </p:grpSpPr>
        <p:sp>
          <p:nvSpPr>
            <p:cNvPr id="29" name="Arrow: Down 28">
              <a:extLst>
                <a:ext uri="{FF2B5EF4-FFF2-40B4-BE49-F238E27FC236}">
                  <a16:creationId xmlns:a16="http://schemas.microsoft.com/office/drawing/2014/main" id="{A96E8981-A5F3-395B-9799-5D374427045A}"/>
                </a:ext>
              </a:extLst>
            </p:cNvPr>
            <p:cNvSpPr/>
            <p:nvPr/>
          </p:nvSpPr>
          <p:spPr>
            <a:xfrm>
              <a:off x="1785528" y="5661937"/>
              <a:ext cx="438150" cy="257175"/>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C599129-7FA2-4179-B0F2-66B94CB1BD04}"/>
                </a:ext>
              </a:extLst>
            </p:cNvPr>
            <p:cNvSpPr txBox="1"/>
            <p:nvPr/>
          </p:nvSpPr>
          <p:spPr>
            <a:xfrm>
              <a:off x="375417" y="6047571"/>
              <a:ext cx="3258372"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Năng lượng mặt trời</a:t>
              </a:r>
            </a:p>
          </p:txBody>
        </p:sp>
      </p:grpSp>
    </p:spTree>
    <p:extLst>
      <p:ext uri="{BB962C8B-B14F-4D97-AF65-F5344CB8AC3E}">
        <p14:creationId xmlns:p14="http://schemas.microsoft.com/office/powerpoint/2010/main" val="422698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inVertical)">
                                      <p:cBhvr>
                                        <p:cTn id="14" dur="500"/>
                                        <p:tgtEl>
                                          <p:spTgt spid="32"/>
                                        </p:tgtEl>
                                      </p:cBhvr>
                                    </p:animEffect>
                                  </p:childTnLst>
                                </p:cTn>
                              </p:par>
                              <p:par>
                                <p:cTn id="15" presetID="16" presetClass="entr" presetSubtype="21"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par>
                                <p:cTn id="25" presetID="22"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2B3C505-C0B1-0A83-0E51-A735F5D68309}"/>
              </a:ext>
            </a:extLst>
          </p:cNvPr>
          <p:cNvGrpSpPr/>
          <p:nvPr/>
        </p:nvGrpSpPr>
        <p:grpSpPr>
          <a:xfrm>
            <a:off x="485548" y="342462"/>
            <a:ext cx="11287576" cy="1175258"/>
            <a:chOff x="580574" y="361512"/>
            <a:chExt cx="11287576" cy="1175258"/>
          </a:xfrm>
        </p:grpSpPr>
        <p:sp>
          <p:nvSpPr>
            <p:cNvPr id="3" name="Freeform 9">
              <a:extLst>
                <a:ext uri="{FF2B5EF4-FFF2-40B4-BE49-F238E27FC236}">
                  <a16:creationId xmlns:a16="http://schemas.microsoft.com/office/drawing/2014/main" id="{0619C896-8417-0BAE-5764-48985EBB9FBF}"/>
                </a:ext>
              </a:extLst>
            </p:cNvPr>
            <p:cNvSpPr/>
            <p:nvPr/>
          </p:nvSpPr>
          <p:spPr>
            <a:xfrm>
              <a:off x="580574" y="553583"/>
              <a:ext cx="848175" cy="791116"/>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FD5ED86-99EC-1A0E-30A7-70A023BD4F35}"/>
                </a:ext>
              </a:extLst>
            </p:cNvPr>
            <p:cNvSpPr txBox="1"/>
            <p:nvPr/>
          </p:nvSpPr>
          <p:spPr>
            <a:xfrm>
              <a:off x="1589483" y="361512"/>
              <a:ext cx="10278667" cy="1175258"/>
            </a:xfrm>
            <a:prstGeom prst="rect">
              <a:avLst/>
            </a:prstGeom>
            <a:noFill/>
          </p:spPr>
          <p:txBody>
            <a:bodyPr wrap="square">
              <a:spAutoFit/>
            </a:bodyPr>
            <a:lstStyle/>
            <a:p>
              <a:pPr algn="just">
                <a:lnSpc>
                  <a:spcPct val="150000"/>
                </a:lnSpc>
              </a:pPr>
              <a:r>
                <a:rPr lang="vi-VN" sz="2500"/>
                <a:t>Nghiên cứu SGK và trả lời </a:t>
              </a:r>
              <a:r>
                <a:rPr lang="vi-VN" sz="2500" b="1" i="1"/>
                <a:t>Câu hỏi 1 (SGK – tr26)</a:t>
              </a:r>
              <a:r>
                <a:rPr lang="en-US" sz="2500" b="1" i="1"/>
                <a:t>: </a:t>
              </a:r>
              <a:r>
                <a:rPr lang="vi-VN" sz="2500" i="1">
                  <a:solidFill>
                    <a:srgbClr val="C00000"/>
                  </a:solidFill>
                </a:rPr>
                <a:t>Trình bày phương pháp sản xuất điện năng trong nhà máy điện hạt nhân.</a:t>
              </a:r>
            </a:p>
          </p:txBody>
        </p:sp>
      </p:grpSp>
      <p:sp>
        <p:nvSpPr>
          <p:cNvPr id="8" name="Rectangle: Rounded Corners 7">
            <a:extLst>
              <a:ext uri="{FF2B5EF4-FFF2-40B4-BE49-F238E27FC236}">
                <a16:creationId xmlns:a16="http://schemas.microsoft.com/office/drawing/2014/main" id="{1FE998A7-7B29-4BDC-B1D4-1A1556F29554}"/>
              </a:ext>
            </a:extLst>
          </p:cNvPr>
          <p:cNvSpPr/>
          <p:nvPr/>
        </p:nvSpPr>
        <p:spPr>
          <a:xfrm>
            <a:off x="3043237" y="1835079"/>
            <a:ext cx="6105525" cy="638175"/>
          </a:xfrm>
          <a:prstGeom prst="roundRect">
            <a:avLst>
              <a:gd name="adj" fmla="val 13096"/>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Sản xuất điện từ năng lượng hạt nhân</a:t>
            </a:r>
          </a:p>
        </p:txBody>
      </p:sp>
      <p:sp>
        <p:nvSpPr>
          <p:cNvPr id="12" name="Rectangle: Rounded Corners 11">
            <a:extLst>
              <a:ext uri="{FF2B5EF4-FFF2-40B4-BE49-F238E27FC236}">
                <a16:creationId xmlns:a16="http://schemas.microsoft.com/office/drawing/2014/main" id="{B48168A7-1F52-1512-E0A6-B5E1BA611E4C}"/>
              </a:ext>
            </a:extLst>
          </p:cNvPr>
          <p:cNvSpPr/>
          <p:nvPr/>
        </p:nvSpPr>
        <p:spPr>
          <a:xfrm>
            <a:off x="222359" y="3200838"/>
            <a:ext cx="2352526" cy="3296089"/>
          </a:xfrm>
          <a:prstGeom prst="roundRect">
            <a:avLst>
              <a:gd name="adj" fmla="val 600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rPr>
              <a:t>Nhiệt năng thu được từ phản ứng phân hạch hạt nhân </a:t>
            </a:r>
            <a:endParaRPr lang="en-US" sz="2300">
              <a:solidFill>
                <a:schemeClr val="tx1"/>
              </a:solidFill>
            </a:endParaRPr>
          </a:p>
        </p:txBody>
      </p:sp>
      <p:cxnSp>
        <p:nvCxnSpPr>
          <p:cNvPr id="13" name="Straight Connector 12">
            <a:extLst>
              <a:ext uri="{FF2B5EF4-FFF2-40B4-BE49-F238E27FC236}">
                <a16:creationId xmlns:a16="http://schemas.microsoft.com/office/drawing/2014/main" id="{F299D80D-0D6C-CE96-9889-CA625A51219C}"/>
              </a:ext>
            </a:extLst>
          </p:cNvPr>
          <p:cNvCxnSpPr>
            <a:cxnSpLocks/>
            <a:stCxn id="8" idx="2"/>
            <a:endCxn id="12" idx="0"/>
          </p:cNvCxnSpPr>
          <p:nvPr/>
        </p:nvCxnSpPr>
        <p:spPr>
          <a:xfrm flipH="1">
            <a:off x="1398622" y="2473254"/>
            <a:ext cx="4697378" cy="72758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76F38C-7770-7CD8-995B-DD01E2E12A9F}"/>
              </a:ext>
            </a:extLst>
          </p:cNvPr>
          <p:cNvCxnSpPr>
            <a:cxnSpLocks/>
            <a:stCxn id="8" idx="2"/>
            <a:endCxn id="17" idx="0"/>
          </p:cNvCxnSpPr>
          <p:nvPr/>
        </p:nvCxnSpPr>
        <p:spPr>
          <a:xfrm flipH="1">
            <a:off x="3726950" y="2473254"/>
            <a:ext cx="2369050" cy="74619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D970-75BE-5D1A-7E13-0D7F047FB4DE}"/>
              </a:ext>
            </a:extLst>
          </p:cNvPr>
          <p:cNvCxnSpPr>
            <a:cxnSpLocks/>
            <a:stCxn id="8" idx="2"/>
            <a:endCxn id="18" idx="0"/>
          </p:cNvCxnSpPr>
          <p:nvPr/>
        </p:nvCxnSpPr>
        <p:spPr>
          <a:xfrm flipH="1">
            <a:off x="5973798" y="2473254"/>
            <a:ext cx="122202" cy="74619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FEC307-4866-275F-EA61-593EFCA47AB7}"/>
              </a:ext>
            </a:extLst>
          </p:cNvPr>
          <p:cNvCxnSpPr>
            <a:cxnSpLocks/>
            <a:stCxn id="8" idx="2"/>
            <a:endCxn id="20" idx="0"/>
          </p:cNvCxnSpPr>
          <p:nvPr/>
        </p:nvCxnSpPr>
        <p:spPr>
          <a:xfrm>
            <a:off x="6096000" y="2473254"/>
            <a:ext cx="4766319" cy="72758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CAD98FA0-5784-CF32-B7A6-8F161C5FF395}"/>
              </a:ext>
            </a:extLst>
          </p:cNvPr>
          <p:cNvSpPr/>
          <p:nvPr/>
        </p:nvSpPr>
        <p:spPr>
          <a:xfrm>
            <a:off x="2700802" y="3219448"/>
            <a:ext cx="2052296" cy="3296089"/>
          </a:xfrm>
          <a:prstGeom prst="roundRect">
            <a:avLst>
              <a:gd name="adj" fmla="val 600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solidFill>
                <a:latin typeface="Arial" panose="020B0604020202020204" pitchFamily="34" charset="0"/>
                <a:cs typeface="Arial" panose="020B0604020202020204" pitchFamily="34" charset="0"/>
              </a:rPr>
              <a:t>Nhiệt năng từ phản ứng sẽ đun sôi nước trong lò hơi. </a:t>
            </a:r>
          </a:p>
        </p:txBody>
      </p:sp>
      <p:sp>
        <p:nvSpPr>
          <p:cNvPr id="18" name="Rectangle: Rounded Corners 17">
            <a:extLst>
              <a:ext uri="{FF2B5EF4-FFF2-40B4-BE49-F238E27FC236}">
                <a16:creationId xmlns:a16="http://schemas.microsoft.com/office/drawing/2014/main" id="{2D763134-9059-1358-D9FD-CAF063F0BA25}"/>
              </a:ext>
            </a:extLst>
          </p:cNvPr>
          <p:cNvSpPr/>
          <p:nvPr/>
        </p:nvSpPr>
        <p:spPr>
          <a:xfrm>
            <a:off x="4872401" y="3219448"/>
            <a:ext cx="2202793" cy="3296089"/>
          </a:xfrm>
          <a:prstGeom prst="roundRect">
            <a:avLst>
              <a:gd name="adj" fmla="val 600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solidFill>
                <a:latin typeface="Arial" panose="020B0604020202020204" pitchFamily="34" charset="0"/>
                <a:cs typeface="Arial" panose="020B0604020202020204" pitchFamily="34" charset="0"/>
              </a:rPr>
              <a:t>Nước sôi biến thành hơi nước để quay turbine và máy phát điện </a:t>
            </a:r>
            <a:r>
              <a:rPr lang="en-US" sz="2300">
                <a:solidFill>
                  <a:schemeClr val="tx1"/>
                </a:solidFill>
                <a:latin typeface="Arial" panose="020B0604020202020204" pitchFamily="34" charset="0"/>
                <a:cs typeface="Arial" panose="020B0604020202020204" pitchFamily="34" charset="0"/>
                <a:sym typeface="Wingdings" panose="05000000000000000000" pitchFamily="2" charset="2"/>
              </a:rPr>
              <a:t> Tạo ra điện</a:t>
            </a:r>
            <a:endParaRPr lang="en-US" sz="23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C9871580-C2F0-AC82-2B18-705FC4F05921}"/>
              </a:ext>
            </a:extLst>
          </p:cNvPr>
          <p:cNvSpPr/>
          <p:nvPr/>
        </p:nvSpPr>
        <p:spPr>
          <a:xfrm>
            <a:off x="7194497" y="3200836"/>
            <a:ext cx="2369274" cy="3296089"/>
          </a:xfrm>
          <a:prstGeom prst="roundRect">
            <a:avLst>
              <a:gd name="adj" fmla="val 600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latin typeface="Arial" panose="020B0604020202020204" pitchFamily="34" charset="0"/>
                <a:cs typeface="Arial" panose="020B0604020202020204" pitchFamily="34" charset="0"/>
              </a:rPr>
              <a:t>Điện áp của máy phát được tăng cao nhờ máy biến áp </a:t>
            </a:r>
            <a:endParaRPr lang="en-US" sz="23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5BC59A64-3B13-5762-28F0-5FF5D5AC187E}"/>
              </a:ext>
            </a:extLst>
          </p:cNvPr>
          <p:cNvSpPr/>
          <p:nvPr/>
        </p:nvSpPr>
        <p:spPr>
          <a:xfrm>
            <a:off x="9657616" y="3200836"/>
            <a:ext cx="2409406" cy="3296089"/>
          </a:xfrm>
          <a:prstGeom prst="roundRect">
            <a:avLst>
              <a:gd name="adj" fmla="val 6001"/>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solidFill>
                <a:latin typeface="Arial" panose="020B0604020202020204" pitchFamily="34" charset="0"/>
                <a:cs typeface="Arial" panose="020B0604020202020204" pitchFamily="34" charset="0"/>
              </a:rPr>
              <a:t>Điện áp </a:t>
            </a:r>
            <a:r>
              <a:rPr lang="vi-VN" sz="2300">
                <a:solidFill>
                  <a:schemeClr val="tx1"/>
                </a:solidFill>
                <a:latin typeface="Arial" panose="020B0604020202020204" pitchFamily="34" charset="0"/>
                <a:cs typeface="Arial" panose="020B0604020202020204" pitchFamily="34" charset="0"/>
              </a:rPr>
              <a:t>được đưa tới đường dây truyền tải điện.</a:t>
            </a:r>
            <a:r>
              <a:rPr lang="en-US" sz="2300">
                <a:solidFill>
                  <a:schemeClr val="tx1"/>
                </a:solidFill>
                <a:latin typeface="Arial" panose="020B0604020202020204" pitchFamily="34" charset="0"/>
                <a:cs typeface="Arial" panose="020B0604020202020204" pitchFamily="34" charset="0"/>
              </a:rPr>
              <a:t> </a:t>
            </a:r>
          </a:p>
        </p:txBody>
      </p:sp>
      <p:cxnSp>
        <p:nvCxnSpPr>
          <p:cNvPr id="21" name="Straight Connector 20">
            <a:extLst>
              <a:ext uri="{FF2B5EF4-FFF2-40B4-BE49-F238E27FC236}">
                <a16:creationId xmlns:a16="http://schemas.microsoft.com/office/drawing/2014/main" id="{AF4F0D3E-0670-0746-30CF-173F3B181307}"/>
              </a:ext>
            </a:extLst>
          </p:cNvPr>
          <p:cNvCxnSpPr>
            <a:cxnSpLocks/>
            <a:stCxn id="8" idx="2"/>
            <a:endCxn id="19" idx="0"/>
          </p:cNvCxnSpPr>
          <p:nvPr/>
        </p:nvCxnSpPr>
        <p:spPr>
          <a:xfrm>
            <a:off x="6096000" y="2473254"/>
            <a:ext cx="2283134" cy="72758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773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29D0962-A9B3-5675-0561-42269DDC1C53}"/>
              </a:ext>
            </a:extLst>
          </p:cNvPr>
          <p:cNvGrpSpPr/>
          <p:nvPr/>
        </p:nvGrpSpPr>
        <p:grpSpPr>
          <a:xfrm>
            <a:off x="480600" y="1085849"/>
            <a:ext cx="11297472" cy="1175258"/>
            <a:chOff x="447264" y="662285"/>
            <a:chExt cx="11297472" cy="1175258"/>
          </a:xfrm>
        </p:grpSpPr>
        <p:sp>
          <p:nvSpPr>
            <p:cNvPr id="9" name="TextBox 8">
              <a:extLst>
                <a:ext uri="{FF2B5EF4-FFF2-40B4-BE49-F238E27FC236}">
                  <a16:creationId xmlns:a16="http://schemas.microsoft.com/office/drawing/2014/main" id="{BB4B7B2C-7471-FF9C-0D5F-E93E8DEC9A8B}"/>
                </a:ext>
              </a:extLst>
            </p:cNvPr>
            <p:cNvSpPr txBox="1"/>
            <p:nvPr/>
          </p:nvSpPr>
          <p:spPr>
            <a:xfrm>
              <a:off x="1438274" y="662285"/>
              <a:ext cx="10306462" cy="1175258"/>
            </a:xfrm>
            <a:prstGeom prst="rect">
              <a:avLst/>
            </a:prstGeom>
            <a:noFill/>
          </p:spPr>
          <p:txBody>
            <a:bodyPr wrap="square">
              <a:spAutoFit/>
            </a:bodyPr>
            <a:lstStyle/>
            <a:p>
              <a:pPr algn="just">
                <a:lnSpc>
                  <a:spcPct val="150000"/>
                </a:lnSpc>
              </a:pPr>
              <a:r>
                <a:rPr lang="vi-VN" sz="2500" b="1" i="1">
                  <a:latin typeface="Arial" panose="020B0604020202020204" pitchFamily="34" charset="0"/>
                  <a:cs typeface="Arial" panose="020B0604020202020204" pitchFamily="34" charset="0"/>
                </a:rPr>
                <a:t>Câu hỏi 2 (SGK – tr2</a:t>
              </a:r>
              <a:r>
                <a:rPr lang="en-US" sz="2500" b="1" i="1">
                  <a:latin typeface="Arial" panose="020B0604020202020204" pitchFamily="34" charset="0"/>
                  <a:cs typeface="Arial" panose="020B0604020202020204" pitchFamily="34" charset="0"/>
                </a:rPr>
                <a:t>6</a:t>
              </a:r>
              <a:r>
                <a:rPr lang="vi-VN" sz="2500" b="1" i="1">
                  <a:latin typeface="Arial" panose="020B0604020202020204" pitchFamily="34" charset="0"/>
                  <a:cs typeface="Arial" panose="020B0604020202020204" pitchFamily="34" charset="0"/>
                </a:rPr>
                <a:t>)</a:t>
              </a:r>
              <a:r>
                <a:rPr lang="en-US" sz="2500" b="1" i="1">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Trình bày ưu điểm và hạn chế của phương pháp sản xuất điện năng từ </a:t>
              </a:r>
              <a:r>
                <a:rPr lang="en-US" sz="2500">
                  <a:latin typeface="Arial" panose="020B0604020202020204" pitchFamily="34" charset="0"/>
                  <a:cs typeface="Arial" panose="020B0604020202020204" pitchFamily="34" charset="0"/>
                </a:rPr>
                <a:t>năng lượng hạt nhân</a:t>
              </a:r>
              <a:r>
                <a:rPr lang="vi-VN" sz="2500">
                  <a:latin typeface="Arial" panose="020B0604020202020204" pitchFamily="34" charset="0"/>
                  <a:cs typeface="Arial" panose="020B0604020202020204" pitchFamily="34" charset="0"/>
                </a:rPr>
                <a:t>.</a:t>
              </a:r>
            </a:p>
          </p:txBody>
        </p:sp>
        <p:sp>
          <p:nvSpPr>
            <p:cNvPr id="10" name="Freeform 12">
              <a:extLst>
                <a:ext uri="{FF2B5EF4-FFF2-40B4-BE49-F238E27FC236}">
                  <a16:creationId xmlns:a16="http://schemas.microsoft.com/office/drawing/2014/main" id="{2C6CAA56-F293-C1A4-A8C0-02915DE242C6}"/>
                </a:ext>
              </a:extLst>
            </p:cNvPr>
            <p:cNvSpPr/>
            <p:nvPr/>
          </p:nvSpPr>
          <p:spPr>
            <a:xfrm>
              <a:off x="447264" y="916172"/>
              <a:ext cx="829496" cy="83893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8D6F8913-5793-C063-3967-6532B98AFBE9}"/>
              </a:ext>
            </a:extLst>
          </p:cNvPr>
          <p:cNvSpPr txBox="1"/>
          <p:nvPr/>
        </p:nvSpPr>
        <p:spPr>
          <a:xfrm>
            <a:off x="304800" y="332601"/>
            <a:ext cx="5562600" cy="553998"/>
          </a:xfrm>
          <a:prstGeom prst="rect">
            <a:avLst/>
          </a:prstGeom>
          <a:noFill/>
        </p:spPr>
        <p:txBody>
          <a:bodyPr wrap="square" rtlCol="0">
            <a:spAutoFit/>
          </a:bodyPr>
          <a:lstStyle/>
          <a:p>
            <a:r>
              <a:rPr lang="vi-VN" sz="3000" b="1">
                <a:solidFill>
                  <a:srgbClr val="C00000"/>
                </a:solidFill>
                <a:latin typeface="Arial" panose="020B0604020202020204" pitchFamily="34" charset="0"/>
                <a:cs typeface="Arial" panose="020B0604020202020204" pitchFamily="34" charset="0"/>
              </a:rPr>
              <a:t>2. Ưu điểm và hạn chế</a:t>
            </a:r>
            <a:endParaRPr lang="en-US" sz="3000" b="1">
              <a:solidFill>
                <a:srgbClr val="C0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DEEA574-CAFB-7983-D9A4-CFC40F04C877}"/>
              </a:ext>
            </a:extLst>
          </p:cNvPr>
          <p:cNvSpPr/>
          <p:nvPr/>
        </p:nvSpPr>
        <p:spPr>
          <a:xfrm>
            <a:off x="4643437" y="2456964"/>
            <a:ext cx="2905125" cy="63817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a:solidFill>
                  <a:sysClr val="windowText" lastClr="000000"/>
                </a:solidFill>
                <a:latin typeface="Arial" panose="020B0604020202020204" pitchFamily="34" charset="0"/>
                <a:cs typeface="Arial" panose="020B0604020202020204" pitchFamily="34" charset="0"/>
              </a:rPr>
              <a:t>Ư</a:t>
            </a:r>
            <a:r>
              <a:rPr lang="en-US" sz="2500" b="1">
                <a:solidFill>
                  <a:sysClr val="windowText" lastClr="000000"/>
                </a:solidFill>
                <a:latin typeface="Arial" panose="020B0604020202020204" pitchFamily="34" charset="0"/>
                <a:cs typeface="Arial" panose="020B0604020202020204" pitchFamily="34" charset="0"/>
              </a:rPr>
              <a:t>u điểm </a:t>
            </a:r>
          </a:p>
        </p:txBody>
      </p:sp>
      <p:sp>
        <p:nvSpPr>
          <p:cNvPr id="23" name="Rectangle: Rounded Corners 22">
            <a:extLst>
              <a:ext uri="{FF2B5EF4-FFF2-40B4-BE49-F238E27FC236}">
                <a16:creationId xmlns:a16="http://schemas.microsoft.com/office/drawing/2014/main" id="{CE46B18D-5773-89B8-60BF-0400B4B01D89}"/>
              </a:ext>
            </a:extLst>
          </p:cNvPr>
          <p:cNvSpPr/>
          <p:nvPr/>
        </p:nvSpPr>
        <p:spPr>
          <a:xfrm>
            <a:off x="797233" y="3752851"/>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Công suất phát điện lớn, không phụ thuộc vào tự nhiên và môi trường.</a:t>
            </a:r>
            <a:endParaRPr lang="en-US" sz="2500">
              <a:solidFill>
                <a:schemeClr val="tx1"/>
              </a:solidFill>
            </a:endParaRPr>
          </a:p>
        </p:txBody>
      </p:sp>
      <p:sp>
        <p:nvSpPr>
          <p:cNvPr id="25" name="Rectangle: Rounded Corners 24">
            <a:extLst>
              <a:ext uri="{FF2B5EF4-FFF2-40B4-BE49-F238E27FC236}">
                <a16:creationId xmlns:a16="http://schemas.microsoft.com/office/drawing/2014/main" id="{7998EC27-C97F-AB50-9012-5D8388A78624}"/>
              </a:ext>
            </a:extLst>
          </p:cNvPr>
          <p:cNvSpPr/>
          <p:nvPr/>
        </p:nvSpPr>
        <p:spPr>
          <a:xfrm>
            <a:off x="7795581" y="3762862"/>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Ít phát thải khí nhà kính.</a:t>
            </a:r>
            <a:endParaRPr lang="en-US" sz="2500">
              <a:solidFill>
                <a:schemeClr val="tx1"/>
              </a:solidFill>
            </a:endParaRPr>
          </a:p>
        </p:txBody>
      </p:sp>
      <p:cxnSp>
        <p:nvCxnSpPr>
          <p:cNvPr id="26" name="Straight Connector 25">
            <a:extLst>
              <a:ext uri="{FF2B5EF4-FFF2-40B4-BE49-F238E27FC236}">
                <a16:creationId xmlns:a16="http://schemas.microsoft.com/office/drawing/2014/main" id="{89F1CD38-F33B-F9D6-7F3D-4733E2562A8A}"/>
              </a:ext>
            </a:extLst>
          </p:cNvPr>
          <p:cNvCxnSpPr>
            <a:cxnSpLocks/>
            <a:stCxn id="22" idx="2"/>
            <a:endCxn id="23" idx="0"/>
          </p:cNvCxnSpPr>
          <p:nvPr/>
        </p:nvCxnSpPr>
        <p:spPr>
          <a:xfrm flipH="1">
            <a:off x="2596826" y="3095139"/>
            <a:ext cx="3499174"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E6A255-3E14-5C57-217F-55A0E67FE9E8}"/>
              </a:ext>
            </a:extLst>
          </p:cNvPr>
          <p:cNvCxnSpPr>
            <a:cxnSpLocks/>
            <a:stCxn id="22" idx="2"/>
            <a:endCxn id="25" idx="0"/>
          </p:cNvCxnSpPr>
          <p:nvPr/>
        </p:nvCxnSpPr>
        <p:spPr>
          <a:xfrm>
            <a:off x="6096000" y="3095139"/>
            <a:ext cx="3499174"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397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par>
                                <p:cTn id="23" presetID="22" presetClass="entr" presetSubtype="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FA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DEEA574-CAFB-7983-D9A4-CFC40F04C877}"/>
              </a:ext>
            </a:extLst>
          </p:cNvPr>
          <p:cNvSpPr/>
          <p:nvPr/>
        </p:nvSpPr>
        <p:spPr>
          <a:xfrm>
            <a:off x="4614862" y="1361589"/>
            <a:ext cx="2905125" cy="63817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Nhược điểm </a:t>
            </a:r>
          </a:p>
        </p:txBody>
      </p:sp>
      <p:sp>
        <p:nvSpPr>
          <p:cNvPr id="23" name="Rectangle: Rounded Corners 22">
            <a:extLst>
              <a:ext uri="{FF2B5EF4-FFF2-40B4-BE49-F238E27FC236}">
                <a16:creationId xmlns:a16="http://schemas.microsoft.com/office/drawing/2014/main" id="{CE46B18D-5773-89B8-60BF-0400B4B01D89}"/>
              </a:ext>
            </a:extLst>
          </p:cNvPr>
          <p:cNvSpPr/>
          <p:nvPr/>
        </p:nvSpPr>
        <p:spPr>
          <a:xfrm>
            <a:off x="702838" y="2657476"/>
            <a:ext cx="3970661" cy="3228488"/>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đầu tư, xây dựng lớn, chi phí vận hành bảo dưỡng cao để đảm bảo không rò rỉ chất phóng xạ ra bên ngoài.</a:t>
            </a:r>
            <a:endParaRPr lang="en-US" sz="2500">
              <a:solidFill>
                <a:schemeClr val="tx1"/>
              </a:solidFill>
            </a:endParaRPr>
          </a:p>
        </p:txBody>
      </p:sp>
      <p:sp>
        <p:nvSpPr>
          <p:cNvPr id="25" name="Rectangle: Rounded Corners 24">
            <a:extLst>
              <a:ext uri="{FF2B5EF4-FFF2-40B4-BE49-F238E27FC236}">
                <a16:creationId xmlns:a16="http://schemas.microsoft.com/office/drawing/2014/main" id="{7998EC27-C97F-AB50-9012-5D8388A78624}"/>
              </a:ext>
            </a:extLst>
          </p:cNvPr>
          <p:cNvSpPr/>
          <p:nvPr/>
        </p:nvSpPr>
        <p:spPr>
          <a:xfrm>
            <a:off x="7519987" y="2667487"/>
            <a:ext cx="3970661" cy="3228488"/>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Chất thải hạt nhân và bức xạ có thể ảnh hưởng nghiêm trọng tới hệ sinh thái và con người.</a:t>
            </a:r>
            <a:endParaRPr lang="en-US" sz="2500">
              <a:solidFill>
                <a:schemeClr val="tx1"/>
              </a:solidFill>
            </a:endParaRPr>
          </a:p>
        </p:txBody>
      </p:sp>
      <p:cxnSp>
        <p:nvCxnSpPr>
          <p:cNvPr id="26" name="Straight Connector 25">
            <a:extLst>
              <a:ext uri="{FF2B5EF4-FFF2-40B4-BE49-F238E27FC236}">
                <a16:creationId xmlns:a16="http://schemas.microsoft.com/office/drawing/2014/main" id="{89F1CD38-F33B-F9D6-7F3D-4733E2562A8A}"/>
              </a:ext>
            </a:extLst>
          </p:cNvPr>
          <p:cNvCxnSpPr>
            <a:cxnSpLocks/>
            <a:stCxn id="22" idx="2"/>
            <a:endCxn id="23" idx="0"/>
          </p:cNvCxnSpPr>
          <p:nvPr/>
        </p:nvCxnSpPr>
        <p:spPr>
          <a:xfrm flipH="1">
            <a:off x="2688169" y="1999764"/>
            <a:ext cx="3379256"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E6A255-3E14-5C57-217F-55A0E67FE9E8}"/>
              </a:ext>
            </a:extLst>
          </p:cNvPr>
          <p:cNvCxnSpPr>
            <a:cxnSpLocks/>
            <a:stCxn id="22" idx="2"/>
            <a:endCxn id="25" idx="0"/>
          </p:cNvCxnSpPr>
          <p:nvPr/>
        </p:nvCxnSpPr>
        <p:spPr>
          <a:xfrm>
            <a:off x="6067425" y="1999764"/>
            <a:ext cx="3437893"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553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264795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b="-210792"/>
            </a:stretch>
          </a:blipFill>
        </p:spPr>
      </p:sp>
      <p:sp>
        <p:nvSpPr>
          <p:cNvPr id="5" name="Freeform 3">
            <a:extLst>
              <a:ext uri="{FF2B5EF4-FFF2-40B4-BE49-F238E27FC236}">
                <a16:creationId xmlns:a16="http://schemas.microsoft.com/office/drawing/2014/main" id="{CFD6F21D-68F3-53AA-25E3-E971F8CA59EF}"/>
              </a:ext>
            </a:extLst>
          </p:cNvPr>
          <p:cNvSpPr/>
          <p:nvPr/>
        </p:nvSpPr>
        <p:spPr>
          <a:xfrm>
            <a:off x="0" y="5562600"/>
            <a:ext cx="12282985" cy="17145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t="-380000"/>
            </a:stretch>
          </a:blipFill>
        </p:spPr>
      </p:sp>
      <p:sp>
        <p:nvSpPr>
          <p:cNvPr id="8" name="TextBox 7">
            <a:extLst>
              <a:ext uri="{FF2B5EF4-FFF2-40B4-BE49-F238E27FC236}">
                <a16:creationId xmlns:a16="http://schemas.microsoft.com/office/drawing/2014/main" id="{0FDDC90C-3379-51B6-8B66-13E12E4569FF}"/>
              </a:ext>
            </a:extLst>
          </p:cNvPr>
          <p:cNvSpPr txBox="1"/>
          <p:nvPr/>
        </p:nvSpPr>
        <p:spPr>
          <a:xfrm>
            <a:off x="139427" y="2408272"/>
            <a:ext cx="12004129" cy="30802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70C0"/>
                </a:solidFill>
                <a:effectLst/>
                <a:uLnTx/>
                <a:uFillTx/>
                <a:latin typeface="Arial"/>
                <a:ea typeface="+mn-ea"/>
                <a:cs typeface="+mn-cs"/>
              </a:rPr>
              <a:t>PHẦN IV. </a:t>
            </a:r>
            <a:r>
              <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PHƯƠNG PHÁP SẢN XUẤT ĐIỆN NĂNG TỪ NĂNG LƯỢNG GIÓ</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30779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16F5C-3D02-B070-7632-DFF38EC36C3F}"/>
              </a:ext>
            </a:extLst>
          </p:cNvPr>
          <p:cNvPicPr>
            <a:picLocks noChangeAspect="1"/>
          </p:cNvPicPr>
          <p:nvPr/>
        </p:nvPicPr>
        <p:blipFill>
          <a:blip r:embed="rId2"/>
          <a:stretch>
            <a:fillRect/>
          </a:stretch>
        </p:blipFill>
        <p:spPr>
          <a:xfrm>
            <a:off x="359569" y="1227855"/>
            <a:ext cx="7879430" cy="5476876"/>
          </a:xfrm>
          <a:prstGeom prst="rect">
            <a:avLst/>
          </a:prstGeom>
        </p:spPr>
      </p:pic>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4E99780-2B34-3BED-0309-9890DBC4A7A0}"/>
              </a:ext>
            </a:extLst>
          </p:cNvPr>
          <p:cNvSpPr txBox="1"/>
          <p:nvPr/>
        </p:nvSpPr>
        <p:spPr>
          <a:xfrm>
            <a:off x="359569" y="320159"/>
            <a:ext cx="6129336" cy="553998"/>
          </a:xfrm>
          <a:prstGeom prst="rect">
            <a:avLst/>
          </a:prstGeom>
          <a:noFill/>
        </p:spPr>
        <p:txBody>
          <a:bodyPr wrap="square">
            <a:spAutoFit/>
          </a:bodyPr>
          <a:lstStyle/>
          <a:p>
            <a:r>
              <a:rPr lang="en-US" sz="3000" b="1">
                <a:solidFill>
                  <a:srgbClr val="C00000"/>
                </a:solidFill>
                <a:latin typeface="Arial" panose="020B0604020202020204" pitchFamily="34" charset="0"/>
                <a:cs typeface="Arial" panose="020B0604020202020204" pitchFamily="34" charset="0"/>
              </a:rPr>
              <a:t>1. Nội dung</a:t>
            </a:r>
          </a:p>
        </p:txBody>
      </p:sp>
      <p:sp>
        <p:nvSpPr>
          <p:cNvPr id="8" name="Speech Bubble: Rectangle with Corners Rounded 7">
            <a:extLst>
              <a:ext uri="{FF2B5EF4-FFF2-40B4-BE49-F238E27FC236}">
                <a16:creationId xmlns:a16="http://schemas.microsoft.com/office/drawing/2014/main" id="{7C1542FA-5D73-BD79-15D7-CC7373B85B48}"/>
              </a:ext>
            </a:extLst>
          </p:cNvPr>
          <p:cNvSpPr/>
          <p:nvPr/>
        </p:nvSpPr>
        <p:spPr>
          <a:xfrm>
            <a:off x="8207858" y="801374"/>
            <a:ext cx="3624573" cy="1627501"/>
          </a:xfrm>
          <a:prstGeom prst="wedgeRoundRectCallout">
            <a:avLst>
              <a:gd name="adj1" fmla="val -40672"/>
              <a:gd name="adj2" fmla="val 68577"/>
              <a:gd name="adj3" fmla="val 16667"/>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Quan sát </a:t>
            </a:r>
            <a:r>
              <a:rPr lang="vi-VN" sz="2500">
                <a:solidFill>
                  <a:schemeClr val="tx1"/>
                </a:solidFill>
                <a:latin typeface="Arial" panose="020B0604020202020204" pitchFamily="34" charset="0"/>
                <a:cs typeface="Arial" panose="020B0604020202020204" pitchFamily="34" charset="0"/>
              </a:rPr>
              <a:t>bộ phận của máy phát điện gió </a:t>
            </a:r>
          </a:p>
        </p:txBody>
      </p:sp>
      <p:sp>
        <p:nvSpPr>
          <p:cNvPr id="11" name="TextBox 10">
            <a:extLst>
              <a:ext uri="{FF2B5EF4-FFF2-40B4-BE49-F238E27FC236}">
                <a16:creationId xmlns:a16="http://schemas.microsoft.com/office/drawing/2014/main" id="{90426822-ACC2-5D0F-8258-8D360480083B}"/>
              </a:ext>
            </a:extLst>
          </p:cNvPr>
          <p:cNvSpPr txBox="1"/>
          <p:nvPr/>
        </p:nvSpPr>
        <p:spPr>
          <a:xfrm>
            <a:off x="7996081" y="4585418"/>
            <a:ext cx="4048125" cy="1881990"/>
          </a:xfrm>
          <a:prstGeom prst="rect">
            <a:avLst/>
          </a:prstGeom>
          <a:noFill/>
        </p:spPr>
        <p:txBody>
          <a:bodyPr wrap="square" rtlCol="0">
            <a:spAutoFit/>
          </a:bodyPr>
          <a:lstStyle/>
          <a:p>
            <a:pPr algn="ctr">
              <a:lnSpc>
                <a:spcPct val="150000"/>
              </a:lnSpc>
            </a:pPr>
            <a:r>
              <a:rPr lang="en-US" sz="2000" b="1" i="1">
                <a:latin typeface="Arial" panose="020B0604020202020204" pitchFamily="34" charset="0"/>
                <a:cs typeface="Arial" panose="020B0604020202020204" pitchFamily="34" charset="0"/>
              </a:rPr>
              <a:t>Hình 5.4. </a:t>
            </a:r>
            <a:r>
              <a:rPr lang="en-US" sz="2000" i="1">
                <a:latin typeface="Arial" panose="020B0604020202020204" pitchFamily="34" charset="0"/>
                <a:cs typeface="Arial" panose="020B0604020202020204" pitchFamily="34" charset="0"/>
              </a:rPr>
              <a:t>Một số bộ phận của máy phát điện gió </a:t>
            </a:r>
          </a:p>
          <a:p>
            <a:pPr algn="just">
              <a:lnSpc>
                <a:spcPct val="150000"/>
              </a:lnSpc>
            </a:pPr>
            <a:r>
              <a:rPr lang="en-US" sz="2000">
                <a:latin typeface="Arial" panose="020B0604020202020204" pitchFamily="34" charset="0"/>
                <a:cs typeface="Arial" panose="020B0604020202020204" pitchFamily="34" charset="0"/>
              </a:rPr>
              <a:t>1. Cánh turbine; 2. Cột; 3. Hộp số; 4. Máy phát điện</a:t>
            </a:r>
          </a:p>
        </p:txBody>
      </p:sp>
    </p:spTree>
    <p:extLst>
      <p:ext uri="{BB962C8B-B14F-4D97-AF65-F5344CB8AC3E}">
        <p14:creationId xmlns:p14="http://schemas.microsoft.com/office/powerpoint/2010/main" val="3022410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F06A377-A151-418D-F30D-0951554D45CF}"/>
              </a:ext>
            </a:extLst>
          </p:cNvPr>
          <p:cNvGrpSpPr/>
          <p:nvPr/>
        </p:nvGrpSpPr>
        <p:grpSpPr>
          <a:xfrm>
            <a:off x="485548" y="342462"/>
            <a:ext cx="11287576" cy="1175258"/>
            <a:chOff x="580574" y="361512"/>
            <a:chExt cx="11287576" cy="1175258"/>
          </a:xfrm>
        </p:grpSpPr>
        <p:sp>
          <p:nvSpPr>
            <p:cNvPr id="3" name="Freeform 9">
              <a:extLst>
                <a:ext uri="{FF2B5EF4-FFF2-40B4-BE49-F238E27FC236}">
                  <a16:creationId xmlns:a16="http://schemas.microsoft.com/office/drawing/2014/main" id="{65EB7AE5-15FB-BC04-380F-79FE815CB367}"/>
                </a:ext>
              </a:extLst>
            </p:cNvPr>
            <p:cNvSpPr/>
            <p:nvPr/>
          </p:nvSpPr>
          <p:spPr>
            <a:xfrm>
              <a:off x="580574" y="553583"/>
              <a:ext cx="848175" cy="791116"/>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901B530B-BFB7-AFB6-7871-EDA1073DB9F2}"/>
                </a:ext>
              </a:extLst>
            </p:cNvPr>
            <p:cNvSpPr txBox="1"/>
            <p:nvPr/>
          </p:nvSpPr>
          <p:spPr>
            <a:xfrm>
              <a:off x="1589483" y="361512"/>
              <a:ext cx="10278667" cy="1175258"/>
            </a:xfrm>
            <a:prstGeom prst="rect">
              <a:avLst/>
            </a:prstGeom>
            <a:noFill/>
          </p:spPr>
          <p:txBody>
            <a:bodyPr wrap="square">
              <a:spAutoFit/>
            </a:bodyPr>
            <a:lstStyle/>
            <a:p>
              <a:pPr algn="just">
                <a:lnSpc>
                  <a:spcPct val="150000"/>
                </a:lnSpc>
              </a:pPr>
              <a:r>
                <a:rPr lang="vi-VN" sz="2500"/>
                <a:t>Nghiên cứu SGK và trả lời </a:t>
              </a:r>
              <a:r>
                <a:rPr lang="vi-VN" sz="2500" b="1" i="1"/>
                <a:t>Câu hỏi 1 (SGK – tr26)</a:t>
              </a:r>
              <a:r>
                <a:rPr lang="en-US" sz="2500" b="1" i="1"/>
                <a:t>: </a:t>
              </a:r>
              <a:r>
                <a:rPr lang="vi-VN" sz="2500" i="1">
                  <a:solidFill>
                    <a:srgbClr val="C00000"/>
                  </a:solidFill>
                </a:rPr>
                <a:t>Trình bày phương pháp sử dụng năng lượng gió để sản xuất điện năng.</a:t>
              </a:r>
            </a:p>
          </p:txBody>
        </p:sp>
      </p:grpSp>
      <p:sp>
        <p:nvSpPr>
          <p:cNvPr id="10" name="Rectangle: Rounded Corners 9">
            <a:extLst>
              <a:ext uri="{FF2B5EF4-FFF2-40B4-BE49-F238E27FC236}">
                <a16:creationId xmlns:a16="http://schemas.microsoft.com/office/drawing/2014/main" id="{F3DFED3C-19DF-565F-FA4C-ED7689B4ADA7}"/>
              </a:ext>
            </a:extLst>
          </p:cNvPr>
          <p:cNvSpPr/>
          <p:nvPr/>
        </p:nvSpPr>
        <p:spPr>
          <a:xfrm>
            <a:off x="3043237" y="1835079"/>
            <a:ext cx="6105525" cy="638175"/>
          </a:xfrm>
          <a:prstGeom prst="roundRect">
            <a:avLst>
              <a:gd name="adj" fmla="val 13096"/>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Sản xuất điện từ năng lượng gió</a:t>
            </a:r>
          </a:p>
        </p:txBody>
      </p:sp>
      <p:sp>
        <p:nvSpPr>
          <p:cNvPr id="12" name="Rectangle: Rounded Corners 11">
            <a:extLst>
              <a:ext uri="{FF2B5EF4-FFF2-40B4-BE49-F238E27FC236}">
                <a16:creationId xmlns:a16="http://schemas.microsoft.com/office/drawing/2014/main" id="{33305322-49DD-78D7-9F72-310F981FD523}"/>
              </a:ext>
            </a:extLst>
          </p:cNvPr>
          <p:cNvSpPr/>
          <p:nvPr/>
        </p:nvSpPr>
        <p:spPr>
          <a:xfrm>
            <a:off x="222359" y="3200838"/>
            <a:ext cx="2352526" cy="3296089"/>
          </a:xfrm>
          <a:prstGeom prst="roundRect">
            <a:avLst>
              <a:gd name="adj" fmla="val 6001"/>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rPr>
              <a:t>Năng lượng của gió được chuyển hoá thành điện năng nhờ turbine gió. </a:t>
            </a:r>
            <a:endParaRPr lang="en-US" sz="2300">
              <a:solidFill>
                <a:schemeClr val="tx1"/>
              </a:solidFill>
            </a:endParaRPr>
          </a:p>
        </p:txBody>
      </p:sp>
      <p:cxnSp>
        <p:nvCxnSpPr>
          <p:cNvPr id="13" name="Straight Connector 12">
            <a:extLst>
              <a:ext uri="{FF2B5EF4-FFF2-40B4-BE49-F238E27FC236}">
                <a16:creationId xmlns:a16="http://schemas.microsoft.com/office/drawing/2014/main" id="{FA0D87E5-0D4D-C3FD-581A-4EC3E22E0A3F}"/>
              </a:ext>
            </a:extLst>
          </p:cNvPr>
          <p:cNvCxnSpPr>
            <a:cxnSpLocks/>
          </p:cNvCxnSpPr>
          <p:nvPr/>
        </p:nvCxnSpPr>
        <p:spPr>
          <a:xfrm flipH="1">
            <a:off x="1398622" y="2454642"/>
            <a:ext cx="4697378" cy="72758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CCB692-35C7-F3CA-4FB8-5F90F6FBB83D}"/>
              </a:ext>
            </a:extLst>
          </p:cNvPr>
          <p:cNvCxnSpPr>
            <a:cxnSpLocks/>
          </p:cNvCxnSpPr>
          <p:nvPr/>
        </p:nvCxnSpPr>
        <p:spPr>
          <a:xfrm flipH="1">
            <a:off x="3726950" y="2454642"/>
            <a:ext cx="2369050" cy="74619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CC9CAE-EEB0-9FD1-48B4-9853078B6151}"/>
              </a:ext>
            </a:extLst>
          </p:cNvPr>
          <p:cNvCxnSpPr>
            <a:cxnSpLocks/>
          </p:cNvCxnSpPr>
          <p:nvPr/>
        </p:nvCxnSpPr>
        <p:spPr>
          <a:xfrm flipH="1">
            <a:off x="5973798" y="2454642"/>
            <a:ext cx="122202" cy="746194"/>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F08F2C-0F22-2F86-CE35-E9F5CD426F8A}"/>
              </a:ext>
            </a:extLst>
          </p:cNvPr>
          <p:cNvCxnSpPr>
            <a:cxnSpLocks/>
            <a:stCxn id="10" idx="2"/>
            <a:endCxn id="20" idx="0"/>
          </p:cNvCxnSpPr>
          <p:nvPr/>
        </p:nvCxnSpPr>
        <p:spPr>
          <a:xfrm>
            <a:off x="6096000" y="2473254"/>
            <a:ext cx="4766319" cy="72758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6BE590F-7369-8636-4761-05B8BB1AECA2}"/>
              </a:ext>
            </a:extLst>
          </p:cNvPr>
          <p:cNvSpPr/>
          <p:nvPr/>
        </p:nvSpPr>
        <p:spPr>
          <a:xfrm>
            <a:off x="2700802" y="3219448"/>
            <a:ext cx="2052296" cy="3296089"/>
          </a:xfrm>
          <a:prstGeom prst="roundRect">
            <a:avLst>
              <a:gd name="adj" fmla="val 6001"/>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chemeClr val="tx1"/>
                </a:solidFill>
                <a:latin typeface="Arial" panose="020B0604020202020204" pitchFamily="34" charset="0"/>
                <a:cs typeface="Arial" panose="020B0604020202020204" pitchFamily="34" charset="0"/>
              </a:rPr>
              <a:t>Luồng gió chuyển động sẽ làm quay turbine.</a:t>
            </a:r>
          </a:p>
        </p:txBody>
      </p:sp>
      <p:sp>
        <p:nvSpPr>
          <p:cNvPr id="18" name="Rectangle: Rounded Corners 17">
            <a:extLst>
              <a:ext uri="{FF2B5EF4-FFF2-40B4-BE49-F238E27FC236}">
                <a16:creationId xmlns:a16="http://schemas.microsoft.com/office/drawing/2014/main" id="{A6E6EC1F-FA1C-CB76-06E8-F7011551FD6E}"/>
              </a:ext>
            </a:extLst>
          </p:cNvPr>
          <p:cNvSpPr/>
          <p:nvPr/>
        </p:nvSpPr>
        <p:spPr>
          <a:xfrm>
            <a:off x="4872401" y="3219448"/>
            <a:ext cx="2202793" cy="3296089"/>
          </a:xfrm>
          <a:prstGeom prst="roundRect">
            <a:avLst>
              <a:gd name="adj" fmla="val 6001"/>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latin typeface="Arial" panose="020B0604020202020204" pitchFamily="34" charset="0"/>
                <a:cs typeface="Arial" panose="020B0604020202020204" pitchFamily="34" charset="0"/>
              </a:rPr>
              <a:t>Tốc độ quay của cánh turbine sẽ được tăng cao nhờ hộp số và quay máy phát</a:t>
            </a:r>
            <a:endParaRPr lang="en-US" sz="23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D7F5F883-2C43-ADA3-6640-70514C79DEED}"/>
              </a:ext>
            </a:extLst>
          </p:cNvPr>
          <p:cNvSpPr/>
          <p:nvPr/>
        </p:nvSpPr>
        <p:spPr>
          <a:xfrm>
            <a:off x="7194497" y="3200836"/>
            <a:ext cx="2369274" cy="3296089"/>
          </a:xfrm>
          <a:prstGeom prst="roundRect">
            <a:avLst>
              <a:gd name="adj" fmla="val 6001"/>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latin typeface="Arial" panose="020B0604020202020204" pitchFamily="34" charset="0"/>
                <a:cs typeface="Arial" panose="020B0604020202020204" pitchFamily="34" charset="0"/>
              </a:rPr>
              <a:t>Điện áp phát ra sẽ được đưa xuống từ điện ở dưới đất bao gồm bộ biến đổi AC-DC</a:t>
            </a:r>
            <a:endParaRPr lang="en-US" sz="23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924D38F-8739-A30C-D3B1-7CF4363FDFEF}"/>
              </a:ext>
            </a:extLst>
          </p:cNvPr>
          <p:cNvSpPr/>
          <p:nvPr/>
        </p:nvSpPr>
        <p:spPr>
          <a:xfrm>
            <a:off x="9657616" y="3200836"/>
            <a:ext cx="2409406" cy="3296089"/>
          </a:xfrm>
          <a:prstGeom prst="roundRect">
            <a:avLst>
              <a:gd name="adj" fmla="val 6001"/>
            </a:avLst>
          </a:prstGeom>
          <a:solidFill>
            <a:srgbClr val="FFD7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300">
                <a:solidFill>
                  <a:schemeClr val="tx1"/>
                </a:solidFill>
                <a:latin typeface="Arial" panose="020B0604020202020204" pitchFamily="34" charset="0"/>
                <a:cs typeface="Arial" panose="020B0604020202020204" pitchFamily="34" charset="0"/>
              </a:rPr>
              <a:t>Bộ biến đổi DC-AC qua máy biến áp để tăng điện áp và kết nối với lưới truyền tải.</a:t>
            </a:r>
            <a:endParaRPr lang="en-US" sz="230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4A4753AB-B4BD-5467-EF82-5469608545F0}"/>
              </a:ext>
            </a:extLst>
          </p:cNvPr>
          <p:cNvCxnSpPr>
            <a:cxnSpLocks/>
          </p:cNvCxnSpPr>
          <p:nvPr/>
        </p:nvCxnSpPr>
        <p:spPr>
          <a:xfrm>
            <a:off x="6096000" y="2454642"/>
            <a:ext cx="2283134" cy="72758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792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CF75A40-9CB5-B72B-992C-034948922BB4}"/>
              </a:ext>
            </a:extLst>
          </p:cNvPr>
          <p:cNvGrpSpPr/>
          <p:nvPr/>
        </p:nvGrpSpPr>
        <p:grpSpPr>
          <a:xfrm>
            <a:off x="480600" y="1085849"/>
            <a:ext cx="11297472" cy="1175258"/>
            <a:chOff x="447264" y="662285"/>
            <a:chExt cx="11297472" cy="1175258"/>
          </a:xfrm>
        </p:grpSpPr>
        <p:sp>
          <p:nvSpPr>
            <p:cNvPr id="7" name="TextBox 6">
              <a:extLst>
                <a:ext uri="{FF2B5EF4-FFF2-40B4-BE49-F238E27FC236}">
                  <a16:creationId xmlns:a16="http://schemas.microsoft.com/office/drawing/2014/main" id="{3AA75E97-CA80-0880-BC30-D6F995C80C60}"/>
                </a:ext>
              </a:extLst>
            </p:cNvPr>
            <p:cNvSpPr txBox="1"/>
            <p:nvPr/>
          </p:nvSpPr>
          <p:spPr>
            <a:xfrm>
              <a:off x="1438274" y="662285"/>
              <a:ext cx="10306462" cy="1175258"/>
            </a:xfrm>
            <a:prstGeom prst="rect">
              <a:avLst/>
            </a:prstGeom>
            <a:noFill/>
          </p:spPr>
          <p:txBody>
            <a:bodyPr wrap="square">
              <a:spAutoFit/>
            </a:bodyPr>
            <a:lstStyle/>
            <a:p>
              <a:pPr algn="just">
                <a:lnSpc>
                  <a:spcPct val="150000"/>
                </a:lnSpc>
              </a:pPr>
              <a:r>
                <a:rPr lang="vi-VN" sz="2500" b="1" i="1">
                  <a:latin typeface="Arial" panose="020B0604020202020204" pitchFamily="34" charset="0"/>
                  <a:cs typeface="Arial" panose="020B0604020202020204" pitchFamily="34" charset="0"/>
                </a:rPr>
                <a:t>Câu hỏi 2 (SGK – tr2</a:t>
              </a:r>
              <a:r>
                <a:rPr lang="en-US" sz="2500" b="1" i="1">
                  <a:latin typeface="Arial" panose="020B0604020202020204" pitchFamily="34" charset="0"/>
                  <a:cs typeface="Arial" panose="020B0604020202020204" pitchFamily="34" charset="0"/>
                </a:rPr>
                <a:t>6</a:t>
              </a:r>
              <a:r>
                <a:rPr lang="vi-VN" sz="2500" b="1" i="1">
                  <a:latin typeface="Arial" panose="020B0604020202020204" pitchFamily="34" charset="0"/>
                  <a:cs typeface="Arial" panose="020B0604020202020204" pitchFamily="34" charset="0"/>
                </a:rPr>
                <a:t>)</a:t>
              </a:r>
              <a:r>
                <a:rPr lang="en-US" sz="2500" b="1" i="1">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Trình bày ưu điểm và hạn chế của phương pháp sản xuất điện năng từ </a:t>
              </a:r>
              <a:r>
                <a:rPr lang="en-US" sz="2500">
                  <a:latin typeface="Arial" panose="020B0604020202020204" pitchFamily="34" charset="0"/>
                  <a:cs typeface="Arial" panose="020B0604020202020204" pitchFamily="34" charset="0"/>
                </a:rPr>
                <a:t>năng lượng gió</a:t>
              </a:r>
              <a:r>
                <a:rPr lang="vi-VN" sz="2500">
                  <a:latin typeface="Arial" panose="020B0604020202020204" pitchFamily="34" charset="0"/>
                  <a:cs typeface="Arial" panose="020B0604020202020204" pitchFamily="34" charset="0"/>
                </a:rPr>
                <a:t>.</a:t>
              </a:r>
            </a:p>
          </p:txBody>
        </p:sp>
        <p:sp>
          <p:nvSpPr>
            <p:cNvPr id="8" name="Freeform 12">
              <a:extLst>
                <a:ext uri="{FF2B5EF4-FFF2-40B4-BE49-F238E27FC236}">
                  <a16:creationId xmlns:a16="http://schemas.microsoft.com/office/drawing/2014/main" id="{A39C61C7-A3EB-2E5E-5308-ED29A5B85C41}"/>
                </a:ext>
              </a:extLst>
            </p:cNvPr>
            <p:cNvSpPr/>
            <p:nvPr/>
          </p:nvSpPr>
          <p:spPr>
            <a:xfrm>
              <a:off x="447264" y="916172"/>
              <a:ext cx="829496" cy="83893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0">
            <a:extLst>
              <a:ext uri="{FF2B5EF4-FFF2-40B4-BE49-F238E27FC236}">
                <a16:creationId xmlns:a16="http://schemas.microsoft.com/office/drawing/2014/main" id="{FAA66DA5-9383-0278-0B70-75171F0A73DC}"/>
              </a:ext>
            </a:extLst>
          </p:cNvPr>
          <p:cNvSpPr txBox="1"/>
          <p:nvPr/>
        </p:nvSpPr>
        <p:spPr>
          <a:xfrm>
            <a:off x="304800" y="332601"/>
            <a:ext cx="5562600" cy="553998"/>
          </a:xfrm>
          <a:prstGeom prst="rect">
            <a:avLst/>
          </a:prstGeom>
          <a:noFill/>
        </p:spPr>
        <p:txBody>
          <a:bodyPr wrap="square" rtlCol="0">
            <a:spAutoFit/>
          </a:bodyPr>
          <a:lstStyle/>
          <a:p>
            <a:r>
              <a:rPr lang="vi-VN" sz="3000" b="1">
                <a:solidFill>
                  <a:srgbClr val="C00000"/>
                </a:solidFill>
                <a:latin typeface="Arial" panose="020B0604020202020204" pitchFamily="34" charset="0"/>
                <a:cs typeface="Arial" panose="020B0604020202020204" pitchFamily="34" charset="0"/>
              </a:rPr>
              <a:t>2. Ưu điểm và hạn chế</a:t>
            </a:r>
            <a:endParaRPr lang="en-US" sz="3000" b="1">
              <a:solidFill>
                <a:srgbClr val="C0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DAE10E9B-EC22-2F30-94A7-AB2F81DC3D1F}"/>
              </a:ext>
            </a:extLst>
          </p:cNvPr>
          <p:cNvSpPr/>
          <p:nvPr/>
        </p:nvSpPr>
        <p:spPr>
          <a:xfrm>
            <a:off x="4643437" y="2456964"/>
            <a:ext cx="2905125" cy="63817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a:solidFill>
                  <a:sysClr val="windowText" lastClr="000000"/>
                </a:solidFill>
                <a:latin typeface="Arial" panose="020B0604020202020204" pitchFamily="34" charset="0"/>
                <a:cs typeface="Arial" panose="020B0604020202020204" pitchFamily="34" charset="0"/>
              </a:rPr>
              <a:t>Ư</a:t>
            </a:r>
            <a:r>
              <a:rPr lang="en-US" sz="2500" b="1">
                <a:solidFill>
                  <a:sysClr val="windowText" lastClr="000000"/>
                </a:solidFill>
                <a:latin typeface="Arial" panose="020B0604020202020204" pitchFamily="34" charset="0"/>
                <a:cs typeface="Arial" panose="020B0604020202020204" pitchFamily="34" charset="0"/>
              </a:rPr>
              <a:t>u điểm </a:t>
            </a:r>
          </a:p>
        </p:txBody>
      </p:sp>
      <p:sp>
        <p:nvSpPr>
          <p:cNvPr id="23" name="Rectangle: Rounded Corners 22">
            <a:extLst>
              <a:ext uri="{FF2B5EF4-FFF2-40B4-BE49-F238E27FC236}">
                <a16:creationId xmlns:a16="http://schemas.microsoft.com/office/drawing/2014/main" id="{D679E23D-306F-0535-E518-40FE042133B6}"/>
              </a:ext>
            </a:extLst>
          </p:cNvPr>
          <p:cNvSpPr/>
          <p:nvPr/>
        </p:nvSpPr>
        <p:spPr>
          <a:xfrm>
            <a:off x="1016308" y="3752851"/>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Là năng lượng sạch và là năng lượng tái tạo</a:t>
            </a:r>
            <a:endParaRPr lang="en-US" sz="2500">
              <a:solidFill>
                <a:schemeClr val="tx1"/>
              </a:solidFill>
            </a:endParaRPr>
          </a:p>
        </p:txBody>
      </p:sp>
      <p:sp>
        <p:nvSpPr>
          <p:cNvPr id="24" name="Rectangle: Rounded Corners 23">
            <a:extLst>
              <a:ext uri="{FF2B5EF4-FFF2-40B4-BE49-F238E27FC236}">
                <a16:creationId xmlns:a16="http://schemas.microsoft.com/office/drawing/2014/main" id="{EE17EAB1-F554-9897-0C3A-0F0E606E0407}"/>
              </a:ext>
            </a:extLst>
          </p:cNvPr>
          <p:cNvSpPr/>
          <p:nvPr/>
        </p:nvSpPr>
        <p:spPr>
          <a:xfrm>
            <a:off x="7452681" y="3762862"/>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Là nguồn năng lượng vô tận. Không gây phát thải khí nhà kính.</a:t>
            </a:r>
            <a:endParaRPr lang="en-US" sz="2500">
              <a:solidFill>
                <a:schemeClr val="tx1"/>
              </a:solidFill>
            </a:endParaRPr>
          </a:p>
        </p:txBody>
      </p:sp>
      <p:cxnSp>
        <p:nvCxnSpPr>
          <p:cNvPr id="25" name="Straight Connector 24">
            <a:extLst>
              <a:ext uri="{FF2B5EF4-FFF2-40B4-BE49-F238E27FC236}">
                <a16:creationId xmlns:a16="http://schemas.microsoft.com/office/drawing/2014/main" id="{B862D4EB-07EF-45CD-24F0-FFE4B8F00314}"/>
              </a:ext>
            </a:extLst>
          </p:cNvPr>
          <p:cNvCxnSpPr>
            <a:cxnSpLocks/>
            <a:stCxn id="22" idx="2"/>
            <a:endCxn id="23" idx="0"/>
          </p:cNvCxnSpPr>
          <p:nvPr/>
        </p:nvCxnSpPr>
        <p:spPr>
          <a:xfrm flipH="1">
            <a:off x="2815901" y="3095139"/>
            <a:ext cx="3280099"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573253-FA0C-3816-34E4-CCC115C2F292}"/>
              </a:ext>
            </a:extLst>
          </p:cNvPr>
          <p:cNvCxnSpPr>
            <a:cxnSpLocks/>
            <a:stCxn id="22" idx="2"/>
            <a:endCxn id="24" idx="0"/>
          </p:cNvCxnSpPr>
          <p:nvPr/>
        </p:nvCxnSpPr>
        <p:spPr>
          <a:xfrm>
            <a:off x="6096000" y="3095139"/>
            <a:ext cx="3156274"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275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E10E9B-EC22-2F30-94A7-AB2F81DC3D1F}"/>
              </a:ext>
            </a:extLst>
          </p:cNvPr>
          <p:cNvSpPr/>
          <p:nvPr/>
        </p:nvSpPr>
        <p:spPr>
          <a:xfrm>
            <a:off x="4700587" y="1171089"/>
            <a:ext cx="2905125" cy="63817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ysClr val="windowText" lastClr="000000"/>
                </a:solidFill>
                <a:latin typeface="Arial" panose="020B0604020202020204" pitchFamily="34" charset="0"/>
                <a:cs typeface="Arial" panose="020B0604020202020204" pitchFamily="34" charset="0"/>
              </a:rPr>
              <a:t>Hạn chế </a:t>
            </a:r>
          </a:p>
        </p:txBody>
      </p:sp>
      <p:sp>
        <p:nvSpPr>
          <p:cNvPr id="23" name="Rectangle: Rounded Corners 22">
            <a:extLst>
              <a:ext uri="{FF2B5EF4-FFF2-40B4-BE49-F238E27FC236}">
                <a16:creationId xmlns:a16="http://schemas.microsoft.com/office/drawing/2014/main" id="{D679E23D-306F-0535-E518-40FE042133B6}"/>
              </a:ext>
            </a:extLst>
          </p:cNvPr>
          <p:cNvSpPr/>
          <p:nvPr/>
        </p:nvSpPr>
        <p:spPr>
          <a:xfrm>
            <a:off x="1073458" y="2466976"/>
            <a:ext cx="3599186" cy="2638862"/>
          </a:xfrm>
          <a:prstGeom prst="roundRect">
            <a:avLst>
              <a:gd name="adj" fmla="val 9717"/>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Công suất phát không ổn định do phụ thuộc vào tốc độ gió.</a:t>
            </a:r>
            <a:endParaRPr lang="en-US" sz="2500">
              <a:solidFill>
                <a:schemeClr val="tx1"/>
              </a:solidFill>
            </a:endParaRPr>
          </a:p>
        </p:txBody>
      </p:sp>
      <p:sp>
        <p:nvSpPr>
          <p:cNvPr id="24" name="Rectangle: Rounded Corners 23">
            <a:extLst>
              <a:ext uri="{FF2B5EF4-FFF2-40B4-BE49-F238E27FC236}">
                <a16:creationId xmlns:a16="http://schemas.microsoft.com/office/drawing/2014/main" id="{EE17EAB1-F554-9897-0C3A-0F0E606E0407}"/>
              </a:ext>
            </a:extLst>
          </p:cNvPr>
          <p:cNvSpPr/>
          <p:nvPr/>
        </p:nvSpPr>
        <p:spPr>
          <a:xfrm>
            <a:off x="7509831" y="2476987"/>
            <a:ext cx="3599186" cy="2638862"/>
          </a:xfrm>
          <a:prstGeom prst="roundRect">
            <a:avLst>
              <a:gd name="adj" fmla="val 9717"/>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xây dựng nhà máy và đường dây truyền tải khá lớn.</a:t>
            </a:r>
            <a:endParaRPr lang="en-US" sz="2500">
              <a:solidFill>
                <a:schemeClr val="tx1"/>
              </a:solidFill>
            </a:endParaRPr>
          </a:p>
        </p:txBody>
      </p:sp>
      <p:cxnSp>
        <p:nvCxnSpPr>
          <p:cNvPr id="25" name="Straight Connector 24">
            <a:extLst>
              <a:ext uri="{FF2B5EF4-FFF2-40B4-BE49-F238E27FC236}">
                <a16:creationId xmlns:a16="http://schemas.microsoft.com/office/drawing/2014/main" id="{B862D4EB-07EF-45CD-24F0-FFE4B8F00314}"/>
              </a:ext>
            </a:extLst>
          </p:cNvPr>
          <p:cNvCxnSpPr>
            <a:cxnSpLocks/>
            <a:stCxn id="22" idx="2"/>
            <a:endCxn id="23" idx="0"/>
          </p:cNvCxnSpPr>
          <p:nvPr/>
        </p:nvCxnSpPr>
        <p:spPr>
          <a:xfrm flipH="1">
            <a:off x="2873051" y="1809264"/>
            <a:ext cx="3280099"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573253-FA0C-3816-34E4-CCC115C2F292}"/>
              </a:ext>
            </a:extLst>
          </p:cNvPr>
          <p:cNvCxnSpPr>
            <a:cxnSpLocks/>
            <a:stCxn id="22" idx="2"/>
            <a:endCxn id="24" idx="0"/>
          </p:cNvCxnSpPr>
          <p:nvPr/>
        </p:nvCxnSpPr>
        <p:spPr>
          <a:xfrm>
            <a:off x="6153150" y="1809264"/>
            <a:ext cx="3156274" cy="66772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Freeform 8">
            <a:extLst>
              <a:ext uri="{FF2B5EF4-FFF2-40B4-BE49-F238E27FC236}">
                <a16:creationId xmlns:a16="http://schemas.microsoft.com/office/drawing/2014/main" id="{777CD9EB-881A-8562-C9FC-6681D3DA7BFF}"/>
              </a:ext>
            </a:extLst>
          </p:cNvPr>
          <p:cNvSpPr/>
          <p:nvPr/>
        </p:nvSpPr>
        <p:spPr>
          <a:xfrm>
            <a:off x="3679032" y="5226983"/>
            <a:ext cx="4483894" cy="1631016"/>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178676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par>
                                <p:cTn id="12" presetID="22" presetClass="entr" presetSubtype="1"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264795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b="-210792"/>
            </a:stretch>
          </a:blipFill>
        </p:spPr>
      </p:sp>
      <p:sp>
        <p:nvSpPr>
          <p:cNvPr id="5" name="Freeform 3">
            <a:extLst>
              <a:ext uri="{FF2B5EF4-FFF2-40B4-BE49-F238E27FC236}">
                <a16:creationId xmlns:a16="http://schemas.microsoft.com/office/drawing/2014/main" id="{CFD6F21D-68F3-53AA-25E3-E971F8CA59EF}"/>
              </a:ext>
            </a:extLst>
          </p:cNvPr>
          <p:cNvSpPr/>
          <p:nvPr/>
        </p:nvSpPr>
        <p:spPr>
          <a:xfrm>
            <a:off x="0" y="5562600"/>
            <a:ext cx="12282985" cy="17145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t="-380000"/>
            </a:stretch>
          </a:blipFill>
        </p:spPr>
      </p:sp>
      <p:sp>
        <p:nvSpPr>
          <p:cNvPr id="8" name="TextBox 7">
            <a:extLst>
              <a:ext uri="{FF2B5EF4-FFF2-40B4-BE49-F238E27FC236}">
                <a16:creationId xmlns:a16="http://schemas.microsoft.com/office/drawing/2014/main" id="{0FDDC90C-3379-51B6-8B66-13E12E4569FF}"/>
              </a:ext>
            </a:extLst>
          </p:cNvPr>
          <p:cNvSpPr txBox="1"/>
          <p:nvPr/>
        </p:nvSpPr>
        <p:spPr>
          <a:xfrm>
            <a:off x="139427" y="2408272"/>
            <a:ext cx="12004129" cy="20414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70C0"/>
                </a:solidFill>
                <a:effectLst/>
                <a:uLnTx/>
                <a:uFillTx/>
                <a:latin typeface="Arial"/>
                <a:ea typeface="+mn-ea"/>
                <a:cs typeface="+mn-cs"/>
              </a:rPr>
              <a:t>PHẦN </a:t>
            </a:r>
            <a:r>
              <a:rPr lang="en-US" sz="4500" b="1">
                <a:solidFill>
                  <a:srgbClr val="0070C0"/>
                </a:solidFill>
                <a:latin typeface="Arial"/>
              </a:rPr>
              <a:t>V</a:t>
            </a:r>
            <a:r>
              <a:rPr kumimoji="0" lang="en-US" sz="4500" b="1" i="0" u="none" strike="noStrike" kern="1200" cap="none" spc="0" normalizeH="0" baseline="0" noProof="0">
                <a:ln>
                  <a:noFill/>
                </a:ln>
                <a:solidFill>
                  <a:srgbClr val="0070C0"/>
                </a:solidFill>
                <a:effectLst/>
                <a:uLnTx/>
                <a:uFillTx/>
                <a:latin typeface="Arial"/>
                <a:ea typeface="+mn-ea"/>
                <a:cs typeface="+mn-cs"/>
              </a:rPr>
              <a:t>. </a:t>
            </a:r>
            <a:r>
              <a:rPr kumimoji="0" lang="vi-VN" sz="4500" b="1" i="0" u="none" strike="noStrike" kern="1200" cap="none" spc="0" normalizeH="0" baseline="0" noProof="0">
                <a:ln>
                  <a:noFill/>
                </a:ln>
                <a:solidFill>
                  <a:srgbClr val="0070C0"/>
                </a:solidFill>
                <a:effectLst/>
                <a:uLnTx/>
                <a:uFillTx/>
                <a:latin typeface="Arial" panose="020B0604020202020204" pitchFamily="34" charset="0"/>
                <a:ea typeface="+mn-ea"/>
                <a:cs typeface="+mn-cs"/>
              </a:rPr>
              <a:t>PHƯƠNG PHÁP SẢN XUẤT ĐIỆN NĂNG TỪ NĂNG LƯỢNG MẶT TRỜI </a:t>
            </a:r>
          </a:p>
        </p:txBody>
      </p:sp>
    </p:spTree>
    <p:extLst>
      <p:ext uri="{BB962C8B-B14F-4D97-AF65-F5344CB8AC3E}">
        <p14:creationId xmlns:p14="http://schemas.microsoft.com/office/powerpoint/2010/main" val="22063834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4C5CB-CCB1-7413-7692-D253ADAFFC7A}"/>
              </a:ext>
            </a:extLst>
          </p:cNvPr>
          <p:cNvGrpSpPr/>
          <p:nvPr/>
        </p:nvGrpSpPr>
        <p:grpSpPr>
          <a:xfrm>
            <a:off x="264831" y="1564242"/>
            <a:ext cx="11662335" cy="4973599"/>
            <a:chOff x="264831" y="1564242"/>
            <a:chExt cx="11662335" cy="4973599"/>
          </a:xfrm>
        </p:grpSpPr>
        <p:pic>
          <p:nvPicPr>
            <p:cNvPr id="9" name="Picture 8">
              <a:extLst>
                <a:ext uri="{FF2B5EF4-FFF2-40B4-BE49-F238E27FC236}">
                  <a16:creationId xmlns:a16="http://schemas.microsoft.com/office/drawing/2014/main" id="{8651CB03-243B-D391-EEFD-E43F65A532B6}"/>
                </a:ext>
              </a:extLst>
            </p:cNvPr>
            <p:cNvPicPr>
              <a:picLocks noChangeAspect="1"/>
            </p:cNvPicPr>
            <p:nvPr/>
          </p:nvPicPr>
          <p:blipFill rotWithShape="1">
            <a:blip r:embed="rId2"/>
            <a:srcRect b="21549"/>
            <a:stretch/>
          </p:blipFill>
          <p:spPr>
            <a:xfrm>
              <a:off x="264831" y="1564242"/>
              <a:ext cx="11662335" cy="3553274"/>
            </a:xfrm>
            <a:prstGeom prst="rect">
              <a:avLst/>
            </a:prstGeom>
          </p:spPr>
        </p:pic>
        <p:sp>
          <p:nvSpPr>
            <p:cNvPr id="11" name="TextBox 10">
              <a:extLst>
                <a:ext uri="{FF2B5EF4-FFF2-40B4-BE49-F238E27FC236}">
                  <a16:creationId xmlns:a16="http://schemas.microsoft.com/office/drawing/2014/main" id="{90426822-ACC2-5D0F-8258-8D360480083B}"/>
                </a:ext>
              </a:extLst>
            </p:cNvPr>
            <p:cNvSpPr txBox="1"/>
            <p:nvPr/>
          </p:nvSpPr>
          <p:spPr>
            <a:xfrm>
              <a:off x="716775" y="5117516"/>
              <a:ext cx="10758449" cy="142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5.5. </a:t>
              </a:r>
              <a:r>
                <a:rPr kumimoji="0" lang="en-US"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Sơ đồ nhà máy điện mặt trời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Pin mặt trời ; 2. Bộ biến đổi DC - DC; 3.  Ác quy; 4. Bộ biến đổi DC - AC; 5. Trạm biến áp; 6. Đường dây truyền tải</a:t>
              </a:r>
            </a:p>
          </p:txBody>
        </p:sp>
      </p:grpSp>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E99780-2B34-3BED-0309-9890DBC4A7A0}"/>
              </a:ext>
            </a:extLst>
          </p:cNvPr>
          <p:cNvSpPr txBox="1"/>
          <p:nvPr/>
        </p:nvSpPr>
        <p:spPr>
          <a:xfrm>
            <a:off x="359569" y="320159"/>
            <a:ext cx="612933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 Nội dung</a:t>
            </a:r>
          </a:p>
        </p:txBody>
      </p:sp>
      <p:sp>
        <p:nvSpPr>
          <p:cNvPr id="8" name="Speech Bubble: Rectangle with Corners Rounded 7">
            <a:extLst>
              <a:ext uri="{FF2B5EF4-FFF2-40B4-BE49-F238E27FC236}">
                <a16:creationId xmlns:a16="http://schemas.microsoft.com/office/drawing/2014/main" id="{7C1542FA-5D73-BD79-15D7-CC7373B85B48}"/>
              </a:ext>
            </a:extLst>
          </p:cNvPr>
          <p:cNvSpPr/>
          <p:nvPr/>
        </p:nvSpPr>
        <p:spPr>
          <a:xfrm>
            <a:off x="8302593" y="422994"/>
            <a:ext cx="3624573" cy="1320082"/>
          </a:xfrm>
          <a:prstGeom prst="wedgeRoundRectCallout">
            <a:avLst>
              <a:gd name="adj1" fmla="val -40672"/>
              <a:gd name="adj2" fmla="val 68577"/>
              <a:gd name="adj3" fmla="val 16667"/>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Quan sát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sơ đồ nhà máy điện mặt trời </a:t>
            </a:r>
          </a:p>
        </p:txBody>
      </p:sp>
    </p:spTree>
    <p:extLst>
      <p:ext uri="{BB962C8B-B14F-4D97-AF65-F5344CB8AC3E}">
        <p14:creationId xmlns:p14="http://schemas.microsoft.com/office/powerpoint/2010/main" val="3972533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82296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a:stretch>
          </a:blipFill>
        </p:spPr>
      </p:sp>
      <p:sp>
        <p:nvSpPr>
          <p:cNvPr id="230" name="Google Shape;230;p26"/>
          <p:cNvSpPr/>
          <p:nvPr/>
        </p:nvSpPr>
        <p:spPr>
          <a:xfrm>
            <a:off x="470611" y="2766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60EC163A-D221-57B5-A035-5311728423BD}"/>
              </a:ext>
            </a:extLst>
          </p:cNvPr>
          <p:cNvGrpSpPr/>
          <p:nvPr/>
        </p:nvGrpSpPr>
        <p:grpSpPr>
          <a:xfrm>
            <a:off x="319087" y="1337581"/>
            <a:ext cx="11553825" cy="3993662"/>
            <a:chOff x="588417" y="1328056"/>
            <a:chExt cx="11553825" cy="3993662"/>
          </a:xfrm>
        </p:grpSpPr>
        <p:sp>
          <p:nvSpPr>
            <p:cNvPr id="3" name="Rectangle: Rounded Corners 2">
              <a:extLst>
                <a:ext uri="{FF2B5EF4-FFF2-40B4-BE49-F238E27FC236}">
                  <a16:creationId xmlns:a16="http://schemas.microsoft.com/office/drawing/2014/main" id="{4E4481E0-5B01-6475-5C56-F8B021FF5370}"/>
                </a:ext>
              </a:extLst>
            </p:cNvPr>
            <p:cNvSpPr/>
            <p:nvPr/>
          </p:nvSpPr>
          <p:spPr>
            <a:xfrm>
              <a:off x="588417" y="1328056"/>
              <a:ext cx="11553825" cy="3993662"/>
            </a:xfrm>
            <a:prstGeom prst="roundRect">
              <a:avLst>
                <a:gd name="adj" fmla="val 8055"/>
              </a:avLst>
            </a:prstGeom>
            <a:solidFill>
              <a:schemeClr val="tx2">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A54596-E43D-9E70-4C83-BFCC72F5595C}"/>
                </a:ext>
              </a:extLst>
            </p:cNvPr>
            <p:cNvSpPr txBox="1"/>
            <p:nvPr/>
          </p:nvSpPr>
          <p:spPr>
            <a:xfrm>
              <a:off x="782488" y="2085637"/>
              <a:ext cx="11165682" cy="2478499"/>
            </a:xfrm>
            <a:prstGeom prst="rect">
              <a:avLst/>
            </a:prstGeom>
            <a:noFill/>
          </p:spPr>
          <p:txBody>
            <a:bodyPr wrap="square" rtlCol="0">
              <a:spAutoFit/>
            </a:bodyPr>
            <a:lstStyle/>
            <a:p>
              <a:pPr algn="ctr">
                <a:lnSpc>
                  <a:spcPct val="150000"/>
                </a:lnSpc>
              </a:pPr>
              <a:r>
                <a:rPr lang="vi-VN" sz="5500" b="1">
                  <a:solidFill>
                    <a:srgbClr val="C00000"/>
                  </a:solidFill>
                </a:rPr>
                <a:t>BÀI 5: </a:t>
              </a:r>
              <a:r>
                <a:rPr lang="vi-VN" sz="5500" b="1"/>
                <a:t>MỘT SỐ PHƯƠNG PHÁP SẢN XUẤT ĐIỆN NĂNG</a:t>
              </a:r>
              <a:endParaRPr lang="en-US" sz="5500" b="1"/>
            </a:p>
          </p:txBody>
        </p:sp>
      </p:grpSp>
    </p:spTree>
    <p:extLst>
      <p:ext uri="{BB962C8B-B14F-4D97-AF65-F5344CB8AC3E}">
        <p14:creationId xmlns:p14="http://schemas.microsoft.com/office/powerpoint/2010/main" val="3745388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F06A377-A151-418D-F30D-0951554D45CF}"/>
              </a:ext>
            </a:extLst>
          </p:cNvPr>
          <p:cNvGrpSpPr/>
          <p:nvPr/>
        </p:nvGrpSpPr>
        <p:grpSpPr>
          <a:xfrm>
            <a:off x="485548" y="342462"/>
            <a:ext cx="11287576" cy="1175258"/>
            <a:chOff x="580574" y="361512"/>
            <a:chExt cx="11287576" cy="1175258"/>
          </a:xfrm>
        </p:grpSpPr>
        <p:sp>
          <p:nvSpPr>
            <p:cNvPr id="3" name="Freeform 9">
              <a:extLst>
                <a:ext uri="{FF2B5EF4-FFF2-40B4-BE49-F238E27FC236}">
                  <a16:creationId xmlns:a16="http://schemas.microsoft.com/office/drawing/2014/main" id="{65EB7AE5-15FB-BC04-380F-79FE815CB367}"/>
                </a:ext>
              </a:extLst>
            </p:cNvPr>
            <p:cNvSpPr/>
            <p:nvPr/>
          </p:nvSpPr>
          <p:spPr>
            <a:xfrm>
              <a:off x="580574" y="553583"/>
              <a:ext cx="848175" cy="791116"/>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1B530B-BFB7-AFB6-7871-EDA1073DB9F2}"/>
                </a:ext>
              </a:extLst>
            </p:cNvPr>
            <p:cNvSpPr txBox="1"/>
            <p:nvPr/>
          </p:nvSpPr>
          <p:spPr>
            <a:xfrm>
              <a:off x="1589483" y="361512"/>
              <a:ext cx="10278667" cy="117525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Nghiên cứu SGK và trả lời </a:t>
              </a:r>
              <a:r>
                <a:rPr kumimoji="0" lang="vi-VN" sz="2500" b="1" i="1" u="none" strike="noStrike" kern="1200" cap="none" spc="0" normalizeH="0" baseline="0" noProof="0">
                  <a:ln>
                    <a:noFill/>
                  </a:ln>
                  <a:solidFill>
                    <a:prstClr val="black"/>
                  </a:solidFill>
                  <a:effectLst/>
                  <a:uLnTx/>
                  <a:uFillTx/>
                  <a:latin typeface="Arial" panose="020B0604020202020204" pitchFamily="34" charset="0"/>
                  <a:ea typeface="+mn-ea"/>
                  <a:cs typeface="+mn-cs"/>
                </a:rPr>
                <a:t>Câu hỏi 1 (SGK – tr2</a:t>
              </a:r>
              <a:r>
                <a:rPr kumimoji="0" lang="en-US" sz="2500" b="1" i="1" u="none" strike="noStrike" kern="1200" cap="none" spc="0" normalizeH="0" baseline="0" noProof="0">
                  <a:ln>
                    <a:noFill/>
                  </a:ln>
                  <a:solidFill>
                    <a:prstClr val="black"/>
                  </a:solidFill>
                  <a:effectLst/>
                  <a:uLnTx/>
                  <a:uFillTx/>
                  <a:latin typeface="Arial" panose="020B0604020202020204" pitchFamily="34" charset="0"/>
                  <a:ea typeface="+mn-ea"/>
                  <a:cs typeface="+mn-cs"/>
                </a:rPr>
                <a:t>7</a:t>
              </a:r>
              <a:r>
                <a:rPr kumimoji="0" lang="vi-VN" sz="2500" b="1" i="1"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2500" b="1"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500" b="0" i="1" u="none" strike="noStrike" kern="1200" cap="none" spc="0" normalizeH="0" baseline="0" noProof="0">
                  <a:ln>
                    <a:noFill/>
                  </a:ln>
                  <a:solidFill>
                    <a:srgbClr val="C00000"/>
                  </a:solidFill>
                  <a:effectLst/>
                  <a:uLnTx/>
                  <a:uFillTx/>
                  <a:latin typeface="Arial" panose="020B0604020202020204" pitchFamily="34" charset="0"/>
                  <a:ea typeface="+mn-ea"/>
                  <a:cs typeface="+mn-cs"/>
                </a:rPr>
                <a:t>Trình bày phương pháp sử dụng năng lượng </a:t>
              </a:r>
              <a:r>
                <a:rPr kumimoji="0" lang="en-US" sz="2500" b="0" i="1" u="none" strike="noStrike" kern="1200" cap="none" spc="0" normalizeH="0" baseline="0" noProof="0">
                  <a:ln>
                    <a:noFill/>
                  </a:ln>
                  <a:solidFill>
                    <a:srgbClr val="C00000"/>
                  </a:solidFill>
                  <a:effectLst/>
                  <a:uLnTx/>
                  <a:uFillTx/>
                  <a:latin typeface="Arial" panose="020B0604020202020204" pitchFamily="34" charset="0"/>
                  <a:ea typeface="+mn-ea"/>
                  <a:cs typeface="+mn-cs"/>
                </a:rPr>
                <a:t>mặt trời </a:t>
              </a:r>
              <a:r>
                <a:rPr kumimoji="0" lang="vi-VN" sz="2500" b="0" i="1" u="none" strike="noStrike" kern="1200" cap="none" spc="0" normalizeH="0" baseline="0" noProof="0">
                  <a:ln>
                    <a:noFill/>
                  </a:ln>
                  <a:solidFill>
                    <a:srgbClr val="C00000"/>
                  </a:solidFill>
                  <a:effectLst/>
                  <a:uLnTx/>
                  <a:uFillTx/>
                  <a:latin typeface="Arial" panose="020B0604020202020204" pitchFamily="34" charset="0"/>
                  <a:ea typeface="+mn-ea"/>
                  <a:cs typeface="+mn-cs"/>
                </a:rPr>
                <a:t>để sản xuất điện năng.</a:t>
              </a:r>
            </a:p>
          </p:txBody>
        </p:sp>
      </p:grpSp>
      <p:sp>
        <p:nvSpPr>
          <p:cNvPr id="10" name="Rectangle: Rounded Corners 9">
            <a:extLst>
              <a:ext uri="{FF2B5EF4-FFF2-40B4-BE49-F238E27FC236}">
                <a16:creationId xmlns:a16="http://schemas.microsoft.com/office/drawing/2014/main" id="{F3DFED3C-19DF-565F-FA4C-ED7689B4ADA7}"/>
              </a:ext>
            </a:extLst>
          </p:cNvPr>
          <p:cNvSpPr/>
          <p:nvPr/>
        </p:nvSpPr>
        <p:spPr>
          <a:xfrm>
            <a:off x="3043237" y="1835079"/>
            <a:ext cx="6105525" cy="638175"/>
          </a:xfrm>
          <a:prstGeom prst="roundRect">
            <a:avLst>
              <a:gd name="adj" fmla="val 1309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Sản xuất điện từ năng lượng mặt trời </a:t>
            </a:r>
          </a:p>
        </p:txBody>
      </p:sp>
      <p:sp>
        <p:nvSpPr>
          <p:cNvPr id="6" name="Rectangle: Rounded Corners 5">
            <a:extLst>
              <a:ext uri="{FF2B5EF4-FFF2-40B4-BE49-F238E27FC236}">
                <a16:creationId xmlns:a16="http://schemas.microsoft.com/office/drawing/2014/main" id="{4794FC00-57CC-3E27-F6D9-BC9C6C89453D}"/>
              </a:ext>
            </a:extLst>
          </p:cNvPr>
          <p:cNvSpPr/>
          <p:nvPr/>
        </p:nvSpPr>
        <p:spPr>
          <a:xfrm>
            <a:off x="712308" y="2790613"/>
            <a:ext cx="3023556" cy="3773634"/>
          </a:xfrm>
          <a:prstGeom prst="roundRect">
            <a:avLst>
              <a:gd name="adj" fmla="val 97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rPr>
              <a:t>Năng lượng của ánh sáng mặt trời được chuyển hoá thành điện năng nhờ các tấm pin mặt trời.</a:t>
            </a:r>
            <a:endParaRPr lang="en-US" sz="2400">
              <a:solidFill>
                <a:schemeClr val="tx1"/>
              </a:solidFill>
            </a:endParaRPr>
          </a:p>
        </p:txBody>
      </p:sp>
      <p:sp>
        <p:nvSpPr>
          <p:cNvPr id="7" name="Rectangle: Rounded Corners 6">
            <a:extLst>
              <a:ext uri="{FF2B5EF4-FFF2-40B4-BE49-F238E27FC236}">
                <a16:creationId xmlns:a16="http://schemas.microsoft.com/office/drawing/2014/main" id="{63731343-9800-2983-B85C-3E7952160EBD}"/>
              </a:ext>
            </a:extLst>
          </p:cNvPr>
          <p:cNvSpPr/>
          <p:nvPr/>
        </p:nvSpPr>
        <p:spPr>
          <a:xfrm>
            <a:off x="4584221" y="2790613"/>
            <a:ext cx="3023556" cy="3773634"/>
          </a:xfrm>
          <a:prstGeom prst="roundRect">
            <a:avLst>
              <a:gd name="adj" fmla="val 97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rPr>
              <a:t>Điện áp một chiều của các tấm pin mặt trời qua bộ biến đổi DC-DC, biến đổi thành điện áp một chiều có giá trị ổn định</a:t>
            </a:r>
            <a:endParaRPr lang="en-US" sz="2400">
              <a:solidFill>
                <a:schemeClr val="tx1"/>
              </a:solidFill>
            </a:endParaRPr>
          </a:p>
        </p:txBody>
      </p:sp>
      <p:sp>
        <p:nvSpPr>
          <p:cNvPr id="8" name="Rectangle: Rounded Corners 7">
            <a:extLst>
              <a:ext uri="{FF2B5EF4-FFF2-40B4-BE49-F238E27FC236}">
                <a16:creationId xmlns:a16="http://schemas.microsoft.com/office/drawing/2014/main" id="{1F374FE2-FD12-A4B7-45DB-0410575A5EE1}"/>
              </a:ext>
            </a:extLst>
          </p:cNvPr>
          <p:cNvSpPr/>
          <p:nvPr/>
        </p:nvSpPr>
        <p:spPr>
          <a:xfrm>
            <a:off x="8456133" y="2790613"/>
            <a:ext cx="3316985" cy="2791037"/>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rPr>
              <a:t>Điện áp đưa đến bộ biến đổi DC-AC để biến đổi điện áp một chiều thành điện áp xoay chiều </a:t>
            </a:r>
            <a:endParaRPr lang="en-US" sz="2400">
              <a:solidFill>
                <a:schemeClr val="tx1"/>
              </a:solidFill>
            </a:endParaRPr>
          </a:p>
        </p:txBody>
      </p:sp>
      <p:sp>
        <p:nvSpPr>
          <p:cNvPr id="11" name="Arrow: Right 10">
            <a:extLst>
              <a:ext uri="{FF2B5EF4-FFF2-40B4-BE49-F238E27FC236}">
                <a16:creationId xmlns:a16="http://schemas.microsoft.com/office/drawing/2014/main" id="{A2BEF74E-DA63-C3A0-CEA4-C8D2E0E8D295}"/>
              </a:ext>
            </a:extLst>
          </p:cNvPr>
          <p:cNvSpPr/>
          <p:nvPr/>
        </p:nvSpPr>
        <p:spPr>
          <a:xfrm>
            <a:off x="3943347" y="4533900"/>
            <a:ext cx="457200" cy="4762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9B0F9C73-1D1F-BFED-F200-2F4596B4C9F9}"/>
              </a:ext>
            </a:extLst>
          </p:cNvPr>
          <p:cNvSpPr/>
          <p:nvPr/>
        </p:nvSpPr>
        <p:spPr>
          <a:xfrm>
            <a:off x="7838039" y="4533900"/>
            <a:ext cx="457200" cy="4762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5B7212D-0A0D-C6AD-0208-D705EDC0695B}"/>
              </a:ext>
            </a:extLst>
          </p:cNvPr>
          <p:cNvCxnSpPr>
            <a:cxnSpLocks/>
          </p:cNvCxnSpPr>
          <p:nvPr/>
        </p:nvCxnSpPr>
        <p:spPr>
          <a:xfrm>
            <a:off x="10163175" y="5581650"/>
            <a:ext cx="0" cy="38100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4B97944-F849-B3C9-F4CB-96395423364E}"/>
              </a:ext>
            </a:extLst>
          </p:cNvPr>
          <p:cNvSpPr txBox="1"/>
          <p:nvPr/>
        </p:nvSpPr>
        <p:spPr>
          <a:xfrm>
            <a:off x="8178670" y="5755627"/>
            <a:ext cx="3871909" cy="1045223"/>
          </a:xfrm>
          <a:prstGeom prst="rect">
            <a:avLst/>
          </a:prstGeom>
          <a:noFill/>
        </p:spPr>
        <p:txBody>
          <a:bodyPr wrap="square" rtlCol="0">
            <a:spAutoFit/>
          </a:bodyPr>
          <a:lstStyle/>
          <a:p>
            <a:pPr algn="ctr">
              <a:lnSpc>
                <a:spcPct val="150000"/>
              </a:lnSpc>
            </a:pPr>
            <a:r>
              <a:rPr lang="en-US" sz="2200" i="1">
                <a:solidFill>
                  <a:srgbClr val="C00000"/>
                </a:solidFill>
                <a:latin typeface="Arial" panose="020B0604020202020204" pitchFamily="34" charset="0"/>
                <a:cs typeface="Arial" panose="020B0604020202020204" pitchFamily="34" charset="0"/>
              </a:rPr>
              <a:t>Được tăng áp và đưa lên lưới điện truyền tải </a:t>
            </a:r>
          </a:p>
        </p:txBody>
      </p:sp>
    </p:spTree>
    <p:extLst>
      <p:ext uri="{BB962C8B-B14F-4D97-AF65-F5344CB8AC3E}">
        <p14:creationId xmlns:p14="http://schemas.microsoft.com/office/powerpoint/2010/main" val="1987900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P spid="11" grpId="0" animBg="1"/>
      <p:bldP spid="22" grpId="0" animBg="1"/>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63731343-9800-2983-B85C-3E7952160EBD}"/>
              </a:ext>
            </a:extLst>
          </p:cNvPr>
          <p:cNvSpPr/>
          <p:nvPr/>
        </p:nvSpPr>
        <p:spPr>
          <a:xfrm>
            <a:off x="7803671" y="1914313"/>
            <a:ext cx="3479406" cy="3773634"/>
          </a:xfrm>
          <a:prstGeom prst="roundRect">
            <a:avLst>
              <a:gd name="adj" fmla="val 97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rPr>
              <a:t>Ắc quy sẽ là nguồn cấp cho bộ biến đổi DC-AC khi không có ánh sáng mặt trời.</a:t>
            </a:r>
            <a:endParaRPr lang="en-US" sz="2400">
              <a:solidFill>
                <a:schemeClr val="tx1"/>
              </a:solidFill>
            </a:endParaRPr>
          </a:p>
        </p:txBody>
      </p:sp>
      <p:sp>
        <p:nvSpPr>
          <p:cNvPr id="11" name="Arrow: Right 10">
            <a:extLst>
              <a:ext uri="{FF2B5EF4-FFF2-40B4-BE49-F238E27FC236}">
                <a16:creationId xmlns:a16="http://schemas.microsoft.com/office/drawing/2014/main" id="{A2BEF74E-DA63-C3A0-CEA4-C8D2E0E8D295}"/>
              </a:ext>
            </a:extLst>
          </p:cNvPr>
          <p:cNvSpPr/>
          <p:nvPr/>
        </p:nvSpPr>
        <p:spPr>
          <a:xfrm>
            <a:off x="6871652" y="3657600"/>
            <a:ext cx="457200" cy="47625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D6803BA-BA7F-61C0-345F-8AA9E3727F39}"/>
              </a:ext>
            </a:extLst>
          </p:cNvPr>
          <p:cNvSpPr/>
          <p:nvPr/>
        </p:nvSpPr>
        <p:spPr>
          <a:xfrm flipV="1">
            <a:off x="5710236" y="285750"/>
            <a:ext cx="771525" cy="342900"/>
          </a:xfrm>
          <a:prstGeom prst="triangl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781D99F-8858-37D6-01E3-68BDD164057C}"/>
              </a:ext>
            </a:extLst>
          </p:cNvPr>
          <p:cNvSpPr/>
          <p:nvPr/>
        </p:nvSpPr>
        <p:spPr>
          <a:xfrm>
            <a:off x="2936395" y="1914313"/>
            <a:ext cx="3479406" cy="3773634"/>
          </a:xfrm>
          <a:prstGeom prst="roundRect">
            <a:avLst>
              <a:gd name="adj" fmla="val 97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rPr>
              <a:t>Điện áp ra một chiều của bộ biến đổi DC-DC sẽ nạp cho ắc quy và điện năng được tích trữ trong ắc quy. </a:t>
            </a:r>
            <a:endParaRPr lang="en-US" sz="2400">
              <a:solidFill>
                <a:schemeClr val="tx1"/>
              </a:solidFill>
            </a:endParaRPr>
          </a:p>
        </p:txBody>
      </p:sp>
      <p:sp>
        <p:nvSpPr>
          <p:cNvPr id="14" name="Arrow: Pentagon 13">
            <a:extLst>
              <a:ext uri="{FF2B5EF4-FFF2-40B4-BE49-F238E27FC236}">
                <a16:creationId xmlns:a16="http://schemas.microsoft.com/office/drawing/2014/main" id="{1DF6A76E-35E5-E2AB-5799-CFA14C6A7644}"/>
              </a:ext>
            </a:extLst>
          </p:cNvPr>
          <p:cNvSpPr/>
          <p:nvPr/>
        </p:nvSpPr>
        <p:spPr>
          <a:xfrm>
            <a:off x="563324" y="3448705"/>
            <a:ext cx="1943097" cy="704850"/>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C00000"/>
                </a:solidFill>
                <a:latin typeface="Arial" panose="020B0604020202020204" pitchFamily="34" charset="0"/>
                <a:cs typeface="Arial" panose="020B0604020202020204" pitchFamily="34" charset="0"/>
              </a:rPr>
              <a:t>Mặt khác </a:t>
            </a:r>
          </a:p>
        </p:txBody>
      </p:sp>
    </p:spTree>
    <p:extLst>
      <p:ext uri="{BB962C8B-B14F-4D97-AF65-F5344CB8AC3E}">
        <p14:creationId xmlns:p14="http://schemas.microsoft.com/office/powerpoint/2010/main" val="4259420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4CF75A40-9CB5-B72B-992C-034948922BB4}"/>
              </a:ext>
            </a:extLst>
          </p:cNvPr>
          <p:cNvGrpSpPr/>
          <p:nvPr/>
        </p:nvGrpSpPr>
        <p:grpSpPr>
          <a:xfrm>
            <a:off x="480600" y="1085849"/>
            <a:ext cx="11297472" cy="1175258"/>
            <a:chOff x="447264" y="662285"/>
            <a:chExt cx="11297472" cy="1175258"/>
          </a:xfrm>
        </p:grpSpPr>
        <p:sp>
          <p:nvSpPr>
            <p:cNvPr id="7" name="TextBox 6">
              <a:extLst>
                <a:ext uri="{FF2B5EF4-FFF2-40B4-BE49-F238E27FC236}">
                  <a16:creationId xmlns:a16="http://schemas.microsoft.com/office/drawing/2014/main" id="{3AA75E97-CA80-0880-BC30-D6F995C80C60}"/>
                </a:ext>
              </a:extLst>
            </p:cNvPr>
            <p:cNvSpPr txBox="1"/>
            <p:nvPr/>
          </p:nvSpPr>
          <p:spPr>
            <a:xfrm>
              <a:off x="1438274" y="662285"/>
              <a:ext cx="10306462" cy="117525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hỏi 2 (SGK – tr2</a:t>
              </a:r>
              <a:r>
                <a:rPr lang="en-US" sz="2500" b="1" i="1">
                  <a:solidFill>
                    <a:prstClr val="black"/>
                  </a:solidFill>
                  <a:latin typeface="Arial" panose="020B0604020202020204" pitchFamily="34" charset="0"/>
                  <a:cs typeface="Arial" panose="020B0604020202020204" pitchFamily="34" charset="0"/>
                </a:rPr>
                <a:t>7</a:t>
              </a:r>
              <a:r>
                <a:rPr kumimoji="0" lang="vi-VN" sz="2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5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Trình bày ưu điểm và hạn chế của phương pháp sản xuất điện năng từ </a:t>
              </a: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năng lượng mặt trời</a:t>
              </a: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 name="Freeform 12">
              <a:extLst>
                <a:ext uri="{FF2B5EF4-FFF2-40B4-BE49-F238E27FC236}">
                  <a16:creationId xmlns:a16="http://schemas.microsoft.com/office/drawing/2014/main" id="{A39C61C7-A3EB-2E5E-5308-ED29A5B85C41}"/>
                </a:ext>
              </a:extLst>
            </p:cNvPr>
            <p:cNvSpPr/>
            <p:nvPr/>
          </p:nvSpPr>
          <p:spPr>
            <a:xfrm>
              <a:off x="447264" y="916172"/>
              <a:ext cx="829496" cy="83893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FAA66DA5-9383-0278-0B70-75171F0A73DC}"/>
              </a:ext>
            </a:extLst>
          </p:cNvPr>
          <p:cNvSpPr txBox="1"/>
          <p:nvPr/>
        </p:nvSpPr>
        <p:spPr>
          <a:xfrm>
            <a:off x="304800" y="332601"/>
            <a:ext cx="5562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Ưu điểm và hạn chế</a:t>
            </a:r>
            <a:endParaRPr kumimoji="0" lang="en-US" sz="3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DAE10E9B-EC22-2F30-94A7-AB2F81DC3D1F}"/>
              </a:ext>
            </a:extLst>
          </p:cNvPr>
          <p:cNvSpPr/>
          <p:nvPr/>
        </p:nvSpPr>
        <p:spPr>
          <a:xfrm>
            <a:off x="4643437" y="2456964"/>
            <a:ext cx="2905125" cy="63817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Ư</a:t>
            </a:r>
            <a:r>
              <a:rPr kumimoji="0" lang="en-US" sz="25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u điểm </a:t>
            </a:r>
          </a:p>
        </p:txBody>
      </p:sp>
      <p:sp>
        <p:nvSpPr>
          <p:cNvPr id="23" name="Rectangle: Rounded Corners 22">
            <a:extLst>
              <a:ext uri="{FF2B5EF4-FFF2-40B4-BE49-F238E27FC236}">
                <a16:creationId xmlns:a16="http://schemas.microsoft.com/office/drawing/2014/main" id="{D679E23D-306F-0535-E518-40FE042133B6}"/>
              </a:ext>
            </a:extLst>
          </p:cNvPr>
          <p:cNvSpPr/>
          <p:nvPr/>
        </p:nvSpPr>
        <p:spPr>
          <a:xfrm>
            <a:off x="1016308" y="3752851"/>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Là năng lượng tái tạo với nguồn cung năng lượng vô tận, sẵn có ở nhiều nơi trên thế giới.</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EE17EAB1-F554-9897-0C3A-0F0E606E0407}"/>
              </a:ext>
            </a:extLst>
          </p:cNvPr>
          <p:cNvSpPr/>
          <p:nvPr/>
        </p:nvSpPr>
        <p:spPr>
          <a:xfrm>
            <a:off x="7452681" y="3762862"/>
            <a:ext cx="3599186" cy="2638862"/>
          </a:xfrm>
          <a:prstGeom prst="roundRect">
            <a:avLst>
              <a:gd name="adj" fmla="val 971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Không phát thải khí gây hiệu ứng nhà kính.</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862D4EB-07EF-45CD-24F0-FFE4B8F00314}"/>
              </a:ext>
            </a:extLst>
          </p:cNvPr>
          <p:cNvCxnSpPr>
            <a:cxnSpLocks/>
            <a:stCxn id="22" idx="2"/>
            <a:endCxn id="23" idx="0"/>
          </p:cNvCxnSpPr>
          <p:nvPr/>
        </p:nvCxnSpPr>
        <p:spPr>
          <a:xfrm flipH="1">
            <a:off x="2815901" y="3095139"/>
            <a:ext cx="3280099"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573253-FA0C-3816-34E4-CCC115C2F292}"/>
              </a:ext>
            </a:extLst>
          </p:cNvPr>
          <p:cNvCxnSpPr>
            <a:cxnSpLocks/>
            <a:stCxn id="22" idx="2"/>
            <a:endCxn id="24" idx="0"/>
          </p:cNvCxnSpPr>
          <p:nvPr/>
        </p:nvCxnSpPr>
        <p:spPr>
          <a:xfrm>
            <a:off x="6096000" y="3095139"/>
            <a:ext cx="3156274"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290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DAE10E9B-EC22-2F30-94A7-AB2F81DC3D1F}"/>
              </a:ext>
            </a:extLst>
          </p:cNvPr>
          <p:cNvSpPr/>
          <p:nvPr/>
        </p:nvSpPr>
        <p:spPr>
          <a:xfrm>
            <a:off x="4643437" y="1247775"/>
            <a:ext cx="2905125" cy="91369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Nhược điểm </a:t>
            </a:r>
          </a:p>
        </p:txBody>
      </p:sp>
      <p:sp>
        <p:nvSpPr>
          <p:cNvPr id="23" name="Rectangle: Rounded Corners 22">
            <a:extLst>
              <a:ext uri="{FF2B5EF4-FFF2-40B4-BE49-F238E27FC236}">
                <a16:creationId xmlns:a16="http://schemas.microsoft.com/office/drawing/2014/main" id="{D679E23D-306F-0535-E518-40FE042133B6}"/>
              </a:ext>
            </a:extLst>
          </p:cNvPr>
          <p:cNvSpPr/>
          <p:nvPr/>
        </p:nvSpPr>
        <p:spPr>
          <a:xfrm>
            <a:off x="521966" y="2819182"/>
            <a:ext cx="3456944" cy="2638862"/>
          </a:xfrm>
          <a:prstGeom prst="roundRect">
            <a:avLst>
              <a:gd name="adj" fmla="val 97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Công suất phát điện thấp, không ổn định.</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EE17EAB1-F554-9897-0C3A-0F0E606E0407}"/>
              </a:ext>
            </a:extLst>
          </p:cNvPr>
          <p:cNvSpPr/>
          <p:nvPr/>
        </p:nvSpPr>
        <p:spPr>
          <a:xfrm>
            <a:off x="4367526" y="2819182"/>
            <a:ext cx="3456944" cy="2638862"/>
          </a:xfrm>
          <a:prstGeom prst="roundRect">
            <a:avLst>
              <a:gd name="adj" fmla="val 97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 phí đầu tư ban đầu cao.</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862D4EB-07EF-45CD-24F0-FFE4B8F00314}"/>
              </a:ext>
            </a:extLst>
          </p:cNvPr>
          <p:cNvCxnSpPr>
            <a:cxnSpLocks/>
            <a:stCxn id="22" idx="2"/>
            <a:endCxn id="23" idx="0"/>
          </p:cNvCxnSpPr>
          <p:nvPr/>
        </p:nvCxnSpPr>
        <p:spPr>
          <a:xfrm flipH="1">
            <a:off x="2250438" y="2161470"/>
            <a:ext cx="3845562"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573253-FA0C-3816-34E4-CCC115C2F292}"/>
              </a:ext>
            </a:extLst>
          </p:cNvPr>
          <p:cNvCxnSpPr>
            <a:cxnSpLocks/>
            <a:stCxn id="22" idx="2"/>
            <a:endCxn id="24" idx="0"/>
          </p:cNvCxnSpPr>
          <p:nvPr/>
        </p:nvCxnSpPr>
        <p:spPr>
          <a:xfrm flipH="1">
            <a:off x="6095998" y="2161470"/>
            <a:ext cx="2" cy="6577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B85AB722-7D0B-AFFC-5F25-692ADBB06C2A}"/>
              </a:ext>
            </a:extLst>
          </p:cNvPr>
          <p:cNvSpPr/>
          <p:nvPr/>
        </p:nvSpPr>
        <p:spPr>
          <a:xfrm>
            <a:off x="8213086" y="2819182"/>
            <a:ext cx="3456944" cy="2638862"/>
          </a:xfrm>
          <a:prstGeom prst="roundRect">
            <a:avLst>
              <a:gd name="adj" fmla="val 97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 cơ ô nhiễm môi trường từ các tấm pin phế thải đã hết tuổi sử dụng.</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2A73C374-AB5A-37C1-4D60-F1FD7DEC185D}"/>
              </a:ext>
            </a:extLst>
          </p:cNvPr>
          <p:cNvCxnSpPr>
            <a:cxnSpLocks/>
            <a:stCxn id="22" idx="2"/>
            <a:endCxn id="17" idx="0"/>
          </p:cNvCxnSpPr>
          <p:nvPr/>
        </p:nvCxnSpPr>
        <p:spPr>
          <a:xfrm>
            <a:off x="6096000" y="2161470"/>
            <a:ext cx="3845558" cy="65771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381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par>
                                <p:cTn id="12" presetID="22" presetClass="entr" presetSubtype="1"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par>
                                <p:cTn id="15" presetID="22" presetClass="entr" presetSubtype="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3EBBC5-70F2-732E-5766-C32ADDD36999}"/>
              </a:ext>
            </a:extLst>
          </p:cNvPr>
          <p:cNvSpPr txBox="1"/>
          <p:nvPr/>
        </p:nvSpPr>
        <p:spPr>
          <a:xfrm>
            <a:off x="3795712" y="238125"/>
            <a:ext cx="4600575"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LUYỆN TẬP </a:t>
            </a:r>
          </a:p>
        </p:txBody>
      </p:sp>
      <p:pic>
        <p:nvPicPr>
          <p:cNvPr id="3" name="Picture 2">
            <a:extLst>
              <a:ext uri="{FF2B5EF4-FFF2-40B4-BE49-F238E27FC236}">
                <a16:creationId xmlns:a16="http://schemas.microsoft.com/office/drawing/2014/main" id="{CEEB006B-B088-AF53-E752-7DF6AE9EEA60}"/>
              </a:ext>
            </a:extLst>
          </p:cNvPr>
          <p:cNvPicPr>
            <a:picLocks noChangeAspect="1"/>
          </p:cNvPicPr>
          <p:nvPr/>
        </p:nvPicPr>
        <p:blipFill rotWithShape="1">
          <a:blip r:embed="rId2"/>
          <a:srcRect t="2125" b="12399"/>
          <a:stretch/>
        </p:blipFill>
        <p:spPr>
          <a:xfrm>
            <a:off x="3484438" y="1631649"/>
            <a:ext cx="5223123" cy="2149776"/>
          </a:xfrm>
          <a:prstGeom prst="rect">
            <a:avLst/>
          </a:prstGeom>
        </p:spPr>
      </p:pic>
      <p:sp>
        <p:nvSpPr>
          <p:cNvPr id="10" name="TextBox 9">
            <a:extLst>
              <a:ext uri="{FF2B5EF4-FFF2-40B4-BE49-F238E27FC236}">
                <a16:creationId xmlns:a16="http://schemas.microsoft.com/office/drawing/2014/main" id="{78AF62D2-CC19-0E68-3385-2AB042378B89}"/>
              </a:ext>
            </a:extLst>
          </p:cNvPr>
          <p:cNvSpPr txBox="1"/>
          <p:nvPr/>
        </p:nvSpPr>
        <p:spPr>
          <a:xfrm>
            <a:off x="1033460" y="1014502"/>
            <a:ext cx="10125075" cy="598177"/>
          </a:xfrm>
          <a:prstGeom prst="rect">
            <a:avLst/>
          </a:prstGeom>
          <a:noFill/>
        </p:spPr>
        <p:txBody>
          <a:bodyPr wrap="square">
            <a:spAutoFit/>
          </a:bodyPr>
          <a:lstStyle/>
          <a:p>
            <a:pPr marL="0" marR="0" algn="ctr">
              <a:lnSpc>
                <a:spcPct val="150000"/>
              </a:lnSpc>
              <a:spcBef>
                <a:spcPts val="0"/>
              </a:spcBef>
              <a:spcAft>
                <a:spcPts val="0"/>
              </a:spcAft>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1: </a:t>
            </a:r>
            <a:r>
              <a:rPr lang="nl-NL" sz="2500">
                <a:effectLst/>
                <a:latin typeface="Arial" panose="020B0604020202020204" pitchFamily="34" charset="0"/>
                <a:ea typeface="Times New Roman" panose="02020603050405020304" pitchFamily="18" charset="0"/>
                <a:cs typeface="Arial" panose="020B0604020202020204" pitchFamily="34" charset="0"/>
              </a:rPr>
              <a:t>Cho biết phương pháp sản xuất điện trong hình sau?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704850" y="3886120"/>
            <a:ext cx="4333875" cy="1190625"/>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Sản xuất điện năng từ thủy năng. </a:t>
            </a: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7172325" y="3886120"/>
            <a:ext cx="4333875" cy="1190625"/>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Sản xuất điện năng từ nhiệt năng. </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704850" y="5448140"/>
            <a:ext cx="4333875" cy="1190625"/>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latin typeface="Arial" panose="020B0604020202020204" pitchFamily="34" charset="0"/>
                <a:cs typeface="Arial" panose="020B0604020202020204" pitchFamily="34" charset="0"/>
              </a:rPr>
              <a:t>C. Sản xuất điện năng từ năng lượng hạt nhân.</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7172325" y="5448140"/>
            <a:ext cx="4333875" cy="1190625"/>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latin typeface="Arial" panose="020B0604020202020204" pitchFamily="34" charset="0"/>
                <a:cs typeface="Arial" panose="020B0604020202020204" pitchFamily="34" charset="0"/>
              </a:rPr>
              <a:t>D. Sản xuất điện năng từ năng lượng gió.</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704850" y="5459553"/>
            <a:ext cx="4333875" cy="1190625"/>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Sản xuất điện năng từ năng lượng hạt nhân.</a:t>
            </a:r>
            <a:endParaRPr lang="en-US" sz="2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2021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581633" y="283751"/>
            <a:ext cx="11028733" cy="2329420"/>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2</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Việt Nam có nhiều nhà máy thủy điện lớn như Thác Bà, Hòa Bình, Sơn La,… Cho đến tháng 9 năm 2023, nhà máy thủy điện Sơn La trên sông Đà là nhà máy thủy điện lớn nhất Việt Nam và Đông Nam Á, có công suất lắp đặt 2 400 MW, sản lượng điện hàng năm của nhà máy này là: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2887723"/>
            <a:ext cx="5028398" cy="1530053"/>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10,2 tỉ kWh.</a:t>
            </a: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2887723"/>
            <a:ext cx="5028398" cy="1530053"/>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9,8 tỉ kWh. </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870173"/>
            <a:ext cx="5028398" cy="1530053"/>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12,4 tỉ kWh.</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870173"/>
            <a:ext cx="5028398" cy="1530053"/>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16,7 tỉ kWh.</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85799" y="2887722"/>
            <a:ext cx="5028398" cy="1530054"/>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10,2 tỉ kWh.</a:t>
            </a:r>
          </a:p>
        </p:txBody>
      </p:sp>
    </p:spTree>
    <p:extLst>
      <p:ext uri="{BB962C8B-B14F-4D97-AF65-F5344CB8AC3E}">
        <p14:creationId xmlns:p14="http://schemas.microsoft.com/office/powerpoint/2010/main" val="216303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581633" y="591864"/>
            <a:ext cx="11028733" cy="1175258"/>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"Công suất phát điện lớn" </a:t>
            </a:r>
            <a:r>
              <a:rPr lang="vi-VN" sz="2500" b="1" i="1">
                <a:ea typeface="Times New Roman" panose="02020603050405020304" pitchFamily="18" charset="0"/>
                <a:cs typeface="Arial" panose="020B0604020202020204" pitchFamily="34" charset="0"/>
              </a:rPr>
              <a:t>không phải </a:t>
            </a:r>
            <a:r>
              <a:rPr lang="vi-VN" sz="2500">
                <a:ea typeface="Times New Roman" panose="02020603050405020304" pitchFamily="18" charset="0"/>
                <a:cs typeface="Arial" panose="020B0604020202020204" pitchFamily="34" charset="0"/>
              </a:rPr>
              <a:t>ưu điểm của phương pháp sản xuất điện nào?</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Thủy điện.</a:t>
            </a: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Điện gió.</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Nhiệt điện.</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Điện hạt nhân.</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477413" y="2313773"/>
            <a:ext cx="5028398" cy="1823377"/>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Điện gió.</a:t>
            </a:r>
          </a:p>
        </p:txBody>
      </p:sp>
    </p:spTree>
    <p:extLst>
      <p:ext uri="{BB962C8B-B14F-4D97-AF65-F5344CB8AC3E}">
        <p14:creationId xmlns:p14="http://schemas.microsoft.com/office/powerpoint/2010/main" val="4050648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842438" y="506501"/>
            <a:ext cx="10507123" cy="1175258"/>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4</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Đâu </a:t>
            </a:r>
            <a:r>
              <a:rPr lang="vi-VN" sz="2500" b="1" i="1">
                <a:ea typeface="Times New Roman" panose="02020603050405020304" pitchFamily="18" charset="0"/>
                <a:cs typeface="Arial" panose="020B0604020202020204" pitchFamily="34" charset="0"/>
              </a:rPr>
              <a:t>không phải </a:t>
            </a:r>
            <a:r>
              <a:rPr lang="vi-VN" sz="2500">
                <a:ea typeface="Times New Roman" panose="02020603050405020304" pitchFamily="18" charset="0"/>
                <a:cs typeface="Arial" panose="020B0604020202020204" pitchFamily="34" charset="0"/>
              </a:rPr>
              <a:t>nhược điểm của phương pháp sản xuất điện mặt trời?</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Chi phí ban đầu cao.</a:t>
            </a: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Công suất điện thấp.</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Nguy cơ ô nhiễm môi trường từ các tấm pin phế thải.</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Tạo ra tiếng ồn lớn.</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477803" y="4576851"/>
            <a:ext cx="5028398" cy="1823377"/>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Tạo ra tiếng ồn lớn.</a:t>
            </a:r>
            <a:endParaRPr lang="en-US" sz="2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43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842438" y="677838"/>
            <a:ext cx="10507123" cy="598177"/>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5</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Đâu không phải ưu điểm của phương pháp sản xuất nhiệt điện?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A. Công suất phát điện lớn.</a:t>
            </a: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2313774"/>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Chi phí ban đầu không cao.</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Không gây phát thải khí nhà kính.</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576851"/>
            <a:ext cx="5028398" cy="1823376"/>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Có thể vận hành liên tục.</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85799" y="4576850"/>
            <a:ext cx="5028398" cy="1823377"/>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Không gây phát thải khí nhà kính.</a:t>
            </a:r>
            <a:endParaRPr lang="en-US" sz="2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777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842438" y="584057"/>
            <a:ext cx="10507123" cy="598177"/>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6</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Ở nhà máy thủy điện</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1852228"/>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A. nhiệt năng biến thành cơ năng, rồi thành điện năng.</a:t>
            </a:r>
            <a:endParaRPr lang="en-US" sz="25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1852228"/>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thế năng chuyển hóa thành động năng, rồi thành điện năng.</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379496"/>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quang năng biến thành điện năng.</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379496"/>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hóa năng biến thành điện năng.</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477803" y="1852228"/>
            <a:ext cx="5028398" cy="1962981"/>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thế năng chuyển hóa thành động năng, rồi thành điện năng.</a:t>
            </a:r>
          </a:p>
        </p:txBody>
      </p:sp>
    </p:spTree>
    <p:extLst>
      <p:ext uri="{BB962C8B-B14F-4D97-AF65-F5344CB8AC3E}">
        <p14:creationId xmlns:p14="http://schemas.microsoft.com/office/powerpoint/2010/main" val="150618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470611" y="2766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Freeform 4">
            <a:extLst>
              <a:ext uri="{FF2B5EF4-FFF2-40B4-BE49-F238E27FC236}">
                <a16:creationId xmlns:a16="http://schemas.microsoft.com/office/drawing/2014/main" id="{6356C7F1-1BC3-783A-D483-3F4E92187A8F}"/>
              </a:ext>
            </a:extLst>
          </p:cNvPr>
          <p:cNvSpPr/>
          <p:nvPr/>
        </p:nvSpPr>
        <p:spPr>
          <a:xfrm>
            <a:off x="7432197" y="185737"/>
            <a:ext cx="4329755" cy="6486525"/>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3"/>
            <a:stretch>
              <a:fillRect/>
            </a:stretch>
          </a:blipFill>
        </p:spPr>
      </p:sp>
      <p:sp>
        <p:nvSpPr>
          <p:cNvPr id="9" name="TextBox 8">
            <a:extLst>
              <a:ext uri="{FF2B5EF4-FFF2-40B4-BE49-F238E27FC236}">
                <a16:creationId xmlns:a16="http://schemas.microsoft.com/office/drawing/2014/main" id="{22CE98DB-A511-1134-0937-B58887702A34}"/>
              </a:ext>
            </a:extLst>
          </p:cNvPr>
          <p:cNvSpPr txBox="1"/>
          <p:nvPr/>
        </p:nvSpPr>
        <p:spPr>
          <a:xfrm>
            <a:off x="790575" y="409575"/>
            <a:ext cx="6131171" cy="784830"/>
          </a:xfrm>
          <a:prstGeom prst="rect">
            <a:avLst/>
          </a:prstGeom>
          <a:noFill/>
        </p:spPr>
        <p:txBody>
          <a:bodyPr wrap="square" rtlCol="0">
            <a:spAutoFit/>
          </a:bodyPr>
          <a:lstStyle/>
          <a:p>
            <a:pPr algn="ctr"/>
            <a:r>
              <a:rPr lang="en-US" sz="4500" b="1"/>
              <a:t>NỘI DUNG BÀI HỌC </a:t>
            </a:r>
          </a:p>
        </p:txBody>
      </p:sp>
      <p:sp>
        <p:nvSpPr>
          <p:cNvPr id="10" name="TextBox 9">
            <a:extLst>
              <a:ext uri="{FF2B5EF4-FFF2-40B4-BE49-F238E27FC236}">
                <a16:creationId xmlns:a16="http://schemas.microsoft.com/office/drawing/2014/main" id="{1544BB3E-FD13-4620-62F7-96544764D20C}"/>
              </a:ext>
            </a:extLst>
          </p:cNvPr>
          <p:cNvSpPr txBox="1"/>
          <p:nvPr/>
        </p:nvSpPr>
        <p:spPr>
          <a:xfrm>
            <a:off x="470611" y="1490336"/>
            <a:ext cx="6785962" cy="4839979"/>
          </a:xfrm>
          <a:prstGeom prst="rect">
            <a:avLst/>
          </a:prstGeom>
          <a:noFill/>
        </p:spPr>
        <p:txBody>
          <a:bodyPr wrap="square" rtlCol="0">
            <a:spAutoFit/>
          </a:bodyPr>
          <a:lstStyle/>
          <a:p>
            <a:pPr marL="571500" indent="-571500" algn="just">
              <a:lnSpc>
                <a:spcPct val="150000"/>
              </a:lnSpc>
              <a:buFont typeface="+mj-lt"/>
              <a:buAutoNum type="romanUcPeriod"/>
            </a:pPr>
            <a:r>
              <a:rPr lang="en-US" sz="3500">
                <a:latin typeface="+mj-lt"/>
              </a:rPr>
              <a:t>Phương pháp sản xuất điện năng từ thủy năng </a:t>
            </a:r>
          </a:p>
          <a:p>
            <a:pPr marL="571500" indent="-571500" algn="just">
              <a:lnSpc>
                <a:spcPct val="150000"/>
              </a:lnSpc>
              <a:buFont typeface="+mj-lt"/>
              <a:buAutoNum type="romanUcPeriod"/>
            </a:pPr>
            <a:r>
              <a:rPr lang="en-US" sz="3500">
                <a:latin typeface="+mj-lt"/>
              </a:rPr>
              <a:t>Phương pháp sản xuất điện năng từ nhiệt năng </a:t>
            </a:r>
          </a:p>
          <a:p>
            <a:pPr marL="571500" indent="-571500" algn="just">
              <a:lnSpc>
                <a:spcPct val="150000"/>
              </a:lnSpc>
              <a:buFont typeface="+mj-lt"/>
              <a:buAutoNum type="romanUcPeriod"/>
            </a:pPr>
            <a:r>
              <a:rPr lang="en-US" sz="3500">
                <a:latin typeface="+mj-lt"/>
              </a:rPr>
              <a:t>Phương pháp sản xuất điện năng từ năng lượng hạt nhân </a:t>
            </a:r>
          </a:p>
        </p:txBody>
      </p:sp>
    </p:spTree>
    <p:extLst>
      <p:ext uri="{BB962C8B-B14F-4D97-AF65-F5344CB8AC3E}">
        <p14:creationId xmlns:p14="http://schemas.microsoft.com/office/powerpoint/2010/main" val="677989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842438" y="584057"/>
            <a:ext cx="10507123" cy="1175258"/>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7</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ea typeface="Times New Roman" panose="02020603050405020304" pitchFamily="18" charset="0"/>
                <a:cs typeface="Arial" panose="020B0604020202020204" pitchFamily="34" charset="0"/>
              </a:rPr>
              <a:t>Nhà máy điện hạt nhân sử dụng năng lượng từ phản ứng nào để đun nóng nước?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18FE925-F231-E528-CB34-F04518B188B7}"/>
              </a:ext>
            </a:extLst>
          </p:cNvPr>
          <p:cNvSpPr/>
          <p:nvPr/>
        </p:nvSpPr>
        <p:spPr>
          <a:xfrm>
            <a:off x="686189" y="2168099"/>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A. Phản ứng hóa học.</a:t>
            </a:r>
            <a:endParaRPr lang="en-US" sz="25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4CDF9DA-2B5D-0074-28ED-5740C2F29D68}"/>
              </a:ext>
            </a:extLst>
          </p:cNvPr>
          <p:cNvSpPr/>
          <p:nvPr/>
        </p:nvSpPr>
        <p:spPr>
          <a:xfrm>
            <a:off x="6477803" y="2168099"/>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Phản ứng phân hạch.</a:t>
            </a:r>
          </a:p>
        </p:txBody>
      </p:sp>
      <p:sp>
        <p:nvSpPr>
          <p:cNvPr id="14" name="Rectangle: Rounded Corners 13">
            <a:extLst>
              <a:ext uri="{FF2B5EF4-FFF2-40B4-BE49-F238E27FC236}">
                <a16:creationId xmlns:a16="http://schemas.microsoft.com/office/drawing/2014/main" id="{C4693BAF-52B1-9103-8AF5-6EB95778A6D3}"/>
              </a:ext>
            </a:extLst>
          </p:cNvPr>
          <p:cNvSpPr/>
          <p:nvPr/>
        </p:nvSpPr>
        <p:spPr>
          <a:xfrm>
            <a:off x="685799" y="4459680"/>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C. Phản ứng nhiệt hạch.</a:t>
            </a:r>
            <a:endParaRPr lang="en-US" sz="2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70B6AB5-02C5-23CC-BF0C-EB199E39D7B2}"/>
              </a:ext>
            </a:extLst>
          </p:cNvPr>
          <p:cNvSpPr/>
          <p:nvPr/>
        </p:nvSpPr>
        <p:spPr>
          <a:xfrm>
            <a:off x="6477803" y="4459680"/>
            <a:ext cx="5028398" cy="1962981"/>
          </a:xfrm>
          <a:prstGeom prst="roundRect">
            <a:avLst>
              <a:gd name="adj" fmla="val 1218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cs typeface="Arial" panose="020B0604020202020204" pitchFamily="34" charset="0"/>
              </a:rPr>
              <a:t>D. Phản ứng hai chiều.</a:t>
            </a:r>
            <a:endParaRPr lang="en-US" sz="25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B1C7541-E34E-C8A6-4256-07B0F366A763}"/>
              </a:ext>
            </a:extLst>
          </p:cNvPr>
          <p:cNvSpPr/>
          <p:nvPr/>
        </p:nvSpPr>
        <p:spPr>
          <a:xfrm>
            <a:off x="6477413" y="2168099"/>
            <a:ext cx="5028398" cy="1962981"/>
          </a:xfrm>
          <a:prstGeom prst="roundRect">
            <a:avLst>
              <a:gd name="adj" fmla="val 12189"/>
            </a:avLst>
          </a:prstGeom>
          <a:solidFill>
            <a:schemeClr val="accent4">
              <a:lumMod val="40000"/>
              <a:lumOff val="6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B. Phản ứng phân hạch.</a:t>
            </a:r>
          </a:p>
        </p:txBody>
      </p:sp>
    </p:spTree>
    <p:extLst>
      <p:ext uri="{BB962C8B-B14F-4D97-AF65-F5344CB8AC3E}">
        <p14:creationId xmlns:p14="http://schemas.microsoft.com/office/powerpoint/2010/main" val="1557166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8AF62D2-CC19-0E68-3385-2AB042378B89}"/>
              </a:ext>
            </a:extLst>
          </p:cNvPr>
          <p:cNvSpPr txBox="1"/>
          <p:nvPr/>
        </p:nvSpPr>
        <p:spPr>
          <a:xfrm>
            <a:off x="671474" y="997945"/>
            <a:ext cx="10849047" cy="1175258"/>
          </a:xfrm>
          <a:prstGeom prst="rect">
            <a:avLst/>
          </a:prstGeom>
          <a:noFill/>
        </p:spPr>
        <p:txBody>
          <a:bodyPr wrap="square">
            <a:spAutoFit/>
          </a:bodyPr>
          <a:lstStyle/>
          <a:p>
            <a:pPr algn="just">
              <a:lnSpc>
                <a:spcPct val="150000"/>
              </a:lnSpc>
            </a:pP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 </a:t>
            </a:r>
            <a:r>
              <a:rPr lang="en-US" sz="2500" b="1" i="1">
                <a:solidFill>
                  <a:srgbClr val="C00000"/>
                </a:solidFill>
                <a:latin typeface="Arial" panose="020B0604020202020204" pitchFamily="34" charset="0"/>
                <a:ea typeface="Times New Roman" panose="02020603050405020304" pitchFamily="18" charset="0"/>
                <a:cs typeface="Arial" panose="020B0604020202020204" pitchFamily="34" charset="0"/>
              </a:rPr>
              <a:t>1</a:t>
            </a:r>
            <a:r>
              <a:rPr lang="vi-VN" sz="2500" b="1" i="1">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vi-VN" sz="2500">
                <a:latin typeface="Arial" panose="020B0604020202020204" pitchFamily="34" charset="0"/>
                <a:ea typeface="Times New Roman" panose="02020603050405020304" pitchFamily="18" charset="0"/>
                <a:cs typeface="Arial" panose="020B0604020202020204" pitchFamily="34" charset="0"/>
              </a:rPr>
              <a:t>Nhận định nào sau đây đúng khi nói về các phương pháp sản xuất điện năng từ năng lượng gió</a:t>
            </a:r>
            <a:r>
              <a:rPr lang="en-US" sz="2500">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00858769-7137-9A20-1F96-894C66B96511}"/>
              </a:ext>
            </a:extLst>
          </p:cNvPr>
          <p:cNvSpPr txBox="1"/>
          <p:nvPr/>
        </p:nvSpPr>
        <p:spPr>
          <a:xfrm>
            <a:off x="3347986" y="336884"/>
            <a:ext cx="5496025" cy="553998"/>
          </a:xfrm>
          <a:prstGeom prst="rect">
            <a:avLst/>
          </a:prstGeom>
          <a:noFill/>
        </p:spPr>
        <p:txBody>
          <a:bodyPr wrap="square" rtlCol="0">
            <a:spAutoFit/>
          </a:bodyPr>
          <a:lstStyle/>
          <a:p>
            <a:pPr algn="ctr"/>
            <a:r>
              <a:rPr lang="en-US" sz="3000" b="1">
                <a:solidFill>
                  <a:schemeClr val="accent6">
                    <a:lumMod val="75000"/>
                  </a:schemeClr>
                </a:solidFill>
                <a:latin typeface="Arial" panose="020B0604020202020204" pitchFamily="34" charset="0"/>
                <a:cs typeface="Arial" panose="020B0604020202020204" pitchFamily="34" charset="0"/>
              </a:rPr>
              <a:t>CÂU HỎI ĐÚNG – SAI </a:t>
            </a:r>
          </a:p>
        </p:txBody>
      </p:sp>
      <p:sp>
        <p:nvSpPr>
          <p:cNvPr id="4" name="TextBox 3">
            <a:extLst>
              <a:ext uri="{FF2B5EF4-FFF2-40B4-BE49-F238E27FC236}">
                <a16:creationId xmlns:a16="http://schemas.microsoft.com/office/drawing/2014/main" id="{F6BB8707-F2AB-6956-2F1F-0BE28569F371}"/>
              </a:ext>
            </a:extLst>
          </p:cNvPr>
          <p:cNvSpPr txBox="1"/>
          <p:nvPr/>
        </p:nvSpPr>
        <p:spPr>
          <a:xfrm>
            <a:off x="521135" y="2393078"/>
            <a:ext cx="11149724" cy="4060663"/>
          </a:xfrm>
          <a:prstGeom prst="rect">
            <a:avLst/>
          </a:prstGeom>
          <a:noFill/>
        </p:spPr>
        <p:txBody>
          <a:bodyPr wrap="square">
            <a:spAutoFit/>
          </a:bodyPr>
          <a:lstStyle/>
          <a:p>
            <a:pPr marL="457200" indent="-457200" algn="just">
              <a:lnSpc>
                <a:spcPct val="150000"/>
              </a:lnSpc>
              <a:buFont typeface="+mj-lt"/>
              <a:buAutoNum type="alphaUcPeriod"/>
            </a:pPr>
            <a:r>
              <a:rPr lang="vi-VN" sz="2500"/>
              <a:t>Năng lượng của gió được chuyển hóa thành điện năng nhờ turbine gió. </a:t>
            </a:r>
          </a:p>
          <a:p>
            <a:pPr marL="457200" indent="-457200" algn="just">
              <a:lnSpc>
                <a:spcPct val="150000"/>
              </a:lnSpc>
              <a:buFont typeface="+mj-lt"/>
              <a:buAutoNum type="alphaUcPeriod"/>
            </a:pPr>
            <a:r>
              <a:rPr lang="vi-VN" sz="2500"/>
              <a:t>Tốc độ quay rất chậm của cánh turbine sẽ được tăng cao nhờ máy biến áp và quay máy phát để phát điện.</a:t>
            </a:r>
          </a:p>
          <a:p>
            <a:pPr marL="457200" indent="-457200" algn="just">
              <a:lnSpc>
                <a:spcPct val="150000"/>
              </a:lnSpc>
              <a:buFont typeface="+mj-lt"/>
              <a:buAutoNum type="alphaUcPeriod"/>
            </a:pPr>
            <a:r>
              <a:rPr lang="vi-VN" sz="2500"/>
              <a:t>Hạn chế của phương pháp sản xuất điện năng từ năng lượng gió là công suất phát không ổn định do phụ thuộc vào tốc độ gió. </a:t>
            </a:r>
          </a:p>
          <a:p>
            <a:pPr marL="457200" indent="-457200" algn="just">
              <a:lnSpc>
                <a:spcPct val="150000"/>
              </a:lnSpc>
              <a:buFont typeface="+mj-lt"/>
              <a:buAutoNum type="alphaUcPeriod"/>
            </a:pPr>
            <a:r>
              <a:rPr lang="vi-VN" sz="2500"/>
              <a:t>Nhà máy điện gió có thể được xây dựng ở nhiều khu vực khác nhau nên chi phí xây dựng nhà máy và đường truyền tải không gây nhiều tốn kém. </a:t>
            </a:r>
          </a:p>
        </p:txBody>
      </p:sp>
      <p:sp>
        <p:nvSpPr>
          <p:cNvPr id="5" name="Freeform 2">
            <a:extLst>
              <a:ext uri="{FF2B5EF4-FFF2-40B4-BE49-F238E27FC236}">
                <a16:creationId xmlns:a16="http://schemas.microsoft.com/office/drawing/2014/main" id="{BFFEABDA-0AF6-87B5-25BD-3E0AF239BD65}"/>
              </a:ext>
            </a:extLst>
          </p:cNvPr>
          <p:cNvSpPr/>
          <p:nvPr/>
        </p:nvSpPr>
        <p:spPr>
          <a:xfrm>
            <a:off x="106970" y="3136565"/>
            <a:ext cx="414165" cy="375319"/>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3">
            <a:extLst>
              <a:ext uri="{FF2B5EF4-FFF2-40B4-BE49-F238E27FC236}">
                <a16:creationId xmlns:a16="http://schemas.microsoft.com/office/drawing/2014/main" id="{0C0FD5D3-BDC9-F23B-DB0D-9F574031D703}"/>
              </a:ext>
            </a:extLst>
          </p:cNvPr>
          <p:cNvSpPr/>
          <p:nvPr/>
        </p:nvSpPr>
        <p:spPr>
          <a:xfrm>
            <a:off x="204476" y="2441889"/>
            <a:ext cx="409575" cy="37532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2">
            <a:extLst>
              <a:ext uri="{FF2B5EF4-FFF2-40B4-BE49-F238E27FC236}">
                <a16:creationId xmlns:a16="http://schemas.microsoft.com/office/drawing/2014/main" id="{E96EA714-47F0-D2BA-CEC7-6724F5E60A0E}"/>
              </a:ext>
            </a:extLst>
          </p:cNvPr>
          <p:cNvSpPr/>
          <p:nvPr/>
        </p:nvSpPr>
        <p:spPr>
          <a:xfrm>
            <a:off x="116222" y="5517815"/>
            <a:ext cx="414165" cy="375319"/>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3">
            <a:extLst>
              <a:ext uri="{FF2B5EF4-FFF2-40B4-BE49-F238E27FC236}">
                <a16:creationId xmlns:a16="http://schemas.microsoft.com/office/drawing/2014/main" id="{97E49556-45CF-B20B-F60B-992002E69D97}"/>
              </a:ext>
            </a:extLst>
          </p:cNvPr>
          <p:cNvSpPr/>
          <p:nvPr/>
        </p:nvSpPr>
        <p:spPr>
          <a:xfrm>
            <a:off x="130610" y="4240910"/>
            <a:ext cx="409575" cy="37532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5571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2185ACE-8C87-60A8-F109-2576198123E9}"/>
              </a:ext>
            </a:extLst>
          </p:cNvPr>
          <p:cNvGrpSpPr/>
          <p:nvPr/>
        </p:nvGrpSpPr>
        <p:grpSpPr>
          <a:xfrm>
            <a:off x="354932" y="296425"/>
            <a:ext cx="11482136" cy="2095254"/>
            <a:chOff x="354932" y="238673"/>
            <a:chExt cx="11482136" cy="2095254"/>
          </a:xfrm>
        </p:grpSpPr>
        <p:grpSp>
          <p:nvGrpSpPr>
            <p:cNvPr id="3" name="Group 2">
              <a:extLst>
                <a:ext uri="{FF2B5EF4-FFF2-40B4-BE49-F238E27FC236}">
                  <a16:creationId xmlns:a16="http://schemas.microsoft.com/office/drawing/2014/main" id="{EBA64AE6-DD4A-74A4-2A21-8EA20BB3C84E}"/>
                </a:ext>
              </a:extLst>
            </p:cNvPr>
            <p:cNvGrpSpPr/>
            <p:nvPr/>
          </p:nvGrpSpPr>
          <p:grpSpPr>
            <a:xfrm>
              <a:off x="354932" y="755543"/>
              <a:ext cx="723098" cy="723098"/>
              <a:chOff x="1028700" y="4610433"/>
              <a:chExt cx="824190" cy="824190"/>
            </a:xfrm>
          </p:grpSpPr>
          <p:grpSp>
            <p:nvGrpSpPr>
              <p:cNvPr id="5" name="Group 14">
                <a:extLst>
                  <a:ext uri="{FF2B5EF4-FFF2-40B4-BE49-F238E27FC236}">
                    <a16:creationId xmlns:a16="http://schemas.microsoft.com/office/drawing/2014/main" id="{DC25915D-70FB-164F-8605-E3A574D8F6B2}"/>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C1BC3CF7-875C-0654-080E-B2113F25974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8" name="TextBox 16">
                  <a:extLst>
                    <a:ext uri="{FF2B5EF4-FFF2-40B4-BE49-F238E27FC236}">
                      <a16:creationId xmlns:a16="http://schemas.microsoft.com/office/drawing/2014/main" id="{D2753008-C5CA-E803-3058-00E2ADD795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06723FD2-BD6D-7F1F-8E54-AB3C164C0B0C}"/>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1" name="TextBox 10">
              <a:extLst>
                <a:ext uri="{FF2B5EF4-FFF2-40B4-BE49-F238E27FC236}">
                  <a16:creationId xmlns:a16="http://schemas.microsoft.com/office/drawing/2014/main" id="{F4656C7E-ECEC-2AA4-8BEF-B95026250610}"/>
                </a:ext>
              </a:extLst>
            </p:cNvPr>
            <p:cNvSpPr txBox="1"/>
            <p:nvPr/>
          </p:nvSpPr>
          <p:spPr>
            <a:xfrm>
              <a:off x="1244302" y="238673"/>
              <a:ext cx="10592766" cy="2095254"/>
            </a:xfrm>
            <a:prstGeom prst="rect">
              <a:avLst/>
            </a:prstGeom>
            <a:noFill/>
          </p:spPr>
          <p:txBody>
            <a:bodyPr wrap="square">
              <a:spAutoFit/>
            </a:bodyPr>
            <a:lstStyle/>
            <a:p>
              <a:pPr algn="just">
                <a:lnSpc>
                  <a:spcPct val="150000"/>
                </a:lnSpc>
              </a:pPr>
              <a:r>
                <a:rPr lang="vi-VN" sz="3000"/>
                <a:t>So sánh ưu, nhược điểm của các phương pháp sản xuất điện năng từ năng lượng gió và năng lượng mặt trời. Vì sao lại gọi đây là các dạng năng lượng sạch và xanh?</a:t>
              </a:r>
              <a:endParaRPr lang="en-US" sz="3000"/>
            </a:p>
          </p:txBody>
        </p:sp>
      </p:grpSp>
      <p:sp>
        <p:nvSpPr>
          <p:cNvPr id="13" name="Freeform 2">
            <a:extLst>
              <a:ext uri="{FF2B5EF4-FFF2-40B4-BE49-F238E27FC236}">
                <a16:creationId xmlns:a16="http://schemas.microsoft.com/office/drawing/2014/main" id="{9265AE22-5026-B7B8-5E21-3352074E9CE4}"/>
              </a:ext>
            </a:extLst>
          </p:cNvPr>
          <p:cNvSpPr/>
          <p:nvPr/>
        </p:nvSpPr>
        <p:spPr>
          <a:xfrm>
            <a:off x="8386462" y="3101477"/>
            <a:ext cx="4203103" cy="3756523"/>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7">
            <a:extLst>
              <a:ext uri="{FF2B5EF4-FFF2-40B4-BE49-F238E27FC236}">
                <a16:creationId xmlns:a16="http://schemas.microsoft.com/office/drawing/2014/main" id="{F8EBF4A3-90F6-AD1A-B680-714E3CED8B99}"/>
              </a:ext>
            </a:extLst>
          </p:cNvPr>
          <p:cNvGrpSpPr/>
          <p:nvPr/>
        </p:nvGrpSpPr>
        <p:grpSpPr>
          <a:xfrm>
            <a:off x="521204" y="2988991"/>
            <a:ext cx="7669982" cy="3153392"/>
            <a:chOff x="589435" y="3227530"/>
            <a:chExt cx="7669982" cy="3153392"/>
          </a:xfrm>
        </p:grpSpPr>
        <p:sp>
          <p:nvSpPr>
            <p:cNvPr id="17" name="Rectangle: Rounded Corners 16">
              <a:extLst>
                <a:ext uri="{FF2B5EF4-FFF2-40B4-BE49-F238E27FC236}">
                  <a16:creationId xmlns:a16="http://schemas.microsoft.com/office/drawing/2014/main" id="{78844A1B-D64D-965D-CB6A-8A7AC285F548}"/>
                </a:ext>
              </a:extLst>
            </p:cNvPr>
            <p:cNvSpPr/>
            <p:nvPr/>
          </p:nvSpPr>
          <p:spPr>
            <a:xfrm>
              <a:off x="716480" y="3769265"/>
              <a:ext cx="7542937" cy="2611657"/>
            </a:xfrm>
            <a:prstGeom prst="roundRect">
              <a:avLst>
                <a:gd name="adj" fmla="val 0"/>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1ADAA03-8E60-07C7-2744-1EB66E0CB178}"/>
                </a:ext>
              </a:extLst>
            </p:cNvPr>
            <p:cNvSpPr txBox="1"/>
            <p:nvPr/>
          </p:nvSpPr>
          <p:spPr>
            <a:xfrm>
              <a:off x="827563" y="4118148"/>
              <a:ext cx="7320770" cy="2095254"/>
            </a:xfrm>
            <a:prstGeom prst="rect">
              <a:avLst/>
            </a:prstGeom>
            <a:noFill/>
          </p:spPr>
          <p:txBody>
            <a:bodyPr wrap="square">
              <a:spAutoFit/>
            </a:bodyPr>
            <a:lstStyle/>
            <a:p>
              <a:pPr algn="just">
                <a:lnSpc>
                  <a:spcPct val="150000"/>
                </a:lnSpc>
              </a:pPr>
              <a:r>
                <a:rPr lang="vi-VN" sz="3000"/>
                <a:t>Đều là năng lượng tái tạo, xanh với nguồn cung vô tận; không phát thải khí gây hiệu ứng nhà kính.</a:t>
              </a:r>
              <a:endParaRPr lang="en-US" sz="3000"/>
            </a:p>
          </p:txBody>
        </p:sp>
        <p:sp>
          <p:nvSpPr>
            <p:cNvPr id="16" name="Rectangle: Rounded Corners 15">
              <a:extLst>
                <a:ext uri="{FF2B5EF4-FFF2-40B4-BE49-F238E27FC236}">
                  <a16:creationId xmlns:a16="http://schemas.microsoft.com/office/drawing/2014/main" id="{A38E3A98-D3AE-7233-9A13-0AFAA315464B}"/>
                </a:ext>
              </a:extLst>
            </p:cNvPr>
            <p:cNvSpPr/>
            <p:nvPr/>
          </p:nvSpPr>
          <p:spPr>
            <a:xfrm>
              <a:off x="589435" y="3227530"/>
              <a:ext cx="2082848" cy="723098"/>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tx1"/>
                  </a:solidFill>
                  <a:latin typeface="Arial" panose="020B0604020202020204" pitchFamily="34" charset="0"/>
                  <a:cs typeface="Arial" panose="020B0604020202020204" pitchFamily="34" charset="0"/>
                </a:rPr>
                <a:t>Ư</a:t>
              </a:r>
              <a:r>
                <a:rPr lang="en-US" sz="3000" b="1">
                  <a:solidFill>
                    <a:schemeClr val="tx1"/>
                  </a:solidFill>
                  <a:latin typeface="Arial" panose="020B0604020202020204" pitchFamily="34" charset="0"/>
                  <a:cs typeface="Arial" panose="020B0604020202020204" pitchFamily="34" charset="0"/>
                </a:rPr>
                <a:t>u điểm </a:t>
              </a:r>
            </a:p>
          </p:txBody>
        </p:sp>
      </p:grpSp>
    </p:spTree>
    <p:extLst>
      <p:ext uri="{BB962C8B-B14F-4D97-AF65-F5344CB8AC3E}">
        <p14:creationId xmlns:p14="http://schemas.microsoft.com/office/powerpoint/2010/main" val="190585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BEA72D-8A41-311D-33F7-F6B2C0FD4F04}"/>
              </a:ext>
            </a:extLst>
          </p:cNvPr>
          <p:cNvSpPr/>
          <p:nvPr/>
        </p:nvSpPr>
        <p:spPr>
          <a:xfrm>
            <a:off x="381197" y="376255"/>
            <a:ext cx="3017126" cy="723098"/>
          </a:xfrm>
          <a:prstGeom prst="roundRect">
            <a:avLst/>
          </a:prstGeom>
          <a:solidFill>
            <a:srgbClr val="FFAF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Nhược điểm </a:t>
            </a:r>
          </a:p>
        </p:txBody>
      </p:sp>
      <p:pic>
        <p:nvPicPr>
          <p:cNvPr id="3074" name="Picture 2" descr="Nhà máy điện gió lớn nhất Việt Nam được khánh thành ở Ninh Thuận">
            <a:extLst>
              <a:ext uri="{FF2B5EF4-FFF2-40B4-BE49-F238E27FC236}">
                <a16:creationId xmlns:a16="http://schemas.microsoft.com/office/drawing/2014/main" id="{9FBF472D-6E72-DF7C-8700-1E944F262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901"/>
          <a:stretch/>
        </p:blipFill>
        <p:spPr bwMode="auto">
          <a:xfrm>
            <a:off x="5913119" y="224842"/>
            <a:ext cx="6118223" cy="30214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ăng lượng mặt trời: Nguồn tài nguyên hoàn hảo cho lĩnh vực bất động sản">
            <a:extLst>
              <a:ext uri="{FF2B5EF4-FFF2-40B4-BE49-F238E27FC236}">
                <a16:creationId xmlns:a16="http://schemas.microsoft.com/office/drawing/2014/main" id="{EE65A339-BF4C-1158-D352-0DA1B605E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19" y="3390498"/>
            <a:ext cx="6118222" cy="32426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07BFBB-DFF2-C026-423F-727033C02582}"/>
              </a:ext>
            </a:extLst>
          </p:cNvPr>
          <p:cNvSpPr txBox="1"/>
          <p:nvPr/>
        </p:nvSpPr>
        <p:spPr>
          <a:xfrm>
            <a:off x="381197" y="1555154"/>
            <a:ext cx="5190712" cy="4637744"/>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500">
                <a:latin typeface="Arial" panose="020B0604020202020204" pitchFamily="34" charset="0"/>
                <a:cs typeface="Arial" panose="020B0604020202020204" pitchFamily="34" charset="0"/>
              </a:rPr>
              <a:t>Công suất phát điện không ổn định phụ thuộc vào tốc độ gió</a:t>
            </a:r>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cường độ ánh sáng mặt trời. </a:t>
            </a:r>
            <a:endParaRPr lang="en-US" sz="250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500">
                <a:latin typeface="Arial" panose="020B0604020202020204" pitchFamily="34" charset="0"/>
                <a:cs typeface="Arial" panose="020B0604020202020204" pitchFamily="34" charset="0"/>
              </a:rPr>
              <a:t>Nhà máy điện gió </a:t>
            </a:r>
            <a:r>
              <a:rPr lang="en-US" sz="2500">
                <a:latin typeface="Arial" panose="020B0604020202020204" pitchFamily="34" charset="0"/>
                <a:cs typeface="Arial" panose="020B0604020202020204" pitchFamily="34" charset="0"/>
              </a:rPr>
              <a:t>và </a:t>
            </a:r>
            <a:r>
              <a:rPr lang="vi-VN" sz="2500">
                <a:latin typeface="Arial" panose="020B0604020202020204" pitchFamily="34" charset="0"/>
                <a:cs typeface="Arial" panose="020B0604020202020204" pitchFamily="34" charset="0"/>
              </a:rPr>
              <a:t>điện mặt trời có chi phí đầu tư ban đầu cao</a:t>
            </a:r>
            <a:r>
              <a:rPr lang="en-US" sz="2500">
                <a:latin typeface="Arial" panose="020B0604020202020204" pitchFamily="34" charset="0"/>
                <a:cs typeface="Arial" panose="020B0604020202020204" pitchFamily="34" charset="0"/>
              </a:rPr>
              <a:t>; với nhà máy điện mặt trời </a:t>
            </a:r>
            <a:r>
              <a:rPr lang="vi-VN" sz="2500">
                <a:latin typeface="Arial" panose="020B0604020202020204" pitchFamily="34" charset="0"/>
                <a:cs typeface="Arial" panose="020B0604020202020204" pitchFamily="34" charset="0"/>
              </a:rPr>
              <a:t>có nguy cơ gây ô nhiễm môi trường từ các tấm pin phế thải.</a:t>
            </a: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843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076D24-B449-4AE9-E236-97537D13ACC0}"/>
              </a:ext>
            </a:extLst>
          </p:cNvPr>
          <p:cNvSpPr txBox="1"/>
          <p:nvPr/>
        </p:nvSpPr>
        <p:spPr>
          <a:xfrm>
            <a:off x="3415364" y="331642"/>
            <a:ext cx="5361271" cy="707886"/>
          </a:xfrm>
          <a:prstGeom prst="rect">
            <a:avLst/>
          </a:prstGeom>
          <a:noFill/>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VẬN DỤNG </a:t>
            </a:r>
          </a:p>
        </p:txBody>
      </p:sp>
      <p:grpSp>
        <p:nvGrpSpPr>
          <p:cNvPr id="7" name="Group 6">
            <a:extLst>
              <a:ext uri="{FF2B5EF4-FFF2-40B4-BE49-F238E27FC236}">
                <a16:creationId xmlns:a16="http://schemas.microsoft.com/office/drawing/2014/main" id="{F98A9CE5-FC3B-CDDD-682C-CF2EC169280A}"/>
              </a:ext>
            </a:extLst>
          </p:cNvPr>
          <p:cNvGrpSpPr/>
          <p:nvPr/>
        </p:nvGrpSpPr>
        <p:grpSpPr>
          <a:xfrm>
            <a:off x="378592" y="1251286"/>
            <a:ext cx="11434813" cy="1501541"/>
            <a:chOff x="404261" y="1328286"/>
            <a:chExt cx="11434813" cy="1501541"/>
          </a:xfrm>
        </p:grpSpPr>
        <p:sp>
          <p:nvSpPr>
            <p:cNvPr id="6" name="Rectangle: Rounded Corners 5">
              <a:extLst>
                <a:ext uri="{FF2B5EF4-FFF2-40B4-BE49-F238E27FC236}">
                  <a16:creationId xmlns:a16="http://schemas.microsoft.com/office/drawing/2014/main" id="{6B48EA08-0AFB-6299-07C8-776543E6A137}"/>
                </a:ext>
              </a:extLst>
            </p:cNvPr>
            <p:cNvSpPr/>
            <p:nvPr/>
          </p:nvSpPr>
          <p:spPr>
            <a:xfrm>
              <a:off x="404261" y="1328286"/>
              <a:ext cx="11434813" cy="1501541"/>
            </a:xfrm>
            <a:prstGeom prst="roundRect">
              <a:avLst>
                <a:gd name="adj" fmla="val 7052"/>
              </a:avLst>
            </a:prstGeom>
            <a:solidFill>
              <a:schemeClr val="bg1"/>
            </a:solidFill>
            <a:ln w="28575">
              <a:solidFill>
                <a:schemeClr val="accent5">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43689E-1FD5-FD9A-4BC2-02B890951DAC}"/>
                </a:ext>
              </a:extLst>
            </p:cNvPr>
            <p:cNvSpPr txBox="1"/>
            <p:nvPr/>
          </p:nvSpPr>
          <p:spPr>
            <a:xfrm>
              <a:off x="558265" y="1491427"/>
              <a:ext cx="11126804" cy="1175258"/>
            </a:xfrm>
            <a:prstGeom prst="rect">
              <a:avLst/>
            </a:prstGeom>
            <a:noFill/>
          </p:spPr>
          <p:txBody>
            <a:bodyPr wrap="square">
              <a:spAutoFit/>
            </a:bodyPr>
            <a:lstStyle/>
            <a:p>
              <a:pPr algn="just">
                <a:lnSpc>
                  <a:spcPct val="150000"/>
                </a:lnSpc>
              </a:pPr>
              <a:r>
                <a:rPr lang="en-US" sz="2500" b="1" i="1">
                  <a:solidFill>
                    <a:srgbClr val="C00000"/>
                  </a:solidFill>
                  <a:latin typeface="Arial" panose="020B0604020202020204" pitchFamily="34" charset="0"/>
                  <a:cs typeface="Arial" panose="020B0604020202020204" pitchFamily="34" charset="0"/>
                </a:rPr>
                <a:t>Nhiệm vụ: </a:t>
              </a:r>
              <a:r>
                <a:rPr lang="vi-VN" sz="2500">
                  <a:latin typeface="Arial" panose="020B0604020202020204" pitchFamily="34" charset="0"/>
                  <a:cs typeface="Arial" panose="020B0604020202020204" pitchFamily="34" charset="0"/>
                </a:rPr>
                <a:t>Hãy tìm hiểu một nhà máy thủy điện ở nước ta và cho biết ảnh hưởng của nó tới môi trường và xã hội.</a:t>
              </a:r>
              <a:endParaRPr lang="en-US" sz="2500">
                <a:latin typeface="Arial" panose="020B0604020202020204" pitchFamily="34" charset="0"/>
                <a:cs typeface="Arial" panose="020B0604020202020204" pitchFamily="34" charset="0"/>
              </a:endParaRPr>
            </a:p>
          </p:txBody>
        </p:sp>
      </p:grpSp>
      <p:pic>
        <p:nvPicPr>
          <p:cNvPr id="4098" name="Picture 2" descr="Thủy điện Hòa Bình - Công trình kỳ vĩ của thế kỷ 20 - Báo VnExpress">
            <a:extLst>
              <a:ext uri="{FF2B5EF4-FFF2-40B4-BE49-F238E27FC236}">
                <a16:creationId xmlns:a16="http://schemas.microsoft.com/office/drawing/2014/main" id="{35895CFD-FDCA-C2BC-1D6C-90C1722BF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755"/>
          <a:stretch/>
        </p:blipFill>
        <p:spPr bwMode="auto">
          <a:xfrm>
            <a:off x="6321186" y="2964585"/>
            <a:ext cx="5492219" cy="37147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BED1578-B307-2F0E-25DA-B43F61AAB027}"/>
              </a:ext>
            </a:extLst>
          </p:cNvPr>
          <p:cNvSpPr/>
          <p:nvPr/>
        </p:nvSpPr>
        <p:spPr>
          <a:xfrm>
            <a:off x="378592" y="2964294"/>
            <a:ext cx="5788590" cy="1751798"/>
          </a:xfrm>
          <a:prstGeom prst="roundRect">
            <a:avLst>
              <a:gd name="adj" fmla="val 10623"/>
            </a:avLst>
          </a:prstGeom>
          <a:solidFill>
            <a:srgbClr val="F8EC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i="1">
                <a:solidFill>
                  <a:srgbClr val="C00000"/>
                </a:solidFill>
                <a:latin typeface="Arial" panose="020B0604020202020204" pitchFamily="34" charset="0"/>
                <a:cs typeface="Arial" panose="020B0604020202020204" pitchFamily="34" charset="0"/>
              </a:rPr>
              <a:t>Ảnh hưởng tới môi trường: </a:t>
            </a:r>
            <a:r>
              <a:rPr lang="vi-VN" sz="2400">
                <a:solidFill>
                  <a:schemeClr val="tx1"/>
                </a:solidFill>
                <a:latin typeface="Arial" panose="020B0604020202020204" pitchFamily="34" charset="0"/>
                <a:cs typeface="Arial" panose="020B0604020202020204" pitchFamily="34" charset="0"/>
              </a:rPr>
              <a:t>thay đổi lưu lượng, lượng phù sa của sông Hồng; thay đổi môi trường sống</a:t>
            </a:r>
            <a:r>
              <a:rPr lang="en-US" sz="2400">
                <a:solidFill>
                  <a:schemeClr val="tx1"/>
                </a:solidFill>
                <a:latin typeface="Arial" panose="020B0604020202020204" pitchFamily="34" charset="0"/>
                <a:cs typeface="Arial" panose="020B0604020202020204" pitchFamily="34" charset="0"/>
              </a:rPr>
              <a:t> của sinh vật…</a:t>
            </a:r>
          </a:p>
        </p:txBody>
      </p:sp>
      <p:sp>
        <p:nvSpPr>
          <p:cNvPr id="10" name="Rectangle: Rounded Corners 9">
            <a:extLst>
              <a:ext uri="{FF2B5EF4-FFF2-40B4-BE49-F238E27FC236}">
                <a16:creationId xmlns:a16="http://schemas.microsoft.com/office/drawing/2014/main" id="{100ED635-EFB3-B5BE-90AE-C8C0B5028C57}"/>
              </a:ext>
            </a:extLst>
          </p:cNvPr>
          <p:cNvSpPr/>
          <p:nvPr/>
        </p:nvSpPr>
        <p:spPr>
          <a:xfrm>
            <a:off x="378592" y="4840646"/>
            <a:ext cx="5788590" cy="1751798"/>
          </a:xfrm>
          <a:prstGeom prst="roundRect">
            <a:avLst>
              <a:gd name="adj" fmla="val 10623"/>
            </a:avLst>
          </a:prstGeom>
          <a:solidFill>
            <a:srgbClr val="F8EC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i="1">
                <a:solidFill>
                  <a:srgbClr val="C00000"/>
                </a:solidFill>
                <a:latin typeface="Arial" panose="020B0604020202020204" pitchFamily="34" charset="0"/>
                <a:cs typeface="Arial" panose="020B0604020202020204" pitchFamily="34" charset="0"/>
              </a:rPr>
              <a:t>Ảnh hưởng tới xã hội: </a:t>
            </a:r>
            <a:r>
              <a:rPr lang="en-US" sz="2400">
                <a:solidFill>
                  <a:schemeClr val="tx1"/>
                </a:solidFill>
                <a:latin typeface="Arial" panose="020B0604020202020204" pitchFamily="34" charset="0"/>
                <a:cs typeface="Arial" panose="020B0604020202020204" pitchFamily="34" charset="0"/>
              </a:rPr>
              <a:t>phải di dân, thay đổi điều kiện sống của một số đồng bào dân tộc, giảm đất canh tác…</a:t>
            </a:r>
          </a:p>
        </p:txBody>
      </p:sp>
    </p:spTree>
    <p:extLst>
      <p:ext uri="{BB962C8B-B14F-4D97-AF65-F5344CB8AC3E}">
        <p14:creationId xmlns:p14="http://schemas.microsoft.com/office/powerpoint/2010/main" val="4165965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F8DE432-D9BD-26EB-2E9F-2E65A72084E5}"/>
              </a:ext>
            </a:extLst>
          </p:cNvPr>
          <p:cNvGrpSpPr/>
          <p:nvPr/>
        </p:nvGrpSpPr>
        <p:grpSpPr>
          <a:xfrm>
            <a:off x="1357312" y="628650"/>
            <a:ext cx="9477375" cy="819150"/>
            <a:chOff x="1357312" y="619125"/>
            <a:chExt cx="9477375" cy="819150"/>
          </a:xfrm>
        </p:grpSpPr>
        <p:sp>
          <p:nvSpPr>
            <p:cNvPr id="8" name="Rectangle 7">
              <a:extLst>
                <a:ext uri="{FF2B5EF4-FFF2-40B4-BE49-F238E27FC236}">
                  <a16:creationId xmlns:a16="http://schemas.microsoft.com/office/drawing/2014/main" id="{97C3D34A-ED2F-8F64-BEB1-E09E9A92C49F}"/>
                </a:ext>
              </a:extLst>
            </p:cNvPr>
            <p:cNvSpPr/>
            <p:nvPr/>
          </p:nvSpPr>
          <p:spPr>
            <a:xfrm>
              <a:off x="1357312" y="619125"/>
              <a:ext cx="9477375" cy="819150"/>
            </a:xfrm>
            <a:prstGeom prst="rect">
              <a:avLst/>
            </a:prstGeom>
            <a:solidFill>
              <a:srgbClr val="2174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AE0336-5761-036D-9077-2B47A9D1E67E}"/>
                </a:ext>
              </a:extLst>
            </p:cNvPr>
            <p:cNvSpPr txBox="1"/>
            <p:nvPr/>
          </p:nvSpPr>
          <p:spPr>
            <a:xfrm>
              <a:off x="2952750" y="674757"/>
              <a:ext cx="6096000" cy="707886"/>
            </a:xfrm>
            <a:prstGeom prst="rect">
              <a:avLst/>
            </a:prstGeom>
            <a:noFill/>
          </p:spPr>
          <p:txBody>
            <a:bodyPr wrap="square">
              <a:spAutoFit/>
            </a:bodyPr>
            <a:lstStyle/>
            <a:p>
              <a:pPr marL="457200" marR="0" lvl="0" indent="-304800" algn="ctr" defTabSz="914400" rtl="0" eaLnBrk="1" fontAlgn="auto" latinLnBrk="0" hangingPunct="1">
                <a:lnSpc>
                  <a:spcPct val="100000"/>
                </a:lnSpc>
                <a:spcBef>
                  <a:spcPts val="0"/>
                </a:spcBef>
                <a:spcAft>
                  <a:spcPts val="0"/>
                </a:spcAft>
                <a:buClr>
                  <a:srgbClr val="343434"/>
                </a:buClr>
                <a:buSzPts val="1600"/>
                <a:buFont typeface="Work Sans"/>
                <a:buNone/>
                <a:tabLst/>
                <a:defRPr/>
              </a:pPr>
              <a:r>
                <a:rPr kumimoji="0" lang="en-US" sz="4000" b="1" i="0" u="none" strike="noStrike" kern="0" cap="none" spc="0" normalizeH="0" baseline="0" noProof="0">
                  <a:ln>
                    <a:noFill/>
                  </a:ln>
                  <a:solidFill>
                    <a:srgbClr val="FFFFFF"/>
                  </a:solidFill>
                  <a:effectLst/>
                  <a:uLnTx/>
                  <a:uFillTx/>
                  <a:latin typeface="Arial"/>
                  <a:sym typeface="Work Sans"/>
                </a:rPr>
                <a:t>HƯỚNG DẪN VỀ NHÀ </a:t>
              </a:r>
            </a:p>
          </p:txBody>
        </p:sp>
      </p:grpSp>
      <p:sp>
        <p:nvSpPr>
          <p:cNvPr id="10" name="Rectangle: Rounded Corners 9">
            <a:extLst>
              <a:ext uri="{FF2B5EF4-FFF2-40B4-BE49-F238E27FC236}">
                <a16:creationId xmlns:a16="http://schemas.microsoft.com/office/drawing/2014/main" id="{AC70958B-4CC2-F046-CB46-4380B03B7E89}"/>
              </a:ext>
            </a:extLst>
          </p:cNvPr>
          <p:cNvSpPr/>
          <p:nvPr/>
        </p:nvSpPr>
        <p:spPr>
          <a:xfrm>
            <a:off x="1357312" y="2154168"/>
            <a:ext cx="9477375" cy="10953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rgbClr val="000000"/>
                </a:solidFill>
              </a:rPr>
              <a:t>Ôn tập lại kiến thức của bài học ngày hôm nay.</a:t>
            </a:r>
          </a:p>
        </p:txBody>
      </p:sp>
      <p:sp>
        <p:nvSpPr>
          <p:cNvPr id="13" name="Rectangle: Rounded Corners 12">
            <a:extLst>
              <a:ext uri="{FF2B5EF4-FFF2-40B4-BE49-F238E27FC236}">
                <a16:creationId xmlns:a16="http://schemas.microsoft.com/office/drawing/2014/main" id="{1BFA9C2A-3711-FDF4-9477-75DD8163FC52}"/>
              </a:ext>
            </a:extLst>
          </p:cNvPr>
          <p:cNvSpPr/>
          <p:nvPr/>
        </p:nvSpPr>
        <p:spPr>
          <a:xfrm>
            <a:off x="1357312" y="3562350"/>
            <a:ext cx="9477375" cy="10953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rgbClr val="000000"/>
                </a:solidFill>
              </a:rPr>
              <a:t>Hoàn thành bài tập được giao về nhà. </a:t>
            </a:r>
          </a:p>
        </p:txBody>
      </p:sp>
      <p:sp>
        <p:nvSpPr>
          <p:cNvPr id="14" name="Rectangle: Rounded Corners 13">
            <a:extLst>
              <a:ext uri="{FF2B5EF4-FFF2-40B4-BE49-F238E27FC236}">
                <a16:creationId xmlns:a16="http://schemas.microsoft.com/office/drawing/2014/main" id="{7D5CC145-F815-202D-C03B-C348C5E490FF}"/>
              </a:ext>
            </a:extLst>
          </p:cNvPr>
          <p:cNvSpPr/>
          <p:nvPr/>
        </p:nvSpPr>
        <p:spPr>
          <a:xfrm>
            <a:off x="1357312" y="4972050"/>
            <a:ext cx="9477375" cy="109537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olidFill>
                  <a:srgbClr val="000000"/>
                </a:solidFill>
              </a:rPr>
              <a:t>Đọc chuẩn bị bài mới, </a:t>
            </a:r>
            <a:r>
              <a:rPr lang="en-US" sz="2500" b="1" i="1">
                <a:solidFill>
                  <a:srgbClr val="000000"/>
                </a:solidFill>
              </a:rPr>
              <a:t>Bài 6: Mạng điện sản xuất quy mô nhỏ.</a:t>
            </a:r>
          </a:p>
        </p:txBody>
      </p:sp>
    </p:spTree>
    <p:extLst>
      <p:ext uri="{BB962C8B-B14F-4D97-AF65-F5344CB8AC3E}">
        <p14:creationId xmlns:p14="http://schemas.microsoft.com/office/powerpoint/2010/main" val="336246977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470611" y="2766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Freeform 6">
            <a:extLst>
              <a:ext uri="{FF2B5EF4-FFF2-40B4-BE49-F238E27FC236}">
                <a16:creationId xmlns:a16="http://schemas.microsoft.com/office/drawing/2014/main" id="{CFFC2E26-785C-881C-E52D-6526F1E2B017}"/>
              </a:ext>
            </a:extLst>
          </p:cNvPr>
          <p:cNvSpPr/>
          <p:nvPr/>
        </p:nvSpPr>
        <p:spPr>
          <a:xfrm>
            <a:off x="42241" y="4194841"/>
            <a:ext cx="12107517" cy="3269030"/>
          </a:xfrm>
          <a:custGeom>
            <a:avLst/>
            <a:gdLst/>
            <a:ahLst/>
            <a:cxnLst/>
            <a:rect l="l" t="t" r="r" b="b"/>
            <a:pathLst>
              <a:path w="16230600" h="4382262">
                <a:moveTo>
                  <a:pt x="0" y="0"/>
                </a:moveTo>
                <a:lnTo>
                  <a:pt x="16230600" y="0"/>
                </a:lnTo>
                <a:lnTo>
                  <a:pt x="16230600" y="4382262"/>
                </a:lnTo>
                <a:lnTo>
                  <a:pt x="0" y="4382262"/>
                </a:lnTo>
                <a:lnTo>
                  <a:pt x="0" y="0"/>
                </a:lnTo>
                <a:close/>
              </a:path>
            </a:pathLst>
          </a:custGeom>
          <a:blipFill>
            <a:blip r:embed="rId3"/>
            <a:stretch>
              <a:fillRect/>
            </a:stretch>
          </a:blipFill>
        </p:spPr>
      </p:sp>
      <p:sp>
        <p:nvSpPr>
          <p:cNvPr id="7" name="TextBox 6">
            <a:extLst>
              <a:ext uri="{FF2B5EF4-FFF2-40B4-BE49-F238E27FC236}">
                <a16:creationId xmlns:a16="http://schemas.microsoft.com/office/drawing/2014/main" id="{C2A54596-E43D-9E70-4C83-BFCC72F5595C}"/>
              </a:ext>
            </a:extLst>
          </p:cNvPr>
          <p:cNvSpPr txBox="1"/>
          <p:nvPr/>
        </p:nvSpPr>
        <p:spPr>
          <a:xfrm>
            <a:off x="892968" y="1328056"/>
            <a:ext cx="10406061" cy="2258054"/>
          </a:xfrm>
          <a:prstGeom prst="rect">
            <a:avLst/>
          </a:prstGeom>
          <a:noFill/>
        </p:spPr>
        <p:txBody>
          <a:bodyPr wrap="square" rtlCol="0">
            <a:spAutoFit/>
          </a:bodyPr>
          <a:lstStyle/>
          <a:p>
            <a:pPr algn="ctr">
              <a:lnSpc>
                <a:spcPct val="150000"/>
              </a:lnSpc>
            </a:pPr>
            <a:r>
              <a:rPr lang="en-US" sz="5000" b="1">
                <a:latin typeface="+mj-lt"/>
              </a:rPr>
              <a:t>XIN CẢM ƠN CÁC EM ĐÃ CHÚ Ý </a:t>
            </a:r>
          </a:p>
          <a:p>
            <a:pPr algn="ctr">
              <a:lnSpc>
                <a:spcPct val="150000"/>
              </a:lnSpc>
            </a:pPr>
            <a:r>
              <a:rPr lang="en-US" sz="5000" b="1">
                <a:latin typeface="+mj-lt"/>
              </a:rPr>
              <a:t>LẮNG NGHE BÀI GIẢNG!</a:t>
            </a:r>
          </a:p>
        </p:txBody>
      </p:sp>
    </p:spTree>
    <p:extLst>
      <p:ext uri="{BB962C8B-B14F-4D97-AF65-F5344CB8AC3E}">
        <p14:creationId xmlns:p14="http://schemas.microsoft.com/office/powerpoint/2010/main" val="2806485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470611" y="276684"/>
            <a:ext cx="2279792" cy="44264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Freeform 4">
            <a:extLst>
              <a:ext uri="{FF2B5EF4-FFF2-40B4-BE49-F238E27FC236}">
                <a16:creationId xmlns:a16="http://schemas.microsoft.com/office/drawing/2014/main" id="{6356C7F1-1BC3-783A-D483-3F4E92187A8F}"/>
              </a:ext>
            </a:extLst>
          </p:cNvPr>
          <p:cNvSpPr/>
          <p:nvPr/>
        </p:nvSpPr>
        <p:spPr>
          <a:xfrm>
            <a:off x="7432197" y="185737"/>
            <a:ext cx="4329755" cy="6486525"/>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3"/>
            <a:stretch>
              <a:fillRect/>
            </a:stretch>
          </a:blipFill>
        </p:spPr>
      </p:sp>
      <p:sp>
        <p:nvSpPr>
          <p:cNvPr id="9" name="TextBox 8">
            <a:extLst>
              <a:ext uri="{FF2B5EF4-FFF2-40B4-BE49-F238E27FC236}">
                <a16:creationId xmlns:a16="http://schemas.microsoft.com/office/drawing/2014/main" id="{22CE98DB-A511-1134-0937-B58887702A34}"/>
              </a:ext>
            </a:extLst>
          </p:cNvPr>
          <p:cNvSpPr txBox="1"/>
          <p:nvPr/>
        </p:nvSpPr>
        <p:spPr>
          <a:xfrm>
            <a:off x="790575" y="409575"/>
            <a:ext cx="6131171" cy="784830"/>
          </a:xfrm>
          <a:prstGeom prst="rect">
            <a:avLst/>
          </a:prstGeom>
          <a:noFill/>
        </p:spPr>
        <p:txBody>
          <a:bodyPr wrap="square" rtlCol="0">
            <a:spAutoFit/>
          </a:bodyPr>
          <a:lstStyle/>
          <a:p>
            <a:pPr algn="ctr"/>
            <a:r>
              <a:rPr lang="en-US" sz="4500" b="1"/>
              <a:t>NỘI DUNG BÀI HỌC </a:t>
            </a:r>
          </a:p>
        </p:txBody>
      </p:sp>
      <p:sp>
        <p:nvSpPr>
          <p:cNvPr id="10" name="TextBox 9">
            <a:extLst>
              <a:ext uri="{FF2B5EF4-FFF2-40B4-BE49-F238E27FC236}">
                <a16:creationId xmlns:a16="http://schemas.microsoft.com/office/drawing/2014/main" id="{1544BB3E-FD13-4620-62F7-96544764D20C}"/>
              </a:ext>
            </a:extLst>
          </p:cNvPr>
          <p:cNvSpPr txBox="1"/>
          <p:nvPr/>
        </p:nvSpPr>
        <p:spPr>
          <a:xfrm>
            <a:off x="470611" y="1490336"/>
            <a:ext cx="6785962" cy="3224152"/>
          </a:xfrm>
          <a:prstGeom prst="rect">
            <a:avLst/>
          </a:prstGeom>
          <a:noFill/>
        </p:spPr>
        <p:txBody>
          <a:bodyPr wrap="square" rtlCol="0">
            <a:spAutoFit/>
          </a:bodyPr>
          <a:lstStyle/>
          <a:p>
            <a:pPr marL="571500" indent="-571500" algn="just">
              <a:lnSpc>
                <a:spcPct val="150000"/>
              </a:lnSpc>
              <a:buFont typeface="+mj-lt"/>
              <a:buAutoNum type="romanUcPeriod" startAt="4"/>
            </a:pPr>
            <a:r>
              <a:rPr lang="en-US" sz="3500">
                <a:latin typeface="+mj-lt"/>
              </a:rPr>
              <a:t>Phương pháp sản xuất điện năng từ năng lượng gió</a:t>
            </a:r>
          </a:p>
          <a:p>
            <a:pPr marL="571500" indent="-571500" algn="just">
              <a:lnSpc>
                <a:spcPct val="150000"/>
              </a:lnSpc>
              <a:buFont typeface="+mj-lt"/>
              <a:buAutoNum type="romanUcPeriod" startAt="4"/>
            </a:pPr>
            <a:r>
              <a:rPr lang="en-US" sz="3500">
                <a:latin typeface="+mj-lt"/>
              </a:rPr>
              <a:t>Phương pháp sản xuất điện năng từ năng lượng mặt trời  </a:t>
            </a:r>
          </a:p>
        </p:txBody>
      </p:sp>
    </p:spTree>
    <p:extLst>
      <p:ext uri="{BB962C8B-B14F-4D97-AF65-F5344CB8AC3E}">
        <p14:creationId xmlns:p14="http://schemas.microsoft.com/office/powerpoint/2010/main" val="189558483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Freeform 3">
            <a:extLst>
              <a:ext uri="{FF2B5EF4-FFF2-40B4-BE49-F238E27FC236}">
                <a16:creationId xmlns:a16="http://schemas.microsoft.com/office/drawing/2014/main" id="{9D7B5258-D484-53A1-D831-A851F665D9D3}"/>
              </a:ext>
            </a:extLst>
          </p:cNvPr>
          <p:cNvSpPr/>
          <p:nvPr/>
        </p:nvSpPr>
        <p:spPr>
          <a:xfrm>
            <a:off x="0" y="-952500"/>
            <a:ext cx="12282985" cy="264795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b="-210792"/>
            </a:stretch>
          </a:blipFill>
        </p:spPr>
      </p:sp>
      <p:sp>
        <p:nvSpPr>
          <p:cNvPr id="5" name="Freeform 3">
            <a:extLst>
              <a:ext uri="{FF2B5EF4-FFF2-40B4-BE49-F238E27FC236}">
                <a16:creationId xmlns:a16="http://schemas.microsoft.com/office/drawing/2014/main" id="{CFD6F21D-68F3-53AA-25E3-E971F8CA59EF}"/>
              </a:ext>
            </a:extLst>
          </p:cNvPr>
          <p:cNvSpPr/>
          <p:nvPr/>
        </p:nvSpPr>
        <p:spPr>
          <a:xfrm>
            <a:off x="0" y="5562600"/>
            <a:ext cx="12282985" cy="1714500"/>
          </a:xfrm>
          <a:custGeom>
            <a:avLst/>
            <a:gdLst/>
            <a:ahLst/>
            <a:cxnLst/>
            <a:rect l="l" t="t" r="r" b="b"/>
            <a:pathLst>
              <a:path w="12282985" h="8229600">
                <a:moveTo>
                  <a:pt x="0" y="0"/>
                </a:moveTo>
                <a:lnTo>
                  <a:pt x="12282985" y="0"/>
                </a:lnTo>
                <a:lnTo>
                  <a:pt x="12282985" y="8229600"/>
                </a:lnTo>
                <a:lnTo>
                  <a:pt x="0" y="8229600"/>
                </a:lnTo>
                <a:lnTo>
                  <a:pt x="0" y="0"/>
                </a:lnTo>
                <a:close/>
              </a:path>
            </a:pathLst>
          </a:custGeom>
          <a:blipFill>
            <a:blip r:embed="rId3"/>
            <a:stretch>
              <a:fillRect t="-380000"/>
            </a:stretch>
          </a:blipFill>
        </p:spPr>
      </p:sp>
      <p:sp>
        <p:nvSpPr>
          <p:cNvPr id="8" name="TextBox 7">
            <a:extLst>
              <a:ext uri="{FF2B5EF4-FFF2-40B4-BE49-F238E27FC236}">
                <a16:creationId xmlns:a16="http://schemas.microsoft.com/office/drawing/2014/main" id="{0FDDC90C-3379-51B6-8B66-13E12E4569FF}"/>
              </a:ext>
            </a:extLst>
          </p:cNvPr>
          <p:cNvSpPr txBox="1"/>
          <p:nvPr/>
        </p:nvSpPr>
        <p:spPr>
          <a:xfrm>
            <a:off x="555080" y="2408272"/>
            <a:ext cx="11172824" cy="2041456"/>
          </a:xfrm>
          <a:prstGeom prst="rect">
            <a:avLst/>
          </a:prstGeom>
          <a:noFill/>
        </p:spPr>
        <p:txBody>
          <a:bodyPr wrap="square">
            <a:spAutoFit/>
          </a:bodyPr>
          <a:lstStyle/>
          <a:p>
            <a:pPr algn="ctr">
              <a:lnSpc>
                <a:spcPct val="150000"/>
              </a:lnSpc>
            </a:pPr>
            <a:r>
              <a:rPr lang="en-US" sz="4500" b="1">
                <a:solidFill>
                  <a:srgbClr val="0070C0"/>
                </a:solidFill>
              </a:rPr>
              <a:t>PHẦN I. </a:t>
            </a:r>
            <a:r>
              <a:rPr lang="vi-VN" sz="4500" b="1">
                <a:solidFill>
                  <a:srgbClr val="0070C0"/>
                </a:solidFill>
              </a:rPr>
              <a:t>PHƯƠNG PHÁP SẢN XUẤT ĐIỆN NĂNG TỪ THỦY NĂNG </a:t>
            </a:r>
          </a:p>
        </p:txBody>
      </p:sp>
    </p:spTree>
    <p:extLst>
      <p:ext uri="{BB962C8B-B14F-4D97-AF65-F5344CB8AC3E}">
        <p14:creationId xmlns:p14="http://schemas.microsoft.com/office/powerpoint/2010/main" val="31543484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81D4713-BB61-3C84-514F-34FD2FD7FE38}"/>
              </a:ext>
            </a:extLst>
          </p:cNvPr>
          <p:cNvGrpSpPr/>
          <p:nvPr/>
        </p:nvGrpSpPr>
        <p:grpSpPr>
          <a:xfrm>
            <a:off x="919588" y="1141787"/>
            <a:ext cx="7991191" cy="5427739"/>
            <a:chOff x="2100688" y="1113007"/>
            <a:chExt cx="7991191" cy="5427739"/>
          </a:xfrm>
        </p:grpSpPr>
        <p:pic>
          <p:nvPicPr>
            <p:cNvPr id="7" name="Picture 6">
              <a:extLst>
                <a:ext uri="{FF2B5EF4-FFF2-40B4-BE49-F238E27FC236}">
                  <a16:creationId xmlns:a16="http://schemas.microsoft.com/office/drawing/2014/main" id="{BB480C17-9ADD-8589-136B-8430F4FA9AE9}"/>
                </a:ext>
              </a:extLst>
            </p:cNvPr>
            <p:cNvPicPr>
              <a:picLocks noChangeAspect="1"/>
            </p:cNvPicPr>
            <p:nvPr/>
          </p:nvPicPr>
          <p:blipFill>
            <a:blip r:embed="rId2"/>
            <a:stretch>
              <a:fillRect/>
            </a:stretch>
          </p:blipFill>
          <p:spPr>
            <a:xfrm>
              <a:off x="2100688" y="1113007"/>
              <a:ext cx="7991191" cy="5012943"/>
            </a:xfrm>
            <a:prstGeom prst="rect">
              <a:avLst/>
            </a:prstGeom>
          </p:spPr>
        </p:pic>
        <p:sp>
          <p:nvSpPr>
            <p:cNvPr id="12" name="TextBox 11">
              <a:extLst>
                <a:ext uri="{FF2B5EF4-FFF2-40B4-BE49-F238E27FC236}">
                  <a16:creationId xmlns:a16="http://schemas.microsoft.com/office/drawing/2014/main" id="{1BBE97DA-373F-D551-66A1-3CADC09A415D}"/>
                </a:ext>
              </a:extLst>
            </p:cNvPr>
            <p:cNvSpPr txBox="1"/>
            <p:nvPr/>
          </p:nvSpPr>
          <p:spPr>
            <a:xfrm>
              <a:off x="3829050" y="6140636"/>
              <a:ext cx="4533900" cy="400110"/>
            </a:xfrm>
            <a:prstGeom prst="rect">
              <a:avLst/>
            </a:prstGeom>
            <a:noFill/>
          </p:spPr>
          <p:txBody>
            <a:bodyPr wrap="square" rtlCol="0">
              <a:spAutoFit/>
            </a:bodyPr>
            <a:lstStyle/>
            <a:p>
              <a:pPr algn="ctr"/>
              <a:r>
                <a:rPr lang="en-US" sz="2000" b="1" i="1">
                  <a:latin typeface="Arial" panose="020B0604020202020204" pitchFamily="34" charset="0"/>
                  <a:cs typeface="Arial" panose="020B0604020202020204" pitchFamily="34" charset="0"/>
                </a:rPr>
                <a:t>Hình 5.1. </a:t>
              </a:r>
              <a:r>
                <a:rPr lang="en-US" sz="2000" i="1">
                  <a:latin typeface="Arial" panose="020B0604020202020204" pitchFamily="34" charset="0"/>
                  <a:cs typeface="Arial" panose="020B0604020202020204" pitchFamily="34" charset="0"/>
                </a:rPr>
                <a:t>Sơ đồ nhà máy thủy điện </a:t>
              </a:r>
            </a:p>
          </p:txBody>
        </p:sp>
      </p:grpSp>
      <p:sp>
        <p:nvSpPr>
          <p:cNvPr id="14" name="Speech Bubble: Rectangle with Corners Rounded 13">
            <a:extLst>
              <a:ext uri="{FF2B5EF4-FFF2-40B4-BE49-F238E27FC236}">
                <a16:creationId xmlns:a16="http://schemas.microsoft.com/office/drawing/2014/main" id="{C71FB2B8-92EF-F84F-6D63-CE1D8F579506}"/>
              </a:ext>
            </a:extLst>
          </p:cNvPr>
          <p:cNvSpPr/>
          <p:nvPr/>
        </p:nvSpPr>
        <p:spPr>
          <a:xfrm>
            <a:off x="9410415" y="723900"/>
            <a:ext cx="2476785" cy="2551426"/>
          </a:xfrm>
          <a:prstGeom prst="wedgeRoundRectCallout">
            <a:avLst>
              <a:gd name="adj1" fmla="val -64060"/>
              <a:gd name="adj2" fmla="val 28537"/>
              <a:gd name="adj3" fmla="val 16667"/>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a:solidFill>
                  <a:schemeClr val="tx1"/>
                </a:solidFill>
                <a:latin typeface="Arial" panose="020B0604020202020204" pitchFamily="34" charset="0"/>
                <a:cs typeface="Arial" panose="020B0604020202020204" pitchFamily="34" charset="0"/>
              </a:rPr>
              <a:t>Quan sát </a:t>
            </a:r>
            <a:r>
              <a:rPr lang="vi-VN" sz="2500">
                <a:solidFill>
                  <a:schemeClr val="tx1"/>
                </a:solidFill>
                <a:latin typeface="Arial" panose="020B0604020202020204" pitchFamily="34" charset="0"/>
                <a:cs typeface="Arial" panose="020B0604020202020204" pitchFamily="34" charset="0"/>
              </a:rPr>
              <a:t>sơ đồ nhà máy thủy điện </a:t>
            </a:r>
            <a:endParaRPr lang="en-US" sz="250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6982F0-36EB-E34A-2777-92E69DE9D4B2}"/>
              </a:ext>
            </a:extLst>
          </p:cNvPr>
          <p:cNvSpPr txBox="1"/>
          <p:nvPr/>
        </p:nvSpPr>
        <p:spPr>
          <a:xfrm>
            <a:off x="304800" y="332601"/>
            <a:ext cx="3448050" cy="553998"/>
          </a:xfrm>
          <a:prstGeom prst="rect">
            <a:avLst/>
          </a:prstGeom>
          <a:noFill/>
        </p:spPr>
        <p:txBody>
          <a:bodyPr wrap="square" rtlCol="0">
            <a:spAutoFit/>
          </a:bodyPr>
          <a:lstStyle/>
          <a:p>
            <a:r>
              <a:rPr lang="en-US" sz="3000" b="1">
                <a:solidFill>
                  <a:srgbClr val="C00000"/>
                </a:solidFill>
                <a:latin typeface="Arial" panose="020B0604020202020204" pitchFamily="34" charset="0"/>
                <a:cs typeface="Arial" panose="020B0604020202020204" pitchFamily="34" charset="0"/>
              </a:rPr>
              <a:t>1. Nội dung </a:t>
            </a:r>
          </a:p>
        </p:txBody>
      </p:sp>
    </p:spTree>
    <p:extLst>
      <p:ext uri="{BB962C8B-B14F-4D97-AF65-F5344CB8AC3E}">
        <p14:creationId xmlns:p14="http://schemas.microsoft.com/office/powerpoint/2010/main" val="4098563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3791A9A-6875-8173-8CF8-DBA1CE08611D}"/>
              </a:ext>
            </a:extLst>
          </p:cNvPr>
          <p:cNvGrpSpPr/>
          <p:nvPr/>
        </p:nvGrpSpPr>
        <p:grpSpPr>
          <a:xfrm>
            <a:off x="485548" y="342462"/>
            <a:ext cx="11287576" cy="1175258"/>
            <a:chOff x="580574" y="361512"/>
            <a:chExt cx="11287576" cy="1175258"/>
          </a:xfrm>
        </p:grpSpPr>
        <p:sp>
          <p:nvSpPr>
            <p:cNvPr id="2" name="Freeform 9">
              <a:extLst>
                <a:ext uri="{FF2B5EF4-FFF2-40B4-BE49-F238E27FC236}">
                  <a16:creationId xmlns:a16="http://schemas.microsoft.com/office/drawing/2014/main" id="{47576758-B2A7-ACF7-E655-C4CA1CB85A25}"/>
                </a:ext>
              </a:extLst>
            </p:cNvPr>
            <p:cNvSpPr/>
            <p:nvPr/>
          </p:nvSpPr>
          <p:spPr>
            <a:xfrm>
              <a:off x="580574" y="553583"/>
              <a:ext cx="848175" cy="791116"/>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A273C2EE-C8B5-4B1C-07A5-EB463AC21FE3}"/>
                </a:ext>
              </a:extLst>
            </p:cNvPr>
            <p:cNvSpPr txBox="1"/>
            <p:nvPr/>
          </p:nvSpPr>
          <p:spPr>
            <a:xfrm>
              <a:off x="1589483" y="361512"/>
              <a:ext cx="10278667" cy="1175258"/>
            </a:xfrm>
            <a:prstGeom prst="rect">
              <a:avLst/>
            </a:prstGeom>
            <a:noFill/>
          </p:spPr>
          <p:txBody>
            <a:bodyPr wrap="square">
              <a:spAutoFit/>
            </a:bodyPr>
            <a:lstStyle/>
            <a:p>
              <a:pPr algn="just">
                <a:lnSpc>
                  <a:spcPct val="150000"/>
                </a:lnSpc>
              </a:pPr>
              <a:r>
                <a:rPr lang="vi-VN" sz="2500"/>
                <a:t>Nghiên cứu SGK và trả lời Câu hỏi 1 (SGK – tr24)</a:t>
              </a:r>
              <a:r>
                <a:rPr lang="en-US" sz="2500"/>
                <a:t>: </a:t>
              </a:r>
              <a:r>
                <a:rPr lang="vi-VN" sz="2500" i="1">
                  <a:solidFill>
                    <a:srgbClr val="C00000"/>
                  </a:solidFill>
                </a:rPr>
                <a:t>Điện năng được sản xuất từ thủy năng như thế nào?</a:t>
              </a:r>
            </a:p>
          </p:txBody>
        </p:sp>
      </p:grpSp>
      <p:sp>
        <p:nvSpPr>
          <p:cNvPr id="9" name="Rectangle: Rounded Corners 8">
            <a:extLst>
              <a:ext uri="{FF2B5EF4-FFF2-40B4-BE49-F238E27FC236}">
                <a16:creationId xmlns:a16="http://schemas.microsoft.com/office/drawing/2014/main" id="{59F6EF89-46C2-7048-69C2-D0386C19D2D3}"/>
              </a:ext>
            </a:extLst>
          </p:cNvPr>
          <p:cNvSpPr/>
          <p:nvPr/>
        </p:nvSpPr>
        <p:spPr>
          <a:xfrm>
            <a:off x="3305175" y="1990724"/>
            <a:ext cx="5581650" cy="638175"/>
          </a:xfrm>
          <a:prstGeom prst="roundRect">
            <a:avLst>
              <a:gd name="adj" fmla="val 13096"/>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solidFill>
                <a:latin typeface="Arial" panose="020B0604020202020204" pitchFamily="34" charset="0"/>
                <a:cs typeface="Arial" panose="020B0604020202020204" pitchFamily="34" charset="0"/>
              </a:rPr>
              <a:t>Sản xuất điện từ thủy năng </a:t>
            </a:r>
          </a:p>
        </p:txBody>
      </p:sp>
      <p:sp>
        <p:nvSpPr>
          <p:cNvPr id="10" name="Rectangle: Rounded Corners 9">
            <a:extLst>
              <a:ext uri="{FF2B5EF4-FFF2-40B4-BE49-F238E27FC236}">
                <a16:creationId xmlns:a16="http://schemas.microsoft.com/office/drawing/2014/main" id="{48EB002E-510E-D159-A6A5-35E0095024C6}"/>
              </a:ext>
            </a:extLst>
          </p:cNvPr>
          <p:cNvSpPr/>
          <p:nvPr/>
        </p:nvSpPr>
        <p:spPr>
          <a:xfrm>
            <a:off x="485548" y="3219449"/>
            <a:ext cx="2600324" cy="3229413"/>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Thuỷ năng được chuyển hoá thành điện năng nhờ hệ thống turbine </a:t>
            </a:r>
            <a:endParaRPr lang="en-US" sz="2500">
              <a:solidFill>
                <a:schemeClr val="tx1"/>
              </a:solidFill>
            </a:endParaRPr>
          </a:p>
        </p:txBody>
      </p:sp>
      <p:sp>
        <p:nvSpPr>
          <p:cNvPr id="11" name="Rectangle: Rounded Corners 10">
            <a:extLst>
              <a:ext uri="{FF2B5EF4-FFF2-40B4-BE49-F238E27FC236}">
                <a16:creationId xmlns:a16="http://schemas.microsoft.com/office/drawing/2014/main" id="{79B9E85A-266A-79BA-6291-AE8628F39415}"/>
              </a:ext>
            </a:extLst>
          </p:cNvPr>
          <p:cNvSpPr/>
          <p:nvPr/>
        </p:nvSpPr>
        <p:spPr>
          <a:xfrm>
            <a:off x="3356279" y="3219449"/>
            <a:ext cx="2600324" cy="3229413"/>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Nước từ hồ chứa trên cao chảy vào buồng turbine và làm quay turbine.</a:t>
            </a:r>
            <a:endParaRPr lang="en-US" sz="2500">
              <a:solidFill>
                <a:schemeClr val="tx1"/>
              </a:solidFill>
            </a:endParaRPr>
          </a:p>
        </p:txBody>
      </p:sp>
      <p:sp>
        <p:nvSpPr>
          <p:cNvPr id="15" name="Rectangle: Rounded Corners 14">
            <a:extLst>
              <a:ext uri="{FF2B5EF4-FFF2-40B4-BE49-F238E27FC236}">
                <a16:creationId xmlns:a16="http://schemas.microsoft.com/office/drawing/2014/main" id="{3087C09A-8585-EF9B-268E-4D5B0654ACBB}"/>
              </a:ext>
            </a:extLst>
          </p:cNvPr>
          <p:cNvSpPr/>
          <p:nvPr/>
        </p:nvSpPr>
        <p:spPr>
          <a:xfrm>
            <a:off x="6227010" y="3219449"/>
            <a:ext cx="2600324" cy="3229413"/>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Turbine được nối trục với máy phát sẽ làm quay máy phát để tạo ra điện năng. </a:t>
            </a:r>
            <a:endParaRPr lang="en-US" sz="2500">
              <a:solidFill>
                <a:schemeClr val="tx1"/>
              </a:solidFill>
            </a:endParaRPr>
          </a:p>
        </p:txBody>
      </p:sp>
      <p:sp>
        <p:nvSpPr>
          <p:cNvPr id="17" name="Rectangle: Rounded Corners 16">
            <a:extLst>
              <a:ext uri="{FF2B5EF4-FFF2-40B4-BE49-F238E27FC236}">
                <a16:creationId xmlns:a16="http://schemas.microsoft.com/office/drawing/2014/main" id="{D794CC09-5FEA-2F66-BEEC-5541EDE2789D}"/>
              </a:ext>
            </a:extLst>
          </p:cNvPr>
          <p:cNvSpPr/>
          <p:nvPr/>
        </p:nvSpPr>
        <p:spPr>
          <a:xfrm>
            <a:off x="9097741" y="3219448"/>
            <a:ext cx="2600324" cy="3229413"/>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Qua máy biến áp, điện áp của máy phát được tăng cao và tới đường dây truyền tải điện.</a:t>
            </a:r>
            <a:endParaRPr lang="en-US" sz="2500">
              <a:solidFill>
                <a:schemeClr val="tx1"/>
              </a:solidFill>
            </a:endParaRPr>
          </a:p>
        </p:txBody>
      </p:sp>
      <p:cxnSp>
        <p:nvCxnSpPr>
          <p:cNvPr id="19" name="Straight Connector 18">
            <a:extLst>
              <a:ext uri="{FF2B5EF4-FFF2-40B4-BE49-F238E27FC236}">
                <a16:creationId xmlns:a16="http://schemas.microsoft.com/office/drawing/2014/main" id="{F98658E4-C239-AA14-28C4-B89D54DACF41}"/>
              </a:ext>
            </a:extLst>
          </p:cNvPr>
          <p:cNvCxnSpPr>
            <a:stCxn id="9" idx="2"/>
            <a:endCxn id="10" idx="0"/>
          </p:cNvCxnSpPr>
          <p:nvPr/>
        </p:nvCxnSpPr>
        <p:spPr>
          <a:xfrm flipH="1">
            <a:off x="1785710" y="2628899"/>
            <a:ext cx="4310290" cy="590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2B4C11-8461-EB44-2D6C-97EBBF7B6D50}"/>
              </a:ext>
            </a:extLst>
          </p:cNvPr>
          <p:cNvCxnSpPr>
            <a:cxnSpLocks/>
            <a:stCxn id="9" idx="2"/>
            <a:endCxn id="11" idx="0"/>
          </p:cNvCxnSpPr>
          <p:nvPr/>
        </p:nvCxnSpPr>
        <p:spPr>
          <a:xfrm flipH="1">
            <a:off x="4656441" y="2628899"/>
            <a:ext cx="1439559" cy="590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8DF941-6B2D-1E91-BA2A-8D737AEACFC3}"/>
              </a:ext>
            </a:extLst>
          </p:cNvPr>
          <p:cNvCxnSpPr>
            <a:cxnSpLocks/>
            <a:stCxn id="9" idx="2"/>
            <a:endCxn id="15" idx="0"/>
          </p:cNvCxnSpPr>
          <p:nvPr/>
        </p:nvCxnSpPr>
        <p:spPr>
          <a:xfrm>
            <a:off x="6096000" y="2628899"/>
            <a:ext cx="1431172" cy="590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EFA080-CBA3-892C-F442-41DF024E3388}"/>
              </a:ext>
            </a:extLst>
          </p:cNvPr>
          <p:cNvCxnSpPr>
            <a:cxnSpLocks/>
            <a:stCxn id="9" idx="2"/>
            <a:endCxn id="17" idx="0"/>
          </p:cNvCxnSpPr>
          <p:nvPr/>
        </p:nvCxnSpPr>
        <p:spPr>
          <a:xfrm>
            <a:off x="6096000" y="2628899"/>
            <a:ext cx="4301903" cy="59054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5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A6D66E-AC2A-6CB8-B91C-496228756DB5}"/>
              </a:ext>
            </a:extLst>
          </p:cNvPr>
          <p:cNvSpPr/>
          <p:nvPr/>
        </p:nvSpPr>
        <p:spPr>
          <a:xfrm>
            <a:off x="0" y="0"/>
            <a:ext cx="13335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E000FD-AF24-E844-E579-0F2E613202BB}"/>
              </a:ext>
            </a:extLst>
          </p:cNvPr>
          <p:cNvSpPr/>
          <p:nvPr/>
        </p:nvSpPr>
        <p:spPr>
          <a:xfrm>
            <a:off x="-1" y="1"/>
            <a:ext cx="12258675" cy="13335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25CB4B7-F521-BE92-25AB-5121C489F3E1}"/>
              </a:ext>
            </a:extLst>
          </p:cNvPr>
          <p:cNvGrpSpPr/>
          <p:nvPr/>
        </p:nvGrpSpPr>
        <p:grpSpPr>
          <a:xfrm>
            <a:off x="439410" y="948035"/>
            <a:ext cx="11313180" cy="1175258"/>
            <a:chOff x="231119" y="2005310"/>
            <a:chExt cx="11313180" cy="1175258"/>
          </a:xfrm>
        </p:grpSpPr>
        <p:sp>
          <p:nvSpPr>
            <p:cNvPr id="7" name="TextBox 6">
              <a:extLst>
                <a:ext uri="{FF2B5EF4-FFF2-40B4-BE49-F238E27FC236}">
                  <a16:creationId xmlns:a16="http://schemas.microsoft.com/office/drawing/2014/main" id="{23C08927-09C5-4BD7-456A-00ED4B4EF218}"/>
                </a:ext>
              </a:extLst>
            </p:cNvPr>
            <p:cNvSpPr txBox="1"/>
            <p:nvPr/>
          </p:nvSpPr>
          <p:spPr>
            <a:xfrm>
              <a:off x="1123948" y="2005310"/>
              <a:ext cx="10420351" cy="1175258"/>
            </a:xfrm>
            <a:prstGeom prst="rect">
              <a:avLst/>
            </a:prstGeom>
            <a:noFill/>
          </p:spPr>
          <p:txBody>
            <a:bodyPr wrap="square">
              <a:spAutoFit/>
            </a:bodyPr>
            <a:lstStyle/>
            <a:p>
              <a:pPr algn="just">
                <a:lnSpc>
                  <a:spcPct val="150000"/>
                </a:lnSpc>
              </a:pPr>
              <a:r>
                <a:rPr lang="vi-VN" sz="2500" b="1" i="1"/>
                <a:t>Câu hỏi 2 (SGK – tr24)</a:t>
              </a:r>
              <a:r>
                <a:rPr lang="en-US" sz="2500" b="1" i="1"/>
                <a:t>: </a:t>
              </a:r>
              <a:r>
                <a:rPr lang="vi-VN" sz="2500"/>
                <a:t>Trình bày ưu điểm và hạn chế của phương pháp sản xuất điện năng từ thủy năng.</a:t>
              </a:r>
            </a:p>
          </p:txBody>
        </p:sp>
        <p:sp>
          <p:nvSpPr>
            <p:cNvPr id="12" name="Freeform 12">
              <a:extLst>
                <a:ext uri="{FF2B5EF4-FFF2-40B4-BE49-F238E27FC236}">
                  <a16:creationId xmlns:a16="http://schemas.microsoft.com/office/drawing/2014/main" id="{B93FEA2D-F84A-6C3F-06BB-F1D90A6F783C}"/>
                </a:ext>
              </a:extLst>
            </p:cNvPr>
            <p:cNvSpPr/>
            <p:nvPr/>
          </p:nvSpPr>
          <p:spPr>
            <a:xfrm>
              <a:off x="231119" y="2289515"/>
              <a:ext cx="795061" cy="80410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id="{FA57B4CB-A709-99C2-191E-3347D815D390}"/>
              </a:ext>
            </a:extLst>
          </p:cNvPr>
          <p:cNvSpPr txBox="1"/>
          <p:nvPr/>
        </p:nvSpPr>
        <p:spPr>
          <a:xfrm>
            <a:off x="304800" y="332601"/>
            <a:ext cx="5562600" cy="553998"/>
          </a:xfrm>
          <a:prstGeom prst="rect">
            <a:avLst/>
          </a:prstGeom>
          <a:noFill/>
        </p:spPr>
        <p:txBody>
          <a:bodyPr wrap="square" rtlCol="0">
            <a:spAutoFit/>
          </a:bodyPr>
          <a:lstStyle/>
          <a:p>
            <a:r>
              <a:rPr lang="vi-VN" sz="3000" b="1">
                <a:solidFill>
                  <a:srgbClr val="C00000"/>
                </a:solidFill>
                <a:latin typeface="Arial" panose="020B0604020202020204" pitchFamily="34" charset="0"/>
                <a:cs typeface="Arial" panose="020B0604020202020204" pitchFamily="34" charset="0"/>
              </a:rPr>
              <a:t>2. Ưu điểm và hạn chế</a:t>
            </a:r>
            <a:endParaRPr lang="en-US" sz="3000" b="1">
              <a:solidFill>
                <a:srgbClr val="C0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F9C4D1D9-C633-BFD0-E680-48A8725205A5}"/>
              </a:ext>
            </a:extLst>
          </p:cNvPr>
          <p:cNvSpPr/>
          <p:nvPr/>
        </p:nvSpPr>
        <p:spPr>
          <a:xfrm>
            <a:off x="4643437" y="2456964"/>
            <a:ext cx="2905125" cy="63817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b="1">
                <a:latin typeface="Arial" panose="020B0604020202020204" pitchFamily="34" charset="0"/>
                <a:cs typeface="Arial" panose="020B0604020202020204" pitchFamily="34" charset="0"/>
              </a:rPr>
              <a:t>Ư</a:t>
            </a:r>
            <a:r>
              <a:rPr lang="en-US" sz="2500" b="1">
                <a:latin typeface="Arial" panose="020B0604020202020204" pitchFamily="34" charset="0"/>
                <a:cs typeface="Arial" panose="020B0604020202020204" pitchFamily="34" charset="0"/>
              </a:rPr>
              <a:t>u điểm </a:t>
            </a:r>
          </a:p>
        </p:txBody>
      </p:sp>
      <p:sp>
        <p:nvSpPr>
          <p:cNvPr id="18" name="Rectangle: Rounded Corners 17">
            <a:extLst>
              <a:ext uri="{FF2B5EF4-FFF2-40B4-BE49-F238E27FC236}">
                <a16:creationId xmlns:a16="http://schemas.microsoft.com/office/drawing/2014/main" id="{9FB66746-E8A8-E14E-CE91-EC3B2418CA10}"/>
              </a:ext>
            </a:extLst>
          </p:cNvPr>
          <p:cNvSpPr/>
          <p:nvPr/>
        </p:nvSpPr>
        <p:spPr>
          <a:xfrm>
            <a:off x="572760" y="3752851"/>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Công suất phát điện lớn.</a:t>
            </a:r>
            <a:endParaRPr lang="en-US" sz="2500">
              <a:solidFill>
                <a:schemeClr val="tx1"/>
              </a:solidFill>
            </a:endParaRPr>
          </a:p>
        </p:txBody>
      </p:sp>
      <p:sp>
        <p:nvSpPr>
          <p:cNvPr id="21" name="Rectangle: Rounded Corners 20">
            <a:extLst>
              <a:ext uri="{FF2B5EF4-FFF2-40B4-BE49-F238E27FC236}">
                <a16:creationId xmlns:a16="http://schemas.microsoft.com/office/drawing/2014/main" id="{1584867A-2674-364A-F8D0-2D2667503A2B}"/>
              </a:ext>
            </a:extLst>
          </p:cNvPr>
          <p:cNvSpPr/>
          <p:nvPr/>
        </p:nvSpPr>
        <p:spPr>
          <a:xfrm>
            <a:off x="4548072" y="3762862"/>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Năng lượng tái tạo, sạch, không phát thải khí nhà kính.</a:t>
            </a:r>
            <a:endParaRPr lang="en-US" sz="2500">
              <a:solidFill>
                <a:schemeClr val="tx1"/>
              </a:solidFill>
            </a:endParaRPr>
          </a:p>
        </p:txBody>
      </p:sp>
      <p:sp>
        <p:nvSpPr>
          <p:cNvPr id="22" name="Rectangle: Rounded Corners 21">
            <a:extLst>
              <a:ext uri="{FF2B5EF4-FFF2-40B4-BE49-F238E27FC236}">
                <a16:creationId xmlns:a16="http://schemas.microsoft.com/office/drawing/2014/main" id="{4897F972-3987-CEE3-B1C8-6494EB59254A}"/>
              </a:ext>
            </a:extLst>
          </p:cNvPr>
          <p:cNvSpPr/>
          <p:nvPr/>
        </p:nvSpPr>
        <p:spPr>
          <a:xfrm>
            <a:off x="8580534" y="3762862"/>
            <a:ext cx="3105377" cy="2638862"/>
          </a:xfrm>
          <a:prstGeom prst="roundRect">
            <a:avLst>
              <a:gd name="adj" fmla="val 971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00">
                <a:solidFill>
                  <a:schemeClr val="tx1"/>
                </a:solidFill>
              </a:rPr>
              <a:t>Chi phí vận hành thấp.</a:t>
            </a:r>
            <a:endParaRPr lang="en-US" sz="2500">
              <a:solidFill>
                <a:schemeClr val="tx1"/>
              </a:solidFill>
            </a:endParaRPr>
          </a:p>
        </p:txBody>
      </p:sp>
      <p:cxnSp>
        <p:nvCxnSpPr>
          <p:cNvPr id="24" name="Straight Connector 23">
            <a:extLst>
              <a:ext uri="{FF2B5EF4-FFF2-40B4-BE49-F238E27FC236}">
                <a16:creationId xmlns:a16="http://schemas.microsoft.com/office/drawing/2014/main" id="{6CE87857-9F27-6F62-DA57-0D5305D06D96}"/>
              </a:ext>
            </a:extLst>
          </p:cNvPr>
          <p:cNvCxnSpPr>
            <a:cxnSpLocks/>
            <a:stCxn id="16" idx="2"/>
            <a:endCxn id="18" idx="0"/>
          </p:cNvCxnSpPr>
          <p:nvPr/>
        </p:nvCxnSpPr>
        <p:spPr>
          <a:xfrm flipH="1">
            <a:off x="2125449" y="3095139"/>
            <a:ext cx="3970551" cy="657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6C31FD-F47C-5946-19DE-C3677C4A117F}"/>
              </a:ext>
            </a:extLst>
          </p:cNvPr>
          <p:cNvCxnSpPr>
            <a:cxnSpLocks/>
            <a:stCxn id="16" idx="2"/>
            <a:endCxn id="21" idx="0"/>
          </p:cNvCxnSpPr>
          <p:nvPr/>
        </p:nvCxnSpPr>
        <p:spPr>
          <a:xfrm>
            <a:off x="6096000" y="3095139"/>
            <a:ext cx="4761" cy="6677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A924C8-8EDD-F51A-26FC-0C4AC1E7DE32}"/>
              </a:ext>
            </a:extLst>
          </p:cNvPr>
          <p:cNvCxnSpPr>
            <a:cxnSpLocks/>
            <a:stCxn id="16" idx="2"/>
            <a:endCxn id="22" idx="0"/>
          </p:cNvCxnSpPr>
          <p:nvPr/>
        </p:nvCxnSpPr>
        <p:spPr>
          <a:xfrm>
            <a:off x="6096000" y="3095139"/>
            <a:ext cx="4037223" cy="66772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266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up)">
                                      <p:cBhvr>
                                        <p:cTn id="28" dur="500"/>
                                        <p:tgtEl>
                                          <p:spTgt spid="31"/>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siness Plan Template">
  <a:themeElements>
    <a:clrScheme name="Simple Light">
      <a:dk1>
        <a:srgbClr val="343434"/>
      </a:dk1>
      <a:lt1>
        <a:srgbClr val="F1F6F7"/>
      </a:lt1>
      <a:dk2>
        <a:srgbClr val="C8D8DA"/>
      </a:dk2>
      <a:lt2>
        <a:srgbClr val="FFFFFF"/>
      </a:lt2>
      <a:accent1>
        <a:srgbClr val="123D46"/>
      </a:accent1>
      <a:accent2>
        <a:srgbClr val="217482"/>
      </a:accent2>
      <a:accent3>
        <a:srgbClr val="6CBCBA"/>
      </a:accent3>
      <a:accent4>
        <a:srgbClr val="8C8926"/>
      </a:accent4>
      <a:accent5>
        <a:srgbClr val="C1C63F"/>
      </a:accent5>
      <a:accent6>
        <a:srgbClr val="DDDD58"/>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2459</Words>
  <Application>Microsoft Office PowerPoint</Application>
  <PresentationFormat>Widescreen</PresentationFormat>
  <Paragraphs>193</Paragraphs>
  <Slides>46</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Arial</vt:lpstr>
      <vt:lpstr>Bebas Neue</vt:lpstr>
      <vt:lpstr>Calibri</vt:lpstr>
      <vt:lpstr>Calibri Light</vt:lpstr>
      <vt:lpstr>Nunito Light</vt:lpstr>
      <vt:lpstr>Poppins</vt:lpstr>
      <vt:lpstr>Times New Roman</vt:lpstr>
      <vt:lpstr>Wingdings</vt:lpstr>
      <vt:lpstr>Work Sans</vt:lpstr>
      <vt:lpstr>Office Theme</vt:lpstr>
      <vt:lpstr>Business Plan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Thảo Đào</dc:creator>
  <cp:lastModifiedBy>Thảo Đào</cp:lastModifiedBy>
  <cp:revision>4</cp:revision>
  <dcterms:created xsi:type="dcterms:W3CDTF">2024-08-15T03:45:10Z</dcterms:created>
  <dcterms:modified xsi:type="dcterms:W3CDTF">2024-08-17T02:01:13Z</dcterms:modified>
</cp:coreProperties>
</file>