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3"/>
  </p:notesMasterIdLst>
  <p:sldIdLst>
    <p:sldId id="313" r:id="rId3"/>
    <p:sldId id="301" r:id="rId4"/>
    <p:sldId id="308" r:id="rId5"/>
    <p:sldId id="376" r:id="rId6"/>
    <p:sldId id="433" r:id="rId7"/>
    <p:sldId id="424" r:id="rId8"/>
    <p:sldId id="315" r:id="rId9"/>
    <p:sldId id="380" r:id="rId10"/>
    <p:sldId id="381" r:id="rId11"/>
    <p:sldId id="382" r:id="rId12"/>
    <p:sldId id="435" r:id="rId13"/>
    <p:sldId id="436" r:id="rId14"/>
    <p:sldId id="383" r:id="rId15"/>
    <p:sldId id="408" r:id="rId16"/>
    <p:sldId id="411" r:id="rId17"/>
    <p:sldId id="412" r:id="rId18"/>
    <p:sldId id="414" r:id="rId19"/>
    <p:sldId id="415" r:id="rId20"/>
    <p:sldId id="416" r:id="rId21"/>
    <p:sldId id="417" r:id="rId22"/>
    <p:sldId id="386" r:id="rId23"/>
    <p:sldId id="387" r:id="rId24"/>
    <p:sldId id="388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4" r:id="rId38"/>
    <p:sldId id="405" r:id="rId39"/>
    <p:sldId id="407" r:id="rId40"/>
    <p:sldId id="432" r:id="rId41"/>
    <p:sldId id="438" r:id="rId42"/>
  </p:sldIdLst>
  <p:sldSz cx="24384000" cy="13716000"/>
  <p:notesSz cx="6858000" cy="9144000"/>
  <p:custDataLst>
    <p:tags r:id="rId4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2" autoAdjust="0"/>
    <p:restoredTop sz="94139" autoAdjust="0"/>
  </p:normalViewPr>
  <p:slideViewPr>
    <p:cSldViewPr>
      <p:cViewPr varScale="1">
        <p:scale>
          <a:sx n="32" d="100"/>
          <a:sy n="32" d="100"/>
        </p:scale>
        <p:origin x="-696" y="-8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3.png"/><Relationship Id="rId7" Type="http://schemas.openxmlformats.org/officeDocument/2006/relationships/image" Target="../media/image5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1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741783" y="2284970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92710" y="2692066"/>
            <a:ext cx="13516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en-US" sz="6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  <a:r>
              <a:rPr lang="vi-VN" sz="6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6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HÀM SỐ VÀ ĐỒ THỊ </a:t>
            </a:r>
            <a:endParaRPr lang="vi-VN" sz="6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722" y="4774691"/>
            <a:ext cx="12594278" cy="8255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endParaRPr lang="en-US" sz="48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lang="en-US" sz="48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§3.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§4.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endParaRPr lang="en-US" sz="48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11791858" cy="839520"/>
            <a:chOff x="168274" y="1905000"/>
            <a:chExt cx="117918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-304799" y="2774514"/>
            <a:ext cx="23850599" cy="8045886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9675838" cy="940513"/>
              <a:chOff x="1311958" y="3405486"/>
              <a:chExt cx="9675838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6133538" y="-541070"/>
                <a:ext cx="793395" cy="891512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97303" y="3635013"/>
                <a:ext cx="82447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NHÓM (NHÓM 4)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3108" y="5446895"/>
                <a:ext cx="22012984" cy="396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6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 bày chi tiết định lí về dấu của tam thức bậc hai đã được nêu ở SGK/T46 và giải thích tại sao trong định lí, có thể thay biệt thức </a:t>
                </a:r>
                <a14:m>
                  <m:oMath xmlns:m="http://schemas.openxmlformats.org/officeDocument/2006/math">
                    <m:r>
                      <a:rPr lang="pt-BR" sz="6000" i="1" smtClean="0">
                        <a:latin typeface="Cambria Math"/>
                        <a:ea typeface="Cambria Math"/>
                        <a:cs typeface="Tahoma" pitchFamily="34" charset="0"/>
                      </a:rPr>
                      <m:t>∆</m:t>
                    </m:r>
                    <m:r>
                      <a:rPr lang="en-US" sz="6000" b="0" i="1" smtClean="0"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6000" b="0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6000" b="0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6000" b="0" i="1" smtClean="0">
                        <a:latin typeface="Cambria Math"/>
                        <a:ea typeface="Cambria Math"/>
                        <a:cs typeface="Tahoma" pitchFamily="34" charset="0"/>
                      </a:rPr>
                      <m:t>−4</m:t>
                    </m:r>
                    <m:r>
                      <a:rPr lang="en-US" sz="6000" b="0" i="1" smtClean="0">
                        <a:latin typeface="Cambria Math"/>
                        <a:ea typeface="Cambria Math"/>
                        <a:cs typeface="Tahoma" pitchFamily="34" charset="0"/>
                      </a:rPr>
                      <m:t>𝑎𝑐</m:t>
                    </m:r>
                  </m:oMath>
                </a14:m>
                <a:r>
                  <a:rPr lang="pt-BR" sz="6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pt-BR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 biệt thức thu gọn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600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pt-BR" sz="6000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∆</m:t>
                        </m:r>
                      </m:e>
                      <m:sup>
                        <m:r>
                          <a:rPr lang="en-US" sz="60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  <m:r>
                      <a:rPr lang="en-US" sz="6000" i="1"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  <a:ea typeface="Cambria Math"/>
                            <a:cs typeface="Tahoma" pitchFamily="34" charset="0"/>
                          </a:rPr>
                          <m:t>𝑏</m:t>
                        </m:r>
                        <m:r>
                          <a:rPr lang="en-US" sz="6000" b="0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′</m:t>
                        </m:r>
                      </m:e>
                      <m:sup>
                        <m:r>
                          <a:rPr lang="en-US" sz="6000" i="1"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/>
                        <a:ea typeface="Cambria Math"/>
                        <a:cs typeface="Tahoma" pitchFamily="34" charset="0"/>
                      </a:rPr>
                      <m:t>−</m:t>
                    </m:r>
                    <m:r>
                      <a:rPr lang="en-US" sz="6000" i="1">
                        <a:latin typeface="Cambria Math"/>
                        <a:ea typeface="Cambria Math"/>
                        <a:cs typeface="Tahoma" pitchFamily="34" charset="0"/>
                      </a:rPr>
                      <m:t>𝑎𝑐</m:t>
                    </m:r>
                  </m:oMath>
                </a14:m>
                <a:r>
                  <a:rPr lang="pt-BR" sz="6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pt-BR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60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=2</m:t>
                    </m:r>
                    <m:sSup>
                      <m:sSupPr>
                        <m:ctrlPr>
                          <a:rPr lang="en-US" sz="60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60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sz="6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6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08" y="5446895"/>
                <a:ext cx="22012984" cy="3965766"/>
              </a:xfrm>
              <a:prstGeom prst="rect">
                <a:avLst/>
              </a:prstGeom>
              <a:blipFill rotWithShape="1">
                <a:blip r:embed="rId2"/>
                <a:stretch>
                  <a:fillRect l="-1661" t="-5231" b="-9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515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742" y="1973593"/>
            <a:ext cx="1905001" cy="804674"/>
            <a:chOff x="168274" y="1905000"/>
            <a:chExt cx="1905001" cy="804672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62200" y="1982116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 CỦA TAM THỨC BẬC HAI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381000" y="3018589"/>
            <a:ext cx="24765000" cy="10223396"/>
            <a:chOff x="1076414" y="4080885"/>
            <a:chExt cx="22325581" cy="3822143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9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26" name="Rounded Rectangle 25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" name="Group 65"/>
            <p:cNvGrpSpPr/>
            <p:nvPr/>
          </p:nvGrpSpPr>
          <p:grpSpPr>
            <a:xfrm>
              <a:off x="1076414" y="4080885"/>
              <a:ext cx="4571628" cy="894734"/>
              <a:chOff x="166396" y="8458072"/>
              <a:chExt cx="4571628" cy="894734"/>
            </a:xfrm>
            <a:grpFill/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544577" y="8458072"/>
                <a:ext cx="4193447" cy="59772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2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210852" y="8586324"/>
                <a:ext cx="2455519" cy="287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LÍ: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04669" y="5281783"/>
                <a:ext cx="23088600" cy="8123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 b="0" i="0" smtClean="0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𝑏𝑥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𝑐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𝑎</m:t>
                    </m:r>
                    <m:r>
                      <a:rPr lang="en-US" sz="4800" i="1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𝑏</m:t>
                    </m:r>
                    <m:r>
                      <a:rPr lang="en-US" sz="4800" i="1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𝑐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/>
                      </a:rPr>
                      <m:t>𝑎</m:t>
                    </m:r>
                    <m:r>
                      <a:rPr lang="en-US" sz="4800" i="1" dirty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/>
                        <a:ea typeface="Cambria Math"/>
                        <a:cs typeface="Tahoma" pitchFamily="34" charset="0"/>
                      </a:rPr>
                      <m:t>∆</m:t>
                    </m:r>
                    <m:r>
                      <a:rPr lang="en-US" sz="4800" b="0" i="1" dirty="0" smtClean="0"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0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800" b="0" i="1" dirty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1" dirty="0" smtClean="0">
                        <a:latin typeface="Cambria Math"/>
                        <a:ea typeface="Cambria Math"/>
                        <a:cs typeface="Tahoma" pitchFamily="34" charset="0"/>
                      </a:rPr>
                      <m:t>−4</m:t>
                    </m:r>
                    <m:r>
                      <a:rPr lang="en-US" sz="4800" b="0" i="1" dirty="0" smtClean="0">
                        <a:latin typeface="Cambria Math"/>
                        <a:ea typeface="Cambria Math"/>
                        <a:cs typeface="Tahoma" pitchFamily="34" charset="0"/>
                      </a:rPr>
                      <m:t>𝑎𝑐</m:t>
                    </m:r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</a:t>
                </a: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&lt;0</m:t>
                    </m:r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48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/>
                      </a:rPr>
                      <m:t>0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\</m:t>
                    </m:r>
                    <m:r>
                      <a:rPr lang="en-US" sz="4800" i="1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48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8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&gt;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/>
                      </a:rPr>
                      <m:t>0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r>
                  <a:rPr lang="en-US" sz="480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(</m:t>
                        </m:r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&lt;</m:t>
                    </m:r>
                    <m:sSub>
                      <m:sSubPr>
                        <m:ctrlPr>
                          <a:rPr lang="en-US" sz="4800" b="0" i="1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solidFill>
                          <a:prstClr val="black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các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imes New Roman"/>
                          </a:rPr>
                          <m:t>−∞; 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𝑣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à 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imes New Roman"/>
                          </a:rPr>
                          <m:t>; +∞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solidFill>
                          <a:prstClr val="black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trái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  <a:ea typeface="Cambria Math"/>
                            <a:cs typeface="Times New Roman"/>
                          </a:rPr>
                          <m:t>; 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i="1" dirty="0" err="1" smtClean="0"/>
                  <a:t>Chú</a:t>
                </a:r>
                <a:r>
                  <a:rPr lang="en-US" sz="4800" i="1" dirty="0" smtClean="0"/>
                  <a:t> </a:t>
                </a:r>
                <a:r>
                  <a:rPr lang="en-US" sz="4800" i="1" dirty="0"/>
                  <a:t>ý: </a:t>
                </a:r>
                <a:r>
                  <a:rPr lang="en-US" sz="4800" i="1" dirty="0" err="1"/>
                  <a:t>Trong</a:t>
                </a:r>
                <a:r>
                  <a:rPr lang="en-US" sz="4800" i="1" dirty="0"/>
                  <a:t> </a:t>
                </a:r>
                <a:r>
                  <a:rPr lang="en-US" sz="4800" i="1" dirty="0" err="1"/>
                  <a:t>định</a:t>
                </a:r>
                <a:r>
                  <a:rPr lang="en-US" sz="4800" i="1" dirty="0"/>
                  <a:t> </a:t>
                </a:r>
                <a:r>
                  <a:rPr lang="en-US" sz="4800" i="1" dirty="0" err="1"/>
                  <a:t>lí</a:t>
                </a:r>
                <a:r>
                  <a:rPr lang="en-US" sz="4800" i="1" dirty="0"/>
                  <a:t> ta </a:t>
                </a:r>
                <a:r>
                  <a:rPr lang="en-US" sz="4800" i="1" dirty="0" err="1"/>
                  <a:t>có</a:t>
                </a:r>
                <a:r>
                  <a:rPr lang="en-US" sz="4800" i="1" dirty="0"/>
                  <a:t> </a:t>
                </a:r>
                <a:r>
                  <a:rPr lang="en-US" sz="4800" i="1" dirty="0" err="1"/>
                  <a:t>thể</a:t>
                </a:r>
                <a:r>
                  <a:rPr lang="en-US" sz="4800" i="1" dirty="0"/>
                  <a:t> </a:t>
                </a:r>
                <a:r>
                  <a:rPr lang="en-US" sz="4800" i="1" dirty="0" err="1"/>
                  <a:t>thay</a:t>
                </a:r>
                <a:r>
                  <a:rPr lang="en-US" sz="4800" i="1" dirty="0"/>
                  <a:t> </a:t>
                </a:r>
                <a:r>
                  <a:rPr lang="en-US" sz="4800" i="1" dirty="0" err="1"/>
                  <a:t>thế</a:t>
                </a:r>
                <a:r>
                  <a:rPr lang="en-US" sz="4800" i="1" dirty="0"/>
                  <a:t> 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800" i="1" dirty="0" err="1" smtClean="0"/>
                  <a:t>bằng</a:t>
                </a:r>
                <a:r>
                  <a:rPr lang="en-US" sz="4800" i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dirty="0" smtClean="0"/>
                  <a:t> </a:t>
                </a:r>
                <a:r>
                  <a:rPr lang="en-US" sz="4800" dirty="0" err="1" smtClean="0"/>
                  <a:t>với</a:t>
                </a: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𝑏</m:t>
                    </m:r>
                    <m:r>
                      <a:rPr lang="en-US" sz="4800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4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48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69" y="5281783"/>
                <a:ext cx="23088600" cy="8123699"/>
              </a:xfrm>
              <a:prstGeom prst="rect">
                <a:avLst/>
              </a:prstGeom>
              <a:blipFill rotWithShape="1">
                <a:blip r:embed="rId2"/>
                <a:stretch>
                  <a:fillRect l="-1215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041374" y="3060554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48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742" y="1973593"/>
            <a:ext cx="1905001" cy="804674"/>
            <a:chOff x="168274" y="1905000"/>
            <a:chExt cx="1905001" cy="804672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62200" y="1982116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 CỦA TAM THỨC BẬC HAI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96870" y="2993189"/>
            <a:ext cx="24765000" cy="10223396"/>
            <a:chOff x="1076414" y="4080885"/>
            <a:chExt cx="22325581" cy="3822143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9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26" name="Rounded Rectangle 25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" name="Group 65"/>
            <p:cNvGrpSpPr/>
            <p:nvPr/>
          </p:nvGrpSpPr>
          <p:grpSpPr>
            <a:xfrm>
              <a:off x="1076414" y="4080885"/>
              <a:ext cx="4698712" cy="894734"/>
              <a:chOff x="166396" y="8458072"/>
              <a:chExt cx="4698712" cy="894734"/>
            </a:xfrm>
            <a:grpFill/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544577" y="8458072"/>
                <a:ext cx="4193447" cy="59772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2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145124" y="8573647"/>
                <a:ext cx="3719984" cy="287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</a:t>
                </a:r>
                <a:r>
                  <a:rPr lang="en-US" sz="44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31120" y="3060554"/>
                <a:ext cx="19171880" cy="1603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𝐟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𝒃𝒙</m:t>
                    </m:r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𝒄</m:t>
                    </m:r>
                    <m:r>
                      <a:rPr lang="en-US" sz="4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𝒂</m:t>
                    </m:r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𝒃</m:t>
                    </m:r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𝒄</m:t>
                    </m:r>
                    <m:r>
                      <a:rPr lang="en-US" sz="4800" b="1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8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/>
                      </a:rPr>
                      <m:t>𝒂</m:t>
                    </m:r>
                    <m:r>
                      <a:rPr lang="en-US" sz="4800" b="1" i="1" dirty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4800" b="1" i="1" dirty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/>
                        <a:ea typeface="Cambria Math"/>
                        <a:cs typeface="Tahoma" pitchFamily="34" charset="0"/>
                      </a:rPr>
                      <m:t>∆=</m:t>
                    </m:r>
                    <m:sSup>
                      <m:sSupPr>
                        <m:ctrlPr>
                          <a:rPr lang="en-US" sz="4800" b="1" i="1" dirty="0"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 dirty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dirty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dirty="0">
                        <a:latin typeface="Cambria Math"/>
                        <a:ea typeface="Cambria Math"/>
                        <a:cs typeface="Tahoma" pitchFamily="34" charset="0"/>
                      </a:rPr>
                      <m:t>−</m:t>
                    </m:r>
                    <m:r>
                      <a:rPr lang="en-US" sz="4800" b="1" i="1" dirty="0">
                        <a:latin typeface="Cambria Math"/>
                        <a:ea typeface="Cambria Math"/>
                        <a:cs typeface="Tahoma" pitchFamily="34" charset="0"/>
                      </a:rPr>
                      <m:t>𝟒</m:t>
                    </m:r>
                    <m:r>
                      <a:rPr lang="en-US" sz="4800" b="1" i="1" dirty="0">
                        <a:latin typeface="Cambria Math"/>
                        <a:ea typeface="Cambria Math"/>
                        <a:cs typeface="Tahoma" pitchFamily="34" charset="0"/>
                      </a:rPr>
                      <m:t>𝒂𝒄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120" y="3060554"/>
                <a:ext cx="19171880" cy="1603131"/>
              </a:xfrm>
              <a:prstGeom prst="rect">
                <a:avLst/>
              </a:prstGeom>
              <a:blipFill rotWithShape="1">
                <a:blip r:embed="rId2"/>
                <a:stretch>
                  <a:fillRect l="-1463" t="-7985" r="-64" b="-18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009" y="4969491"/>
            <a:ext cx="84740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009" y="7495525"/>
            <a:ext cx="12803187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937" y="10189512"/>
            <a:ext cx="1318624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241" y="5499852"/>
                <a:ext cx="67306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∆&lt;</m:t>
                      </m:r>
                      <m:r>
                        <a:rPr lang="en-US" sz="40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: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𝐩𝐭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𝐟</m:t>
                      </m:r>
                      <m:d>
                        <m:dPr>
                          <m:ctrlPr>
                            <a:rPr lang="en-US" sz="4000" b="1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𝐱</m:t>
                          </m:r>
                        </m:e>
                      </m:d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𝟎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𝐯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ô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𝐧𝐠𝐡𝐢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ệ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41" y="5499852"/>
                <a:ext cx="6730625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49241" y="8211737"/>
                <a:ext cx="9832563" cy="1261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∆=</m:t>
                      </m:r>
                      <m:r>
                        <a:rPr lang="en-US" sz="40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/>
                          <a:ea typeface="Cambria Math"/>
                          <a:cs typeface="Tahoma" pitchFamily="34" charset="0"/>
                        </a:rPr>
                        <m:t>: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𝐩𝐭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𝐟</m:t>
                      </m:r>
                      <m:d>
                        <m:dPr>
                          <m:ctrlPr>
                            <a:rPr lang="en-US" sz="4000" b="1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𝐱</m:t>
                          </m:r>
                        </m:e>
                      </m:d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𝟎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𝐜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ó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𝐧𝐠𝐡𝐢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ệ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𝐦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𝐤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é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𝐩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𝐱</m:t>
                      </m:r>
                      <m:r>
                        <a:rPr lang="en-US" sz="4000" b="1" i="0" smtClean="0">
                          <a:latin typeface="Cambria Math"/>
                          <a:ea typeface="Cambria Math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𝒃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41" y="8211737"/>
                <a:ext cx="9832563" cy="12615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901641" y="10724336"/>
                <a:ext cx="887031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∆&gt;</m:t>
                    </m:r>
                    <m:r>
                      <a:rPr lang="en-US" sz="40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  <m:r>
                      <a:rPr lang="en-US" sz="40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: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𝐩𝐭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 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𝐟</m:t>
                    </m:r>
                    <m:d>
                      <m:dPr>
                        <m:ctrlPr>
                          <a:rPr lang="en-US" sz="4000" b="1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000" b="1" i="0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𝐱</m:t>
                        </m:r>
                      </m:e>
                    </m:d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=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 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𝐜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ó 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𝟐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 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𝐧𝐠𝐡𝐢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ệ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𝐦</m:t>
                    </m:r>
                    <m:r>
                      <a:rPr lang="en-US" sz="4000" b="1" i="0" smtClean="0">
                        <a:latin typeface="Cambria Math"/>
                        <a:ea typeface="Cambria Math"/>
                        <a:cs typeface="Tahoma" pitchFamily="34" charset="0"/>
                      </a:rPr>
                      <m:t> </m:t>
                    </m:r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Times New Roman"/>
                          </a:rPr>
                          <m:t> </m:t>
                        </m:r>
                        <m:r>
                          <a:rPr lang="en-US" sz="40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4000" b="0" i="0" smtClean="0">
                        <a:latin typeface="Cambria Math"/>
                        <a:cs typeface="Times New Roman"/>
                      </a:rPr>
                      <m:t>&lt;</m:t>
                    </m:r>
                  </m:oMath>
                </a14:m>
                <a:r>
                  <a:rPr lang="en-US" sz="400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41" y="10724336"/>
                <a:ext cx="8870313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4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2918" y="1786575"/>
            <a:ext cx="17583058" cy="839520"/>
            <a:chOff x="168274" y="1905000"/>
            <a:chExt cx="175830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151638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DẤU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 TAM THỨC BẬC HAI</a:t>
              </a: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-304799" y="2774514"/>
            <a:ext cx="24605879" cy="10941486"/>
            <a:chOff x="1268078" y="3405486"/>
            <a:chExt cx="22031862" cy="3800146"/>
          </a:xfrm>
        </p:grpSpPr>
        <p:sp>
          <p:nvSpPr>
            <p:cNvPr id="10" name="Rounded Rectangle 9"/>
            <p:cNvSpPr/>
            <p:nvPr/>
          </p:nvSpPr>
          <p:spPr>
            <a:xfrm>
              <a:off x="1458113" y="3438926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7650184" cy="940513"/>
              <a:chOff x="1311958" y="3405486"/>
              <a:chExt cx="7650184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5337017" y="255449"/>
                <a:ext cx="360782" cy="688946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97303" y="3635013"/>
                <a:ext cx="5275062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NHÓM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4561" y="4196190"/>
                <a:ext cx="21936784" cy="5347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b="1" u="sng" dirty="0" smtClean="0">
                    <a:solidFill>
                      <a:srgbClr val="FF0000"/>
                    </a:solidFill>
                  </a:rPr>
                  <a:t>Nhiệm vụ nhóm 1,2,3: </a:t>
                </a:r>
                <a:r>
                  <a:rPr lang="pt-BR" sz="4800" dirty="0" smtClean="0"/>
                  <a:t>Xét dấu  các tam thức bậc hai 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dirty="0" smtClean="0">
                    <a:ea typeface="Calibri"/>
                    <a:cs typeface="Times New Roman"/>
                  </a:rPr>
                  <a:t>Nhóm 1: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=2</m:t>
                    </m:r>
                    <m:sSup>
                      <m:sSupPr>
                        <m:ctrlPr>
                          <a:rPr lang="en-US" sz="4800" b="0" i="1" smtClean="0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−3</m:t>
                    </m:r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+5    ;</m:t>
                    </m:r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4800" i="1" smtClean="0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+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−6</m:t>
                    </m:r>
                  </m:oMath>
                </a14:m>
                <a:endParaRPr lang="en-US" sz="4800" b="0" dirty="0" smtClean="0">
                  <a:cs typeface="Times New Roman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dirty="0">
                    <a:ea typeface="Calibri"/>
                    <a:cs typeface="Times New Roman"/>
                  </a:rPr>
                  <a:t>Nhóm 2: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  <a:cs typeface="Times New Roman"/>
                      </a:rPr>
                      <m:t>=4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  <a:cs typeface="Times New Roman"/>
                      </a:rPr>
                      <m:t>−12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+9   ;     </m:t>
                    </m:r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  <a:cs typeface="Times New Roman"/>
                      </a:rPr>
                      <m:t>=−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  <a:cs typeface="Times New Roman"/>
                      </a:rPr>
                      <m:t>+6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−9</m:t>
                    </m:r>
                  </m:oMath>
                </a14:m>
                <a:endParaRPr lang="en-US" sz="4800" dirty="0" smtClean="0">
                  <a:cs typeface="Times New Roman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800" dirty="0">
                    <a:ea typeface="Calibri"/>
                    <a:cs typeface="Times New Roman"/>
                  </a:rPr>
                  <a:t>Nhóm 3: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  <a:cs typeface="Times New Roman"/>
                      </a:rPr>
                      <m:t>−5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+6    ;        </m:t>
                    </m:r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  <a:cs typeface="Times New Roman"/>
                      </a:rPr>
                      <m:t>=−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  <a:cs typeface="Times New Roman"/>
                      </a:rPr>
                      <m:t>+</m:t>
                    </m:r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5</m:t>
                    </m:r>
                    <m:r>
                      <a:rPr lang="en-US" sz="4800" i="1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cs typeface="Times New Roman"/>
                      </a:rPr>
                      <m:t>+14</m:t>
                    </m:r>
                  </m:oMath>
                </a14:m>
                <a:endParaRPr lang="en-US" sz="4800" dirty="0">
                  <a:ea typeface="Calibri"/>
                  <a:cs typeface="Times New Roman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800" dirty="0">
                  <a:ea typeface="Calibri"/>
                  <a:cs typeface="Times New Roman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8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561" y="4196190"/>
                <a:ext cx="21936784" cy="5347361"/>
              </a:xfrm>
              <a:prstGeom prst="rect">
                <a:avLst/>
              </a:prstGeom>
              <a:blipFill rotWithShape="1">
                <a:blip r:embed="rId2"/>
                <a:stretch>
                  <a:fillRect l="-1250" t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038118" y="5986052"/>
            <a:ext cx="18720873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400" dirty="0" smtClean="0">
                <a:ea typeface="Calibri"/>
                <a:cs typeface="Times New Roman"/>
              </a:rPr>
              <a:t> </a:t>
            </a:r>
            <a:endParaRPr lang="en-US" sz="4400" dirty="0"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3889" y="8096660"/>
            <a:ext cx="14154057" cy="780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400" dirty="0">
              <a:ea typeface="Calibri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71287" y="7763428"/>
            <a:ext cx="22928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u="sng" dirty="0">
                <a:solidFill>
                  <a:srgbClr val="FF0000"/>
                </a:solidFill>
              </a:rPr>
              <a:t>Nhiệm vụ </a:t>
            </a:r>
            <a:r>
              <a:rPr lang="pt-BR" sz="4400" b="1" u="sng" dirty="0" smtClean="0">
                <a:solidFill>
                  <a:srgbClr val="FF0000"/>
                </a:solidFill>
              </a:rPr>
              <a:t>nhóm 4,5,6 :</a:t>
            </a:r>
            <a:r>
              <a:rPr lang="pt-BR" sz="4400" dirty="0">
                <a:latin typeface="Times New Roman"/>
                <a:ea typeface="Calibri"/>
              </a:rPr>
              <a:t>Tìm nghiệm và lập bảng xét dấu của tam thức bậc hai  ứng với đồ thị hàm số</a:t>
            </a:r>
            <a:r>
              <a:rPr lang="pt-BR" sz="4400" b="1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BR" sz="4400" b="1" u="sng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1317511" y="12658217"/>
            <a:ext cx="440056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4: Hình 23a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r="56642" b="32939"/>
          <a:stretch>
            <a:fillRect/>
          </a:stretch>
        </p:blipFill>
        <p:spPr bwMode="auto">
          <a:xfrm>
            <a:off x="997308" y="8749989"/>
            <a:ext cx="4828220" cy="37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0" y="13970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7" t="31396" r="53810"/>
          <a:stretch/>
        </p:blipFill>
        <p:spPr bwMode="auto">
          <a:xfrm>
            <a:off x="7964938" y="8759461"/>
            <a:ext cx="4867232" cy="3805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9" r="55068" b="47552"/>
          <a:stretch/>
        </p:blipFill>
        <p:spPr bwMode="auto">
          <a:xfrm>
            <a:off x="16840200" y="8383541"/>
            <a:ext cx="5257800" cy="4163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8340917" y="12546633"/>
            <a:ext cx="440056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5: Hình 23a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17558709" y="12546633"/>
            <a:ext cx="440056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6: Hình 23a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743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6243" y="2375771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9737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𝒂𝒙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</m:t>
                    </m:r>
                    <m:r>
                      <a:rPr lang="en-US" sz="4400" b="1" i="1" dirty="0" err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𝒃𝒙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(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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𝟎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),     ∆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=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𝒃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 –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𝟒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𝒂𝒄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,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luôn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hệ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số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 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∆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&gt;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mbria Math"/>
                        <a:cs typeface="Tahoma" pitchFamily="34" charset="0"/>
                      </a:rPr>
                      <m:t>∆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&lt;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mbria Math"/>
                        <a:cs typeface="Tahoma" pitchFamily="34" charset="0"/>
                      </a:rPr>
                      <m:t>∆≥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mbria Math"/>
                        <a:cs typeface="Tahoma" pitchFamily="34" charset="0"/>
                      </a:rPr>
                      <m:t>∆</m:t>
                    </m:r>
                    <m:r>
                      <a:rPr lang="vi-VN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≤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9737153"/>
              </a:xfrm>
              <a:prstGeom prst="rect">
                <a:avLst/>
              </a:prstGeom>
              <a:blipFill rotWithShape="1">
                <a:blip r:embed="rId2"/>
                <a:stretch>
                  <a:fillRect l="-1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602956" y="8856735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2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8382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𝒂𝒙</m:t>
                    </m:r>
                    <m:r>
                      <a:rPr lang="en-US" sz="4400" b="1" i="1" baseline="30000" dirty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 + </m:t>
                    </m:r>
                    <m:r>
                      <a:rPr lang="en-US" sz="4400" b="1" i="1" dirty="0" err="1">
                        <a:latin typeface="Cambria Math"/>
                        <a:cs typeface="Times New Roman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 +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 (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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𝟎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), ∆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=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𝒃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 –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𝟒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𝒂𝒄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Giả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sử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 (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&lt;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luôn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hệ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khi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sSub>
                      <m:sSubPr>
                        <m:ctrlPr>
                          <a:rPr lang="vi-VN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≤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≤</m:t>
                    </m:r>
                    <m:sSub>
                      <m:sSubPr>
                        <m:ctrlPr>
                          <a:rPr lang="vi-VN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−∞; 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; +∞</m:t>
                        </m:r>
                      </m:e>
                    </m:d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Calibri"/>
                    <a:ea typeface="Cambria Math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∞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8382936"/>
              </a:xfrm>
              <a:prstGeom prst="rect">
                <a:avLst/>
              </a:prstGeom>
              <a:blipFill rotWithShape="1">
                <a:blip r:embed="rId2"/>
                <a:stretch>
                  <a:fillRect l="-1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641417" y="10439400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4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8382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</a:rPr>
                      <m:t>𝒂𝒙</m:t>
                    </m:r>
                    <m:r>
                      <a:rPr lang="en-US" sz="4400" b="1" i="1" baseline="30000" dirty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 + </m:t>
                    </m:r>
                    <m:r>
                      <a:rPr lang="en-US" sz="4400" b="1" i="1" dirty="0" err="1">
                        <a:latin typeface="Cambria Math"/>
                        <a:cs typeface="Times New Roman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 +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 (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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𝟎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), ∆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=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𝒃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 –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𝟒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𝒂𝒄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Giả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sử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 (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&lt;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luôn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trái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hệ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khi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sSub>
                      <m:sSubPr>
                        <m:ctrlPr>
                          <a:rPr lang="vi-VN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≤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≤</m:t>
                    </m:r>
                    <m:sSub>
                      <m:sSubPr>
                        <m:ctrlPr>
                          <a:rPr lang="vi-VN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−∞; 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Cambria Math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; +∞</m:t>
                        </m:r>
                      </m:e>
                    </m:d>
                  </m:oMath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Calibri"/>
                    <a:ea typeface="Cambria Math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∞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8382936"/>
              </a:xfrm>
              <a:prstGeom prst="rect">
                <a:avLst/>
              </a:prstGeom>
              <a:blipFill rotWithShape="1">
                <a:blip r:embed="rId2"/>
                <a:stretch>
                  <a:fillRect l="-1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694331" y="7807470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6243" y="2375771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686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dirty="0" err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,   </m:t>
                    </m:r>
                  </m:oMath>
                </a14:m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 smtClean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−∞;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; +∞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6863417"/>
              </a:xfrm>
              <a:prstGeom prst="rect">
                <a:avLst/>
              </a:prstGeom>
              <a:blipFill rotWithShape="1">
                <a:blip r:embed="rId2"/>
                <a:stretch>
                  <a:fillRect l="-1200" b="-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648933" y="10134600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6243" y="2375771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8217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dirty="0" err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,   </m:t>
                    </m:r>
                  </m:oMath>
                </a14:m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 smtClean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âm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âm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0" indent="0" eaLnBrk="1" hangingPunct="1">
                  <a:lnSpc>
                    <a:spcPct val="20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8217634"/>
              </a:xfrm>
              <a:prstGeom prst="rect">
                <a:avLst/>
              </a:prstGeom>
              <a:blipFill rotWithShape="1">
                <a:blip r:embed="rId2"/>
                <a:stretch>
                  <a:fillRect l="-1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730412" y="8846796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6243" y="2375771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8217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,   </m:t>
                    </m:r>
                  </m:oMath>
                </a14:m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 smtClean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âm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lvl="0" indent="-742950" eaLnBrk="1" hangingPunct="1">
                  <a:lnSpc>
                    <a:spcPct val="200000"/>
                  </a:lnSpc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−∞;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; +∞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0" indent="0" eaLnBrk="1" hangingPunct="1">
                  <a:lnSpc>
                    <a:spcPct val="20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8217634"/>
              </a:xfrm>
              <a:prstGeom prst="rect">
                <a:avLst/>
              </a:prstGeom>
              <a:blipFill rotWithShape="1">
                <a:blip r:embed="rId2"/>
                <a:stretch>
                  <a:fillRect l="-1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553485" y="6403092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5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801" y="5264647"/>
            <a:ext cx="10689885" cy="907184"/>
            <a:chOff x="7459670" y="7086600"/>
            <a:chExt cx="10691124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05833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 CỦA TAM THỨC BẬC HAI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7" y="6451690"/>
            <a:ext cx="5026475" cy="929775"/>
            <a:chOff x="7459670" y="8524495"/>
            <a:chExt cx="5027056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39427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=""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3632085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=""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=""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=""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=""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=""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8911512" cy="1080999"/>
                <a:chOff x="2217673" y="4788029"/>
                <a:chExt cx="8911512" cy="108099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="" xmlns:a16="http://schemas.microsoft.com/office/drawing/2014/main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="" xmlns:a16="http://schemas.microsoft.com/office/drawing/2014/main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="" xmlns:a16="http://schemas.microsoft.com/office/drawing/2014/main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="" xmlns:a16="http://schemas.microsoft.com/office/drawing/2014/main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="" xmlns:a16="http://schemas.microsoft.com/office/drawing/2014/main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193344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 smtClean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§3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="" xmlns:a16="http://schemas.microsoft.com/office/drawing/2014/main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17912" y="4956010"/>
                  <a:ext cx="761127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DẤU CỦA TAM THỨC BẬC HAI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=""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9238359" y="1969595"/>
            <a:ext cx="10425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HÀM SỐ VÀ ĐỒ THỊ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6243" y="2375771"/>
            <a:ext cx="21868726" cy="10511757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686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,   </m:t>
                    </m:r>
                  </m:oMath>
                </a14:m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dương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−∞;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Cambria Math"/>
                        <a:cs typeface="Times New Roman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/>
                          </a:rPr>
                          <m:t>; +∞</m:t>
                        </m:r>
                      </m:e>
                    </m:d>
                  </m:oMath>
                </a14:m>
                <a:endParaRPr lang="en-US" sz="4400" b="1" dirty="0" smtClean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Cambria Math"/>
                    <a:cs typeface="Tahoma" pitchFamily="34" charset="0"/>
                  </a:rPr>
                  <a:t>âm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ℝ</m:t>
                    </m:r>
                  </m:oMath>
                </a14:m>
                <a:endParaRPr lang="en-US" sz="4400" b="1" dirty="0"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lvl="0" indent="-742950" eaLnBrk="1" hangingPunct="1">
                  <a:lnSpc>
                    <a:spcPct val="200000"/>
                  </a:lnSpc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mang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dấu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âm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Cambria Math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Cambria Math"/>
                  <a:cs typeface="Tahoma" pitchFamily="34" charset="0"/>
                </a:endParaRPr>
              </a:p>
              <a:p>
                <a:pPr marL="742950" indent="-742950" eaLnBrk="1" hangingPunct="1">
                  <a:lnSpc>
                    <a:spcPct val="200000"/>
                  </a:lnSpc>
                  <a:buFontTx/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𝒇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Cambria Math"/>
                    <a:cs typeface="Tahoma" pitchFamily="34" charset="0"/>
                  </a:rPr>
                  <a:t>x) </a:t>
                </a:r>
                <a:r>
                  <a:rPr lang="en-US" sz="4400" b="1" dirty="0" smtClean="0">
                    <a:latin typeface="Tahoma" pitchFamily="34" charset="0"/>
                    <a:ea typeface="Cambria Math"/>
                    <a:cs typeface="Tahoma" pitchFamily="34" charset="0"/>
                  </a:rPr>
                  <a:t>bằng 0 </a:t>
                </a:r>
                <a:r>
                  <a:rPr lang="en-US" sz="4400" b="1" dirty="0" err="1">
                    <a:latin typeface="Tahoma" pitchFamily="34" charset="0"/>
                    <a:ea typeface="Cambria Math"/>
                    <a:cs typeface="Tahoma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 pitchFamily="18" charset="2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6863417"/>
              </a:xfrm>
              <a:prstGeom prst="rect">
                <a:avLst/>
              </a:prstGeom>
              <a:blipFill rotWithShape="1">
                <a:blip r:embed="rId2"/>
                <a:stretch>
                  <a:fillRect l="-1200" b="-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641417" y="7464614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9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39635" y="1844713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0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705733" y="4746382"/>
                <a:ext cx="21570547" cy="2288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các phát biểu sau, phát biểu nào đúng, phát biểu nào sai?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vi-VN" sz="4400" b="0" i="1" dirty="0" smtClean="0">
                        <a:latin typeface="Cambria Math"/>
                      </a:rPr>
                      <m:t>) </m:t>
                    </m:r>
                    <m:r>
                      <a:rPr lang="vi-VN" sz="4400" b="0" i="1" dirty="0" smtClean="0">
                        <a:latin typeface="Cambria Math"/>
                      </a:rPr>
                      <m:t>𝑥</m:t>
                    </m:r>
                    <m:r>
                      <a:rPr lang="vi-VN" sz="4400" b="0" i="1" baseline="30000" dirty="0">
                        <a:latin typeface="Cambria Math"/>
                      </a:rPr>
                      <m:t>2</m:t>
                    </m:r>
                    <m:r>
                      <a:rPr lang="vi-VN" sz="4400" b="0" i="1" dirty="0">
                        <a:latin typeface="Cambria Math"/>
                      </a:rPr>
                      <m:t> – 2</m:t>
                    </m:r>
                    <m:r>
                      <a:rPr lang="vi-VN" sz="4400" b="0" i="1" dirty="0">
                        <a:latin typeface="Cambria Math"/>
                      </a:rPr>
                      <m:t>𝑥</m:t>
                    </m:r>
                    <m:r>
                      <a:rPr lang="vi-VN" sz="4400" b="0" i="1" dirty="0">
                        <a:latin typeface="Cambria Math"/>
                      </a:rPr>
                      <m:t> – 3 &gt; 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và chỉ khi </a:t>
                </a:r>
                <a14:m>
                  <m:oMath xmlns:m="http://schemas.openxmlformats.org/officeDocument/2006/math">
                    <m:r>
                      <a:rPr lang="vi-VN" sz="4400" b="0" i="1" dirty="0" smtClean="0">
                        <a:latin typeface="Cambria Math"/>
                      </a:rPr>
                      <m:t>𝑥</m:t>
                    </m:r>
                    <m:r>
                      <a:rPr lang="vi-VN" sz="4400" b="0" i="1" dirty="0" smtClean="0">
                        <a:latin typeface="Cambria Math"/>
                      </a:rPr>
                      <m:t> ∈ (– ∞; – 1) ∪ (3; + ∞). </m:t>
                    </m:r>
                  </m:oMath>
                </a14:m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400" b="0" i="1" dirty="0" smtClean="0">
                        <a:latin typeface="Cambria Math"/>
                      </a:rPr>
                      <m:t>𝑥</m:t>
                    </m:r>
                    <m:r>
                      <a:rPr lang="vi-VN" sz="4400" b="0" i="1" baseline="30000" dirty="0">
                        <a:latin typeface="Cambria Math"/>
                      </a:rPr>
                      <m:t>2</m:t>
                    </m:r>
                    <m:r>
                      <a:rPr lang="vi-VN" sz="4400" b="0" i="1" dirty="0">
                        <a:latin typeface="Cambria Math"/>
                      </a:rPr>
                      <m:t> – 2</m:t>
                    </m:r>
                    <m:r>
                      <a:rPr lang="vi-VN" sz="4400" b="0" i="1" dirty="0">
                        <a:latin typeface="Cambria Math"/>
                      </a:rPr>
                      <m:t>𝑥</m:t>
                    </m:r>
                    <m:r>
                      <a:rPr lang="vi-VN" sz="4400" b="0" i="1" dirty="0">
                        <a:latin typeface="Cambria Math"/>
                      </a:rPr>
                      <m:t> – 3 &lt; 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và chỉ khi </a:t>
                </a:r>
                <a14:m>
                  <m:oMath xmlns:m="http://schemas.openxmlformats.org/officeDocument/2006/math">
                    <m:r>
                      <a:rPr lang="vi-VN" sz="4400" b="0" i="1" dirty="0" smtClean="0">
                        <a:latin typeface="Cambria Math"/>
                      </a:rPr>
                      <m:t>𝑥</m:t>
                    </m:r>
                    <m:r>
                      <a:rPr lang="vi-VN" sz="4400" b="0" i="1" dirty="0" smtClean="0">
                        <a:latin typeface="Cambria Math"/>
                      </a:rPr>
                      <m:t> ∈ [– 1; 3].</m:t>
                    </m:r>
                  </m:oMath>
                </a14:m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33" y="4746382"/>
                <a:ext cx="21570547" cy="2288960"/>
              </a:xfrm>
              <a:prstGeom prst="rect">
                <a:avLst/>
              </a:prstGeom>
              <a:blipFill rotWithShape="1">
                <a:blip r:embed="rId2"/>
                <a:stretch>
                  <a:fillRect l="-1159" t="-5333" b="-1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946621" y="7213215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2042379" y="7921101"/>
                <a:ext cx="10494348" cy="1004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2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3</m:t>
                    </m:r>
                  </m:oMath>
                </a14:m>
                <a:r>
                  <a:rPr lang="en-US" sz="4400" dirty="0"/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79" y="7921101"/>
                <a:ext cx="10494348" cy="1004057"/>
              </a:xfrm>
              <a:prstGeom prst="rect">
                <a:avLst/>
              </a:prstGeom>
              <a:blipFill rotWithShape="1">
                <a:blip r:embed="rId3"/>
                <a:stretch>
                  <a:fillRect l="-2323" r="-139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E136165B-0723-4975-8E25-822158A6B163}"/>
                  </a:ext>
                </a:extLst>
              </p:cNvPr>
              <p:cNvSpPr/>
              <p:nvPr/>
            </p:nvSpPr>
            <p:spPr>
              <a:xfrm>
                <a:off x="2042379" y="8991600"/>
                <a:ext cx="17344748" cy="1004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đó tam thức bậc hai có hai nghiệm phân biệt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1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3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E136165B-0723-4975-8E25-822158A6B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79" y="8991600"/>
                <a:ext cx="17344748" cy="1004057"/>
              </a:xfrm>
              <a:prstGeom prst="rect">
                <a:avLst/>
              </a:prstGeom>
              <a:blipFill rotWithShape="1">
                <a:blip r:embed="rId4"/>
                <a:stretch>
                  <a:fillRect l="-1406" b="-1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83148" y="11020938"/>
                <a:ext cx="21493209" cy="834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vi-VN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∈ (– ∞; – 1) ∪ (3; + ∞)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∈ (– 1; 3).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148" y="11020938"/>
                <a:ext cx="21493209" cy="834844"/>
              </a:xfrm>
              <a:prstGeom prst="rect">
                <a:avLst/>
              </a:prstGeom>
              <a:blipFill rotWithShape="1">
                <a:blip r:embed="rId5"/>
                <a:stretch>
                  <a:fillRect l="-1106" t="-6569" b="-3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42379" y="10005210"/>
                <a:ext cx="646305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có hệ số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1 &gt; 0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79" y="10005210"/>
                <a:ext cx="6463051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3679" t="-19355" r="-2830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092973" y="12268200"/>
            <a:ext cx="10669909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Vậy phát biểu a) đúng và phát biểu b) sai.</a:t>
            </a:r>
            <a:r>
              <a:rPr lang="vi-VN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4160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812266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1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623433A-9FEE-44D0-BEEF-D7F2D9756AA4}"/>
              </a:ext>
            </a:extLst>
          </p:cNvPr>
          <p:cNvSpPr/>
          <p:nvPr/>
        </p:nvSpPr>
        <p:spPr>
          <a:xfrm>
            <a:off x="1705733" y="4746382"/>
            <a:ext cx="215705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Tìm nghiệm và lập bảng xét dấu của tam thức bậc hai f(x) với đồ thị được cho ở mỗi Hình 24a, 24b, 24c.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72" y="6192932"/>
            <a:ext cx="19899027" cy="615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03" y="6192932"/>
            <a:ext cx="19899027" cy="615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408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812266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199" y="2986213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1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299047" y="4807937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74637" y="5779942"/>
                <a:ext cx="14441563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Quan sát Hình 24a, ta thấy đồ thị cắt trục hoành tại một điểm có tọa độ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(2; 0).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37" y="5779942"/>
                <a:ext cx="14441563" cy="1415772"/>
              </a:xfrm>
              <a:prstGeom prst="rect">
                <a:avLst/>
              </a:prstGeom>
              <a:blipFill rotWithShape="1">
                <a:blip r:embed="rId2"/>
                <a:stretch>
                  <a:fillRect l="-1646" t="-8621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Tìm nghiệm và lập bảng xét dấu của tam thức bậc hai f(x) với đồ th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95" y="9951706"/>
            <a:ext cx="10145384" cy="29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0" y="5161880"/>
            <a:ext cx="7467600" cy="649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42770" y="7955036"/>
                <a:ext cx="12192000" cy="20774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parabol nằm hoàn toàn phía trên trục hoành trừ điểm có hoành độ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2,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ta có bảng xét dấu tam thức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là: 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70" y="7955036"/>
                <a:ext cx="12192000" cy="2077492"/>
              </a:xfrm>
              <a:prstGeom prst="rect">
                <a:avLst/>
              </a:prstGeom>
              <a:blipFill rotWithShape="1">
                <a:blip r:embed="rId5"/>
                <a:stretch>
                  <a:fillRect l="-1950" t="-5865" b="-12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28446" y="7183567"/>
                <a:ext cx="13601953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nghiệm của tam thức bậc hai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2. 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46" y="7183567"/>
                <a:ext cx="13601953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1793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797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8238" y="1732784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98238" y="257410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1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590365" y="404949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04859" y="4729265"/>
                <a:ext cx="15400532" cy="149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 sát Hình 24b, ta thấy đồ thị cắt trục hoành tại 2 điểm phân biệt có tọa độ là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4; 0)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1; 0).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59" y="4729265"/>
                <a:ext cx="15400532" cy="1496564"/>
              </a:xfrm>
              <a:prstGeom prst="rect">
                <a:avLst/>
              </a:prstGeom>
              <a:blipFill rotWithShape="1">
                <a:blip r:embed="rId2"/>
                <a:stretch>
                  <a:fillRect l="-1543" t="-8163" b="-1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Tìm nghiệm và lập bảng xét dấu của tam thức bậc hai f(x) với đồ th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20" y="10820400"/>
            <a:ext cx="14885902" cy="249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084" y="4735891"/>
            <a:ext cx="6419850" cy="642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400800" y="10046608"/>
                <a:ext cx="12192000" cy="754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bảng xét dấu tam thức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sau: 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0046608"/>
                <a:ext cx="12192000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1950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24736" y="6310969"/>
                <a:ext cx="14756871" cy="149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tam thức bậc hai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hai nghiệm phân biệt là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4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1. 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36" y="6310969"/>
                <a:ext cx="14756871" cy="1496564"/>
              </a:xfrm>
              <a:prstGeom prst="rect">
                <a:avLst/>
              </a:prstGeom>
              <a:blipFill rotWithShape="1">
                <a:blip r:embed="rId6"/>
                <a:stretch>
                  <a:fillRect l="-1653" t="-8537" b="-1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72150" y="7807533"/>
                <a:ext cx="14091650" cy="149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 các khoảng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∞; – 4)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1; + ∞),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 parabol nằm hoàn toàn phía dưới trục hoành nên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0. 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150" y="7807533"/>
                <a:ext cx="14091650" cy="1496564"/>
              </a:xfrm>
              <a:prstGeom prst="rect">
                <a:avLst/>
              </a:prstGeom>
              <a:blipFill rotWithShape="1">
                <a:blip r:embed="rId7"/>
                <a:stretch>
                  <a:fillRect l="-1730" t="-3673" r="-43" b="-1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63153" y="9304097"/>
                <a:ext cx="14861288" cy="149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 khoảng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4; – 1),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 parabol nằm phía trên trục hoành nên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0.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53" y="9304097"/>
                <a:ext cx="14861288" cy="1496564"/>
              </a:xfrm>
              <a:prstGeom prst="rect">
                <a:avLst/>
              </a:prstGeom>
              <a:blipFill rotWithShape="1">
                <a:blip r:embed="rId8"/>
                <a:stretch>
                  <a:fillRect l="-1600" t="-3659" b="-1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021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2065" y="188884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35356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1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521183" y="4670622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03015" y="5378508"/>
                <a:ext cx="15190533" cy="149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vi-VN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 </a:t>
                </a:r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sát Hình 24c, ta thấy đồ thị cắt trục hoành tại hai điêm phân biệt có tọa độ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1; 0)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(2; 0). </m:t>
                    </m:r>
                  </m:oMath>
                </a14:m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15" y="5378508"/>
                <a:ext cx="15190533" cy="1496564"/>
              </a:xfrm>
              <a:prstGeom prst="rect">
                <a:avLst/>
              </a:prstGeom>
              <a:blipFill rotWithShape="1">
                <a:blip r:embed="rId2"/>
                <a:stretch>
                  <a:fillRect l="-1605" t="-8130" b="-1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Tìm nghiệm và lập bảng xét dấu của tam thức bậc hai f(x) với đồ th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2" y="10668000"/>
            <a:ext cx="13792200" cy="26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624" y="3608039"/>
            <a:ext cx="6353175" cy="617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20728" y="9913947"/>
                <a:ext cx="12192000" cy="754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Ta có bảng xét dấu tam thức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sau: 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728" y="9913947"/>
                <a:ext cx="12192000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600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01958" y="7005113"/>
                <a:ext cx="14395242" cy="834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hai nghiệm phân biệt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1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2.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8" y="7005113"/>
                <a:ext cx="14395242" cy="834844"/>
              </a:xfrm>
              <a:prstGeom prst="rect">
                <a:avLst/>
              </a:prstGeom>
              <a:blipFill rotWithShape="1">
                <a:blip r:embed="rId6"/>
                <a:stretch>
                  <a:fillRect l="-1694" t="-6569" b="-3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65530" y="7881136"/>
                <a:ext cx="14126870" cy="149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 các khoảng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∞; – 1)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(2; + ∞),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 parabol nằm phía trên trục hoành nên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0.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30" y="7881136"/>
                <a:ext cx="14126870" cy="1496564"/>
              </a:xfrm>
              <a:prstGeom prst="rect">
                <a:avLst/>
              </a:prstGeom>
              <a:blipFill rotWithShape="1">
                <a:blip r:embed="rId7"/>
                <a:stretch>
                  <a:fillRect l="-1726" t="-3673" b="-1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87608" y="9171436"/>
                <a:ext cx="12192000" cy="1496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 khoảng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(– 1; 2) </m:t>
                    </m:r>
                  </m:oMath>
                </a14:m>
                <a:r>
                  <a:rPr lang="vi-VN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 parabol nằm phía dưới trục hoành nên </a:t>
                </a:r>
                <a14:m>
                  <m:oMath xmlns:m="http://schemas.openxmlformats.org/officeDocument/2006/math"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608" y="9171436"/>
                <a:ext cx="12192000" cy="1496564"/>
              </a:xfrm>
              <a:prstGeom prst="rect">
                <a:avLst/>
              </a:prstGeom>
              <a:blipFill rotWithShape="1">
                <a:blip r:embed="rId8"/>
                <a:stretch>
                  <a:fillRect l="-2000" t="-3673" r="-3250" b="-1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021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2954" y="1648699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1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298645" y="4828187"/>
                <a:ext cx="21570547" cy="6309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/>
                        </a:rPr>
                        <m:t>𝑎</m:t>
                      </m:r>
                      <m:r>
                        <a:rPr lang="en-US" sz="6000" i="1" dirty="0" smtClean="0">
                          <a:latin typeface="Cambria Math"/>
                        </a:rPr>
                        <m:t>) </m:t>
                      </m:r>
                      <m:r>
                        <a:rPr lang="en-US" sz="6000" i="1" dirty="0" smtClean="0">
                          <a:latin typeface="Cambria Math"/>
                        </a:rPr>
                        <m:t>𝑓</m:t>
                      </m:r>
                      <m:r>
                        <a:rPr lang="en-US" sz="6000" i="1" dirty="0" smtClean="0">
                          <a:latin typeface="Cambria Math"/>
                        </a:rPr>
                        <m:t>(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dirty="0" smtClean="0">
                          <a:latin typeface="Cambria Math"/>
                        </a:rPr>
                        <m:t>) = 3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baseline="30000" dirty="0">
                          <a:latin typeface="Cambria Math"/>
                        </a:rPr>
                        <m:t>2</m:t>
                      </m:r>
                      <m:r>
                        <a:rPr lang="en-US" sz="6000" i="1" dirty="0">
                          <a:latin typeface="Cambria Math"/>
                        </a:rPr>
                        <m:t> – 4</m:t>
                      </m:r>
                      <m:r>
                        <a:rPr lang="en-US" sz="6000" i="1" dirty="0">
                          <a:latin typeface="Cambria Math"/>
                        </a:rPr>
                        <m:t>𝑥</m:t>
                      </m:r>
                      <m:r>
                        <a:rPr lang="en-US" sz="6000" i="1" dirty="0">
                          <a:latin typeface="Cambria Math"/>
                        </a:rPr>
                        <m:t> + 1;</m:t>
                      </m:r>
                    </m:oMath>
                  </m:oMathPara>
                </a14:m>
                <a:endParaRPr lang="en-US" sz="6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/>
                        </a:rPr>
                        <m:t>𝑏</m:t>
                      </m:r>
                      <m:r>
                        <a:rPr lang="en-US" sz="6000" i="1" dirty="0" smtClean="0">
                          <a:latin typeface="Cambria Math"/>
                        </a:rPr>
                        <m:t>) </m:t>
                      </m:r>
                      <m:r>
                        <a:rPr lang="en-US" sz="6000" i="1" dirty="0" smtClean="0">
                          <a:latin typeface="Cambria Math"/>
                        </a:rPr>
                        <m:t>𝑓</m:t>
                      </m:r>
                      <m:r>
                        <a:rPr lang="en-US" sz="6000" i="1" dirty="0" smtClean="0">
                          <a:latin typeface="Cambria Math"/>
                        </a:rPr>
                        <m:t>(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dirty="0" smtClean="0">
                          <a:latin typeface="Cambria Math"/>
                        </a:rPr>
                        <m:t>) = 9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baseline="30000" dirty="0">
                          <a:latin typeface="Cambria Math"/>
                        </a:rPr>
                        <m:t>2</m:t>
                      </m:r>
                      <m:r>
                        <a:rPr lang="en-US" sz="6000" i="1" dirty="0">
                          <a:latin typeface="Cambria Math"/>
                        </a:rPr>
                        <m:t> + 6</m:t>
                      </m:r>
                      <m:r>
                        <a:rPr lang="en-US" sz="6000" i="1" dirty="0">
                          <a:latin typeface="Cambria Math"/>
                        </a:rPr>
                        <m:t>𝑥</m:t>
                      </m:r>
                      <m:r>
                        <a:rPr lang="en-US" sz="6000" i="1" dirty="0">
                          <a:latin typeface="Cambria Math"/>
                        </a:rPr>
                        <m:t> + 1; </m:t>
                      </m:r>
                    </m:oMath>
                  </m:oMathPara>
                </a14:m>
                <a:endParaRPr lang="en-US" sz="6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/>
                        </a:rPr>
                        <m:t>𝑐</m:t>
                      </m:r>
                      <m:r>
                        <a:rPr lang="en-US" sz="6000" i="1" dirty="0" smtClean="0">
                          <a:latin typeface="Cambria Math"/>
                        </a:rPr>
                        <m:t>) </m:t>
                      </m:r>
                      <m:r>
                        <a:rPr lang="en-US" sz="6000" i="1" dirty="0" smtClean="0">
                          <a:latin typeface="Cambria Math"/>
                        </a:rPr>
                        <m:t>𝑓</m:t>
                      </m:r>
                      <m:r>
                        <a:rPr lang="en-US" sz="6000" i="1" dirty="0" smtClean="0">
                          <a:latin typeface="Cambria Math"/>
                        </a:rPr>
                        <m:t>(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dirty="0" smtClean="0">
                          <a:latin typeface="Cambria Math"/>
                        </a:rPr>
                        <m:t>) = 2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baseline="30000" dirty="0">
                          <a:latin typeface="Cambria Math"/>
                        </a:rPr>
                        <m:t>2</m:t>
                      </m:r>
                      <m:r>
                        <a:rPr lang="en-US" sz="6000" i="1" dirty="0">
                          <a:latin typeface="Cambria Math"/>
                        </a:rPr>
                        <m:t> – 3</m:t>
                      </m:r>
                      <m:r>
                        <a:rPr lang="en-US" sz="6000" i="1" dirty="0">
                          <a:latin typeface="Cambria Math"/>
                        </a:rPr>
                        <m:t>𝑥</m:t>
                      </m:r>
                      <m:r>
                        <a:rPr lang="en-US" sz="6000" i="1" dirty="0">
                          <a:latin typeface="Cambria Math"/>
                        </a:rPr>
                        <m:t> + 10; </m:t>
                      </m:r>
                    </m:oMath>
                  </m:oMathPara>
                </a14:m>
                <a:endParaRPr lang="en-US" sz="6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/>
                        </a:rPr>
                        <m:t>𝑑</m:t>
                      </m:r>
                      <m:r>
                        <a:rPr lang="en-US" sz="6000" i="1" dirty="0" smtClean="0">
                          <a:latin typeface="Cambria Math"/>
                        </a:rPr>
                        <m:t>) </m:t>
                      </m:r>
                      <m:r>
                        <a:rPr lang="en-US" sz="6000" i="1" dirty="0" smtClean="0">
                          <a:latin typeface="Cambria Math"/>
                        </a:rPr>
                        <m:t>𝑓</m:t>
                      </m:r>
                      <m:r>
                        <a:rPr lang="en-US" sz="6000" i="1" dirty="0" smtClean="0">
                          <a:latin typeface="Cambria Math"/>
                        </a:rPr>
                        <m:t>(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dirty="0" smtClean="0">
                          <a:latin typeface="Cambria Math"/>
                        </a:rPr>
                        <m:t>) = – 5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baseline="30000" dirty="0">
                          <a:latin typeface="Cambria Math"/>
                        </a:rPr>
                        <m:t>2</m:t>
                      </m:r>
                      <m:r>
                        <a:rPr lang="en-US" sz="6000" i="1" dirty="0">
                          <a:latin typeface="Cambria Math"/>
                        </a:rPr>
                        <m:t> + 2</m:t>
                      </m:r>
                      <m:r>
                        <a:rPr lang="en-US" sz="6000" i="1" dirty="0">
                          <a:latin typeface="Cambria Math"/>
                        </a:rPr>
                        <m:t>𝑥</m:t>
                      </m:r>
                      <m:r>
                        <a:rPr lang="en-US" sz="6000" i="1" dirty="0">
                          <a:latin typeface="Cambria Math"/>
                        </a:rPr>
                        <m:t> + 3;</m:t>
                      </m:r>
                    </m:oMath>
                  </m:oMathPara>
                </a14:m>
                <a:endParaRPr lang="en-US" sz="6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/>
                        </a:rPr>
                        <m:t>𝑒</m:t>
                      </m:r>
                      <m:r>
                        <a:rPr lang="en-US" sz="6000" i="1" dirty="0" smtClean="0">
                          <a:latin typeface="Cambria Math"/>
                        </a:rPr>
                        <m:t>) </m:t>
                      </m:r>
                      <m:r>
                        <a:rPr lang="en-US" sz="6000" i="1" dirty="0" smtClean="0">
                          <a:latin typeface="Cambria Math"/>
                        </a:rPr>
                        <m:t>𝑓</m:t>
                      </m:r>
                      <m:r>
                        <a:rPr lang="en-US" sz="6000" i="1" dirty="0" smtClean="0">
                          <a:latin typeface="Cambria Math"/>
                        </a:rPr>
                        <m:t>(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dirty="0" smtClean="0">
                          <a:latin typeface="Cambria Math"/>
                        </a:rPr>
                        <m:t>) = – 4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baseline="30000" dirty="0">
                          <a:latin typeface="Cambria Math"/>
                        </a:rPr>
                        <m:t>2</m:t>
                      </m:r>
                      <m:r>
                        <a:rPr lang="en-US" sz="6000" i="1" dirty="0">
                          <a:latin typeface="Cambria Math"/>
                        </a:rPr>
                        <m:t> + 8</m:t>
                      </m:r>
                      <m:r>
                        <a:rPr lang="en-US" sz="6000" i="1" dirty="0">
                          <a:latin typeface="Cambria Math"/>
                        </a:rPr>
                        <m:t>𝑥</m:t>
                      </m:r>
                      <m:r>
                        <a:rPr lang="en-US" sz="6000" i="1" dirty="0">
                          <a:latin typeface="Cambria Math"/>
                        </a:rPr>
                        <m:t> – 4; </m:t>
                      </m:r>
                    </m:oMath>
                  </m:oMathPara>
                </a14:m>
                <a:endParaRPr lang="en-US" sz="6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/>
                        </a:rPr>
                        <m:t>𝑔</m:t>
                      </m:r>
                      <m:r>
                        <a:rPr lang="en-US" sz="6000" i="1" dirty="0" smtClean="0">
                          <a:latin typeface="Cambria Math"/>
                        </a:rPr>
                        <m:t>) </m:t>
                      </m:r>
                      <m:r>
                        <a:rPr lang="en-US" sz="6000" i="1" dirty="0" smtClean="0">
                          <a:latin typeface="Cambria Math"/>
                        </a:rPr>
                        <m:t>𝑓</m:t>
                      </m:r>
                      <m:r>
                        <a:rPr lang="en-US" sz="6000" i="1" dirty="0" smtClean="0">
                          <a:latin typeface="Cambria Math"/>
                        </a:rPr>
                        <m:t>(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dirty="0" smtClean="0">
                          <a:latin typeface="Cambria Math"/>
                        </a:rPr>
                        <m:t>) = – 3</m:t>
                      </m:r>
                      <m:r>
                        <a:rPr lang="en-US" sz="6000" i="1" dirty="0" smtClean="0">
                          <a:latin typeface="Cambria Math"/>
                        </a:rPr>
                        <m:t>𝑥</m:t>
                      </m:r>
                      <m:r>
                        <a:rPr lang="en-US" sz="6000" i="1" baseline="30000" dirty="0">
                          <a:latin typeface="Cambria Math"/>
                        </a:rPr>
                        <m:t>2</m:t>
                      </m:r>
                      <m:r>
                        <a:rPr lang="en-US" sz="6000" i="1" dirty="0">
                          <a:latin typeface="Cambria Math"/>
                        </a:rPr>
                        <m:t> + 3</m:t>
                      </m:r>
                      <m:r>
                        <a:rPr lang="en-US" sz="6000" i="1" dirty="0">
                          <a:latin typeface="Cambria Math"/>
                        </a:rPr>
                        <m:t>𝑥</m:t>
                      </m:r>
                      <m:r>
                        <a:rPr lang="en-US" sz="6000" i="1" dirty="0">
                          <a:latin typeface="Cambria Math"/>
                        </a:rPr>
                        <m:t> – 1. 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45" y="4828187"/>
                <a:ext cx="21570547" cy="6309420"/>
              </a:xfrm>
              <a:prstGeom prst="rect">
                <a:avLst/>
              </a:prstGeom>
              <a:blipFill rotWithShape="1">
                <a:blip r:embed="rId2"/>
                <a:stretch>
                  <a:fillRect l="-1130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864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8000" y="140970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35356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2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626957" y="6100822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71517" y="7162800"/>
                <a:ext cx="21636083" cy="921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Tam thức bậc hai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3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∆ = (– 4)</m:t>
                    </m:r>
                    <m:r>
                      <a:rPr lang="vi-VN" sz="48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. 3 . 1 = 4 &gt; 0.</m:t>
                    </m:r>
                  </m:oMath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17" y="7162800"/>
                <a:ext cx="21636083" cy="921150"/>
              </a:xfrm>
              <a:prstGeom prst="rect">
                <a:avLst/>
              </a:prstGeom>
              <a:blipFill rotWithShape="1">
                <a:blip r:embed="rId2"/>
                <a:stretch>
                  <a:fillRect l="-1296" t="-6623" b="-3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latin typeface="Cambria Math"/>
                        </a:rPr>
                        <m:t>𝑎</m:t>
                      </m:r>
                      <m:r>
                        <a:rPr lang="en-US" sz="4800" i="1" dirty="0">
                          <a:latin typeface="Cambria Math"/>
                        </a:rPr>
                        <m:t>) </m:t>
                      </m:r>
                      <m:r>
                        <a:rPr lang="en-US" sz="4800" i="1" dirty="0">
                          <a:latin typeface="Cambria Math"/>
                        </a:rPr>
                        <m:t>𝑓</m:t>
                      </m:r>
                      <m:r>
                        <a:rPr lang="en-US" sz="4800" i="1" dirty="0">
                          <a:latin typeface="Cambria Math"/>
                        </a:rPr>
                        <m:t>(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) = 3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baseline="30000" dirty="0">
                          <a:latin typeface="Cambria Math"/>
                        </a:rPr>
                        <m:t>2</m:t>
                      </m:r>
                      <m:r>
                        <a:rPr lang="en-US" sz="4800" i="1" dirty="0">
                          <a:latin typeface="Cambria Math"/>
                        </a:rPr>
                        <m:t> – 4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 + 1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750" t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26957" y="11353800"/>
                <a:ext cx="12192000" cy="11390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khoảng 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f>
                      <m:fPr>
                        <m:ctrlPr>
                          <a:rPr lang="vi-VN" sz="48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 dirty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1)</m:t>
                    </m:r>
                  </m:oMath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957" y="11353800"/>
                <a:ext cx="12192000" cy="1139094"/>
              </a:xfrm>
              <a:prstGeom prst="rect">
                <a:avLst/>
              </a:prstGeom>
              <a:blipFill rotWithShape="1">
                <a:blip r:embed="rId4"/>
                <a:stretch>
                  <a:fillRect t="-1613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29086" y="8148627"/>
                <a:ext cx="19116313" cy="113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 tam thức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hai nghiệm phân biệt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và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1.</m:t>
                    </m:r>
                  </m:oMath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86" y="8148627"/>
                <a:ext cx="19116313" cy="1139094"/>
              </a:xfrm>
              <a:prstGeom prst="rect">
                <a:avLst/>
              </a:prstGeom>
              <a:blipFill rotWithShape="1">
                <a:blip r:embed="rId5"/>
                <a:stretch>
                  <a:fillRect t="-1604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30836" y="9448800"/>
                <a:ext cx="127327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</a:t>
                </a:r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hệ số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3 &gt; 0.</m:t>
                    </m:r>
                  </m:oMath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36" y="9448800"/>
                <a:ext cx="12732721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481022" y="10156686"/>
                <a:ext cx="20464578" cy="113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các khoảng 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(−∞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và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(1; + ∞); 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22" y="10156686"/>
                <a:ext cx="20464578" cy="1139094"/>
              </a:xfrm>
              <a:prstGeom prst="rect">
                <a:avLst/>
              </a:prstGeom>
              <a:blipFill rotWithShape="1">
                <a:blip r:embed="rId7"/>
                <a:stretch>
                  <a:fillRect l="-447" t="-1604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447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4948" y="1750943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35356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2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521183" y="6351657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29087" y="7467600"/>
                <a:ext cx="2006733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vi-VN" sz="4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thức bậc hai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9</m:t>
                    </m:r>
                    <m:r>
                      <a:rPr lang="vi-VN" sz="4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0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+ 6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 </m:t>
                    </m:r>
                  </m:oMath>
                </a14:m>
                <a:r>
                  <a:rPr lang="vi-VN" sz="4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∆ = 6</m:t>
                    </m:r>
                    <m:r>
                      <a:rPr lang="vi-VN" sz="40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. 9 . 1 = 0.</m:t>
                    </m:r>
                  </m:oMath>
                </a14:m>
                <a:endParaRPr lang="vi-VN" sz="4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87" y="7467600"/>
                <a:ext cx="20067333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397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latin typeface="Cambria Math"/>
                        </a:rPr>
                        <m:t>𝑏</m:t>
                      </m:r>
                      <m:r>
                        <a:rPr lang="en-US" sz="4800" i="1" dirty="0">
                          <a:latin typeface="Cambria Math"/>
                        </a:rPr>
                        <m:t>) </m:t>
                      </m:r>
                      <m:r>
                        <a:rPr lang="en-US" sz="4800" i="1" dirty="0">
                          <a:latin typeface="Cambria Math"/>
                        </a:rPr>
                        <m:t>𝑓</m:t>
                      </m:r>
                      <m:r>
                        <a:rPr lang="en-US" sz="4800" i="1" dirty="0">
                          <a:latin typeface="Cambria Math"/>
                        </a:rPr>
                        <m:t>(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) = 9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baseline="30000" dirty="0">
                          <a:latin typeface="Cambria Math"/>
                        </a:rPr>
                        <m:t>2</m:t>
                      </m:r>
                      <m:r>
                        <a:rPr lang="en-US" sz="4800" i="1" dirty="0">
                          <a:latin typeface="Cambria Math"/>
                        </a:rPr>
                        <m:t> + 6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 + 1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750" t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42379" y="10720841"/>
                <a:ext cx="12192000" cy="10995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 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79" y="10720841"/>
                <a:ext cx="12192000" cy="1099596"/>
              </a:xfrm>
              <a:prstGeom prst="rect">
                <a:avLst/>
              </a:prstGeom>
              <a:blipFill rotWithShape="1">
                <a:blip r:embed="rId4"/>
                <a:stretch>
                  <a:fillRect l="-2000" b="-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77625" y="8686800"/>
                <a:ext cx="11279755" cy="964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tam thức </a:t>
                </a:r>
                <a14:m>
                  <m:oMath xmlns:m="http://schemas.openxmlformats.org/officeDocument/2006/math"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sz="4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nghiệm kép là </a:t>
                </a:r>
                <a14:m>
                  <m:oMath xmlns:m="http://schemas.openxmlformats.org/officeDocument/2006/math"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000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0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</m:t>
                    </m:r>
                    <m:r>
                      <a:rPr lang="en-US" sz="4000" dirty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4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4000" i="1" dirty="0">
                        <a:latin typeface="Cambria Math"/>
                      </a:rPr>
                      <m:t> .</m:t>
                    </m:r>
                  </m:oMath>
                </a14:m>
                <a:endParaRPr lang="vi-VN" sz="4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625" y="8686800"/>
                <a:ext cx="11279755" cy="964623"/>
              </a:xfrm>
              <a:prstGeom prst="rect">
                <a:avLst/>
              </a:prstGeom>
              <a:blipFill rotWithShape="1">
                <a:blip r:embed="rId5"/>
                <a:stretch>
                  <a:fillRect l="-1892" t="-1266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43256" y="9651423"/>
                <a:ext cx="580370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có hệ số </a:t>
                </a:r>
                <a14:m>
                  <m:oMath xmlns:m="http://schemas.openxmlformats.org/officeDocument/2006/math"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sz="40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9 &gt; 0.</m:t>
                    </m:r>
                  </m:oMath>
                </a14:m>
                <a:endParaRPr lang="vi-VN" sz="4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256" y="9651423"/>
                <a:ext cx="5803705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3782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588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4948" y="1829705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35356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2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663399" y="6691566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58904" y="7962037"/>
                <a:ext cx="20458096" cy="852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/>
                  <a:t>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Tam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2</m:t>
                    </m:r>
                    <m:r>
                      <a:rPr lang="en-US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3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+ 10 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904" y="7962037"/>
                <a:ext cx="20458096" cy="852093"/>
              </a:xfrm>
              <a:prstGeom prst="rect">
                <a:avLst/>
              </a:prstGeom>
              <a:blipFill rotWithShape="1">
                <a:blip r:embed="rId2"/>
                <a:stretch>
                  <a:fillRect l="-1222" t="-7857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04567" y="4008902"/>
                <a:ext cx="12192000" cy="23083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latin typeface="Cambria Math"/>
                        </a:rPr>
                        <m:t>𝑐</m:t>
                      </m:r>
                      <m:r>
                        <a:rPr lang="en-US" sz="4800" i="1" dirty="0">
                          <a:latin typeface="Cambria Math"/>
                        </a:rPr>
                        <m:t>) </m:t>
                      </m:r>
                      <m:r>
                        <a:rPr lang="en-US" sz="4800" i="1" dirty="0">
                          <a:latin typeface="Cambria Math"/>
                        </a:rPr>
                        <m:t>𝑓</m:t>
                      </m:r>
                      <m:r>
                        <a:rPr lang="en-US" sz="4800" i="1" dirty="0">
                          <a:latin typeface="Cambria Math"/>
                        </a:rPr>
                        <m:t>(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) = 2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baseline="30000" dirty="0">
                          <a:latin typeface="Cambria Math"/>
                        </a:rPr>
                        <m:t>2</m:t>
                      </m:r>
                      <m:r>
                        <a:rPr lang="en-US" sz="4800" i="1" dirty="0">
                          <a:latin typeface="Cambria Math"/>
                        </a:rPr>
                        <m:t> – 3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 + 10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67" y="4008902"/>
                <a:ext cx="12192000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2250" t="-6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90077" y="10369011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 </m:t>
                    </m:r>
                  </m:oMath>
                </a14:m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77" y="10369011"/>
                <a:ext cx="121920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05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41502" y="9220200"/>
                <a:ext cx="16298897" cy="852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∆ = (– 3)</m:t>
                    </m:r>
                    <m:r>
                      <a:rPr lang="en-US" sz="4400" i="1" baseline="30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sz="44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. 2 . 10 = – 71 &lt; 0 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2 &gt; 0 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502" y="9220200"/>
                <a:ext cx="16298897" cy="852093"/>
              </a:xfrm>
              <a:prstGeom prst="rect">
                <a:avLst/>
              </a:prstGeom>
              <a:blipFill rotWithShape="1">
                <a:blip r:embed="rId5"/>
                <a:stretch>
                  <a:fillRect l="-1496" t="-5755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079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129942" y="4714252"/>
            <a:ext cx="11178561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25796" y="4767186"/>
            <a:ext cx="12127338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9655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39" name="Group 54"/>
          <p:cNvGrpSpPr/>
          <p:nvPr/>
        </p:nvGrpSpPr>
        <p:grpSpPr>
          <a:xfrm>
            <a:off x="351938" y="2986650"/>
            <a:ext cx="22956565" cy="1780536"/>
            <a:chOff x="1268078" y="3405486"/>
            <a:chExt cx="22602713" cy="1780536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467833"/>
                <a:ext cx="316389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Khởi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7" name="Rectangle 9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8A7C21E9-1269-480C-9B3F-1E373BFEA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5" y="5492053"/>
            <a:ext cx="11827699" cy="36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 anchor="ctr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tấm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20m.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muốn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dùng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tấm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rào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chắn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áp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bờ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vườn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mảnh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chữ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trồng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6.8)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9120" y="3473093"/>
            <a:ext cx="1548308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9">
                <a:extLst>
                  <a:ext uri="{FF2B5EF4-FFF2-40B4-BE49-F238E27FC236}">
                    <a16:creationId xmlns="" xmlns:a16="http://schemas.microsoft.com/office/drawing/2014/main" id="{8A7C21E9-1269-480C-9B3F-1E373BFEA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434" y="9338846"/>
                <a:ext cx="11827699" cy="4282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709" tIns="108855" rIns="217709" bIns="108855" anchor="ctr">
                <a:spAutoFit/>
              </a:bodyPr>
              <a:lstStyle/>
              <a:p>
                <a:pPr lvl="0"/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mét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cọc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bờ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𝟏𝟎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). </m:t>
                    </m:r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lvl="0"/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PQ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mảnh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𝑺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mảnh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chắn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0" name="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A7C21E9-1269-480C-9B3F-1E373BFEA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434" y="9338846"/>
                <a:ext cx="11827699" cy="4282487"/>
              </a:xfrm>
              <a:prstGeom prst="rect">
                <a:avLst/>
              </a:prstGeom>
              <a:blipFill rotWithShape="1">
                <a:blip r:embed="rId3"/>
                <a:stretch>
                  <a:fillRect l="-979" t="-8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5111851"/>
            <a:ext cx="9448800" cy="738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7" grpId="0"/>
      <p:bldP spid="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1077" y="1885527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35356"/>
            <a:ext cx="4327643" cy="1471935"/>
            <a:chOff x="534987" y="1419187"/>
            <a:chExt cx="3113447" cy="1060344"/>
          </a:xfrm>
        </p:grpSpPr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2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663400" y="6212509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29087" y="7315200"/>
                <a:ext cx="21326113" cy="1749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Tam thức bậc hai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– 5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+ 2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+ 3 </m:t>
                    </m:r>
                  </m:oMath>
                </a14:m>
                <a:endParaRPr lang="en-US" sz="48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∆ = 2</m:t>
                    </m:r>
                    <m:r>
                      <a:rPr lang="vi-VN" sz="48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8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. (– 5) . 3 = 64 &gt; 0.</m:t>
                    </m:r>
                  </m:oMath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87" y="7315200"/>
                <a:ext cx="21326113" cy="1749966"/>
              </a:xfrm>
              <a:prstGeom prst="rect">
                <a:avLst/>
              </a:prstGeom>
              <a:blipFill rotWithShape="1">
                <a:blip r:embed="rId2"/>
                <a:stretch>
                  <a:fillRect l="-1315" t="-3484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latin typeface="Cambria Math"/>
                        </a:rPr>
                        <m:t>𝑑</m:t>
                      </m:r>
                      <m:r>
                        <a:rPr lang="en-US" sz="4800" i="1" dirty="0">
                          <a:latin typeface="Cambria Math"/>
                        </a:rPr>
                        <m:t>) </m:t>
                      </m:r>
                      <m:r>
                        <a:rPr lang="en-US" sz="4800" i="1" dirty="0">
                          <a:latin typeface="Cambria Math"/>
                        </a:rPr>
                        <m:t>𝑓</m:t>
                      </m:r>
                      <m:r>
                        <a:rPr lang="en-US" sz="4800" i="1" dirty="0">
                          <a:latin typeface="Cambria Math"/>
                        </a:rPr>
                        <m:t>(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) = – 5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baseline="30000" dirty="0">
                          <a:latin typeface="Cambria Math"/>
                        </a:rPr>
                        <m:t>2</m:t>
                      </m:r>
                      <m:r>
                        <a:rPr lang="en-US" sz="4800" i="1" dirty="0">
                          <a:latin typeface="Cambria Math"/>
                        </a:rPr>
                        <m:t> + 2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 + 3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750" t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8645" y="9065166"/>
                <a:ext cx="19219363" cy="1141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tam thức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hai nghiệm phân biệt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baseline="-25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và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baseline="-25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1.</m:t>
                    </m:r>
                  </m:oMath>
                </a14:m>
                <a:endParaRPr lang="vi-VN" sz="4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45" y="9065166"/>
                <a:ext cx="19219363" cy="1141403"/>
              </a:xfrm>
              <a:prstGeom prst="rect">
                <a:avLst/>
              </a:prstGeom>
              <a:blipFill rotWithShape="1">
                <a:blip r:embed="rId4"/>
                <a:stretch>
                  <a:fillRect l="-1427" t="-1604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125200" y="8190183"/>
                <a:ext cx="7313862" cy="921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có hệ số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5 &lt; 0.</m:t>
                    </m:r>
                  </m:oMath>
                </a14:m>
                <a:endParaRPr lang="vi-VN" sz="4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0" y="8190183"/>
                <a:ext cx="7313862" cy="921150"/>
              </a:xfrm>
              <a:prstGeom prst="rect">
                <a:avLst/>
              </a:prstGeom>
              <a:blipFill rotWithShape="1">
                <a:blip r:embed="rId5"/>
                <a:stretch>
                  <a:fillRect l="-3750" t="-6623" b="-3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328923" y="11005930"/>
                <a:ext cx="11530529" cy="114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&gt; 0 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khoảng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(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;1)</m:t>
                    </m:r>
                  </m:oMath>
                </a14:m>
                <a:endParaRPr lang="vi-VN" sz="4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923" y="11005930"/>
                <a:ext cx="11530529" cy="1141403"/>
              </a:xfrm>
              <a:prstGeom prst="rect">
                <a:avLst/>
              </a:prstGeom>
              <a:blipFill rotWithShape="1">
                <a:blip r:embed="rId6"/>
                <a:stretch>
                  <a:fillRect t="-1596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98645" y="10166812"/>
                <a:ext cx="20269598" cy="1141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𝑉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ậ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 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 các khoảng 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(−∞;</m:t>
                    </m:r>
                    <m:r>
                      <a:rPr lang="en-US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480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(1; + ∞); </m:t>
                    </m:r>
                  </m:oMath>
                </a14:m>
                <a:endParaRPr lang="vi-VN" sz="4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45" y="10166812"/>
                <a:ext cx="20269598" cy="1141403"/>
              </a:xfrm>
              <a:prstGeom prst="rect">
                <a:avLst/>
              </a:prstGeom>
              <a:blipFill rotWithShape="1">
                <a:blip r:embed="rId7"/>
                <a:stretch>
                  <a:fillRect t="-1604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8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88884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89556"/>
            <a:ext cx="4327643" cy="1471935"/>
            <a:chOff x="534987" y="1419187"/>
            <a:chExt cx="3113447" cy="1060344"/>
          </a:xfrm>
        </p:grpSpPr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2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557626" y="670560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98645" y="7753395"/>
                <a:ext cx="21664289" cy="4653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e) Tam thức bậc hai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– 4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5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+ 8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</m:t>
                    </m:r>
                  </m:oMath>
                </a14:m>
                <a:endParaRPr lang="en-US" sz="5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5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∆ = 8</m:t>
                    </m:r>
                    <m:r>
                      <a:rPr lang="vi-VN" sz="5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. (– 4) . (– 4) = 0.</m:t>
                    </m:r>
                  </m:oMath>
                </a14:m>
                <a:endParaRPr lang="vi-VN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tam thức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nghiệm kép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5400" i="1" baseline="-25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0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1.</m:t>
                    </m:r>
                  </m:oMath>
                </a14:m>
                <a:endParaRPr lang="vi-VN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có hệ số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4 &lt; 0.</m:t>
                    </m:r>
                  </m:oMath>
                </a14:m>
                <a:endParaRPr lang="vi-VN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 </m:t>
                    </m:r>
                  </m:oMath>
                </a14:m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  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𝑥</m:t>
                    </m:r>
                    <m:r>
                      <a:rPr lang="en-US" sz="5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54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5400" i="1">
                        <a:latin typeface="Cambria Math"/>
                        <a:ea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endParaRPr lang="vi-VN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45" y="7753395"/>
                <a:ext cx="21664289" cy="4653069"/>
              </a:xfrm>
              <a:prstGeom prst="rect">
                <a:avLst/>
              </a:prstGeom>
              <a:blipFill rotWithShape="1">
                <a:blip r:embed="rId2"/>
                <a:stretch>
                  <a:fillRect l="-1491" t="-1835" b="-6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latin typeface="Cambria Math"/>
                        </a:rPr>
                        <m:t>𝑒</m:t>
                      </m:r>
                      <m:r>
                        <a:rPr lang="en-US" sz="4800" i="1" dirty="0">
                          <a:latin typeface="Cambria Math"/>
                        </a:rPr>
                        <m:t>) </m:t>
                      </m:r>
                      <m:r>
                        <a:rPr lang="en-US" sz="4800" i="1" dirty="0">
                          <a:latin typeface="Cambria Math"/>
                        </a:rPr>
                        <m:t>𝑓</m:t>
                      </m:r>
                      <m:r>
                        <a:rPr lang="en-US" sz="4800" i="1" dirty="0">
                          <a:latin typeface="Cambria Math"/>
                        </a:rPr>
                        <m:t>(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) = – 4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baseline="30000" dirty="0">
                          <a:latin typeface="Cambria Math"/>
                        </a:rPr>
                        <m:t>2</m:t>
                      </m:r>
                      <m:r>
                        <a:rPr lang="en-US" sz="4800" i="1" dirty="0">
                          <a:latin typeface="Cambria Math"/>
                        </a:rPr>
                        <m:t> + 8</m:t>
                      </m:r>
                      <m:r>
                        <a:rPr lang="en-US" sz="4800" i="1" dirty="0">
                          <a:latin typeface="Cambria Math"/>
                        </a:rPr>
                        <m:t>𝑥</m:t>
                      </m:r>
                      <m:r>
                        <a:rPr lang="en-US" sz="4800" i="1" dirty="0">
                          <a:latin typeface="Cambria Math"/>
                        </a:rPr>
                        <m:t> – 4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67" y="4008902"/>
                <a:ext cx="12192000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750" t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410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88884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35356"/>
            <a:ext cx="4327643" cy="1471935"/>
            <a:chOff x="534987" y="1419187"/>
            <a:chExt cx="3113447" cy="1060344"/>
          </a:xfrm>
        </p:grpSpPr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2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497992" y="640080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30099" y="8001000"/>
                <a:ext cx="20067333" cy="4551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g) Tam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– 3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5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+ 3</m:t>
                    </m:r>
                    <m:r>
                      <a:rPr lang="en-US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1 </m:t>
                    </m:r>
                  </m:oMath>
                </a14:m>
                <a:endParaRPr lang="en-US" sz="5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5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5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∆ = 3</m:t>
                    </m:r>
                    <m:r>
                      <a:rPr lang="en-US" sz="5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4 . (– 3) . (– 1) = – 3 &lt; 0 </m:t>
                    </m:r>
                  </m:oMath>
                </a14:m>
                <a:endParaRPr lang="en-US" sz="5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5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3 &lt; 0 </m:t>
                    </m:r>
                  </m:oMath>
                </a14:m>
                <a:endParaRPr lang="en-US" sz="5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5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5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&lt; 0 </m:t>
                    </m:r>
                  </m:oMath>
                </a14:m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𝑥</m:t>
                    </m:r>
                    <m:r>
                      <a:rPr lang="en-US" sz="5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54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endParaRPr lang="vi-VN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99" y="8001000"/>
                <a:ext cx="20067333" cy="4551631"/>
              </a:xfrm>
              <a:prstGeom prst="rect">
                <a:avLst/>
              </a:prstGeom>
              <a:blipFill rotWithShape="1">
                <a:blip r:embed="rId2"/>
                <a:stretch>
                  <a:fillRect l="-1610" t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04567" y="4008902"/>
                <a:ext cx="12192000" cy="20005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𝑔</m:t>
                      </m:r>
                      <m:r>
                        <a:rPr lang="en-US" sz="4400" i="1" dirty="0">
                          <a:latin typeface="Cambria Math"/>
                        </a:rPr>
                        <m:t>) </m:t>
                      </m:r>
                      <m:r>
                        <a:rPr lang="en-US" sz="4400" i="1" dirty="0">
                          <a:latin typeface="Cambria Math"/>
                        </a:rPr>
                        <m:t>𝑓</m:t>
                      </m:r>
                      <m:r>
                        <a:rPr lang="en-US" sz="4400" i="1" dirty="0">
                          <a:latin typeface="Cambria Math"/>
                        </a:rPr>
                        <m:t>(</m:t>
                      </m:r>
                      <m:r>
                        <a:rPr lang="en-US" sz="4400" i="1" dirty="0">
                          <a:latin typeface="Cambria Math"/>
                        </a:rPr>
                        <m:t>𝑥</m:t>
                      </m:r>
                      <m:r>
                        <a:rPr lang="en-US" sz="4400" i="1" dirty="0">
                          <a:latin typeface="Cambria Math"/>
                        </a:rPr>
                        <m:t>) = – 3</m:t>
                      </m:r>
                      <m:r>
                        <a:rPr lang="en-US" sz="4400" i="1" dirty="0">
                          <a:latin typeface="Cambria Math"/>
                        </a:rPr>
                        <m:t>𝑥</m:t>
                      </m:r>
                      <m:r>
                        <a:rPr lang="en-US" sz="4400" i="1" baseline="30000" dirty="0">
                          <a:latin typeface="Cambria Math"/>
                        </a:rPr>
                        <m:t>2</m:t>
                      </m:r>
                      <m:r>
                        <a:rPr lang="en-US" sz="4400" i="1" dirty="0">
                          <a:latin typeface="Cambria Math"/>
                        </a:rPr>
                        <m:t> + 3</m:t>
                      </m:r>
                      <m:r>
                        <a:rPr lang="en-US" sz="4400" i="1" dirty="0">
                          <a:latin typeface="Cambria Math"/>
                        </a:rPr>
                        <m:t>𝑥</m:t>
                      </m:r>
                      <m:r>
                        <a:rPr lang="en-US" sz="4400" i="1" dirty="0">
                          <a:latin typeface="Cambria Math"/>
                        </a:rPr>
                        <m:t> – 1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67" y="4008902"/>
                <a:ext cx="12192000" cy="2000548"/>
              </a:xfrm>
              <a:prstGeom prst="rect">
                <a:avLst/>
              </a:prstGeom>
              <a:blipFill rotWithShape="1">
                <a:blip r:embed="rId3"/>
                <a:stretch>
                  <a:fillRect l="-1750" t="-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048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0616" y="1537775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676550" y="2017809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3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979852" y="3970393"/>
                <a:ext cx="20565947" cy="6740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 công ty du lịch thông báo giá tiền cho chuyến đi tham quan của một nhóm khách du lịch như sau:</a:t>
                </a:r>
              </a:p>
              <a:p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khách đầu tiên có giá là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300 000 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đồng/người. Nếu có nhiều hơn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50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 đăng kí thì cứ thêm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người, giá vé sẽ giảm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5 000 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đồng/người cho toàn bộ hành khách. </a:t>
                </a:r>
              </a:p>
              <a:p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Gọi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số lượng người khách từ người thứ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51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trở lên của nhóm. Biểu thị doanh thu theo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</a:p>
              <a:p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Số người của nhóm khách du lịch nhiều nhất là bao nhiêu thì công ty không bị lỗ? Biết rằng chi phí thực sự cho chuyến đi là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15 080 000 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đồng. 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852" y="3970393"/>
                <a:ext cx="20565947" cy="6740307"/>
              </a:xfrm>
              <a:prstGeom prst="rect">
                <a:avLst/>
              </a:prstGeom>
              <a:blipFill rotWithShape="1">
                <a:blip r:embed="rId2"/>
                <a:stretch>
                  <a:fillRect l="-1364" t="-2080" r="-2075" b="-3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554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88884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51350" y="2982422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3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29417" y="452393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56406" y="5231816"/>
                <a:ext cx="20067333" cy="8931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số lượng người khách từ người thứ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51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trở lên của nhóm </a:t>
                </a:r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4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400" i="1" smtClean="0"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4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 tổng số khách của nhóm là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50 +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(người). 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có nhiều hơn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50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người đăng kí thì cứ thêm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1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người, giá vé sẽ giảm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5 000 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đồng/người cho toàn bộ hành khách nên thêm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người thì giá </a:t>
                </a:r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é</a:t>
                </a:r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sẽ giảm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5 000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đồng/người. 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Do đó, giá vé cho mỗi hành khách trong nhóm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50 +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 là: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300 000 – 5 000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(đồng).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đó tổng số tiền vé của nhóm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50 +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 hay chính là doanh thu của công ty là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𝐷𝑇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= </m:t>
                      </m:r>
                      <m:d>
                        <m:dPr>
                          <m:ctrlP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300 000 – 5 000</m:t>
                          </m:r>
                          <m: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  <m:d>
                        <m:dPr>
                          <m:ctrlP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50 + </m:t>
                          </m:r>
                          <m: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i="1" dirty="0" smtClean="0">
                  <a:latin typeface="Cambria Math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 – 5 000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vi-VN" sz="4400" i="1" baseline="30000" dirty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vi-VN" sz="4400" i="1" dirty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+ 50 000</m:t>
                      </m:r>
                      <m:r>
                        <a:rPr lang="vi-VN" sz="4400" i="1" dirty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vi-VN" sz="4400" i="1" dirty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+ 15 000 000.</m:t>
                      </m:r>
                      <m:r>
                        <a:rPr lang="vi-VN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vi-VN" dirty="0"/>
              </a:p>
              <a:p>
                <a:r>
                  <a:rPr lang="en-US" dirty="0"/>
                  <a:t/>
                </a:r>
                <a:br>
                  <a:rPr lang="en-US" dirty="0"/>
                </a:br>
                <a:endParaRPr lang="vi-V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406" y="5231816"/>
                <a:ext cx="20067333" cy="8931228"/>
              </a:xfrm>
              <a:prstGeom prst="rect">
                <a:avLst/>
              </a:prstGeom>
              <a:blipFill rotWithShape="1">
                <a:blip r:embed="rId2"/>
                <a:stretch>
                  <a:fillRect l="-1245" t="-1502" r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227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975377"/>
            <a:ext cx="24384000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51350" y="2982422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3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29417" y="452393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DD47D18A-E7B6-4653-A13F-EB15D40BA550}"/>
                  </a:ext>
                </a:extLst>
              </p:cNvPr>
              <p:cNvSpPr/>
              <p:nvPr/>
            </p:nvSpPr>
            <p:spPr>
              <a:xfrm>
                <a:off x="0" y="5215250"/>
                <a:ext cx="12998561" cy="82663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Vì chi phí thực sự cho chuyến đi là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15 080 000 </m:t>
                    </m:r>
                  </m:oMath>
                </a14:m>
                <a:r>
                  <a:rPr lang="vi-VN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 nên lợi nhuận của công 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doanh thu trừ đi chi phí thực sự</a:t>
                </a:r>
                <a:r>
                  <a:rPr lang="en-US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r>
                  <a:rPr lang="vi-VN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endParaRPr lang="en-US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𝐷𝑇</m:t>
                      </m:r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– 15 080 000 </m:t>
                      </m:r>
                    </m:oMath>
                  </m:oMathPara>
                </a14:m>
                <a:endParaRPr lang="en-US" i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 (– 5 000</m:t>
                      </m:r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vi-VN" i="1" baseline="30000" dirty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</a:rPr>
                        <m:t> + 50 000+ 15 000 000) – 15 080 000 </m:t>
                      </m:r>
                    </m:oMath>
                  </m:oMathPara>
                </a14:m>
                <a:endParaRPr lang="vi-VN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– 5 000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30000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+ 50 000</m:t>
                    </m:r>
                    <m:r>
                      <a:rPr lang="vi-VN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80 000  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(đồng)</a:t>
                </a:r>
              </a:p>
              <a:p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tam thức bậc hai </a:t>
                </a:r>
                <a:endParaRPr lang="en-US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𝑦</m:t>
                      </m:r>
                      <m:r>
                        <a:rPr lang="vi-VN" i="1" dirty="0" smtClean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= 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 = – 5 000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vi-VN" i="1" baseline="30000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+ 50 000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vi-VN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– 80 000. </m:t>
                      </m:r>
                    </m:oMath>
                  </m:oMathPara>
                </a14:m>
                <a:endParaRPr lang="vi-VN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thấy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hai nghiệm là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-25000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  <m:r>
                      <a:rPr lang="vi-VN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2, </m:t>
                    </m:r>
                    <m:r>
                      <a:rPr lang="vi-VN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baseline="-25000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8 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hệ số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5 000 &lt; 0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bảng xét dấu sau: 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D47D18A-E7B6-4653-A13F-EB15D40BA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15250"/>
                <a:ext cx="12998561" cy="8266328"/>
              </a:xfrm>
              <a:prstGeom prst="rect">
                <a:avLst/>
              </a:prstGeom>
              <a:blipFill rotWithShape="1">
                <a:blip r:embed="rId2"/>
                <a:stretch>
                  <a:fillRect l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3369427B-44A0-401C-8EEB-49304BD021F0}"/>
                  </a:ext>
                </a:extLst>
              </p:cNvPr>
              <p:cNvSpPr/>
              <p:nvPr/>
            </p:nvSpPr>
            <p:spPr>
              <a:xfrm>
                <a:off x="12841004" y="5215250"/>
                <a:ext cx="11178561" cy="82663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r>
                  <a:rPr lang="en-US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nên công ty không lỗ (hay lời hoặc hòa vốn) khi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≥ 0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tức là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 ≤ 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≤ 8.</m:t>
                    </m:r>
                  </m:oMath>
                </a14:m>
                <a:endParaRPr lang="vi-VN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đó, số lượng khách từ người thứ 51 trở lên nhiều nhất là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8 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 thì công ty du lịch không bị lỗ hay số người của nhóm khách du lịch nhiều nhất là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50 + 8 = 58 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người. </a:t>
                </a:r>
              </a:p>
              <a:p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số người của nhóm du lịch nhiều nhất là </a:t>
                </a:r>
                <a14:m>
                  <m:oMath xmlns:m="http://schemas.openxmlformats.org/officeDocument/2006/math">
                    <m:r>
                      <a:rPr lang="vi-VN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58</m:t>
                    </m:r>
                  </m:oMath>
                </a14:m>
                <a:r>
                  <a:rPr lang="vi-VN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người thì công ty không bị lỗ.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69427B-44A0-401C-8EEB-49304BD02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004" y="5215250"/>
                <a:ext cx="11178561" cy="8266327"/>
              </a:xfrm>
              <a:prstGeom prst="rect">
                <a:avLst/>
              </a:prstGeom>
              <a:blipFill rotWithShape="1">
                <a:blip r:embed="rId3"/>
                <a:stretch>
                  <a:fillRect l="-2013" r="-2557" b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Một công ty du lịch thông báo giá tiền cho chuyến đi tham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16" y="5410200"/>
            <a:ext cx="8001000" cy="182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528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0616" y="1537775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676550" y="2017809"/>
            <a:ext cx="4327643" cy="1471935"/>
            <a:chOff x="534987" y="1419187"/>
            <a:chExt cx="3113447" cy="1060344"/>
          </a:xfrm>
        </p:grpSpPr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4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5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979853" y="3970393"/>
                <a:ext cx="20261148" cy="7672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Bộ phận nghiên cứu thị trường của một xí nghiệp xác định tổng chi phí để sản xuất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sản phẩm là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5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+ 180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5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+ 140 000 </m:t>
                    </m:r>
                  </m:oMath>
                </a14:m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(nghìn đồng). Giả sử giá mỗi sản phẩm bán ra thị trường là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1200</m:t>
                    </m:r>
                  </m:oMath>
                </a14:m>
                <a:r>
                  <a:rPr lang="vi-VN" sz="5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nghìn đồng.</a:t>
                </a:r>
              </a:p>
              <a:p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Xác định lợi nhuận xí nghiệp thu được sau khi bán hết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</m:oMath>
                </a14:m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sản phẩm đó, biết rằng lợi nhuận là hiệu của doanh thu trừ đi tổng chi phí để sản xuất. </a:t>
                </a:r>
              </a:p>
              <a:p>
                <a:r>
                  <a:rPr lang="vi-VN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Xí nghiệp cần sản xuất bao nhiêu sản phẩm để không bị lỗ? Biết rằng các sản phẩm được sản xuất đều bán hết.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853" y="3970393"/>
                <a:ext cx="20261148" cy="7672741"/>
              </a:xfrm>
              <a:prstGeom prst="rect">
                <a:avLst/>
              </a:prstGeom>
              <a:blipFill rotWithShape="1">
                <a:blip r:embed="rId2"/>
                <a:stretch>
                  <a:fillRect l="-1625" t="-2224" r="-301" b="-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818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88884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51350" y="2982422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4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5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29417" y="452393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56406" y="5231816"/>
                <a:ext cx="20067333" cy="7194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 bài ra thì điều kiện của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∈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ℕ*.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Tổng chi phí để sản xuất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sản phẩm là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𝑇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+ 180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+ 140 000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(nghìn đồng).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 mỗi sản phẩm bán ra thị trường là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1 200 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nghìn đồng nên giá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sản phẩm bán ra thị trường hay chính là doanh thu khi bán Q sản phẩm là: </a:t>
                </a:r>
                <a:endParaRPr lang="en-US" sz="4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𝐷𝑇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1 200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(nghìn đồng). </a:t>
                </a:r>
                <a:endParaRPr lang="vi-VN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đó lợi nhuận của xí nghiệp khi bán hết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sản phẩm là: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𝑦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= 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𝐷𝑇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– 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𝑇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= 1 200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𝑄</m:t>
                      </m:r>
                      <m:r>
                        <a:rPr lang="vi-VN" sz="4400" i="1" dirty="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– </m:t>
                      </m:r>
                      <m:d>
                        <m:dPr>
                          <m:ctrlP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400" i="1" dirty="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𝑄</m:t>
                          </m:r>
                          <m:r>
                            <a:rPr lang="vi-VN" sz="4400" i="1" baseline="30000" dirty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r>
                            <a:rPr lang="vi-VN" sz="4400" i="1" dirty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 + 180</m:t>
                          </m:r>
                          <m:r>
                            <a:rPr lang="vi-VN" sz="4400" i="1" dirty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𝑄</m:t>
                          </m:r>
                          <m:r>
                            <a:rPr lang="vi-VN" sz="4400" i="1" dirty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 + 140 000</m:t>
                          </m:r>
                        </m:e>
                      </m:d>
                    </m:oMath>
                  </m:oMathPara>
                </a14:m>
                <a:endParaRPr lang="en-US" sz="4400" i="1" dirty="0" smtClean="0">
                  <a:latin typeface="Cambria Math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 smtClean="0">
                    <a:ea typeface="Tahoma" pitchFamily="34" charset="0"/>
                    <a:cs typeface="Tahoma" pitchFamily="34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 – 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+ 1 020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140 000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(nghìn đồng).</a:t>
                </a: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lợi nhuận của xí nghiệp đó là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= – </m:t>
                    </m:r>
                    <m:r>
                      <a:rPr lang="vi-VN" sz="44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+ 1 020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– 140 000 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(nghìn đồng).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406" y="5231816"/>
                <a:ext cx="20067333" cy="7194021"/>
              </a:xfrm>
              <a:prstGeom prst="rect">
                <a:avLst/>
              </a:prstGeom>
              <a:blipFill rotWithShape="1">
                <a:blip r:embed="rId2"/>
                <a:stretch>
                  <a:fillRect l="-1245" t="-1780" b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704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030504"/>
            <a:ext cx="24384000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51350" y="2982422"/>
            <a:ext cx="4327643" cy="1950397"/>
            <a:chOff x="534987" y="1419187"/>
            <a:chExt cx="3113447" cy="1405016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19187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568795" y="1848439"/>
              <a:ext cx="1754328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5/5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29417" y="452393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857971" y="5231816"/>
            <a:ext cx="12039600" cy="8484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3369427B-44A0-401C-8EEB-49304BD021F0}"/>
                  </a:ext>
                </a:extLst>
              </p:cNvPr>
              <p:cNvSpPr/>
              <p:nvPr/>
            </p:nvSpPr>
            <p:spPr>
              <a:xfrm>
                <a:off x="12841003" y="5215250"/>
                <a:ext cx="11178561" cy="82663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dirty="0" smtClean="0">
                    <a:solidFill>
                      <a:schemeClr val="tx1"/>
                    </a:solidFill>
                  </a:rPr>
                  <a:t>Do Q</a:t>
                </a:r>
                <a:r>
                  <a:rPr lang="vi-VN" dirty="0">
                    <a:solidFill>
                      <a:schemeClr val="tx1"/>
                    </a:solidFill>
                  </a:rPr>
                  <a:t>∈ℕ* và 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510−10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1201</m:t>
                        </m:r>
                      </m:e>
                    </m:rad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163,45 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và </a:t>
                </a:r>
                <a:r>
                  <a:rPr lang="vi-VN" dirty="0" smtClean="0">
                    <a:solidFill>
                      <a:schemeClr val="tx1"/>
                    </a:solidFill>
                  </a:rPr>
                  <a:t>Mà </a:t>
                </a:r>
                <a:r>
                  <a:rPr lang="vi-VN" dirty="0">
                    <a:solidFill>
                      <a:schemeClr val="tx1"/>
                    </a:solidFill>
                  </a:rPr>
                  <a:t>xí nghiệp không bị lỗ, tức là lời hoặc hòa vốn, nên theo bảng xét dấu thì xí nghiệp không bị lỗ khi và chỉ khi y ≥ 0, tức là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vi-VN" dirty="0" smtClean="0">
                    <a:solidFill>
                      <a:schemeClr val="tx1"/>
                    </a:solidFill>
                  </a:rPr>
                  <a:t>164 </a:t>
                </a:r>
                <a:r>
                  <a:rPr lang="vi-VN" dirty="0">
                    <a:solidFill>
                      <a:schemeClr val="tx1"/>
                    </a:solidFill>
                  </a:rPr>
                  <a:t>≤ Q ≤ 857.</a:t>
                </a:r>
              </a:p>
              <a:p>
                <a:r>
                  <a:rPr lang="vi-VN" dirty="0">
                    <a:solidFill>
                      <a:schemeClr val="tx1"/>
                    </a:solidFill>
                  </a:rPr>
                  <a:t>Vậy xí nghiệp không bị lỗ khi sản xuất từ 164 sản phẩm đến 857 sản phẩm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69427B-44A0-401C-8EEB-49304BD02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003" y="5215250"/>
                <a:ext cx="11178561" cy="8266327"/>
              </a:xfrm>
              <a:prstGeom prst="rect">
                <a:avLst/>
              </a:prstGeom>
              <a:blipFill rotWithShape="1">
                <a:blip r:embed="rId2"/>
                <a:stretch>
                  <a:fillRect l="-2013" r="-2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66" y="10290937"/>
            <a:ext cx="88646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3369427B-44A0-401C-8EEB-49304BD021F0}"/>
                  </a:ext>
                </a:extLst>
              </p:cNvPr>
              <p:cNvSpPr/>
              <p:nvPr/>
            </p:nvSpPr>
            <p:spPr>
              <a:xfrm>
                <a:off x="12841003" y="5215250"/>
                <a:ext cx="11330961" cy="84187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vi-VN" sz="4400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∈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ℕ* và 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510−10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1201</m:t>
                        </m:r>
                      </m:e>
                    </m:rad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163,45 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510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1201</m:t>
                        </m:r>
                      </m:e>
                    </m:rad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856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44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 err="1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vi-VN" sz="44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xí nghiệp không bị lỗ, tức là lời hoặc hòa vốn, nên theo bảng xét dấu thì xí nghiệp không bị lỗ khi và chỉ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𝑘h𝑖</m:t>
                    </m:r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≥ 0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tức là </a:t>
                </a:r>
                <a:endParaRPr lang="en-US" sz="44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dirty="0" smtClean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164 </m:t>
                      </m:r>
                      <m:r>
                        <a:rPr lang="vi-VN" sz="4400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≤ </m:t>
                      </m:r>
                      <m:r>
                        <a:rPr lang="vi-VN" sz="4400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𝑄</m:t>
                      </m:r>
                      <m:r>
                        <a:rPr lang="vi-VN" sz="4400" i="1" dirty="0">
                          <a:solidFill>
                            <a:schemeClr val="tx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≤ 856.</m:t>
                      </m:r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xí nghiệp không bị lỗ khi sản xuất từ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164 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sản phẩm đến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85</m:t>
                    </m:r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6</m:t>
                    </m:r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sản phẩm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69427B-44A0-401C-8EEB-49304BD02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003" y="5215250"/>
                <a:ext cx="11330961" cy="8418727"/>
              </a:xfrm>
              <a:prstGeom prst="rect">
                <a:avLst/>
              </a:prstGeom>
              <a:blipFill rotWithShape="1">
                <a:blip r:embed="rId4"/>
                <a:stretch>
                  <a:fillRect l="-2040" r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7971" y="5791200"/>
                <a:ext cx="11983032" cy="4383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i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</a:rPr>
                      <m:t>𝑦</m:t>
                    </m:r>
                    <m:r>
                      <a:rPr lang="en-US" sz="4400" i="1" dirty="0">
                        <a:latin typeface="Cambria Math"/>
                      </a:rPr>
                      <m:t> = – </m:t>
                    </m:r>
                    <m:r>
                      <a:rPr lang="en-US" sz="4400" i="1" dirty="0">
                        <a:latin typeface="Cambria Math"/>
                      </a:rPr>
                      <m:t>𝑄</m:t>
                    </m:r>
                    <m:r>
                      <a:rPr lang="en-US" sz="4400" i="1" baseline="30000" dirty="0">
                        <a:latin typeface="Cambria Math"/>
                      </a:rPr>
                      <m:t>2</m:t>
                    </m:r>
                    <m:r>
                      <a:rPr lang="en-US" sz="4400" i="1" dirty="0">
                        <a:latin typeface="Cambria Math"/>
                      </a:rPr>
                      <m:t> + 1 020</m:t>
                    </m:r>
                    <m:r>
                      <a:rPr lang="en-US" sz="4400" i="1" dirty="0">
                        <a:latin typeface="Cambria Math"/>
                      </a:rPr>
                      <m:t>𝑄</m:t>
                    </m:r>
                    <m:r>
                      <a:rPr lang="en-US" sz="4400" i="1" dirty="0">
                        <a:latin typeface="Cambria Math"/>
                      </a:rPr>
                      <m:t> – 140 000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này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=510−10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/>
                          </a:rPr>
                          <m:t>1201</m:t>
                        </m:r>
                      </m:e>
                    </m:rad>
                    <m:r>
                      <a:rPr lang="en-US" sz="4400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=510+10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/>
                          </a:rPr>
                          <m:t>1201</m:t>
                        </m:r>
                      </m:e>
                    </m:ra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endParaRPr lang="en-US" sz="4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</a:rPr>
                      <m:t>𝑎</m:t>
                    </m:r>
                    <m:r>
                      <a:rPr lang="en-US" sz="4400" i="1" dirty="0">
                        <a:latin typeface="Cambria Math"/>
                      </a:rPr>
                      <m:t> = – 1 &lt; 0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71" y="5791200"/>
                <a:ext cx="11983032" cy="4383957"/>
              </a:xfrm>
              <a:prstGeom prst="rect">
                <a:avLst/>
              </a:prstGeom>
              <a:blipFill rotWithShape="1">
                <a:blip r:embed="rId5"/>
                <a:stretch>
                  <a:fillRect l="-2087" t="-2782" b="-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41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129942" y="4714252"/>
            <a:ext cx="11178561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25796" y="4803905"/>
            <a:ext cx="12127338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9655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39" name="Group 54"/>
          <p:cNvGrpSpPr/>
          <p:nvPr/>
        </p:nvGrpSpPr>
        <p:grpSpPr>
          <a:xfrm>
            <a:off x="351938" y="2986650"/>
            <a:ext cx="22956565" cy="1780536"/>
            <a:chOff x="1268078" y="3405486"/>
            <a:chExt cx="22602713" cy="1780536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467833"/>
                <a:ext cx="177431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BTVN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Box 72"/>
          <p:cNvSpPr txBox="1"/>
          <p:nvPr/>
        </p:nvSpPr>
        <p:spPr>
          <a:xfrm>
            <a:off x="1239836" y="1953064"/>
            <a:ext cx="45076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9">
                <a:extLst>
                  <a:ext uri="{FF2B5EF4-FFF2-40B4-BE49-F238E27FC236}">
                    <a16:creationId xmlns="" xmlns:a16="http://schemas.microsoft.com/office/drawing/2014/main" id="{8A7C21E9-1269-480C-9B3F-1E373BFEA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39" y="4776181"/>
                <a:ext cx="11827699" cy="9754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709" tIns="108855" rIns="217709" bIns="108855" anchor="ctr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5400" b="1" dirty="0" err="1">
                    <a:latin typeface="Times New Roman"/>
                    <a:ea typeface="Calibri"/>
                    <a:cs typeface="Times New Roman"/>
                  </a:rPr>
                  <a:t>Bài</a:t>
                </a:r>
                <a:r>
                  <a:rPr lang="en-US" sz="5400" b="1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5400" b="1" dirty="0" err="1">
                    <a:latin typeface="Times New Roman"/>
                    <a:ea typeface="Calibri"/>
                    <a:cs typeface="Times New Roman"/>
                  </a:rPr>
                  <a:t>toán</a:t>
                </a:r>
                <a:r>
                  <a:rPr lang="en-US" sz="5400" b="1" dirty="0">
                    <a:latin typeface="Times New Roman"/>
                    <a:ea typeface="Calibri"/>
                    <a:cs typeface="Times New Roman"/>
                  </a:rPr>
                  <a:t> 1: </a:t>
                </a:r>
                <a:endParaRPr lang="en-US" sz="5400" dirty="0">
                  <a:ea typeface="Calibri"/>
                  <a:cs typeface="Times New Roman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Nam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tấm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20m.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muốn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dùng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tấm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rào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chắn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bờ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vườn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mảnh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đất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trồng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rào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bờ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mét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mảnh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đất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rào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chắn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hơn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en-US" sz="3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7" name="Rectangle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A7C21E9-1269-480C-9B3F-1E373BFEA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739" y="4776181"/>
                <a:ext cx="11827699" cy="9754882"/>
              </a:xfrm>
              <a:prstGeom prst="rect">
                <a:avLst/>
              </a:prstGeom>
              <a:blipFill rotWithShape="1">
                <a:blip r:embed="rId3"/>
                <a:stretch>
                  <a:fillRect l="-1701" t="-6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929120" y="3473093"/>
            <a:ext cx="1548308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Rectangle 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8A7C21E9-1269-480C-9B3F-1E373BFEA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4" y="11031617"/>
            <a:ext cx="11827699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 anchor="ctr">
            <a:spAutoFit/>
          </a:bodyPr>
          <a:lstStyle/>
          <a:p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5111851"/>
            <a:ext cx="9450387" cy="738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02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7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3369427B-44A0-401C-8EEB-49304BD021F0}"/>
              </a:ext>
            </a:extLst>
          </p:cNvPr>
          <p:cNvSpPr/>
          <p:nvPr/>
        </p:nvSpPr>
        <p:spPr>
          <a:xfrm>
            <a:off x="12153134" y="4716941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47D18A-E7B6-4653-A13F-EB15D40BA550}"/>
              </a:ext>
            </a:extLst>
          </p:cNvPr>
          <p:cNvSpPr/>
          <p:nvPr/>
        </p:nvSpPr>
        <p:spPr>
          <a:xfrm>
            <a:off x="926879" y="4803906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0600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03" name="Rectangle 3"/>
              <p:cNvSpPr>
                <a:spLocks noChangeArrowheads="1"/>
              </p:cNvSpPr>
              <p:nvPr/>
            </p:nvSpPr>
            <p:spPr bwMode="auto">
              <a:xfrm>
                <a:off x="1041294" y="4690430"/>
                <a:ext cx="10998305" cy="421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H1?: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+4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−4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+8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(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−2)(2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+3)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0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294" y="4690430"/>
                <a:ext cx="10998305" cy="4212948"/>
              </a:xfrm>
              <a:prstGeom prst="rect">
                <a:avLst/>
              </a:prstGeom>
              <a:blipFill rotWithShape="1">
                <a:blip r:embed="rId3"/>
                <a:stretch>
                  <a:fillRect l="-2273" t="-1734" b="-54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83699" y="2936405"/>
            <a:ext cx="22699730" cy="1780536"/>
            <a:chOff x="721799" y="1603075"/>
            <a:chExt cx="22602713" cy="178053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Ghép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đôi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để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trả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8225" y="9436308"/>
                <a:ext cx="1017097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𝑏𝑥</m:t>
                    </m:r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𝑐</m:t>
                    </m:r>
                    <m:r>
                      <a:rPr lang="en-US" sz="4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,</m:t>
                    </m:r>
                    <m:r>
                      <a:rPr lang="en-US" sz="4400" i="1">
                        <a:latin typeface="Cambria Math"/>
                      </a:rPr>
                      <m:t>𝑐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</a:rPr>
                      <m:t>𝑎</m:t>
                    </m:r>
                    <m:r>
                      <a:rPr lang="en-US" sz="4400" i="1" dirty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225" y="9436308"/>
                <a:ext cx="10170976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2397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325435" y="1914591"/>
            <a:ext cx="19202401" cy="848246"/>
            <a:chOff x="168274" y="1875050"/>
            <a:chExt cx="19202401" cy="848244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30096" y="1875050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9">
                <a:extLst>
                  <a:ext uri="{FF2B5EF4-FFF2-40B4-BE49-F238E27FC236}">
                    <a16:creationId xmlns:a16="http://schemas.microsoft.com/office/drawing/2014/main" xmlns="" id="{8A7C21E9-1269-480C-9B3F-1E373BFEA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6272" y="4743740"/>
                <a:ext cx="10928589" cy="5175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709" tIns="108855" rIns="217709" bIns="108855" anchor="ctr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H2?: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 smtClean="0"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sz="3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7" name="Rectangl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7C21E9-1269-480C-9B3F-1E373BFEA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66272" y="4743740"/>
                <a:ext cx="10928589" cy="5175232"/>
              </a:xfrm>
              <a:prstGeom prst="rect">
                <a:avLst/>
              </a:prstGeom>
              <a:blipFill rotWithShape="1">
                <a:blip r:embed="rId5"/>
                <a:stretch>
                  <a:fillRect l="-1115" t="-9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2567087" y="8903378"/>
                <a:ext cx="10829594" cy="3141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0" indent="-742950"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4400" b="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lvl="0" indent="-742950"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</a:rPr>
                      <m:t>x</m:t>
                    </m:r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  <a:r>
                  <a:rPr lang="en-US" sz="4400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=2;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7087" y="8903378"/>
                <a:ext cx="10829594" cy="3141116"/>
              </a:xfrm>
              <a:prstGeom prst="rect">
                <a:avLst/>
              </a:prstGeom>
              <a:blipFill rotWithShape="1">
                <a:blip r:embed="rId6"/>
                <a:stretch>
                  <a:fillRect l="-2309" b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685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203" grpId="0"/>
      <p:bldP spid="5" grpId="0"/>
      <p:bldP spid="77" grpId="0"/>
      <p:bldP spid="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129942" y="4714252"/>
            <a:ext cx="11178561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230486" y="4803905"/>
            <a:ext cx="12127338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9655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39" name="Group 54"/>
          <p:cNvGrpSpPr/>
          <p:nvPr/>
        </p:nvGrpSpPr>
        <p:grpSpPr>
          <a:xfrm>
            <a:off x="351938" y="2986650"/>
            <a:ext cx="22956565" cy="1780536"/>
            <a:chOff x="1268078" y="3405486"/>
            <a:chExt cx="22602713" cy="1780536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467833"/>
                <a:ext cx="177431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BTVN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Box 72"/>
          <p:cNvSpPr txBox="1"/>
          <p:nvPr/>
        </p:nvSpPr>
        <p:spPr>
          <a:xfrm>
            <a:off x="1239836" y="1953064"/>
            <a:ext cx="45076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9">
                <a:extLst>
                  <a:ext uri="{FF2B5EF4-FFF2-40B4-BE49-F238E27FC236}">
                    <a16:creationId xmlns="" xmlns:a16="http://schemas.microsoft.com/office/drawing/2014/main" id="{8A7C21E9-1269-480C-9B3F-1E373BFEA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425" y="5731384"/>
                <a:ext cx="11827699" cy="614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709" tIns="108855" rIns="217709" bIns="108855" anchor="ctr">
                <a:spAutoFit/>
              </a:bodyPr>
              <a:lstStyle/>
              <a:p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Dũng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muốn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uốn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tấm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tôn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bề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ngang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𝟑𝟐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cm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rãnh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nước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tấm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tôn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rồi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gấp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đảm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kỹ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thuật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ngang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rãnh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nước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hơn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𝟏𝟐𝟎</m:t>
                    </m:r>
                    <m:r>
                      <a:rPr lang="en-US" sz="48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sSup>
                      <m:sSupPr>
                        <m:ctrlPr>
                          <a:rPr lang="en-US" sz="4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A7C21E9-1269-480C-9B3F-1E373BFEA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425" y="5731384"/>
                <a:ext cx="11827699" cy="6145882"/>
              </a:xfrm>
              <a:prstGeom prst="rect">
                <a:avLst/>
              </a:prstGeom>
              <a:blipFill rotWithShape="1">
                <a:blip r:embed="rId3"/>
                <a:stretch>
                  <a:fillRect l="-1236" t="-794" r="-670" b="-36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929120" y="3473093"/>
            <a:ext cx="1548308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0" y="5560323"/>
            <a:ext cx="9296400" cy="631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135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742" y="1973593"/>
            <a:ext cx="1905001" cy="804674"/>
            <a:chOff x="168274" y="1905000"/>
            <a:chExt cx="1905001" cy="804672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62200" y="1982116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 CỦA TAM THỨC BẬC HAI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664" y="3025217"/>
            <a:ext cx="22325581" cy="9372600"/>
            <a:chOff x="1076414" y="4334859"/>
            <a:chExt cx="22325581" cy="3568169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9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26" name="Rounded Rectangle 25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063290" y="5518565"/>
                <a:ext cx="20110909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Tam </a:t>
                </a:r>
                <a:r>
                  <a:rPr lang="en-US" sz="6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6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6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6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6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6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b="0" i="0" smtClean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6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6000" b="0" i="0" smtClean="0">
                        <a:latin typeface="Cambria Math"/>
                      </a:rPr>
                      <m:t>=</m:t>
                    </m:r>
                    <m:r>
                      <a:rPr lang="en-US" sz="60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6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/>
                      </a:rPr>
                      <m:t>+</m:t>
                    </m:r>
                    <m:r>
                      <a:rPr lang="en-US" sz="6000" i="1">
                        <a:latin typeface="Cambria Math"/>
                      </a:rPr>
                      <m:t>𝑏𝑥</m:t>
                    </m:r>
                    <m:r>
                      <a:rPr lang="en-US" sz="6000" i="1">
                        <a:latin typeface="Cambria Math"/>
                      </a:rPr>
                      <m:t>+</m:t>
                    </m:r>
                    <m:r>
                      <a:rPr lang="en-US" sz="6000" i="1">
                        <a:latin typeface="Cambria Math"/>
                      </a:rPr>
                      <m:t>𝑐</m:t>
                    </m:r>
                    <m:r>
                      <a:rPr lang="en-US" sz="6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𝑎</m:t>
                    </m:r>
                    <m:r>
                      <a:rPr lang="en-US" sz="6000" i="1">
                        <a:latin typeface="Cambria Math"/>
                      </a:rPr>
                      <m:t>,</m:t>
                    </m:r>
                    <m:r>
                      <a:rPr lang="en-US" sz="6000" i="1">
                        <a:latin typeface="Cambria Math"/>
                      </a:rPr>
                      <m:t>𝑏</m:t>
                    </m:r>
                    <m:r>
                      <a:rPr lang="en-US" sz="6000" i="1">
                        <a:latin typeface="Cambria Math"/>
                      </a:rPr>
                      <m:t>,</m:t>
                    </m:r>
                    <m:r>
                      <a:rPr lang="en-US" sz="6000" i="1">
                        <a:latin typeface="Cambria Math"/>
                      </a:rPr>
                      <m:t>𝑐</m:t>
                    </m:r>
                    <m:r>
                      <a:rPr lang="en-US" sz="6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60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6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</a:rPr>
                      <m:t>𝑎</m:t>
                    </m:r>
                    <m:r>
                      <a:rPr lang="en-US" sz="6000" i="1" dirty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6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/>
                      </a:rPr>
                      <m:t>+</m:t>
                    </m:r>
                    <m:r>
                      <a:rPr lang="en-US" sz="6000" i="1">
                        <a:latin typeface="Cambria Math"/>
                      </a:rPr>
                      <m:t>𝑏𝑥</m:t>
                    </m:r>
                    <m:r>
                      <a:rPr lang="en-US" sz="6000" i="1">
                        <a:latin typeface="Cambria Math"/>
                      </a:rPr>
                      <m:t>+</m:t>
                    </m:r>
                    <m:r>
                      <a:rPr lang="en-US" sz="6000" i="1">
                        <a:latin typeface="Cambria Math"/>
                      </a:rPr>
                      <m:t>𝑐</m:t>
                    </m:r>
                    <m:r>
                      <a:rPr lang="en-US" sz="6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60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6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60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6000">
                        <a:latin typeface="Cambria Math"/>
                      </a:rPr>
                      <m:t>=</m:t>
                    </m:r>
                    <m:r>
                      <a:rPr lang="en-US" sz="60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6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/>
                      </a:rPr>
                      <m:t>+</m:t>
                    </m:r>
                    <m:r>
                      <a:rPr lang="en-US" sz="6000" i="1">
                        <a:latin typeface="Cambria Math"/>
                      </a:rPr>
                      <m:t>𝑏𝑥</m:t>
                    </m:r>
                    <m:r>
                      <a:rPr lang="en-US" sz="6000" i="1">
                        <a:latin typeface="Cambria Math"/>
                      </a:rPr>
                      <m:t>+</m:t>
                    </m:r>
                    <m:r>
                      <a:rPr lang="en-US" sz="6000" i="1">
                        <a:latin typeface="Cambria Math"/>
                      </a:rPr>
                      <m:t>𝑐</m:t>
                    </m:r>
                    <m:r>
                      <a:rPr lang="en-US" sz="6000" i="1">
                        <a:latin typeface="Cambria Math"/>
                      </a:rPr>
                      <m:t>.</m:t>
                    </m:r>
                  </m:oMath>
                </a14:m>
                <a:endParaRPr lang="en-US" sz="6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290" y="5518565"/>
                <a:ext cx="20110909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1819" t="-3247" b="-6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29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2169" y="2718332"/>
            <a:ext cx="21868726" cy="10295812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65745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928659" y="4660166"/>
                <a:ext cx="20308626" cy="6951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vi-VN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indent="-742950">
                  <a:buAutoNum type="alphaUcPeriod"/>
                </a:pPr>
                <a:r>
                  <a:rPr lang="en-US" sz="4400" dirty="0" smtClean="0"/>
                  <a:t>  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=−2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+3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+5</m:t>
                    </m:r>
                  </m:oMath>
                </a14:m>
                <a:endParaRPr lang="en-US" sz="4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742950" indent="-742950">
                  <a:buAutoNum type="alphaUcPeriod" startAt="2"/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4400" i="1">
                        <a:latin typeface="Cambria Math"/>
                      </a:rPr>
                      <m:t>−3</m:t>
                    </m:r>
                  </m:oMath>
                </a14:m>
                <a:endParaRPr lang="en-US" sz="44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+4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eaLnBrk="1" hangingPunct="1">
                  <a:lnSpc>
                    <a:spcPct val="200000"/>
                  </a:lnSpc>
                </a:pPr>
                <a:r>
                  <a:rPr lang="vi-VN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+3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659" y="4660166"/>
                <a:ext cx="20308626" cy="6951647"/>
              </a:xfrm>
              <a:prstGeom prst="rect">
                <a:avLst/>
              </a:prstGeom>
              <a:blipFill rotWithShape="1">
                <a:blip r:embed="rId2"/>
                <a:stretch>
                  <a:fillRect l="-1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534013" y="5791200"/>
            <a:ext cx="1140244" cy="12778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50455" y="1707040"/>
            <a:ext cx="1905001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1822275"/>
            <a:ext cx="84946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 CỦA TAM THỨC BẬC HAI</a:t>
            </a:r>
          </a:p>
        </p:txBody>
      </p:sp>
    </p:spTree>
    <p:extLst>
      <p:ext uri="{BB962C8B-B14F-4D97-AF65-F5344CB8AC3E}">
        <p14:creationId xmlns:p14="http://schemas.microsoft.com/office/powerpoint/2010/main" val="5733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11791858" cy="839520"/>
            <a:chOff x="168274" y="1905000"/>
            <a:chExt cx="117918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-304799" y="2774514"/>
            <a:ext cx="24688800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9483793" cy="940513"/>
              <a:chOff x="1311958" y="3405486"/>
              <a:chExt cx="9483793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6037516" y="-445047"/>
                <a:ext cx="793395" cy="8723074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97303" y="3635013"/>
                <a:ext cx="8399740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 NHÓM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 NHÓM 1)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5616" y="4097888"/>
                <a:ext cx="21936784" cy="325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sát </a:t>
                </a:r>
                <a:r>
                  <a:rPr lang="pt-BR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 17, Hình 18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-SGK/T44 và cho biết dấu của các tam thức bậc 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−2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+2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+4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</a:rPr>
                      <m:t>−5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cho biết dấu của hệ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dấu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mỗi tam thức đó. Rút ra mối liên hệ về dấu của tam thức bậc 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𝑏𝑥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𝑐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dấu của hệ 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trong trường hợp  </a:t>
                </a:r>
                <a14:m>
                  <m:oMath xmlns:m="http://schemas.openxmlformats.org/officeDocument/2006/math">
                    <m:r>
                      <a:rPr lang="pt-BR" sz="4800" i="1" smtClean="0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 như vậy.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616" y="4097888"/>
                <a:ext cx="21936784" cy="3253711"/>
              </a:xfrm>
              <a:prstGeom prst="rect">
                <a:avLst/>
              </a:prstGeom>
              <a:blipFill rotWithShape="1">
                <a:blip r:embed="rId2"/>
                <a:stretch>
                  <a:fillRect t="-4869" r="-1806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3"/>
          <a:stretch>
            <a:fillRect/>
          </a:stretch>
        </p:blipFill>
        <p:spPr>
          <a:xfrm>
            <a:off x="3511231" y="8229600"/>
            <a:ext cx="4870769" cy="5486400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4"/>
          <a:stretch>
            <a:fillRect/>
          </a:stretch>
        </p:blipFill>
        <p:spPr>
          <a:xfrm>
            <a:off x="12877800" y="8229600"/>
            <a:ext cx="6019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11791858" cy="839520"/>
            <a:chOff x="168274" y="1905000"/>
            <a:chExt cx="117918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-304799" y="2774514"/>
            <a:ext cx="24688800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9347336" cy="940513"/>
              <a:chOff x="1311958" y="3405486"/>
              <a:chExt cx="9347336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5969288" y="-376819"/>
                <a:ext cx="793395" cy="8586617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97303" y="3635013"/>
                <a:ext cx="82447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 NHÓM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(NHÓM 2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5616" y="4097888"/>
                <a:ext cx="22089184" cy="325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sát </a:t>
                </a:r>
                <a:r>
                  <a:rPr lang="pt-BR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 </a:t>
                </a:r>
                <a:r>
                  <a:rPr lang="pt-BR" sz="48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19, </a:t>
                </a:r>
                <a:r>
                  <a:rPr lang="pt-BR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 </a:t>
                </a:r>
                <a:r>
                  <a:rPr lang="pt-BR" sz="48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20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-SGK/T45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cho biết dấu của các tam thức bậc 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−2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+1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+4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cho biết dấu của hệ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dấu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mỗi tam thức đó. Rút ra mối liên hệ về dấu của tam thức bậc 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𝑏𝑥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𝑐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dấu của hệ 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trong trường hợp  </a:t>
                </a:r>
                <a14:m>
                  <m:oMath xmlns:m="http://schemas.openxmlformats.org/officeDocument/2006/math">
                    <m:r>
                      <a:rPr lang="pt-BR" sz="4800" i="1" smtClean="0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 như vậy.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616" y="4097888"/>
                <a:ext cx="22089184" cy="3253711"/>
              </a:xfrm>
              <a:prstGeom prst="rect">
                <a:avLst/>
              </a:prstGeom>
              <a:blipFill rotWithShape="1">
                <a:blip r:embed="rId2"/>
                <a:stretch>
                  <a:fillRect t="-4869" r="-1297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/>
          <p:nvPr/>
        </p:nvPicPr>
        <p:blipFill>
          <a:blip r:embed="rId3"/>
          <a:stretch>
            <a:fillRect/>
          </a:stretch>
        </p:blipFill>
        <p:spPr>
          <a:xfrm>
            <a:off x="3505200" y="8229600"/>
            <a:ext cx="6019800" cy="5105400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4"/>
          <a:stretch>
            <a:fillRect/>
          </a:stretch>
        </p:blipFill>
        <p:spPr>
          <a:xfrm>
            <a:off x="13487400" y="8229600"/>
            <a:ext cx="61722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32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11791858" cy="839520"/>
            <a:chOff x="168274" y="1905000"/>
            <a:chExt cx="117918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-304799" y="2774514"/>
            <a:ext cx="24688800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9130071" cy="940513"/>
              <a:chOff x="1311958" y="3405486"/>
              <a:chExt cx="9130071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5740806" y="-148337"/>
                <a:ext cx="793395" cy="8129654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97303" y="3635013"/>
                <a:ext cx="82447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NHÓM (NHÓM 3)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5616" y="4097888"/>
                <a:ext cx="22012984" cy="325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sát </a:t>
                </a:r>
                <a:r>
                  <a:rPr lang="pt-BR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 </a:t>
                </a:r>
                <a:r>
                  <a:rPr lang="pt-BR" sz="48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21, </a:t>
                </a:r>
                <a:r>
                  <a:rPr lang="pt-BR" sz="48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 </a:t>
                </a:r>
                <a:r>
                  <a:rPr lang="pt-BR" sz="4800" i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22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-SGK/T45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cho biết dấu của các tam thức bậc 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+3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+2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+4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</a:rPr>
                      <m:t>−3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cho biết dấu của hệ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dấu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800" i="1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mỗi tam thức đó. Rút ra mối liên hệ về dấu của tam thức bậc 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𝑏𝑥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𝑐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dấu của hệ 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trong trường hợp  </a:t>
                </a:r>
                <a14:m>
                  <m:oMath xmlns:m="http://schemas.openxmlformats.org/officeDocument/2006/math">
                    <m:r>
                      <a:rPr lang="pt-BR" sz="4800" i="1" smtClean="0">
                        <a:latin typeface="Cambria Math"/>
                        <a:ea typeface="Cambria Math"/>
                        <a:cs typeface="Times New Roman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pt-BR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:r>
                  <a:rPr lang="pt-BR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 như vậy.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616" y="4097888"/>
                <a:ext cx="22012984" cy="3253711"/>
              </a:xfrm>
              <a:prstGeom prst="rect">
                <a:avLst/>
              </a:prstGeom>
              <a:blipFill rotWithShape="1">
                <a:blip r:embed="rId2"/>
                <a:stretch>
                  <a:fillRect t="-4869" r="-1633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3429000" y="8229600"/>
            <a:ext cx="7315199" cy="4953000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4"/>
          <a:stretch>
            <a:fillRect/>
          </a:stretch>
        </p:blipFill>
        <p:spPr>
          <a:xfrm>
            <a:off x="14630400" y="8229600"/>
            <a:ext cx="5791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19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4142</TotalTime>
  <Words>4033</Words>
  <Application>Microsoft Office PowerPoint</Application>
  <PresentationFormat>Custom</PresentationFormat>
  <Paragraphs>349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DELL</cp:lastModifiedBy>
  <cp:revision>490</cp:revision>
  <dcterms:created xsi:type="dcterms:W3CDTF">2013-08-31T11:42:51Z</dcterms:created>
  <dcterms:modified xsi:type="dcterms:W3CDTF">2022-08-26T09:03:47Z</dcterms:modified>
</cp:coreProperties>
</file>