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 id="2147483660" r:id="rId2"/>
  </p:sldMasterIdLst>
  <p:notesMasterIdLst>
    <p:notesMasterId r:id="rId42"/>
  </p:notesMasterIdLst>
  <p:sldIdLst>
    <p:sldId id="257" r:id="rId3"/>
    <p:sldId id="256" r:id="rId4"/>
    <p:sldId id="258" r:id="rId5"/>
    <p:sldId id="397" r:id="rId6"/>
    <p:sldId id="268" r:id="rId7"/>
    <p:sldId id="398" r:id="rId8"/>
    <p:sldId id="349" r:id="rId9"/>
    <p:sldId id="361" r:id="rId10"/>
    <p:sldId id="363" r:id="rId11"/>
    <p:sldId id="399" r:id="rId12"/>
    <p:sldId id="400" r:id="rId13"/>
    <p:sldId id="401" r:id="rId14"/>
    <p:sldId id="392" r:id="rId15"/>
    <p:sldId id="373" r:id="rId16"/>
    <p:sldId id="366" r:id="rId17"/>
    <p:sldId id="374" r:id="rId18"/>
    <p:sldId id="402" r:id="rId19"/>
    <p:sldId id="403" r:id="rId20"/>
    <p:sldId id="378" r:id="rId21"/>
    <p:sldId id="404" r:id="rId22"/>
    <p:sldId id="405" r:id="rId23"/>
    <p:sldId id="407" r:id="rId24"/>
    <p:sldId id="379" r:id="rId25"/>
    <p:sldId id="408" r:id="rId26"/>
    <p:sldId id="409" r:id="rId27"/>
    <p:sldId id="410" r:id="rId28"/>
    <p:sldId id="411" r:id="rId29"/>
    <p:sldId id="413" r:id="rId30"/>
    <p:sldId id="414" r:id="rId31"/>
    <p:sldId id="393" r:id="rId32"/>
    <p:sldId id="357" r:id="rId33"/>
    <p:sldId id="385" r:id="rId34"/>
    <p:sldId id="386" r:id="rId35"/>
    <p:sldId id="415" r:id="rId36"/>
    <p:sldId id="416" r:id="rId37"/>
    <p:sldId id="417" r:id="rId38"/>
    <p:sldId id="387" r:id="rId39"/>
    <p:sldId id="388" r:id="rId40"/>
    <p:sldId id="389" r:id="rId41"/>
  </p:sldIdLst>
  <p:sldSz cx="12192000" cy="6858000"/>
  <p:notesSz cx="6858000" cy="9144000"/>
  <p:embeddedFontLst>
    <p:embeddedFont>
      <p:font typeface="Calibri Light" pitchFamily="34" charset="0"/>
      <p:regular r:id="rId43"/>
      <p:italic r:id="rId44"/>
    </p:embeddedFont>
    <p:embeddedFont>
      <p:font typeface="Cambria Math" pitchFamily="18" charset="0"/>
      <p:regular r:id="rId45"/>
    </p:embeddedFont>
    <p:embeddedFont>
      <p:font typeface="Calibri" pitchFamily="34" charset="0"/>
      <p:regular r:id="rId46"/>
      <p:bold r:id="rId47"/>
      <p:italic r:id="rId48"/>
      <p:boldItalic r:id="rId49"/>
    </p:embeddedFont>
    <p:embeddedFont>
      <p:font typeface="Britannic Bold" pitchFamily="34" charset="0"/>
      <p:regular r:id="rId50"/>
    </p:embeddedFont>
    <p:embeddedFont>
      <p:font typeface="Tahoma"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E9A3"/>
    <a:srgbClr val="FFD44B"/>
    <a:srgbClr val="FFD653"/>
    <a:srgbClr val="5B9BD5"/>
    <a:srgbClr val="CCFF99"/>
    <a:srgbClr val="CC00FF"/>
    <a:srgbClr val="00B050"/>
    <a:srgbClr val="000000"/>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5165" autoAdjust="0"/>
  </p:normalViewPr>
  <p:slideViewPr>
    <p:cSldViewPr snapToGrid="0">
      <p:cViewPr varScale="1">
        <p:scale>
          <a:sx n="83" d="100"/>
          <a:sy n="83" d="100"/>
        </p:scale>
        <p:origin x="-475" y="-62"/>
      </p:cViewPr>
      <p:guideLst>
        <p:guide orient="horz" pos="2160"/>
        <p:guide pos="3840"/>
      </p:guideLst>
    </p:cSldViewPr>
  </p:slideViewPr>
  <p:notesTextViewPr>
    <p:cViewPr>
      <p:scale>
        <a:sx n="1" d="1"/>
        <a:sy n="1" d="1"/>
      </p:scale>
      <p:origin x="0" y="0"/>
    </p:cViewPr>
  </p:notesTextViewPr>
  <p:sorterViewPr>
    <p:cViewPr>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t>‹#›</a:t>
            </a:fld>
            <a:endParaRPr lang="en-US"/>
          </a:p>
        </p:txBody>
      </p:sp>
    </p:spTree>
    <p:extLst>
      <p:ext uri="{BB962C8B-B14F-4D97-AF65-F5344CB8AC3E}">
        <p14:creationId xmlns:p14="http://schemas.microsoft.com/office/powerpoint/2010/main" val="263656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18811-9ACA-4F8F-B04D-1A13BE81CBEC}" type="slidenum">
              <a:rPr lang="en-US" smtClean="0"/>
              <a:t>1</a:t>
            </a:fld>
            <a:endParaRPr lang="en-US"/>
          </a:p>
        </p:txBody>
      </p:sp>
    </p:spTree>
    <p:extLst>
      <p:ext uri="{BB962C8B-B14F-4D97-AF65-F5344CB8AC3E}">
        <p14:creationId xmlns:p14="http://schemas.microsoft.com/office/powerpoint/2010/main" val="297121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11/14/2024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18" Type="http://schemas.openxmlformats.org/officeDocument/2006/relationships/image" Target="../media/image12.png"/><Relationship Id="rId3" Type="http://schemas.microsoft.com/office/2007/relationships/media" Target="../media/media3.wav"/><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slide" Target="slide6.xml"/><Relationship Id="rId2" Type="http://schemas.microsoft.com/office/2007/relationships/media" Target="../media/media2.wav"/><Relationship Id="rId16" Type="http://schemas.openxmlformats.org/officeDocument/2006/relationships/image" Target="../media/image3.GIF"/><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slideLayout" Target="../slideLayouts/slideLayout12.xml"/><Relationship Id="rId15" Type="http://schemas.openxmlformats.org/officeDocument/2006/relationships/slide" Target="slide7.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4.png"/><Relationship Id="rId1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8.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32.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27.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56.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GIF"/><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GIF"/><Relationship Id="rId7" Type="http://schemas.openxmlformats.org/officeDocument/2006/relationships/image" Target="../media/image5.sv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19.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descr="n53 Fb Tran Phu"/>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n53 Fb Tran Phu"/>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descr="n53 Fb Tran Phu"/>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descr="n53 Fb Tran Phu">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descr="n53 Fb Tran Phu"/>
          <p:cNvSpPr/>
          <p:nvPr/>
        </p:nvSpPr>
        <p:spPr>
          <a:xfrm>
            <a:off x="6736617" y="3604027"/>
            <a:ext cx="243637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12700" cmpd="sng">
                  <a:noFill/>
                  <a:prstDash val="solid"/>
                </a:ln>
                <a:solidFill>
                  <a:srgbClr val="00B0F0"/>
                </a:solidFill>
                <a:effectLst/>
                <a:uLnTx/>
                <a:uFillTx/>
                <a:latin typeface="Calibri" panose="020F0502020204030204"/>
                <a:ea typeface="+mn-ea"/>
                <a:cs typeface="+mn-cs"/>
              </a:rPr>
              <a:t>BẮT</a:t>
            </a:r>
            <a:r>
              <a:rPr kumimoji="0" lang="en-US" sz="4800" b="1" i="0" u="none" strike="noStrike" kern="1200" cap="none" spc="0" normalizeH="0" baseline="0" noProof="0" dirty="0">
                <a:ln w="12700" cmpd="sng">
                  <a:noFill/>
                  <a:prstDash val="solid"/>
                </a:ln>
                <a:solidFill>
                  <a:srgbClr val="00B0F0"/>
                </a:solidFill>
                <a:effectLst/>
                <a:uLnTx/>
                <a:uFillTx/>
                <a:latin typeface="Calibri" panose="020F0502020204030204"/>
                <a:ea typeface="+mn-ea"/>
                <a:cs typeface="+mn-cs"/>
              </a:rPr>
              <a:t> </a:t>
            </a:r>
            <a:r>
              <a:rPr kumimoji="0" lang="en-US" sz="4800" b="1" i="0" u="none" strike="noStrike" kern="1200" cap="none" spc="0" normalizeH="0" baseline="0" noProof="0" dirty="0" err="1">
                <a:ln w="12700" cmpd="sng">
                  <a:noFill/>
                  <a:prstDash val="solid"/>
                </a:ln>
                <a:solidFill>
                  <a:srgbClr val="00B0F0"/>
                </a:solidFill>
                <a:effectLst/>
                <a:uLnTx/>
                <a:uFillTx/>
                <a:latin typeface="Calibri" panose="020F0502020204030204"/>
                <a:ea typeface="+mn-ea"/>
                <a:cs typeface="+mn-cs"/>
              </a:rPr>
              <a:t>ĐẦU</a:t>
            </a:r>
            <a:endParaRPr kumimoji="0" lang="en-US" sz="4800" b="1" i="0" u="none" strike="noStrike" kern="1200" cap="none" spc="0" normalizeH="0" baseline="0" noProof="0" dirty="0">
              <a:ln w="12700" cmpd="sng">
                <a:noFill/>
                <a:prstDash val="solid"/>
              </a:ln>
              <a:solidFill>
                <a:srgbClr val="00B0F0"/>
              </a:solidFill>
              <a:effectLst/>
              <a:uLnTx/>
              <a:uFillTx/>
              <a:latin typeface="Calibri" panose="020F0502020204030204"/>
              <a:ea typeface="+mn-ea"/>
              <a:cs typeface="+mn-cs"/>
            </a:endParaRPr>
          </a:p>
        </p:txBody>
      </p:sp>
      <p:pic>
        <p:nvPicPr>
          <p:cNvPr id="46" name="Crystal" descr="n53 Fb Tran P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60757" y="7273075"/>
            <a:ext cx="609600" cy="609600"/>
          </a:xfrm>
          <a:prstGeom prst="rect">
            <a:avLst/>
          </a:prstGeom>
        </p:spPr>
      </p:pic>
      <p:pic>
        <p:nvPicPr>
          <p:cNvPr id="42" name="Picture 41" descr="n53 Fb Tran P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2633" y="3414516"/>
            <a:ext cx="3005588" cy="3225064"/>
          </a:xfrm>
          <a:prstGeom prst="rect">
            <a:avLst/>
          </a:prstGeom>
        </p:spPr>
      </p:pic>
      <p:pic>
        <p:nvPicPr>
          <p:cNvPr id="48" name="Picture 47" descr="n53 Fb Tran Phu"/>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53 Fb Tran Phu"/>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a:fillRect/>
          </a:stretch>
        </p:blipFill>
        <p:spPr bwMode="auto">
          <a:xfrm>
            <a:off x="8040914" y="4013559"/>
            <a:ext cx="4039926" cy="241287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p>
        </p:txBody>
      </p:sp>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Tran Phu"/>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err="1"/>
              <a:t>đều</a:t>
            </a:r>
            <a:r>
              <a:rPr lang="en-US" sz="2800"/>
              <a:t>?</a:t>
            </a:r>
            <a:endParaRPr lang="en-US" sz="2800" dirty="0"/>
          </a:p>
        </p:txBody>
      </p:sp>
      <p:pic>
        <p:nvPicPr>
          <p:cNvPr id="2054" name="Picture 6" descr="n53 Fb Tran P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descr="n53 Fb Tran Phu"/>
          <p:cNvSpPr>
            <a:spLocks noChangeArrowheads="1"/>
          </p:cNvSpPr>
          <p:nvPr/>
        </p:nvSpPr>
        <p:spPr bwMode="auto">
          <a:xfrm>
            <a:off x="2113614" y="1383236"/>
            <a:ext cx="5796672" cy="18158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Chuyển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biến</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đổi</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quỹ</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đạo</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một</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đường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vận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tức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thời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tăng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hoặc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giảm</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theo</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thời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err="1">
                <a:ln>
                  <a:noFill/>
                </a:ln>
                <a:solidFill>
                  <a:schemeClr val="tx1"/>
                </a:solidFill>
                <a:effectLst/>
                <a:ea typeface="Times New Roman" panose="02020603050405020304" pitchFamily="18" charset="0"/>
                <a:cs typeface="Arial" panose="020B0604020202020204" pitchFamily="34" charset="0"/>
              </a:rPr>
              <a:t>gian</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1"/>
              </a:solidFill>
              <a:effectLst/>
              <a:cs typeface="Arial" panose="020B0604020202020204" pitchFamily="34" charset="0"/>
            </a:endParaRPr>
          </a:p>
        </p:txBody>
      </p:sp>
      <p:sp>
        <p:nvSpPr>
          <p:cNvPr id="8" name="Arrow: Pentagon 7" descr="n53 Fb Tran Phu"/>
          <p:cNvSpPr/>
          <p:nvPr/>
        </p:nvSpPr>
        <p:spPr>
          <a:xfrm>
            <a:off x="2244242" y="3199117"/>
            <a:ext cx="5666044"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cap="none" normalizeH="0" baseline="0">
                <a:ln>
                  <a:noFill/>
                </a:ln>
                <a:solidFill>
                  <a:schemeClr val="bg1"/>
                </a:solidFill>
                <a:effectLst/>
                <a:ea typeface="Times New Roman" panose="02020603050405020304" pitchFamily="18" charset="0"/>
                <a:cs typeface="Arial" panose="020B0604020202020204" pitchFamily="34" charset="0"/>
              </a:rPr>
              <a:t>Chuyển động thẳng nhanh dần đều</a:t>
            </a:r>
            <a:r>
              <a:rPr kumimoji="0" lang="en-US" sz="2400" b="0" i="0" u="none" strike="noStrike" cap="none" normalizeH="0" baseline="0">
                <a:ln>
                  <a:noFill/>
                </a:ln>
                <a:solidFill>
                  <a:schemeClr val="bg1"/>
                </a:solidFill>
                <a:effectLst/>
                <a:ea typeface="Times New Roman" panose="02020603050405020304" pitchFamily="18" charset="0"/>
                <a:cs typeface="Arial" panose="020B0604020202020204" pitchFamily="34" charset="0"/>
              </a:rPr>
              <a:t>:</a:t>
            </a:r>
          </a:p>
          <a:p>
            <a:pPr algn="ctr"/>
            <a:r>
              <a:rPr kumimoji="0" lang="en-US" sz="2400" b="0" i="0" u="none" strike="noStrike" cap="none" normalizeH="0" baseline="0">
                <a:ln>
                  <a:noFill/>
                </a:ln>
                <a:solidFill>
                  <a:schemeClr val="bg1"/>
                </a:solidFill>
                <a:effectLst/>
                <a:ea typeface="Times New Roman" panose="02020603050405020304" pitchFamily="18" charset="0"/>
                <a:cs typeface="Arial" panose="020B0604020202020204" pitchFamily="34" charset="0"/>
              </a:rPr>
              <a:t>là chuyển động có quỹ đạo là một đường thẳng và có vận tốc tức thời tăng đều theo thời gian.</a:t>
            </a:r>
            <a:endParaRPr kumimoji="0" lang="en-US" sz="2400" b="0" i="0" u="none" strike="noStrike" cap="none" normalizeH="0" baseline="0">
              <a:ln>
                <a:noFill/>
              </a:ln>
              <a:solidFill>
                <a:schemeClr val="bg1"/>
              </a:solidFill>
              <a:effectLst/>
              <a:cs typeface="Arial" panose="020B0604020202020204" pitchFamily="34" charset="0"/>
            </a:endParaRPr>
          </a:p>
        </p:txBody>
      </p:sp>
      <p:sp>
        <p:nvSpPr>
          <p:cNvPr id="9" name="Arrow: Pentagon 8" descr="n53 Fb Tran Phu"/>
          <p:cNvSpPr/>
          <p:nvPr/>
        </p:nvSpPr>
        <p:spPr>
          <a:xfrm flipH="1">
            <a:off x="2244239" y="4818743"/>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a:ln>
                  <a:noFill/>
                </a:ln>
                <a:solidFill>
                  <a:schemeClr val="bg1"/>
                </a:solidFill>
                <a:effectLst/>
                <a:ea typeface="Times New Roman" panose="02020603050405020304" pitchFamily="18" charset="0"/>
                <a:cs typeface="Arial" panose="020B0604020202020204" pitchFamily="34" charset="0"/>
              </a:rPr>
              <a:t>Chuyển động thẳng chậm dần đều</a:t>
            </a:r>
            <a:r>
              <a:rPr kumimoji="0" lang="en-US" sz="2400" b="0" i="0" u="none" strike="noStrike" cap="none" normalizeH="0" baseline="0">
                <a:ln>
                  <a:noFill/>
                </a:ln>
                <a:solidFill>
                  <a:schemeClr val="bg1"/>
                </a:solidFill>
                <a:effectLst/>
                <a:ea typeface="Times New Roman" panose="02020603050405020304" pitchFamily="18" charset="0"/>
                <a:cs typeface="Arial" panose="020B0604020202020204" pitchFamily="34" charset="0"/>
              </a:rPr>
              <a:t>:</a:t>
            </a:r>
          </a:p>
          <a:p>
            <a:pPr algn="ctr"/>
            <a:r>
              <a:rPr kumimoji="0" lang="en-US" sz="2400" b="0" i="0" u="none" strike="noStrike" cap="none" normalizeH="0" baseline="0">
                <a:ln>
                  <a:noFill/>
                </a:ln>
                <a:solidFill>
                  <a:schemeClr val="bg1"/>
                </a:solidFill>
                <a:effectLst/>
                <a:ea typeface="Times New Roman" panose="02020603050405020304" pitchFamily="18" charset="0"/>
                <a:cs typeface="Arial" panose="020B0604020202020204" pitchFamily="34" charset="0"/>
              </a:rPr>
              <a:t>là chuyển động có quỹ đạo là một đường thẳng và có vận tốc tức thời giảm đều theo thời gian.</a:t>
            </a:r>
            <a:endParaRPr kumimoji="0" lang="en-US" sz="2400" b="0" i="0" u="none" strike="noStrike" cap="none" normalizeH="0" baseline="0">
              <a:ln>
                <a:noFill/>
              </a:ln>
              <a:solidFill>
                <a:schemeClr val="bg1"/>
              </a:solidFill>
              <a:effectLst/>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53 Fb Tran Phu"/>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a:fillRect/>
          </a:stretch>
        </p:blipFill>
        <p:spPr bwMode="auto">
          <a:xfrm>
            <a:off x="8040914" y="4013559"/>
            <a:ext cx="4039926" cy="241287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p>
        </p:txBody>
      </p:sp>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Tran Phu"/>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2:</a:t>
            </a:r>
            <a:r>
              <a:rPr lang="en-US" sz="2800"/>
              <a:t> Gia tốc trong chuyển động thẳng biến đổi đều có đặc điểm gì?</a:t>
            </a:r>
            <a:endParaRPr lang="en-US" sz="2800" dirty="0"/>
          </a:p>
        </p:txBody>
      </p:sp>
      <p:pic>
        <p:nvPicPr>
          <p:cNvPr id="2054" name="Picture 6" descr="n53 Fb Tran P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Hexagon 9" descr="n53 Fb Tran Phu"/>
          <p:cNvSpPr/>
          <p:nvPr/>
        </p:nvSpPr>
        <p:spPr>
          <a:xfrm>
            <a:off x="2890987" y="3107743"/>
            <a:ext cx="420624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53 Fb Tran Phu"/>
          <p:cNvPicPr/>
          <p:nvPr/>
        </p:nvPicPr>
        <p:blipFill>
          <a:blip r:embed="rId2"/>
          <a:stretch>
            <a:fillRect/>
          </a:stretch>
        </p:blipFill>
        <p:spPr>
          <a:xfrm>
            <a:off x="3671975" y="1553021"/>
            <a:ext cx="6850504" cy="3039327"/>
          </a:xfrm>
          <a:prstGeom prst="rect">
            <a:avLst/>
          </a:prstGeom>
        </p:spPr>
      </p:pic>
      <p:sp>
        <p:nvSpPr>
          <p:cNvPr id="3" name="Rectangle 2"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Tran Phu"/>
          <p:cNvSpPr txBox="1"/>
          <p:nvPr/>
        </p:nvSpPr>
        <p:spPr>
          <a:xfrm>
            <a:off x="2113614" y="260980"/>
            <a:ext cx="9967226"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 </a:t>
            </a:r>
            <a:r>
              <a:rPr lang="en-US" sz="2800"/>
              <a:t>Tính gia tốc của các chuyển động trong hình vẽ a, b. Các chuyển động trong hình vẽ có phải là chuyển động thẳng biến đổi đều hay không?</a:t>
            </a:r>
            <a:endParaRPr lang="en-US" sz="2800" dirty="0"/>
          </a:p>
        </p:txBody>
      </p:sp>
      <mc:AlternateContent xmlns:mc="http://schemas.openxmlformats.org/markup-compatibility/2006" xmlns:a14="http://schemas.microsoft.com/office/drawing/2010/main">
        <mc:Choice Requires="a14">
          <p:sp>
            <p:nvSpPr>
              <p:cNvPr id="5" name="Rectangle 6" descr="n53 Fb Tran Phu"/>
              <p:cNvSpPr>
                <a:spLocks noChangeArrowheads="1"/>
              </p:cNvSpPr>
              <p:nvPr/>
            </p:nvSpPr>
            <p:spPr bwMode="auto">
              <a:xfrm>
                <a:off x="2113614" y="4486670"/>
                <a:ext cx="4417815" cy="1369990"/>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a. </a:t>
                </a:r>
                <a:r>
                  <a:rPr kumimoji="0" lang="en-US" sz="280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Gia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của</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ô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tô</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err="1">
                    <a:ln>
                      <a:noFill/>
                    </a:ln>
                    <a:solidFill>
                      <a:schemeClr val="tx1"/>
                    </a:solidFill>
                    <a:effectLst/>
                    <a:ea typeface="Times New Roman" panose="02020603050405020304" pitchFamily="18" charset="0"/>
                    <a:cs typeface="Arial" panose="020B0604020202020204" pitchFamily="34" charset="0"/>
                  </a:rPr>
                  <a:t>là</a:t>
                </a:r>
                <a:r>
                  <a:rPr lang="en-US" sz="2800">
                    <a:solidFill>
                      <a:schemeClr val="tx1"/>
                    </a:solidFill>
                    <a:ea typeface="Times New Roman" panose="02020603050405020304" pitchFamily="18" charset="0"/>
                    <a:cs typeface="Arial" panose="020B0604020202020204" pitchFamily="34" charset="0"/>
                  </a:rPr>
                  <a:t>:</a:t>
                </a:r>
              </a:p>
              <a:p>
                <a:pPr fontAlgn="base">
                  <a:spcBef>
                    <a:spcPct val="0"/>
                  </a:spcBef>
                  <a:spcAft>
                    <a:spcPct val="0"/>
                  </a:spcAft>
                </a:pPr>
                <a14:m>
                  <m:oMathPara xmlns:m="http://schemas.openxmlformats.org/officeDocument/2006/math">
                    <m:oMathParaPr>
                      <m:jc m:val="right"/>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latin typeface="Cambria Math"/>
                            </a:rPr>
                          </m:ctrlPr>
                        </m:fPr>
                        <m:num>
                          <m:r>
                            <a:rPr lang="en-US" sz="2800" b="0" i="1" smtClean="0">
                              <a:solidFill>
                                <a:schemeClr val="tx1"/>
                              </a:solidFill>
                              <a:latin typeface="Cambria Math" panose="02040503050406030204" pitchFamily="18" charset="0"/>
                            </a:rPr>
                            <m:t>25</m:t>
                          </m:r>
                        </m:num>
                        <m:den>
                          <m:r>
                            <a:rPr lang="en-US" sz="2800" b="0" i="1" smtClean="0">
                              <a:solidFill>
                                <a:schemeClr val="tx1"/>
                              </a:solidFill>
                              <a:latin typeface="Cambria Math" panose="02040503050406030204" pitchFamily="18" charset="0"/>
                            </a:rPr>
                            <m:t>9.</m:t>
                          </m:r>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a:rPr>
                          </m:ctrlPr>
                        </m:fPr>
                        <m:num>
                          <m:r>
                            <a:rPr lang="en-US" sz="2800" i="1">
                              <a:latin typeface="Cambria Math" panose="02040503050406030204" pitchFamily="18" charset="0"/>
                            </a:rPr>
                            <m:t>25</m:t>
                          </m:r>
                        </m:num>
                        <m:den>
                          <m:r>
                            <a:rPr lang="en-US" sz="2800" i="1">
                              <a:latin typeface="Cambria Math" panose="02040503050406030204" pitchFamily="18" charset="0"/>
                            </a:rPr>
                            <m:t>9</m:t>
                          </m:r>
                        </m:den>
                      </m:f>
                      <m:d>
                        <m:dPr>
                          <m:ctrlPr>
                            <a:rPr lang="en-US" sz="2800" i="1">
                              <a:solidFill>
                                <a:schemeClr val="tx1"/>
                              </a:solidFill>
                              <a:latin typeface="Cambria Math"/>
                            </a:rPr>
                          </m:ctrlPr>
                        </m:dPr>
                        <m:e>
                          <m:f>
                            <m:fPr>
                              <m:ctrlPr>
                                <a:rPr lang="en-US" sz="2800" i="1">
                                  <a:solidFill>
                                    <a:schemeClr val="tx1"/>
                                  </a:solidFill>
                                  <a:latin typeface="Cambria Math"/>
                                </a:rPr>
                              </m:ctrlPr>
                            </m:fPr>
                            <m:num>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latin typeface="Cambria Math"/>
                                    </a:rPr>
                                  </m:ctrlPr>
                                </m:sSupPr>
                                <m:e>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800"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2800" b="0" i="0" u="none" strike="noStrike" cap="none" normalizeH="0" baseline="0" dirty="0">
                  <a:ln>
                    <a:noFill/>
                  </a:ln>
                  <a:solidFill>
                    <a:schemeClr val="tx1"/>
                  </a:solidFill>
                  <a:effectLst/>
                  <a:cs typeface="Arial" panose="020B0604020202020204" pitchFamily="34" charset="0"/>
                </a:endParaRPr>
              </a:p>
            </p:txBody>
          </p:sp>
        </mc:Choice>
        <mc:Fallback xmlns="">
          <p:sp>
            <p:nvSpPr>
              <p:cNvPr id="5" name="Rectangle 6" descr="n53 Fb Tran Phu"/>
              <p:cNvSpPr>
                <a:spLocks noRot="1" noChangeAspect="1" noMove="1" noResize="1" noEditPoints="1" noAdjustHandles="1" noChangeArrowheads="1" noChangeShapeType="1" noTextEdit="1"/>
              </p:cNvSpPr>
              <p:nvPr/>
            </p:nvSpPr>
            <p:spPr bwMode="auto">
              <a:xfrm>
                <a:off x="2113614" y="4486670"/>
                <a:ext cx="4417815" cy="1369990"/>
              </a:xfrm>
              <a:prstGeom prst="rect">
                <a:avLst/>
              </a:prstGeom>
              <a:blipFill rotWithShape="1">
                <a:blip r:embed="rId4"/>
                <a:stretch>
                  <a:fillRect l="-8" t="-29" r="10" b="4"/>
                </a:stretch>
              </a:blipFill>
              <a:ln w="9525">
                <a:noFill/>
                <a:miter lim="800000"/>
              </a:ln>
              <a:effectLst/>
            </p:spPr>
            <p:txBody>
              <a:bodyPr/>
              <a:lstStyle/>
              <a:p>
                <a:r>
                  <a:rPr lang="en-US" altLang="en-US">
                    <a:noFill/>
                  </a:rPr>
                  <a:t> </a:t>
                </a:r>
              </a:p>
            </p:txBody>
          </p:sp>
        </mc:Fallback>
      </mc:AlternateContent>
      <p:sp>
        <p:nvSpPr>
          <p:cNvPr id="7" name="Rectangle 10" descr="n53 Fb Tran Phu"/>
          <p:cNvSpPr>
            <a:spLocks noChangeArrowheads="1"/>
          </p:cNvSpPr>
          <p:nvPr/>
        </p:nvSpPr>
        <p:spPr bwMode="auto">
          <a:xfrm>
            <a:off x="2113614" y="5874865"/>
            <a:ext cx="9967226" cy="95410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err="1">
                <a:ln>
                  <a:noFill/>
                </a:ln>
                <a:solidFill>
                  <a:schemeClr val="tx1"/>
                </a:solidFill>
                <a:effectLst/>
                <a:ea typeface="Times New Roman" panose="02020603050405020304" pitchFamily="18" charset="0"/>
                <a:cs typeface="Arial" panose="020B0604020202020204" pitchFamily="34" charset="0"/>
              </a:rPr>
              <a:t>b</a:t>
            </a:r>
            <a:r>
              <a:rPr kumimoji="0" lang="en-US"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Các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trong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hình</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vẽ</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ở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đầu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bài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biến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đổi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8" name="Rectangle 6" descr="n53 Fb Tran Phu"/>
              <p:cNvSpPr>
                <a:spLocks noChangeArrowheads="1"/>
              </p:cNvSpPr>
              <p:nvPr/>
            </p:nvSpPr>
            <p:spPr bwMode="auto">
              <a:xfrm>
                <a:off x="6783643" y="4505264"/>
                <a:ext cx="5297197" cy="1332801"/>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pP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lang="en-US" sz="2800">
                    <a:solidFill>
                      <a:schemeClr val="tx1"/>
                    </a:solidFill>
                    <a:ea typeface="Times New Roman" panose="02020603050405020304" pitchFamily="18" charset="0"/>
                    <a:cs typeface="Arial" panose="020B0604020202020204" pitchFamily="34" charset="0"/>
                  </a:rPr>
                  <a:t>Gia tốc của người chạy bộ là:</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lvl="0"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4−6</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800" i="1">
                              <a:solidFill>
                                <a:schemeClr val="tx1"/>
                              </a:solidFill>
                              <a:effectLst/>
                              <a:latin typeface="Cambria Math"/>
                            </a:rPr>
                          </m:ctrlPr>
                        </m:dPr>
                        <m:e>
                          <m:f>
                            <m:fPr>
                              <m:ctrlPr>
                                <a:rPr lang="en-US" sz="2800" i="1">
                                  <a:solidFill>
                                    <a:schemeClr val="tx1"/>
                                  </a:solidFill>
                                  <a:effectLst/>
                                  <a:latin typeface="Cambria Math"/>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effectLst/>
                                      <a:latin typeface="Cambria Math"/>
                                    </a:rPr>
                                  </m:ctrlPr>
                                </m:sSupPr>
                                <m:e>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m:oMathPara>
                </a14:m>
                <a:endParaRPr kumimoji="0" lang="en-US" sz="2800" b="0" i="0" u="none" strike="noStrike" cap="none" normalizeH="0" baseline="0" dirty="0">
                  <a:ln>
                    <a:noFill/>
                  </a:ln>
                  <a:solidFill>
                    <a:schemeClr val="tx1"/>
                  </a:solidFill>
                  <a:effectLst/>
                  <a:cs typeface="Arial" panose="020B0604020202020204" pitchFamily="34" charset="0"/>
                </a:endParaRPr>
              </a:p>
            </p:txBody>
          </p:sp>
        </mc:Choice>
        <mc:Fallback xmlns="">
          <p:sp>
            <p:nvSpPr>
              <p:cNvPr id="8" name="Rectangle 6" descr="n53 Fb Tran Phu"/>
              <p:cNvSpPr>
                <a:spLocks noRot="1" noChangeAspect="1" noMove="1" noResize="1" noEditPoints="1" noAdjustHandles="1" noChangeArrowheads="1" noChangeShapeType="1" noTextEdit="1"/>
              </p:cNvSpPr>
              <p:nvPr/>
            </p:nvSpPr>
            <p:spPr bwMode="auto">
              <a:xfrm>
                <a:off x="6783643" y="4505264"/>
                <a:ext cx="5297197" cy="1332801"/>
              </a:xfrm>
              <a:prstGeom prst="rect">
                <a:avLst/>
              </a:prstGeom>
              <a:blipFill rotWithShape="1">
                <a:blip r:embed="rId5"/>
                <a:stretch>
                  <a:fillRect l="-11" t="-43" r="11" b="38"/>
                </a:stretch>
              </a:blipFill>
              <a:ln w="9525">
                <a:noFill/>
                <a:miter lim="800000"/>
              </a:ln>
              <a:effectLst/>
            </p:spPr>
            <p:txBody>
              <a:bodyPr/>
              <a:lstStyle/>
              <a:p>
                <a:r>
                  <a:rPr lang="en-US" altLang="en-US">
                    <a:noFill/>
                  </a:rPr>
                  <a:t> </a:t>
                </a:r>
              </a:p>
            </p:txBody>
          </p:sp>
        </mc:Fallback>
      </mc:AlternateContent>
      <p:sp>
        <p:nvSpPr>
          <p:cNvPr id="2" name="Rectangle 6" descr="n53 Fb Tran Phu"/>
          <p:cNvSpPr>
            <a:spLocks noChangeArrowheads="1"/>
          </p:cNvSpPr>
          <p:nvPr/>
        </p:nvSpPr>
        <p:spPr bwMode="auto">
          <a:xfrm>
            <a:off x="8734905" y="2961137"/>
            <a:ext cx="3076096" cy="523220"/>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10km/h = 25/9 m/s </a:t>
            </a:r>
            <a:endParaRPr kumimoji="0" lang="en-US" sz="2800" b="0" i="0" u="none" strike="noStrike" cap="none" normalizeH="0" baseline="0" dirty="0">
              <a:ln>
                <a:noFill/>
              </a:ln>
              <a:solidFill>
                <a:schemeClr val="tx1"/>
              </a:solidFill>
              <a:effectLst/>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descr="n53 Fb Tran Phu"/>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n53 Fb Tran Phu"/>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n53 Fb Tran Phu"/>
          <p:cNvSpPr>
            <a:spLocks noGrp="1" noRot="1" noChangeAspect="1" noMove="1" noResize="1" noEditPoints="1" noAdjustHandles="1" noChangeArrowheads="1" noChangeShapeType="1" noTextEdit="1"/>
          </p:cNvSpPr>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n53 Fb Tran Phu"/>
          <p:cNvSpPr>
            <a:spLocks noGrp="1" noRot="1" noChangeAspect="1" noMove="1" noResize="1" noEditPoints="1" noAdjustHandles="1" noChangeArrowheads="1" noChangeShapeType="1" noTextEdit="1"/>
          </p:cNvSpPr>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050" name="Straight Connector 1049" descr="n53 Fb Tran Phu"/>
          <p:cNvCxnSpPr>
            <a:cxnSpLocks noGrp="1" noRot="1" noChangeAspect="1" noMove="1" noResize="1" noEditPoints="1" noAdjustHandles="1" noChangeArrowheads="1" noChangeShapeType="1"/>
          </p:cNvCxnSpPr>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2" name="Freeform: Shape 1051" descr="n53 Fb Tran Phu"/>
          <p:cNvSpPr>
            <a:spLocks noGrp="1" noRot="1" noChangeAspect="1" noMove="1" noResize="1" noEditPoints="1" noAdjustHandles="1" noChangeArrowheads="1" noChangeShapeType="1" noTextEdit="1"/>
          </p:cNvSpPr>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54" name="Arc 1053" descr="n53 Fb Tran Phu"/>
          <p:cNvSpPr>
            <a:spLocks noGrp="1" noRot="1" noChangeAspect="1" noMove="1" noResize="1" noEditPoints="1" noAdjustHandles="1" noChangeArrowheads="1" noChangeShapeType="1" noTextEdit="1"/>
          </p:cNvSpPr>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n53 Fb Tran Ph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108475"/>
            <a:ext cx="1294879" cy="1157013"/>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3" descr="n53 Fb Tran Phu"/>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2" name="Rectangle 1" descr="n53 Fb Tran Phu"/>
          <p:cNvSpPr>
            <a:spLocks noChangeArrowheads="1"/>
          </p:cNvSpPr>
          <p:nvPr/>
        </p:nvSpPr>
        <p:spPr bwMode="auto">
          <a:xfrm>
            <a:off x="1170875" y="125843"/>
            <a:ext cx="10427900" cy="707886"/>
          </a:xfrm>
          <a:prstGeom prst="rect">
            <a:avLst/>
          </a:prstGeom>
          <a:noFill/>
          <a:ln w="9525">
            <a:noFill/>
            <a:miter lim="800000"/>
          </a:ln>
          <a:effectLst/>
        </p:spPr>
        <p:txBody>
          <a:bodyPr vert="horz" wrap="square" lIns="91440" tIns="45720" rIns="91440" bIns="45720" numCol="1" anchor="ctr" anchorCtr="0" compatLnSpc="1">
            <a:spAutoFit/>
          </a:bodyPr>
          <a:lstStyle/>
          <a:p>
            <a:pPr marL="290830" marR="0" lvl="0" indent="-290830" algn="just" defTabSz="914400" rtl="0" eaLnBrk="1" fontAlgn="base" latinLnBrk="0" hangingPunct="1">
              <a:lnSpc>
                <a:spcPct val="100000"/>
              </a:lnSpc>
              <a:spcBef>
                <a:spcPct val="0"/>
              </a:spcBef>
              <a:spcAft>
                <a:spcPct val="0"/>
              </a:spcAft>
              <a:buClrTx/>
              <a:buSzTx/>
              <a:buFontTx/>
              <a:buNone/>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4" descr="n53 Fb Tran Phu"/>
          <p:cNvSpPr>
            <a:spLocks noChangeArrowheads="1"/>
          </p:cNvSpPr>
          <p:nvPr/>
        </p:nvSpPr>
        <p:spPr bwMode="auto">
          <a:xfrm>
            <a:off x="314111" y="1319510"/>
            <a:ext cx="5796672" cy="18158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biến</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đổi</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quỹ</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đạo</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một</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đường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vận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tức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thời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tăng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hoặc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giảm</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theo</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thời</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gian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1"/>
              </a:solidFill>
              <a:effectLst/>
              <a:cs typeface="Arial" panose="020B0604020202020204" pitchFamily="34" charset="0"/>
            </a:endParaRPr>
          </a:p>
        </p:txBody>
      </p:sp>
      <p:sp>
        <p:nvSpPr>
          <p:cNvPr id="5" name="Arrow: Pentagon 4" descr="n53 Fb Tran Phu"/>
          <p:cNvSpPr/>
          <p:nvPr/>
        </p:nvSpPr>
        <p:spPr>
          <a:xfrm flipH="1">
            <a:off x="444736" y="4755017"/>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Chuyển</a:t>
            </a:r>
            <a:r>
              <a:rPr kumimoji="0" lang="en-US" sz="2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động</a:t>
            </a:r>
            <a:r>
              <a:rPr kumimoji="0" lang="en-US" sz="2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thẳng</a:t>
            </a:r>
            <a:r>
              <a:rPr kumimoji="0" lang="en-US" sz="2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chậm</a:t>
            </a:r>
            <a:r>
              <a:rPr kumimoji="0" lang="en-US" sz="2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dần</a:t>
            </a:r>
            <a:r>
              <a:rPr kumimoji="0" lang="en-US" sz="2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1"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đều</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a:t>
            </a:r>
          </a:p>
          <a:p>
            <a:pPr algn="ct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là</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chuyển</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động</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có</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quỹ</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đạo</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là</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một</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đường</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thẳng</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và</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có</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vận</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tốc</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tức</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thời</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giảm</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đều</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theo</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thời</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sz="2400" b="0" i="0" u="none" strike="noStrike" cap="none" normalizeH="0" baseline="0" dirty="0" err="1">
                <a:ln>
                  <a:noFill/>
                </a:ln>
                <a:solidFill>
                  <a:schemeClr val="bg1"/>
                </a:solidFill>
                <a:effectLst/>
                <a:ea typeface="Times New Roman" panose="02020603050405020304" pitchFamily="18" charset="0"/>
                <a:cs typeface="Arial" panose="020B0604020202020204" pitchFamily="34" charset="0"/>
              </a:rPr>
              <a:t>gian</a:t>
            </a:r>
            <a:r>
              <a:rPr kumimoji="0" 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a:t>
            </a:r>
            <a:endParaRPr kumimoji="0" lang="en-US" sz="2400" b="0" i="0" u="none" strike="noStrike" cap="none" normalizeH="0" baseline="0" dirty="0">
              <a:ln>
                <a:noFill/>
              </a:ln>
              <a:solidFill>
                <a:schemeClr val="bg1"/>
              </a:solidFill>
              <a:effectLst/>
              <a:cs typeface="Arial" panose="020B0604020202020204" pitchFamily="34" charset="0"/>
            </a:endParaRPr>
          </a:p>
        </p:txBody>
      </p:sp>
      <p:sp>
        <p:nvSpPr>
          <p:cNvPr id="6" name="Hexagon 5" descr="n53 Fb Tran Phu"/>
          <p:cNvSpPr/>
          <p:nvPr/>
        </p:nvSpPr>
        <p:spPr>
          <a:xfrm>
            <a:off x="7806336" y="3279772"/>
            <a:ext cx="411480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effectLst/>
                <a:ea typeface="Times New Roman" panose="02020603050405020304" pitchFamily="18" charset="0"/>
              </a:rPr>
              <a:t>không</a:t>
            </a:r>
            <a:r>
              <a:rPr lang="en-US" sz="3200" b="1" dirty="0">
                <a:solidFill>
                  <a:schemeClr val="bg1"/>
                </a:solidFill>
                <a:effectLst/>
                <a:ea typeface="Times New Roman" panose="02020603050405020304" pitchFamily="18" charset="0"/>
              </a:rPr>
              <a:t> </a:t>
            </a:r>
            <a:r>
              <a:rPr lang="en-US" sz="3200" b="1" dirty="0" err="1">
                <a:solidFill>
                  <a:schemeClr val="bg1"/>
                </a:solidFill>
                <a:effectLst/>
                <a:ea typeface="Times New Roman" panose="02020603050405020304" pitchFamily="18" charset="0"/>
              </a:rPr>
              <a:t>đổi</a:t>
            </a:r>
            <a:r>
              <a:rPr lang="en-US" sz="3200" b="1" dirty="0">
                <a:solidFill>
                  <a:schemeClr val="bg1"/>
                </a:solidFill>
                <a:effectLst/>
                <a:ea typeface="Times New Roman" panose="02020603050405020304" pitchFamily="18" charset="0"/>
              </a:rPr>
              <a:t> </a:t>
            </a:r>
            <a:r>
              <a:rPr lang="en-US" sz="3200" b="1" dirty="0" err="1">
                <a:solidFill>
                  <a:schemeClr val="bg1"/>
                </a:solidFill>
                <a:effectLst/>
                <a:ea typeface="Times New Roman" panose="02020603050405020304" pitchFamily="18" charset="0"/>
              </a:rPr>
              <a:t>theo</a:t>
            </a:r>
            <a:r>
              <a:rPr lang="en-US" sz="3200" b="1" dirty="0">
                <a:solidFill>
                  <a:schemeClr val="bg1"/>
                </a:solidFill>
                <a:effectLst/>
                <a:ea typeface="Times New Roman" panose="02020603050405020304" pitchFamily="18" charset="0"/>
              </a:rPr>
              <a:t> </a:t>
            </a:r>
            <a:r>
              <a:rPr lang="en-US" sz="3200" b="1" dirty="0" err="1">
                <a:solidFill>
                  <a:schemeClr val="bg1"/>
                </a:solidFill>
                <a:effectLst/>
                <a:ea typeface="Times New Roman" panose="02020603050405020304" pitchFamily="18" charset="0"/>
              </a:rPr>
              <a:t>thời</a:t>
            </a:r>
            <a:r>
              <a:rPr lang="en-US" sz="3200" b="1" dirty="0">
                <a:solidFill>
                  <a:schemeClr val="bg1"/>
                </a:solidFill>
                <a:effectLst/>
                <a:ea typeface="Times New Roman" panose="02020603050405020304" pitchFamily="18" charset="0"/>
              </a:rPr>
              <a:t> </a:t>
            </a:r>
            <a:r>
              <a:rPr lang="en-US" sz="3200" b="1" dirty="0" err="1">
                <a:solidFill>
                  <a:schemeClr val="bg1"/>
                </a:solidFill>
                <a:effectLst/>
                <a:ea typeface="Times New Roman" panose="02020603050405020304" pitchFamily="18" charset="0"/>
              </a:rPr>
              <a:t>gian</a:t>
            </a:r>
            <a:r>
              <a:rPr lang="en-US" sz="3200" b="1" dirty="0">
                <a:solidFill>
                  <a:schemeClr val="bg1"/>
                </a:solidFill>
                <a:effectLst/>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Hexagon 7" descr="n53 Fb Tran Phu"/>
              <p:cNvSpPr/>
              <p:nvPr/>
            </p:nvSpPr>
            <p:spPr>
              <a:xfrm>
                <a:off x="7806336" y="1430005"/>
                <a:ext cx="402336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dirty="0">
                  <a:solidFill>
                    <a:schemeClr val="bg1"/>
                  </a:solidFill>
                  <a:latin typeface="Arial" panose="020B0604020202020204" pitchFamily="34" charset="0"/>
                  <a:cs typeface="Arial" panose="020B0604020202020204" pitchFamily="34" charset="0"/>
                </a:endParaRPr>
              </a:p>
            </p:txBody>
          </p:sp>
        </mc:Choice>
        <mc:Fallback xmlns="">
          <p:sp>
            <p:nvSpPr>
              <p:cNvPr id="8" name="Hexagon 7" descr="n53 Fb Tran Phu"/>
              <p:cNvSpPr>
                <a:spLocks noRot="1" noChangeAspect="1" noMove="1" noResize="1" noEditPoints="1" noAdjustHandles="1" noChangeArrowheads="1" noChangeShapeType="1" noTextEdit="1"/>
              </p:cNvSpPr>
              <p:nvPr/>
            </p:nvSpPr>
            <p:spPr>
              <a:xfrm>
                <a:off x="7806336" y="1430005"/>
                <a:ext cx="4023360" cy="1426029"/>
              </a:xfrm>
              <a:prstGeom prst="hexagon">
                <a:avLst/>
              </a:prstGeom>
              <a:blipFill>
                <a:blip r:embed="rId3"/>
                <a:stretch>
                  <a:fillRect/>
                </a:stretch>
              </a:blipFill>
            </p:spPr>
            <p:txBody>
              <a:bodyPr/>
              <a:lstStyle/>
              <a:p>
                <a:r>
                  <a:rPr lang="en-US">
                    <a:noFill/>
                  </a:rPr>
                  <a:t> </a:t>
                </a:r>
              </a:p>
            </p:txBody>
          </p:sp>
        </mc:Fallback>
      </mc:AlternateContent>
      <p:sp>
        <p:nvSpPr>
          <p:cNvPr id="18" name="Arrow: Pentagon 4" descr="n53 Fb Tran Phu"/>
          <p:cNvSpPr/>
          <p:nvPr/>
        </p:nvSpPr>
        <p:spPr>
          <a:xfrm flipH="1">
            <a:off x="314110" y="3209414"/>
            <a:ext cx="5796671"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ea typeface="Times New Roman" panose="02020603050405020304" pitchFamily="18" charset="0"/>
                <a:cs typeface="Arial" panose="020B0604020202020204" pitchFamily="34" charset="0"/>
              </a:rPr>
              <a:t>Chuyển</a:t>
            </a:r>
            <a:r>
              <a:rPr lang="en-US" sz="2400" b="1" dirty="0">
                <a:solidFill>
                  <a:schemeClr val="bg1"/>
                </a:solidFill>
                <a:ea typeface="Times New Roman" panose="02020603050405020304" pitchFamily="18" charset="0"/>
                <a:cs typeface="Arial" panose="020B0604020202020204" pitchFamily="34" charset="0"/>
              </a:rPr>
              <a:t> </a:t>
            </a:r>
            <a:r>
              <a:rPr lang="en-US" sz="2400" b="1" dirty="0" err="1">
                <a:solidFill>
                  <a:schemeClr val="bg1"/>
                </a:solidFill>
                <a:ea typeface="Times New Roman" panose="02020603050405020304" pitchFamily="18" charset="0"/>
                <a:cs typeface="Arial" panose="020B0604020202020204" pitchFamily="34" charset="0"/>
              </a:rPr>
              <a:t>động</a:t>
            </a:r>
            <a:r>
              <a:rPr lang="en-US" sz="2400" b="1" dirty="0">
                <a:solidFill>
                  <a:schemeClr val="bg1"/>
                </a:solidFill>
                <a:ea typeface="Times New Roman" panose="02020603050405020304" pitchFamily="18" charset="0"/>
                <a:cs typeface="Arial" panose="020B0604020202020204" pitchFamily="34" charset="0"/>
              </a:rPr>
              <a:t> </a:t>
            </a:r>
            <a:r>
              <a:rPr lang="en-US" sz="2400" b="1" dirty="0" err="1">
                <a:solidFill>
                  <a:schemeClr val="bg1"/>
                </a:solidFill>
                <a:ea typeface="Times New Roman" panose="02020603050405020304" pitchFamily="18" charset="0"/>
                <a:cs typeface="Arial" panose="020B0604020202020204" pitchFamily="34" charset="0"/>
              </a:rPr>
              <a:t>thẳng</a:t>
            </a:r>
            <a:r>
              <a:rPr lang="en-US" sz="2400" b="1" dirty="0">
                <a:solidFill>
                  <a:schemeClr val="bg1"/>
                </a:solidFill>
                <a:ea typeface="Times New Roman" panose="02020603050405020304" pitchFamily="18" charset="0"/>
                <a:cs typeface="Arial" panose="020B0604020202020204" pitchFamily="34" charset="0"/>
              </a:rPr>
              <a:t> </a:t>
            </a:r>
            <a:r>
              <a:rPr lang="en-US" sz="2400" b="1" dirty="0" err="1">
                <a:solidFill>
                  <a:schemeClr val="bg1"/>
                </a:solidFill>
                <a:ea typeface="Times New Roman" panose="02020603050405020304" pitchFamily="18" charset="0"/>
                <a:cs typeface="Arial" panose="020B0604020202020204" pitchFamily="34" charset="0"/>
              </a:rPr>
              <a:t>nhanh</a:t>
            </a:r>
            <a:r>
              <a:rPr lang="en-US" sz="2400" b="1" dirty="0">
                <a:solidFill>
                  <a:schemeClr val="bg1"/>
                </a:solidFill>
                <a:ea typeface="Times New Roman" panose="02020603050405020304" pitchFamily="18" charset="0"/>
                <a:cs typeface="Arial" panose="020B0604020202020204" pitchFamily="34" charset="0"/>
              </a:rPr>
              <a:t> </a:t>
            </a:r>
            <a:r>
              <a:rPr lang="en-US" sz="2400" b="1" dirty="0" err="1">
                <a:solidFill>
                  <a:schemeClr val="bg1"/>
                </a:solidFill>
                <a:ea typeface="Times New Roman" panose="02020603050405020304" pitchFamily="18" charset="0"/>
                <a:cs typeface="Arial" panose="020B0604020202020204" pitchFamily="34" charset="0"/>
              </a:rPr>
              <a:t>dần</a:t>
            </a:r>
            <a:r>
              <a:rPr lang="en-US" sz="2400" b="1" dirty="0">
                <a:solidFill>
                  <a:schemeClr val="bg1"/>
                </a:solidFill>
                <a:ea typeface="Times New Roman" panose="02020603050405020304" pitchFamily="18" charset="0"/>
                <a:cs typeface="Arial" panose="020B0604020202020204" pitchFamily="34" charset="0"/>
              </a:rPr>
              <a:t> </a:t>
            </a:r>
            <a:r>
              <a:rPr lang="en-US" sz="2400" b="1" dirty="0" err="1">
                <a:solidFill>
                  <a:schemeClr val="bg1"/>
                </a:solidFill>
                <a:ea typeface="Times New Roman" panose="02020603050405020304" pitchFamily="18" charset="0"/>
                <a:cs typeface="Arial" panose="020B0604020202020204" pitchFamily="34" charset="0"/>
              </a:rPr>
              <a:t>đều</a:t>
            </a:r>
            <a:r>
              <a:rPr lang="en-US" sz="2400" dirty="0">
                <a:solidFill>
                  <a:schemeClr val="bg1"/>
                </a:solidFill>
                <a:ea typeface="Times New Roman" panose="02020603050405020304" pitchFamily="18" charset="0"/>
                <a:cs typeface="Arial" panose="020B0604020202020204" pitchFamily="34" charset="0"/>
              </a:rPr>
              <a:t>:</a:t>
            </a:r>
          </a:p>
          <a:p>
            <a:pPr algn="ctr"/>
            <a:r>
              <a:rPr lang="en-US" sz="2400" dirty="0" err="1">
                <a:solidFill>
                  <a:schemeClr val="bg1"/>
                </a:solidFill>
                <a:ea typeface="Times New Roman" panose="02020603050405020304" pitchFamily="18" charset="0"/>
                <a:cs typeface="Arial" panose="020B0604020202020204" pitchFamily="34" charset="0"/>
              </a:rPr>
              <a:t>là</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chuyển</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động</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có</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quỹ</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đạo</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là</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một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đường</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thẳng</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và</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có</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vận</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tốc</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tức</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thời</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tăng</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đều</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theo</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thời</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gian</a:t>
            </a:r>
            <a:r>
              <a:rPr lang="en-US" sz="2400" dirty="0">
                <a:solidFill>
                  <a:schemeClr val="bg1"/>
                </a:solidFill>
                <a:ea typeface="Times New Roman" panose="02020603050405020304" pitchFamily="18" charset="0"/>
                <a:cs typeface="Arial" panose="020B0604020202020204" pitchFamily="34" charset="0"/>
              </a:rPr>
              <a:t>.</a:t>
            </a:r>
            <a:endParaRPr lang="en-US" sz="2400" dirty="0">
              <a:solidFill>
                <a:schemeClr val="bg1"/>
              </a:solidFill>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ppt_w"/>
                                          </p:val>
                                        </p:tav>
                                        <p:tav tm="100000">
                                          <p:val>
                                            <p:strVal val="#ppt_w"/>
                                          </p:val>
                                        </p:tav>
                                      </p:tavLst>
                                    </p:anim>
                                    <p:anim calcmode="lin" valueType="num">
                                      <p:cBhvr>
                                        <p:cTn id="20"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4*#ppt_w"/>
                                          </p:val>
                                        </p:tav>
                                        <p:tav tm="100000">
                                          <p:val>
                                            <p:strVal val="#ppt_w"/>
                                          </p:val>
                                        </p:tav>
                                      </p:tavLst>
                                    </p:anim>
                                    <p:anim calcmode="lin" valueType="num">
                                      <p:cBhvr>
                                        <p:cTn id="26"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8"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53 Fb Tran Ph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1" y="0"/>
            <a:ext cx="12192002" cy="1723164"/>
          </a:xfrm>
          <a:prstGeom prst="rect">
            <a:avLst/>
          </a:prstGeom>
          <a:solidFill>
            <a:srgbClr val="FFFF00"/>
          </a:solidFill>
        </p:spPr>
        <p:txBody>
          <a:bodyPr wrap="square">
            <a:spAutoFit/>
          </a:bodyPr>
          <a:lstStyle/>
          <a:p>
            <a:pPr algn="ctr">
              <a:lnSpc>
                <a:spcPct val="115000"/>
              </a:lnSpc>
            </a:pP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tức</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53 Fb Tran Phu"/>
          <p:cNvSpPr txBox="1"/>
          <p:nvPr/>
        </p:nvSpPr>
        <p:spPr>
          <a:xfrm>
            <a:off x="2195934" y="260980"/>
            <a:ext cx="9884905" cy="2677656"/>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Gọi</a:t>
            </a:r>
            <a:r>
              <a:rPr lang="en-US" sz="2800" dirty="0"/>
              <a:t> v</a:t>
            </a:r>
            <a:r>
              <a:rPr lang="en-US" sz="2800" baseline="-25000" dirty="0"/>
              <a:t>0</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a:t>
            </a:r>
            <a:r>
              <a:rPr lang="en-US" sz="2800" dirty="0" err="1"/>
              <a:t>v</a:t>
            </a:r>
            <a:r>
              <a:rPr lang="en-US" sz="2800" baseline="-25000" dirty="0" err="1"/>
              <a:t>t</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t. </a:t>
            </a:r>
            <a:r>
              <a:rPr lang="en-US" sz="2800" dirty="0" err="1"/>
              <a:t>Hãy</a:t>
            </a:r>
            <a:r>
              <a:rPr lang="en-US" sz="2800" dirty="0"/>
              <a:t> </a:t>
            </a:r>
            <a:r>
              <a:rPr lang="en-US" sz="2800" dirty="0" err="1"/>
              <a:t>viết</a:t>
            </a:r>
            <a:r>
              <a:rPr lang="en-US" sz="2800" dirty="0"/>
              <a:t>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gia</a:t>
            </a:r>
            <a:r>
              <a:rPr lang="en-US" sz="2800" dirty="0"/>
              <a:t> </a:t>
            </a:r>
            <a:r>
              <a:rPr lang="en-US" sz="2800" dirty="0" err="1"/>
              <a:t>tốc</a:t>
            </a:r>
            <a:r>
              <a:rPr lang="en-US" sz="2800" dirty="0"/>
              <a:t>. </a:t>
            </a:r>
            <a:r>
              <a:rPr lang="en-US" sz="2800" dirty="0" err="1"/>
              <a:t>Từ</a:t>
            </a:r>
            <a:r>
              <a:rPr lang="en-US" sz="2800" dirty="0"/>
              <a:t> </a:t>
            </a:r>
            <a:r>
              <a:rPr lang="en-US" sz="2800" dirty="0" err="1"/>
              <a:t>đó</a:t>
            </a:r>
            <a:r>
              <a:rPr lang="en-US" sz="2800" dirty="0"/>
              <a:t>, </a:t>
            </a:r>
            <a:r>
              <a:rPr lang="en-US" sz="2800" dirty="0" err="1"/>
              <a:t>suy</a:t>
            </a:r>
            <a:r>
              <a:rPr lang="en-US" sz="2800" dirty="0"/>
              <a:t> r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2:</a:t>
            </a:r>
            <a:r>
              <a:rPr lang="en-US" sz="2800" dirty="0"/>
              <a:t> </a:t>
            </a:r>
            <a:r>
              <a:rPr lang="en-US" sz="2800" dirty="0" err="1"/>
              <a:t>Chọn</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 0, </a:t>
            </a:r>
            <a:r>
              <a:rPr lang="en-US" sz="2800" dirty="0" err="1"/>
              <a:t>viết</a:t>
            </a:r>
            <a:r>
              <a:rPr lang="en-US" sz="2800" dirty="0"/>
              <a:t> </a:t>
            </a:r>
            <a:r>
              <a:rPr lang="en-US" sz="2800" dirty="0" err="1"/>
              <a:t>lại</a:t>
            </a:r>
            <a:r>
              <a:rPr lang="en-US" sz="2800" dirty="0"/>
              <a:t>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3:</a:t>
            </a:r>
            <a:r>
              <a:rPr lang="en-US" sz="2800" dirty="0"/>
              <a:t> </a:t>
            </a:r>
            <a:r>
              <a:rPr lang="en-US" sz="2800" dirty="0" err="1"/>
              <a:t>Nếu</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a:t>
            </a:r>
            <a:r>
              <a:rPr lang="en-US" sz="2800" dirty="0" err="1"/>
              <a:t>vật</a:t>
            </a:r>
            <a:r>
              <a:rPr lang="en-US" sz="2800" dirty="0"/>
              <a:t> </a:t>
            </a:r>
            <a:r>
              <a:rPr lang="en-US" sz="2800" dirty="0" err="1"/>
              <a:t>bắt</a:t>
            </a:r>
            <a:r>
              <a:rPr lang="en-US" sz="2800" dirty="0"/>
              <a:t> </a:t>
            </a:r>
            <a:r>
              <a:rPr lang="en-US" sz="2800" dirty="0" err="1"/>
              <a:t>đầu</a:t>
            </a:r>
            <a:r>
              <a:rPr lang="en-US" sz="2800" dirty="0"/>
              <a:t> </a:t>
            </a:r>
            <a:r>
              <a:rPr lang="en-US" sz="2800" dirty="0" err="1"/>
              <a:t>chuyển</a:t>
            </a:r>
            <a:r>
              <a:rPr lang="en-US" sz="2800" dirty="0"/>
              <a:t> </a:t>
            </a:r>
            <a:r>
              <a:rPr lang="en-US" sz="2800" dirty="0" err="1"/>
              <a:t>động</a:t>
            </a:r>
            <a:r>
              <a:rPr lang="en-US" sz="2800" dirty="0"/>
              <a:t>, </a:t>
            </a:r>
            <a:r>
              <a:rPr lang="en-US" sz="2800" dirty="0" err="1"/>
              <a:t>thì</a:t>
            </a:r>
            <a:r>
              <a:rPr lang="en-US" sz="2800" dirty="0"/>
              <a:t> </a:t>
            </a:r>
            <a:r>
              <a:rPr lang="en-US" sz="2800" dirty="0" err="1"/>
              <a:t>v</a:t>
            </a:r>
            <a:r>
              <a:rPr lang="en-US" sz="2800" baseline="-25000" dirty="0" err="1"/>
              <a:t>t</a:t>
            </a:r>
            <a:r>
              <a:rPr lang="en-US" sz="2800" dirty="0"/>
              <a:t> </a:t>
            </a:r>
            <a:r>
              <a:rPr lang="en-US" sz="2800" dirty="0" err="1"/>
              <a:t>xác</a:t>
            </a:r>
            <a:r>
              <a:rPr lang="en-US" sz="2800" dirty="0"/>
              <a:t> </a:t>
            </a:r>
            <a:r>
              <a:rPr lang="en-US" sz="2800" dirty="0" err="1"/>
              <a:t>định</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a:t>
            </a:r>
          </a:p>
        </p:txBody>
      </p:sp>
      <p:sp>
        <p:nvSpPr>
          <p:cNvPr id="4" name="Rectangle 3"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 </a:t>
            </a:r>
          </a:p>
        </p:txBody>
      </p:sp>
      <p:pic>
        <p:nvPicPr>
          <p:cNvPr id="5"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1" descr="n53 Fb Tran Phu"/>
              <p:cNvSpPr>
                <a:spLocks noChangeArrowheads="1"/>
              </p:cNvSpPr>
              <p:nvPr/>
            </p:nvSpPr>
            <p:spPr bwMode="auto">
              <a:xfrm>
                <a:off x="2195934" y="3159472"/>
                <a:ext cx="9884905" cy="312874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280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Gọi v</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là vận tốc tại thời điểm ban đầu t</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v</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t</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là vận tốc tại thời điểm t. Ta có công thức tính gia tốc:</a:t>
                </a:r>
              </a:p>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𝛥</m:t>
                          </m:r>
                          <m:r>
                            <m:rPr>
                              <m:sty m:val="p"/>
                            </m:rPr>
                            <a:rPr lang="en-US" sz="2800">
                              <a:solidFill>
                                <a:schemeClr val="tx1"/>
                              </a:solidFill>
                              <a:effectLst/>
                              <a:latin typeface="Cambria Math" panose="02040503050406030204" pitchFamily="18" charset="0"/>
                              <a:ea typeface="Times New Roman" panose="02020603050405020304" pitchFamily="18" charset="0"/>
                            </a:rPr>
                            <m:t>v</m:t>
                          </m:r>
                        </m:num>
                        <m:den>
                          <m:r>
                            <a:rPr lang="en-US" sz="2800" i="1">
                              <a:solidFill>
                                <a:schemeClr val="tx1"/>
                              </a:solidFill>
                              <a:effectLst/>
                              <a:latin typeface="Cambria Math" panose="02040503050406030204" pitchFamily="18" charset="0"/>
                              <a:ea typeface="Times New Roman" panose="02020603050405020304" pitchFamily="18" charset="0"/>
                            </a:rPr>
                            <m:t>𝛥</m:t>
                          </m:r>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sSub>
                            <m:sSubPr>
                              <m:ctrlPr>
                                <a:rPr lang="en-US" sz="2800" i="1">
                                  <a:solidFill>
                                    <a:schemeClr val="tx1"/>
                                  </a:solidFill>
                                  <a:effectLst/>
                                  <a:latin typeface="Cambria Math"/>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num>
                        <m:den>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den>
                      </m:f>
                      <m:r>
                        <a:rPr lang="en-US" sz="2800" i="1">
                          <a:solidFill>
                            <a:schemeClr val="tx1"/>
                          </a:solidFill>
                          <a:effectLst/>
                          <a:latin typeface="Cambria Math" panose="02040503050406030204" pitchFamily="18" charset="0"/>
                          <a:ea typeface="Times New Roman" panose="02020603050405020304" pitchFamily="18" charset="0"/>
                        </a:rPr>
                        <m:t> </m:t>
                      </m:r>
                      <m:r>
                        <a:rPr lang="en-US" sz="2800" b="0" i="1" smtClean="0">
                          <a:solidFill>
                            <a:schemeClr val="tx1"/>
                          </a:solidFill>
                          <a:effectLst/>
                          <a:latin typeface="Cambria Math" panose="02040503050406030204" pitchFamily="18" charset="0"/>
                          <a:ea typeface="Times New Roman" panose="02020603050405020304" pitchFamily="18" charset="0"/>
                        </a:rPr>
                        <m:t>   </m:t>
                      </m:r>
                      <m:r>
                        <a:rPr lang="en-US" sz="2800" i="1">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800" b="0" i="1" smtClean="0">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   </m:t>
                      </m:r>
                      <m:r>
                        <a:rPr lang="en-US" sz="2800" i="1">
                          <a:solidFill>
                            <a:schemeClr val="tx1"/>
                          </a:solidFill>
                          <a:effectLst/>
                          <a:latin typeface="Cambria Math" panose="02040503050406030204" pitchFamily="18" charset="0"/>
                          <a:ea typeface="Times New Roman" panose="02020603050405020304" pitchFamily="18" charset="0"/>
                        </a:rPr>
                        <m:t> </m:t>
                      </m:r>
                      <m:sSub>
                        <m:sSubPr>
                          <m:ctrlPr>
                            <a:rPr lang="en-US" sz="2800" i="1">
                              <a:solidFill>
                                <a:schemeClr val="tx1"/>
                              </a:solidFill>
                              <a:effectLst/>
                              <a:latin typeface="Cambria Math"/>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𝑎</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oMath>
                  </m:oMathPara>
                </a14:m>
                <a:endParaRPr kumimoji="0" lang="en-US" sz="2800" b="0" i="0" u="none" strike="noStrike" cap="none" normalizeH="0" baseline="0">
                  <a:ln>
                    <a:noFill/>
                  </a:ln>
                  <a:solidFill>
                    <a:schemeClr val="tx1"/>
                  </a:solidFill>
                  <a:effectLst/>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r>
                  <a:rPr kumimoji="0" lang="en-US" sz="280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Chọn thời điểm ban đầu t</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0: v = v</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a.t</a:t>
                </a:r>
                <a:endParaRPr kumimoji="0" lang="en-US" sz="28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280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Nếu tại thời điểm ban đầu, vật bắt đầu chuyển động: v</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0 </a:t>
                </a:r>
              </a:p>
              <a:p>
                <a:pPr marL="0" marR="0" lvl="0" indent="0" algn="ctr"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v = a.t</a:t>
                </a:r>
                <a:endPar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endParaRPr>
              </a:p>
            </p:txBody>
          </p:sp>
        </mc:Choice>
        <mc:Fallback xmlns="">
          <p:sp>
            <p:nvSpPr>
              <p:cNvPr id="6" name="Rectangle 1" descr="n53 Fb Tran Phu"/>
              <p:cNvSpPr>
                <a:spLocks noRot="1" noChangeAspect="1" noMove="1" noResize="1" noEditPoints="1" noAdjustHandles="1" noChangeArrowheads="1" noChangeShapeType="1" noTextEdit="1"/>
              </p:cNvSpPr>
              <p:nvPr/>
            </p:nvSpPr>
            <p:spPr bwMode="auto">
              <a:xfrm>
                <a:off x="2195934" y="3159472"/>
                <a:ext cx="9884905" cy="3128742"/>
              </a:xfrm>
              <a:prstGeom prst="rect">
                <a:avLst/>
              </a:prstGeom>
              <a:blipFill rotWithShape="1">
                <a:blip r:embed="rId3"/>
                <a:stretch>
                  <a:fillRect l="-1" t="-11" r="6" b="14"/>
                </a:stretch>
              </a:blipFill>
              <a:ln w="9525">
                <a:noFill/>
                <a:miter lim="800000"/>
              </a:ln>
              <a:effectLst/>
            </p:spPr>
            <p:txBody>
              <a:bodyPr/>
              <a:lstStyle/>
              <a:p>
                <a:r>
                  <a:rPr lang="en-US" altLang="en-US">
                    <a:noFill/>
                  </a:rPr>
                  <a:t> </a:t>
                </a:r>
              </a:p>
            </p:txBody>
          </p:sp>
        </mc:Fallback>
      </mc:AlternateContent>
      <p:sp>
        <p:nvSpPr>
          <p:cNvPr id="2" name="Rectangle: Rounded Corners 1" descr="n53 Fb Tran Phu"/>
          <p:cNvSpPr/>
          <p:nvPr/>
        </p:nvSpPr>
        <p:spPr>
          <a:xfrm>
            <a:off x="7410450" y="4305300"/>
            <a:ext cx="3108960" cy="457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left)">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7741" y="1021977"/>
            <a:ext cx="8197328" cy="6820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0" y="0"/>
            <a:ext cx="12192002" cy="1587294"/>
          </a:xfrm>
          <a:prstGeom prst="rect">
            <a:avLst/>
          </a:prstGeom>
          <a:solidFill>
            <a:srgbClr val="FFFF00"/>
          </a:solidFill>
        </p:spPr>
        <p:txBody>
          <a:bodyPr wrap="square">
            <a:spAutoFit/>
          </a:bodyPr>
          <a:lstStyle/>
          <a:p>
            <a:pPr algn="ctr">
              <a:lnSpc>
                <a:spcPct val="115000"/>
              </a:lnSpc>
            </a:pP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III.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4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53 Fb Tran Phu"/>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4: </a:t>
            </a:r>
            <a:r>
              <a:rPr lang="en-US" sz="2800"/>
              <a:t>Từ các đồ thị trong hình 9.1:</a:t>
            </a:r>
          </a:p>
          <a:p>
            <a:pPr algn="just"/>
            <a:r>
              <a:rPr lang="en-US" sz="2800" b="1"/>
              <a:t>a.</a:t>
            </a:r>
            <a:r>
              <a:rPr lang="en-US" sz="2800"/>
              <a:t> Hãy viết công thức về mối liên hệ giữa v với a và t của từng chuyển động ứng với từng đồ thị trong hình 9.1.</a:t>
            </a:r>
          </a:p>
          <a:p>
            <a:pPr algn="just"/>
            <a:r>
              <a:rPr lang="en-US" sz="2800" b="1"/>
              <a:t>b.</a:t>
            </a:r>
            <a:r>
              <a:rPr lang="en-US" sz="2800"/>
              <a:t> Chuyển động nào là chuyển động nhanh dần đều, chậm dần đều?</a:t>
            </a:r>
            <a:endParaRPr lang="en-US" sz="2800" dirty="0"/>
          </a:p>
        </p:txBody>
      </p:sp>
      <p:sp>
        <p:nvSpPr>
          <p:cNvPr id="4" name="Rectangle 3"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5"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descr="n53 Fb Tran Phu"/>
          <p:cNvSpPr>
            <a:spLocks noChangeArrowheads="1"/>
          </p:cNvSpPr>
          <p:nvPr/>
        </p:nvSpPr>
        <p:spPr bwMode="auto">
          <a:xfrm>
            <a:off x="2399130" y="5301088"/>
            <a:ext cx="9415122" cy="138499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Đồ</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thị</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 v = at (v</a:t>
            </a:r>
            <a:r>
              <a:rPr kumimoji="0" lang="en-US" sz="2800" b="0" i="0" u="none" strike="noStrike" cap="none" normalizeH="0" baseline="-30000" dirty="0">
                <a:ln>
                  <a:noFill/>
                </a:ln>
                <a:solidFill>
                  <a:schemeClr val="tx2"/>
                </a:solidFill>
                <a:effectLst/>
                <a:ea typeface="Times New Roman" panose="02020603050405020304" pitchFamily="18" charset="0"/>
                <a:cs typeface="Arial" panose="020B0604020202020204" pitchFamily="34" charset="0"/>
              </a:rPr>
              <a:t>0</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 0) </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Vật</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nhanh</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dần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Đồ</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thị</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b: v = v</a:t>
            </a:r>
            <a:r>
              <a:rPr kumimoji="0" lang="en-US" sz="2800" b="0" i="0" u="none" strike="noStrike" cap="none" normalizeH="0" baseline="-3000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0</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 at (a &gt; 0) </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Vật</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nhanh</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dần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đều</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Đồ</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thị</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c: v = v</a:t>
            </a:r>
            <a:r>
              <a:rPr kumimoji="0" lang="en-US" sz="2800" b="0" i="0" u="none" strike="noStrike" cap="none" normalizeH="0" baseline="-3000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0</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rPr>
              <a:t> + at (a &lt; 0)</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Vật</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động</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chậm</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dần</a:t>
            </a:r>
            <a:r>
              <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2"/>
                </a:solidFill>
                <a:effectLst/>
                <a:ea typeface="Times New Roman" panose="02020603050405020304" pitchFamily="18" charset="0"/>
                <a:cs typeface="Arial" panose="020B0604020202020204" pitchFamily="34" charset="0"/>
              </a:rPr>
              <a:t>đều</a:t>
            </a:r>
            <a:endParaRPr kumimoji="0" lang="en-US" sz="2800" b="0" i="0" u="none" strike="noStrike" cap="none" normalizeH="0" baseline="0" dirty="0">
              <a:ln>
                <a:noFill/>
              </a:ln>
              <a:solidFill>
                <a:schemeClr val="tx2"/>
              </a:solidFill>
              <a:effectLst/>
              <a:ea typeface="Times New Roman" panose="02020603050405020304" pitchFamily="18" charset="0"/>
              <a:cs typeface="Arial" panose="020B0604020202020204" pitchFamily="34" charset="0"/>
              <a:sym typeface="Symbol" panose="05050102010706020507" pitchFamily="18" charset="2"/>
            </a:endParaRPr>
          </a:p>
        </p:txBody>
      </p:sp>
      <p:grpSp>
        <p:nvGrpSpPr>
          <p:cNvPr id="32" name="Group 31" descr="n53 Fb Tran Phu"/>
          <p:cNvGrpSpPr/>
          <p:nvPr/>
        </p:nvGrpSpPr>
        <p:grpSpPr>
          <a:xfrm>
            <a:off x="2088643" y="2406853"/>
            <a:ext cx="9882996" cy="2962427"/>
            <a:chOff x="2088643" y="2406853"/>
            <a:chExt cx="9882996" cy="2962427"/>
          </a:xfrm>
        </p:grpSpPr>
        <p:grpSp>
          <p:nvGrpSpPr>
            <p:cNvPr id="7" name="Group 6"/>
            <p:cNvGrpSpPr/>
            <p:nvPr/>
          </p:nvGrpSpPr>
          <p:grpSpPr>
            <a:xfrm>
              <a:off x="2088643" y="2580548"/>
              <a:ext cx="2736344" cy="2250467"/>
              <a:chOff x="8770185" y="3836599"/>
              <a:chExt cx="3284202" cy="2635475"/>
            </a:xfrm>
          </p:grpSpPr>
          <p:cxnSp>
            <p:nvCxnSpPr>
              <p:cNvPr id="8" name="Straight Arrow Connector 7"/>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601200" y="4419600"/>
                <a:ext cx="1981200" cy="1569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770185" y="3836599"/>
                <a:ext cx="129540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3" name="TextBox 12"/>
              <p:cNvSpPr txBox="1"/>
              <p:nvPr/>
            </p:nvSpPr>
            <p:spPr>
              <a:xfrm>
                <a:off x="11568227" y="5913406"/>
                <a:ext cx="48616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14" name="Group 13"/>
            <p:cNvGrpSpPr/>
            <p:nvPr/>
          </p:nvGrpSpPr>
          <p:grpSpPr>
            <a:xfrm>
              <a:off x="5776094" y="2406853"/>
              <a:ext cx="2439633" cy="2424638"/>
              <a:chOff x="9126301" y="3649629"/>
              <a:chExt cx="2928085" cy="2839442"/>
            </a:xfrm>
          </p:grpSpPr>
          <p:cxnSp>
            <p:nvCxnSpPr>
              <p:cNvPr id="15" name="Straight Arrow Connector 14"/>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9601200" y="4523621"/>
                <a:ext cx="1950193" cy="713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26301" y="3649629"/>
                <a:ext cx="69645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9" name="TextBox 18"/>
              <p:cNvSpPr txBox="1"/>
              <p:nvPr/>
            </p:nvSpPr>
            <p:spPr>
              <a:xfrm>
                <a:off x="11551393" y="5930403"/>
                <a:ext cx="502993"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20" name="Group 19"/>
            <p:cNvGrpSpPr/>
            <p:nvPr/>
          </p:nvGrpSpPr>
          <p:grpSpPr>
            <a:xfrm>
              <a:off x="9166835" y="2540403"/>
              <a:ext cx="2581823" cy="2271317"/>
              <a:chOff x="9064154" y="3836599"/>
              <a:chExt cx="3098743" cy="2659892"/>
            </a:xfrm>
          </p:grpSpPr>
          <p:cxnSp>
            <p:nvCxnSpPr>
              <p:cNvPr id="21" name="Straight Arrow Connector 20"/>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601200" y="4627351"/>
                <a:ext cx="1950192" cy="648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64154" y="3836599"/>
                <a:ext cx="53704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25" name="TextBox 24"/>
              <p:cNvSpPr txBox="1"/>
              <p:nvPr/>
            </p:nvSpPr>
            <p:spPr>
              <a:xfrm>
                <a:off x="11551392" y="5937823"/>
                <a:ext cx="61150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sp>
          <p:nvSpPr>
            <p:cNvPr id="26" name="TextBox 25"/>
            <p:cNvSpPr txBox="1"/>
            <p:nvPr/>
          </p:nvSpPr>
          <p:spPr>
            <a:xfrm>
              <a:off x="3175831" y="443554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solidFill>
                  <a:schemeClr val="accent1"/>
                </a:solidFill>
              </a:endParaRPr>
            </a:p>
          </p:txBody>
        </p:sp>
        <p:sp>
          <p:nvSpPr>
            <p:cNvPr id="27" name="TextBox 26"/>
            <p:cNvSpPr txBox="1"/>
            <p:nvPr/>
          </p:nvSpPr>
          <p:spPr>
            <a:xfrm>
              <a:off x="6777189" y="442181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solidFill>
                  <a:schemeClr val="accent1"/>
                </a:solidFill>
              </a:endParaRPr>
            </a:p>
          </p:txBody>
        </p:sp>
        <p:sp>
          <p:nvSpPr>
            <p:cNvPr id="28" name="TextBox 27"/>
            <p:cNvSpPr txBox="1"/>
            <p:nvPr/>
          </p:nvSpPr>
          <p:spPr>
            <a:xfrm>
              <a:off x="10262379" y="4414253"/>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c)</a:t>
              </a:r>
              <a:endParaRPr lang="en-US" sz="2500" baseline="-25000">
                <a:solidFill>
                  <a:schemeClr val="accent1"/>
                </a:solidFill>
              </a:endParaRPr>
            </a:p>
          </p:txBody>
        </p:sp>
        <p:sp>
          <p:nvSpPr>
            <p:cNvPr id="29" name="TextBox 28"/>
            <p:cNvSpPr txBox="1"/>
            <p:nvPr/>
          </p:nvSpPr>
          <p:spPr>
            <a:xfrm>
              <a:off x="5718626" y="3497933"/>
              <a:ext cx="552939"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0" name="TextBox 29"/>
            <p:cNvSpPr txBox="1"/>
            <p:nvPr/>
          </p:nvSpPr>
          <p:spPr>
            <a:xfrm>
              <a:off x="9166835" y="2874197"/>
              <a:ext cx="580275"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1" name="TextBox 30"/>
            <p:cNvSpPr txBox="1"/>
            <p:nvPr/>
          </p:nvSpPr>
          <p:spPr>
            <a:xfrm>
              <a:off x="2243862" y="4907615"/>
              <a:ext cx="9727777" cy="461665"/>
            </a:xfrm>
            <a:prstGeom prst="rect">
              <a:avLst/>
            </a:prstGeom>
            <a:noFill/>
          </p:spPr>
          <p:txBody>
            <a:bodyPr wrap="square">
              <a:spAutoFit/>
            </a:bodyPr>
            <a:lstStyle/>
            <a:p>
              <a:pPr marL="0" marR="0" algn="ctr">
                <a:spcBef>
                  <a:spcPts val="0"/>
                </a:spcBef>
              </a:pPr>
              <a:r>
                <a:rPr lang="en-US" sz="2400" i="1">
                  <a:solidFill>
                    <a:srgbClr val="000000"/>
                  </a:solidFill>
                  <a:effectLst/>
                  <a:ea typeface="Times New Roman" panose="02020603050405020304" pitchFamily="18" charset="0"/>
                </a:rPr>
                <a:t>Các dạng đồ thị vận tốc - thời gian trong chuyển động thẳng biến đổi đều</a:t>
              </a:r>
              <a:endParaRPr lang="en-US" sz="2400">
                <a:effectLst/>
                <a:ea typeface="Times New Roman" panose="02020603050405020304" pitchFamily="18" charset="0"/>
              </a:endParaRPr>
            </a:p>
          </p:txBody>
        </p:sp>
      </p:grpSp>
      <p:sp>
        <p:nvSpPr>
          <p:cNvPr id="33" name="TextBox 32" descr="n53 Fb Tran Phu"/>
          <p:cNvSpPr txBox="1"/>
          <p:nvPr/>
        </p:nvSpPr>
        <p:spPr>
          <a:xfrm>
            <a:off x="2399131" y="4837307"/>
            <a:ext cx="9246792" cy="523220"/>
          </a:xfrm>
          <a:prstGeom prst="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a:solidFill>
                  <a:schemeClr val="bg1"/>
                </a:solidFill>
              </a:rPr>
              <a:t>Đồ thị v-t có dạng đường thẳng xiên góc</a:t>
            </a:r>
            <a:endParaRPr lang="en-US" sz="2800" dirty="0">
              <a:solidFill>
                <a:schemeClr val="bg1"/>
              </a:solidFill>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1" nodeType="clickEffect">
                                  <p:stCondLst>
                                    <p:cond delay="0"/>
                                  </p:stCondLst>
                                  <p:childTnLst>
                                    <p:set>
                                      <p:cBhvr>
                                        <p:cTn id="34" dur="1" fill="hold">
                                          <p:stCondLst>
                                            <p:cond delay="0"/>
                                          </p:stCondLst>
                                        </p:cTn>
                                        <p:tgtEl>
                                          <p:spTgt spid="33">
                                            <p:bg/>
                                          </p:spTgt>
                                        </p:tgtEl>
                                        <p:attrNameLst>
                                          <p:attrName>style.visibility</p:attrName>
                                        </p:attrNameLst>
                                      </p:cBhvr>
                                      <p:to>
                                        <p:strVal val="visible"/>
                                      </p:to>
                                    </p:set>
                                    <p:anim calcmode="lin" valueType="num">
                                      <p:cBhvr>
                                        <p:cTn id="35" dur="500" fill="hold"/>
                                        <p:tgtEl>
                                          <p:spTgt spid="33">
                                            <p:bg/>
                                          </p:spTgt>
                                        </p:tgtEl>
                                        <p:attrNameLst>
                                          <p:attrName>ppt_w</p:attrName>
                                        </p:attrNameLst>
                                      </p:cBhvr>
                                      <p:tavLst>
                                        <p:tav tm="0">
                                          <p:val>
                                            <p:strVal val="4*#ppt_w"/>
                                          </p:val>
                                        </p:tav>
                                        <p:tav tm="100000">
                                          <p:val>
                                            <p:strVal val="#ppt_w"/>
                                          </p:val>
                                        </p:tav>
                                      </p:tavLst>
                                    </p:anim>
                                    <p:anim calcmode="lin" valueType="num">
                                      <p:cBhvr>
                                        <p:cTn id="36" dur="500" fill="hold"/>
                                        <p:tgtEl>
                                          <p:spTgt spid="33">
                                            <p:bg/>
                                          </p:spTgt>
                                        </p:tgtEl>
                                        <p:attrNameLst>
                                          <p:attrName>ppt_h</p:attrName>
                                        </p:attrNameLst>
                                      </p:cBhvr>
                                      <p:tavLst>
                                        <p:tav tm="0">
                                          <p:val>
                                            <p:strVal val="4*#ppt_h"/>
                                          </p:val>
                                        </p:tav>
                                        <p:tav tm="100000">
                                          <p:val>
                                            <p:strVal val="#ppt_h"/>
                                          </p:val>
                                        </p:tav>
                                      </p:tavLst>
                                    </p:anim>
                                  </p:childTnLst>
                                </p:cTn>
                              </p:par>
                              <p:par>
                                <p:cTn id="37" presetID="23" presetClass="entr" presetSubtype="32" fill="hold" grpId="1"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 calcmode="lin" valueType="num">
                                      <p:cBhvr>
                                        <p:cTn id="39" dur="500" fill="hold"/>
                                        <p:tgtEl>
                                          <p:spTgt spid="33">
                                            <p:txEl>
                                              <p:pRg st="0" end="0"/>
                                            </p:txEl>
                                          </p:spTgt>
                                        </p:tgtEl>
                                        <p:attrNameLst>
                                          <p:attrName>ppt_w</p:attrName>
                                        </p:attrNameLst>
                                      </p:cBhvr>
                                      <p:tavLst>
                                        <p:tav tm="0">
                                          <p:val>
                                            <p:strVal val="4*#ppt_w"/>
                                          </p:val>
                                        </p:tav>
                                        <p:tav tm="100000">
                                          <p:val>
                                            <p:strVal val="#ppt_w"/>
                                          </p:val>
                                        </p:tav>
                                      </p:tavLst>
                                    </p:anim>
                                    <p:anim calcmode="lin" valueType="num">
                                      <p:cBhvr>
                                        <p:cTn id="40" dur="500" fill="hold"/>
                                        <p:tgtEl>
                                          <p:spTgt spid="33">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3" grpI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53 Fb Tran Phu"/>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5.</a:t>
            </a:r>
            <a:r>
              <a:rPr lang="en-US" sz="2800"/>
              <a:t> Hình 9.2 là đồ thị vận tốc – thời gian trong chuyển động của một bạn đang đi trong siêu thị. Hãy dựa vào đồ thị để mô tả bằng lời chuyển động của bạn đó (khi nào đi đều, đi nhanh lên, đi chậm lại, nghỉ).</a:t>
            </a:r>
            <a:endParaRPr lang="en-US" sz="2800" dirty="0"/>
          </a:p>
        </p:txBody>
      </p:sp>
      <p:sp>
        <p:nvSpPr>
          <p:cNvPr id="4" name="Rectangle 3"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5"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53 Fb Tran Phu"/>
          <p:cNvGrpSpPr/>
          <p:nvPr/>
        </p:nvGrpSpPr>
        <p:grpSpPr>
          <a:xfrm>
            <a:off x="6929449" y="1842798"/>
            <a:ext cx="5350947" cy="3501413"/>
            <a:chOff x="5406369" y="1872773"/>
            <a:chExt cx="5350947" cy="3501413"/>
          </a:xfrm>
        </p:grpSpPr>
        <p:grpSp>
          <p:nvGrpSpPr>
            <p:cNvPr id="6" name="Group 5"/>
            <p:cNvGrpSpPr/>
            <p:nvPr/>
          </p:nvGrpSpPr>
          <p:grpSpPr>
            <a:xfrm>
              <a:off x="5406369" y="1872773"/>
              <a:ext cx="5350947" cy="3501413"/>
              <a:chOff x="4176855" y="1982658"/>
              <a:chExt cx="5350947" cy="3501413"/>
            </a:xfrm>
          </p:grpSpPr>
          <p:pic>
            <p:nvPicPr>
              <p:cNvPr id="43"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5690" r="66237" b="1862"/>
              <a:stretch>
                <a:fillRect/>
              </a:stretch>
            </p:blipFill>
            <p:spPr>
              <a:xfrm>
                <a:off x="5131688" y="2621802"/>
                <a:ext cx="3767422" cy="2664286"/>
              </a:xfrm>
              <a:prstGeom prst="rect">
                <a:avLst/>
              </a:prstGeom>
            </p:spPr>
          </p:pic>
          <p:grpSp>
            <p:nvGrpSpPr>
              <p:cNvPr id="44" name="Group 43"/>
              <p:cNvGrpSpPr/>
              <p:nvPr/>
            </p:nvGrpSpPr>
            <p:grpSpPr>
              <a:xfrm>
                <a:off x="4176855" y="1982658"/>
                <a:ext cx="5350947" cy="3259270"/>
                <a:chOff x="8892450" y="4645264"/>
                <a:chExt cx="3880434" cy="1734030"/>
              </a:xfrm>
            </p:grpSpPr>
            <p:cxnSp>
              <p:nvCxnSpPr>
                <p:cNvPr id="58" name="Straight Arrow Connector 57"/>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61" name="TextBox 60"/>
                <p:cNvSpPr txBox="1"/>
                <p:nvPr/>
              </p:nvSpPr>
              <p:spPr>
                <a:xfrm>
                  <a:off x="11941892" y="572891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5" name="TextBox 44"/>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sp>
            <p:nvSpPr>
              <p:cNvPr id="46" name="TextBox 45"/>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7" name="TextBox 46"/>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1,5</a:t>
                </a:r>
              </a:p>
            </p:txBody>
          </p:sp>
          <p:sp>
            <p:nvSpPr>
              <p:cNvPr id="48" name="TextBox 47"/>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9" name="TextBox 48"/>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0" name="TextBox 49"/>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1" name="TextBox 50"/>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2" name="TextBox 51"/>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3" name="TextBox 52"/>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4" name="TextBox 53"/>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5" name="TextBox 54"/>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56" name="TextBox 55"/>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57" name="TextBox 56"/>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3" name="TextBox 32"/>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4" name="TextBox 33"/>
            <p:cNvSpPr txBox="1"/>
            <p:nvPr/>
          </p:nvSpPr>
          <p:spPr>
            <a:xfrm>
              <a:off x="9803025" y="441434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5" name="TextBox 34"/>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grpSp>
          <p:nvGrpSpPr>
            <p:cNvPr id="36" name="Group 35"/>
            <p:cNvGrpSpPr/>
            <p:nvPr/>
          </p:nvGrpSpPr>
          <p:grpSpPr>
            <a:xfrm>
              <a:off x="6402577" y="3285190"/>
              <a:ext cx="3679512" cy="1473397"/>
              <a:chOff x="6402577" y="3285190"/>
              <a:chExt cx="3679512" cy="1473397"/>
            </a:xfrm>
          </p:grpSpPr>
          <p:cxnSp>
            <p:nvCxnSpPr>
              <p:cNvPr id="37" name="Straight Connector 36"/>
              <p:cNvCxnSpPr/>
              <p:nvPr/>
            </p:nvCxnSpPr>
            <p:spPr>
              <a:xfrm>
                <a:off x="6402577" y="3286030"/>
                <a:ext cx="1457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55" idx="0"/>
              </p:cNvCxnSpPr>
              <p:nvPr/>
            </p:nvCxnSpPr>
            <p:spPr>
              <a:xfrm>
                <a:off x="7871114" y="3285190"/>
                <a:ext cx="735619" cy="11355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604152" y="4432522"/>
                <a:ext cx="358285" cy="277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965933" y="4423098"/>
                <a:ext cx="387047" cy="306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355856" y="4748581"/>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4" idx="0"/>
              </p:cNvCxnSpPr>
              <p:nvPr/>
            </p:nvCxnSpPr>
            <p:spPr>
              <a:xfrm flipV="1">
                <a:off x="9706001" y="4414348"/>
                <a:ext cx="376088" cy="3442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65" name="Rectangle 2" descr="n53 Fb Tran Phu"/>
          <p:cNvSpPr>
            <a:spLocks noChangeArrowheads="1"/>
          </p:cNvSpPr>
          <p:nvPr/>
        </p:nvSpPr>
        <p:spPr bwMode="auto">
          <a:xfrm>
            <a:off x="2199198" y="2326307"/>
            <a:ext cx="4713219" cy="3293209"/>
          </a:xfrm>
          <a:prstGeom prst="rect">
            <a:avLst/>
          </a:prstGeom>
          <a:noFill/>
          <a:ln w="9525">
            <a:noFill/>
            <a:miter lim="800000"/>
          </a:ln>
          <a:effectLst/>
        </p:spPr>
        <p:txBody>
          <a:bodyPr vert="horz" wrap="square" lIns="91440" tIns="45720" rIns="91440" bIns="45720" numCol="1" anchor="ctr" anchorCtr="0" compatLnSpc="1">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Trong 4 giây đầu bạn này đi đều </a:t>
            </a:r>
          </a:p>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Trong 2 giây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tiếp</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theo</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bạn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chậm</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dần</a:t>
            </a:r>
            <a:endParaRPr kumimoji="0" lang="en-US" sz="2600" b="0" i="0" u="none" strike="noStrike" cap="none" normalizeH="0" baseline="0" dirty="0">
              <a:ln>
                <a:noFill/>
              </a:ln>
              <a:solidFill>
                <a:schemeClr val="tx1"/>
              </a:solidFill>
              <a:effectLst/>
              <a:cs typeface="Arial" panose="020B0604020202020204" pitchFamily="34" charset="0"/>
              <a:sym typeface="Symbol" panose="05050102010706020507"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Trong</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1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tiếp</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bạn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dừng</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lại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endParaRPr kumimoji="0" lang="en-US" sz="2600" b="0" i="0" u="none" strike="noStrike" cap="none" normalizeH="0" baseline="0" dirty="0">
              <a:ln>
                <a:noFill/>
              </a:ln>
              <a:solidFill>
                <a:schemeClr val="tx1"/>
              </a:solidFill>
              <a:effectLst/>
              <a:cs typeface="Arial" panose="020B0604020202020204" pitchFamily="34" charset="0"/>
              <a:sym typeface="Symbol" panose="05050102010706020507"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Trong</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1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tiếp</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nữa</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bạn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lại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nhanh</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dần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theo</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chiều</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âm</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endParaRPr kumimoji="0" lang="en-US" sz="2600" b="0" i="0" u="none" strike="noStrike" cap="none" normalizeH="0" baseline="0" dirty="0">
              <a:ln>
                <a:noFill/>
              </a:ln>
              <a:solidFill>
                <a:schemeClr val="tx1"/>
              </a:solidFill>
              <a:effectLst/>
              <a:cs typeface="Arial" panose="020B0604020202020204" pitchFamily="34" charset="0"/>
              <a:sym typeface="Symbol" panose="05050102010706020507"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Từ</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thứ</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8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đến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thứ</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9,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bạn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đều</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theo</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chiều</a:t>
            </a:r>
            <a:r>
              <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âm</a:t>
            </a:r>
            <a:endParaRPr kumimoji="0" lang="en-US" sz="2600" b="0" i="0" u="none" strike="noStrike" cap="none" normalizeH="0" baseline="0" dirty="0">
              <a:ln>
                <a:noFill/>
              </a:ln>
              <a:solidFill>
                <a:schemeClr val="tx1"/>
              </a:solidFill>
              <a:effectLst/>
              <a:cs typeface="Arial" panose="020B0604020202020204" pitchFamily="34" charset="0"/>
              <a:sym typeface="Symbol" panose="05050102010706020507" pitchFamily="18" charset="2"/>
            </a:endParaRPr>
          </a:p>
        </p:txBody>
      </p:sp>
      <p:sp>
        <p:nvSpPr>
          <p:cNvPr id="66" name="Rectangle 2" descr="n53 Fb Tran Phu"/>
          <p:cNvSpPr>
            <a:spLocks noChangeArrowheads="1"/>
          </p:cNvSpPr>
          <p:nvPr/>
        </p:nvSpPr>
        <p:spPr bwMode="auto">
          <a:xfrm>
            <a:off x="2195934" y="5517106"/>
            <a:ext cx="9884905" cy="892552"/>
          </a:xfrm>
          <a:prstGeom prst="rect">
            <a:avLst/>
          </a:prstGeom>
          <a:noFill/>
          <a:ln w="9525">
            <a:noFill/>
            <a:miter lim="800000"/>
          </a:ln>
          <a:effectLst/>
        </p:spPr>
        <p:txBody>
          <a:bodyPr vert="horz" wrap="square" lIns="91440" tIns="45720" rIns="91440" bIns="45720" numCol="1" anchor="ctr" anchorCtr="0" compatLnSpc="1">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29920" algn="l"/>
              </a:tabLst>
            </a:pPr>
            <a:r>
              <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Từ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thứ</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9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đến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giây</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thứ</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10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thì</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bạn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chậm</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dần</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theo</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chiều</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âm</a:t>
            </a:r>
            <a:r>
              <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và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dừng</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en-US"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lại</a:t>
            </a:r>
            <a:r>
              <a:rPr kumimoji="0" lang="en-US"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wipe(left)">
                                      <p:cBhvr>
                                        <p:cTn id="12" dur="500"/>
                                        <p:tgtEl>
                                          <p:spTgt spid="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xEl>
                                              <p:pRg st="1" end="1"/>
                                            </p:txEl>
                                          </p:spTgt>
                                        </p:tgtEl>
                                        <p:attrNameLst>
                                          <p:attrName>style.visibility</p:attrName>
                                        </p:attrNameLst>
                                      </p:cBhvr>
                                      <p:to>
                                        <p:strVal val="visible"/>
                                      </p:to>
                                    </p:set>
                                    <p:animEffect transition="in" filter="wipe(left)">
                                      <p:cBhvr>
                                        <p:cTn id="17" dur="500"/>
                                        <p:tgtEl>
                                          <p:spTgt spid="6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xEl>
                                              <p:pRg st="2" end="2"/>
                                            </p:txEl>
                                          </p:spTgt>
                                        </p:tgtEl>
                                        <p:attrNameLst>
                                          <p:attrName>style.visibility</p:attrName>
                                        </p:attrNameLst>
                                      </p:cBhvr>
                                      <p:to>
                                        <p:strVal val="visible"/>
                                      </p:to>
                                    </p:set>
                                    <p:animEffect transition="in" filter="wipe(left)">
                                      <p:cBhvr>
                                        <p:cTn id="22" dur="500"/>
                                        <p:tgtEl>
                                          <p:spTgt spid="6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
                                            <p:txEl>
                                              <p:pRg st="3" end="3"/>
                                            </p:txEl>
                                          </p:spTgt>
                                        </p:tgtEl>
                                        <p:attrNameLst>
                                          <p:attrName>style.visibility</p:attrName>
                                        </p:attrNameLst>
                                      </p:cBhvr>
                                      <p:to>
                                        <p:strVal val="visible"/>
                                      </p:to>
                                    </p:set>
                                    <p:animEffect transition="in" filter="wipe(left)">
                                      <p:cBhvr>
                                        <p:cTn id="27" dur="500"/>
                                        <p:tgtEl>
                                          <p:spTgt spid="6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xEl>
                                              <p:pRg st="4" end="4"/>
                                            </p:txEl>
                                          </p:spTgt>
                                        </p:tgtEl>
                                        <p:attrNameLst>
                                          <p:attrName>style.visibility</p:attrName>
                                        </p:attrNameLst>
                                      </p:cBhvr>
                                      <p:to>
                                        <p:strVal val="visible"/>
                                      </p:to>
                                    </p:set>
                                    <p:animEffect transition="in" filter="wipe(left)">
                                      <p:cBhvr>
                                        <p:cTn id="32" dur="500"/>
                                        <p:tgtEl>
                                          <p:spTgt spid="6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xEl>
                                              <p:pRg st="0" end="0"/>
                                            </p:txEl>
                                          </p:spTgt>
                                        </p:tgtEl>
                                        <p:attrNameLst>
                                          <p:attrName>style.visibility</p:attrName>
                                        </p:attrNameLst>
                                      </p:cBhvr>
                                      <p:to>
                                        <p:strVal val="visible"/>
                                      </p:to>
                                    </p:set>
                                    <p:animEffect transition="in" filter="wipe(left)">
                                      <p:cBhvr>
                                        <p:cTn id="37"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1" y="0"/>
            <a:ext cx="12192002" cy="1705275"/>
          </a:xfrm>
          <a:prstGeom prst="rect">
            <a:avLst/>
          </a:prstGeom>
          <a:solidFill>
            <a:srgbClr val="FFFF00"/>
          </a:solidFill>
        </p:spPr>
        <p:txBody>
          <a:bodyPr wrap="square">
            <a:spAutoFit/>
          </a:bodyPr>
          <a:lstStyle/>
          <a:p>
            <a:pPr algn="ctr">
              <a:lnSpc>
                <a:spcPct val="115000"/>
              </a:lnSpc>
            </a:pPr>
            <a:r>
              <a:rPr lang="en-US"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IV. </a:t>
            </a:r>
            <a:r>
              <a:rPr lang="en-US" sz="4800" dirty="0" err="1">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Độ</a:t>
            </a:r>
            <a:r>
              <a:rPr lang="en-US"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800" dirty="0" err="1">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dịch</a:t>
            </a:r>
            <a:r>
              <a:rPr lang="en-US"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chuyển </a:t>
            </a:r>
            <a:r>
              <a:rPr lang="en-US" sz="4800" dirty="0" err="1">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của</a:t>
            </a:r>
            <a:r>
              <a:rPr lang="en-US"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động thẳng biến đổi đều</a:t>
            </a:r>
            <a:endParaRPr lang="en-US" sz="48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1" name="TextBox 60" descr="n53 Fb Tran Phu"/>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9" name="TextBox 68" descr="n53 Fb Tran Phu"/>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81" name="TextBox 80" descr="n53 Fb Tran Phu"/>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Britannic Bold" panose="020B0903060703020204"/>
                <a:ea typeface="+mn-ea"/>
                <a:cs typeface="Champion Script" panose="020B0506030404030204" pitchFamily="34" charset="0"/>
              </a:rPr>
              <a:t>150</a:t>
            </a:r>
          </a:p>
        </p:txBody>
      </p:sp>
      <p:sp>
        <p:nvSpPr>
          <p:cNvPr id="59" name="TextBox 58" descr="n53 Fb Tran Phu"/>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pic>
        <p:nvPicPr>
          <p:cNvPr id="62" name="Picture 61" descr="n53 Fb Tran Phu"/>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descr="n53 Fb Tran Phu"/>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descr="n53 Fb Tran P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descr="n53 Fb Tran Phu">
            <a:hlinkClick r:id="" action="ppaction://media"/>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0182343" y="7205498"/>
            <a:ext cx="609600" cy="609600"/>
          </a:xfrm>
          <a:prstGeom prst="rect">
            <a:avLst/>
          </a:prstGeom>
        </p:spPr>
      </p:pic>
      <p:pic>
        <p:nvPicPr>
          <p:cNvPr id="5" name="magic" descr="n53 Fb Tran Ph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50841" y="4876548"/>
            <a:ext cx="609600" cy="609600"/>
          </a:xfrm>
          <a:prstGeom prst="rect">
            <a:avLst/>
          </a:prstGeom>
        </p:spPr>
      </p:pic>
      <p:cxnSp>
        <p:nvCxnSpPr>
          <p:cNvPr id="55" name="Straight Connector 54" descr="n53 Fb Tran Phu"/>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descr="n53 Fb Tran P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descr="n53 Fb Tran Phu">
            <a:hlinkClick r:id="rId10" action="ppaction://hlinksldjump"/>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descr="n53 Fb Tran Phu">
            <a:hlinkClick r:id="rId11" action="ppaction://hlinksldjump"/>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descr="n53 Fb Tran Phu"/>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descr="n53 Fb Tran Phu"/>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descr="n53 Fb Tran Phu">
            <a:hlinkClick r:id="rId13" action="ppaction://hlinksldjump"/>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descr="n53 Fb Tran Phu"/>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descr="n53 Fb Tran P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101" name="TextBox 100" descr="n53 Fb Tran Phu"/>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FF00"/>
              </a:solidFill>
              <a:effectLst/>
              <a:uLnTx/>
              <a:uFillTx/>
              <a:latin typeface="Britannic Bold" panose="020B0903060703020204"/>
              <a:ea typeface="+mn-ea"/>
              <a:cs typeface="Champion Script" panose="020B0506030404030204" pitchFamily="34" charset="0"/>
            </a:endParaRPr>
          </a:p>
        </p:txBody>
      </p:sp>
      <p:pic>
        <p:nvPicPr>
          <p:cNvPr id="15" name="Picture 14" descr="n53 Fb Tran P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descr="n53 Fb Tran Phu">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descr="n53 Fb Tran Phu">
            <a:hlinkClick r:id="rId17" action="ppaction://hlinksldjump"/>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descr="n53 Fb Tran Phu"/>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3000" fill="hold"/>
                                        <p:tgtEl>
                                          <p:spTgt spid="5"/>
                                        </p:tgtEl>
                                      </p:cBhvr>
                                    </p:cmd>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nodePh="1">
                                  <p:stCondLst>
                                    <p:cond delay="0"/>
                                  </p:stCondLst>
                                  <p:endCondLst>
                                    <p:cond evt="begin" delay="0">
                                      <p:tn val="19"/>
                                    </p:cond>
                                  </p:endCondLst>
                                  <p:childTnLst>
                                    <p:animEffect transition="out" filter="fade">
                                      <p:cBhvr>
                                        <p:cTn id="20" dur="1500"/>
                                        <p:tgtEl>
                                          <p:spTgt spid="101"/>
                                        </p:tgtEl>
                                      </p:cBhvr>
                                    </p:animEffect>
                                    <p:set>
                                      <p:cBhvr>
                                        <p:cTn id="21"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7"/>
                                        </p:tgtEl>
                                      </p:cBhvr>
                                    </p:animEffect>
                                    <p:animScale>
                                      <p:cBhvr>
                                        <p:cTn id="27" dur="250" autoRev="1" fill="hold"/>
                                        <p:tgtEl>
                                          <p:spTgt spid="97"/>
                                        </p:tgtEl>
                                      </p:cBhvr>
                                      <p:by x="105000" y="105000"/>
                                    </p:animScale>
                                  </p:childTnLst>
                                </p:cTn>
                              </p:par>
                            </p:childTnLst>
                          </p:cTn>
                        </p:par>
                        <p:par>
                          <p:cTn id="28" fill="hold">
                            <p:stCondLst>
                              <p:cond delay="500"/>
                            </p:stCondLst>
                            <p:childTnLst>
                              <p:par>
                                <p:cTn id="29" presetID="18" presetClass="entr" presetSubtype="12"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strips(downLeft)">
                                      <p:cBhvr>
                                        <p:cTn id="31" dur="500"/>
                                        <p:tgtEl>
                                          <p:spTgt spid="106"/>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4750"/>
                                        <p:tgtEl>
                                          <p:spTgt spid="106"/>
                                        </p:tgtEl>
                                      </p:cBhvr>
                                    </p:animEffect>
                                    <p:set>
                                      <p:cBhvr>
                                        <p:cTn id="35" dur="1" fill="hold">
                                          <p:stCondLst>
                                            <p:cond delay="4749"/>
                                          </p:stCondLst>
                                        </p:cTn>
                                        <p:tgtEl>
                                          <p:spTgt spid="106"/>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1.04167E-6 -2.96296E-6 L 0.28451 -0.37963 " pathEditMode="relative" rAng="0" ptsTypes="AA">
                                      <p:cBhvr>
                                        <p:cTn id="37" dur="5000" fill="hold"/>
                                        <p:tgtEl>
                                          <p:spTgt spid="97"/>
                                        </p:tgtEl>
                                        <p:attrNameLst>
                                          <p:attrName>ppt_x</p:attrName>
                                          <p:attrName>ppt_y</p:attrName>
                                        </p:attrNameLst>
                                      </p:cBhvr>
                                      <p:rCtr x="14219" y="-18981"/>
                                    </p:animMotion>
                                  </p:childTnLst>
                                </p:cTn>
                              </p:par>
                              <p:par>
                                <p:cTn id="38" presetID="47" presetClass="exit" presetSubtype="0" fill="hold" grpId="0" nodeType="withEffect">
                                  <p:stCondLst>
                                    <p:cond delay="0"/>
                                  </p:stCondLst>
                                  <p:iterate type="lt">
                                    <p:tmPct val="0"/>
                                  </p:iterate>
                                  <p:childTnLst>
                                    <p:animEffect transition="out" filter="fade">
                                      <p:cBhvr>
                                        <p:cTn id="39" dur="1000"/>
                                        <p:tgtEl>
                                          <p:spTgt spid="8"/>
                                        </p:tgtEl>
                                      </p:cBhvr>
                                    </p:animEffect>
                                    <p:anim calcmode="lin" valueType="num">
                                      <p:cBhvr>
                                        <p:cTn id="40" dur="1000"/>
                                        <p:tgtEl>
                                          <p:spTgt spid="8"/>
                                        </p:tgtEl>
                                        <p:attrNameLst>
                                          <p:attrName>ppt_x</p:attrName>
                                        </p:attrNameLst>
                                      </p:cBhvr>
                                      <p:tavLst>
                                        <p:tav tm="0">
                                          <p:val>
                                            <p:strVal val="ppt_x"/>
                                          </p:val>
                                        </p:tav>
                                        <p:tav tm="100000">
                                          <p:val>
                                            <p:strVal val="ppt_x"/>
                                          </p:val>
                                        </p:tav>
                                      </p:tavLst>
                                    </p:anim>
                                    <p:anim calcmode="lin" valueType="num">
                                      <p:cBhvr>
                                        <p:cTn id="41" dur="1000"/>
                                        <p:tgtEl>
                                          <p:spTgt spid="8"/>
                                        </p:tgtEl>
                                        <p:attrNameLst>
                                          <p:attrName>ppt_y</p:attrName>
                                        </p:attrNameLst>
                                      </p:cBhvr>
                                      <p:tavLst>
                                        <p:tav tm="0">
                                          <p:val>
                                            <p:strVal val="ppt_y"/>
                                          </p:val>
                                        </p:tav>
                                        <p:tav tm="100000">
                                          <p:val>
                                            <p:strVal val="ppt_y-.1"/>
                                          </p:val>
                                        </p:tav>
                                      </p:tavLst>
                                    </p:anim>
                                    <p:set>
                                      <p:cBhvr>
                                        <p:cTn id="42" dur="1" fill="hold">
                                          <p:stCondLst>
                                            <p:cond delay="999"/>
                                          </p:stCondLst>
                                        </p:cTn>
                                        <p:tgtEl>
                                          <p:spTgt spid="8"/>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3000" fill="hold"/>
                                        <p:tgtEl>
                                          <p:spTgt spid="5"/>
                                        </p:tgtEl>
                                      </p:cBhvr>
                                    </p:cmd>
                                  </p:childTnLst>
                                </p:cTn>
                              </p:par>
                              <p:par>
                                <p:cTn id="45" presetID="1" presetClass="mediacall" presetSubtype="0" fill="hold" nodeType="withEffect">
                                  <p:stCondLst>
                                    <p:cond delay="0"/>
                                  </p:stCondLst>
                                  <p:childTnLst>
                                    <p:cmd type="call" cmd="playFrom(0.0)">
                                      <p:cBhvr>
                                        <p:cTn id="46" dur="4969" fill="hold"/>
                                        <p:tgtEl>
                                          <p:spTgt spid="4"/>
                                        </p:tgtEl>
                                      </p:cBhvr>
                                    </p:cmd>
                                  </p:childTnLst>
                                </p:cTn>
                              </p:par>
                            </p:childTnLst>
                          </p:cTn>
                        </p:par>
                        <p:par>
                          <p:cTn id="47" fill="hold">
                            <p:stCondLst>
                              <p:cond delay="6000"/>
                            </p:stCondLst>
                            <p:childTnLst>
                              <p:par>
                                <p:cTn id="48" presetID="49" presetClass="exit" presetSubtype="0" accel="100000" fill="hold" nodeType="afterEffect">
                                  <p:stCondLst>
                                    <p:cond delay="0"/>
                                  </p:stCondLst>
                                  <p:childTnLst>
                                    <p:anim calcmode="lin" valueType="num">
                                      <p:cBhvr>
                                        <p:cTn id="49" dur="500"/>
                                        <p:tgtEl>
                                          <p:spTgt spid="97"/>
                                        </p:tgtEl>
                                        <p:attrNameLst>
                                          <p:attrName>ppt_w</p:attrName>
                                        </p:attrNameLst>
                                      </p:cBhvr>
                                      <p:tavLst>
                                        <p:tav tm="0">
                                          <p:val>
                                            <p:strVal val="ppt_w"/>
                                          </p:val>
                                        </p:tav>
                                        <p:tav tm="100000">
                                          <p:val>
                                            <p:fltVal val="0"/>
                                          </p:val>
                                        </p:tav>
                                      </p:tavLst>
                                    </p:anim>
                                    <p:anim calcmode="lin" valueType="num">
                                      <p:cBhvr>
                                        <p:cTn id="50" dur="500"/>
                                        <p:tgtEl>
                                          <p:spTgt spid="97"/>
                                        </p:tgtEl>
                                        <p:attrNameLst>
                                          <p:attrName>ppt_h</p:attrName>
                                        </p:attrNameLst>
                                      </p:cBhvr>
                                      <p:tavLst>
                                        <p:tav tm="0">
                                          <p:val>
                                            <p:strVal val="ppt_h"/>
                                          </p:val>
                                        </p:tav>
                                        <p:tav tm="100000">
                                          <p:val>
                                            <p:fltVal val="0"/>
                                          </p:val>
                                        </p:tav>
                                      </p:tavLst>
                                    </p:anim>
                                    <p:anim calcmode="lin" valueType="num">
                                      <p:cBhvr>
                                        <p:cTn id="51" dur="500"/>
                                        <p:tgtEl>
                                          <p:spTgt spid="97"/>
                                        </p:tgtEl>
                                        <p:attrNameLst>
                                          <p:attrName>style.rotation</p:attrName>
                                        </p:attrNameLst>
                                      </p:cBhvr>
                                      <p:tavLst>
                                        <p:tav tm="0">
                                          <p:val>
                                            <p:fltVal val="0"/>
                                          </p:val>
                                        </p:tav>
                                        <p:tav tm="100000">
                                          <p:val>
                                            <p:fltVal val="360"/>
                                          </p:val>
                                        </p:tav>
                                      </p:tavLst>
                                    </p:anim>
                                    <p:animEffect transition="out" filter="fade">
                                      <p:cBhvr>
                                        <p:cTn id="52" dur="500"/>
                                        <p:tgtEl>
                                          <p:spTgt spid="97"/>
                                        </p:tgtEl>
                                      </p:cBhvr>
                                    </p:animEffect>
                                    <p:set>
                                      <p:cBhvr>
                                        <p:cTn id="53" dur="1" fill="hold">
                                          <p:stCondLst>
                                            <p:cond delay="499"/>
                                          </p:stCondLst>
                                        </p:cTn>
                                        <p:tgtEl>
                                          <p:spTgt spid="9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3000" fill="hold"/>
                                        <p:tgtEl>
                                          <p:spTgt spid="5"/>
                                        </p:tgtEl>
                                      </p:cBhvr>
                                    </p:cmd>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9000"/>
                            </p:stCondLst>
                            <p:childTnLst>
                              <p:par>
                                <p:cTn id="62" presetID="10" presetClass="exit" presetSubtype="0" fill="hold" grpId="1" nodeType="afterEffect">
                                  <p:stCondLst>
                                    <p:cond delay="0"/>
                                  </p:stCondLst>
                                  <p:childTnLst>
                                    <p:animEffect transition="out" filter="fade">
                                      <p:cBhvr>
                                        <p:cTn id="63" dur="1500"/>
                                        <p:tgtEl>
                                          <p:spTgt spid="59"/>
                                        </p:tgtEl>
                                      </p:cBhvr>
                                    </p:animEffect>
                                    <p:set>
                                      <p:cBhvr>
                                        <p:cTn id="64"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65" fill="hold" display="0">
                  <p:stCondLst>
                    <p:cond delay="indefinite"/>
                  </p:stCondLst>
                  <p:endCondLst>
                    <p:cond evt="onStopAudio" delay="0">
                      <p:tgtEl>
                        <p:sldTgt/>
                      </p:tgtEl>
                    </p:cond>
                  </p:endCondLst>
                </p:cTn>
                <p:tgtEl>
                  <p:spTgt spid="4"/>
                </p:tgtEl>
              </p:cMediaNode>
            </p:audio>
            <p:audio>
              <p:cMediaNode vol="0">
                <p:cTn id="66" fill="hold" display="0">
                  <p:stCondLst>
                    <p:cond delay="indefinite"/>
                  </p:stCondLst>
                  <p:endCondLst>
                    <p:cond evt="onStopAudio" delay="0">
                      <p:tgtEl>
                        <p:sldTgt/>
                      </p:tgtEl>
                    </p:cond>
                  </p:endCondLst>
                </p:cTn>
                <p:tgtEl>
                  <p:spTgt spid="5"/>
                </p:tgtEl>
              </p:cMediaNode>
            </p:audio>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par>
                          <p:cTn id="73" fill="hold">
                            <p:stCondLst>
                              <p:cond delay="500"/>
                            </p:stCondLst>
                            <p:childTnLst>
                              <p:par>
                                <p:cTn id="74" presetID="18" presetClass="entr" presetSubtype="12"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strips(downLeft)">
                                      <p:cBhvr>
                                        <p:cTn id="76" dur="500"/>
                                        <p:tgtEl>
                                          <p:spTgt spid="55"/>
                                        </p:tgtEl>
                                      </p:cBhvr>
                                    </p:animEffect>
                                  </p:childTnLst>
                                </p:cTn>
                              </p:par>
                            </p:childTnLst>
                          </p:cTn>
                        </p:par>
                        <p:par>
                          <p:cTn id="77" fill="hold">
                            <p:stCondLst>
                              <p:cond delay="1000"/>
                            </p:stCondLst>
                            <p:childTnLst>
                              <p:par>
                                <p:cTn id="78" presetID="18" presetClass="exit" presetSubtype="12" fill="hold" nodeType="afterEffect">
                                  <p:stCondLst>
                                    <p:cond delay="0"/>
                                  </p:stCondLst>
                                  <p:childTnLst>
                                    <p:animEffect transition="out" filter="strips(downLeft)">
                                      <p:cBhvr>
                                        <p:cTn id="79" dur="4500"/>
                                        <p:tgtEl>
                                          <p:spTgt spid="55"/>
                                        </p:tgtEl>
                                      </p:cBhvr>
                                    </p:animEffect>
                                    <p:set>
                                      <p:cBhvr>
                                        <p:cTn id="80" dur="1" fill="hold">
                                          <p:stCondLst>
                                            <p:cond delay="4499"/>
                                          </p:stCondLst>
                                        </p:cTn>
                                        <p:tgtEl>
                                          <p:spTgt spid="55"/>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1.45833E-6 0 L 0.17825 -0.58704 " pathEditMode="relative" rAng="0" ptsTypes="AA">
                                      <p:cBhvr>
                                        <p:cTn id="82" dur="5000" fill="hold"/>
                                        <p:tgtEl>
                                          <p:spTgt spid="56"/>
                                        </p:tgtEl>
                                        <p:attrNameLst>
                                          <p:attrName>ppt_x</p:attrName>
                                          <p:attrName>ppt_y</p:attrName>
                                        </p:attrNameLst>
                                      </p:cBhvr>
                                      <p:rCtr x="8906" y="-29352"/>
                                    </p:animMotion>
                                  </p:childTnLst>
                                </p:cTn>
                              </p:par>
                              <p:par>
                                <p:cTn id="83" presetID="47" presetClass="exit" presetSubtype="0" fill="hold" grpId="0" nodeType="withEffect">
                                  <p:stCondLst>
                                    <p:cond delay="0"/>
                                  </p:stCondLst>
                                  <p:iterate type="lt">
                                    <p:tmPct val="0"/>
                                  </p:iterate>
                                  <p:childTnLst>
                                    <p:animEffect transition="out" filter="fade">
                                      <p:cBhvr>
                                        <p:cTn id="84" dur="1000"/>
                                        <p:tgtEl>
                                          <p:spTgt spid="60"/>
                                        </p:tgtEl>
                                      </p:cBhvr>
                                    </p:animEffect>
                                    <p:anim calcmode="lin" valueType="num">
                                      <p:cBhvr>
                                        <p:cTn id="85" dur="1000"/>
                                        <p:tgtEl>
                                          <p:spTgt spid="60"/>
                                        </p:tgtEl>
                                        <p:attrNameLst>
                                          <p:attrName>ppt_x</p:attrName>
                                        </p:attrNameLst>
                                      </p:cBhvr>
                                      <p:tavLst>
                                        <p:tav tm="0">
                                          <p:val>
                                            <p:strVal val="ppt_x"/>
                                          </p:val>
                                        </p:tav>
                                        <p:tav tm="100000">
                                          <p:val>
                                            <p:strVal val="ppt_x"/>
                                          </p:val>
                                        </p:tav>
                                      </p:tavLst>
                                    </p:anim>
                                    <p:anim calcmode="lin" valueType="num">
                                      <p:cBhvr>
                                        <p:cTn id="86" dur="1000"/>
                                        <p:tgtEl>
                                          <p:spTgt spid="60"/>
                                        </p:tgtEl>
                                        <p:attrNameLst>
                                          <p:attrName>ppt_y</p:attrName>
                                        </p:attrNameLst>
                                      </p:cBhvr>
                                      <p:tavLst>
                                        <p:tav tm="0">
                                          <p:val>
                                            <p:strVal val="ppt_y"/>
                                          </p:val>
                                        </p:tav>
                                        <p:tav tm="100000">
                                          <p:val>
                                            <p:strVal val="ppt_y-.1"/>
                                          </p:val>
                                        </p:tav>
                                      </p:tavLst>
                                    </p:anim>
                                    <p:set>
                                      <p:cBhvr>
                                        <p:cTn id="87" dur="1" fill="hold">
                                          <p:stCondLst>
                                            <p:cond delay="999"/>
                                          </p:stCondLst>
                                        </p:cTn>
                                        <p:tgtEl>
                                          <p:spTgt spid="60"/>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3000" fill="hold"/>
                                        <p:tgtEl>
                                          <p:spTgt spid="5"/>
                                        </p:tgtEl>
                                      </p:cBhvr>
                                    </p:cmd>
                                  </p:childTnLst>
                                </p:cTn>
                              </p:par>
                              <p:par>
                                <p:cTn id="90" presetID="1" presetClass="mediacall" presetSubtype="0" fill="hold" nodeType="withEffect">
                                  <p:stCondLst>
                                    <p:cond delay="0"/>
                                  </p:stCondLst>
                                  <p:childTnLst>
                                    <p:cmd type="call" cmd="playFrom(0.0)">
                                      <p:cBhvr>
                                        <p:cTn id="91" dur="4969" fill="hold"/>
                                        <p:tgtEl>
                                          <p:spTgt spid="4"/>
                                        </p:tgtEl>
                                      </p:cBhvr>
                                    </p:cmd>
                                  </p:childTnLst>
                                </p:cTn>
                              </p:par>
                            </p:childTnLst>
                          </p:cTn>
                        </p:par>
                        <p:par>
                          <p:cTn id="92" fill="hold">
                            <p:stCondLst>
                              <p:cond delay="6000"/>
                            </p:stCondLst>
                            <p:childTnLst>
                              <p:par>
                                <p:cTn id="93" presetID="49" presetClass="exit" presetSubtype="0" accel="100000" fill="hold" nodeType="afterEffect">
                                  <p:stCondLst>
                                    <p:cond delay="0"/>
                                  </p:stCondLst>
                                  <p:childTnLst>
                                    <p:anim calcmode="lin" valueType="num">
                                      <p:cBhvr>
                                        <p:cTn id="94" dur="500"/>
                                        <p:tgtEl>
                                          <p:spTgt spid="56"/>
                                        </p:tgtEl>
                                        <p:attrNameLst>
                                          <p:attrName>ppt_w</p:attrName>
                                        </p:attrNameLst>
                                      </p:cBhvr>
                                      <p:tavLst>
                                        <p:tav tm="0">
                                          <p:val>
                                            <p:strVal val="ppt_w"/>
                                          </p:val>
                                        </p:tav>
                                        <p:tav tm="100000">
                                          <p:val>
                                            <p:fltVal val="0"/>
                                          </p:val>
                                        </p:tav>
                                      </p:tavLst>
                                    </p:anim>
                                    <p:anim calcmode="lin" valueType="num">
                                      <p:cBhvr>
                                        <p:cTn id="95" dur="500"/>
                                        <p:tgtEl>
                                          <p:spTgt spid="56"/>
                                        </p:tgtEl>
                                        <p:attrNameLst>
                                          <p:attrName>ppt_h</p:attrName>
                                        </p:attrNameLst>
                                      </p:cBhvr>
                                      <p:tavLst>
                                        <p:tav tm="0">
                                          <p:val>
                                            <p:strVal val="ppt_h"/>
                                          </p:val>
                                        </p:tav>
                                        <p:tav tm="100000">
                                          <p:val>
                                            <p:fltVal val="0"/>
                                          </p:val>
                                        </p:tav>
                                      </p:tavLst>
                                    </p:anim>
                                    <p:anim calcmode="lin" valueType="num">
                                      <p:cBhvr>
                                        <p:cTn id="96" dur="500"/>
                                        <p:tgtEl>
                                          <p:spTgt spid="56"/>
                                        </p:tgtEl>
                                        <p:attrNameLst>
                                          <p:attrName>style.rotation</p:attrName>
                                        </p:attrNameLst>
                                      </p:cBhvr>
                                      <p:tavLst>
                                        <p:tav tm="0">
                                          <p:val>
                                            <p:fltVal val="0"/>
                                          </p:val>
                                        </p:tav>
                                        <p:tav tm="100000">
                                          <p:val>
                                            <p:fltVal val="360"/>
                                          </p:val>
                                        </p:tav>
                                      </p:tavLst>
                                    </p:anim>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3000" fill="hold"/>
                                        <p:tgtEl>
                                          <p:spTgt spid="5"/>
                                        </p:tgtEl>
                                      </p:cBhvr>
                                    </p:cmd>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10" presetClass="exit" presetSubtype="0" fill="hold" grpId="1" nodeType="afterEffect">
                                  <p:stCondLst>
                                    <p:cond delay="0"/>
                                  </p:stCondLst>
                                  <p:childTnLst>
                                    <p:animEffect transition="out" filter="fade">
                                      <p:cBhvr>
                                        <p:cTn id="108" dur="1500"/>
                                        <p:tgtEl>
                                          <p:spTgt spid="61"/>
                                        </p:tgtEl>
                                      </p:cBhvr>
                                    </p:animEffect>
                                    <p:set>
                                      <p:cBhvr>
                                        <p:cTn id="109"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4"/>
                                        </p:tgtEl>
                                      </p:cBhvr>
                                    </p:animEffect>
                                    <p:animScale>
                                      <p:cBhvr>
                                        <p:cTn id="115" dur="250" autoRev="1" fill="hold"/>
                                        <p:tgtEl>
                                          <p:spTgt spid="64"/>
                                        </p:tgtEl>
                                      </p:cBhvr>
                                      <p:by x="105000" y="105000"/>
                                    </p:animScale>
                                  </p:childTnLst>
                                </p:cTn>
                              </p:par>
                            </p:childTnLst>
                          </p:cTn>
                        </p:par>
                        <p:par>
                          <p:cTn id="116" fill="hold">
                            <p:stCondLst>
                              <p:cond delay="500"/>
                            </p:stCondLst>
                            <p:childTnLst>
                              <p:par>
                                <p:cTn id="117" presetID="18" presetClass="entr" presetSubtype="12"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strips(downLeft)">
                                      <p:cBhvr>
                                        <p:cTn id="119" dur="500"/>
                                        <p:tgtEl>
                                          <p:spTgt spid="63"/>
                                        </p:tgtEl>
                                      </p:cBhvr>
                                    </p:animEffect>
                                  </p:childTnLst>
                                </p:cTn>
                              </p:par>
                            </p:childTnLst>
                          </p:cTn>
                        </p:par>
                        <p:par>
                          <p:cTn id="120" fill="hold">
                            <p:stCondLst>
                              <p:cond delay="1000"/>
                            </p:stCondLst>
                            <p:childTnLst>
                              <p:par>
                                <p:cTn id="121" presetID="18" presetClass="exit" presetSubtype="6" fill="hold" nodeType="afterEffect">
                                  <p:stCondLst>
                                    <p:cond delay="0"/>
                                  </p:stCondLst>
                                  <p:childTnLst>
                                    <p:animEffect transition="out" filter="strips(downRight)">
                                      <p:cBhvr>
                                        <p:cTn id="122" dur="4750"/>
                                        <p:tgtEl>
                                          <p:spTgt spid="63"/>
                                        </p:tgtEl>
                                      </p:cBhvr>
                                    </p:animEffect>
                                    <p:set>
                                      <p:cBhvr>
                                        <p:cTn id="123" dur="1" fill="hold">
                                          <p:stCondLst>
                                            <p:cond delay="4749"/>
                                          </p:stCondLst>
                                        </p:cTn>
                                        <p:tgtEl>
                                          <p:spTgt spid="63"/>
                                        </p:tgtEl>
                                        <p:attrNameLst>
                                          <p:attrName>style.visibility</p:attrName>
                                        </p:attrNameLst>
                                      </p:cBhvr>
                                      <p:to>
                                        <p:strVal val="hidden"/>
                                      </p:to>
                                    </p:set>
                                  </p:childTnLst>
                                </p:cTn>
                              </p:par>
                              <p:par>
                                <p:cTn id="124" presetID="42" presetClass="path" presetSubtype="0" accel="50000" decel="50000" fill="hold" nodeType="withEffect">
                                  <p:stCondLst>
                                    <p:cond delay="0"/>
                                  </p:stCondLst>
                                  <p:childTnLst>
                                    <p:animMotion origin="layout" path="M 4.79167E-6 -4.07407E-6 L -0.06615 -0.5324 " pathEditMode="relative" rAng="0" ptsTypes="AA">
                                      <p:cBhvr>
                                        <p:cTn id="125" dur="5000" fill="hold"/>
                                        <p:tgtEl>
                                          <p:spTgt spid="64"/>
                                        </p:tgtEl>
                                        <p:attrNameLst>
                                          <p:attrName>ppt_x</p:attrName>
                                          <p:attrName>ppt_y</p:attrName>
                                        </p:attrNameLst>
                                      </p:cBhvr>
                                      <p:rCtr x="-3307" y="-26620"/>
                                    </p:animMotion>
                                  </p:childTnLst>
                                </p:cTn>
                              </p:par>
                              <p:par>
                                <p:cTn id="126" presetID="47" presetClass="exit" presetSubtype="0" fill="hold" grpId="0" nodeType="withEffect">
                                  <p:stCondLst>
                                    <p:cond delay="0"/>
                                  </p:stCondLst>
                                  <p:iterate type="lt">
                                    <p:tmPct val="0"/>
                                  </p:iterate>
                                  <p:childTnLst>
                                    <p:animEffect transition="out" filter="fade">
                                      <p:cBhvr>
                                        <p:cTn id="127" dur="1000"/>
                                        <p:tgtEl>
                                          <p:spTgt spid="65"/>
                                        </p:tgtEl>
                                      </p:cBhvr>
                                    </p:animEffect>
                                    <p:anim calcmode="lin" valueType="num">
                                      <p:cBhvr>
                                        <p:cTn id="128" dur="1000"/>
                                        <p:tgtEl>
                                          <p:spTgt spid="65"/>
                                        </p:tgtEl>
                                        <p:attrNameLst>
                                          <p:attrName>ppt_x</p:attrName>
                                        </p:attrNameLst>
                                      </p:cBhvr>
                                      <p:tavLst>
                                        <p:tav tm="0">
                                          <p:val>
                                            <p:strVal val="ppt_x"/>
                                          </p:val>
                                        </p:tav>
                                        <p:tav tm="100000">
                                          <p:val>
                                            <p:strVal val="ppt_x"/>
                                          </p:val>
                                        </p:tav>
                                      </p:tavLst>
                                    </p:anim>
                                    <p:anim calcmode="lin" valueType="num">
                                      <p:cBhvr>
                                        <p:cTn id="129" dur="1000"/>
                                        <p:tgtEl>
                                          <p:spTgt spid="65"/>
                                        </p:tgtEl>
                                        <p:attrNameLst>
                                          <p:attrName>ppt_y</p:attrName>
                                        </p:attrNameLst>
                                      </p:cBhvr>
                                      <p:tavLst>
                                        <p:tav tm="0">
                                          <p:val>
                                            <p:strVal val="ppt_y"/>
                                          </p:val>
                                        </p:tav>
                                        <p:tav tm="100000">
                                          <p:val>
                                            <p:strVal val="ppt_y-.1"/>
                                          </p:val>
                                        </p:tav>
                                      </p:tavLst>
                                    </p:anim>
                                    <p:set>
                                      <p:cBhvr>
                                        <p:cTn id="130" dur="1" fill="hold">
                                          <p:stCondLst>
                                            <p:cond delay="999"/>
                                          </p:stCondLst>
                                        </p:cTn>
                                        <p:tgtEl>
                                          <p:spTgt spid="65"/>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3000" fill="hold"/>
                                        <p:tgtEl>
                                          <p:spTgt spid="5"/>
                                        </p:tgtEl>
                                      </p:cBhvr>
                                    </p:cmd>
                                  </p:childTnLst>
                                </p:cTn>
                              </p:par>
                              <p:par>
                                <p:cTn id="133" presetID="1" presetClass="mediacall" presetSubtype="0" fill="hold" nodeType="withEffect">
                                  <p:stCondLst>
                                    <p:cond delay="0"/>
                                  </p:stCondLst>
                                  <p:childTnLst>
                                    <p:cmd type="call" cmd="playFrom(0.0)">
                                      <p:cBhvr>
                                        <p:cTn id="134" dur="4969" fill="hold"/>
                                        <p:tgtEl>
                                          <p:spTgt spid="4"/>
                                        </p:tgtEl>
                                      </p:cBhvr>
                                    </p:cmd>
                                  </p:childTnLst>
                                </p:cTn>
                              </p:par>
                            </p:childTnLst>
                          </p:cTn>
                        </p:par>
                        <p:par>
                          <p:cTn id="135" fill="hold">
                            <p:stCondLst>
                              <p:cond delay="6000"/>
                            </p:stCondLst>
                            <p:childTnLst>
                              <p:par>
                                <p:cTn id="136" presetID="49" presetClass="exit" presetSubtype="0" accel="100000" fill="hold" nodeType="afterEffect">
                                  <p:stCondLst>
                                    <p:cond delay="0"/>
                                  </p:stCondLst>
                                  <p:childTnLst>
                                    <p:anim calcmode="lin" valueType="num">
                                      <p:cBhvr>
                                        <p:cTn id="137" dur="500"/>
                                        <p:tgtEl>
                                          <p:spTgt spid="64"/>
                                        </p:tgtEl>
                                        <p:attrNameLst>
                                          <p:attrName>ppt_w</p:attrName>
                                        </p:attrNameLst>
                                      </p:cBhvr>
                                      <p:tavLst>
                                        <p:tav tm="0">
                                          <p:val>
                                            <p:strVal val="ppt_w"/>
                                          </p:val>
                                        </p:tav>
                                        <p:tav tm="100000">
                                          <p:val>
                                            <p:fltVal val="0"/>
                                          </p:val>
                                        </p:tav>
                                      </p:tavLst>
                                    </p:anim>
                                    <p:anim calcmode="lin" valueType="num">
                                      <p:cBhvr>
                                        <p:cTn id="138" dur="500"/>
                                        <p:tgtEl>
                                          <p:spTgt spid="64"/>
                                        </p:tgtEl>
                                        <p:attrNameLst>
                                          <p:attrName>ppt_h</p:attrName>
                                        </p:attrNameLst>
                                      </p:cBhvr>
                                      <p:tavLst>
                                        <p:tav tm="0">
                                          <p:val>
                                            <p:strVal val="ppt_h"/>
                                          </p:val>
                                        </p:tav>
                                        <p:tav tm="100000">
                                          <p:val>
                                            <p:fltVal val="0"/>
                                          </p:val>
                                        </p:tav>
                                      </p:tavLst>
                                    </p:anim>
                                    <p:anim calcmode="lin" valueType="num">
                                      <p:cBhvr>
                                        <p:cTn id="139" dur="500"/>
                                        <p:tgtEl>
                                          <p:spTgt spid="64"/>
                                        </p:tgtEl>
                                        <p:attrNameLst>
                                          <p:attrName>style.rotation</p:attrName>
                                        </p:attrNameLst>
                                      </p:cBhvr>
                                      <p:tavLst>
                                        <p:tav tm="0">
                                          <p:val>
                                            <p:fltVal val="0"/>
                                          </p:val>
                                        </p:tav>
                                        <p:tav tm="100000">
                                          <p:val>
                                            <p:fltVal val="360"/>
                                          </p:val>
                                        </p:tav>
                                      </p:tavLst>
                                    </p:anim>
                                    <p:animEffect transition="out" filter="fade">
                                      <p:cBhvr>
                                        <p:cTn id="140" dur="500"/>
                                        <p:tgtEl>
                                          <p:spTgt spid="64"/>
                                        </p:tgtEl>
                                      </p:cBhvr>
                                    </p:animEffect>
                                    <p:set>
                                      <p:cBhvr>
                                        <p:cTn id="141" dur="1" fill="hold">
                                          <p:stCondLst>
                                            <p:cond delay="499"/>
                                          </p:stCondLst>
                                        </p:cTn>
                                        <p:tgtEl>
                                          <p:spTgt spid="64"/>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3000" fill="hold"/>
                                        <p:tgtEl>
                                          <p:spTgt spid="5"/>
                                        </p:tgtEl>
                                      </p:cBhvr>
                                    </p:cmd>
                                  </p:childTnLst>
                                </p:cTn>
                              </p:par>
                              <p:par>
                                <p:cTn id="144" presetID="42"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1000"/>
                                        <p:tgtEl>
                                          <p:spTgt spid="69"/>
                                        </p:tgtEl>
                                      </p:cBhvr>
                                    </p:animEffect>
                                    <p:anim calcmode="lin" valueType="num">
                                      <p:cBhvr>
                                        <p:cTn id="147" dur="1000" fill="hold"/>
                                        <p:tgtEl>
                                          <p:spTgt spid="69"/>
                                        </p:tgtEl>
                                        <p:attrNameLst>
                                          <p:attrName>ppt_x</p:attrName>
                                        </p:attrNameLst>
                                      </p:cBhvr>
                                      <p:tavLst>
                                        <p:tav tm="0">
                                          <p:val>
                                            <p:strVal val="#ppt_x"/>
                                          </p:val>
                                        </p:tav>
                                        <p:tav tm="100000">
                                          <p:val>
                                            <p:strVal val="#ppt_x"/>
                                          </p:val>
                                        </p:tav>
                                      </p:tavLst>
                                    </p:anim>
                                    <p:anim calcmode="lin" valueType="num">
                                      <p:cBhvr>
                                        <p:cTn id="148" dur="1000" fill="hold"/>
                                        <p:tgtEl>
                                          <p:spTgt spid="69"/>
                                        </p:tgtEl>
                                        <p:attrNameLst>
                                          <p:attrName>ppt_y</p:attrName>
                                        </p:attrNameLst>
                                      </p:cBhvr>
                                      <p:tavLst>
                                        <p:tav tm="0">
                                          <p:val>
                                            <p:strVal val="#ppt_y+.1"/>
                                          </p:val>
                                        </p:tav>
                                        <p:tav tm="100000">
                                          <p:val>
                                            <p:strVal val="#ppt_y"/>
                                          </p:val>
                                        </p:tav>
                                      </p:tavLst>
                                    </p:anim>
                                  </p:childTnLst>
                                </p:cTn>
                              </p:par>
                            </p:childTnLst>
                          </p:cTn>
                        </p:par>
                        <p:par>
                          <p:cTn id="149" fill="hold">
                            <p:stCondLst>
                              <p:cond delay="9000"/>
                            </p:stCondLst>
                            <p:childTnLst>
                              <p:par>
                                <p:cTn id="150" presetID="10" presetClass="exit" presetSubtype="0" fill="hold" grpId="1" nodeType="afterEffect">
                                  <p:stCondLst>
                                    <p:cond delay="0"/>
                                  </p:stCondLst>
                                  <p:childTnLst>
                                    <p:animEffect transition="out" filter="fade">
                                      <p:cBhvr>
                                        <p:cTn id="151" dur="1500"/>
                                        <p:tgtEl>
                                          <p:spTgt spid="69"/>
                                        </p:tgtEl>
                                      </p:cBhvr>
                                    </p:animEffect>
                                    <p:set>
                                      <p:cBhvr>
                                        <p:cTn id="152"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3" restart="whenNotActive" fill="hold" evtFilter="cancelBubble" nodeType="interactiveSeq">
                <p:stCondLst>
                  <p:cond evt="onClick" delay="0">
                    <p:tgtEl>
                      <p:spTgt spid="71"/>
                    </p:tgtEl>
                  </p:cond>
                </p:stCondLst>
                <p:endSync evt="end" delay="0">
                  <p:rtn val="all"/>
                </p:endSync>
                <p:childTnLst>
                  <p:par>
                    <p:cTn id="154" fill="hold">
                      <p:stCondLst>
                        <p:cond delay="0"/>
                      </p:stCondLst>
                      <p:childTnLst>
                        <p:par>
                          <p:cTn id="155" fill="hold">
                            <p:stCondLst>
                              <p:cond delay="0"/>
                            </p:stCondLst>
                            <p:childTnLst>
                              <p:par>
                                <p:cTn id="156" presetID="26" presetClass="emph" presetSubtype="0" fill="hold" nodeType="clickEffect">
                                  <p:stCondLst>
                                    <p:cond delay="0"/>
                                  </p:stCondLst>
                                  <p:childTnLst>
                                    <p:animEffect transition="out" filter="fade">
                                      <p:cBhvr>
                                        <p:cTn id="157" dur="500" tmFilter="0, 0; .2, .5; .8, .5; 1, 0"/>
                                        <p:tgtEl>
                                          <p:spTgt spid="71"/>
                                        </p:tgtEl>
                                      </p:cBhvr>
                                    </p:animEffect>
                                    <p:animScale>
                                      <p:cBhvr>
                                        <p:cTn id="158" dur="250" autoRev="1" fill="hold"/>
                                        <p:tgtEl>
                                          <p:spTgt spid="71"/>
                                        </p:tgtEl>
                                      </p:cBhvr>
                                      <p:by x="105000" y="105000"/>
                                    </p:animScale>
                                  </p:childTnLst>
                                </p:cTn>
                              </p:par>
                            </p:childTnLst>
                          </p:cTn>
                        </p:par>
                        <p:par>
                          <p:cTn id="159" fill="hold">
                            <p:stCondLst>
                              <p:cond delay="500"/>
                            </p:stCondLst>
                            <p:childTnLst>
                              <p:par>
                                <p:cTn id="160" presetID="18" presetClass="entr" presetSubtype="12"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strips(downLeft)">
                                      <p:cBhvr>
                                        <p:cTn id="162" dur="500"/>
                                        <p:tgtEl>
                                          <p:spTgt spid="70"/>
                                        </p:tgtEl>
                                      </p:cBhvr>
                                    </p:animEffect>
                                  </p:childTnLst>
                                </p:cTn>
                              </p:par>
                            </p:childTnLst>
                          </p:cTn>
                        </p:par>
                        <p:par>
                          <p:cTn id="163" fill="hold">
                            <p:stCondLst>
                              <p:cond delay="1000"/>
                            </p:stCondLst>
                            <p:childTnLst>
                              <p:par>
                                <p:cTn id="164" presetID="18" presetClass="exit" presetSubtype="6" fill="hold" nodeType="afterEffect">
                                  <p:stCondLst>
                                    <p:cond delay="0"/>
                                  </p:stCondLst>
                                  <p:childTnLst>
                                    <p:animEffect transition="out" filter="strips(downRight)">
                                      <p:cBhvr>
                                        <p:cTn id="165" dur="4750"/>
                                        <p:tgtEl>
                                          <p:spTgt spid="70"/>
                                        </p:tgtEl>
                                      </p:cBhvr>
                                    </p:animEffect>
                                    <p:set>
                                      <p:cBhvr>
                                        <p:cTn id="166" dur="1" fill="hold">
                                          <p:stCondLst>
                                            <p:cond delay="4749"/>
                                          </p:stCondLst>
                                        </p:cTn>
                                        <p:tgtEl>
                                          <p:spTgt spid="70"/>
                                        </p:tgtEl>
                                        <p:attrNameLst>
                                          <p:attrName>style.visibility</p:attrName>
                                        </p:attrNameLst>
                                      </p:cBhvr>
                                      <p:to>
                                        <p:strVal val="hidden"/>
                                      </p:to>
                                    </p:set>
                                  </p:childTnLst>
                                </p:cTn>
                              </p:par>
                              <p:par>
                                <p:cTn id="167" presetID="42" presetClass="path" presetSubtype="0" accel="50000" decel="50000" fill="hold" nodeType="withEffect">
                                  <p:stCondLst>
                                    <p:cond delay="0"/>
                                  </p:stCondLst>
                                  <p:childTnLst>
                                    <p:animMotion origin="layout" path="M -3.54167E-6 1.48148E-6 L -0.25911 -0.59121 " pathEditMode="relative" rAng="0" ptsTypes="AA">
                                      <p:cBhvr>
                                        <p:cTn id="168" dur="5000" fill="hold"/>
                                        <p:tgtEl>
                                          <p:spTgt spid="71"/>
                                        </p:tgtEl>
                                        <p:attrNameLst>
                                          <p:attrName>ppt_x</p:attrName>
                                          <p:attrName>ppt_y</p:attrName>
                                        </p:attrNameLst>
                                      </p:cBhvr>
                                      <p:rCtr x="-12956" y="-29560"/>
                                    </p:animMotion>
                                  </p:childTnLst>
                                </p:cTn>
                              </p:par>
                              <p:par>
                                <p:cTn id="169" presetID="47" presetClass="exit" presetSubtype="0" fill="hold" grpId="0" nodeType="withEffect">
                                  <p:stCondLst>
                                    <p:cond delay="0"/>
                                  </p:stCondLst>
                                  <p:iterate type="lt">
                                    <p:tmPct val="0"/>
                                  </p:iterate>
                                  <p:childTnLst>
                                    <p:animEffect transition="out" filter="fade">
                                      <p:cBhvr>
                                        <p:cTn id="170" dur="1000"/>
                                        <p:tgtEl>
                                          <p:spTgt spid="72"/>
                                        </p:tgtEl>
                                      </p:cBhvr>
                                    </p:animEffect>
                                    <p:anim calcmode="lin" valueType="num">
                                      <p:cBhvr>
                                        <p:cTn id="171" dur="1000"/>
                                        <p:tgtEl>
                                          <p:spTgt spid="72"/>
                                        </p:tgtEl>
                                        <p:attrNameLst>
                                          <p:attrName>ppt_x</p:attrName>
                                        </p:attrNameLst>
                                      </p:cBhvr>
                                      <p:tavLst>
                                        <p:tav tm="0">
                                          <p:val>
                                            <p:strVal val="ppt_x"/>
                                          </p:val>
                                        </p:tav>
                                        <p:tav tm="100000">
                                          <p:val>
                                            <p:strVal val="ppt_x"/>
                                          </p:val>
                                        </p:tav>
                                      </p:tavLst>
                                    </p:anim>
                                    <p:anim calcmode="lin" valueType="num">
                                      <p:cBhvr>
                                        <p:cTn id="172" dur="1000"/>
                                        <p:tgtEl>
                                          <p:spTgt spid="72"/>
                                        </p:tgtEl>
                                        <p:attrNameLst>
                                          <p:attrName>ppt_y</p:attrName>
                                        </p:attrNameLst>
                                      </p:cBhvr>
                                      <p:tavLst>
                                        <p:tav tm="0">
                                          <p:val>
                                            <p:strVal val="ppt_y"/>
                                          </p:val>
                                        </p:tav>
                                        <p:tav tm="100000">
                                          <p:val>
                                            <p:strVal val="ppt_y-.1"/>
                                          </p:val>
                                        </p:tav>
                                      </p:tavLst>
                                    </p:anim>
                                    <p:set>
                                      <p:cBhvr>
                                        <p:cTn id="173" dur="1" fill="hold">
                                          <p:stCondLst>
                                            <p:cond delay="999"/>
                                          </p:stCondLst>
                                        </p:cTn>
                                        <p:tgtEl>
                                          <p:spTgt spid="72"/>
                                        </p:tgtEl>
                                        <p:attrNameLst>
                                          <p:attrName>style.visibility</p:attrName>
                                        </p:attrNameLst>
                                      </p:cBhvr>
                                      <p:to>
                                        <p:strVal val="hidden"/>
                                      </p:to>
                                    </p:set>
                                  </p:childTnLst>
                                </p:cTn>
                              </p:par>
                              <p:par>
                                <p:cTn id="174" presetID="1" presetClass="mediacall" presetSubtype="0" fill="hold" nodeType="withEffect">
                                  <p:stCondLst>
                                    <p:cond delay="0"/>
                                  </p:stCondLst>
                                  <p:childTnLst>
                                    <p:cmd type="call" cmd="playFrom(0.0)">
                                      <p:cBhvr>
                                        <p:cTn id="175" dur="3000" fill="hold"/>
                                        <p:tgtEl>
                                          <p:spTgt spid="5"/>
                                        </p:tgtEl>
                                      </p:cBhvr>
                                    </p:cmd>
                                  </p:childTnLst>
                                </p:cTn>
                              </p:par>
                              <p:par>
                                <p:cTn id="176" presetID="1" presetClass="mediacall" presetSubtype="0" fill="hold" nodeType="withEffect">
                                  <p:stCondLst>
                                    <p:cond delay="0"/>
                                  </p:stCondLst>
                                  <p:childTnLst>
                                    <p:cmd type="call" cmd="playFrom(0.0)">
                                      <p:cBhvr>
                                        <p:cTn id="177" dur="4969" fill="hold"/>
                                        <p:tgtEl>
                                          <p:spTgt spid="4"/>
                                        </p:tgtEl>
                                      </p:cBhvr>
                                    </p:cmd>
                                  </p:childTnLst>
                                </p:cTn>
                              </p:par>
                            </p:childTnLst>
                          </p:cTn>
                        </p:par>
                        <p:par>
                          <p:cTn id="178" fill="hold">
                            <p:stCondLst>
                              <p:cond delay="6000"/>
                            </p:stCondLst>
                            <p:childTnLst>
                              <p:par>
                                <p:cTn id="179" presetID="49" presetClass="exit" presetSubtype="0" accel="100000" fill="hold" nodeType="afterEffect">
                                  <p:stCondLst>
                                    <p:cond delay="0"/>
                                  </p:stCondLst>
                                  <p:childTnLst>
                                    <p:anim calcmode="lin" valueType="num">
                                      <p:cBhvr>
                                        <p:cTn id="180" dur="500"/>
                                        <p:tgtEl>
                                          <p:spTgt spid="71"/>
                                        </p:tgtEl>
                                        <p:attrNameLst>
                                          <p:attrName>ppt_w</p:attrName>
                                        </p:attrNameLst>
                                      </p:cBhvr>
                                      <p:tavLst>
                                        <p:tav tm="0">
                                          <p:val>
                                            <p:strVal val="ppt_w"/>
                                          </p:val>
                                        </p:tav>
                                        <p:tav tm="100000">
                                          <p:val>
                                            <p:fltVal val="0"/>
                                          </p:val>
                                        </p:tav>
                                      </p:tavLst>
                                    </p:anim>
                                    <p:anim calcmode="lin" valueType="num">
                                      <p:cBhvr>
                                        <p:cTn id="181" dur="500"/>
                                        <p:tgtEl>
                                          <p:spTgt spid="71"/>
                                        </p:tgtEl>
                                        <p:attrNameLst>
                                          <p:attrName>ppt_h</p:attrName>
                                        </p:attrNameLst>
                                      </p:cBhvr>
                                      <p:tavLst>
                                        <p:tav tm="0">
                                          <p:val>
                                            <p:strVal val="ppt_h"/>
                                          </p:val>
                                        </p:tav>
                                        <p:tav tm="100000">
                                          <p:val>
                                            <p:fltVal val="0"/>
                                          </p:val>
                                        </p:tav>
                                      </p:tavLst>
                                    </p:anim>
                                    <p:anim calcmode="lin" valueType="num">
                                      <p:cBhvr>
                                        <p:cTn id="182" dur="500"/>
                                        <p:tgtEl>
                                          <p:spTgt spid="71"/>
                                        </p:tgtEl>
                                        <p:attrNameLst>
                                          <p:attrName>style.rotation</p:attrName>
                                        </p:attrNameLst>
                                      </p:cBhvr>
                                      <p:tavLst>
                                        <p:tav tm="0">
                                          <p:val>
                                            <p:fltVal val="0"/>
                                          </p:val>
                                        </p:tav>
                                        <p:tav tm="100000">
                                          <p:val>
                                            <p:fltVal val="360"/>
                                          </p:val>
                                        </p:tav>
                                      </p:tavLst>
                                    </p:anim>
                                    <p:animEffect transition="out" filter="fade">
                                      <p:cBhvr>
                                        <p:cTn id="183" dur="500"/>
                                        <p:tgtEl>
                                          <p:spTgt spid="71"/>
                                        </p:tgtEl>
                                      </p:cBhvr>
                                    </p:animEffect>
                                    <p:set>
                                      <p:cBhvr>
                                        <p:cTn id="184" dur="1" fill="hold">
                                          <p:stCondLst>
                                            <p:cond delay="499"/>
                                          </p:stCondLst>
                                        </p:cTn>
                                        <p:tgtEl>
                                          <p:spTgt spid="71"/>
                                        </p:tgtEl>
                                        <p:attrNameLst>
                                          <p:attrName>style.visibility</p:attrName>
                                        </p:attrNameLst>
                                      </p:cBhvr>
                                      <p:to>
                                        <p:strVal val="hidden"/>
                                      </p:to>
                                    </p:set>
                                  </p:childTnLst>
                                </p:cTn>
                              </p:par>
                              <p:par>
                                <p:cTn id="185" presetID="1" presetClass="mediacall" presetSubtype="0" fill="hold" nodeType="withEffect">
                                  <p:stCondLst>
                                    <p:cond delay="0"/>
                                  </p:stCondLst>
                                  <p:childTnLst>
                                    <p:cmd type="call" cmd="playFrom(0.0)">
                                      <p:cBhvr>
                                        <p:cTn id="186" dur="3000" fill="hold"/>
                                        <p:tgtEl>
                                          <p:spTgt spid="5"/>
                                        </p:tgtEl>
                                      </p:cBhvr>
                                    </p:cmd>
                                  </p:childTnLst>
                                </p:cTn>
                              </p:par>
                              <p:par>
                                <p:cTn id="187" presetID="42" presetClass="entr" presetSubtype="0" fill="hold" grpId="0" nodeType="withEffect">
                                  <p:stCondLst>
                                    <p:cond delay="0"/>
                                  </p:stCondLst>
                                  <p:childTnLst>
                                    <p:set>
                                      <p:cBhvr>
                                        <p:cTn id="188" dur="1" fill="hold">
                                          <p:stCondLst>
                                            <p:cond delay="0"/>
                                          </p:stCondLst>
                                        </p:cTn>
                                        <p:tgtEl>
                                          <p:spTgt spid="81"/>
                                        </p:tgtEl>
                                        <p:attrNameLst>
                                          <p:attrName>style.visibility</p:attrName>
                                        </p:attrNameLst>
                                      </p:cBhvr>
                                      <p:to>
                                        <p:strVal val="visible"/>
                                      </p:to>
                                    </p:set>
                                    <p:animEffect transition="in" filter="fade">
                                      <p:cBhvr>
                                        <p:cTn id="189" dur="1000"/>
                                        <p:tgtEl>
                                          <p:spTgt spid="81"/>
                                        </p:tgtEl>
                                      </p:cBhvr>
                                    </p:animEffect>
                                    <p:anim calcmode="lin" valueType="num">
                                      <p:cBhvr>
                                        <p:cTn id="190" dur="1000" fill="hold"/>
                                        <p:tgtEl>
                                          <p:spTgt spid="81"/>
                                        </p:tgtEl>
                                        <p:attrNameLst>
                                          <p:attrName>ppt_x</p:attrName>
                                        </p:attrNameLst>
                                      </p:cBhvr>
                                      <p:tavLst>
                                        <p:tav tm="0">
                                          <p:val>
                                            <p:strVal val="#ppt_x"/>
                                          </p:val>
                                        </p:tav>
                                        <p:tav tm="100000">
                                          <p:val>
                                            <p:strVal val="#ppt_x"/>
                                          </p:val>
                                        </p:tav>
                                      </p:tavLst>
                                    </p:anim>
                                    <p:anim calcmode="lin" valueType="num">
                                      <p:cBhvr>
                                        <p:cTn id="191" dur="1000" fill="hold"/>
                                        <p:tgtEl>
                                          <p:spTgt spid="81"/>
                                        </p:tgtEl>
                                        <p:attrNameLst>
                                          <p:attrName>ppt_y</p:attrName>
                                        </p:attrNameLst>
                                      </p:cBhvr>
                                      <p:tavLst>
                                        <p:tav tm="0">
                                          <p:val>
                                            <p:strVal val="#ppt_y+.1"/>
                                          </p:val>
                                        </p:tav>
                                        <p:tav tm="100000">
                                          <p:val>
                                            <p:strVal val="#ppt_y"/>
                                          </p:val>
                                        </p:tav>
                                      </p:tavLst>
                                    </p:anim>
                                  </p:childTnLst>
                                </p:cTn>
                              </p:par>
                            </p:childTnLst>
                          </p:cTn>
                        </p:par>
                        <p:par>
                          <p:cTn id="192" fill="hold">
                            <p:stCondLst>
                              <p:cond delay="9000"/>
                            </p:stCondLst>
                            <p:childTnLst>
                              <p:par>
                                <p:cTn id="193" presetID="10" presetClass="exit" presetSubtype="0" fill="hold" grpId="1" nodeType="afterEffect">
                                  <p:stCondLst>
                                    <p:cond delay="0"/>
                                  </p:stCondLst>
                                  <p:childTnLst>
                                    <p:animEffect transition="out" filter="fade">
                                      <p:cBhvr>
                                        <p:cTn id="194" dur="1500"/>
                                        <p:tgtEl>
                                          <p:spTgt spid="81"/>
                                        </p:tgtEl>
                                      </p:cBhvr>
                                    </p:animEffect>
                                    <p:set>
                                      <p:cBhvr>
                                        <p:cTn id="19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6" restart="whenNotActive" fill="hold" evtFilter="cancelBubble" nodeType="interactiveSeq">
                <p:stCondLst>
                  <p:cond evt="onClick" delay="0">
                    <p:tgtEl>
                      <p:spTgt spid="8"/>
                    </p:tgtEl>
                  </p:cond>
                </p:stCondLst>
                <p:endSync evt="end" delay="0">
                  <p:rtn val="all"/>
                </p:endSync>
                <p:childTnLst>
                  <p:par>
                    <p:cTn id="197" fill="hold">
                      <p:stCondLst>
                        <p:cond delay="0"/>
                      </p:stCondLst>
                      <p:childTnLst>
                        <p:par>
                          <p:cTn id="198" fill="hold">
                            <p:stCondLst>
                              <p:cond delay="0"/>
                            </p:stCondLst>
                            <p:childTnLst>
                              <p:par>
                                <p:cTn id="199" presetID="36" presetClass="emph" presetSubtype="0" repeatCount="3000" fill="hold" grpId="1" nodeType="clickEffect">
                                  <p:stCondLst>
                                    <p:cond delay="0"/>
                                  </p:stCondLst>
                                  <p:iterate type="lt">
                                    <p:tmPct val="10000"/>
                                  </p:iterate>
                                  <p:childTnLst>
                                    <p:animScale>
                                      <p:cBhvr>
                                        <p:cTn id="200" dur="250" autoRev="1" fill="hold">
                                          <p:stCondLst>
                                            <p:cond delay="0"/>
                                          </p:stCondLst>
                                        </p:cTn>
                                        <p:tgtEl>
                                          <p:spTgt spid="8"/>
                                        </p:tgtEl>
                                      </p:cBhvr>
                                      <p:to x="80000" y="100000"/>
                                    </p:animScale>
                                    <p:anim by="(#ppt_w*0.10)" calcmode="lin" valueType="num">
                                      <p:cBhvr>
                                        <p:cTn id="201" dur="250" autoRev="1" fill="hold">
                                          <p:stCondLst>
                                            <p:cond delay="0"/>
                                          </p:stCondLst>
                                        </p:cTn>
                                        <p:tgtEl>
                                          <p:spTgt spid="8"/>
                                        </p:tgtEl>
                                        <p:attrNameLst>
                                          <p:attrName>ppt_x</p:attrName>
                                        </p:attrNameLst>
                                      </p:cBhvr>
                                    </p:anim>
                                    <p:anim by="(-#ppt_w*0.10)" calcmode="lin" valueType="num">
                                      <p:cBhvr>
                                        <p:cTn id="202" dur="250" autoRev="1" fill="hold">
                                          <p:stCondLst>
                                            <p:cond delay="0"/>
                                          </p:stCondLst>
                                        </p:cTn>
                                        <p:tgtEl>
                                          <p:spTgt spid="8"/>
                                        </p:tgtEl>
                                        <p:attrNameLst>
                                          <p:attrName>ppt_y</p:attrName>
                                        </p:attrNameLst>
                                      </p:cBhvr>
                                    </p:anim>
                                    <p:animRot by="-480000">
                                      <p:cBhvr>
                                        <p:cTn id="203" dur="250" autoRev="1" fill="hold">
                                          <p:stCondLst>
                                            <p:cond delay="0"/>
                                          </p:stCondLst>
                                        </p:cTn>
                                        <p:tgtEl>
                                          <p:spTgt spid="8"/>
                                        </p:tgtEl>
                                        <p:attrNameLst>
                                          <p:attrName>r</p:attrName>
                                        </p:attrNameLst>
                                      </p:cBhvr>
                                    </p:animRot>
                                  </p:childTnLst>
                                </p:cTn>
                              </p:par>
                            </p:childTnLst>
                          </p:cTn>
                        </p:par>
                        <p:par>
                          <p:cTn id="204" fill="hold">
                            <p:stCondLst>
                              <p:cond delay="1949"/>
                            </p:stCondLst>
                            <p:childTnLst>
                              <p:par>
                                <p:cTn id="205" presetID="19" presetClass="emph" presetSubtype="0" fill="hold" grpId="2" nodeType="afterEffect">
                                  <p:stCondLst>
                                    <p:cond delay="0"/>
                                  </p:stCondLst>
                                  <p:iterate type="lt">
                                    <p:tmPct val="0"/>
                                  </p:iterate>
                                  <p:childTnLst>
                                    <p:animClr clrSpc="rgb" dir="cw">
                                      <p:cBhvr override="childStyle">
                                        <p:cTn id="206" dur="500" fill="hold"/>
                                        <p:tgtEl>
                                          <p:spTgt spid="8"/>
                                        </p:tgtEl>
                                        <p:attrNameLst>
                                          <p:attrName>style.color</p:attrName>
                                        </p:attrNameLst>
                                      </p:cBhvr>
                                      <p:to>
                                        <a:srgbClr val="FFC000"/>
                                      </p:to>
                                    </p:animClr>
                                    <p:animClr clrSpc="rgb" dir="cw">
                                      <p:cBhvr>
                                        <p:cTn id="207" dur="500" fill="hold"/>
                                        <p:tgtEl>
                                          <p:spTgt spid="8"/>
                                        </p:tgtEl>
                                        <p:attrNameLst>
                                          <p:attrName>fillcolor</p:attrName>
                                        </p:attrNameLst>
                                      </p:cBhvr>
                                      <p:to>
                                        <a:srgbClr val="FFC000"/>
                                      </p:to>
                                    </p:animClr>
                                    <p:set>
                                      <p:cBhvr>
                                        <p:cTn id="208" dur="500" fill="hold"/>
                                        <p:tgtEl>
                                          <p:spTgt spid="8"/>
                                        </p:tgtEl>
                                        <p:attrNameLst>
                                          <p:attrName>fill.type</p:attrName>
                                        </p:attrNameLst>
                                      </p:cBhvr>
                                      <p:to>
                                        <p:strVal val="solid"/>
                                      </p:to>
                                    </p:set>
                                    <p:set>
                                      <p:cBhvr>
                                        <p:cTn id="20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10" restart="whenNotActive" fill="hold" evtFilter="cancelBubble" nodeType="interactiveSeq">
                <p:stCondLst>
                  <p:cond evt="onClick" delay="0">
                    <p:tgtEl>
                      <p:spTgt spid="60"/>
                    </p:tgtEl>
                  </p:cond>
                </p:stCondLst>
                <p:endSync evt="end" delay="0">
                  <p:rtn val="all"/>
                </p:endSync>
                <p:childTnLst>
                  <p:par>
                    <p:cTn id="211" fill="hold">
                      <p:stCondLst>
                        <p:cond delay="0"/>
                      </p:stCondLst>
                      <p:childTnLst>
                        <p:par>
                          <p:cTn id="212" fill="hold">
                            <p:stCondLst>
                              <p:cond delay="0"/>
                            </p:stCondLst>
                            <p:childTnLst>
                              <p:par>
                                <p:cTn id="213" presetID="36" presetClass="emph" presetSubtype="0" repeatCount="3000" fill="hold" grpId="1" nodeType="clickEffect">
                                  <p:stCondLst>
                                    <p:cond delay="0"/>
                                  </p:stCondLst>
                                  <p:iterate type="lt">
                                    <p:tmPct val="10000"/>
                                  </p:iterate>
                                  <p:childTnLst>
                                    <p:animScale>
                                      <p:cBhvr>
                                        <p:cTn id="214" dur="250" autoRev="1" fill="hold">
                                          <p:stCondLst>
                                            <p:cond delay="0"/>
                                          </p:stCondLst>
                                        </p:cTn>
                                        <p:tgtEl>
                                          <p:spTgt spid="60"/>
                                        </p:tgtEl>
                                      </p:cBhvr>
                                      <p:to x="80000" y="100000"/>
                                    </p:animScale>
                                    <p:anim by="(#ppt_w*0.10)" calcmode="lin" valueType="num">
                                      <p:cBhvr>
                                        <p:cTn id="215" dur="250" autoRev="1" fill="hold">
                                          <p:stCondLst>
                                            <p:cond delay="0"/>
                                          </p:stCondLst>
                                        </p:cTn>
                                        <p:tgtEl>
                                          <p:spTgt spid="60"/>
                                        </p:tgtEl>
                                        <p:attrNameLst>
                                          <p:attrName>ppt_x</p:attrName>
                                        </p:attrNameLst>
                                      </p:cBhvr>
                                    </p:anim>
                                    <p:anim by="(-#ppt_w*0.10)" calcmode="lin" valueType="num">
                                      <p:cBhvr>
                                        <p:cTn id="216" dur="250" autoRev="1" fill="hold">
                                          <p:stCondLst>
                                            <p:cond delay="0"/>
                                          </p:stCondLst>
                                        </p:cTn>
                                        <p:tgtEl>
                                          <p:spTgt spid="60"/>
                                        </p:tgtEl>
                                        <p:attrNameLst>
                                          <p:attrName>ppt_y</p:attrName>
                                        </p:attrNameLst>
                                      </p:cBhvr>
                                    </p:anim>
                                    <p:animRot by="-480000">
                                      <p:cBhvr>
                                        <p:cTn id="217" dur="250" autoRev="1" fill="hold">
                                          <p:stCondLst>
                                            <p:cond delay="0"/>
                                          </p:stCondLst>
                                        </p:cTn>
                                        <p:tgtEl>
                                          <p:spTgt spid="60"/>
                                        </p:tgtEl>
                                        <p:attrNameLst>
                                          <p:attrName>r</p:attrName>
                                        </p:attrNameLst>
                                      </p:cBhvr>
                                    </p:animRot>
                                  </p:childTnLst>
                                </p:cTn>
                              </p:par>
                            </p:childTnLst>
                          </p:cTn>
                        </p:par>
                        <p:par>
                          <p:cTn id="218" fill="hold">
                            <p:stCondLst>
                              <p:cond delay="1800"/>
                            </p:stCondLst>
                            <p:childTnLst>
                              <p:par>
                                <p:cTn id="219" presetID="19" presetClass="emph" presetSubtype="0" fill="hold" grpId="2" nodeType="afterEffect">
                                  <p:stCondLst>
                                    <p:cond delay="0"/>
                                  </p:stCondLst>
                                  <p:iterate type="lt">
                                    <p:tmPct val="0"/>
                                  </p:iterate>
                                  <p:childTnLst>
                                    <p:animClr clrSpc="rgb" dir="cw">
                                      <p:cBhvr override="childStyle">
                                        <p:cTn id="220" dur="500" fill="hold"/>
                                        <p:tgtEl>
                                          <p:spTgt spid="60"/>
                                        </p:tgtEl>
                                        <p:attrNameLst>
                                          <p:attrName>style.color</p:attrName>
                                        </p:attrNameLst>
                                      </p:cBhvr>
                                      <p:to>
                                        <a:srgbClr val="FFC000"/>
                                      </p:to>
                                    </p:animClr>
                                    <p:animClr clrSpc="rgb" dir="cw">
                                      <p:cBhvr>
                                        <p:cTn id="221" dur="500" fill="hold"/>
                                        <p:tgtEl>
                                          <p:spTgt spid="60"/>
                                        </p:tgtEl>
                                        <p:attrNameLst>
                                          <p:attrName>fillcolor</p:attrName>
                                        </p:attrNameLst>
                                      </p:cBhvr>
                                      <p:to>
                                        <a:srgbClr val="FFC000"/>
                                      </p:to>
                                    </p:animClr>
                                    <p:set>
                                      <p:cBhvr>
                                        <p:cTn id="222" dur="500" fill="hold"/>
                                        <p:tgtEl>
                                          <p:spTgt spid="60"/>
                                        </p:tgtEl>
                                        <p:attrNameLst>
                                          <p:attrName>fill.type</p:attrName>
                                        </p:attrNameLst>
                                      </p:cBhvr>
                                      <p:to>
                                        <p:strVal val="solid"/>
                                      </p:to>
                                    </p:set>
                                    <p:set>
                                      <p:cBhvr>
                                        <p:cTn id="223"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24" restart="whenNotActive" fill="hold" evtFilter="cancelBubble" nodeType="interactiveSeq">
                <p:stCondLst>
                  <p:cond evt="onClick" delay="0">
                    <p:tgtEl>
                      <p:spTgt spid="65"/>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65"/>
                                        </p:tgtEl>
                                      </p:cBhvr>
                                      <p:to x="80000" y="100000"/>
                                    </p:animScale>
                                    <p:anim by="(#ppt_w*0.10)" calcmode="lin" valueType="num">
                                      <p:cBhvr>
                                        <p:cTn id="229" dur="250" autoRev="1" fill="hold">
                                          <p:stCondLst>
                                            <p:cond delay="0"/>
                                          </p:stCondLst>
                                        </p:cTn>
                                        <p:tgtEl>
                                          <p:spTgt spid="65"/>
                                        </p:tgtEl>
                                        <p:attrNameLst>
                                          <p:attrName>ppt_x</p:attrName>
                                        </p:attrNameLst>
                                      </p:cBhvr>
                                    </p:anim>
                                    <p:anim by="(-#ppt_w*0.10)" calcmode="lin" valueType="num">
                                      <p:cBhvr>
                                        <p:cTn id="230" dur="250" autoRev="1" fill="hold">
                                          <p:stCondLst>
                                            <p:cond delay="0"/>
                                          </p:stCondLst>
                                        </p:cTn>
                                        <p:tgtEl>
                                          <p:spTgt spid="65"/>
                                        </p:tgtEl>
                                        <p:attrNameLst>
                                          <p:attrName>ppt_y</p:attrName>
                                        </p:attrNameLst>
                                      </p:cBhvr>
                                    </p:anim>
                                    <p:animRot by="-480000">
                                      <p:cBhvr>
                                        <p:cTn id="231" dur="250" autoRev="1" fill="hold">
                                          <p:stCondLst>
                                            <p:cond delay="0"/>
                                          </p:stCondLst>
                                        </p:cTn>
                                        <p:tgtEl>
                                          <p:spTgt spid="65"/>
                                        </p:tgtEl>
                                        <p:attrNameLst>
                                          <p:attrName>r</p:attrName>
                                        </p:attrNameLst>
                                      </p:cBhvr>
                                    </p:animRot>
                                  </p:childTnLst>
                                </p:cTn>
                              </p:par>
                            </p:childTnLst>
                          </p:cTn>
                        </p:par>
                        <p:par>
                          <p:cTn id="232" fill="hold">
                            <p:stCondLst>
                              <p:cond delay="180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65"/>
                                        </p:tgtEl>
                                        <p:attrNameLst>
                                          <p:attrName>style.color</p:attrName>
                                        </p:attrNameLst>
                                      </p:cBhvr>
                                      <p:to>
                                        <a:srgbClr val="FFC000"/>
                                      </p:to>
                                    </p:animClr>
                                    <p:animClr clrSpc="rgb" dir="cw">
                                      <p:cBhvr>
                                        <p:cTn id="235" dur="500" fill="hold"/>
                                        <p:tgtEl>
                                          <p:spTgt spid="65"/>
                                        </p:tgtEl>
                                        <p:attrNameLst>
                                          <p:attrName>fillcolor</p:attrName>
                                        </p:attrNameLst>
                                      </p:cBhvr>
                                      <p:to>
                                        <a:srgbClr val="FFC000"/>
                                      </p:to>
                                    </p:animClr>
                                    <p:set>
                                      <p:cBhvr>
                                        <p:cTn id="236" dur="500" fill="hold"/>
                                        <p:tgtEl>
                                          <p:spTgt spid="65"/>
                                        </p:tgtEl>
                                        <p:attrNameLst>
                                          <p:attrName>fill.type</p:attrName>
                                        </p:attrNameLst>
                                      </p:cBhvr>
                                      <p:to>
                                        <p:strVal val="solid"/>
                                      </p:to>
                                    </p:set>
                                    <p:set>
                                      <p:cBhvr>
                                        <p:cTn id="23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72"/>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72"/>
                                        </p:tgtEl>
                                      </p:cBhvr>
                                      <p:to x="80000" y="100000"/>
                                    </p:animScale>
                                    <p:anim by="(#ppt_w*0.10)" calcmode="lin" valueType="num">
                                      <p:cBhvr>
                                        <p:cTn id="243" dur="250" autoRev="1" fill="hold">
                                          <p:stCondLst>
                                            <p:cond delay="0"/>
                                          </p:stCondLst>
                                        </p:cTn>
                                        <p:tgtEl>
                                          <p:spTgt spid="72"/>
                                        </p:tgtEl>
                                        <p:attrNameLst>
                                          <p:attrName>ppt_x</p:attrName>
                                        </p:attrNameLst>
                                      </p:cBhvr>
                                    </p:anim>
                                    <p:anim by="(-#ppt_w*0.10)" calcmode="lin" valueType="num">
                                      <p:cBhvr>
                                        <p:cTn id="244" dur="250" autoRev="1" fill="hold">
                                          <p:stCondLst>
                                            <p:cond delay="0"/>
                                          </p:stCondLst>
                                        </p:cTn>
                                        <p:tgtEl>
                                          <p:spTgt spid="72"/>
                                        </p:tgtEl>
                                        <p:attrNameLst>
                                          <p:attrName>ppt_y</p:attrName>
                                        </p:attrNameLst>
                                      </p:cBhvr>
                                    </p:anim>
                                    <p:animRot by="-480000">
                                      <p:cBhvr>
                                        <p:cTn id="245" dur="250" autoRev="1" fill="hold">
                                          <p:stCondLst>
                                            <p:cond delay="0"/>
                                          </p:stCondLst>
                                        </p:cTn>
                                        <p:tgtEl>
                                          <p:spTgt spid="72"/>
                                        </p:tgtEl>
                                        <p:attrNameLst>
                                          <p:attrName>r</p:attrName>
                                        </p:attrNameLst>
                                      </p:cBhvr>
                                    </p:animRot>
                                  </p:childTnLst>
                                </p:cTn>
                              </p:par>
                            </p:childTnLst>
                          </p:cTn>
                        </p:par>
                        <p:par>
                          <p:cTn id="246" fill="hold">
                            <p:stCondLst>
                              <p:cond delay="1949"/>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72"/>
                                        </p:tgtEl>
                                        <p:attrNameLst>
                                          <p:attrName>style.color</p:attrName>
                                        </p:attrNameLst>
                                      </p:cBhvr>
                                      <p:to>
                                        <a:srgbClr val="FFC000"/>
                                      </p:to>
                                    </p:animClr>
                                    <p:animClr clrSpc="rgb" dir="cw">
                                      <p:cBhvr>
                                        <p:cTn id="249" dur="500" fill="hold"/>
                                        <p:tgtEl>
                                          <p:spTgt spid="72"/>
                                        </p:tgtEl>
                                        <p:attrNameLst>
                                          <p:attrName>fillcolor</p:attrName>
                                        </p:attrNameLst>
                                      </p:cBhvr>
                                      <p:to>
                                        <a:srgbClr val="FFC000"/>
                                      </p:to>
                                    </p:animClr>
                                    <p:set>
                                      <p:cBhvr>
                                        <p:cTn id="250" dur="500" fill="hold"/>
                                        <p:tgtEl>
                                          <p:spTgt spid="72"/>
                                        </p:tgtEl>
                                        <p:attrNameLst>
                                          <p:attrName>fill.type</p:attrName>
                                        </p:attrNameLst>
                                      </p:cBhvr>
                                      <p:to>
                                        <p:strVal val="solid"/>
                                      </p:to>
                                    </p:set>
                                    <p:set>
                                      <p:cBhvr>
                                        <p:cTn id="251"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childTnLst>
        </p:cTn>
      </p:par>
    </p:tnLst>
    <p:bldLst>
      <p:bldP spid="61" grpId="0"/>
      <p:bldP spid="61" grpId="1"/>
      <p:bldP spid="69" grpId="0"/>
      <p:bldP spid="69" grpId="1"/>
      <p:bldP spid="81" grpId="0"/>
      <p:bldP spid="81" grpId="1"/>
      <p:bldP spid="59" grpId="0"/>
      <p:bldP spid="59" grpId="1"/>
      <p:bldP spid="8" grpId="0"/>
      <p:bldP spid="8" grpId="1"/>
      <p:bldP spid="8" grpId="2"/>
      <p:bldP spid="60" grpId="0"/>
      <p:bldP spid="60" grpId="1"/>
      <p:bldP spid="60" grpId="2"/>
      <p:bldP spid="65" grpId="0"/>
      <p:bldP spid="65" grpId="1"/>
      <p:bldP spid="65" grpId="2"/>
      <p:bldP spid="101" grpId="0"/>
      <p:bldP spid="101" grpId="1"/>
      <p:bldP spid="72" grpId="0"/>
      <p:bldP spid="72" grpId="1"/>
      <p:bldP spid="7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descr="n53 Fb Tran Phu"/>
          <p:cNvGrpSpPr/>
          <p:nvPr/>
        </p:nvGrpSpPr>
        <p:grpSpPr>
          <a:xfrm>
            <a:off x="7820491" y="3429000"/>
            <a:ext cx="4373232" cy="3007368"/>
            <a:chOff x="7505700" y="3222528"/>
            <a:chExt cx="4373232" cy="3007368"/>
          </a:xfrm>
        </p:grpSpPr>
        <p:grpSp>
          <p:nvGrpSpPr>
            <p:cNvPr id="2" name="Group 1"/>
            <p:cNvGrpSpPr/>
            <p:nvPr/>
          </p:nvGrpSpPr>
          <p:grpSpPr>
            <a:xfrm>
              <a:off x="7505700" y="3222528"/>
              <a:ext cx="4373232" cy="3007368"/>
              <a:chOff x="7594832" y="1540382"/>
              <a:chExt cx="3869664" cy="2763403"/>
            </a:xfrm>
          </p:grpSpPr>
          <p:grpSp>
            <p:nvGrpSpPr>
              <p:cNvPr id="3" name="Group 2"/>
              <p:cNvGrpSpPr/>
              <p:nvPr/>
            </p:nvGrpSpPr>
            <p:grpSpPr>
              <a:xfrm>
                <a:off x="7594832" y="1540382"/>
                <a:ext cx="3869664" cy="2755881"/>
                <a:chOff x="7594832" y="1540382"/>
                <a:chExt cx="3869664" cy="2755881"/>
              </a:xfrm>
            </p:grpSpPr>
            <p:grpSp>
              <p:nvGrpSpPr>
                <p:cNvPr id="8" name="Group 7"/>
                <p:cNvGrpSpPr/>
                <p:nvPr/>
              </p:nvGrpSpPr>
              <p:grpSpPr>
                <a:xfrm>
                  <a:off x="7594832" y="1540382"/>
                  <a:ext cx="3869664" cy="2755881"/>
                  <a:chOff x="9013155" y="3648104"/>
                  <a:chExt cx="3869664" cy="2755881"/>
                </a:xfrm>
              </p:grpSpPr>
              <p:cxnSp>
                <p:nvCxnSpPr>
                  <p:cNvPr id="26" name="Straight Arrow Connector 25"/>
                  <p:cNvCxnSpPr/>
                  <p:nvPr/>
                </p:nvCxnSpPr>
                <p:spPr>
                  <a:xfrm>
                    <a:off x="9475076" y="5943485"/>
                    <a:ext cx="299224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13155" y="3648104"/>
                    <a:ext cx="1295400" cy="438354"/>
                  </a:xfrm>
                  <a:prstGeom prst="rect">
                    <a:avLst/>
                  </a:prstGeom>
                  <a:noFill/>
                </p:spPr>
                <p:txBody>
                  <a:bodyPr wrap="square">
                    <a:spAutoFit/>
                  </a:bodyPr>
                  <a:lstStyle/>
                  <a:p>
                    <a:pPr algn="ctr"/>
                    <a:r>
                      <a:rPr lang="en-US" sz="25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v(m/s)</a:t>
                    </a:r>
                    <a:endParaRPr lang="en-US" sz="2500" baseline="-25000" dirty="0">
                      <a:solidFill>
                        <a:schemeClr val="accent1"/>
                      </a:solidFill>
                    </a:endParaRPr>
                  </a:p>
                </p:txBody>
              </p:sp>
              <p:sp>
                <p:nvSpPr>
                  <p:cNvPr id="29" name="TextBox 28"/>
                  <p:cNvSpPr txBox="1"/>
                  <p:nvPr/>
                </p:nvSpPr>
                <p:spPr>
                  <a:xfrm>
                    <a:off x="12051827" y="5965631"/>
                    <a:ext cx="830992" cy="4383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solidFill>
                        <a:schemeClr val="accent1"/>
                      </a:solidFill>
                    </a:endParaRPr>
                  </a:p>
                </p:txBody>
              </p:sp>
            </p:grpSp>
            <p:cxnSp>
              <p:nvCxnSpPr>
                <p:cNvPr id="9" name="Straight Connector 8"/>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139523" y="2726559"/>
                  <a:ext cx="2136992" cy="1113706"/>
                  <a:chOff x="9188202" y="5715000"/>
                  <a:chExt cx="792394" cy="419100"/>
                </a:xfrm>
              </p:grpSpPr>
              <p:cxnSp>
                <p:nvCxnSpPr>
                  <p:cNvPr id="24" name="Straight Connector 23"/>
                  <p:cNvCxnSpPr/>
                  <p:nvPr/>
                </p:nvCxnSpPr>
                <p:spPr>
                  <a:xfrm>
                    <a:off x="9188202" y="5715000"/>
                    <a:ext cx="79239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8158132" y="2722014"/>
                  <a:ext cx="2157860" cy="1094160"/>
                  <a:chOff x="9188202" y="5488502"/>
                  <a:chExt cx="1170632" cy="645598"/>
                </a:xfrm>
              </p:grpSpPr>
              <p:cxnSp>
                <p:nvCxnSpPr>
                  <p:cNvPr id="22" name="Straight Connector 21"/>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158134" y="2736874"/>
                  <a:ext cx="2118385" cy="1103391"/>
                  <a:chOff x="9188202" y="4966648"/>
                  <a:chExt cx="2071331" cy="1167452"/>
                </a:xfrm>
              </p:grpSpPr>
              <p:cxnSp>
                <p:nvCxnSpPr>
                  <p:cNvPr id="20" name="Straight Connector 19"/>
                  <p:cNvCxnSpPr/>
                  <p:nvPr/>
                </p:nvCxnSpPr>
                <p:spPr>
                  <a:xfrm>
                    <a:off x="9188202" y="5758721"/>
                    <a:ext cx="20713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357317" y="3899315"/>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4" name="TextBox 13"/>
                <p:cNvSpPr txBox="1"/>
                <p:nvPr/>
              </p:nvSpPr>
              <p:spPr>
                <a:xfrm>
                  <a:off x="8757561"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5" name="TextBox 14"/>
                <p:cNvSpPr txBox="1"/>
                <p:nvPr/>
              </p:nvSpPr>
              <p:spPr>
                <a:xfrm>
                  <a:off x="9200509" y="3903841"/>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sp>
              <p:nvSpPr>
                <p:cNvPr id="16" name="TextBox 15"/>
                <p:cNvSpPr txBox="1"/>
                <p:nvPr/>
              </p:nvSpPr>
              <p:spPr>
                <a:xfrm>
                  <a:off x="9604955"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solidFill>
                      <a:schemeClr val="accent1"/>
                    </a:solidFill>
                  </a:endParaRPr>
                </a:p>
              </p:txBody>
            </p:sp>
            <p:sp>
              <p:nvSpPr>
                <p:cNvPr id="17" name="TextBox 16"/>
                <p:cNvSpPr txBox="1"/>
                <p:nvPr/>
              </p:nvSpPr>
              <p:spPr>
                <a:xfrm>
                  <a:off x="7647192" y="323651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8" name="TextBox 17"/>
                <p:cNvSpPr txBox="1"/>
                <p:nvPr/>
              </p:nvSpPr>
              <p:spPr>
                <a:xfrm>
                  <a:off x="7647192" y="2881729"/>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9" name="TextBox 18"/>
                <p:cNvSpPr txBox="1"/>
                <p:nvPr/>
              </p:nvSpPr>
              <p:spPr>
                <a:xfrm>
                  <a:off x="7630300" y="252650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grpSp>
          <p:sp>
            <p:nvSpPr>
              <p:cNvPr id="4" name="TextBox 3"/>
              <p:cNvSpPr txBox="1"/>
              <p:nvPr/>
            </p:nvSpPr>
            <p:spPr>
              <a:xfrm>
                <a:off x="10003813" y="388362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solidFill>
                    <a:schemeClr val="accent1"/>
                  </a:solidFill>
                </a:endParaRPr>
              </a:p>
            </p:txBody>
          </p:sp>
          <p:cxnSp>
            <p:nvCxnSpPr>
              <p:cNvPr id="6" name="Straight Connector 5"/>
              <p:cNvCxnSpPr/>
              <p:nvPr/>
            </p:nvCxnSpPr>
            <p:spPr>
              <a:xfrm>
                <a:off x="10276521" y="2725965"/>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26579" y="3936133"/>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solidFill>
                    <a:schemeClr val="accent1"/>
                  </a:solidFill>
                </a:endParaRPr>
              </a:p>
            </p:txBody>
          </p:sp>
        </p:grpSp>
        <p:cxnSp>
          <p:nvCxnSpPr>
            <p:cNvPr id="32" name="Straight Connector 31"/>
            <p:cNvCxnSpPr/>
            <p:nvPr/>
          </p:nvCxnSpPr>
          <p:spPr>
            <a:xfrm>
              <a:off x="8162176" y="4513426"/>
              <a:ext cx="24187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733" y="322794"/>
            <a:ext cx="3851200" cy="2888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7" name="TextBox 36" descr="n53 Fb Tran Phu"/>
          <p:cNvSpPr txBox="1"/>
          <p:nvPr/>
        </p:nvSpPr>
        <p:spPr>
          <a:xfrm>
            <a:off x="476465" y="856625"/>
            <a:ext cx="7108558" cy="1384995"/>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Trong </a:t>
            </a:r>
            <a:r>
              <a:rPr lang="en-US" sz="2800" dirty="0" err="1">
                <a:solidFill>
                  <a:srgbClr val="000000"/>
                </a:solidFill>
                <a:effectLst/>
                <a:ea typeface="游明朝" panose="02020400000000000000" pitchFamily="18" charset="-128"/>
              </a:rPr>
              <a:t>khoảng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thời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gian</a:t>
            </a:r>
            <a:r>
              <a:rPr lang="en-US" sz="2800" dirty="0">
                <a:solidFill>
                  <a:srgbClr val="000000"/>
                </a:solidFill>
                <a:effectLst/>
                <a:ea typeface="游明朝" panose="02020400000000000000" pitchFamily="18" charset="-128"/>
              </a:rPr>
              <a:t> t, </a:t>
            </a:r>
            <a:r>
              <a:rPr lang="en-US" sz="2800" dirty="0" err="1">
                <a:solidFill>
                  <a:srgbClr val="000000"/>
                </a:solidFill>
                <a:effectLst/>
                <a:ea typeface="游明朝" panose="02020400000000000000" pitchFamily="18" charset="-128"/>
              </a:rPr>
              <a:t>nếu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vật</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chuyển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động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thẳng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đều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với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tốc</a:t>
            </a:r>
            <a:r>
              <a:rPr lang="en-US" sz="2800" dirty="0">
                <a:solidFill>
                  <a:srgbClr val="000000"/>
                </a:solidFill>
                <a:effectLst/>
                <a:ea typeface="游明朝" panose="02020400000000000000" pitchFamily="18" charset="-128"/>
              </a:rPr>
              <a:t> v, </a:t>
            </a:r>
            <a:r>
              <a:rPr lang="en-US" sz="2800" dirty="0" err="1">
                <a:solidFill>
                  <a:srgbClr val="000000"/>
                </a:solidFill>
                <a:effectLst/>
                <a:ea typeface="游明朝" panose="02020400000000000000" pitchFamily="18" charset="-128"/>
              </a:rPr>
              <a:t>thì</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đồ</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thị</a:t>
            </a:r>
            <a:r>
              <a:rPr lang="en-US" sz="2800" dirty="0">
                <a:solidFill>
                  <a:srgbClr val="000000"/>
                </a:solidFill>
                <a:effectLst/>
                <a:ea typeface="游明朝" panose="02020400000000000000" pitchFamily="18" charset="-128"/>
              </a:rPr>
              <a:t> (v - t) </a:t>
            </a:r>
            <a:r>
              <a:rPr lang="en-US" sz="2800" dirty="0" err="1">
                <a:solidFill>
                  <a:srgbClr val="000000"/>
                </a:solidFill>
                <a:effectLst/>
                <a:ea typeface="游明朝" panose="02020400000000000000" pitchFamily="18" charset="-128"/>
              </a:rPr>
              <a:t>có</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dạng</a:t>
            </a:r>
            <a:r>
              <a:rPr lang="en-US" sz="2800" dirty="0">
                <a:solidFill>
                  <a:srgbClr val="000000"/>
                </a:solidFill>
                <a:effectLst/>
                <a:ea typeface="游明朝" panose="02020400000000000000" pitchFamily="18" charset="-128"/>
              </a:rPr>
              <a:t> </a:t>
            </a:r>
            <a:r>
              <a:rPr lang="en-US" sz="2800" err="1">
                <a:solidFill>
                  <a:srgbClr val="000000"/>
                </a:solidFill>
                <a:effectLst/>
                <a:ea typeface="游明朝" panose="02020400000000000000" pitchFamily="18" charset="-128"/>
              </a:rPr>
              <a:t>như</a:t>
            </a:r>
            <a:r>
              <a:rPr lang="en-US" sz="2800">
                <a:solidFill>
                  <a:srgbClr val="000000"/>
                </a:solidFill>
                <a:effectLst/>
                <a:ea typeface="游明朝" panose="02020400000000000000" pitchFamily="18" charset="-128"/>
              </a:rPr>
              <a:t> </a:t>
            </a:r>
            <a:r>
              <a:rPr lang="en-US" sz="2800">
                <a:solidFill>
                  <a:srgbClr val="000000"/>
                </a:solidFill>
                <a:ea typeface="游明朝" panose="02020400000000000000" pitchFamily="18" charset="-128"/>
              </a:rPr>
              <a:t>h</a:t>
            </a:r>
            <a:r>
              <a:rPr lang="en-US" sz="2800">
                <a:solidFill>
                  <a:srgbClr val="000000"/>
                </a:solidFill>
                <a:effectLst/>
                <a:ea typeface="游明朝" panose="02020400000000000000" pitchFamily="18" charset="-128"/>
              </a:rPr>
              <a:t>ình. </a:t>
            </a:r>
            <a:endParaRPr lang="en-US" sz="2800" dirty="0">
              <a:solidFill>
                <a:srgbClr val="000000"/>
              </a:solidFill>
              <a:effectLst/>
              <a:ea typeface="游明朝" panose="02020400000000000000" pitchFamily="18" charset="-128"/>
            </a:endParaRPr>
          </a:p>
        </p:txBody>
      </p:sp>
      <p:sp>
        <p:nvSpPr>
          <p:cNvPr id="38" name="TextBox 37" descr="n53 Fb Tran Phu"/>
          <p:cNvSpPr txBox="1"/>
          <p:nvPr/>
        </p:nvSpPr>
        <p:spPr>
          <a:xfrm>
            <a:off x="476465" y="4706971"/>
            <a:ext cx="7107051"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lớn này bằng diện tích của hình chữ nhật, các cạnh có độ dài là v và t </a:t>
            </a:r>
          </a:p>
        </p:txBody>
      </p:sp>
      <p:sp>
        <p:nvSpPr>
          <p:cNvPr id="39" name="TextBox 38" descr="n53 Fb Tran Phu"/>
          <p:cNvSpPr txBox="1"/>
          <p:nvPr/>
        </p:nvSpPr>
        <p:spPr>
          <a:xfrm>
            <a:off x="476465" y="2651228"/>
            <a:ext cx="7108558"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dịch chuyển trong thời gian này có độ lớn là: </a:t>
            </a:r>
          </a:p>
        </p:txBody>
      </p:sp>
      <mc:AlternateContent xmlns:mc="http://schemas.openxmlformats.org/markup-compatibility/2006" xmlns:a14="http://schemas.microsoft.com/office/drawing/2010/main">
        <mc:Choice Requires="a14">
          <p:sp>
            <p:nvSpPr>
              <p:cNvPr id="41" name="Hexagon 40" descr="n53 Fb Tran Phu"/>
              <p:cNvSpPr/>
              <p:nvPr/>
            </p:nvSpPr>
            <p:spPr>
              <a:xfrm>
                <a:off x="2664333" y="3633648"/>
                <a:ext cx="2552937" cy="7867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4000" b="1" i="1" smtClean="0">
                          <a:solidFill>
                            <a:schemeClr val="bg1"/>
                          </a:solidFill>
                          <a:latin typeface="Cambria Math" panose="02040503050406030204" pitchFamily="18" charset="0"/>
                        </a:rPr>
                        <m:t>𝒅</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𝒗</m:t>
                      </m:r>
                      <m:r>
                        <a:rPr lang="en-US" sz="4000" b="1" i="1" smtClean="0">
                          <a:solidFill>
                            <a:schemeClr val="bg1"/>
                          </a:solidFill>
                          <a:latin typeface="Cambria Math" panose="02040503050406030204" pitchFamily="18" charset="0"/>
                        </a:rPr>
                        <m:t>. </m:t>
                      </m:r>
                      <m:r>
                        <a:rPr lang="en-US" sz="4000" b="1" i="1" smtClean="0">
                          <a:solidFill>
                            <a:schemeClr val="bg1"/>
                          </a:solidFill>
                          <a:latin typeface="Cambria Math" panose="02040503050406030204" pitchFamily="18" charset="0"/>
                        </a:rPr>
                        <m:t>𝒕</m:t>
                      </m:r>
                    </m:oMath>
                  </m:oMathPara>
                </a14:m>
                <a:endParaRPr lang="en-US" sz="4000" b="1">
                  <a:solidFill>
                    <a:schemeClr val="bg1"/>
                  </a:solidFill>
                  <a:latin typeface="Arial" panose="020B0604020202020204" pitchFamily="34" charset="0"/>
                  <a:cs typeface="Arial" panose="020B0604020202020204" pitchFamily="34" charset="0"/>
                </a:endParaRPr>
              </a:p>
            </p:txBody>
          </p:sp>
        </mc:Choice>
        <mc:Fallback xmlns="">
          <p:sp>
            <p:nvSpPr>
              <p:cNvPr id="41" name="Hexagon 40" descr="n53 Fb Tran Phu"/>
              <p:cNvSpPr>
                <a:spLocks noRot="1" noChangeAspect="1" noMove="1" noResize="1" noEditPoints="1" noAdjustHandles="1" noChangeArrowheads="1" noChangeShapeType="1" noTextEdit="1"/>
              </p:cNvSpPr>
              <p:nvPr/>
            </p:nvSpPr>
            <p:spPr>
              <a:xfrm>
                <a:off x="2664333" y="3633648"/>
                <a:ext cx="2552937" cy="786779"/>
              </a:xfrm>
              <a:prstGeom prst="hexagon">
                <a:avLst/>
              </a:prstGeom>
              <a:blipFill rotWithShape="1">
                <a:blip r:embed="rId3"/>
                <a:stretch>
                  <a:fillRect l="-294" t="-830" r="-269" b="-783"/>
                </a:stretch>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42" name="Rectangle 41" descr="n53 Fb Tran Phu"/>
          <p:cNvSpPr/>
          <p:nvPr/>
        </p:nvSpPr>
        <p:spPr>
          <a:xfrm>
            <a:off x="8524020" y="4764004"/>
            <a:ext cx="2335224" cy="1143000"/>
          </a:xfrm>
          <a:prstGeom prst="rect">
            <a:avLst/>
          </a:pr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53 Fb Tran Phu"/>
          <p:cNvGrpSpPr/>
          <p:nvPr/>
        </p:nvGrpSpPr>
        <p:grpSpPr>
          <a:xfrm>
            <a:off x="7542347" y="2441003"/>
            <a:ext cx="5030684" cy="4934748"/>
            <a:chOff x="5613950" y="797119"/>
            <a:chExt cx="4046730" cy="4499909"/>
          </a:xfrm>
        </p:grpSpPr>
        <p:grpSp>
          <p:nvGrpSpPr>
            <p:cNvPr id="11" name="Group 10"/>
            <p:cNvGrpSpPr/>
            <p:nvPr/>
          </p:nvGrpSpPr>
          <p:grpSpPr>
            <a:xfrm>
              <a:off x="5893696" y="797119"/>
              <a:ext cx="3766984" cy="4499909"/>
              <a:chOff x="4664182" y="907004"/>
              <a:chExt cx="3766984" cy="4499909"/>
            </a:xfrm>
          </p:grpSpPr>
          <p:pic>
            <p:nvPicPr>
              <p:cNvPr id="26" name="Content Placeholder 4"/>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9701" r="79412" b="1861"/>
              <a:stretch>
                <a:fillRect/>
              </a:stretch>
            </p:blipFill>
            <p:spPr>
              <a:xfrm>
                <a:off x="5156630" y="1506519"/>
                <a:ext cx="2297227" cy="3040282"/>
              </a:xfrm>
              <a:prstGeom prst="rect">
                <a:avLst/>
              </a:prstGeom>
            </p:spPr>
          </p:pic>
          <p:grpSp>
            <p:nvGrpSpPr>
              <p:cNvPr id="27" name="Group 26"/>
              <p:cNvGrpSpPr/>
              <p:nvPr/>
            </p:nvGrpSpPr>
            <p:grpSpPr>
              <a:xfrm>
                <a:off x="4870218" y="907004"/>
                <a:ext cx="3560948" cy="4499909"/>
                <a:chOff x="9395240" y="4072988"/>
                <a:chExt cx="2582344" cy="2394087"/>
              </a:xfrm>
            </p:grpSpPr>
            <p:cxnSp>
              <p:nvCxnSpPr>
                <p:cNvPr id="30" name="Straight Arrow Connector 29"/>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4" name="TextBox 33"/>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8" name="TextBox 27"/>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2" name="TextBox 11"/>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4" name="Straight Connector 13"/>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5" name="TextBox 24"/>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 name="Straight Connector 12"/>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9" name="Rectangle 1" descr="n53 Fb Tran Phu"/>
              <p:cNvSpPr>
                <a:spLocks noChangeArrowheads="1"/>
              </p:cNvSpPr>
              <p:nvPr/>
            </p:nvSpPr>
            <p:spPr bwMode="auto">
              <a:xfrm>
                <a:off x="2220003" y="2772070"/>
                <a:ext cx="5708209" cy="352147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a</a:t>
                </a:r>
                <a:r>
                  <a:rPr kumimoji="0" 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dịch</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lớn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bằng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diện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tích</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của</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hình</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thang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vuông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đường</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cao</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các</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đáy</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lớn</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v</a:t>
                </a:r>
                <a:r>
                  <a:rPr kumimoji="0" lang="en-US" sz="2800" b="0" i="0" u="none" strike="noStrike" cap="none" normalizeH="0" baseline="-30000" dirty="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v.</a:t>
                </a: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Từ</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đồ</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thị</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ta</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v</a:t>
                </a:r>
                <a:r>
                  <a:rPr kumimoji="0" lang="en-US" sz="28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0</a:t>
                </a: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4 (m/s); v = 16 (m/s) t = 6(s)</a:t>
                </a: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Độ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dịch</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là</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p>
              <a:p>
                <a:pPr lvl="0" algn="ctr" eaLnBrk="0" fontAlgn="base" hangingPunct="0">
                  <a:spcBef>
                    <a:spcPct val="0"/>
                  </a:spcBef>
                  <a:spcAft>
                    <a:spcPct val="0"/>
                  </a:spcAft>
                </a:pPr>
                <a14:m>
                  <m:oMathPara xmlns:m="http://schemas.openxmlformats.org/officeDocument/2006/math">
                    <m:oMathParaPr>
                      <m:jc m:val="center"/>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 = </m:t>
                      </m:r>
                      <m:f>
                        <m:fPr>
                          <m:ctrlPr>
                            <a:rPr kumimoji="0" lang="fr-FR" sz="2800" b="0" i="1" u="none" strike="noStrike" cap="none" normalizeH="0" baseline="0" dirty="0" smtClean="0">
                              <a:ln>
                                <a:noFill/>
                              </a:ln>
                              <a:solidFill>
                                <a:schemeClr val="tx1"/>
                              </a:solidFill>
                              <a:effectLst/>
                              <a:latin typeface="Cambria Math"/>
                              <a:cs typeface="Arial" panose="020B0604020202020204" pitchFamily="34" charset="0"/>
                              <a:sym typeface="Symbol" panose="05050102010706020507" pitchFamily="18" charset="2"/>
                            </a:rPr>
                          </m:ctrlPr>
                        </m:fPr>
                        <m:num>
                          <m:r>
                            <a:rPr lang="fr-FR" sz="2800" i="1" dirty="0">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(4 + 16).6</m:t>
                          </m:r>
                        </m:num>
                        <m:den>
                          <m:r>
                            <a:rPr kumimoji="0" lang="en-US" sz="2800" b="0" i="1" u="none" strike="noStrike" cap="none" normalizeH="0" baseline="0" dirty="0" smtClean="0">
                              <a:ln>
                                <a:noFill/>
                              </a:ln>
                              <a:solidFill>
                                <a:schemeClr val="tx1"/>
                              </a:solidFill>
                              <a:effectLst/>
                              <a:latin typeface="Cambria Math" panose="02040503050406030204" pitchFamily="18" charset="0"/>
                              <a:cs typeface="Arial" panose="020B0604020202020204" pitchFamily="34" charset="0"/>
                              <a:sym typeface="Symbol" panose="05050102010706020507" pitchFamily="18" charset="2"/>
                            </a:rPr>
                            <m:t>2</m:t>
                          </m:r>
                        </m:den>
                      </m:f>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 = 60 (</m:t>
                      </m:r>
                      <m:r>
                        <a:rPr kumimoji="0" lang="fr-FR" sz="2800" b="0" i="1" u="none" strike="noStrike" cap="none" normalizeH="0" baseline="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sym typeface="Symbol" panose="05050102010706020507" pitchFamily="18" charset="2"/>
                        </a:rPr>
                        <m:t>)</m:t>
                      </m:r>
                    </m:oMath>
                  </m:oMathPara>
                </a14:m>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endParaRPr>
              </a:p>
            </p:txBody>
          </p:sp>
        </mc:Choice>
        <mc:Fallback xmlns="">
          <p:sp>
            <p:nvSpPr>
              <p:cNvPr id="49" name="Rectangle 1" descr="n53 Fb Tran Phu"/>
              <p:cNvSpPr>
                <a:spLocks noRot="1" noChangeAspect="1" noMove="1" noResize="1" noEditPoints="1" noAdjustHandles="1" noChangeArrowheads="1" noChangeShapeType="1" noTextEdit="1"/>
              </p:cNvSpPr>
              <p:nvPr/>
            </p:nvSpPr>
            <p:spPr bwMode="auto">
              <a:xfrm>
                <a:off x="2220003" y="2772070"/>
                <a:ext cx="5708209" cy="3521477"/>
              </a:xfrm>
              <a:prstGeom prst="rect">
                <a:avLst/>
              </a:prstGeom>
              <a:blipFill rotWithShape="1">
                <a:blip r:embed="rId6"/>
                <a:stretch>
                  <a:fillRect l="-1" t="-8" r="4" b="2"/>
                </a:stretch>
              </a:blipFill>
              <a:ln w="9525">
                <a:noFill/>
                <a:miter lim="800000"/>
              </a:ln>
              <a:effectLst/>
            </p:spPr>
            <p:txBody>
              <a:bodyPr/>
              <a:lstStyle/>
              <a:p>
                <a:r>
                  <a:rPr lang="en-US" altLang="en-US">
                    <a:noFill/>
                  </a:rPr>
                  <a:t> </a:t>
                </a:r>
              </a:p>
            </p:txBody>
          </p:sp>
        </mc:Fallback>
      </mc:AlternateContent>
      <p:sp>
        <p:nvSpPr>
          <p:cNvPr id="50" name="TextBox 49" descr="n53 Fb Tran Phu"/>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Câu 1.</a:t>
            </a:r>
            <a:r>
              <a:rPr lang="en-US" sz="2800">
                <a:solidFill>
                  <a:schemeClr val="tx1"/>
                </a:solidFill>
                <a:ea typeface="Times New Roman" panose="02020603050405020304" pitchFamily="18" charset="0"/>
                <a:cs typeface="Arial" panose="020B0604020202020204"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a. </a:t>
            </a:r>
            <a:r>
              <a:rPr lang="en-US" sz="2800">
                <a:solidFill>
                  <a:schemeClr val="tx1"/>
                </a:solidFill>
                <a:ea typeface="Times New Roman" panose="02020603050405020304" pitchFamily="18" charset="0"/>
                <a:cs typeface="Arial" panose="020B0604020202020204"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b.</a:t>
            </a:r>
            <a:r>
              <a:rPr lang="en-US" sz="2800">
                <a:solidFill>
                  <a:schemeClr val="tx1"/>
                </a:solidFill>
                <a:ea typeface="Times New Roman" panose="02020603050405020304" pitchFamily="18" charset="0"/>
                <a:cs typeface="Arial" panose="020B0604020202020204" pitchFamily="34" charset="0"/>
              </a:rPr>
              <a:t> Chứng tỏ rằng có thể xác định được giá trị của gia tốc dựa trên đồ thị (v - t).</a:t>
            </a:r>
            <a:endParaRPr lang="en-US" sz="2800" dirty="0">
              <a:solidFill>
                <a:schemeClr val="tx1"/>
              </a:solidFill>
              <a:ea typeface="Times New Roman" panose="02020603050405020304" pitchFamily="18"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xEl>
                                              <p:pRg st="1" end="1"/>
                                            </p:txEl>
                                          </p:spTgt>
                                        </p:tgtEl>
                                        <p:attrNameLst>
                                          <p:attrName>style.visibility</p:attrName>
                                        </p:attrNameLst>
                                      </p:cBhvr>
                                      <p:to>
                                        <p:strVal val="visible"/>
                                      </p:to>
                                    </p:set>
                                    <p:animEffect transition="in" filter="fade">
                                      <p:cBhvr>
                                        <p:cTn id="11" dur="500"/>
                                        <p:tgtEl>
                                          <p:spTgt spid="5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xEl>
                                              <p:pRg st="2" end="2"/>
                                            </p:txEl>
                                          </p:spTgt>
                                        </p:tgtEl>
                                        <p:attrNameLst>
                                          <p:attrName>style.visibility</p:attrName>
                                        </p:attrNameLst>
                                      </p:cBhvr>
                                      <p:to>
                                        <p:strVal val="visible"/>
                                      </p:to>
                                    </p:set>
                                    <p:animEffect transition="in" filter="fade">
                                      <p:cBhvr>
                                        <p:cTn id="15" dur="500"/>
                                        <p:tgtEl>
                                          <p:spTgt spid="5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9">
                                            <p:txEl>
                                              <p:pRg st="0" end="0"/>
                                            </p:txEl>
                                          </p:spTgt>
                                        </p:tgtEl>
                                        <p:attrNameLst>
                                          <p:attrName>style.visibility</p:attrName>
                                        </p:attrNameLst>
                                      </p:cBhvr>
                                      <p:to>
                                        <p:strVal val="visible"/>
                                      </p:to>
                                    </p:set>
                                    <p:animEffect transition="in" filter="wipe(up)">
                                      <p:cBhvr>
                                        <p:cTn id="20" dur="500"/>
                                        <p:tgtEl>
                                          <p:spTgt spid="4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9">
                                            <p:txEl>
                                              <p:pRg st="1" end="1"/>
                                            </p:txEl>
                                          </p:spTgt>
                                        </p:tgtEl>
                                        <p:attrNameLst>
                                          <p:attrName>style.visibility</p:attrName>
                                        </p:attrNameLst>
                                      </p:cBhvr>
                                      <p:to>
                                        <p:strVal val="visible"/>
                                      </p:to>
                                    </p:set>
                                    <p:animEffect transition="in" filter="wipe(up)">
                                      <p:cBhvr>
                                        <p:cTn id="25" dur="500"/>
                                        <p:tgtEl>
                                          <p:spTgt spid="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xEl>
                                              <p:pRg st="2" end="2"/>
                                            </p:txEl>
                                          </p:spTgt>
                                        </p:tgtEl>
                                        <p:attrNameLst>
                                          <p:attrName>style.visibility</p:attrName>
                                        </p:attrNameLst>
                                      </p:cBhvr>
                                      <p:to>
                                        <p:strVal val="visible"/>
                                      </p:to>
                                    </p:set>
                                    <p:animEffect transition="in" filter="wipe(up)">
                                      <p:cBhvr>
                                        <p:cTn id="30" dur="500"/>
                                        <p:tgtEl>
                                          <p:spTgt spid="4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9">
                                            <p:txEl>
                                              <p:pRg st="3" end="3"/>
                                            </p:txEl>
                                          </p:spTgt>
                                        </p:tgtEl>
                                        <p:attrNameLst>
                                          <p:attrName>style.visibility</p:attrName>
                                        </p:attrNameLst>
                                      </p:cBhvr>
                                      <p:to>
                                        <p:strVal val="visible"/>
                                      </p:to>
                                    </p:set>
                                    <p:animEffect transition="in" filter="wipe(up)">
                                      <p:cBhvr>
                                        <p:cTn id="35" dur="500"/>
                                        <p:tgtEl>
                                          <p:spTgt spid="4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9">
                                            <p:txEl>
                                              <p:pRg st="4" end="4"/>
                                            </p:txEl>
                                          </p:spTgt>
                                        </p:tgtEl>
                                        <p:attrNameLst>
                                          <p:attrName>style.visibility</p:attrName>
                                        </p:attrNameLst>
                                      </p:cBhvr>
                                      <p:to>
                                        <p:strVal val="visible"/>
                                      </p:to>
                                    </p:set>
                                    <p:animEffect transition="in" filter="wipe(up)">
                                      <p:cBhvr>
                                        <p:cTn id="40"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descr="n53 Fb Tran Phu"/>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Câu 1.</a:t>
            </a:r>
            <a:r>
              <a:rPr lang="en-US" sz="2800">
                <a:solidFill>
                  <a:schemeClr val="tx1"/>
                </a:solidFill>
                <a:ea typeface="Times New Roman" panose="02020603050405020304" pitchFamily="18" charset="0"/>
                <a:cs typeface="Arial" panose="020B0604020202020204"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a. </a:t>
            </a:r>
            <a:r>
              <a:rPr lang="en-US" sz="2800">
                <a:solidFill>
                  <a:schemeClr val="tx1"/>
                </a:solidFill>
                <a:ea typeface="Times New Roman" panose="02020603050405020304" pitchFamily="18" charset="0"/>
                <a:cs typeface="Arial" panose="020B0604020202020204"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b.</a:t>
            </a:r>
            <a:r>
              <a:rPr lang="en-US" sz="2800">
                <a:solidFill>
                  <a:schemeClr val="tx1"/>
                </a:solidFill>
                <a:ea typeface="Times New Roman" panose="02020603050405020304" pitchFamily="18" charset="0"/>
                <a:cs typeface="Arial" panose="020B0604020202020204" pitchFamily="34" charset="0"/>
              </a:rPr>
              <a:t> Chứng tỏ rằng có thể xác định được giá trị của gia tốc dựa trên đồ thị (v - t).</a:t>
            </a:r>
            <a:endParaRPr lang="en-US" sz="2800" dirty="0">
              <a:solidFill>
                <a:schemeClr val="tx1"/>
              </a:solidFill>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1" descr="n53 Fb Tran Phu"/>
              <p:cNvSpPr>
                <a:spLocks noChangeArrowheads="1"/>
              </p:cNvSpPr>
              <p:nvPr/>
            </p:nvSpPr>
            <p:spPr bwMode="auto">
              <a:xfrm>
                <a:off x="2210536" y="2821622"/>
                <a:ext cx="5868634" cy="366177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spcBef>
                    <a:spcPct val="0"/>
                  </a:spcBef>
                  <a:spcAft>
                    <a:spcPct val="0"/>
                  </a:spcAft>
                  <a:buClrTx/>
                  <a:buSzTx/>
                  <a:buFontTx/>
                  <a:buNone/>
                </a:pPr>
                <a:r>
                  <a:rPr kumimoji="0" lang="fr-FR" sz="2600" b="1"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 </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Từ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đồ</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thị</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ta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thấy</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Độ</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biến</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thiên</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vận</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tốc</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các</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khoảng</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thời</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gian</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bằng</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nhau</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là 2 m/s.</a:t>
                </a:r>
              </a:p>
              <a:p>
                <a:pPr marL="0" marR="0" lvl="0" indent="0" algn="just" defTabSz="914400" rtl="0" eaLnBrk="0" fontAlgn="base" latinLnBrk="0" hangingPunct="0">
                  <a:spcBef>
                    <a:spcPct val="0"/>
                  </a:spcBef>
                  <a:spcAft>
                    <a:spcPct val="0"/>
                  </a:spcAft>
                  <a:buClrTx/>
                  <a:buSzTx/>
                  <a:buFontTx/>
                  <a:buNone/>
                </a:pP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Xét</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giữa</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2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thời</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t>
                </a:r>
                <a:r>
                  <a:rPr kumimoji="0" lang="fr-FR" sz="26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điểm</a:t>
                </a:r>
                <a:r>
                  <a:rPr kumimoji="0" lang="fr-FR" sz="26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A </a:t>
                </a:r>
                <a:r>
                  <a:rPr kumimoji="0" lang="fr-FR" sz="2600" b="0" i="0" u="none" strike="noStrike" cap="none" normalizeH="0" baseline="0" err="1">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và</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 B:</a:t>
                </a:r>
              </a:p>
              <a:p>
                <a:pPr marL="0" marR="0" lvl="0" indent="0" algn="just" defTabSz="914400" rtl="0" eaLnBrk="0" fontAlgn="base" latinLnBrk="0" hangingPunct="0">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a:rPr>
                          </m:ctrlPr>
                        </m:fPr>
                        <m:num>
                          <m:sSub>
                            <m:sSubPr>
                              <m:ctrlPr>
                                <a:rPr lang="en-US" sz="2600" i="1">
                                  <a:solidFill>
                                    <a:schemeClr val="tx1"/>
                                  </a:solidFill>
                                  <a:effectLst/>
                                  <a:latin typeface="Cambria Math"/>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2600" i="1">
                                  <a:solidFill>
                                    <a:schemeClr val="tx1"/>
                                  </a:solidFill>
                                  <a:effectLst/>
                                  <a:latin typeface="Cambria Math"/>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m:oMathPara>
                </a14:m>
                <a:endParaRPr lang="en-US" sz="2600" i="1">
                  <a:solidFill>
                    <a:schemeClr val="tx1"/>
                  </a:solidFill>
                  <a:effectLs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lang="en-US" sz="26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12−10</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4−3</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600" i="1">
                              <a:solidFill>
                                <a:schemeClr val="tx1"/>
                              </a:solidFill>
                              <a:effectLst/>
                              <a:latin typeface="Cambria Math"/>
                            </a:rPr>
                          </m:ctrlPr>
                        </m:d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600" i="1">
                                  <a:solidFill>
                                    <a:schemeClr val="tx1"/>
                                  </a:solidFill>
                                  <a:effectLst/>
                                  <a:latin typeface="Cambria Math"/>
                                </a:rPr>
                              </m:ctrlPr>
                            </m:sSup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m:oMathPara>
                </a14:m>
                <a:endParaRPr kumimoji="0" lang="en-US" sz="2600" b="0" i="0" u="none" strike="noStrike" cap="none" normalizeH="0" baseline="0">
                  <a:ln>
                    <a:noFill/>
                  </a:ln>
                  <a:solidFill>
                    <a:schemeClr val="tx1"/>
                  </a:solidFill>
                  <a:effectLst/>
                  <a:cs typeface="Arial" panose="020B0604020202020204" pitchFamily="34" charset="0"/>
                  <a:sym typeface="Symbol" panose="05050102010706020507" pitchFamily="18" charset="2"/>
                </a:endParaRPr>
              </a:p>
              <a:p>
                <a:pPr algn="just" eaLnBrk="0" fontAlgn="base" hangingPunct="0">
                  <a:spcBef>
                    <a:spcPct val="0"/>
                  </a:spcBef>
                  <a:spcAft>
                    <a:spcPct val="0"/>
                  </a:spcAft>
                </a:pP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Vậy, có thể xác định được giá trị của gia tốc dựa trên đồ thị v – t.</a:t>
                </a:r>
                <a:endPar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31" name="Rectangle 1" descr="n53 Fb Tran Phu"/>
              <p:cNvSpPr>
                <a:spLocks noRot="1" noChangeAspect="1" noMove="1" noResize="1" noEditPoints="1" noAdjustHandles="1" noChangeArrowheads="1" noChangeShapeType="1" noTextEdit="1"/>
              </p:cNvSpPr>
              <p:nvPr/>
            </p:nvSpPr>
            <p:spPr bwMode="auto">
              <a:xfrm>
                <a:off x="2210536" y="2821622"/>
                <a:ext cx="5868634" cy="3661772"/>
              </a:xfrm>
              <a:prstGeom prst="rect">
                <a:avLst/>
              </a:prstGeom>
              <a:blipFill rotWithShape="1">
                <a:blip r:embed="rId4"/>
                <a:stretch>
                  <a:fillRect l="-2" t="-9" r="1" b="1"/>
                </a:stretch>
              </a:blipFill>
              <a:ln w="9525">
                <a:noFill/>
                <a:miter lim="800000"/>
              </a:ln>
              <a:effectLst/>
            </p:spPr>
            <p:txBody>
              <a:bodyPr/>
              <a:lstStyle/>
              <a:p>
                <a:r>
                  <a:rPr lang="en-US" altLang="en-US">
                    <a:noFill/>
                  </a:rPr>
                  <a:t> </a:t>
                </a:r>
              </a:p>
            </p:txBody>
          </p:sp>
        </mc:Fallback>
      </mc:AlternateContent>
      <p:grpSp>
        <p:nvGrpSpPr>
          <p:cNvPr id="85" name="Group 84" descr="n53 Fb Tran Phu"/>
          <p:cNvGrpSpPr/>
          <p:nvPr/>
        </p:nvGrpSpPr>
        <p:grpSpPr>
          <a:xfrm>
            <a:off x="7542347" y="2441003"/>
            <a:ext cx="5030684" cy="4934748"/>
            <a:chOff x="5613950" y="797119"/>
            <a:chExt cx="4046730" cy="4499909"/>
          </a:xfrm>
        </p:grpSpPr>
        <p:grpSp>
          <p:nvGrpSpPr>
            <p:cNvPr id="86" name="Group 85"/>
            <p:cNvGrpSpPr/>
            <p:nvPr/>
          </p:nvGrpSpPr>
          <p:grpSpPr>
            <a:xfrm>
              <a:off x="5893696" y="797119"/>
              <a:ext cx="3766984" cy="4499909"/>
              <a:chOff x="4664182" y="907004"/>
              <a:chExt cx="3766984" cy="4499909"/>
            </a:xfrm>
          </p:grpSpPr>
          <p:pic>
            <p:nvPicPr>
              <p:cNvPr id="98" name="Content Placeholder 4"/>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49701" r="79412" b="1861"/>
              <a:stretch>
                <a:fillRect/>
              </a:stretch>
            </p:blipFill>
            <p:spPr>
              <a:xfrm>
                <a:off x="5156630" y="1506519"/>
                <a:ext cx="2297227" cy="3040282"/>
              </a:xfrm>
              <a:prstGeom prst="rect">
                <a:avLst/>
              </a:prstGeom>
            </p:spPr>
          </p:pic>
          <p:grpSp>
            <p:nvGrpSpPr>
              <p:cNvPr id="99" name="Group 98"/>
              <p:cNvGrpSpPr/>
              <p:nvPr/>
            </p:nvGrpSpPr>
            <p:grpSpPr>
              <a:xfrm>
                <a:off x="4870218" y="907004"/>
                <a:ext cx="3560948" cy="4499909"/>
                <a:chOff x="9395240" y="4072988"/>
                <a:chExt cx="2582344" cy="2394087"/>
              </a:xfrm>
            </p:grpSpPr>
            <p:cxnSp>
              <p:nvCxnSpPr>
                <p:cNvPr id="101" name="Straight Arrow Connector 100"/>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04" name="TextBox 103"/>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00" name="TextBox 99"/>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87" name="TextBox 86"/>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88" name="Straight Connector 87"/>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96" name="TextBox 95"/>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97" name="Straight Connector 96"/>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4" name="Group 13" descr="n53 Fb Tran Phu"/>
          <p:cNvGrpSpPr/>
          <p:nvPr/>
        </p:nvGrpSpPr>
        <p:grpSpPr>
          <a:xfrm>
            <a:off x="7905413" y="3408488"/>
            <a:ext cx="2948172" cy="3514643"/>
            <a:chOff x="7905413" y="3408488"/>
            <a:chExt cx="2948172" cy="3514643"/>
          </a:xfrm>
        </p:grpSpPr>
        <p:sp>
          <p:nvSpPr>
            <p:cNvPr id="3" name="TextBox 2"/>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5" name="Straight Connector 4"/>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8" name="TextBox 7"/>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9" name="TextBox 8"/>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0" name="TextBox 9"/>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1" name="TextBox 10"/>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2" name="TextBox 11"/>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 name="TextBox 12"/>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up)">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up)">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up)">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xEl>
                                              <p:pRg st="3" end="3"/>
                                            </p:txEl>
                                          </p:spTgt>
                                        </p:tgtEl>
                                        <p:attrNameLst>
                                          <p:attrName>style.visibility</p:attrName>
                                        </p:attrNameLst>
                                      </p:cBhvr>
                                      <p:to>
                                        <p:strVal val="visible"/>
                                      </p:to>
                                    </p:set>
                                    <p:animEffect transition="in" filter="wipe(up)">
                                      <p:cBhvr>
                                        <p:cTn id="27" dur="500"/>
                                        <p:tgtEl>
                                          <p:spTgt spid="3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xEl>
                                              <p:pRg st="4" end="4"/>
                                            </p:txEl>
                                          </p:spTgt>
                                        </p:tgtEl>
                                        <p:attrNameLst>
                                          <p:attrName>style.visibility</p:attrName>
                                        </p:attrNameLst>
                                      </p:cBhvr>
                                      <p:to>
                                        <p:strVal val="visible"/>
                                      </p:to>
                                    </p:set>
                                    <p:animEffect transition="in" filter="wipe(up)">
                                      <p:cBhvr>
                                        <p:cTn id="32"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descr="n53 Fb Tran Phu"/>
          <p:cNvGrpSpPr/>
          <p:nvPr/>
        </p:nvGrpSpPr>
        <p:grpSpPr>
          <a:xfrm>
            <a:off x="7542347" y="2441003"/>
            <a:ext cx="5030684" cy="4934748"/>
            <a:chOff x="7542347" y="2441003"/>
            <a:chExt cx="5030684" cy="4934748"/>
          </a:xfrm>
        </p:grpSpPr>
        <p:grpSp>
          <p:nvGrpSpPr>
            <p:cNvPr id="59" name="Group 58"/>
            <p:cNvGrpSpPr/>
            <p:nvPr/>
          </p:nvGrpSpPr>
          <p:grpSpPr>
            <a:xfrm>
              <a:off x="7542347" y="2441003"/>
              <a:ext cx="5030684" cy="4934748"/>
              <a:chOff x="5613950" y="797119"/>
              <a:chExt cx="4046730" cy="4499909"/>
            </a:xfrm>
          </p:grpSpPr>
          <p:grpSp>
            <p:nvGrpSpPr>
              <p:cNvPr id="137224" name="Group 137223"/>
              <p:cNvGrpSpPr/>
              <p:nvPr/>
            </p:nvGrpSpPr>
            <p:grpSpPr>
              <a:xfrm>
                <a:off x="5893696" y="797119"/>
                <a:ext cx="3766984" cy="4499909"/>
                <a:chOff x="4664182" y="907004"/>
                <a:chExt cx="3766984" cy="4499909"/>
              </a:xfrm>
            </p:grpSpPr>
            <p:pic>
              <p:nvPicPr>
                <p:cNvPr id="137236" name="Content Placeholder 4"/>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9701" r="79412" b="1861"/>
                <a:stretch>
                  <a:fillRect/>
                </a:stretch>
              </p:blipFill>
              <p:spPr>
                <a:xfrm>
                  <a:off x="5156630" y="1506519"/>
                  <a:ext cx="2297227" cy="3040282"/>
                </a:xfrm>
                <a:prstGeom prst="rect">
                  <a:avLst/>
                </a:prstGeom>
              </p:spPr>
            </p:pic>
            <p:grpSp>
              <p:nvGrpSpPr>
                <p:cNvPr id="137237" name="Group 137236"/>
                <p:cNvGrpSpPr/>
                <p:nvPr/>
              </p:nvGrpSpPr>
              <p:grpSpPr>
                <a:xfrm>
                  <a:off x="4870218" y="907004"/>
                  <a:ext cx="3560948" cy="4499909"/>
                  <a:chOff x="9395240" y="4072988"/>
                  <a:chExt cx="2582344" cy="2394087"/>
                </a:xfrm>
              </p:grpSpPr>
              <p:cxnSp>
                <p:nvCxnSpPr>
                  <p:cNvPr id="137239" name="Straight Arrow Connector 137238"/>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7240" name="Straight Arrow Connector 137239"/>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7241" name="TextBox 137240"/>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37242" name="TextBox 137241"/>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37238" name="TextBox 137237"/>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37225" name="TextBox 137224"/>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37226" name="Straight Connector 137225"/>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7" name="Straight Connector 137226"/>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8" name="Straight Connector 137227"/>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37229" name="Straight Connector 137228"/>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0" name="Straight Connector 137229"/>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1" name="Straight Connector 137230"/>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2" name="Straight Connector 137231"/>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33" name="TextBox 137232"/>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137234" name="TextBox 137233"/>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7235" name="Straight Connector 137234"/>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7905413" y="3408488"/>
              <a:ext cx="2948172" cy="3514643"/>
              <a:chOff x="7905413" y="3408488"/>
              <a:chExt cx="2948172" cy="3514643"/>
            </a:xfrm>
          </p:grpSpPr>
          <p:sp>
            <p:nvSpPr>
              <p:cNvPr id="61" name="TextBox 60"/>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62" name="Straight Connector 61"/>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16" name="TextBox 137215"/>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137218" name="TextBox 137217"/>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137219" name="TextBox 137218"/>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37220" name="TextBox 137219"/>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37221" name="TextBox 137220"/>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37222" name="TextBox 137221"/>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7223" name="TextBox 137222"/>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37243" name="Group 137242" descr="n53 Fb Tran Phu"/>
          <p:cNvGrpSpPr/>
          <p:nvPr/>
        </p:nvGrpSpPr>
        <p:grpSpPr>
          <a:xfrm>
            <a:off x="9781708" y="4165345"/>
            <a:ext cx="737533" cy="2710739"/>
            <a:chOff x="9781708" y="4165345"/>
            <a:chExt cx="737533" cy="2710739"/>
          </a:xfrm>
        </p:grpSpPr>
        <p:sp>
          <p:nvSpPr>
            <p:cNvPr id="41" name="TextBox 40"/>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43" name="Straight Connector 42"/>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5" name="TextBox 54" descr="n53 Fb Tran Phu"/>
          <p:cNvSpPr txBox="1"/>
          <p:nvPr/>
        </p:nvSpPr>
        <p:spPr>
          <a:xfrm>
            <a:off x="2195934" y="260980"/>
            <a:ext cx="9884905"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a:t>Câu 2.</a:t>
            </a:r>
            <a:r>
              <a:rPr lang="en-US" sz="2400"/>
              <a:t> Biết độ dịch chuyển trong chuyển động thẳng biến đổi đều có độ lớn bằng diện tích giới hạn đồ thị (v – t) trong thời gian t của chuyển động. Hãy chứng minh rằng công thức tính độ lớn của độ dịch chuyển trong chuyển động thẳng biến đổi đều là:</a:t>
            </a:r>
          </a:p>
          <a:p>
            <a:pPr algn="ctr"/>
            <a:r>
              <a:rPr lang="en-US" sz="2400"/>
              <a:t>d = v</a:t>
            </a:r>
            <a:r>
              <a:rPr lang="en-US" sz="2400" baseline="-25000"/>
              <a:t>0</a:t>
            </a:r>
            <a:r>
              <a:rPr lang="en-US" sz="2400"/>
              <a:t>t + ½ at</a:t>
            </a:r>
            <a:r>
              <a:rPr lang="en-US" sz="2400" baseline="30000"/>
              <a:t>2</a:t>
            </a:r>
            <a:endParaRPr lang="en-US" sz="2400"/>
          </a:p>
        </p:txBody>
      </p:sp>
      <mc:AlternateContent xmlns:mc="http://schemas.openxmlformats.org/markup-compatibility/2006" xmlns:a14="http://schemas.microsoft.com/office/drawing/2010/main">
        <mc:Choice Requires="a14">
          <p:sp>
            <p:nvSpPr>
              <p:cNvPr id="56" name="Rectangle 4" descr="n53 Fb Tran Phu"/>
              <p:cNvSpPr>
                <a:spLocks noChangeArrowheads="1"/>
              </p:cNvSpPr>
              <p:nvPr/>
            </p:nvSpPr>
            <p:spPr bwMode="auto">
              <a:xfrm>
                <a:off x="2168733" y="2420442"/>
                <a:ext cx="5937751" cy="427572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spcBef>
                    <a:spcPct val="0"/>
                  </a:spcBef>
                  <a:spcAft>
                    <a:spcPct val="0"/>
                  </a:spcAft>
                  <a:buClrTx/>
                  <a:buSzTx/>
                  <a:buFontTx/>
                  <a:buNone/>
                </a:pP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dịch</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lớn</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bằng</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diện</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tích</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của</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hình</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thang</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vuông</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đường</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cao</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là 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các</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đáy</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lớn</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v</a:t>
                </a:r>
                <a:r>
                  <a:rPr kumimoji="0" lang="fr-FR" sz="2200" b="0" i="0" u="none" strike="noStrike" cap="none" normalizeH="0" baseline="-30000" dirty="0">
                    <a:ln>
                      <a:noFill/>
                    </a:ln>
                    <a:solidFill>
                      <a:schemeClr val="tx1"/>
                    </a:solidFill>
                    <a:effectLst/>
                    <a:ea typeface="Times New Roman" panose="02020603050405020304" pitchFamily="18" charset="0"/>
                    <a:cs typeface="Arial" panose="020B0604020202020204" pitchFamily="34" charset="0"/>
                  </a:rPr>
                  <a:t>0</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v.</a:t>
                </a:r>
                <a:endParaRPr kumimoji="0" lang="en-US"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𝑠</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h𝑡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200" b="0" i="1" u="none" strike="noStrike" cap="none" normalizeH="0" baseline="0" dirty="0" smtClean="0">
                              <a:ln>
                                <a:noFill/>
                              </a:ln>
                              <a:solidFill>
                                <a:schemeClr val="tx1"/>
                              </a:solidFill>
                              <a:effectLst/>
                              <a:latin typeface="Cambria Math"/>
                              <a:cs typeface="Arial" panose="020B0604020202020204" pitchFamily="34" charset="0"/>
                            </a:rPr>
                          </m:ctrlPr>
                        </m:fPr>
                        <m:num>
                          <m:r>
                            <a:rPr lang="fr-FR" sz="2200" i="1" dirty="0">
                              <a:latin typeface="Cambria Math" panose="02040503050406030204" pitchFamily="18" charset="0"/>
                              <a:ea typeface="Times New Roman" panose="02020603050405020304" pitchFamily="18" charset="0"/>
                              <a:cs typeface="Arial" panose="020B0604020202020204" pitchFamily="34" charset="0"/>
                            </a:rPr>
                            <m:t>(</m:t>
                          </m:r>
                          <m:r>
                            <a:rPr lang="fr-FR" sz="2200" i="1" dirty="0">
                              <a:latin typeface="Cambria Math" panose="02040503050406030204" pitchFamily="18" charset="0"/>
                              <a:ea typeface="Times New Roman" panose="02020603050405020304" pitchFamily="18" charset="0"/>
                              <a:cs typeface="Arial" panose="020B0604020202020204" pitchFamily="34" charset="0"/>
                            </a:rPr>
                            <m:t>𝑣</m:t>
                          </m:r>
                          <m:r>
                            <a:rPr lang="fr-FR" sz="2200" i="1" dirty="0">
                              <a:latin typeface="Cambria Math" panose="02040503050406030204" pitchFamily="18" charset="0"/>
                              <a:ea typeface="Times New Roman" panose="02020603050405020304" pitchFamily="18" charset="0"/>
                              <a:cs typeface="Arial" panose="020B0604020202020204" pitchFamily="34" charset="0"/>
                            </a:rPr>
                            <m:t> + </m:t>
                          </m:r>
                          <m:r>
                            <a:rPr lang="fr-FR" sz="2200" i="1" dirty="0">
                              <a:latin typeface="Cambria Math" panose="02040503050406030204" pitchFamily="18" charset="0"/>
                              <a:ea typeface="Times New Roman" panose="02020603050405020304" pitchFamily="18" charset="0"/>
                              <a:cs typeface="Arial" panose="020B0604020202020204" pitchFamily="34" charset="0"/>
                            </a:rPr>
                            <m:t>𝑣</m:t>
                          </m:r>
                          <m:r>
                            <a:rPr lang="fr-FR" sz="2200" i="1" baseline="-30000" dirty="0">
                              <a:latin typeface="Cambria Math" panose="02040503050406030204" pitchFamily="18" charset="0"/>
                              <a:ea typeface="Times New Roman" panose="02020603050405020304" pitchFamily="18" charset="0"/>
                              <a:cs typeface="Arial" panose="020B0604020202020204" pitchFamily="34" charset="0"/>
                            </a:rPr>
                            <m:t>0</m:t>
                          </m:r>
                          <m:r>
                            <a:rPr lang="fr-FR" sz="2200" i="1" dirty="0">
                              <a:latin typeface="Cambria Math" panose="02040503050406030204" pitchFamily="18" charset="0"/>
                              <a:ea typeface="Times New Roman" panose="02020603050405020304" pitchFamily="18" charset="0"/>
                              <a:cs typeface="Arial" panose="020B0604020202020204" pitchFamily="34" charset="0"/>
                            </a:rPr>
                            <m:t>).</m:t>
                          </m:r>
                          <m:r>
                            <a:rPr lang="fr-FR" sz="2200" i="1" dirty="0">
                              <a:latin typeface="Cambria Math" panose="02040503050406030204" pitchFamily="18" charset="0"/>
                              <a:ea typeface="Times New Roman" panose="02020603050405020304" pitchFamily="18" charset="0"/>
                              <a:cs typeface="Arial" panose="020B0604020202020204" pitchFamily="34" charset="0"/>
                            </a:rPr>
                            <m:t>𝑡</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kumimoji="0" lang="fr-FR" sz="2200" b="0" i="1" u="none" strike="noStrike" cap="none" normalizeH="0" baseline="0" dirty="0" smtClean="0">
                              <a:ln>
                                <a:noFill/>
                              </a:ln>
                              <a:solidFill>
                                <a:schemeClr val="tx1"/>
                              </a:solidFill>
                              <a:effectLst/>
                              <a:latin typeface="Cambria Math"/>
                              <a:cs typeface="Arial" panose="020B0604020202020204" pitchFamily="34" charset="0"/>
                            </a:rPr>
                          </m:ctrlPr>
                        </m:fPr>
                        <m:num>
                          <m:r>
                            <a:rPr kumimoji="0" lang="en-US" sz="2200" b="0" i="1" u="none" strike="noStrike" cap="none" normalizeH="0" baseline="0" dirty="0" smtClean="0">
                              <a:ln>
                                <a:noFill/>
                              </a:ln>
                              <a:solidFill>
                                <a:schemeClr val="tx1"/>
                              </a:solidFill>
                              <a:effectLst/>
                              <a:latin typeface="Cambria Math" panose="02040503050406030204" pitchFamily="18" charset="0"/>
                              <a:cs typeface="Arial" panose="020B0604020202020204" pitchFamily="34" charset="0"/>
                            </a:rPr>
                            <m:t>1</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kumimoji="0" lang="en-US"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spcBef>
                    <a:spcPct val="0"/>
                  </a:spcBef>
                  <a:spcAft>
                    <a:spcPct val="0"/>
                  </a:spcAft>
                  <a:buClrTx/>
                  <a:buSzTx/>
                  <a:buFontTx/>
                  <a:buNone/>
                </a:pP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Lại</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200" b="0" i="1" u="none" strike="noStrike" cap="none" normalizeH="0" baseline="0" dirty="0" smtClean="0">
                              <a:ln>
                                <a:noFill/>
                              </a:ln>
                              <a:solidFill>
                                <a:schemeClr val="tx1"/>
                              </a:solidFill>
                              <a:effectLst/>
                              <a:latin typeface="Cambria Math"/>
                              <a:cs typeface="Arial" panose="020B0604020202020204" pitchFamily="34" charset="0"/>
                            </a:rPr>
                          </m:ctrlPr>
                        </m:fPr>
                        <m:num>
                          <m:r>
                            <a:rPr lang="fr-FR" sz="2200" i="1" dirty="0">
                              <a:latin typeface="Cambria Math" panose="02040503050406030204" pitchFamily="18" charset="0"/>
                              <a:ea typeface="Times New Roman" panose="02020603050405020304" pitchFamily="18" charset="0"/>
                              <a:cs typeface="Arial" panose="020B0604020202020204" pitchFamily="34" charset="0"/>
                            </a:rPr>
                            <m:t>𝑣</m:t>
                          </m:r>
                          <m:r>
                            <a:rPr lang="fr-FR" sz="2200" i="1" dirty="0">
                              <a:latin typeface="Cambria Math" panose="02040503050406030204" pitchFamily="18" charset="0"/>
                              <a:ea typeface="Times New Roman" panose="02020603050405020304" pitchFamily="18" charset="0"/>
                              <a:cs typeface="Arial" panose="020B0604020202020204" pitchFamily="34" charset="0"/>
                            </a:rPr>
                            <m:t> − </m:t>
                          </m:r>
                          <m:r>
                            <a:rPr lang="fr-FR" sz="2200" i="1" dirty="0">
                              <a:latin typeface="Cambria Math" panose="02040503050406030204" pitchFamily="18" charset="0"/>
                              <a:ea typeface="Times New Roman" panose="02020603050405020304" pitchFamily="18" charset="0"/>
                              <a:cs typeface="Arial" panose="020B0604020202020204" pitchFamily="34" charset="0"/>
                            </a:rPr>
                            <m:t>𝑣</m:t>
                          </m:r>
                          <m:r>
                            <a:rPr lang="fr-FR" sz="2200" i="1" baseline="-30000" dirty="0">
                              <a:latin typeface="Cambria Math" panose="02040503050406030204" pitchFamily="18" charset="0"/>
                              <a:ea typeface="Times New Roman" panose="02020603050405020304" pitchFamily="18" charset="0"/>
                              <a:cs typeface="Arial" panose="020B0604020202020204" pitchFamily="34" charset="0"/>
                            </a:rPr>
                            <m:t>0</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anose="020B0604020202020204" pitchFamily="34" charset="0"/>
                            </a:rPr>
                            <m:t>𝑡</m:t>
                          </m:r>
                        </m:den>
                      </m:f>
                      <m:r>
                        <a:rPr kumimoji="0" lang="fr-FR" sz="2200" b="0" i="1" u="none" strike="noStrike" cap="none" normalizeH="0" baseline="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Cambria Math" panose="02040503050406030204" pitchFamily="18"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kumimoji="0" lang="en-US"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spcBef>
                    <a:spcPct val="0"/>
                  </a:spcBef>
                  <a:spcAft>
                    <a:spcPct val="0"/>
                  </a:spcAft>
                  <a:buClrTx/>
                  <a:buSzTx/>
                  <a:buFontTx/>
                  <a:buNone/>
                </a:pP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Thay</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(2)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vào</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(1) ta </a:t>
                </a:r>
                <a:r>
                  <a:rPr kumimoji="0" lang="fr-FR" sz="2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được</a:t>
                </a:r>
                <a:r>
                  <a:rPr kumimoji="0" lang="fr-FR"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200" i="1" dirty="0">
                              <a:latin typeface="Cambria Math"/>
                              <a:cs typeface="Arial" panose="020B0604020202020204" pitchFamily="34" charset="0"/>
                            </a:rPr>
                          </m:ctrlPr>
                        </m:fPr>
                        <m:num>
                          <m:r>
                            <a:rPr lang="en-US" sz="2200" i="1" dirty="0">
                              <a:latin typeface="Cambria Math" panose="02040503050406030204" pitchFamily="18" charset="0"/>
                              <a:cs typeface="Arial" panose="020B0604020202020204" pitchFamily="34" charset="0"/>
                            </a:rPr>
                            <m:t>1</m:t>
                          </m:r>
                        </m:num>
                        <m:den>
                          <m:r>
                            <a:rPr lang="en-US" sz="2200" i="1" dirty="0">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oMath>
                  </m:oMathPara>
                </a14:m>
                <a:endParaRPr kumimoji="0" lang="en-US"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Cambria Math" panose="02040503050406030204" pitchFamily="18" charset="0"/>
                        </a:rPr>
                        <m:t>⇒ </m:t>
                      </m:r>
                      <m:r>
                        <a:rPr kumimoji="0" lang="fr-FR" sz="2200" b="0" i="1" u="none" strike="noStrike" cap="none" normalizeH="0" baseline="0" dirty="0" smtClean="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200" b="0" i="1" u="none" strike="noStrike" cap="none" normalizeH="0" baseline="0" dirty="0" smtClean="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200" b="0" i="1" u="none" strike="noStrike" cap="none" normalizeH="0" baseline="0" dirty="0" smtClean="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200" b="0" i="1" u="none" strike="noStrike" cap="none" normalizeH="0" baseline="-3000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2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2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fr-FR" sz="2200" i="1" dirty="0">
                              <a:solidFill>
                                <a:srgbClr val="FF0000"/>
                              </a:solidFill>
                              <a:latin typeface="Cambria Math"/>
                              <a:cs typeface="Arial" panose="020B0604020202020204" pitchFamily="34" charset="0"/>
                            </a:rPr>
                          </m:ctrlPr>
                        </m:fPr>
                        <m:num>
                          <m:r>
                            <a:rPr lang="en-US" sz="2200" i="1" dirty="0">
                              <a:solidFill>
                                <a:srgbClr val="FF0000"/>
                              </a:solidFill>
                              <a:latin typeface="Cambria Math" panose="02040503050406030204" pitchFamily="18" charset="0"/>
                              <a:cs typeface="Arial" panose="020B0604020202020204" pitchFamily="34" charset="0"/>
                            </a:rPr>
                            <m:t>1</m:t>
                          </m:r>
                        </m:num>
                        <m:den>
                          <m:r>
                            <a:rPr lang="en-US" sz="2200" i="1" dirty="0">
                              <a:solidFill>
                                <a:srgbClr val="FF0000"/>
                              </a:solidFill>
                              <a:latin typeface="Cambria Math" panose="02040503050406030204" pitchFamily="18" charset="0"/>
                              <a:cs typeface="Arial" panose="020B0604020202020204" pitchFamily="34" charset="0"/>
                            </a:rPr>
                            <m:t>2</m:t>
                          </m:r>
                        </m:den>
                      </m:f>
                      <m:r>
                        <a:rPr kumimoji="0" lang="fr-FR" sz="22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200" b="0" i="1" u="none" strike="noStrike" cap="none" normalizeH="0" baseline="30000" dirty="0" smtClean="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200" b="0" i="1" u="none" strike="noStrike" cap="none" normalizeH="0" baseline="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đ</m:t>
                      </m:r>
                      <m:r>
                        <a:rPr kumimoji="0" lang="fr-FR" sz="2200" b="0" i="1" u="none" strike="noStrike" cap="none" normalizeH="0" baseline="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𝑝𝑐𝑚</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56" name="Rectangle 4" descr="n53 Fb Tran Phu"/>
              <p:cNvSpPr>
                <a:spLocks noRot="1" noChangeAspect="1" noMove="1" noResize="1" noEditPoints="1" noAdjustHandles="1" noChangeArrowheads="1" noChangeShapeType="1" noTextEdit="1"/>
              </p:cNvSpPr>
              <p:nvPr/>
            </p:nvSpPr>
            <p:spPr bwMode="auto">
              <a:xfrm>
                <a:off x="2168733" y="2420442"/>
                <a:ext cx="5937751" cy="4275722"/>
              </a:xfrm>
              <a:prstGeom prst="rect">
                <a:avLst/>
              </a:prstGeom>
              <a:blipFill>
                <a:blip r:embed="rId5"/>
                <a:stretch>
                  <a:fillRect l="-1335" t="-428" r="-1335"/>
                </a:stretch>
              </a:blipFill>
              <a:ln w="9525">
                <a:noFill/>
                <a:miter lim="800000"/>
              </a:ln>
              <a:effectLst/>
            </p:spPr>
            <p:txBody>
              <a:bodyPr/>
              <a:lstStyle/>
              <a:p>
                <a:r>
                  <a:rPr lang="en-US">
                    <a:noFill/>
                  </a:rPr>
                  <a:t> </a:t>
                </a:r>
              </a:p>
            </p:txBody>
          </p:sp>
        </mc:Fallback>
      </mc:AlternateContent>
      <p:grpSp>
        <p:nvGrpSpPr>
          <p:cNvPr id="137244" name="Group 137243" descr="n53 Fb Tran Phu"/>
          <p:cNvGrpSpPr/>
          <p:nvPr/>
        </p:nvGrpSpPr>
        <p:grpSpPr>
          <a:xfrm>
            <a:off x="7945623" y="3838368"/>
            <a:ext cx="2207650" cy="477054"/>
            <a:chOff x="7945623" y="3838368"/>
            <a:chExt cx="2207650" cy="477054"/>
          </a:xfrm>
        </p:grpSpPr>
        <p:sp>
          <p:nvSpPr>
            <p:cNvPr id="42" name="TextBox 41"/>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44" name="Straight Connector 43"/>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37245" name="Freeform: Shape 137244" descr="n53 Fb Tran Phu"/>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descr="n53 Fb Tran Phu"/>
          <p:cNvGrpSpPr/>
          <p:nvPr/>
        </p:nvGrpSpPr>
        <p:grpSpPr>
          <a:xfrm>
            <a:off x="9885381" y="3975766"/>
            <a:ext cx="444657" cy="360922"/>
            <a:chOff x="5597591" y="3952722"/>
            <a:chExt cx="444657" cy="360922"/>
          </a:xfrm>
          <a:solidFill>
            <a:srgbClr val="FF0066"/>
          </a:solidFill>
        </p:grpSpPr>
        <p:sp>
          <p:nvSpPr>
            <p:cNvPr id="53" name="Right Triangle 52"/>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bg/>
                                          </p:spTgt>
                                        </p:tgtEl>
                                        <p:attrNameLst>
                                          <p:attrName>style.visibility</p:attrName>
                                        </p:attrNameLst>
                                      </p:cBhvr>
                                      <p:to>
                                        <p:strVal val="visible"/>
                                      </p:to>
                                    </p:set>
                                    <p:animEffect transition="in" filter="fade">
                                      <p:cBhvr>
                                        <p:cTn id="7" dur="500"/>
                                        <p:tgtEl>
                                          <p:spTgt spid="5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0" end="0"/>
                                            </p:txEl>
                                          </p:spTgt>
                                        </p:tgtEl>
                                        <p:attrNameLst>
                                          <p:attrName>style.visibility</p:attrName>
                                        </p:attrNameLst>
                                      </p:cBhvr>
                                      <p:to>
                                        <p:strVal val="visible"/>
                                      </p:to>
                                    </p:set>
                                    <p:animEffect transition="in" filter="fade">
                                      <p:cBhvr>
                                        <p:cTn id="11" dur="500"/>
                                        <p:tgtEl>
                                          <p:spTgt spid="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1" end="1"/>
                                            </p:txEl>
                                          </p:spTgt>
                                        </p:tgtEl>
                                        <p:attrNameLst>
                                          <p:attrName>style.visibility</p:attrName>
                                        </p:attrNameLst>
                                      </p:cBhvr>
                                      <p:to>
                                        <p:strVal val="visible"/>
                                      </p:to>
                                    </p:set>
                                    <p:animEffect transition="in" filter="fade">
                                      <p:cBhvr>
                                        <p:cTn id="15" dur="500"/>
                                        <p:tgtEl>
                                          <p:spTgt spid="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7245"/>
                                        </p:tgtEl>
                                        <p:attrNameLst>
                                          <p:attrName>style.visibility</p:attrName>
                                        </p:attrNameLst>
                                      </p:cBhvr>
                                      <p:to>
                                        <p:strVal val="visible"/>
                                      </p:to>
                                    </p:set>
                                    <p:animEffect transition="in" filter="wipe(down)">
                                      <p:cBhvr>
                                        <p:cTn id="20" dur="500"/>
                                        <p:tgtEl>
                                          <p:spTgt spid="137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7244"/>
                                        </p:tgtEl>
                                        <p:attrNameLst>
                                          <p:attrName>style.visibility</p:attrName>
                                        </p:attrNameLst>
                                      </p:cBhvr>
                                      <p:to>
                                        <p:strVal val="visible"/>
                                      </p:to>
                                    </p:set>
                                    <p:animEffect transition="in" filter="wipe(left)">
                                      <p:cBhvr>
                                        <p:cTn id="25" dur="500"/>
                                        <p:tgtEl>
                                          <p:spTgt spid="137244"/>
                                        </p:tgtEl>
                                      </p:cBhvr>
                                    </p:animEffect>
                                  </p:childTnLst>
                                </p:cTn>
                              </p:par>
                              <p:par>
                                <p:cTn id="26" presetID="22" presetClass="entr" presetSubtype="4" fill="hold" nodeType="withEffect">
                                  <p:stCondLst>
                                    <p:cond delay="0"/>
                                  </p:stCondLst>
                                  <p:childTnLst>
                                    <p:set>
                                      <p:cBhvr>
                                        <p:cTn id="27" dur="1" fill="hold">
                                          <p:stCondLst>
                                            <p:cond delay="0"/>
                                          </p:stCondLst>
                                        </p:cTn>
                                        <p:tgtEl>
                                          <p:spTgt spid="137243"/>
                                        </p:tgtEl>
                                        <p:attrNameLst>
                                          <p:attrName>style.visibility</p:attrName>
                                        </p:attrNameLst>
                                      </p:cBhvr>
                                      <p:to>
                                        <p:strVal val="visible"/>
                                      </p:to>
                                    </p:set>
                                    <p:animEffect transition="in" filter="wipe(down)">
                                      <p:cBhvr>
                                        <p:cTn id="28" dur="500"/>
                                        <p:tgtEl>
                                          <p:spTgt spid="1372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repeatCount="300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6">
                                            <p:txEl>
                                              <p:pRg st="0" end="0"/>
                                            </p:txEl>
                                          </p:spTgt>
                                        </p:tgtEl>
                                        <p:attrNameLst>
                                          <p:attrName>style.visibility</p:attrName>
                                        </p:attrNameLst>
                                      </p:cBhvr>
                                      <p:to>
                                        <p:strVal val="visible"/>
                                      </p:to>
                                    </p:set>
                                    <p:animEffect transition="in" filter="wipe(up)">
                                      <p:cBhvr>
                                        <p:cTn id="38" dur="500"/>
                                        <p:tgtEl>
                                          <p:spTgt spid="5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6">
                                            <p:txEl>
                                              <p:pRg st="1" end="1"/>
                                            </p:txEl>
                                          </p:spTgt>
                                        </p:tgtEl>
                                        <p:attrNameLst>
                                          <p:attrName>style.visibility</p:attrName>
                                        </p:attrNameLst>
                                      </p:cBhvr>
                                      <p:to>
                                        <p:strVal val="visible"/>
                                      </p:to>
                                    </p:set>
                                    <p:animEffect transition="in" filter="wipe(up)">
                                      <p:cBhvr>
                                        <p:cTn id="43" dur="500"/>
                                        <p:tgtEl>
                                          <p:spTgt spid="5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6">
                                            <p:txEl>
                                              <p:pRg st="2" end="2"/>
                                            </p:txEl>
                                          </p:spTgt>
                                        </p:tgtEl>
                                        <p:attrNameLst>
                                          <p:attrName>style.visibility</p:attrName>
                                        </p:attrNameLst>
                                      </p:cBhvr>
                                      <p:to>
                                        <p:strVal val="visible"/>
                                      </p:to>
                                    </p:set>
                                    <p:animEffect transition="in" filter="wipe(up)">
                                      <p:cBhvr>
                                        <p:cTn id="48" dur="500"/>
                                        <p:tgtEl>
                                          <p:spTgt spid="5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56">
                                            <p:txEl>
                                              <p:pRg st="3" end="3"/>
                                            </p:txEl>
                                          </p:spTgt>
                                        </p:tgtEl>
                                        <p:attrNameLst>
                                          <p:attrName>style.visibility</p:attrName>
                                        </p:attrNameLst>
                                      </p:cBhvr>
                                      <p:to>
                                        <p:strVal val="visible"/>
                                      </p:to>
                                    </p:set>
                                    <p:animEffect transition="in" filter="wipe(up)">
                                      <p:cBhvr>
                                        <p:cTn id="53" dur="500"/>
                                        <p:tgtEl>
                                          <p:spTgt spid="5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6">
                                            <p:txEl>
                                              <p:pRg st="4" end="4"/>
                                            </p:txEl>
                                          </p:spTgt>
                                        </p:tgtEl>
                                        <p:attrNameLst>
                                          <p:attrName>style.visibility</p:attrName>
                                        </p:attrNameLst>
                                      </p:cBhvr>
                                      <p:to>
                                        <p:strVal val="visible"/>
                                      </p:to>
                                    </p:set>
                                    <p:animEffect transition="in" filter="wipe(up)">
                                      <p:cBhvr>
                                        <p:cTn id="58" dur="500"/>
                                        <p:tgtEl>
                                          <p:spTgt spid="5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6">
                                            <p:txEl>
                                              <p:pRg st="5" end="5"/>
                                            </p:txEl>
                                          </p:spTgt>
                                        </p:tgtEl>
                                        <p:attrNameLst>
                                          <p:attrName>style.visibility</p:attrName>
                                        </p:attrNameLst>
                                      </p:cBhvr>
                                      <p:to>
                                        <p:strVal val="visible"/>
                                      </p:to>
                                    </p:set>
                                    <p:animEffect transition="in" filter="wipe(up)">
                                      <p:cBhvr>
                                        <p:cTn id="63" dur="500"/>
                                        <p:tgtEl>
                                          <p:spTgt spid="5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6">
                                            <p:txEl>
                                              <p:pRg st="6" end="6"/>
                                            </p:txEl>
                                          </p:spTgt>
                                        </p:tgtEl>
                                        <p:attrNameLst>
                                          <p:attrName>style.visibility</p:attrName>
                                        </p:attrNameLst>
                                      </p:cBhvr>
                                      <p:to>
                                        <p:strVal val="visible"/>
                                      </p:to>
                                    </p:set>
                                    <p:animEffect transition="in" filter="wipe(up)">
                                      <p:cBhvr>
                                        <p:cTn id="68" dur="500"/>
                                        <p:tgtEl>
                                          <p:spTgt spid="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P spid="1372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a:t>
            </a:r>
            <a:r>
              <a:rPr lang="en-US" sz="2800"/>
              <a:t> Từ công thức v</a:t>
            </a:r>
            <a:r>
              <a:rPr lang="en-US" sz="2800" baseline="-25000"/>
              <a:t>t</a:t>
            </a:r>
            <a:r>
              <a:rPr lang="en-US" sz="2800"/>
              <a:t> = v</a:t>
            </a:r>
            <a:r>
              <a:rPr lang="en-US" sz="2800" baseline="-25000"/>
              <a:t>0</a:t>
            </a:r>
            <a:r>
              <a:rPr lang="en-US" sz="2800"/>
              <a:t> +a.t (1) và d = v</a:t>
            </a:r>
            <a:r>
              <a:rPr lang="en-US" sz="2800" baseline="-25000"/>
              <a:t>0</a:t>
            </a:r>
            <a:r>
              <a:rPr lang="en-US" sz="2800"/>
              <a:t>t + ½ at</a:t>
            </a:r>
            <a:r>
              <a:rPr lang="en-US" sz="2800" baseline="30000"/>
              <a:t>2</a:t>
            </a:r>
            <a:r>
              <a:rPr lang="en-US" sz="2800"/>
              <a:t> (2) chứng minh rằng:</a:t>
            </a:r>
          </a:p>
          <a:p>
            <a:pPr algn="ctr"/>
            <a:r>
              <a:rPr lang="en-US" sz="2800"/>
              <a:t>v</a:t>
            </a:r>
            <a:r>
              <a:rPr lang="en-US" sz="2800" baseline="30000"/>
              <a:t>2</a:t>
            </a:r>
            <a:r>
              <a:rPr lang="en-US" sz="2800"/>
              <a:t> − v</a:t>
            </a:r>
            <a:r>
              <a:rPr lang="en-US" sz="2800" baseline="30000"/>
              <a:t>2</a:t>
            </a:r>
            <a:r>
              <a:rPr lang="en-US" sz="2800" baseline="-25000"/>
              <a:t>0</a:t>
            </a:r>
            <a:r>
              <a:rPr lang="en-US" sz="2800"/>
              <a:t> = 2.a.d                (9.5)</a:t>
            </a:r>
            <a:endParaRPr lang="en-US" sz="2800" dirty="0">
              <a:solidFill>
                <a:schemeClr val="tx1"/>
              </a:solidFill>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4" descr="n53 Fb Tran Phu"/>
              <p:cNvSpPr>
                <a:spLocks noChangeArrowheads="1"/>
              </p:cNvSpPr>
              <p:nvPr/>
            </p:nvSpPr>
            <p:spPr bwMode="auto">
              <a:xfrm>
                <a:off x="2187730" y="2789786"/>
                <a:ext cx="5761427" cy="352949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Bình</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phương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2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vế</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của</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(1) ta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được</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oMath>
                  </m:oMathPara>
                </a14:m>
                <a:endParaRPr kumimoji="0" lang="en-US" sz="2800" b="0" i="1" u="none" strike="noStrike" cap="none" normalizeH="0" baseline="3000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kumimoji="0" lang="en-US" sz="28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Từ</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(2) ta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có</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Thay</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(2)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vào</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(1) ta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được</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800" b="0" i="1" u="none" strike="noStrike" cap="none" normalizeH="0" baseline="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Cambria Math" panose="02040503050406030204" pitchFamily="18" charset="0"/>
                        </a:rPr>
                        <m:t>⇔ </m:t>
                      </m:r>
                      <m:r>
                        <a:rPr kumimoji="0" lang="fr-FR" sz="2800" b="0" i="1" u="none" strike="noStrike" cap="none" normalizeH="0" baseline="0" dirty="0" smtClean="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800" b="0" i="1" u="none" strike="noStrike" cap="none" normalizeH="0" baseline="3000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3000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 2</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800" b="0" i="1" u="none" strike="noStrike" cap="none" normalizeH="0" baseline="0" dirty="0">
                          <a:ln>
                            <a:noFill/>
                          </a:ln>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(đ</m:t>
                      </m:r>
                      <m:r>
                        <a:rPr kumimoji="0" lang="fr-FR" sz="28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𝑝𝑐𝑚</m:t>
                      </m:r>
                      <m:r>
                        <a:rPr kumimoji="0" lang="fr-FR" sz="28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fr-FR" sz="2800" b="0" i="0" u="none" strike="noStrike" cap="none" normalizeH="0" baseline="0" dirty="0">
                  <a:ln>
                    <a:noFill/>
                  </a:ln>
                  <a:solidFill>
                    <a:schemeClr val="tx1"/>
                  </a:solidFill>
                  <a:effectLst/>
                  <a:cs typeface="Arial" panose="020B0604020202020204" pitchFamily="34" charset="0"/>
                </a:endParaRPr>
              </a:p>
            </p:txBody>
          </p:sp>
        </mc:Choice>
        <mc:Fallback xmlns="">
          <p:sp>
            <p:nvSpPr>
              <p:cNvPr id="3" name="Rectangle 4" descr="n53 Fb Tran Phu"/>
              <p:cNvSpPr>
                <a:spLocks noRot="1" noChangeAspect="1" noMove="1" noResize="1" noEditPoints="1" noAdjustHandles="1" noChangeArrowheads="1" noChangeShapeType="1" noTextEdit="1"/>
              </p:cNvSpPr>
              <p:nvPr/>
            </p:nvSpPr>
            <p:spPr bwMode="auto">
              <a:xfrm>
                <a:off x="2187730" y="2789786"/>
                <a:ext cx="5761427" cy="3529492"/>
              </a:xfrm>
              <a:prstGeom prst="rect">
                <a:avLst/>
              </a:prstGeom>
              <a:blipFill>
                <a:blip r:embed="rId3"/>
                <a:stretch>
                  <a:fillRect l="-2222" t="-1209"/>
                </a:stretch>
              </a:blipFill>
              <a:ln w="9525">
                <a:noFill/>
                <a:miter lim="800000"/>
              </a:ln>
              <a:effectLst/>
            </p:spPr>
            <p:txBody>
              <a:bodyPr/>
              <a:lstStyle/>
              <a:p>
                <a:r>
                  <a:rPr lang="en-US">
                    <a:noFill/>
                  </a:rPr>
                  <a:t> </a:t>
                </a:r>
              </a:p>
            </p:txBody>
          </p:sp>
        </mc:Fallback>
      </mc:AlternateContent>
      <p:grpSp>
        <p:nvGrpSpPr>
          <p:cNvPr id="8" name="Group 7" descr="n53 Fb Tran Phu"/>
          <p:cNvGrpSpPr/>
          <p:nvPr/>
        </p:nvGrpSpPr>
        <p:grpSpPr>
          <a:xfrm>
            <a:off x="7542347" y="2441003"/>
            <a:ext cx="5030684" cy="4934748"/>
            <a:chOff x="7542347" y="2441003"/>
            <a:chExt cx="5030684" cy="4934748"/>
          </a:xfrm>
        </p:grpSpPr>
        <p:grpSp>
          <p:nvGrpSpPr>
            <p:cNvPr id="9" name="Group 8"/>
            <p:cNvGrpSpPr/>
            <p:nvPr/>
          </p:nvGrpSpPr>
          <p:grpSpPr>
            <a:xfrm>
              <a:off x="7542347" y="2441003"/>
              <a:ext cx="5030684" cy="4934748"/>
              <a:chOff x="5613950" y="797119"/>
              <a:chExt cx="4046730" cy="4499909"/>
            </a:xfrm>
          </p:grpSpPr>
          <p:grpSp>
            <p:nvGrpSpPr>
              <p:cNvPr id="64" name="Group 63"/>
              <p:cNvGrpSpPr/>
              <p:nvPr/>
            </p:nvGrpSpPr>
            <p:grpSpPr>
              <a:xfrm>
                <a:off x="5893696" y="797119"/>
                <a:ext cx="3766984" cy="4499909"/>
                <a:chOff x="4664182" y="907004"/>
                <a:chExt cx="3766984" cy="4499909"/>
              </a:xfrm>
            </p:grpSpPr>
            <p:pic>
              <p:nvPicPr>
                <p:cNvPr id="76" name="Content Placeholder 4"/>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9701" r="79412" b="1861"/>
                <a:stretch>
                  <a:fillRect/>
                </a:stretch>
              </p:blipFill>
              <p:spPr>
                <a:xfrm>
                  <a:off x="5156630" y="1506519"/>
                  <a:ext cx="2297227" cy="3040282"/>
                </a:xfrm>
                <a:prstGeom prst="rect">
                  <a:avLst/>
                </a:prstGeom>
              </p:spPr>
            </p:pic>
            <p:grpSp>
              <p:nvGrpSpPr>
                <p:cNvPr id="77" name="Group 76"/>
                <p:cNvGrpSpPr/>
                <p:nvPr/>
              </p:nvGrpSpPr>
              <p:grpSpPr>
                <a:xfrm>
                  <a:off x="4870218" y="907004"/>
                  <a:ext cx="3560948" cy="4499909"/>
                  <a:chOff x="9395240" y="4072988"/>
                  <a:chExt cx="2582344" cy="2394087"/>
                </a:xfrm>
              </p:grpSpPr>
              <p:cxnSp>
                <p:nvCxnSpPr>
                  <p:cNvPr id="79" name="Straight Arrow Connector 78"/>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82" name="TextBox 81"/>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78" name="TextBox 77"/>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65" name="TextBox 64"/>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66" name="Straight Connector 65"/>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74" name="TextBox 73"/>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75" name="Straight Connector 74"/>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905413" y="3408488"/>
              <a:ext cx="2948172" cy="3514643"/>
              <a:chOff x="7905413" y="3408488"/>
              <a:chExt cx="2948172" cy="3514643"/>
            </a:xfrm>
          </p:grpSpPr>
          <p:sp>
            <p:nvSpPr>
              <p:cNvPr id="11" name="TextBox 10"/>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31" name="Straight Connector 30"/>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58" name="TextBox 57"/>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59" name="TextBox 58"/>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60" name="TextBox 59"/>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61" name="TextBox 60"/>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62" name="TextBox 61"/>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63" name="TextBox 62"/>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grpSp>
        <p:nvGrpSpPr>
          <p:cNvPr id="83" name="Group 82" descr="n53 Fb Tran Phu"/>
          <p:cNvGrpSpPr/>
          <p:nvPr/>
        </p:nvGrpSpPr>
        <p:grpSpPr>
          <a:xfrm>
            <a:off x="9781708" y="4165345"/>
            <a:ext cx="737533" cy="2710739"/>
            <a:chOff x="9781708" y="4165345"/>
            <a:chExt cx="737533" cy="2710739"/>
          </a:xfrm>
        </p:grpSpPr>
        <p:sp>
          <p:nvSpPr>
            <p:cNvPr id="84" name="TextBox 83"/>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85" name="Straight Connector 84"/>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86" name="Group 85" descr="n53 Fb Tran Phu"/>
          <p:cNvGrpSpPr/>
          <p:nvPr/>
        </p:nvGrpSpPr>
        <p:grpSpPr>
          <a:xfrm>
            <a:off x="7945623" y="3838368"/>
            <a:ext cx="2207650" cy="477054"/>
            <a:chOff x="7945623" y="3838368"/>
            <a:chExt cx="2207650" cy="477054"/>
          </a:xfrm>
        </p:grpSpPr>
        <p:sp>
          <p:nvSpPr>
            <p:cNvPr id="87" name="TextBox 86"/>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88" name="Straight Connector 87"/>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89" name="Freeform: Shape 88" descr="n53 Fb Tran Phu"/>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descr="n53 Fb Tran Phu"/>
          <p:cNvGrpSpPr/>
          <p:nvPr/>
        </p:nvGrpSpPr>
        <p:grpSpPr>
          <a:xfrm>
            <a:off x="9885381" y="3975766"/>
            <a:ext cx="444657" cy="360922"/>
            <a:chOff x="5597591" y="3952722"/>
            <a:chExt cx="444657" cy="360922"/>
          </a:xfrm>
          <a:solidFill>
            <a:srgbClr val="FF0066"/>
          </a:solidFill>
        </p:grpSpPr>
        <p:sp>
          <p:nvSpPr>
            <p:cNvPr id="91" name="Right Triangle 90"/>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left)">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left)">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wipe(left)">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53 Fb Tran Phu"/>
          <p:cNvSpPr/>
          <p:nvPr/>
        </p:nvSpPr>
        <p:spPr>
          <a:xfrm>
            <a:off x="7903318" y="43191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53 Fb Tran Phu"/>
          <p:cNvSpPr/>
          <p:nvPr/>
        </p:nvSpPr>
        <p:spPr>
          <a:xfrm rot="10800000">
            <a:off x="9430045" y="57967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Câu 4.</a:t>
            </a:r>
            <a:r>
              <a:rPr lang="en-US" sz="2800">
                <a:solidFill>
                  <a:schemeClr val="tx1"/>
                </a:solidFill>
                <a:ea typeface="Times New Roman" panose="02020603050405020304" pitchFamily="18" charset="0"/>
                <a:cs typeface="Arial" panose="020B0604020202020204"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a.</a:t>
            </a:r>
            <a:r>
              <a:rPr lang="en-US" sz="2800">
                <a:solidFill>
                  <a:schemeClr val="tx1"/>
                </a:solidFill>
                <a:ea typeface="Times New Roman" panose="02020603050405020304" pitchFamily="18" charset="0"/>
                <a:cs typeface="Arial" panose="020B0604020202020204" pitchFamily="34" charset="0"/>
              </a:rPr>
              <a:t> Mô tả chuyển động</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b.</a:t>
            </a:r>
            <a:r>
              <a:rPr lang="en-US" sz="2800">
                <a:solidFill>
                  <a:schemeClr val="tx1"/>
                </a:solidFill>
                <a:ea typeface="Times New Roman" panose="02020603050405020304" pitchFamily="18" charset="0"/>
                <a:cs typeface="Arial" panose="020B0604020202020204" pitchFamily="34" charset="0"/>
              </a:rPr>
              <a:t> Tính độ dịch chuyển trong 4 giây đầu, 2 giây tiếp theo và 3 giây cuối</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a:t>
            </a:r>
            <a:r>
              <a:rPr lang="en-US" sz="2800">
                <a:solidFill>
                  <a:schemeClr val="tx1"/>
                </a:solidFill>
                <a:ea typeface="Times New Roman" panose="02020603050405020304" pitchFamily="18" charset="0"/>
                <a:cs typeface="Arial" panose="020B0604020202020204" pitchFamily="34" charset="0"/>
              </a:rPr>
              <a:t> Tính gia tốc của chuyển động trong 4 giây đầu</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d.</a:t>
            </a:r>
            <a:r>
              <a:rPr lang="en-US" sz="2800">
                <a:solidFill>
                  <a:schemeClr val="tx1"/>
                </a:solidFill>
                <a:ea typeface="Times New Roman" panose="02020603050405020304" pitchFamily="18" charset="0"/>
                <a:cs typeface="Arial" panose="020B0604020202020204" pitchFamily="34" charset="0"/>
              </a:rPr>
              <a:t> Tính gia tốc của chuyển động từ giây thứ 4 đến giây thứ 6.</a:t>
            </a:r>
          </a:p>
          <a:p>
            <a:pPr lvl="0" algn="ctr" eaLnBrk="0" fontAlgn="base" hangingPunct="0">
              <a:spcBef>
                <a:spcPct val="0"/>
              </a:spcBef>
              <a:spcAft>
                <a:spcPct val="0"/>
              </a:spcAft>
            </a:pPr>
            <a:r>
              <a:rPr lang="en-US" sz="2800">
                <a:solidFill>
                  <a:schemeClr val="tx1"/>
                </a:solidFill>
                <a:ea typeface="Times New Roman" panose="02020603050405020304" pitchFamily="18" charset="0"/>
                <a:cs typeface="Arial" panose="020B0604020202020204" pitchFamily="34" charset="0"/>
              </a:rPr>
              <a:t>Kiểm tra kết quả của câu b và câu c bằng cách dùng công thức.</a:t>
            </a:r>
            <a:endParaRPr lang="en-US" sz="2800" dirty="0">
              <a:solidFill>
                <a:schemeClr val="tx1"/>
              </a:solidFill>
              <a:cs typeface="Arial" panose="020B0604020202020204" pitchFamily="34" charset="0"/>
            </a:endParaRPr>
          </a:p>
        </p:txBody>
      </p:sp>
      <p:grpSp>
        <p:nvGrpSpPr>
          <p:cNvPr id="8" name="Group 7" descr="n53 Fb Tran Phu"/>
          <p:cNvGrpSpPr/>
          <p:nvPr/>
        </p:nvGrpSpPr>
        <p:grpSpPr>
          <a:xfrm>
            <a:off x="6929450" y="3214397"/>
            <a:ext cx="5521185" cy="3469502"/>
            <a:chOff x="5406370" y="1872772"/>
            <a:chExt cx="5521185" cy="3469502"/>
          </a:xfrm>
        </p:grpSpPr>
        <p:grpSp>
          <p:nvGrpSpPr>
            <p:cNvPr id="9" name="Group 8"/>
            <p:cNvGrpSpPr/>
            <p:nvPr/>
          </p:nvGrpSpPr>
          <p:grpSpPr>
            <a:xfrm>
              <a:off x="5406370" y="1872772"/>
              <a:ext cx="5521185" cy="3469502"/>
              <a:chOff x="4176856" y="1982657"/>
              <a:chExt cx="5521185" cy="3469502"/>
            </a:xfrm>
          </p:grpSpPr>
          <p:pic>
            <p:nvPicPr>
              <p:cNvPr id="63"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5690" r="66237" b="1862"/>
              <a:stretch>
                <a:fillRect/>
              </a:stretch>
            </p:blipFill>
            <p:spPr>
              <a:xfrm>
                <a:off x="5131688" y="2659902"/>
                <a:ext cx="3767422" cy="2664286"/>
              </a:xfrm>
              <a:prstGeom prst="rect">
                <a:avLst/>
              </a:prstGeom>
            </p:spPr>
          </p:pic>
          <p:grpSp>
            <p:nvGrpSpPr>
              <p:cNvPr id="64" name="Group 63"/>
              <p:cNvGrpSpPr/>
              <p:nvPr/>
            </p:nvGrpSpPr>
            <p:grpSpPr>
              <a:xfrm>
                <a:off x="4176856" y="1982657"/>
                <a:ext cx="5521185" cy="3469502"/>
                <a:chOff x="8892450" y="4645264"/>
                <a:chExt cx="4003888" cy="1845880"/>
              </a:xfrm>
            </p:grpSpPr>
            <p:cxnSp>
              <p:nvCxnSpPr>
                <p:cNvPr id="78" name="Straight Arrow Connector 77"/>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p:cNvGrpSpPr/>
            <p:nvPr/>
          </p:nvGrpSpPr>
          <p:grpSpPr>
            <a:xfrm>
              <a:off x="6364477" y="2949761"/>
              <a:ext cx="3327816" cy="2225708"/>
              <a:chOff x="6364477" y="2949761"/>
              <a:chExt cx="3327816" cy="2225708"/>
            </a:xfrm>
          </p:grpSpPr>
          <p:cxnSp>
            <p:nvCxnSpPr>
              <p:cNvPr id="58" name="Straight Connector 57"/>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53 Fb Tran Phu"/>
          <p:cNvSpPr/>
          <p:nvPr/>
        </p:nvSpPr>
        <p:spPr>
          <a:xfrm>
            <a:off x="10106627" y="57967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2" end="2"/>
                                            </p:txEl>
                                          </p:spTgt>
                                        </p:tgtEl>
                                        <p:attrNameLst>
                                          <p:attrName>style.visibility</p:attrName>
                                        </p:attrNameLst>
                                      </p:cBhvr>
                                      <p:to>
                                        <p:strVal val="visible"/>
                                      </p:to>
                                    </p:set>
                                    <p:animEffect transition="in" filter="fade">
                                      <p:cBhvr>
                                        <p:cTn id="15" dur="500"/>
                                        <p:tgtEl>
                                          <p:spTgt spid="5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xEl>
                                              <p:pRg st="3" end="3"/>
                                            </p:txEl>
                                          </p:spTgt>
                                        </p:tgtEl>
                                        <p:attrNameLst>
                                          <p:attrName>style.visibility</p:attrName>
                                        </p:attrNameLst>
                                      </p:cBhvr>
                                      <p:to>
                                        <p:strVal val="visible"/>
                                      </p:to>
                                    </p:set>
                                    <p:animEffect transition="in" filter="fade">
                                      <p:cBhvr>
                                        <p:cTn id="19" dur="500"/>
                                        <p:tgtEl>
                                          <p:spTgt spid="5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
                                            <p:txEl>
                                              <p:pRg st="4" end="4"/>
                                            </p:txEl>
                                          </p:spTgt>
                                        </p:tgtEl>
                                        <p:attrNameLst>
                                          <p:attrName>style.visibility</p:attrName>
                                        </p:attrNameLst>
                                      </p:cBhvr>
                                      <p:to>
                                        <p:strVal val="visible"/>
                                      </p:to>
                                    </p:set>
                                    <p:animEffect transition="in" filter="fade">
                                      <p:cBhvr>
                                        <p:cTn id="23" dur="500"/>
                                        <p:tgtEl>
                                          <p:spTgt spid="5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
                                            <p:txEl>
                                              <p:pRg st="5" end="5"/>
                                            </p:txEl>
                                          </p:spTgt>
                                        </p:tgtEl>
                                        <p:attrNameLst>
                                          <p:attrName>style.visibility</p:attrName>
                                        </p:attrNameLst>
                                      </p:cBhvr>
                                      <p:to>
                                        <p:strVal val="visible"/>
                                      </p:to>
                                    </p:set>
                                    <p:animEffect transition="in" filter="fade">
                                      <p:cBhvr>
                                        <p:cTn id="27" dur="500"/>
                                        <p:tgtEl>
                                          <p:spTgt spid="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53 Fb Tran Phu"/>
          <p:cNvSpPr/>
          <p:nvPr/>
        </p:nvSpPr>
        <p:spPr>
          <a:xfrm>
            <a:off x="7903318" y="292849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53 Fb Tran Phu"/>
          <p:cNvSpPr/>
          <p:nvPr/>
        </p:nvSpPr>
        <p:spPr>
          <a:xfrm rot="10800000">
            <a:off x="9430045" y="440605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Câu 4.</a:t>
            </a:r>
            <a:r>
              <a:rPr lang="en-US" sz="2800">
                <a:solidFill>
                  <a:schemeClr val="tx1"/>
                </a:solidFill>
                <a:ea typeface="Times New Roman" panose="02020603050405020304" pitchFamily="18" charset="0"/>
                <a:cs typeface="Arial" panose="020B0604020202020204"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a.</a:t>
            </a:r>
            <a:r>
              <a:rPr lang="en-US" sz="2800">
                <a:solidFill>
                  <a:schemeClr val="tx1"/>
                </a:solidFill>
                <a:ea typeface="Times New Roman" panose="02020603050405020304" pitchFamily="18" charset="0"/>
                <a:cs typeface="Arial" panose="020B0604020202020204" pitchFamily="34" charset="0"/>
              </a:rPr>
              <a:t> Mô tả chuyển động	</a:t>
            </a:r>
            <a:r>
              <a:rPr lang="en-US" sz="2800" b="1">
                <a:solidFill>
                  <a:schemeClr val="tx1"/>
                </a:solidFill>
                <a:ea typeface="Times New Roman" panose="02020603050405020304" pitchFamily="18" charset="0"/>
                <a:cs typeface="Arial" panose="020B0604020202020204" pitchFamily="34" charset="0"/>
              </a:rPr>
              <a:t>b.</a:t>
            </a:r>
            <a:r>
              <a:rPr lang="en-US" sz="2800">
                <a:solidFill>
                  <a:schemeClr val="tx1"/>
                </a:solidFill>
                <a:ea typeface="Times New Roman" panose="02020603050405020304" pitchFamily="18" charset="0"/>
                <a:cs typeface="Arial" panose="020B0604020202020204" pitchFamily="34" charset="0"/>
              </a:rPr>
              <a:t> d = ?: 4 s đầu, 2 s tiếp theo và 3 s cuối</a:t>
            </a:r>
          </a:p>
          <a:p>
            <a:pPr lvl="0" algn="just" eaLnBrk="0" fontAlgn="base" hangingPunct="0">
              <a:spcBef>
                <a:spcPct val="0"/>
              </a:spcBef>
              <a:spcAft>
                <a:spcPct val="0"/>
              </a:spcAft>
            </a:pPr>
            <a:r>
              <a:rPr lang="en-US" sz="2800" b="1">
                <a:solidFill>
                  <a:schemeClr val="tx1"/>
                </a:solidFill>
                <a:ea typeface="Times New Roman" panose="02020603050405020304" pitchFamily="18" charset="0"/>
                <a:cs typeface="Arial" panose="020B0604020202020204" pitchFamily="34" charset="0"/>
              </a:rPr>
              <a:t>c.</a:t>
            </a:r>
            <a:r>
              <a:rPr lang="en-US" sz="2800">
                <a:solidFill>
                  <a:schemeClr val="tx1"/>
                </a:solidFill>
                <a:ea typeface="Times New Roman" panose="02020603050405020304" pitchFamily="18" charset="0"/>
                <a:cs typeface="Arial" panose="020B0604020202020204" pitchFamily="34" charset="0"/>
              </a:rPr>
              <a:t> a = ?: 4 s đầu		</a:t>
            </a:r>
            <a:r>
              <a:rPr lang="en-US" sz="2800" b="1">
                <a:solidFill>
                  <a:schemeClr val="tx1"/>
                </a:solidFill>
                <a:ea typeface="Times New Roman" panose="02020603050405020304" pitchFamily="18" charset="0"/>
                <a:cs typeface="Arial" panose="020B0604020202020204" pitchFamily="34" charset="0"/>
              </a:rPr>
              <a:t>d.</a:t>
            </a:r>
            <a:r>
              <a:rPr lang="en-US" sz="2800">
                <a:solidFill>
                  <a:schemeClr val="tx1"/>
                </a:solidFill>
                <a:ea typeface="Times New Roman" panose="02020603050405020304" pitchFamily="18" charset="0"/>
                <a:cs typeface="Arial" panose="020B0604020202020204" pitchFamily="34" charset="0"/>
              </a:rPr>
              <a:t> a = ? từ giây thứ 4 đến giây thứ 6.</a:t>
            </a:r>
          </a:p>
          <a:p>
            <a:pPr lvl="0" algn="ctr" eaLnBrk="0" fontAlgn="base" hangingPunct="0">
              <a:spcBef>
                <a:spcPct val="0"/>
              </a:spcBef>
              <a:spcAft>
                <a:spcPct val="0"/>
              </a:spcAft>
            </a:pPr>
            <a:r>
              <a:rPr lang="en-US" sz="2800">
                <a:solidFill>
                  <a:schemeClr val="tx1"/>
                </a:solidFill>
                <a:ea typeface="Times New Roman" panose="02020603050405020304" pitchFamily="18" charset="0"/>
                <a:cs typeface="Arial" panose="020B0604020202020204" pitchFamily="34" charset="0"/>
              </a:rPr>
              <a:t>Kiểm tra kết quả của câu b và câu c bằng cách dùng công thức.</a:t>
            </a:r>
            <a:endParaRPr lang="en-US" sz="2800" dirty="0">
              <a:solidFill>
                <a:schemeClr val="tx1"/>
              </a:solidFill>
              <a:cs typeface="Arial" panose="020B0604020202020204" pitchFamily="34" charset="0"/>
            </a:endParaRPr>
          </a:p>
        </p:txBody>
      </p:sp>
      <p:grpSp>
        <p:nvGrpSpPr>
          <p:cNvPr id="8" name="Group 7" descr="n53 Fb Tran Phu"/>
          <p:cNvGrpSpPr/>
          <p:nvPr/>
        </p:nvGrpSpPr>
        <p:grpSpPr>
          <a:xfrm>
            <a:off x="6929450" y="1823747"/>
            <a:ext cx="5521185" cy="3469502"/>
            <a:chOff x="5406370" y="1872772"/>
            <a:chExt cx="5521185" cy="3469502"/>
          </a:xfrm>
        </p:grpSpPr>
        <p:grpSp>
          <p:nvGrpSpPr>
            <p:cNvPr id="9" name="Group 8"/>
            <p:cNvGrpSpPr/>
            <p:nvPr/>
          </p:nvGrpSpPr>
          <p:grpSpPr>
            <a:xfrm>
              <a:off x="5406370" y="1872772"/>
              <a:ext cx="5521185" cy="3469502"/>
              <a:chOff x="4176856" y="1982657"/>
              <a:chExt cx="5521185" cy="3469502"/>
            </a:xfrm>
          </p:grpSpPr>
          <p:pic>
            <p:nvPicPr>
              <p:cNvPr id="63"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5690" r="66237" b="1862"/>
              <a:stretch>
                <a:fillRect/>
              </a:stretch>
            </p:blipFill>
            <p:spPr>
              <a:xfrm>
                <a:off x="5131688" y="2659902"/>
                <a:ext cx="3767422" cy="2664286"/>
              </a:xfrm>
              <a:prstGeom prst="rect">
                <a:avLst/>
              </a:prstGeom>
            </p:spPr>
          </p:pic>
          <p:grpSp>
            <p:nvGrpSpPr>
              <p:cNvPr id="64" name="Group 63"/>
              <p:cNvGrpSpPr/>
              <p:nvPr/>
            </p:nvGrpSpPr>
            <p:grpSpPr>
              <a:xfrm>
                <a:off x="4176856" y="1982657"/>
                <a:ext cx="5521185" cy="3469502"/>
                <a:chOff x="8892450" y="4645264"/>
                <a:chExt cx="4003888" cy="1845880"/>
              </a:xfrm>
            </p:grpSpPr>
            <p:cxnSp>
              <p:nvCxnSpPr>
                <p:cNvPr id="78" name="Straight Arrow Connector 77"/>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p:cNvGrpSpPr/>
            <p:nvPr/>
          </p:nvGrpSpPr>
          <p:grpSpPr>
            <a:xfrm>
              <a:off x="6364477" y="2949761"/>
              <a:ext cx="3327816" cy="2225708"/>
              <a:chOff x="6364477" y="2949761"/>
              <a:chExt cx="3327816" cy="2225708"/>
            </a:xfrm>
          </p:grpSpPr>
          <p:cxnSp>
            <p:nvCxnSpPr>
              <p:cNvPr id="58" name="Straight Connector 57"/>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53 Fb Tran Phu"/>
          <p:cNvSpPr/>
          <p:nvPr/>
        </p:nvSpPr>
        <p:spPr>
          <a:xfrm>
            <a:off x="10106627" y="440605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descr="n53 Fb Tran Phu"/>
          <p:cNvSpPr>
            <a:spLocks noChangeArrowheads="1"/>
          </p:cNvSpPr>
          <p:nvPr/>
        </p:nvSpPr>
        <p:spPr bwMode="auto">
          <a:xfrm>
            <a:off x="2187445" y="2229863"/>
            <a:ext cx="4842005" cy="35028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14000"/>
              </a:lnSpc>
              <a:spcBef>
                <a:spcPct val="0"/>
              </a:spcBef>
              <a:spcAft>
                <a:spcPct val="0"/>
              </a:spcAft>
              <a:buClrTx/>
              <a:buSzTx/>
              <a:buFontTx/>
              <a:buNone/>
            </a:pPr>
            <a:r>
              <a:rPr kumimoji="0" lang="fr-FR"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a</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Mô</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tả</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pPr>
            <a:r>
              <a:rPr lang="fr-FR" sz="2800" b="1" dirty="0">
                <a:ea typeface="Times New Roman" panose="02020603050405020304" pitchFamily="18" charset="0"/>
                <a:cs typeface="Arial" panose="020B0604020202020204" pitchFamily="34" charset="0"/>
              </a:rPr>
              <a:t>+</a:t>
            </a:r>
            <a:r>
              <a:rPr kumimoji="0" lang="fr-FR"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Trong</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4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đầu</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tiên</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chậm</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dần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từ</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8 m/s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đến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0 m</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/s.</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pPr>
            <a:r>
              <a:rPr lang="fr-FR" sz="2800" b="1" dirty="0">
                <a:ea typeface="Times New Roman" panose="02020603050405020304" pitchFamily="18" charset="0"/>
                <a:cs typeface="Arial" panose="020B0604020202020204" pitchFamily="34" charset="0"/>
              </a:rPr>
              <a:t>+</a:t>
            </a:r>
            <a:r>
              <a:rPr kumimoji="0" lang="fr-FR"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Từ</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thứ</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4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đến</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thứ</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6: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bắt</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đầu</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tăng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với</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vận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err="1">
                <a:ln>
                  <a:noFill/>
                </a:ln>
                <a:solidFill>
                  <a:schemeClr val="tx1"/>
                </a:solidFill>
                <a:effectLst/>
                <a:ea typeface="Times New Roman" panose="02020603050405020304" pitchFamily="18" charset="0"/>
                <a:cs typeface="Arial" panose="020B0604020202020204" pitchFamily="34" charset="0"/>
              </a:rPr>
              <a:t>tốc</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2 m</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/s</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p:sp>
        <p:nvSpPr>
          <p:cNvPr id="6" name="Rectangle 1" descr="n53 Fb Tran Phu"/>
          <p:cNvSpPr>
            <a:spLocks noChangeArrowheads="1"/>
          </p:cNvSpPr>
          <p:nvPr/>
        </p:nvSpPr>
        <p:spPr bwMode="auto">
          <a:xfrm>
            <a:off x="2202095" y="5659547"/>
            <a:ext cx="9676187" cy="954107"/>
          </a:xfrm>
          <a:prstGeom prst="rect">
            <a:avLst/>
          </a:prstGeom>
          <a:noFill/>
          <a:ln w="9525">
            <a:noFill/>
            <a:miter lim="800000"/>
          </a:ln>
          <a:effectLst/>
        </p:spPr>
        <p:txBody>
          <a:bodyPr vert="horz" wrap="square" lIns="91440" tIns="45720" rIns="91440" bIns="45720" numCol="1" anchor="ctr" anchorCtr="0" compatLnSpc="1">
            <a:spAutoFit/>
          </a:bodyPr>
          <a:lstStyle/>
          <a:p>
            <a:pPr marL="171450" marR="0" lvl="0" indent="-171450" algn="just" defTabSz="914400" rtl="0" eaLnBrk="0" fontAlgn="base" latinLnBrk="0" hangingPunct="0">
              <a:lnSpc>
                <a:spcPct val="100000"/>
              </a:lnSpc>
              <a:spcBef>
                <a:spcPct val="0"/>
              </a:spcBef>
              <a:spcAft>
                <a:spcPct val="0"/>
              </a:spcAft>
              <a:buClrTx/>
              <a:buSzTx/>
              <a:buFontTx/>
              <a:buNone/>
            </a:pPr>
            <a:r>
              <a:rPr kumimoji="0" lang="fr-FR"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Từ</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thứ</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6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đến</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1"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thứ</a:t>
            </a:r>
            <a:r>
              <a:rPr kumimoji="0" lang="fr-FR"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9: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thẳng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đều</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với</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vận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 2 m</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/s</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Câu 4.</a:t>
            </a:r>
            <a:r>
              <a:rPr lang="en-US" sz="2400">
                <a:solidFill>
                  <a:schemeClr val="tx1"/>
                </a:solidFill>
                <a:ea typeface="Times New Roman" panose="02020603050405020304" pitchFamily="18" charset="0"/>
                <a:cs typeface="Arial" panose="020B0604020202020204"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a.</a:t>
            </a:r>
            <a:r>
              <a:rPr lang="en-US" sz="2400">
                <a:solidFill>
                  <a:schemeClr val="tx1"/>
                </a:solidFill>
                <a:ea typeface="Times New Roman" panose="02020603050405020304" pitchFamily="18" charset="0"/>
                <a:cs typeface="Arial" panose="020B0604020202020204" pitchFamily="34" charset="0"/>
              </a:rPr>
              <a:t> Mô tả chuyển động		</a:t>
            </a:r>
            <a:r>
              <a:rPr lang="en-US" sz="2400" b="1">
                <a:solidFill>
                  <a:schemeClr val="tx1"/>
                </a:solidFill>
                <a:ea typeface="Times New Roman" panose="02020603050405020304" pitchFamily="18" charset="0"/>
                <a:cs typeface="Arial" panose="020B0604020202020204" pitchFamily="34" charset="0"/>
              </a:rPr>
              <a:t>b.</a:t>
            </a:r>
            <a:r>
              <a:rPr lang="en-US" sz="2400">
                <a:solidFill>
                  <a:schemeClr val="tx1"/>
                </a:solidFill>
                <a:ea typeface="Times New Roman" panose="02020603050405020304" pitchFamily="18" charset="0"/>
                <a:cs typeface="Arial" panose="020B0604020202020204"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a:t>
            </a:r>
            <a:r>
              <a:rPr lang="en-US" sz="2400">
                <a:solidFill>
                  <a:schemeClr val="tx1"/>
                </a:solidFill>
                <a:ea typeface="Times New Roman" panose="02020603050405020304" pitchFamily="18" charset="0"/>
                <a:cs typeface="Arial" panose="020B0604020202020204" pitchFamily="34" charset="0"/>
              </a:rPr>
              <a:t> a = ?: 4 s đầu		</a:t>
            </a:r>
            <a:r>
              <a:rPr lang="en-US" sz="2400" b="1">
                <a:solidFill>
                  <a:schemeClr val="tx1"/>
                </a:solidFill>
                <a:ea typeface="Times New Roman" panose="02020603050405020304" pitchFamily="18" charset="0"/>
                <a:cs typeface="Arial" panose="020B0604020202020204" pitchFamily="34" charset="0"/>
              </a:rPr>
              <a:t>d.</a:t>
            </a:r>
            <a:r>
              <a:rPr lang="en-US" sz="2400">
                <a:solidFill>
                  <a:schemeClr val="tx1"/>
                </a:solidFill>
                <a:ea typeface="Times New Roman" panose="02020603050405020304" pitchFamily="18" charset="0"/>
                <a:cs typeface="Arial" panose="020B0604020202020204"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anose="02020603050405020304" pitchFamily="18" charset="0"/>
                <a:cs typeface="Arial" panose="020B0604020202020204" pitchFamily="34" charset="0"/>
              </a:rPr>
              <a:t>Kiểm tra kết quả của câu b và câu c bằng cách dùng công thức.</a:t>
            </a:r>
            <a:endParaRPr lang="en-US" sz="2400" dirty="0">
              <a:solidFill>
                <a:schemeClr val="tx1"/>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1" descr="n53 Fb Tran Phu"/>
              <p:cNvSpPr>
                <a:spLocks noChangeArrowheads="1"/>
              </p:cNvSpPr>
              <p:nvPr/>
            </p:nvSpPr>
            <p:spPr bwMode="auto">
              <a:xfrm>
                <a:off x="2100684" y="2036123"/>
                <a:ext cx="5022017" cy="33219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spcBef>
                    <a:spcPct val="0"/>
                  </a:spcBef>
                  <a:spcAft>
                    <a:spcPct val="0"/>
                  </a:spcAft>
                  <a:buClrTx/>
                  <a:buSzTx/>
                  <a:buFontTx/>
                  <a:buNone/>
                </a:pPr>
                <a:r>
                  <a:rPr kumimoji="0" lang="fr-FR"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b.</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Độ dịch chuyển:</a:t>
                </a:r>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spcBef>
                    <a:spcPct val="0"/>
                  </a:spcBef>
                  <a:spcAft>
                    <a:spcPct val="0"/>
                  </a:spcAft>
                  <a:buClrTx/>
                  <a:buSzTx/>
                  <a:buFontTx/>
                  <a:buNone/>
                </a:pPr>
                <a:r>
                  <a:rPr lang="fr-FR" sz="2400" b="1">
                    <a:ea typeface="Times New Roman" panose="02020603050405020304" pitchFamily="18" charset="0"/>
                    <a:cs typeface="Arial" panose="020B0604020202020204" pitchFamily="34" charset="0"/>
                  </a:rPr>
                  <a:t>+</a:t>
                </a:r>
                <a:r>
                  <a:rPr kumimoji="0" lang="fr-FR"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4 giây đầu: </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Độ dịch chuyển bằng diện tích tam giác vuông có cạnh đáy là t và chiều cao là v.</a:t>
                </a:r>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400" b="0" i="1" u="none" strike="noStrike" cap="none" normalizeH="0" baseline="0" smtClean="0">
                              <a:ln>
                                <a:noFill/>
                              </a:ln>
                              <a:solidFill>
                                <a:schemeClr val="tx1"/>
                              </a:solidFill>
                              <a:effectLst/>
                              <a:latin typeface="Cambria Math"/>
                              <a:cs typeface="Arial" panose="020B0604020202020204" pitchFamily="34" charset="0"/>
                            </a:rPr>
                          </m:ctrlPr>
                        </m:fPr>
                        <m:num>
                          <m:r>
                            <a:rPr kumimoji="0" lang="en-US" sz="24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1</m:t>
                          </m:r>
                        </m:num>
                        <m:den>
                          <m:r>
                            <a:rPr kumimoji="0" lang="en-US" sz="24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fr-FR" sz="2400" i="1">
                              <a:latin typeface="Cambria Math"/>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i="1">
                              <a:latin typeface="Cambria Math" panose="02040503050406030204" pitchFamily="18" charset="0"/>
                              <a:cs typeface="Arial" panose="020B0604020202020204"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.4.8 = 16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spcBef>
                    <a:spcPct val="0"/>
                  </a:spcBef>
                  <a:spcAft>
                    <a:spcPct val="0"/>
                  </a:spcAft>
                  <a:buClrTx/>
                  <a:buSzTx/>
                  <a:buFontTx/>
                  <a:buNone/>
                </a:pPr>
                <a:r>
                  <a:rPr lang="fr-FR" sz="2400" b="1">
                    <a:ea typeface="Times New Roman" panose="02020603050405020304" pitchFamily="18" charset="0"/>
                    <a:cs typeface="Arial" panose="020B0604020202020204" pitchFamily="34" charset="0"/>
                  </a:rPr>
                  <a:t>+</a:t>
                </a:r>
                <a:r>
                  <a:rPr kumimoji="0" lang="fr-FR"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Tương tự, trong 2 giây tiếp theo: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400" i="1">
                              <a:latin typeface="Cambria Math"/>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i="1">
                              <a:latin typeface="Cambria Math" panose="02040503050406030204" pitchFamily="18" charset="0"/>
                              <a:cs typeface="Arial" panose="020B0604020202020204"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2400" i="1">
                              <a:latin typeface="Cambria Math"/>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i="1">
                              <a:latin typeface="Cambria Math" panose="02040503050406030204" pitchFamily="18" charset="0"/>
                              <a:cs typeface="Arial" panose="020B0604020202020204"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.2.(−4) =−4(</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3" name="Rectangle 1" descr="n53 Fb Tran Phu"/>
              <p:cNvSpPr>
                <a:spLocks noRot="1" noChangeAspect="1" noMove="1" noResize="1" noEditPoints="1" noAdjustHandles="1" noChangeArrowheads="1" noChangeShapeType="1" noTextEdit="1"/>
              </p:cNvSpPr>
              <p:nvPr/>
            </p:nvSpPr>
            <p:spPr bwMode="auto">
              <a:xfrm>
                <a:off x="2100684" y="2036123"/>
                <a:ext cx="5022017" cy="3321935"/>
              </a:xfrm>
              <a:prstGeom prst="rect">
                <a:avLst/>
              </a:prstGeom>
              <a:blipFill rotWithShape="1">
                <a:blip r:embed="rId3"/>
                <a:stretch>
                  <a:fillRect l="-2" t="-9" r="11" b="17"/>
                </a:stretch>
              </a:blipFill>
              <a:ln w="9525">
                <a:noFill/>
                <a:miter lim="800000"/>
              </a:ln>
              <a:effectLst/>
            </p:spPr>
            <p:txBody>
              <a:bodyPr/>
              <a:lstStyle/>
              <a:p>
                <a:r>
                  <a:rPr lang="en-US" altLang="en-US">
                    <a:noFill/>
                  </a:rPr>
                  <a:t> </a:t>
                </a:r>
              </a:p>
            </p:txBody>
          </p:sp>
        </mc:Fallback>
      </mc:AlternateContent>
      <p:sp>
        <p:nvSpPr>
          <p:cNvPr id="5" name="Rectangle 1" descr="n53 Fb Tran Phu"/>
          <p:cNvSpPr>
            <a:spLocks noChangeArrowheads="1"/>
          </p:cNvSpPr>
          <p:nvPr/>
        </p:nvSpPr>
        <p:spPr bwMode="auto">
          <a:xfrm>
            <a:off x="2100684" y="5337831"/>
            <a:ext cx="9557916" cy="120032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fr-FR" sz="2400" b="1">
                <a:ea typeface="Times New Roman" panose="02020603050405020304" pitchFamily="18" charset="0"/>
                <a:cs typeface="Arial" panose="020B0604020202020204" pitchFamily="34" charset="0"/>
              </a:rPr>
              <a:t>+</a:t>
            </a:r>
            <a:r>
              <a:rPr kumimoji="0" lang="fr-FR"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3 giây cuối: </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Độ dịch chuyển bằng diện tích hình chữ nhật có chiều dài là t và chiều rộng là v.</a:t>
            </a:r>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d</a:t>
            </a:r>
            <a:r>
              <a:rPr kumimoji="0" lang="fr-FR" sz="24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3</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v</a:t>
            </a:r>
            <a:r>
              <a:rPr kumimoji="0" lang="fr-FR" sz="24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3</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.t</a:t>
            </a:r>
            <a:r>
              <a:rPr kumimoji="0" lang="fr-FR" sz="24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3</a:t>
            </a:r>
            <a:r>
              <a:rPr kumimoji="0" lang="fr-FR" sz="24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−4.3 = −12(m)</a:t>
            </a:r>
            <a:endParaRPr kumimoji="0" lang="en-US" sz="24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p:sp>
        <p:nvSpPr>
          <p:cNvPr id="6" name="Right Triangle 5" descr="n53 Fb Tran Phu"/>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descr="n53 Fb Tran Phu"/>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n53 Fb Tran Phu"/>
          <p:cNvGrpSpPr/>
          <p:nvPr/>
        </p:nvGrpSpPr>
        <p:grpSpPr>
          <a:xfrm>
            <a:off x="7062793" y="1537997"/>
            <a:ext cx="5387842" cy="3469502"/>
            <a:chOff x="5539713" y="1872772"/>
            <a:chExt cx="5387842" cy="3469502"/>
          </a:xfrm>
        </p:grpSpPr>
        <p:grpSp>
          <p:nvGrpSpPr>
            <p:cNvPr id="13" name="Group 12"/>
            <p:cNvGrpSpPr/>
            <p:nvPr/>
          </p:nvGrpSpPr>
          <p:grpSpPr>
            <a:xfrm>
              <a:off x="5539713" y="1872772"/>
              <a:ext cx="5387842" cy="3469502"/>
              <a:chOff x="4310199" y="1982657"/>
              <a:chExt cx="5387842" cy="3469502"/>
            </a:xfrm>
          </p:grpSpPr>
          <p:pic>
            <p:nvPicPr>
              <p:cNvPr id="18" name="Content Placeholder 4"/>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55690" r="66237" b="1862"/>
              <a:stretch>
                <a:fillRect/>
              </a:stretch>
            </p:blipFill>
            <p:spPr>
              <a:xfrm>
                <a:off x="5131688" y="2659902"/>
                <a:ext cx="3767422" cy="2664286"/>
              </a:xfrm>
              <a:prstGeom prst="rect">
                <a:avLst/>
              </a:prstGeom>
            </p:spPr>
          </p:pic>
          <p:grpSp>
            <p:nvGrpSpPr>
              <p:cNvPr id="19" name="Group 18"/>
              <p:cNvGrpSpPr/>
              <p:nvPr/>
            </p:nvGrpSpPr>
            <p:grpSpPr>
              <a:xfrm>
                <a:off x="4310199" y="1982657"/>
                <a:ext cx="5387842" cy="3469502"/>
                <a:chOff x="8989148" y="4645264"/>
                <a:chExt cx="3907190" cy="1845880"/>
              </a:xfrm>
            </p:grpSpPr>
            <p:cxnSp>
              <p:nvCxnSpPr>
                <p:cNvPr id="33" name="Straight Arrow Connector 32"/>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6" name="TextBox 35"/>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0" name="TextBox 19"/>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1" name="TextBox 20"/>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2" name="TextBox 21"/>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3" name="TextBox 22"/>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5" name="TextBox 24"/>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6" name="TextBox 25"/>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27" name="TextBox 26"/>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8" name="TextBox 27"/>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29" name="TextBox 28"/>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0" name="TextBox 29"/>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1" name="TextBox 30"/>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2" name="TextBox 31"/>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4" name="TextBox 13"/>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5" name="Group 14"/>
            <p:cNvGrpSpPr/>
            <p:nvPr/>
          </p:nvGrpSpPr>
          <p:grpSpPr>
            <a:xfrm>
              <a:off x="6364477" y="2949761"/>
              <a:ext cx="3327816" cy="2225708"/>
              <a:chOff x="6364477" y="2949761"/>
              <a:chExt cx="3327816" cy="2225708"/>
            </a:xfrm>
          </p:grpSpPr>
          <p:cxnSp>
            <p:nvCxnSpPr>
              <p:cNvPr id="16" name="Straight Connector 15"/>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7" name="Rectangle 36" descr="n53 Fb Tran Phu"/>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Câu 4.</a:t>
            </a:r>
            <a:r>
              <a:rPr lang="en-US" sz="2400">
                <a:solidFill>
                  <a:schemeClr val="tx1"/>
                </a:solidFill>
                <a:ea typeface="Times New Roman" panose="02020603050405020304" pitchFamily="18" charset="0"/>
                <a:cs typeface="Arial" panose="020B0604020202020204"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a.</a:t>
            </a:r>
            <a:r>
              <a:rPr lang="en-US" sz="2400">
                <a:solidFill>
                  <a:schemeClr val="tx1"/>
                </a:solidFill>
                <a:ea typeface="Times New Roman" panose="02020603050405020304" pitchFamily="18" charset="0"/>
                <a:cs typeface="Arial" panose="020B0604020202020204" pitchFamily="34" charset="0"/>
              </a:rPr>
              <a:t> Mô tả chuyển động		</a:t>
            </a:r>
            <a:r>
              <a:rPr lang="en-US" sz="2400" b="1">
                <a:solidFill>
                  <a:schemeClr val="tx1"/>
                </a:solidFill>
                <a:ea typeface="Times New Roman" panose="02020603050405020304" pitchFamily="18" charset="0"/>
                <a:cs typeface="Arial" panose="020B0604020202020204" pitchFamily="34" charset="0"/>
              </a:rPr>
              <a:t>b.</a:t>
            </a:r>
            <a:r>
              <a:rPr lang="en-US" sz="2400">
                <a:solidFill>
                  <a:schemeClr val="tx1"/>
                </a:solidFill>
                <a:ea typeface="Times New Roman" panose="02020603050405020304" pitchFamily="18" charset="0"/>
                <a:cs typeface="Arial" panose="020B0604020202020204"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a:t>
            </a:r>
            <a:r>
              <a:rPr lang="en-US" sz="2400">
                <a:solidFill>
                  <a:schemeClr val="tx1"/>
                </a:solidFill>
                <a:ea typeface="Times New Roman" panose="02020603050405020304" pitchFamily="18" charset="0"/>
                <a:cs typeface="Arial" panose="020B0604020202020204" pitchFamily="34" charset="0"/>
              </a:rPr>
              <a:t> a = ?: 4 s đầu		</a:t>
            </a:r>
            <a:r>
              <a:rPr lang="en-US" sz="2400" b="1">
                <a:solidFill>
                  <a:schemeClr val="tx1"/>
                </a:solidFill>
                <a:ea typeface="Times New Roman" panose="02020603050405020304" pitchFamily="18" charset="0"/>
                <a:cs typeface="Arial" panose="020B0604020202020204" pitchFamily="34" charset="0"/>
              </a:rPr>
              <a:t>d.</a:t>
            </a:r>
            <a:r>
              <a:rPr lang="en-US" sz="2400">
                <a:solidFill>
                  <a:schemeClr val="tx1"/>
                </a:solidFill>
                <a:ea typeface="Times New Roman" panose="02020603050405020304" pitchFamily="18" charset="0"/>
                <a:cs typeface="Arial" panose="020B0604020202020204"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anose="02020603050405020304" pitchFamily="18" charset="0"/>
                <a:cs typeface="Arial" panose="020B0604020202020204" pitchFamily="34" charset="0"/>
              </a:rPr>
              <a:t>Kiểm tra kết quả của câu b và câu c bằng cách dùng công thức.</a:t>
            </a:r>
            <a:endParaRPr lang="en-US" sz="2400" dirty="0">
              <a:solidFill>
                <a:schemeClr val="tx1"/>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1" descr="n53 Fb Tran Phu"/>
              <p:cNvSpPr>
                <a:spLocks noChangeArrowheads="1"/>
              </p:cNvSpPr>
              <p:nvPr/>
            </p:nvSpPr>
            <p:spPr bwMode="auto">
              <a:xfrm>
                <a:off x="2195934" y="2034587"/>
                <a:ext cx="4825264" cy="219444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sz="28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c. </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Gia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tốc</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của</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chuyển</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động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trong</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4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giây</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fr-FR"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đầu</a:t>
                </a:r>
                <a:r>
                  <a:rPr kumimoji="0" 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800" b="0" i="1" u="none" strike="noStrike" cap="none" normalizeH="0" baseline="0" smtClean="0">
                              <a:ln>
                                <a:noFill/>
                              </a:ln>
                              <a:solidFill>
                                <a:schemeClr val="tx1"/>
                              </a:solidFill>
                              <a:effectLst/>
                              <a:latin typeface="Cambria Math"/>
                              <a:cs typeface="Arial" panose="020B0604020202020204" pitchFamily="34" charset="0"/>
                            </a:rPr>
                          </m:ctrlPr>
                        </m:fPr>
                        <m:num>
                          <m:r>
                            <m:rPr>
                              <m:sty m:val="p"/>
                            </m:rPr>
                            <a:rPr lang="en-US" sz="2800">
                              <a:latin typeface="Cambria Math" panose="02040503050406030204" pitchFamily="18" charset="0"/>
                              <a:ea typeface="Times New Roman" panose="02020603050405020304" pitchFamily="18" charset="0"/>
                              <a:cs typeface="Arial" panose="020B0604020202020204" pitchFamily="34" charset="0"/>
                            </a:rPr>
                            <m:t>Δ</m:t>
                          </m:r>
                          <m:r>
                            <a:rPr lang="fr-FR" sz="2800" i="1">
                              <a:latin typeface="Cambria Math" panose="02040503050406030204" pitchFamily="18" charset="0"/>
                              <a:ea typeface="Times New Roman" panose="02020603050405020304" pitchFamily="18" charset="0"/>
                              <a:cs typeface="Arial" panose="020B0604020202020204" pitchFamily="34" charset="0"/>
                            </a:rPr>
                            <m:t>𝑣</m:t>
                          </m:r>
                        </m:num>
                        <m:den>
                          <m:r>
                            <m:rPr>
                              <m:sty m:val="p"/>
                            </m:rPr>
                            <a:rPr lang="en-US" sz="2800">
                              <a:latin typeface="Cambria Math" panose="02040503050406030204" pitchFamily="18" charset="0"/>
                              <a:ea typeface="Times New Roman" panose="02020603050405020304" pitchFamily="18" charset="0"/>
                              <a:cs typeface="Arial" panose="020B0604020202020204" pitchFamily="34" charset="0"/>
                            </a:rPr>
                            <m:t>Δ</m:t>
                          </m:r>
                          <m:r>
                            <a:rPr lang="fr-FR" sz="2800" i="1">
                              <a:latin typeface="Cambria Math" panose="02040503050406030204" pitchFamily="18" charset="0"/>
                              <a:ea typeface="Times New Roman" panose="02020603050405020304" pitchFamily="18" charset="0"/>
                              <a:cs typeface="Arial" panose="020B0604020202020204"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kumimoji="0" lang="fr-FR" sz="2800" b="0" i="1" u="none" strike="noStrike" cap="none" normalizeH="0" baseline="0" smtClean="0">
                              <a:ln>
                                <a:noFill/>
                              </a:ln>
                              <a:solidFill>
                                <a:schemeClr val="tx1"/>
                              </a:solidFill>
                              <a:effectLst/>
                              <a:latin typeface="Cambria Math"/>
                              <a:cs typeface="Arial" panose="020B0604020202020204" pitchFamily="34" charset="0"/>
                            </a:rPr>
                          </m:ctrlPr>
                        </m:fPr>
                        <m:num>
                          <m:r>
                            <a:rPr kumimoji="0" lang="en-US" sz="28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0</m:t>
                          </m:r>
                          <m:r>
                            <a:rPr lang="fr-FR" sz="2800" i="1">
                              <a:latin typeface="Cambria Math" panose="02040503050406030204" pitchFamily="18" charset="0"/>
                              <a:ea typeface="Times New Roman" panose="02020603050405020304" pitchFamily="18" charset="0"/>
                              <a:cs typeface="Arial" panose="020B0604020202020204" pitchFamily="34" charset="0"/>
                            </a:rPr>
                            <m:t> −</m:t>
                          </m:r>
                          <m:r>
                            <a:rPr lang="en-US" sz="2800" b="0" i="1" smtClean="0">
                              <a:latin typeface="Cambria Math" panose="02040503050406030204" pitchFamily="18" charset="0"/>
                              <a:ea typeface="Times New Roman" panose="02020603050405020304" pitchFamily="18" charset="0"/>
                              <a:cs typeface="Arial" panose="020B0604020202020204" pitchFamily="34" charset="0"/>
                            </a:rPr>
                            <m:t>8</m:t>
                          </m:r>
                        </m:num>
                        <m:den>
                          <m:r>
                            <a:rPr lang="fr-FR" sz="2800" i="1">
                              <a:latin typeface="Cambria Math" panose="02040503050406030204" pitchFamily="18" charset="0"/>
                              <a:ea typeface="Times New Roman" panose="02020603050405020304" pitchFamily="18" charset="0"/>
                              <a:cs typeface="Arial" panose="020B0604020202020204" pitchFamily="34" charset="0"/>
                            </a:rPr>
                            <m:t>4 − 0</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6" name="Rectangle 1" descr="n53 Fb Tran Phu"/>
              <p:cNvSpPr>
                <a:spLocks noRot="1" noChangeAspect="1" noMove="1" noResize="1" noEditPoints="1" noAdjustHandles="1" noChangeArrowheads="1" noChangeShapeType="1" noTextEdit="1"/>
              </p:cNvSpPr>
              <p:nvPr/>
            </p:nvSpPr>
            <p:spPr bwMode="auto">
              <a:xfrm>
                <a:off x="2195934" y="2034587"/>
                <a:ext cx="4825264" cy="2194447"/>
              </a:xfrm>
              <a:prstGeom prst="rect">
                <a:avLst/>
              </a:prstGeom>
              <a:blipFill>
                <a:blip r:embed="rId3"/>
                <a:stretch>
                  <a:fillRect l="-2525" t="-2222" r="-2525"/>
                </a:stretch>
              </a:blipFill>
              <a:ln w="9525">
                <a:noFill/>
                <a:miter lim="800000"/>
              </a:ln>
              <a:effectLst/>
            </p:spPr>
            <p:txBody>
              <a:bodyPr/>
              <a:lstStyle/>
              <a:p>
                <a:r>
                  <a:rPr lang="en-US">
                    <a:noFill/>
                  </a:rPr>
                  <a:t> </a:t>
                </a:r>
              </a:p>
            </p:txBody>
          </p:sp>
        </mc:Fallback>
      </mc:AlternateContent>
      <p:sp>
        <p:nvSpPr>
          <p:cNvPr id="11" name="Rectangle 1" descr="n53 Fb Tran Phu"/>
          <p:cNvSpPr>
            <a:spLocks noChangeArrowheads="1"/>
          </p:cNvSpPr>
          <p:nvPr/>
        </p:nvSpPr>
        <p:spPr bwMode="auto">
          <a:xfrm>
            <a:off x="2190688" y="4189020"/>
            <a:ext cx="4854726" cy="95410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sz="28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d. </a:t>
            </a:r>
            <a:r>
              <a:rPr kumimoji="0" lang="fr-FR"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Gia tốc của chuyển động từ giây thứ 4 đến giây thứ 6:</a:t>
            </a:r>
          </a:p>
        </p:txBody>
      </p:sp>
      <mc:AlternateContent xmlns:mc="http://schemas.openxmlformats.org/markup-compatibility/2006" xmlns:a14="http://schemas.microsoft.com/office/drawing/2010/main">
        <mc:Choice Requires="a14">
          <p:sp>
            <p:nvSpPr>
              <p:cNvPr id="12" name="Rectangle 1" descr="n53 Fb Tran Phu"/>
              <p:cNvSpPr>
                <a:spLocks noChangeArrowheads="1"/>
              </p:cNvSpPr>
              <p:nvPr/>
            </p:nvSpPr>
            <p:spPr bwMode="auto">
              <a:xfrm>
                <a:off x="2190688" y="5137151"/>
                <a:ext cx="5349156" cy="901785"/>
              </a:xfrm>
              <a:prstGeom prst="rect">
                <a:avLst/>
              </a:prstGeom>
              <a:noFill/>
              <a:ln w="9525">
                <a:noFill/>
                <a:miter lim="800000"/>
              </a:ln>
              <a:effectLst/>
            </p:spPr>
            <p:txBody>
              <a:bodyPr vert="horz" wrap="square" lIns="91440" tIns="45720" rIns="91440" bIns="45720" numCol="1" anchor="ctr" anchorCtr="0" compatLnSpc="1">
                <a:spAutoFit/>
              </a:bodyPr>
              <a:lstStyle/>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800" b="0" i="1" u="none" strike="noStrike" cap="none" normalizeH="0" baseline="0" smtClean="0">
                              <a:ln>
                                <a:noFill/>
                              </a:ln>
                              <a:solidFill>
                                <a:schemeClr val="tx1"/>
                              </a:solidFill>
                              <a:effectLst/>
                              <a:latin typeface="Cambria Math"/>
                              <a:cs typeface="Arial" panose="020B0604020202020204" pitchFamily="34" charset="0"/>
                            </a:rPr>
                          </m:ctrlPr>
                        </m:fPr>
                        <m:num>
                          <m:r>
                            <m:rPr>
                              <m:sty m:val="p"/>
                            </m:rPr>
                            <a:rPr lang="en-US" sz="2800">
                              <a:latin typeface="Cambria Math" panose="02040503050406030204" pitchFamily="18" charset="0"/>
                              <a:ea typeface="Times New Roman" panose="02020603050405020304" pitchFamily="18" charset="0"/>
                              <a:cs typeface="Arial" panose="020B0604020202020204" pitchFamily="34" charset="0"/>
                            </a:rPr>
                            <m:t>Δ</m:t>
                          </m:r>
                          <m:r>
                            <a:rPr lang="fr-FR" sz="2800" i="1">
                              <a:latin typeface="Cambria Math" panose="02040503050406030204" pitchFamily="18" charset="0"/>
                              <a:ea typeface="Times New Roman" panose="02020603050405020304" pitchFamily="18" charset="0"/>
                              <a:cs typeface="Arial" panose="020B0604020202020204" pitchFamily="34" charset="0"/>
                            </a:rPr>
                            <m:t>𝑣</m:t>
                          </m:r>
                        </m:num>
                        <m:den>
                          <m:r>
                            <m:rPr>
                              <m:sty m:val="p"/>
                            </m:rPr>
                            <a:rPr lang="en-US" sz="2800">
                              <a:latin typeface="Cambria Math" panose="02040503050406030204" pitchFamily="18" charset="0"/>
                              <a:ea typeface="Times New Roman" panose="02020603050405020304" pitchFamily="18" charset="0"/>
                              <a:cs typeface="Arial" panose="020B0604020202020204" pitchFamily="34" charset="0"/>
                            </a:rPr>
                            <m:t>Δ</m:t>
                          </m:r>
                          <m:r>
                            <a:rPr lang="fr-FR" sz="2800" i="1">
                              <a:latin typeface="Cambria Math" panose="02040503050406030204" pitchFamily="18" charset="0"/>
                              <a:ea typeface="Times New Roman" panose="02020603050405020304" pitchFamily="18" charset="0"/>
                              <a:cs typeface="Arial" panose="020B0604020202020204"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kumimoji="0" lang="fr-FR" sz="2800" b="0" i="1" u="none" strike="noStrike" cap="none" normalizeH="0" baseline="0" smtClean="0">
                              <a:ln>
                                <a:noFill/>
                              </a:ln>
                              <a:solidFill>
                                <a:schemeClr val="tx1"/>
                              </a:solidFill>
                              <a:effectLst/>
                              <a:latin typeface="Cambria Math"/>
                              <a:cs typeface="Arial" panose="020B0604020202020204" pitchFamily="34" charset="0"/>
                            </a:rPr>
                          </m:ctrlPr>
                        </m:fPr>
                        <m:num>
                          <m:r>
                            <a:rPr kumimoji="0" lang="en-US" sz="28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−4</m:t>
                          </m:r>
                          <m:r>
                            <a:rPr lang="fr-FR" sz="2800" i="1">
                              <a:latin typeface="Cambria Math" panose="02040503050406030204" pitchFamily="18" charset="0"/>
                              <a:ea typeface="Times New Roman" panose="02020603050405020304" pitchFamily="18" charset="0"/>
                              <a:cs typeface="Arial" panose="020B0604020202020204" pitchFamily="34" charset="0"/>
                            </a:rPr>
                            <m:t> − 0</m:t>
                          </m:r>
                        </m:num>
                        <m:den>
                          <m:r>
                            <a:rPr lang="en-US" sz="2800" b="0" i="1" smtClean="0">
                              <a:latin typeface="Cambria Math" panose="02040503050406030204" pitchFamily="18" charset="0"/>
                              <a:ea typeface="Times New Roman" panose="02020603050405020304" pitchFamily="18" charset="0"/>
                              <a:cs typeface="Arial" panose="020B0604020202020204" pitchFamily="34" charset="0"/>
                            </a:rPr>
                            <m:t>6</m:t>
                          </m:r>
                          <m:r>
                            <a:rPr lang="fr-FR" sz="2800" i="1">
                              <a:latin typeface="Cambria Math" panose="02040503050406030204" pitchFamily="18" charset="0"/>
                              <a:ea typeface="Times New Roman" panose="02020603050405020304" pitchFamily="18" charset="0"/>
                              <a:cs typeface="Arial" panose="020B0604020202020204" pitchFamily="34" charset="0"/>
                            </a:rPr>
                            <m:t> −</m:t>
                          </m:r>
                          <m:r>
                            <a:rPr lang="en-US" sz="2800" b="0" i="1" smtClean="0">
                              <a:latin typeface="Cambria Math" panose="02040503050406030204" pitchFamily="18" charset="0"/>
                              <a:ea typeface="Times New Roman" panose="02020603050405020304" pitchFamily="18" charset="0"/>
                              <a:cs typeface="Arial" panose="020B0604020202020204" pitchFamily="34" charset="0"/>
                            </a:rPr>
                            <m:t>4</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12" name="Rectangle 1" descr="n53 Fb Tran Phu"/>
              <p:cNvSpPr>
                <a:spLocks noRot="1" noChangeAspect="1" noMove="1" noResize="1" noEditPoints="1" noAdjustHandles="1" noChangeArrowheads="1" noChangeShapeType="1" noTextEdit="1"/>
              </p:cNvSpPr>
              <p:nvPr/>
            </p:nvSpPr>
            <p:spPr bwMode="auto">
              <a:xfrm>
                <a:off x="2190688" y="5137151"/>
                <a:ext cx="5349156" cy="901785"/>
              </a:xfrm>
              <a:prstGeom prst="rect">
                <a:avLst/>
              </a:prstGeom>
              <a:blipFill rotWithShape="1">
                <a:blip r:embed="rId4"/>
                <a:stretch>
                  <a:fillRect l="-11" t="-3943" r="9" b="10"/>
                </a:stretch>
              </a:blipFill>
              <a:ln w="9525">
                <a:noFill/>
                <a:miter lim="800000"/>
              </a:ln>
              <a:effectLst/>
            </p:spPr>
            <p:txBody>
              <a:bodyPr/>
              <a:lstStyle/>
              <a:p>
                <a:r>
                  <a:rPr lang="en-US" altLang="en-US">
                    <a:noFill/>
                  </a:rPr>
                  <a:t> </a:t>
                </a:r>
              </a:p>
            </p:txBody>
          </p:sp>
        </mc:Fallback>
      </mc:AlternateContent>
      <p:sp>
        <p:nvSpPr>
          <p:cNvPr id="13" name="Right Triangle 12" descr="n53 Fb Tran Phu"/>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descr="n53 Fb Tran Phu"/>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n53 Fb Tran Phu"/>
          <p:cNvGrpSpPr/>
          <p:nvPr/>
        </p:nvGrpSpPr>
        <p:grpSpPr>
          <a:xfrm>
            <a:off x="7062793" y="1537997"/>
            <a:ext cx="5387842" cy="3469502"/>
            <a:chOff x="5539713" y="1872772"/>
            <a:chExt cx="5387842" cy="3469502"/>
          </a:xfrm>
        </p:grpSpPr>
        <p:grpSp>
          <p:nvGrpSpPr>
            <p:cNvPr id="16" name="Group 15"/>
            <p:cNvGrpSpPr/>
            <p:nvPr/>
          </p:nvGrpSpPr>
          <p:grpSpPr>
            <a:xfrm>
              <a:off x="5539713" y="1872772"/>
              <a:ext cx="5387842" cy="3469502"/>
              <a:chOff x="4310199" y="1982657"/>
              <a:chExt cx="5387842" cy="3469502"/>
            </a:xfrm>
          </p:grpSpPr>
          <p:pic>
            <p:nvPicPr>
              <p:cNvPr id="21" name="Content Placeholder 4"/>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5690" r="66237" b="1862"/>
              <a:stretch>
                <a:fillRect/>
              </a:stretch>
            </p:blipFill>
            <p:spPr>
              <a:xfrm>
                <a:off x="5131688" y="2659902"/>
                <a:ext cx="3767422" cy="2664286"/>
              </a:xfrm>
              <a:prstGeom prst="rect">
                <a:avLst/>
              </a:prstGeom>
            </p:spPr>
          </p:pic>
          <p:grpSp>
            <p:nvGrpSpPr>
              <p:cNvPr id="22" name="Group 21"/>
              <p:cNvGrpSpPr/>
              <p:nvPr/>
            </p:nvGrpSpPr>
            <p:grpSpPr>
              <a:xfrm>
                <a:off x="4310199" y="1982657"/>
                <a:ext cx="5387842" cy="3469502"/>
                <a:chOff x="8989148" y="4645264"/>
                <a:chExt cx="3907190" cy="1845880"/>
              </a:xfrm>
            </p:grpSpPr>
            <p:cxnSp>
              <p:nvCxnSpPr>
                <p:cNvPr id="36" name="Straight Arrow Connector 35"/>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9" name="TextBox 38"/>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3" name="TextBox 22"/>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5" name="TextBox 24"/>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6" name="TextBox 25"/>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7" name="TextBox 26"/>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8" name="TextBox 27"/>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9" name="TextBox 28"/>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30" name="TextBox 29"/>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31" name="TextBox 30"/>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32" name="TextBox 31"/>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3" name="TextBox 32"/>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4" name="TextBox 33"/>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5" name="TextBox 34"/>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7" name="TextBox 16"/>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8" name="Group 17"/>
            <p:cNvGrpSpPr/>
            <p:nvPr/>
          </p:nvGrpSpPr>
          <p:grpSpPr>
            <a:xfrm>
              <a:off x="6364477" y="2949761"/>
              <a:ext cx="3327816" cy="2225708"/>
              <a:chOff x="6364477" y="2949761"/>
              <a:chExt cx="3327816" cy="2225708"/>
            </a:xfrm>
          </p:grpSpPr>
          <p:cxnSp>
            <p:nvCxnSpPr>
              <p:cNvPr id="19" name="Straight Connector 18"/>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40" name="Rectangle 39" descr="n53 Fb Tran Phu"/>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n53 Fb Tran Phu"/>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n53 Fb Tran Phu"/>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53 Fb Tran Phu"/>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Phiếu</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tập</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Times New Roman" panose="02020603050405020304" pitchFamily="18" charset="0"/>
                <a:cs typeface="Times New Roman" panose="02020603050405020304" pitchFamily="18" charset="0"/>
              </a:rPr>
              <a:t> 2: </a:t>
            </a:r>
          </a:p>
        </p:txBody>
      </p:sp>
      <p:pic>
        <p:nvPicPr>
          <p:cNvPr id="4"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n53 Fb Tran Phu"/>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Câu 4.</a:t>
            </a:r>
            <a:r>
              <a:rPr lang="en-US" sz="2400">
                <a:solidFill>
                  <a:schemeClr val="tx1"/>
                </a:solidFill>
                <a:ea typeface="Times New Roman" panose="02020603050405020304" pitchFamily="18" charset="0"/>
                <a:cs typeface="Arial" panose="020B0604020202020204"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a.</a:t>
            </a:r>
            <a:r>
              <a:rPr lang="en-US" sz="2400">
                <a:solidFill>
                  <a:schemeClr val="tx1"/>
                </a:solidFill>
                <a:ea typeface="Times New Roman" panose="02020603050405020304" pitchFamily="18" charset="0"/>
                <a:cs typeface="Arial" panose="020B0604020202020204" pitchFamily="34" charset="0"/>
              </a:rPr>
              <a:t> Mô tả chuyển động		</a:t>
            </a:r>
            <a:r>
              <a:rPr lang="en-US" sz="2400" b="1">
                <a:solidFill>
                  <a:schemeClr val="tx1"/>
                </a:solidFill>
                <a:ea typeface="Times New Roman" panose="02020603050405020304" pitchFamily="18" charset="0"/>
                <a:cs typeface="Arial" panose="020B0604020202020204" pitchFamily="34" charset="0"/>
              </a:rPr>
              <a:t>b.</a:t>
            </a:r>
            <a:r>
              <a:rPr lang="en-US" sz="2400">
                <a:solidFill>
                  <a:schemeClr val="tx1"/>
                </a:solidFill>
                <a:ea typeface="Times New Roman" panose="02020603050405020304" pitchFamily="18" charset="0"/>
                <a:cs typeface="Arial" panose="020B0604020202020204"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a:t>
            </a:r>
            <a:r>
              <a:rPr lang="en-US" sz="2400">
                <a:solidFill>
                  <a:schemeClr val="tx1"/>
                </a:solidFill>
                <a:ea typeface="Times New Roman" panose="02020603050405020304" pitchFamily="18" charset="0"/>
                <a:cs typeface="Arial" panose="020B0604020202020204" pitchFamily="34" charset="0"/>
              </a:rPr>
              <a:t> a = ?: 4 s đầu		</a:t>
            </a:r>
            <a:r>
              <a:rPr lang="en-US" sz="2400" b="1">
                <a:solidFill>
                  <a:schemeClr val="tx1"/>
                </a:solidFill>
                <a:ea typeface="Times New Roman" panose="02020603050405020304" pitchFamily="18" charset="0"/>
                <a:cs typeface="Arial" panose="020B0604020202020204" pitchFamily="34" charset="0"/>
              </a:rPr>
              <a:t>d.</a:t>
            </a:r>
            <a:r>
              <a:rPr lang="en-US" sz="2400">
                <a:solidFill>
                  <a:schemeClr val="tx1"/>
                </a:solidFill>
                <a:ea typeface="Times New Roman" panose="02020603050405020304" pitchFamily="18" charset="0"/>
                <a:cs typeface="Arial" panose="020B0604020202020204"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anose="02020603050405020304" pitchFamily="18" charset="0"/>
                <a:cs typeface="Arial" panose="020B0604020202020204" pitchFamily="34" charset="0"/>
              </a:rPr>
              <a:t>Kiểm tra kết quả của câu b và câu c bằng cách dùng công thức.</a:t>
            </a:r>
            <a:endParaRPr lang="en-US" sz="2400" dirty="0">
              <a:solidFill>
                <a:schemeClr val="tx1"/>
              </a:solidFill>
              <a:cs typeface="Arial" panose="020B0604020202020204" pitchFamily="34" charset="0"/>
            </a:endParaRPr>
          </a:p>
        </p:txBody>
      </p:sp>
      <p:grpSp>
        <p:nvGrpSpPr>
          <p:cNvPr id="8" name="Group 7" descr="n53 Fb Tran Phu"/>
          <p:cNvGrpSpPr/>
          <p:nvPr/>
        </p:nvGrpSpPr>
        <p:grpSpPr>
          <a:xfrm>
            <a:off x="7062793" y="1537997"/>
            <a:ext cx="5387842" cy="3469502"/>
            <a:chOff x="5539713" y="1872772"/>
            <a:chExt cx="5387842" cy="3469502"/>
          </a:xfrm>
        </p:grpSpPr>
        <p:grpSp>
          <p:nvGrpSpPr>
            <p:cNvPr id="9" name="Group 8"/>
            <p:cNvGrpSpPr/>
            <p:nvPr/>
          </p:nvGrpSpPr>
          <p:grpSpPr>
            <a:xfrm>
              <a:off x="5539713" y="1872772"/>
              <a:ext cx="5387842" cy="3469502"/>
              <a:chOff x="4310199" y="1982657"/>
              <a:chExt cx="5387842" cy="3469502"/>
            </a:xfrm>
          </p:grpSpPr>
          <p:pic>
            <p:nvPicPr>
              <p:cNvPr id="63"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5690" r="66237" b="1862"/>
              <a:stretch>
                <a:fillRect/>
              </a:stretch>
            </p:blipFill>
            <p:spPr>
              <a:xfrm>
                <a:off x="5131688" y="2659902"/>
                <a:ext cx="3767422" cy="2664286"/>
              </a:xfrm>
              <a:prstGeom prst="rect">
                <a:avLst/>
              </a:prstGeom>
            </p:spPr>
          </p:pic>
          <p:grpSp>
            <p:nvGrpSpPr>
              <p:cNvPr id="64" name="Group 63"/>
              <p:cNvGrpSpPr/>
              <p:nvPr/>
            </p:nvGrpSpPr>
            <p:grpSpPr>
              <a:xfrm>
                <a:off x="4310199" y="1982657"/>
                <a:ext cx="5387842" cy="3469502"/>
                <a:chOff x="8989148" y="4645264"/>
                <a:chExt cx="3907190" cy="1845880"/>
              </a:xfrm>
            </p:grpSpPr>
            <p:cxnSp>
              <p:nvCxnSpPr>
                <p:cNvPr id="78" name="Straight Arrow Connector 77"/>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p:cNvGrpSpPr/>
            <p:nvPr/>
          </p:nvGrpSpPr>
          <p:grpSpPr>
            <a:xfrm>
              <a:off x="6364477" y="2949761"/>
              <a:ext cx="3327816" cy="2225708"/>
              <a:chOff x="6364477" y="2949761"/>
              <a:chExt cx="3327816" cy="2225708"/>
            </a:xfrm>
          </p:grpSpPr>
          <p:cxnSp>
            <p:nvCxnSpPr>
              <p:cNvPr id="58" name="Straight Connector 57"/>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n53 Fb Tran Phu"/>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descr="n53 Fb Tran Phu"/>
          <p:cNvSpPr>
            <a:spLocks noChangeArrowheads="1"/>
          </p:cNvSpPr>
          <p:nvPr/>
        </p:nvSpPr>
        <p:spPr bwMode="auto">
          <a:xfrm>
            <a:off x="2092369" y="1918334"/>
            <a:ext cx="5432219" cy="89255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sz="26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Kiểm tra kết quả bằng công thức:</a:t>
            </a:r>
            <a:endPar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Độ dịch chuyển:</a:t>
            </a:r>
            <a:endPar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1" descr="n53 Fb Tran Phu"/>
              <p:cNvSpPr>
                <a:spLocks noChangeArrowheads="1"/>
              </p:cNvSpPr>
              <p:nvPr/>
            </p:nvSpPr>
            <p:spPr bwMode="auto">
              <a:xfrm>
                <a:off x="2314582" y="2727091"/>
                <a:ext cx="5076179" cy="239078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fr-FR" sz="2600">
                    <a:ea typeface="Times New Roman" panose="02020603050405020304" pitchFamily="18" charset="0"/>
                    <a:cs typeface="Arial" panose="020B0604020202020204" pitchFamily="34" charset="0"/>
                  </a:rPr>
                  <a:t>+</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4 giây đầu: </a:t>
                </a:r>
              </a:p>
              <a:p>
                <a:pPr marL="0" marR="0" lvl="0" indent="0" algn="just" defTabSz="914400" rtl="0" eaLnBrk="0" fontAlgn="base" latinLnBrk="0" hangingPunct="0">
                  <a:lnSpc>
                    <a:spcPct val="100000"/>
                  </a:lnSpc>
                  <a:spcBef>
                    <a:spcPct val="0"/>
                  </a:spcBef>
                  <a:spcAft>
                    <a:spcPct val="0"/>
                  </a:spcAft>
                  <a:buClrTx/>
                  <a:buSzTx/>
                  <a:buFontTx/>
                  <a:buNone/>
                </a:pPr>
                <a14:m>
                  <m:oMathPara xmlns:m="http://schemas.openxmlformats.org/officeDocument/2006/math">
                    <m:oMathParaPr>
                      <m:jc m:val="left"/>
                    </m:oMathParaPr>
                    <m:oMath xmlns:m="http://schemas.openxmlformats.org/officeDocument/2006/math">
                      <m:r>
                        <a:rPr kumimoji="0" lang="en-US"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kumimoji="0" lang="fr-FR" sz="2600" b="0" i="1" u="none" strike="noStrike" cap="none" normalizeH="0" baseline="0" smtClean="0">
                              <a:ln>
                                <a:noFill/>
                              </a:ln>
                              <a:solidFill>
                                <a:schemeClr val="tx1"/>
                              </a:solidFill>
                              <a:effectLst/>
                              <a:latin typeface="Cambria Math"/>
                              <a:cs typeface="Arial" panose="020B0604020202020204" pitchFamily="34" charset="0"/>
                            </a:rPr>
                          </m:ctrlPr>
                        </m:fPr>
                        <m:num>
                          <m:r>
                            <a:rPr kumimoji="0" lang="en-US" sz="2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1</m:t>
                          </m:r>
                        </m:num>
                        <m:den>
                          <m:r>
                            <a:rPr kumimoji="0" lang="en-US" sz="2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0.4 +</m:t>
                      </m:r>
                      <m:f>
                        <m:fPr>
                          <m:ctrlPr>
                            <a:rPr lang="fr-FR" sz="2600" i="1">
                              <a:latin typeface="Cambria Math"/>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i="1">
                              <a:latin typeface="Cambria Math" panose="02040503050406030204" pitchFamily="18" charset="0"/>
                              <a:cs typeface="Arial" panose="020B0604020202020204"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.2.4</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16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2 giây tiếp theo: </a:t>
                </a:r>
              </a:p>
            </p:txBody>
          </p:sp>
        </mc:Choice>
        <mc:Fallback xmlns="">
          <p:sp>
            <p:nvSpPr>
              <p:cNvPr id="3" name="Rectangle 1" descr="n53 Fb Tran Phu"/>
              <p:cNvSpPr>
                <a:spLocks noRot="1" noChangeAspect="1" noMove="1" noResize="1" noEditPoints="1" noAdjustHandles="1" noChangeArrowheads="1" noChangeShapeType="1" noTextEdit="1"/>
              </p:cNvSpPr>
              <p:nvPr/>
            </p:nvSpPr>
            <p:spPr bwMode="auto">
              <a:xfrm>
                <a:off x="2314582" y="2727091"/>
                <a:ext cx="5076179" cy="2390783"/>
              </a:xfrm>
              <a:prstGeom prst="rect">
                <a:avLst/>
              </a:prstGeom>
              <a:blipFill rotWithShape="1">
                <a:blip r:embed="rId5"/>
                <a:stretch>
                  <a:fillRect t="-17" r="12" b="17"/>
                </a:stretch>
              </a:blipFill>
              <a:ln w="9525">
                <a:noFill/>
                <a:miter lim="800000"/>
              </a:ln>
              <a:effectLst/>
            </p:spPr>
            <p:txBody>
              <a:bodyPr/>
              <a:lstStyle/>
              <a:p>
                <a:r>
                  <a:rPr lang="en-US" altLang="en-US">
                    <a:noFill/>
                  </a:rPr>
                  <a:t> </a:t>
                </a:r>
              </a:p>
            </p:txBody>
          </p:sp>
        </mc:Fallback>
      </mc:AlternateContent>
      <p:sp>
        <p:nvSpPr>
          <p:cNvPr id="5" name="Rectangle 1" descr="n53 Fb Tran Phu"/>
          <p:cNvSpPr>
            <a:spLocks noChangeArrowheads="1"/>
          </p:cNvSpPr>
          <p:nvPr/>
        </p:nvSpPr>
        <p:spPr bwMode="auto">
          <a:xfrm>
            <a:off x="2314582" y="5958886"/>
            <a:ext cx="7667392" cy="89255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fr-FR" sz="2600">
                <a:ea typeface="Times New Roman" panose="02020603050405020304" pitchFamily="18" charset="0"/>
                <a:cs typeface="Arial" panose="020B0604020202020204" pitchFamily="34" charset="0"/>
              </a:rPr>
              <a:t>+</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3 giây cuối: d</a:t>
            </a:r>
            <a:r>
              <a:rPr kumimoji="0" lang="fr-FR" sz="26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3</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 v</a:t>
            </a:r>
            <a:r>
              <a:rPr kumimoji="0" lang="fr-FR" sz="2600" b="0" i="0" u="none" strike="noStrike" cap="none" normalizeH="0" baseline="-30000">
                <a:ln>
                  <a:noFill/>
                </a:ln>
                <a:solidFill>
                  <a:schemeClr val="tx1"/>
                </a:solidFill>
                <a:effectLst/>
                <a:ea typeface="Times New Roman" panose="02020603050405020304" pitchFamily="18" charset="0"/>
                <a:cs typeface="Arial" panose="020B0604020202020204" pitchFamily="34" charset="0"/>
              </a:rPr>
              <a:t>3</a:t>
            </a:r>
            <a:r>
              <a:rPr kumimoji="0" lang="fr-FR" sz="2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.t = −4.3 = −12 (m)</a:t>
            </a:r>
            <a:endPar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2600" b="1" i="0" u="none" strike="noStrike" cap="none" normalizeH="0" baseline="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rPr>
              <a:t></a:t>
            </a:r>
            <a:r>
              <a:rPr kumimoji="0" lang="fr-FR" sz="26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Trùng với kết quả khi dùng đồ thị.</a:t>
            </a:r>
            <a:endParaRPr kumimoji="0" lang="fr-FR" sz="26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1" name="Rectangle 1" descr="n53 Fb Tran Phu"/>
              <p:cNvSpPr>
                <a:spLocks noChangeArrowheads="1"/>
              </p:cNvSpPr>
              <p:nvPr/>
            </p:nvSpPr>
            <p:spPr bwMode="auto">
              <a:xfrm>
                <a:off x="2476619" y="5160864"/>
                <a:ext cx="9440001" cy="841449"/>
              </a:xfrm>
              <a:prstGeom prst="rect">
                <a:avLst/>
              </a:prstGeom>
              <a:noFill/>
              <a:ln w="9525">
                <a:noFill/>
                <a:miter lim="800000"/>
              </a:ln>
              <a:effectLst/>
            </p:spPr>
            <p:txBody>
              <a:bodyPr vert="horz" wrap="square" lIns="91440" tIns="45720" rIns="91440" bIns="45720" numCol="1" anchor="ctr" anchorCtr="0" compatLnSpc="1">
                <a:spAutoFit/>
              </a:bodyPr>
              <a:lstStyle/>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fr-FR" sz="2600" i="1">
                              <a:latin typeface="Cambria Math"/>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i="1">
                              <a:latin typeface="Cambria Math" panose="02040503050406030204" pitchFamily="18" charset="0"/>
                              <a:cs typeface="Arial" panose="020B0604020202020204"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0.2 +</m:t>
                      </m:r>
                      <m:f>
                        <m:fPr>
                          <m:ctrlPr>
                            <a:rPr lang="fr-FR" sz="2600" i="1">
                              <a:latin typeface="Cambria Math"/>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i="1">
                              <a:latin typeface="Cambria Math" panose="02040503050406030204" pitchFamily="18" charset="0"/>
                              <a:cs typeface="Arial" panose="020B0604020202020204"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.(−2).2</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−4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26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p:txBody>
          </p:sp>
        </mc:Choice>
        <mc:Fallback xmlns="">
          <p:sp>
            <p:nvSpPr>
              <p:cNvPr id="11" name="Rectangle 1" descr="n53 Fb Tran Phu"/>
              <p:cNvSpPr>
                <a:spLocks noRot="1" noChangeAspect="1" noMove="1" noResize="1" noEditPoints="1" noAdjustHandles="1" noChangeArrowheads="1" noChangeShapeType="1" noTextEdit="1"/>
              </p:cNvSpPr>
              <p:nvPr/>
            </p:nvSpPr>
            <p:spPr bwMode="auto">
              <a:xfrm>
                <a:off x="2476619" y="5160864"/>
                <a:ext cx="9440001" cy="841449"/>
              </a:xfrm>
              <a:prstGeom prst="rect">
                <a:avLst/>
              </a:prstGeom>
              <a:blipFill rotWithShape="1">
                <a:blip r:embed="rId6"/>
                <a:stretch>
                  <a:fillRect l="-1" t="-8403" r="2" b="35"/>
                </a:stretch>
              </a:blipFill>
              <a:ln w="9525">
                <a:noFill/>
                <a:miter lim="800000"/>
              </a:ln>
              <a:effectLst/>
            </p:spPr>
            <p:txBody>
              <a:bodyPr/>
              <a:lstStyle/>
              <a:p>
                <a:r>
                  <a:rPr lang="en-US" altLang="en-US">
                    <a:noFill/>
                  </a:rPr>
                  <a:t> </a:t>
                </a:r>
              </a:p>
            </p:txBody>
          </p:sp>
        </mc:Fallback>
      </mc:AlternateContent>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descr="n53 Fb Tran Phu"/>
          <p:cNvSpPr/>
          <p:nvPr/>
        </p:nvSpPr>
        <p:spPr>
          <a:xfrm>
            <a:off x="1049311" y="42476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eaLnBrk="0" fontAlgn="base" hangingPunct="0">
              <a:spcBef>
                <a:spcPct val="0"/>
              </a:spcBef>
              <a:spcAft>
                <a:spcPct val="0"/>
              </a:spcAft>
            </a:pPr>
            <a:r>
              <a:rPr lang="fr-FR" sz="4800">
                <a:latin typeface="Arial" panose="020B0604020202020204" pitchFamily="34" charset="0"/>
                <a:ea typeface="Times New Roman" panose="02020603050405020304" pitchFamily="18" charset="0"/>
                <a:cs typeface="Arial" panose="020B0604020202020204" pitchFamily="34" charset="0"/>
              </a:rPr>
              <a:t>Thế nào là chuyển động biến đổi?</a:t>
            </a:r>
            <a:endParaRPr lang="fr-FR" sz="4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descr="n53 Fb Tran Phu">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403995" y="3322960"/>
            <a:ext cx="4202514" cy="3592190"/>
          </a:xfrm>
          <a:prstGeom prst="rect">
            <a:avLst/>
          </a:prstGeom>
        </p:spPr>
      </p:pic>
      <p:pic>
        <p:nvPicPr>
          <p:cNvPr id="2" name="Thay lốp xe F1 trong 1,98 giây" descr="n53 Fb Tran Ph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91330" y="3098752"/>
            <a:ext cx="6466189" cy="363723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Rectangle 2" descr="n53 Fb Tran Phu"/>
          <p:cNvSpPr/>
          <p:nvPr/>
        </p:nvSpPr>
        <p:spPr>
          <a:xfrm>
            <a:off x="1044314" y="164965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000" b="1" i="1">
                <a:solidFill>
                  <a:schemeClr val="tx1"/>
                </a:solidFill>
                <a:latin typeface="Arial" panose="020B0604020202020204" pitchFamily="34" charset="0"/>
                <a:ea typeface="Times New Roman" panose="02020603050405020304" pitchFamily="18" charset="0"/>
                <a:cs typeface="Arial" panose="020B0604020202020204" pitchFamily="34" charset="0"/>
              </a:rPr>
              <a:t>Trả lời:</a:t>
            </a:r>
            <a:r>
              <a:rPr lang="fr-FR" sz="4000">
                <a:solidFill>
                  <a:schemeClr val="tx1"/>
                </a:solidFill>
                <a:latin typeface="Arial" panose="020B0604020202020204" pitchFamily="34" charset="0"/>
                <a:ea typeface="Times New Roman" panose="02020603050405020304" pitchFamily="18" charset="0"/>
                <a:cs typeface="Arial" panose="020B0604020202020204" pitchFamily="34" charset="0"/>
              </a:rPr>
              <a:t> là chuyển động có vận tốc thay đổi.</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 presetClass="mediacall" presetSubtype="0" fill="hold" nodeType="withEffect">
                                  <p:stCondLst>
                                    <p:cond delay="0"/>
                                  </p:stCondLst>
                                  <p:childTnLst>
                                    <p:cmd type="call" cmd="playFrom(0.0)">
                                      <p:cBhvr>
                                        <p:cTn id="13" dur="22082"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8"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descr="n53 Fb Tran Phu"/>
          <p:cNvSpPr/>
          <p:nvPr/>
        </p:nvSpPr>
        <p:spPr>
          <a:xfrm>
            <a:off x="8274570" y="1678898"/>
            <a:ext cx="2713220" cy="3237876"/>
          </a:xfrm>
          <a:custGeom>
            <a:avLst/>
            <a:gdLst>
              <a:gd name="connsiteX0" fmla="*/ 0 w 2713220"/>
              <a:gd name="connsiteY0" fmla="*/ 3237876 h 3237876"/>
              <a:gd name="connsiteX1" fmla="*/ 0 w 2713220"/>
              <a:gd name="connsiteY1" fmla="*/ 2428407 h 3237876"/>
              <a:gd name="connsiteX2" fmla="*/ 2713220 w 2713220"/>
              <a:gd name="connsiteY2" fmla="*/ 0 h 3237876"/>
              <a:gd name="connsiteX3" fmla="*/ 2713220 w 2713220"/>
              <a:gd name="connsiteY3" fmla="*/ 3207895 h 3237876"/>
              <a:gd name="connsiteX4" fmla="*/ 0 w 2713220"/>
              <a:gd name="connsiteY4" fmla="*/ 3237876 h 323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220" h="3237876">
                <a:moveTo>
                  <a:pt x="0" y="3237876"/>
                </a:moveTo>
                <a:lnTo>
                  <a:pt x="0" y="2428407"/>
                </a:lnTo>
                <a:lnTo>
                  <a:pt x="2713220" y="0"/>
                </a:lnTo>
                <a:lnTo>
                  <a:pt x="2713220" y="3207895"/>
                </a:lnTo>
                <a:lnTo>
                  <a:pt x="0" y="3237876"/>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n53 Fb Tran Phu"/>
          <p:cNvSpPr>
            <a:spLocks noGrp="1" noRot="1" noChangeAspect="1" noMove="1" noResize="1" noEditPoints="1" noAdjustHandles="1" noChangeArrowheads="1" noChangeShapeType="1" noTextEdit="1"/>
          </p:cNvSpPr>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n53 Fb Tran Phu"/>
          <p:cNvSpPr>
            <a:spLocks noGrp="1" noRot="1" noChangeAspect="1" noMove="1" noResize="1" noEditPoints="1" noAdjustHandles="1" noChangeArrowheads="1" noChangeShapeType="1" noTextEdit="1"/>
          </p:cNvSpPr>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n53 Fb Tran Phu"/>
          <p:cNvSpPr>
            <a:spLocks noGrp="1" noRot="1" noChangeAspect="1" noMove="1" noResize="1" noEditPoints="1" noAdjustHandles="1" noChangeArrowheads="1" noChangeShapeType="1" noTextEdit="1"/>
          </p:cNvSpPr>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50" name="Straight Connector 1049" descr="n53 Fb Tran Phu"/>
          <p:cNvCxnSpPr>
            <a:cxnSpLocks noGrp="1" noRot="1" noChangeAspect="1" noMove="1" noResize="1" noEditPoints="1" noAdjustHandles="1" noChangeArrowheads="1" noChangeShapeType="1"/>
          </p:cNvCxnSpPr>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2" name="Freeform: Shape 1051" descr="n53 Fb Tran Phu"/>
          <p:cNvSpPr>
            <a:spLocks noGrp="1" noRot="1" noChangeAspect="1" noMove="1" noResize="1" noEditPoints="1" noAdjustHandles="1" noChangeArrowheads="1" noChangeShapeType="1" noTextEdit="1"/>
          </p:cNvSpPr>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54" name="Freeform: Shape 1053" descr="n53 Fb Tran Phu"/>
          <p:cNvSpPr>
            <a:spLocks noGrp="1" noRot="1" noChangeAspect="1" noMove="1" noResize="1" noEditPoints="1" noAdjustHandles="1" noChangeArrowheads="1" noChangeShapeType="1" noTextEdit="1"/>
          </p:cNvSpPr>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6" name="Freeform: Shape 1055" descr="n53 Fb Tran Phu"/>
          <p:cNvSpPr>
            <a:spLocks noGrp="1" noRot="1" noChangeAspect="1" noMove="1" noResize="1" noEditPoints="1" noAdjustHandles="1" noChangeArrowheads="1" noChangeShapeType="1" noTextEdit="1"/>
          </p:cNvSpPr>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1026" name="Picture 2" descr="n53 Fb Tran Ph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64841" y="5718944"/>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53 Fb Tran Phu"/>
          <p:cNvSpPr txBox="1"/>
          <p:nvPr/>
        </p:nvSpPr>
        <p:spPr>
          <a:xfrm>
            <a:off x="313904" y="276421"/>
            <a:ext cx="7350251" cy="120760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IV</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4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kumimoji="0" 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0529" name="Rectangle 1" descr="n53 Fb Tran Phu"/>
          <p:cNvSpPr>
            <a:spLocks noChangeArrowheads="1"/>
          </p:cNvSpPr>
          <p:nvPr/>
        </p:nvSpPr>
        <p:spPr bwMode="auto">
          <a:xfrm>
            <a:off x="322166" y="1997782"/>
            <a:ext cx="6427437" cy="1384995"/>
          </a:xfrm>
          <a:prstGeom prst="rect">
            <a:avLst/>
          </a:prstGeom>
          <a:noFill/>
          <a:ln w="28575">
            <a:solidFill>
              <a:schemeClr val="accent1"/>
            </a:solidFill>
            <a:prstDash val="sysDash"/>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pt-BR"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 </a:t>
            </a:r>
            <a:r>
              <a:rPr kumimoji="0" lang="pt-B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lớn độ dịch chuyển bằng diện tích của hình giới hạn bởi các cạnh có độ dài là v và t</a:t>
            </a:r>
            <a:r>
              <a:rPr kumimoji="0" lang="pt-BR" sz="2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r>
              <a:rPr kumimoji="0" lang="pt-B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a:t>
            </a:r>
            <a:r>
              <a:rPr kumimoji="0" lang="pt-BR" sz="2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pt-B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đối với trục </a:t>
            </a:r>
            <a:r>
              <a:rPr kumimoji="0" lang="pt-BR"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hoành.</a:t>
            </a:r>
            <a:endParaRPr kumimoji="0" 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descr="n53 Fb Tran Phu"/>
          <p:cNvGrpSpPr/>
          <p:nvPr/>
        </p:nvGrpSpPr>
        <p:grpSpPr>
          <a:xfrm>
            <a:off x="7287517" y="941990"/>
            <a:ext cx="5030684" cy="4934748"/>
            <a:chOff x="5613950" y="797119"/>
            <a:chExt cx="4046730" cy="4499909"/>
          </a:xfrm>
        </p:grpSpPr>
        <p:grpSp>
          <p:nvGrpSpPr>
            <p:cNvPr id="9" name="Group 8"/>
            <p:cNvGrpSpPr/>
            <p:nvPr/>
          </p:nvGrpSpPr>
          <p:grpSpPr>
            <a:xfrm>
              <a:off x="5664784" y="797119"/>
              <a:ext cx="3995896" cy="4499909"/>
              <a:chOff x="4435270" y="907004"/>
              <a:chExt cx="3995896" cy="4499909"/>
            </a:xfrm>
          </p:grpSpPr>
          <p:pic>
            <p:nvPicPr>
              <p:cNvPr id="25"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49701" r="79412" b="1861"/>
              <a:stretch>
                <a:fillRect/>
              </a:stretch>
            </p:blipFill>
            <p:spPr>
              <a:xfrm>
                <a:off x="5156630" y="1506519"/>
                <a:ext cx="2297227" cy="3040282"/>
              </a:xfrm>
              <a:prstGeom prst="rect">
                <a:avLst/>
              </a:prstGeom>
            </p:spPr>
          </p:pic>
          <p:grpSp>
            <p:nvGrpSpPr>
              <p:cNvPr id="26" name="Group 25"/>
              <p:cNvGrpSpPr/>
              <p:nvPr/>
            </p:nvGrpSpPr>
            <p:grpSpPr>
              <a:xfrm>
                <a:off x="4870218" y="907004"/>
                <a:ext cx="3560948" cy="4499909"/>
                <a:chOff x="9395240" y="4072988"/>
                <a:chExt cx="2582344" cy="2394087"/>
              </a:xfrm>
            </p:grpSpPr>
            <p:cxnSp>
              <p:nvCxnSpPr>
                <p:cNvPr id="29" name="Straight Arrow Connector 28"/>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2" name="TextBox 31"/>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7" name="TextBox 26"/>
              <p:cNvSpPr txBox="1"/>
              <p:nvPr/>
            </p:nvSpPr>
            <p:spPr>
              <a:xfrm>
                <a:off x="4435270" y="348450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sp>
            <p:nvSpPr>
              <p:cNvPr id="28" name="TextBox 27"/>
              <p:cNvSpPr txBox="1"/>
              <p:nvPr/>
            </p:nvSpPr>
            <p:spPr>
              <a:xfrm>
                <a:off x="4900490" y="4496916"/>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1</a:t>
                </a:r>
              </a:p>
            </p:txBody>
          </p:sp>
        </p:grpSp>
        <p:sp>
          <p:nvSpPr>
            <p:cNvPr id="10" name="TextBox 9"/>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5" name="Straight Connector 14"/>
            <p:cNvCxnSpPr/>
            <p:nvPr/>
          </p:nvCxnSpPr>
          <p:spPr>
            <a:xfrm flipV="1">
              <a:off x="6383718" y="1420129"/>
              <a:ext cx="2230373" cy="767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606733" y="1382432"/>
              <a:ext cx="7358"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96679" y="1201106"/>
              <a:ext cx="276103"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3" name="TextBox 22"/>
            <p:cNvSpPr txBox="1"/>
            <p:nvPr/>
          </p:nvSpPr>
          <p:spPr>
            <a:xfrm>
              <a:off x="8326026" y="4378247"/>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2</a:t>
              </a:r>
            </a:p>
          </p:txBody>
        </p:sp>
        <p:cxnSp>
          <p:nvCxnSpPr>
            <p:cNvPr id="24" name="Straight Connector 23"/>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Hexagon 50" descr="n53 Fb Tran Phu"/>
              <p:cNvSpPr/>
              <p:nvPr/>
            </p:nvSpPr>
            <p:spPr>
              <a:xfrm>
                <a:off x="846400" y="4100315"/>
                <a:ext cx="5185318" cy="17125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𝒅</m:t>
                      </m:r>
                      <m:r>
                        <a:rPr lang="pt-BR" sz="3600" b="1"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36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𝟎</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𝒕</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f>
                        <m:fPr>
                          <m:ctrlPr>
                            <a:rPr lang="pt-BR" sz="3600" b="1" i="1" dirty="0">
                              <a:solidFill>
                                <a:schemeClr val="bg1"/>
                              </a:solidFill>
                              <a:latin typeface="Cambria Math"/>
                              <a:cs typeface="Arial" panose="020B0604020202020204" pitchFamily="34" charset="0"/>
                            </a:rPr>
                          </m:ctrlPr>
                        </m:fPr>
                        <m:num>
                          <m:r>
                            <a:rPr lang="en-US" sz="3600" b="1" i="1" dirty="0">
                              <a:solidFill>
                                <a:schemeClr val="bg1"/>
                              </a:solidFill>
                              <a:latin typeface="Cambria Math" panose="02040503050406030204" pitchFamily="18" charset="0"/>
                              <a:cs typeface="Arial" panose="020B0604020202020204" pitchFamily="34" charset="0"/>
                            </a:rPr>
                            <m:t>𝟏</m:t>
                          </m:r>
                        </m:num>
                        <m:den>
                          <m:r>
                            <a:rPr lang="en-US" sz="3600" b="1" i="1" dirty="0">
                              <a:solidFill>
                                <a:schemeClr val="bg1"/>
                              </a:solidFill>
                              <a:latin typeface="Cambria Math" panose="02040503050406030204" pitchFamily="18" charset="0"/>
                              <a:cs typeface="Arial" panose="020B0604020202020204" pitchFamily="34" charset="0"/>
                            </a:rPr>
                            <m:t>𝟐</m:t>
                          </m:r>
                        </m:den>
                      </m:f>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𝒂𝒕</m:t>
                      </m:r>
                      <m:r>
                        <a:rPr lang="pt-BR" sz="36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oMath>
                  </m:oMathPara>
                </a14:m>
                <a:endParaRPr 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36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36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36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𝟎</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𝒂</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pt-BR" sz="36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𝒅</m:t>
                      </m:r>
                    </m:oMath>
                  </m:oMathPara>
                </a14:m>
                <a:endParaRPr lang="pt-BR" sz="3600" b="1" dirty="0">
                  <a:solidFill>
                    <a:schemeClr val="bg1"/>
                  </a:solidFill>
                  <a:latin typeface="Arial" panose="020B0604020202020204" pitchFamily="34" charset="0"/>
                  <a:cs typeface="Arial" panose="020B0604020202020204" pitchFamily="34" charset="0"/>
                </a:endParaRPr>
              </a:p>
            </p:txBody>
          </p:sp>
        </mc:Choice>
        <mc:Fallback xmlns="">
          <p:sp>
            <p:nvSpPr>
              <p:cNvPr id="51" name="Hexagon 50" descr="n53 Fb Tran Phu"/>
              <p:cNvSpPr>
                <a:spLocks noRot="1" noChangeAspect="1" noMove="1" noResize="1" noEditPoints="1" noAdjustHandles="1" noChangeArrowheads="1" noChangeShapeType="1" noTextEdit="1"/>
              </p:cNvSpPr>
              <p:nvPr/>
            </p:nvSpPr>
            <p:spPr>
              <a:xfrm>
                <a:off x="846400" y="4100315"/>
                <a:ext cx="5185318" cy="1712579"/>
              </a:xfrm>
              <a:prstGeom prst="hexagon">
                <a:avLst/>
              </a:prstGeom>
              <a:blipFill rotWithShape="1">
                <a:blip r:embed="rId5"/>
                <a:stretch>
                  <a:fillRect l="-146" t="-5754" r="-125" b="-365"/>
                </a:stretch>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52" name="Picture 4" descr="n53 Fb Tran P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25" y="5707861"/>
            <a:ext cx="1294879" cy="1157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0529"/>
                                        </p:tgtEl>
                                        <p:attrNameLst>
                                          <p:attrName>style.visibility</p:attrName>
                                        </p:attrNameLst>
                                      </p:cBhvr>
                                      <p:to>
                                        <p:strVal val="visible"/>
                                      </p:to>
                                    </p:set>
                                    <p:anim calcmode="lin" valueType="num">
                                      <p:cBhvr>
                                        <p:cTn id="12" dur="500" fill="hold"/>
                                        <p:tgtEl>
                                          <p:spTgt spid="150529"/>
                                        </p:tgtEl>
                                        <p:attrNameLst>
                                          <p:attrName>ppt_w</p:attrName>
                                        </p:attrNameLst>
                                      </p:cBhvr>
                                      <p:tavLst>
                                        <p:tav tm="0">
                                          <p:val>
                                            <p:fltVal val="0"/>
                                          </p:val>
                                        </p:tav>
                                        <p:tav tm="100000">
                                          <p:val>
                                            <p:strVal val="#ppt_w"/>
                                          </p:val>
                                        </p:tav>
                                      </p:tavLst>
                                    </p:anim>
                                    <p:anim calcmode="lin" valueType="num">
                                      <p:cBhvr>
                                        <p:cTn id="13" dur="500" fill="hold"/>
                                        <p:tgtEl>
                                          <p:spTgt spid="150529"/>
                                        </p:tgtEl>
                                        <p:attrNameLst>
                                          <p:attrName>ppt_h</p:attrName>
                                        </p:attrNameLst>
                                      </p:cBhvr>
                                      <p:tavLst>
                                        <p:tav tm="0">
                                          <p:val>
                                            <p:fltVal val="0"/>
                                          </p:val>
                                        </p:tav>
                                        <p:tav tm="100000">
                                          <p:val>
                                            <p:strVal val="#ppt_h"/>
                                          </p:val>
                                        </p:tav>
                                      </p:tavLst>
                                    </p:anim>
                                    <p:animEffect transition="in" filter="fade">
                                      <p:cBhvr>
                                        <p:cTn id="14" dur="500"/>
                                        <p:tgtEl>
                                          <p:spTgt spid="1505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50529" grpId="0" animBg="1"/>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53 Fb Tran Phu"/>
          <p:cNvSpPr txBox="1"/>
          <p:nvPr/>
        </p:nvSpPr>
        <p:spPr>
          <a:xfrm>
            <a:off x="1213225" y="148673"/>
            <a:ext cx="5462878" cy="86206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defRPr/>
            </a:pPr>
            <a:r>
              <a:rPr kumimoji="0" lang="en-US" sz="3600" b="0" i="0" u="none" strike="noStrike" kern="1200" cap="none" spc="0" normalizeH="0" baseline="0" noProof="0" dirty="0" err="1"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KIẾN</a:t>
            </a:r>
            <a:r>
              <a:rPr kumimoji="0" lang="en-US" sz="3600" b="0" i="0" u="none" strike="noStrike" kern="1200" cap="none" spc="0" normalizeH="0" noProof="0" dirty="0"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 </a:t>
            </a:r>
            <a:r>
              <a:rPr kumimoji="0" lang="en-US" sz="3600" b="0" i="0" u="none" strike="noStrike" kern="1200" cap="none" spc="0" normalizeH="0" noProof="0" dirty="0" err="1"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THỨC</a:t>
            </a:r>
            <a:r>
              <a:rPr kumimoji="0" lang="en-US" sz="3600" b="0" i="0" u="none" strike="noStrike" kern="1200" cap="none" spc="0" normalizeH="0" noProof="0" dirty="0"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 </a:t>
            </a:r>
            <a:r>
              <a:rPr kumimoji="0" lang="en-US" sz="3600" b="0" i="0" u="none" strike="noStrike" kern="1200" cap="none" spc="0" normalizeH="0" noProof="0" dirty="0" err="1"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TRỌNG</a:t>
            </a:r>
            <a:r>
              <a:rPr kumimoji="0" lang="en-US" sz="3600" b="0" i="0" u="none" strike="noStrike" kern="1200" cap="none" spc="0" normalizeH="0" noProof="0" dirty="0"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 </a:t>
            </a:r>
            <a:r>
              <a:rPr kumimoji="0" lang="en-US" sz="3600" b="0" i="0" u="none" strike="noStrike" kern="1200" cap="none" spc="0" normalizeH="0" noProof="0" dirty="0" err="1" smtClean="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TÂM</a:t>
            </a:r>
            <a:endParaRPr kumimoji="0" lang="en-US" sz="3600" b="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endParaRPr>
          </a:p>
        </p:txBody>
      </p:sp>
      <p:sp>
        <p:nvSpPr>
          <p:cNvPr id="2" name="Rectangle 1" descr="n53 Fb Tran Phu"/>
          <p:cNvSpPr>
            <a:spLocks noChangeArrowheads="1"/>
          </p:cNvSpPr>
          <p:nvPr/>
        </p:nvSpPr>
        <p:spPr bwMode="auto">
          <a:xfrm>
            <a:off x="229507" y="834463"/>
            <a:ext cx="10069783" cy="584775"/>
          </a:xfrm>
          <a:prstGeom prst="rect">
            <a:avLst/>
          </a:prstGeom>
          <a:noFill/>
          <a:ln w="9525">
            <a:noFill/>
            <a:miter lim="800000"/>
          </a:ln>
          <a:effectLst/>
        </p:spPr>
        <p:txBody>
          <a:bodyPr vert="horz" wrap="square" lIns="91440" tIns="45720" rIns="91440" bIns="45720" numCol="1" anchor="ctr" anchorCtr="0" compatLnSpc="1">
            <a:spAutoFit/>
          </a:bodyPr>
          <a:lstStyle/>
          <a:p>
            <a:pPr marL="290830" marR="0" lvl="0" indent="-290830" algn="just" defTabSz="914400" rtl="0" eaLnBrk="1" fontAlgn="base" latinLnBrk="0" hangingPunct="1">
              <a:lnSpc>
                <a:spcPct val="100000"/>
              </a:lnSpc>
              <a:spcBef>
                <a:spcPct val="0"/>
              </a:spcBef>
              <a:spcAft>
                <a:spcPct val="0"/>
              </a:spcAft>
              <a:buClrTx/>
              <a:buSzTx/>
              <a:buFontTx/>
              <a:buNone/>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Hexagon 2" descr="n53 Fb Tran Phu"/>
          <p:cNvSpPr/>
          <p:nvPr/>
        </p:nvSpPr>
        <p:spPr>
          <a:xfrm>
            <a:off x="6571135" y="1386688"/>
            <a:ext cx="4114800" cy="104064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mc:AlternateContent xmlns:mc="http://schemas.openxmlformats.org/markup-compatibility/2006" xmlns:a14="http://schemas.microsoft.com/office/drawing/2010/main">
        <mc:Choice Requires="a14">
          <p:sp>
            <p:nvSpPr>
              <p:cNvPr id="4" name="Hexagon 3" descr="n53 Fb Tran Phu"/>
              <p:cNvSpPr/>
              <p:nvPr/>
            </p:nvSpPr>
            <p:spPr>
              <a:xfrm>
                <a:off x="2072640" y="1396521"/>
                <a:ext cx="4023360" cy="104064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xmlns="">
          <p:sp>
            <p:nvSpPr>
              <p:cNvPr id="4" name="Hexagon 3" descr="n53 Fb Tran Phu"/>
              <p:cNvSpPr>
                <a:spLocks noRot="1" noChangeAspect="1" noMove="1" noResize="1" noEditPoints="1" noAdjustHandles="1" noChangeArrowheads="1" noChangeShapeType="1" noTextEdit="1"/>
              </p:cNvSpPr>
              <p:nvPr/>
            </p:nvSpPr>
            <p:spPr>
              <a:xfrm>
                <a:off x="2072640" y="1396521"/>
                <a:ext cx="4023360" cy="1040646"/>
              </a:xfrm>
              <a:prstGeom prst="hexagon">
                <a:avLst/>
              </a:prstGeom>
              <a:blipFill>
                <a:blip r:embed="rId2"/>
                <a:stretch>
                  <a:fillRect/>
                </a:stretch>
              </a:blipFill>
            </p:spPr>
            <p:txBody>
              <a:bodyPr/>
              <a:lstStyle/>
              <a:p>
                <a:r>
                  <a:rPr lang="en-US">
                    <a:noFill/>
                  </a:rPr>
                  <a:t> </a:t>
                </a:r>
              </a:p>
            </p:txBody>
          </p:sp>
        </mc:Fallback>
      </mc:AlternateContent>
      <p:sp>
        <p:nvSpPr>
          <p:cNvPr id="5" name="TextBox 4" descr="n53 Fb Tran Phu"/>
          <p:cNvSpPr txBox="1"/>
          <p:nvPr/>
        </p:nvSpPr>
        <p:spPr>
          <a:xfrm>
            <a:off x="229507" y="2486025"/>
            <a:ext cx="11269934" cy="616900"/>
          </a:xfrm>
          <a:prstGeom prst="rect">
            <a:avLst/>
          </a:prstGeom>
          <a:noFill/>
        </p:spPr>
        <p:txBody>
          <a:bodyPr wrap="square">
            <a:spAutoFit/>
          </a:bodyPr>
          <a:lstStyle/>
          <a:p>
            <a:pPr algn="just">
              <a:lnSpc>
                <a:spcPct val="115000"/>
              </a:lnSpc>
            </a:pP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II.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tốc</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tức</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thẳng</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3200" dirty="0">
              <a:ln w="0"/>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Hexagon 5" descr="n53 Fb Tran Phu"/>
              <p:cNvSpPr/>
              <p:nvPr/>
            </p:nvSpPr>
            <p:spPr>
              <a:xfrm>
                <a:off x="3898822" y="3102925"/>
                <a:ext cx="4512677" cy="70811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1" i="1" smtClean="0">
                              <a:solidFill>
                                <a:schemeClr val="bg1"/>
                              </a:solidFill>
                              <a:latin typeface="Cambria Math"/>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𝒕</m:t>
                          </m:r>
                        </m:sub>
                      </m:sSub>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𝒂</m:t>
                      </m:r>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𝒕</m:t>
                      </m:r>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𝒕</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xmlns="">
          <p:sp>
            <p:nvSpPr>
              <p:cNvPr id="6" name="Hexagon 5" descr="n53 Fb Tran Phu"/>
              <p:cNvSpPr>
                <a:spLocks noRot="1" noChangeAspect="1" noMove="1" noResize="1" noEditPoints="1" noAdjustHandles="1" noChangeArrowheads="1" noChangeShapeType="1" noTextEdit="1"/>
              </p:cNvSpPr>
              <p:nvPr/>
            </p:nvSpPr>
            <p:spPr>
              <a:xfrm>
                <a:off x="3898822" y="3102925"/>
                <a:ext cx="4512677" cy="708110"/>
              </a:xfrm>
              <a:prstGeom prst="hexagon">
                <a:avLst/>
              </a:prstGeom>
              <a:blipFill>
                <a:blip r:embed="rId3"/>
                <a:stretch>
                  <a:fillRect/>
                </a:stretch>
              </a:blipFill>
            </p:spPr>
            <p:txBody>
              <a:bodyPr/>
              <a:lstStyle/>
              <a:p>
                <a:r>
                  <a:rPr lang="en-US">
                    <a:noFill/>
                  </a:rPr>
                  <a:t> </a:t>
                </a:r>
              </a:p>
            </p:txBody>
          </p:sp>
        </mc:Fallback>
      </mc:AlternateContent>
      <p:sp>
        <p:nvSpPr>
          <p:cNvPr id="8" name="TextBox 7" descr="n53 Fb Tran Phu"/>
          <p:cNvSpPr txBox="1"/>
          <p:nvPr/>
        </p:nvSpPr>
        <p:spPr>
          <a:xfrm>
            <a:off x="141016" y="3985235"/>
            <a:ext cx="10952058" cy="658642"/>
          </a:xfrm>
          <a:prstGeom prst="rect">
            <a:avLst/>
          </a:prstGeom>
          <a:noFill/>
        </p:spPr>
        <p:txBody>
          <a:bodyPr wrap="square">
            <a:spAutoFit/>
          </a:bodyPr>
          <a:lstStyle/>
          <a:p>
            <a:pPr algn="ctr">
              <a:lnSpc>
                <a:spcPct val="115000"/>
              </a:lnSpc>
            </a:pP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III.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tốc</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thẳng</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ln w="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n w="0"/>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3200" dirty="0">
              <a:ln w="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descr="n53 Fb Tran Phu"/>
          <p:cNvSpPr txBox="1"/>
          <p:nvPr/>
        </p:nvSpPr>
        <p:spPr>
          <a:xfrm>
            <a:off x="292433" y="4665245"/>
            <a:ext cx="10405257" cy="61689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IV</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kumimoji="0" lang="en-US" sz="32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Hexagon 9" descr="n53 Fb Tran Phu"/>
              <p:cNvSpPr/>
              <p:nvPr/>
            </p:nvSpPr>
            <p:spPr>
              <a:xfrm>
                <a:off x="3839661" y="5339091"/>
                <a:ext cx="4512678" cy="141184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𝒅</m:t>
                      </m:r>
                      <m:r>
                        <a:rPr lang="pt-BR" sz="2800" b="1"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28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𝟎</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𝒕</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f>
                        <m:fPr>
                          <m:ctrlPr>
                            <a:rPr lang="pt-BR" sz="2800" b="1" i="1" dirty="0">
                              <a:solidFill>
                                <a:schemeClr val="bg1"/>
                              </a:solidFill>
                              <a:latin typeface="Cambria Math"/>
                              <a:cs typeface="Arial" panose="020B0604020202020204" pitchFamily="34" charset="0"/>
                            </a:rPr>
                          </m:ctrlPr>
                        </m:fPr>
                        <m:num>
                          <m:r>
                            <a:rPr lang="en-US" sz="2800" b="1" i="1" dirty="0">
                              <a:solidFill>
                                <a:schemeClr val="bg1"/>
                              </a:solidFill>
                              <a:latin typeface="Cambria Math" panose="02040503050406030204" pitchFamily="18" charset="0"/>
                              <a:cs typeface="Arial" panose="020B0604020202020204" pitchFamily="34" charset="0"/>
                            </a:rPr>
                            <m:t>𝟏</m:t>
                          </m:r>
                        </m:num>
                        <m:den>
                          <m:r>
                            <a:rPr lang="en-US" sz="2800" b="1" i="1" dirty="0">
                              <a:solidFill>
                                <a:schemeClr val="bg1"/>
                              </a:solidFill>
                              <a:latin typeface="Cambria Math" panose="02040503050406030204" pitchFamily="18" charset="0"/>
                              <a:cs typeface="Arial" panose="020B0604020202020204" pitchFamily="34" charset="0"/>
                            </a:rPr>
                            <m:t>𝟐</m:t>
                          </m:r>
                        </m:den>
                      </m:f>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𝒂𝒕</m:t>
                      </m:r>
                      <m:r>
                        <a:rPr lang="pt-BR" sz="28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oMath>
                  </m:oMathPara>
                </a14:m>
                <a:endParaRPr lang="en-US" sz="28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28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𝒗</m:t>
                      </m:r>
                      <m:r>
                        <a:rPr lang="pt-BR" sz="28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2800" b="1" i="1" baseline="-30000"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𝟎</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 = </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𝟐</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𝒂</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pt-BR" sz="2800" b="1" i="1" dirty="0">
                          <a:solidFill>
                            <a:schemeClr val="bg1"/>
                          </a:solidFill>
                          <a:latin typeface="Cambria Math" panose="02040503050406030204" pitchFamily="18" charset="0"/>
                          <a:ea typeface="Times New Roman" panose="02020603050405020304" pitchFamily="18" charset="0"/>
                          <a:cs typeface="Arial" panose="020B0604020202020204" pitchFamily="34" charset="0"/>
                        </a:rPr>
                        <m:t>𝒅</m:t>
                      </m:r>
                    </m:oMath>
                  </m:oMathPara>
                </a14:m>
                <a:endParaRPr lang="pt-BR" sz="2800" b="1" dirty="0">
                  <a:solidFill>
                    <a:schemeClr val="bg1"/>
                  </a:solidFill>
                  <a:latin typeface="Arial" panose="020B0604020202020204" pitchFamily="34" charset="0"/>
                  <a:cs typeface="Arial" panose="020B0604020202020204" pitchFamily="34" charset="0"/>
                </a:endParaRPr>
              </a:p>
            </p:txBody>
          </p:sp>
        </mc:Choice>
        <mc:Fallback xmlns="">
          <p:sp>
            <p:nvSpPr>
              <p:cNvPr id="10" name="Hexagon 9" descr="n53 Fb Tran Phu"/>
              <p:cNvSpPr>
                <a:spLocks noRot="1" noChangeAspect="1" noMove="1" noResize="1" noEditPoints="1" noAdjustHandles="1" noChangeArrowheads="1" noChangeShapeType="1" noTextEdit="1"/>
              </p:cNvSpPr>
              <p:nvPr/>
            </p:nvSpPr>
            <p:spPr>
              <a:xfrm>
                <a:off x="3839661" y="5339091"/>
                <a:ext cx="4512678" cy="1411844"/>
              </a:xfrm>
              <a:prstGeom prst="hexagon">
                <a:avLst/>
              </a:prstGeom>
              <a:blipFill rotWithShape="1">
                <a:blip r:embed="rId7"/>
                <a:stretch>
                  <a:fillRect l="-165" t="-2609" r="-151" b="-432"/>
                </a:stretch>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1+#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8" grpId="0"/>
      <p:bldP spid="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66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7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descr="n53 Fb Tran Phu"/>
          <p:cNvSpPr/>
          <p:nvPr/>
        </p:nvSpPr>
        <p:spPr>
          <a:xfrm>
            <a:off x="156319" y="4911294"/>
            <a:ext cx="1753692" cy="1752877"/>
          </a:xfrm>
          <a:prstGeom prst="rect">
            <a:avLst/>
          </a:prstGeom>
          <a:solidFill>
            <a:srgbClr val="FFC000">
              <a:alpha val="70000"/>
            </a:srgbClr>
          </a:solidFill>
        </p:spPr>
        <p:txBody>
          <a:bodyPr wrap="square" lIns="91440" tIns="45720" rIns="91440" bIns="45720" anchor="ctr">
            <a:noAutofit/>
          </a:bodyPr>
          <a:lstStyle/>
          <a:p>
            <a:pPr algn="ctr"/>
            <a:r>
              <a:rPr lang="en-US" sz="4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Nhiệm</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vụ</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p:txBody>
      </p:sp>
      <p:sp>
        <p:nvSpPr>
          <p:cNvPr id="6" name="TextBox 5" descr="n53 Fb Tran Phu"/>
          <p:cNvSpPr txBox="1"/>
          <p:nvPr/>
        </p:nvSpPr>
        <p:spPr>
          <a:xfrm>
            <a:off x="2132924" y="4911294"/>
            <a:ext cx="9884905" cy="1752876"/>
          </a:xfrm>
          <a:prstGeom prst="rect">
            <a:avLst/>
          </a:prstGeom>
          <a:solidFill>
            <a:srgbClr val="FFD44B">
              <a:alpha val="70000"/>
            </a:srgbClr>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3200" b="1" dirty="0" err="1">
                <a:effectLst/>
                <a:ea typeface="Times New Roman" panose="02020603050405020304" pitchFamily="18" charset="0"/>
                <a:cs typeface="Times New Roman" panose="02020603050405020304" pitchFamily="18" charset="0"/>
              </a:rPr>
              <a:t>Vận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dụng</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kiến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thức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hoàn</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thành</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các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bài</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trong</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phiếu</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số</a:t>
            </a:r>
            <a:r>
              <a:rPr lang="en-US" sz="3200" b="1" dirty="0">
                <a:ea typeface="Times New Roman" panose="02020603050405020304" pitchFamily="18" charset="0"/>
                <a:cs typeface="Times New Roman" panose="02020603050405020304" pitchFamily="18" charset="0"/>
              </a:rPr>
              <a:t> 4</a:t>
            </a:r>
            <a:endParaRPr lang="en-US" sz="3200" b="1" dirty="0">
              <a:cs typeface="Times New Roman" panose="02020603050405020304" pitchFamily="18" charset="0"/>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53 Fb Tran Phu"/>
          <p:cNvGrpSpPr/>
          <p:nvPr/>
        </p:nvGrpSpPr>
        <p:grpSpPr>
          <a:xfrm>
            <a:off x="6553192" y="3016780"/>
            <a:ext cx="5861443" cy="2852796"/>
            <a:chOff x="5486392" y="3655724"/>
            <a:chExt cx="5861443" cy="2852796"/>
          </a:xfrm>
        </p:grpSpPr>
        <p:grpSp>
          <p:nvGrpSpPr>
            <p:cNvPr id="35" name="Group 34"/>
            <p:cNvGrpSpPr/>
            <p:nvPr/>
          </p:nvGrpSpPr>
          <p:grpSpPr>
            <a:xfrm>
              <a:off x="5486392" y="3655724"/>
              <a:ext cx="5861443" cy="2852796"/>
              <a:chOff x="5370097" y="2521390"/>
              <a:chExt cx="5861443" cy="2852796"/>
            </a:xfrm>
          </p:grpSpPr>
          <p:grpSp>
            <p:nvGrpSpPr>
              <p:cNvPr id="37" name="Group 36"/>
              <p:cNvGrpSpPr/>
              <p:nvPr/>
            </p:nvGrpSpPr>
            <p:grpSpPr>
              <a:xfrm>
                <a:off x="5370097" y="2521390"/>
                <a:ext cx="5861443" cy="2852796"/>
                <a:chOff x="4140583" y="2631275"/>
                <a:chExt cx="5861443" cy="2852796"/>
              </a:xfrm>
            </p:grpSpPr>
            <p:pic>
              <p:nvPicPr>
                <p:cNvPr id="47"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60585" r="66237" b="1861"/>
                <a:stretch>
                  <a:fillRect/>
                </a:stretch>
              </p:blipFill>
              <p:spPr>
                <a:xfrm>
                  <a:off x="5131688" y="2920584"/>
                  <a:ext cx="3767422" cy="2365503"/>
                </a:xfrm>
                <a:prstGeom prst="rect">
                  <a:avLst/>
                </a:prstGeom>
              </p:spPr>
            </p:pic>
            <p:grpSp>
              <p:nvGrpSpPr>
                <p:cNvPr id="48" name="Group 47"/>
                <p:cNvGrpSpPr/>
                <p:nvPr/>
              </p:nvGrpSpPr>
              <p:grpSpPr>
                <a:xfrm>
                  <a:off x="4140583" y="2631275"/>
                  <a:ext cx="5861443" cy="2740557"/>
                  <a:chOff x="8866137" y="4990357"/>
                  <a:chExt cx="4250634" cy="1458061"/>
                </a:xfrm>
              </p:grpSpPr>
              <p:cxnSp>
                <p:nvCxnSpPr>
                  <p:cNvPr id="62" name="Straight Arrow Connector 61"/>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p:cNvSpPr txBox="1"/>
                  <p:nvPr/>
                </p:nvSpPr>
                <p:spPr>
                  <a:xfrm rot="16200000">
                    <a:off x="833978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p:cNvGrpSpPr/>
              <p:nvPr/>
            </p:nvGrpSpPr>
            <p:grpSpPr>
              <a:xfrm>
                <a:off x="6361200" y="3303431"/>
                <a:ext cx="3726360" cy="1461790"/>
                <a:chOff x="6361200" y="3303431"/>
                <a:chExt cx="3726360" cy="1461790"/>
              </a:xfrm>
            </p:grpSpPr>
            <p:cxnSp>
              <p:nvCxnSpPr>
                <p:cNvPr id="42" name="Straight Connector 41"/>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53 Fb Tran Phu"/>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anose="02020603050405020304" pitchFamily="18" charset="0"/>
                <a:cs typeface="Arial" panose="020B0604020202020204"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a.</a:t>
            </a:r>
            <a:r>
              <a:rPr lang="en-US" sz="2400">
                <a:ea typeface="Times New Roman" panose="02020603050405020304" pitchFamily="18" charset="0"/>
                <a:cs typeface="Arial" panose="020B0604020202020204" pitchFamily="34" charset="0"/>
              </a:rPr>
              <a:t> Hãy mô tả chuyển động của chú chó.</a:t>
            </a:r>
            <a:endParaRPr lang="en-US" sz="2400" b="1">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b.</a:t>
            </a:r>
            <a:r>
              <a:rPr lang="en-US" sz="2400">
                <a:ea typeface="Times New Roman" panose="02020603050405020304" pitchFamily="18" charset="0"/>
                <a:cs typeface="Arial" panose="020B0604020202020204" pitchFamily="34" charset="0"/>
              </a:rPr>
              <a:t> Tính quãng đường đi được và độ dịch chuyển của chú chó sau: 2s; 4s; 7s và 10s bằng đồ thị và bằng công thức.</a:t>
            </a:r>
            <a:r>
              <a:rPr lang="en-US" sz="2400">
                <a:cs typeface="Arial" panose="020B0604020202020204" pitchFamily="34" charset="0"/>
              </a:rPr>
              <a:t> </a:t>
            </a:r>
            <a:endParaRPr lang="en-US" sz="2400" dirty="0">
              <a:cs typeface="Arial" panose="020B0604020202020204" pitchFamily="34" charset="0"/>
            </a:endParaRPr>
          </a:p>
        </p:txBody>
      </p:sp>
      <p:sp>
        <p:nvSpPr>
          <p:cNvPr id="147461" name="TextBox 147460" descr="n53 Fb Tran Phu"/>
          <p:cNvSpPr txBox="1"/>
          <p:nvPr/>
        </p:nvSpPr>
        <p:spPr>
          <a:xfrm>
            <a:off x="104931" y="3196659"/>
            <a:ext cx="6503924" cy="2677656"/>
          </a:xfrm>
          <a:prstGeom prst="rect">
            <a:avLst/>
          </a:prstGeom>
          <a:noFill/>
        </p:spPr>
        <p:txBody>
          <a:bodyPr wrap="square">
            <a:spAutoFit/>
          </a:bodyPr>
          <a:lstStyle/>
          <a:p>
            <a:pPr algn="just"/>
            <a:r>
              <a:rPr lang="en-US" sz="2400" b="1">
                <a:effectLst/>
                <a:ea typeface="Times New Roman" panose="02020603050405020304" pitchFamily="18" charset="0"/>
              </a:rPr>
              <a:t>a.</a:t>
            </a:r>
            <a:r>
              <a:rPr lang="en-US" sz="2400">
                <a:effectLst/>
                <a:ea typeface="Times New Roman" panose="02020603050405020304" pitchFamily="18" charset="0"/>
              </a:rPr>
              <a:t> Mô tả chuyển động:</a:t>
            </a:r>
          </a:p>
          <a:p>
            <a:pPr algn="just"/>
            <a:r>
              <a:rPr lang="en-US" sz="2400">
                <a:effectLst/>
                <a:ea typeface="Times New Roman" panose="02020603050405020304" pitchFamily="18" charset="0"/>
              </a:rPr>
              <a:t>- Trong 2 giây đầu tiên: chuyển động thẳng đều với vận tốc 1 m/s.</a:t>
            </a:r>
          </a:p>
          <a:p>
            <a:pPr algn="just"/>
            <a:r>
              <a:rPr lang="en-US" sz="2400">
                <a:effectLst/>
                <a:ea typeface="Times New Roman" panose="02020603050405020304" pitchFamily="18" charset="0"/>
              </a:rPr>
              <a:t>- Từ giây thứ 2 đến giây thứ 4: chuyển động nhanh dần đều</a:t>
            </a:r>
          </a:p>
          <a:p>
            <a:pPr algn="just"/>
            <a:r>
              <a:rPr lang="en-US" sz="2400">
                <a:effectLst/>
                <a:ea typeface="Times New Roman" panose="02020603050405020304" pitchFamily="18" charset="0"/>
              </a:rPr>
              <a:t>- Từ giây 4 đến giây 7: chuyển động chậm dần</a:t>
            </a:r>
          </a:p>
          <a:p>
            <a:pPr algn="just"/>
            <a:r>
              <a:rPr lang="en-US" sz="2400">
                <a:effectLst/>
                <a:ea typeface="Times New Roman" panose="02020603050405020304" pitchFamily="18" charset="0"/>
              </a:rPr>
              <a:t>- Từ giây 4 đến giây 8: dừng lại</a:t>
            </a:r>
          </a:p>
        </p:txBody>
      </p:sp>
      <p:sp>
        <p:nvSpPr>
          <p:cNvPr id="147462" name="TextBox 147461" descr="n53 Fb Tran Phu"/>
          <p:cNvSpPr txBox="1"/>
          <p:nvPr/>
        </p:nvSpPr>
        <p:spPr>
          <a:xfrm>
            <a:off x="113003" y="5765959"/>
            <a:ext cx="10440006" cy="830997"/>
          </a:xfrm>
          <a:prstGeom prst="rect">
            <a:avLst/>
          </a:prstGeom>
          <a:noFill/>
        </p:spPr>
        <p:txBody>
          <a:bodyPr wrap="square">
            <a:spAutoFit/>
          </a:bodyPr>
          <a:lstStyle/>
          <a:p>
            <a:pPr algn="just"/>
            <a:r>
              <a:rPr lang="en-US" sz="2400">
                <a:effectLst/>
                <a:ea typeface="Times New Roman" panose="02020603050405020304" pitchFamily="18" charset="0"/>
              </a:rPr>
              <a:t>- Từ giây 8 đến giây 9: chuyển động nhanh dần theo chiều âm</a:t>
            </a:r>
          </a:p>
          <a:p>
            <a:pPr algn="just"/>
            <a:r>
              <a:rPr lang="en-US" sz="2400">
                <a:effectLst/>
                <a:ea typeface="Times New Roman" panose="02020603050405020304" pitchFamily="18" charset="0"/>
              </a:rPr>
              <a:t>- Từ giây 9 đến giây 10 chuyển động thẳng đều với vận tốc -1 m/s.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fade">
                                      <p:cBhvr>
                                        <p:cTn id="7" dur="500"/>
                                        <p:tgtEl>
                                          <p:spTgt spid="14745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459">
                                            <p:txEl>
                                              <p:pRg st="1" end="1"/>
                                            </p:txEl>
                                          </p:spTgt>
                                        </p:tgtEl>
                                        <p:attrNameLst>
                                          <p:attrName>style.visibility</p:attrName>
                                        </p:attrNameLst>
                                      </p:cBhvr>
                                      <p:to>
                                        <p:strVal val="visible"/>
                                      </p:to>
                                    </p:set>
                                    <p:animEffect transition="in" filter="fade">
                                      <p:cBhvr>
                                        <p:cTn id="11" dur="500"/>
                                        <p:tgtEl>
                                          <p:spTgt spid="14745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7459">
                                            <p:txEl>
                                              <p:pRg st="2" end="2"/>
                                            </p:txEl>
                                          </p:spTgt>
                                        </p:tgtEl>
                                        <p:attrNameLst>
                                          <p:attrName>style.visibility</p:attrName>
                                        </p:attrNameLst>
                                      </p:cBhvr>
                                      <p:to>
                                        <p:strVal val="visible"/>
                                      </p:to>
                                    </p:set>
                                    <p:animEffect transition="in" filter="fade">
                                      <p:cBhvr>
                                        <p:cTn id="15" dur="500"/>
                                        <p:tgtEl>
                                          <p:spTgt spid="1474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7461">
                                            <p:txEl>
                                              <p:pRg st="0" end="0"/>
                                            </p:txEl>
                                          </p:spTgt>
                                        </p:tgtEl>
                                        <p:attrNameLst>
                                          <p:attrName>style.visibility</p:attrName>
                                        </p:attrNameLst>
                                      </p:cBhvr>
                                      <p:to>
                                        <p:strVal val="visible"/>
                                      </p:to>
                                    </p:set>
                                    <p:animEffect transition="in" filter="wipe(left)">
                                      <p:cBhvr>
                                        <p:cTn id="20" dur="500"/>
                                        <p:tgtEl>
                                          <p:spTgt spid="14746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7461">
                                            <p:txEl>
                                              <p:pRg st="1" end="1"/>
                                            </p:txEl>
                                          </p:spTgt>
                                        </p:tgtEl>
                                        <p:attrNameLst>
                                          <p:attrName>style.visibility</p:attrName>
                                        </p:attrNameLst>
                                      </p:cBhvr>
                                      <p:to>
                                        <p:strVal val="visible"/>
                                      </p:to>
                                    </p:set>
                                    <p:animEffect transition="in" filter="wipe(left)">
                                      <p:cBhvr>
                                        <p:cTn id="25" dur="500"/>
                                        <p:tgtEl>
                                          <p:spTgt spid="14746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7461">
                                            <p:txEl>
                                              <p:pRg st="2" end="2"/>
                                            </p:txEl>
                                          </p:spTgt>
                                        </p:tgtEl>
                                        <p:attrNameLst>
                                          <p:attrName>style.visibility</p:attrName>
                                        </p:attrNameLst>
                                      </p:cBhvr>
                                      <p:to>
                                        <p:strVal val="visible"/>
                                      </p:to>
                                    </p:set>
                                    <p:animEffect transition="in" filter="wipe(left)">
                                      <p:cBhvr>
                                        <p:cTn id="30" dur="500"/>
                                        <p:tgtEl>
                                          <p:spTgt spid="14746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7461">
                                            <p:txEl>
                                              <p:pRg st="3" end="3"/>
                                            </p:txEl>
                                          </p:spTgt>
                                        </p:tgtEl>
                                        <p:attrNameLst>
                                          <p:attrName>style.visibility</p:attrName>
                                        </p:attrNameLst>
                                      </p:cBhvr>
                                      <p:to>
                                        <p:strVal val="visible"/>
                                      </p:to>
                                    </p:set>
                                    <p:animEffect transition="in" filter="wipe(left)">
                                      <p:cBhvr>
                                        <p:cTn id="35" dur="500"/>
                                        <p:tgtEl>
                                          <p:spTgt spid="14746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7461">
                                            <p:txEl>
                                              <p:pRg st="4" end="4"/>
                                            </p:txEl>
                                          </p:spTgt>
                                        </p:tgtEl>
                                        <p:attrNameLst>
                                          <p:attrName>style.visibility</p:attrName>
                                        </p:attrNameLst>
                                      </p:cBhvr>
                                      <p:to>
                                        <p:strVal val="visible"/>
                                      </p:to>
                                    </p:set>
                                    <p:animEffect transition="in" filter="wipe(left)">
                                      <p:cBhvr>
                                        <p:cTn id="40" dur="500"/>
                                        <p:tgtEl>
                                          <p:spTgt spid="14746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7462">
                                            <p:txEl>
                                              <p:pRg st="0" end="0"/>
                                            </p:txEl>
                                          </p:spTgt>
                                        </p:tgtEl>
                                        <p:attrNameLst>
                                          <p:attrName>style.visibility</p:attrName>
                                        </p:attrNameLst>
                                      </p:cBhvr>
                                      <p:to>
                                        <p:strVal val="visible"/>
                                      </p:to>
                                    </p:set>
                                    <p:animEffect transition="in" filter="wipe(left)">
                                      <p:cBhvr>
                                        <p:cTn id="45" dur="500"/>
                                        <p:tgtEl>
                                          <p:spTgt spid="14746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7462">
                                            <p:txEl>
                                              <p:pRg st="1" end="1"/>
                                            </p:txEl>
                                          </p:spTgt>
                                        </p:tgtEl>
                                        <p:attrNameLst>
                                          <p:attrName>style.visibility</p:attrName>
                                        </p:attrNameLst>
                                      </p:cBhvr>
                                      <p:to>
                                        <p:strVal val="visible"/>
                                      </p:to>
                                    </p:set>
                                    <p:animEffect transition="in" filter="wipe(left)">
                                      <p:cBhvr>
                                        <p:cTn id="50" dur="500"/>
                                        <p:tgtEl>
                                          <p:spTgt spid="1474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53 Fb Tran Phu"/>
          <p:cNvGrpSpPr/>
          <p:nvPr/>
        </p:nvGrpSpPr>
        <p:grpSpPr>
          <a:xfrm>
            <a:off x="6643132" y="3016780"/>
            <a:ext cx="5771509" cy="2852796"/>
            <a:chOff x="5576332" y="3655724"/>
            <a:chExt cx="5771509" cy="2852796"/>
          </a:xfrm>
        </p:grpSpPr>
        <p:grpSp>
          <p:nvGrpSpPr>
            <p:cNvPr id="35" name="Group 34"/>
            <p:cNvGrpSpPr/>
            <p:nvPr/>
          </p:nvGrpSpPr>
          <p:grpSpPr>
            <a:xfrm>
              <a:off x="5576332" y="3655724"/>
              <a:ext cx="5771509" cy="2852796"/>
              <a:chOff x="5460037" y="2521390"/>
              <a:chExt cx="5771509" cy="2852796"/>
            </a:xfrm>
          </p:grpSpPr>
          <p:grpSp>
            <p:nvGrpSpPr>
              <p:cNvPr id="37" name="Group 36"/>
              <p:cNvGrpSpPr/>
              <p:nvPr/>
            </p:nvGrpSpPr>
            <p:grpSpPr>
              <a:xfrm>
                <a:off x="5460037" y="2521390"/>
                <a:ext cx="5771509" cy="2852796"/>
                <a:chOff x="4230523" y="2631275"/>
                <a:chExt cx="5771509" cy="2852796"/>
              </a:xfrm>
            </p:grpSpPr>
            <p:pic>
              <p:nvPicPr>
                <p:cNvPr id="47"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60585" r="66237" b="1861"/>
                <a:stretch>
                  <a:fillRect/>
                </a:stretch>
              </p:blipFill>
              <p:spPr>
                <a:xfrm>
                  <a:off x="5131688" y="2920584"/>
                  <a:ext cx="3767422" cy="2365503"/>
                </a:xfrm>
                <a:prstGeom prst="rect">
                  <a:avLst/>
                </a:prstGeom>
              </p:spPr>
            </p:pic>
            <p:grpSp>
              <p:nvGrpSpPr>
                <p:cNvPr id="48" name="Group 47"/>
                <p:cNvGrpSpPr/>
                <p:nvPr/>
              </p:nvGrpSpPr>
              <p:grpSpPr>
                <a:xfrm>
                  <a:off x="4230523" y="2631275"/>
                  <a:ext cx="5771509" cy="2740557"/>
                  <a:chOff x="8931357" y="4990357"/>
                  <a:chExt cx="4185414" cy="1458061"/>
                </a:xfrm>
              </p:grpSpPr>
              <p:cxnSp>
                <p:nvCxnSpPr>
                  <p:cNvPr id="62" name="Straight Arrow Connector 61"/>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p:cNvGrpSpPr/>
              <p:nvPr/>
            </p:nvGrpSpPr>
            <p:grpSpPr>
              <a:xfrm>
                <a:off x="6361200" y="3303431"/>
                <a:ext cx="3726360" cy="1461790"/>
                <a:chOff x="6361200" y="3303431"/>
                <a:chExt cx="3726360" cy="1461790"/>
              </a:xfrm>
            </p:grpSpPr>
            <p:cxnSp>
              <p:nvCxnSpPr>
                <p:cNvPr id="42" name="Straight Connector 41"/>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53 Fb Tran Phu"/>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anose="02020603050405020304" pitchFamily="18" charset="0"/>
                <a:cs typeface="Arial" panose="020B0604020202020204"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a.</a:t>
            </a:r>
            <a:r>
              <a:rPr lang="en-US" sz="2400">
                <a:ea typeface="Times New Roman" panose="02020603050405020304" pitchFamily="18" charset="0"/>
                <a:cs typeface="Arial" panose="020B0604020202020204" pitchFamily="34" charset="0"/>
              </a:rPr>
              <a:t> Hãy mô tả chuyển động của chú chó.</a:t>
            </a:r>
            <a:endParaRPr lang="en-US" sz="2400" b="1">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b.</a:t>
            </a:r>
            <a:r>
              <a:rPr lang="en-US" sz="2400">
                <a:ea typeface="Times New Roman" panose="02020603050405020304" pitchFamily="18" charset="0"/>
                <a:cs typeface="Arial" panose="020B0604020202020204" pitchFamily="34" charset="0"/>
              </a:rPr>
              <a:t> Tính quãng đường đi được và độ dịch chuyển của chú chó sau: 2s; 4s; 7s và 10s bằng đồ thị và bằng công thức.</a:t>
            </a:r>
            <a:r>
              <a:rPr lang="en-US" sz="2400">
                <a:cs typeface="Arial" panose="020B0604020202020204" pitchFamily="34" charset="0"/>
              </a:rPr>
              <a:t> </a:t>
            </a:r>
            <a:endParaRPr lang="en-US" sz="2400" dirty="0">
              <a:cs typeface="Arial" panose="020B0604020202020204" pitchFamily="34" charset="0"/>
            </a:endParaRPr>
          </a:p>
        </p:txBody>
      </p:sp>
      <p:sp>
        <p:nvSpPr>
          <p:cNvPr id="4" name="TextBox 3" descr="n53 Fb Tran Phu"/>
          <p:cNvSpPr txBox="1"/>
          <p:nvPr/>
        </p:nvSpPr>
        <p:spPr>
          <a:xfrm>
            <a:off x="-1" y="3056389"/>
            <a:ext cx="6797046" cy="3465244"/>
          </a:xfrm>
          <a:prstGeom prst="rect">
            <a:avLst/>
          </a:prstGeom>
          <a:noFill/>
        </p:spPr>
        <p:txBody>
          <a:bodyPr wrap="square">
            <a:spAutoFit/>
          </a:bodyPr>
          <a:lstStyle/>
          <a:p>
            <a:pPr algn="just">
              <a:lnSpc>
                <a:spcPct val="115000"/>
              </a:lnSpc>
            </a:pPr>
            <a:r>
              <a:rPr lang="en-US" sz="2400" b="1">
                <a:effectLst/>
                <a:ea typeface="Times New Roman" panose="02020603050405020304" pitchFamily="18" charset="0"/>
              </a:rPr>
              <a:t>b.</a:t>
            </a:r>
            <a:r>
              <a:rPr lang="en-US" sz="2400">
                <a:effectLst/>
                <a:ea typeface="Times New Roman" panose="02020603050405020304" pitchFamily="18" charset="0"/>
              </a:rPr>
              <a:t> Quãng đường đi được và độ dịch chuyển:</a:t>
            </a:r>
          </a:p>
          <a:p>
            <a:pPr algn="just">
              <a:lnSpc>
                <a:spcPct val="115000"/>
              </a:lnSpc>
            </a:pPr>
            <a:r>
              <a:rPr lang="en-US" sz="2400" b="1">
                <a:effectLst/>
                <a:ea typeface="Times New Roman" panose="02020603050405020304" pitchFamily="18" charset="0"/>
              </a:rPr>
              <a:t>- Sau 2 giây: </a:t>
            </a:r>
            <a:r>
              <a:rPr lang="en-US" sz="2400">
                <a:effectLst/>
                <a:ea typeface="Times New Roman" panose="02020603050405020304" pitchFamily="18" charset="0"/>
              </a:rPr>
              <a:t>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2(m/s) </a:t>
            </a:r>
          </a:p>
          <a:p>
            <a:pPr algn="just">
              <a:lnSpc>
                <a:spcPct val="115000"/>
              </a:lnSpc>
            </a:pPr>
            <a:r>
              <a:rPr lang="en-US" sz="2400" b="1">
                <a:effectLst/>
                <a:ea typeface="Times New Roman" panose="02020603050405020304" pitchFamily="18" charset="0"/>
              </a:rPr>
              <a:t>- Sau 4 giây: </a:t>
            </a: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s</a:t>
            </a:r>
            <a:r>
              <a:rPr lang="en-US" sz="2400" baseline="-25000">
                <a:effectLst/>
                <a:ea typeface="Times New Roman" panose="02020603050405020304" pitchFamily="18" charset="0"/>
              </a:rPr>
              <a:t>1</a:t>
            </a:r>
            <a:r>
              <a:rPr lang="en-US" sz="2400">
                <a:effectLst/>
                <a:ea typeface="Times New Roman" panose="02020603050405020304" pitchFamily="18" charset="0"/>
              </a:rPr>
              <a:t> + ½ .(1 + 3).2 = 2 + 4 = 6(m)s</a:t>
            </a:r>
          </a:p>
          <a:p>
            <a:pPr algn="just">
              <a:lnSpc>
                <a:spcPct val="115000"/>
              </a:lnSpc>
            </a:pPr>
            <a:r>
              <a:rPr lang="en-US" sz="2400" b="1">
                <a:effectLst/>
                <a:ea typeface="Times New Roman" panose="02020603050405020304" pitchFamily="18" charset="0"/>
              </a:rPr>
              <a:t>- Sau 7 giây:</a:t>
            </a:r>
          </a:p>
          <a:p>
            <a:pPr algn="ctr">
              <a:lnSpc>
                <a:spcPct val="115000"/>
              </a:lnSpc>
            </a:pPr>
            <a:r>
              <a:rPr lang="en-US" sz="2400">
                <a:effectLst/>
                <a:ea typeface="Times New Roman" panose="02020603050405020304" pitchFamily="18" charset="0"/>
              </a:rPr>
              <a:t>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2</a:t>
            </a:r>
            <a:r>
              <a:rPr lang="en-US" sz="2400">
                <a:effectLst/>
                <a:ea typeface="Times New Roman" panose="02020603050405020304" pitchFamily="18" charset="0"/>
              </a:rPr>
              <a:t> + ½ .3.(7 − 4) = 6 + 4,5 = 10,5(m)</a:t>
            </a:r>
          </a:p>
          <a:p>
            <a:pPr algn="just">
              <a:lnSpc>
                <a:spcPct val="115000"/>
              </a:lnSpc>
            </a:pPr>
            <a:r>
              <a:rPr lang="en-US" sz="2400" b="1">
                <a:effectLst/>
                <a:ea typeface="Times New Roman" panose="02020603050405020304" pitchFamily="18" charset="0"/>
              </a:rPr>
              <a:t>- Sau 10 giây:</a:t>
            </a:r>
          </a:p>
          <a:p>
            <a:pPr algn="just">
              <a:lnSpc>
                <a:spcPct val="115000"/>
              </a:lnSpc>
            </a:pPr>
            <a:r>
              <a:rPr lang="en-US" sz="2400">
                <a:effectLst/>
                <a:ea typeface="Times New Roman" panose="02020603050405020304" pitchFamily="18" charset="0"/>
              </a:rPr>
              <a:t>+ Quãng đường: 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s′ = 10,5 + 0,5 + 1 = 12(m)</a:t>
            </a:r>
          </a:p>
          <a:p>
            <a:pPr algn="just">
              <a:lnSpc>
                <a:spcPct val="115000"/>
              </a:lnSpc>
            </a:pPr>
            <a:r>
              <a:rPr lang="en-US" sz="2400">
                <a:effectLst/>
                <a:ea typeface="Times New Roman" panose="02020603050405020304" pitchFamily="18" charset="0"/>
              </a:rPr>
              <a:t>+ Độ dịch chuyển: 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d′ = 10,5 − 0,5 – 1 = 9(m)</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53 Fb Tran Phu"/>
          <p:cNvGrpSpPr/>
          <p:nvPr/>
        </p:nvGrpSpPr>
        <p:grpSpPr>
          <a:xfrm>
            <a:off x="6643132" y="3016780"/>
            <a:ext cx="5771509" cy="2852796"/>
            <a:chOff x="5576332" y="3655724"/>
            <a:chExt cx="5771509" cy="2852796"/>
          </a:xfrm>
        </p:grpSpPr>
        <p:grpSp>
          <p:nvGrpSpPr>
            <p:cNvPr id="35" name="Group 34"/>
            <p:cNvGrpSpPr/>
            <p:nvPr/>
          </p:nvGrpSpPr>
          <p:grpSpPr>
            <a:xfrm>
              <a:off x="5576332" y="3655724"/>
              <a:ext cx="5771509" cy="2852796"/>
              <a:chOff x="5460037" y="2521390"/>
              <a:chExt cx="5771509" cy="2852796"/>
            </a:xfrm>
          </p:grpSpPr>
          <p:grpSp>
            <p:nvGrpSpPr>
              <p:cNvPr id="37" name="Group 36"/>
              <p:cNvGrpSpPr/>
              <p:nvPr/>
            </p:nvGrpSpPr>
            <p:grpSpPr>
              <a:xfrm>
                <a:off x="5460037" y="2521390"/>
                <a:ext cx="5771509" cy="2852796"/>
                <a:chOff x="4230523" y="2631275"/>
                <a:chExt cx="5771509" cy="2852796"/>
              </a:xfrm>
            </p:grpSpPr>
            <p:pic>
              <p:nvPicPr>
                <p:cNvPr id="47"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60585" r="66237" b="1861"/>
                <a:stretch>
                  <a:fillRect/>
                </a:stretch>
              </p:blipFill>
              <p:spPr>
                <a:xfrm>
                  <a:off x="5131688" y="2920584"/>
                  <a:ext cx="3767422" cy="2365503"/>
                </a:xfrm>
                <a:prstGeom prst="rect">
                  <a:avLst/>
                </a:prstGeom>
              </p:spPr>
            </p:pic>
            <p:grpSp>
              <p:nvGrpSpPr>
                <p:cNvPr id="48" name="Group 47"/>
                <p:cNvGrpSpPr/>
                <p:nvPr/>
              </p:nvGrpSpPr>
              <p:grpSpPr>
                <a:xfrm>
                  <a:off x="4230523" y="2631275"/>
                  <a:ext cx="5771509" cy="2740557"/>
                  <a:chOff x="8931357" y="4990357"/>
                  <a:chExt cx="4185414" cy="1458061"/>
                </a:xfrm>
              </p:grpSpPr>
              <p:cxnSp>
                <p:nvCxnSpPr>
                  <p:cNvPr id="62" name="Straight Arrow Connector 61"/>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p:cNvGrpSpPr/>
              <p:nvPr/>
            </p:nvGrpSpPr>
            <p:grpSpPr>
              <a:xfrm>
                <a:off x="6361200" y="3303431"/>
                <a:ext cx="3726360" cy="1461790"/>
                <a:chOff x="6361200" y="3303431"/>
                <a:chExt cx="3726360" cy="1461790"/>
              </a:xfrm>
            </p:grpSpPr>
            <p:cxnSp>
              <p:nvCxnSpPr>
                <p:cNvPr id="42" name="Straight Connector 41"/>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53 Fb Tran Phu"/>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anose="02020603050405020304" pitchFamily="18" charset="0"/>
                <a:cs typeface="Arial" panose="020B0604020202020204"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a.</a:t>
            </a:r>
            <a:r>
              <a:rPr lang="en-US" sz="2400">
                <a:ea typeface="Times New Roman" panose="02020603050405020304" pitchFamily="18" charset="0"/>
                <a:cs typeface="Arial" panose="020B0604020202020204" pitchFamily="34" charset="0"/>
              </a:rPr>
              <a:t> Hãy mô tả chuyển động của chú chó.</a:t>
            </a:r>
            <a:endParaRPr lang="en-US" sz="2400" b="1">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b.</a:t>
            </a:r>
            <a:r>
              <a:rPr lang="en-US" sz="2400">
                <a:ea typeface="Times New Roman" panose="02020603050405020304" pitchFamily="18" charset="0"/>
                <a:cs typeface="Arial" panose="020B0604020202020204" pitchFamily="34" charset="0"/>
              </a:rPr>
              <a:t> Tính quãng đường đi được và độ dịch chuyển của chú chó sau: 2s; 4s; 7s và 10s bằng đồ thị và bằng công thức.</a:t>
            </a:r>
            <a:r>
              <a:rPr lang="en-US" sz="2400">
                <a:cs typeface="Arial" panose="020B0604020202020204" pitchFamily="34" charset="0"/>
              </a:rPr>
              <a:t> </a:t>
            </a:r>
            <a:endParaRPr lang="en-US" sz="2400" dirty="0">
              <a:cs typeface="Arial" panose="020B0604020202020204" pitchFamily="34" charset="0"/>
            </a:endParaRPr>
          </a:p>
        </p:txBody>
      </p:sp>
      <p:sp>
        <p:nvSpPr>
          <p:cNvPr id="5" name="TextBox 4" descr="n53 Fb Tran Phu"/>
          <p:cNvSpPr txBox="1"/>
          <p:nvPr/>
        </p:nvSpPr>
        <p:spPr>
          <a:xfrm>
            <a:off x="23102" y="3016779"/>
            <a:ext cx="6662551"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2 giây: 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 (m/s)</a:t>
            </a:r>
          </a:p>
          <a:p>
            <a:pPr algn="just"/>
            <a:r>
              <a:rPr lang="en-US" sz="2400">
                <a:effectLst/>
                <a:ea typeface="Times New Roman" panose="02020603050405020304" pitchFamily="18" charset="0"/>
              </a:rPr>
              <a:t>- Sau 4 giây: a = Δv/Δt = (3−1)/(4−2) = 2/2 = 1 (m/s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½ .a</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30000">
                <a:effectLst/>
                <a:ea typeface="Times New Roman" panose="02020603050405020304" pitchFamily="18" charset="0"/>
              </a:rPr>
              <a:t>2</a:t>
            </a:r>
            <a:r>
              <a:rPr lang="en-US" sz="2400">
                <a:effectLst/>
                <a:ea typeface="Times New Roman" panose="02020603050405020304" pitchFamily="18" charset="0"/>
              </a:rPr>
              <a:t> = 2 + 1.2 + ½ .1.2</a:t>
            </a:r>
            <a:r>
              <a:rPr lang="en-US" sz="2400" baseline="30000">
                <a:effectLst/>
                <a:ea typeface="Times New Roman" panose="02020603050405020304" pitchFamily="18" charset="0"/>
              </a:rPr>
              <a:t>2</a:t>
            </a:r>
            <a:r>
              <a:rPr lang="en-US" sz="2400">
                <a:effectLst/>
                <a:ea typeface="Times New Roman" panose="02020603050405020304" pitchFamily="18" charset="0"/>
              </a:rPr>
              <a:t> = 6 (m)</a:t>
            </a:r>
          </a:p>
          <a:p>
            <a:pPr algn="just"/>
            <a:r>
              <a:rPr lang="en-US" sz="2400">
                <a:effectLst/>
                <a:ea typeface="Times New Roman" panose="02020603050405020304" pitchFamily="18" charset="0"/>
              </a:rPr>
              <a:t>- Sau 7 giây: a = Δv/Δt = (0−3)/(7−4) = 2/2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marL="228600" indent="-228600" algn="just"/>
            <a:r>
              <a:rPr lang="en-US" sz="2400">
                <a:effectLst/>
                <a:ea typeface="Times New Roman" panose="02020603050405020304" pitchFamily="18" charset="0"/>
              </a:rPr>
              <a:t>+ Quãng đường và độ dịch chuyển từ giây 4 đến giây 7 là:</a:t>
            </a:r>
          </a:p>
          <a:p>
            <a:pPr algn="ctr"/>
            <a:r>
              <a:rPr lang="en-US" sz="2400">
                <a:effectLst/>
                <a:ea typeface="Times New Roman" panose="02020603050405020304" pitchFamily="18" charset="0"/>
              </a:rPr>
              <a:t>d′ = s′ = v</a:t>
            </a:r>
            <a:r>
              <a:rPr lang="en-US" sz="2400" baseline="-25000">
                <a:effectLst/>
                <a:ea typeface="Times New Roman" panose="02020603050405020304" pitchFamily="18" charset="0"/>
              </a:rPr>
              <a:t>0</a:t>
            </a:r>
            <a:r>
              <a:rPr lang="en-US" sz="2400">
                <a:effectLst/>
                <a:ea typeface="Times New Roman" panose="02020603050405020304" pitchFamily="18" charset="0"/>
              </a:rPr>
              <a:t>.t + ½ .at</a:t>
            </a:r>
            <a:r>
              <a:rPr lang="en-US" sz="2400" baseline="30000">
                <a:effectLst/>
                <a:ea typeface="Times New Roman" panose="02020603050405020304" pitchFamily="18" charset="0"/>
              </a:rPr>
              <a:t>2</a:t>
            </a:r>
            <a:r>
              <a:rPr lang="en-US" sz="2400">
                <a:effectLst/>
                <a:ea typeface="Times New Roman" panose="02020603050405020304" pitchFamily="18" charset="0"/>
              </a:rPr>
              <a:t> = 3.3 + ½.(−1).(7−4)</a:t>
            </a:r>
            <a:r>
              <a:rPr lang="en-US" sz="2400" baseline="30000">
                <a:effectLst/>
                <a:ea typeface="Times New Roman" panose="02020603050405020304" pitchFamily="18" charset="0"/>
              </a:rPr>
              <a:t>2</a:t>
            </a:r>
            <a:r>
              <a:rPr lang="en-US" sz="2400">
                <a:effectLst/>
                <a:ea typeface="Times New Roman" panose="02020603050405020304" pitchFamily="18" charset="0"/>
              </a:rPr>
              <a:t> = 4,5 (m)</a:t>
            </a:r>
          </a:p>
        </p:txBody>
      </p:sp>
      <p:sp>
        <p:nvSpPr>
          <p:cNvPr id="6" name="TextBox 5" descr="n53 Fb Tran Phu"/>
          <p:cNvSpPr txBox="1"/>
          <p:nvPr/>
        </p:nvSpPr>
        <p:spPr>
          <a:xfrm>
            <a:off x="0" y="6022708"/>
            <a:ext cx="12192000" cy="488980"/>
          </a:xfrm>
          <a:prstGeom prst="rect">
            <a:avLst/>
          </a:prstGeom>
          <a:noFill/>
        </p:spPr>
        <p:txBody>
          <a:bodyPr wrap="square">
            <a:spAutoFit/>
          </a:bodyPr>
          <a:lstStyle/>
          <a:p>
            <a:pPr algn="just">
              <a:lnSpc>
                <a:spcPct val="115000"/>
              </a:lnSpc>
            </a:pP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Quãng đường và độ dịch chuyển đi được sau 7 giây là: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 = 6 + 4,5 = 10,5(m)</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n53 Fb Tran Phu"/>
          <p:cNvGrpSpPr/>
          <p:nvPr/>
        </p:nvGrpSpPr>
        <p:grpSpPr>
          <a:xfrm>
            <a:off x="6643132" y="3016780"/>
            <a:ext cx="5771509" cy="2852796"/>
            <a:chOff x="5576332" y="3655724"/>
            <a:chExt cx="5771509" cy="2852796"/>
          </a:xfrm>
        </p:grpSpPr>
        <p:grpSp>
          <p:nvGrpSpPr>
            <p:cNvPr id="35" name="Group 34"/>
            <p:cNvGrpSpPr/>
            <p:nvPr/>
          </p:nvGrpSpPr>
          <p:grpSpPr>
            <a:xfrm>
              <a:off x="5576332" y="3655724"/>
              <a:ext cx="5771509" cy="2852796"/>
              <a:chOff x="5460037" y="2521390"/>
              <a:chExt cx="5771509" cy="2852796"/>
            </a:xfrm>
          </p:grpSpPr>
          <p:grpSp>
            <p:nvGrpSpPr>
              <p:cNvPr id="37" name="Group 36"/>
              <p:cNvGrpSpPr/>
              <p:nvPr/>
            </p:nvGrpSpPr>
            <p:grpSpPr>
              <a:xfrm>
                <a:off x="5460037" y="2521390"/>
                <a:ext cx="5771509" cy="2852796"/>
                <a:chOff x="4230523" y="2631275"/>
                <a:chExt cx="5771509" cy="2852796"/>
              </a:xfrm>
            </p:grpSpPr>
            <p:pic>
              <p:nvPicPr>
                <p:cNvPr id="47" name="Content Placeholder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60585" r="66237" b="1861"/>
                <a:stretch>
                  <a:fillRect/>
                </a:stretch>
              </p:blipFill>
              <p:spPr>
                <a:xfrm>
                  <a:off x="5131688" y="2920584"/>
                  <a:ext cx="3767422" cy="2365503"/>
                </a:xfrm>
                <a:prstGeom prst="rect">
                  <a:avLst/>
                </a:prstGeom>
              </p:spPr>
            </p:pic>
            <p:grpSp>
              <p:nvGrpSpPr>
                <p:cNvPr id="48" name="Group 47"/>
                <p:cNvGrpSpPr/>
                <p:nvPr/>
              </p:nvGrpSpPr>
              <p:grpSpPr>
                <a:xfrm>
                  <a:off x="4230523" y="2631275"/>
                  <a:ext cx="5771509" cy="2740557"/>
                  <a:chOff x="8931357" y="4990357"/>
                  <a:chExt cx="4185414" cy="1458061"/>
                </a:xfrm>
              </p:grpSpPr>
              <p:cxnSp>
                <p:nvCxnSpPr>
                  <p:cNvPr id="62" name="Straight Arrow Connector 61"/>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p:cNvGrpSpPr/>
              <p:nvPr/>
            </p:nvGrpSpPr>
            <p:grpSpPr>
              <a:xfrm>
                <a:off x="6361200" y="3303431"/>
                <a:ext cx="3726360" cy="1461790"/>
                <a:chOff x="6361200" y="3303431"/>
                <a:chExt cx="3726360" cy="1461790"/>
              </a:xfrm>
            </p:grpSpPr>
            <p:cxnSp>
              <p:nvCxnSpPr>
                <p:cNvPr id="42" name="Straight Connector 41"/>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n53 Fb Tran Phu"/>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anose="02020603050405020304" pitchFamily="18" charset="0"/>
                <a:cs typeface="Arial" panose="020B0604020202020204"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a.</a:t>
            </a:r>
            <a:r>
              <a:rPr lang="en-US" sz="2400">
                <a:ea typeface="Times New Roman" panose="02020603050405020304" pitchFamily="18" charset="0"/>
                <a:cs typeface="Arial" panose="020B0604020202020204" pitchFamily="34" charset="0"/>
              </a:rPr>
              <a:t> Hãy mô tả chuyển động của chú chó.</a:t>
            </a:r>
            <a:endParaRPr lang="en-US" sz="2400" b="1">
              <a:ea typeface="Times New Roman" panose="02020603050405020304" pitchFamily="18" charset="0"/>
              <a:cs typeface="Arial" panose="020B0604020202020204" pitchFamily="34" charset="0"/>
            </a:endParaRPr>
          </a:p>
          <a:p>
            <a:pPr lvl="0" algn="just" eaLnBrk="0" fontAlgn="base" hangingPunct="0">
              <a:spcBef>
                <a:spcPct val="0"/>
              </a:spcBef>
              <a:spcAft>
                <a:spcPct val="0"/>
              </a:spcAft>
            </a:pPr>
            <a:r>
              <a:rPr lang="en-US" sz="2400" b="1">
                <a:ea typeface="Times New Roman" panose="02020603050405020304" pitchFamily="18" charset="0"/>
                <a:cs typeface="Arial" panose="020B0604020202020204" pitchFamily="34" charset="0"/>
              </a:rPr>
              <a:t>b.</a:t>
            </a:r>
            <a:r>
              <a:rPr lang="en-US" sz="2400">
                <a:ea typeface="Times New Roman" panose="02020603050405020304" pitchFamily="18" charset="0"/>
                <a:cs typeface="Arial" panose="020B0604020202020204" pitchFamily="34" charset="0"/>
              </a:rPr>
              <a:t> Tính quãng đường đi được và độ dịch chuyển của chú chó sau: 2s; 4s; 7s và 10s bằng đồ thị và bằng công thức.</a:t>
            </a:r>
            <a:r>
              <a:rPr lang="en-US" sz="2400">
                <a:cs typeface="Arial" panose="020B0604020202020204" pitchFamily="34" charset="0"/>
              </a:rPr>
              <a:t> </a:t>
            </a:r>
            <a:endParaRPr lang="en-US" sz="2400" dirty="0">
              <a:cs typeface="Arial" panose="020B0604020202020204" pitchFamily="34" charset="0"/>
            </a:endParaRPr>
          </a:p>
        </p:txBody>
      </p:sp>
      <p:sp>
        <p:nvSpPr>
          <p:cNvPr id="5" name="TextBox 4" descr="n53 Fb Tran Phu"/>
          <p:cNvSpPr txBox="1"/>
          <p:nvPr/>
        </p:nvSpPr>
        <p:spPr>
          <a:xfrm>
            <a:off x="23102" y="3016779"/>
            <a:ext cx="6849385"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10 giây:</a:t>
            </a:r>
          </a:p>
          <a:p>
            <a:pPr algn="just"/>
            <a:r>
              <a:rPr lang="en-US" sz="2400">
                <a:effectLst/>
                <a:ea typeface="Times New Roman" panose="02020603050405020304" pitchFamily="18" charset="0"/>
              </a:rPr>
              <a:t>+ Từ giây 7 – 8: đứng yên</a:t>
            </a:r>
          </a:p>
          <a:p>
            <a:pPr algn="just"/>
            <a:r>
              <a:rPr lang="en-US" sz="2400">
                <a:effectLst/>
                <a:ea typeface="Times New Roman" panose="02020603050405020304" pitchFamily="18" charset="0"/>
              </a:rPr>
              <a:t>+ Từ giây 8 – 9:  a = (−1−0)/(9−8)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d = v</a:t>
            </a:r>
            <a:r>
              <a:rPr lang="en-US" sz="2400" baseline="-25000">
                <a:effectLst/>
                <a:ea typeface="Times New Roman" panose="02020603050405020304" pitchFamily="18" charset="0"/>
              </a:rPr>
              <a:t>0</a:t>
            </a:r>
            <a:r>
              <a:rPr lang="en-US" sz="2400">
                <a:effectLst/>
                <a:ea typeface="Times New Roman" panose="02020603050405020304" pitchFamily="18" charset="0"/>
              </a:rPr>
              <a:t>.t + ½.at</a:t>
            </a:r>
            <a:r>
              <a:rPr lang="en-US" sz="2400" baseline="30000">
                <a:effectLst/>
                <a:ea typeface="Times New Roman" panose="02020603050405020304" pitchFamily="18" charset="0"/>
              </a:rPr>
              <a:t>2</a:t>
            </a:r>
            <a:r>
              <a:rPr lang="en-US" sz="2400">
                <a:effectLst/>
                <a:ea typeface="Times New Roman" panose="02020603050405020304" pitchFamily="18" charset="0"/>
              </a:rPr>
              <a:t> = 0.1 + ½.(−1).1</a:t>
            </a:r>
            <a:r>
              <a:rPr lang="en-US" sz="2400" baseline="30000">
                <a:effectLst/>
                <a:ea typeface="Times New Roman" panose="02020603050405020304" pitchFamily="18" charset="0"/>
              </a:rPr>
              <a:t>2</a:t>
            </a:r>
            <a:r>
              <a:rPr lang="en-US" sz="2400">
                <a:effectLst/>
                <a:ea typeface="Times New Roman" panose="02020603050405020304" pitchFamily="18" charset="0"/>
              </a:rPr>
              <a:t> = −0,5(m)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0,5m</a:t>
            </a:r>
          </a:p>
          <a:p>
            <a:pPr algn="just"/>
            <a:r>
              <a:rPr lang="en-US" sz="2400">
                <a:effectLst/>
                <a:ea typeface="Times New Roman" panose="02020603050405020304" pitchFamily="18" charset="0"/>
              </a:rPr>
              <a:t>+ Từ giây 9 – 10: d = vt = −1.1 = −1(m)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1m</a:t>
            </a:r>
          </a:p>
          <a:p>
            <a:pPr algn="just"/>
            <a:r>
              <a:rPr lang="en-US" sz="2400" b="1">
                <a:effectLst/>
                <a:ea typeface="Times New Roman" panose="02020603050405020304" pitchFamily="18" charset="0"/>
              </a:rPr>
              <a:t>Suy ra: </a:t>
            </a:r>
            <a:r>
              <a:rPr lang="en-US" sz="2400">
                <a:effectLst/>
                <a:ea typeface="Times New Roman" panose="02020603050405020304" pitchFamily="18" charset="0"/>
              </a:rPr>
              <a:t>độ dịch chuyển và quãng đường đi được sau 10 giây lần lượt là:</a:t>
            </a:r>
          </a:p>
        </p:txBody>
      </p:sp>
      <p:sp>
        <p:nvSpPr>
          <p:cNvPr id="2" name="TextBox 1" descr="n53 Fb Tran Phu"/>
          <p:cNvSpPr txBox="1"/>
          <p:nvPr/>
        </p:nvSpPr>
        <p:spPr>
          <a:xfrm>
            <a:off x="1213283" y="5950803"/>
            <a:ext cx="5108501" cy="830997"/>
          </a:xfrm>
          <a:prstGeom prst="rect">
            <a:avLst/>
          </a:prstGeom>
          <a:noFill/>
        </p:spPr>
        <p:txBody>
          <a:bodyPr wrap="square">
            <a:spAutoFit/>
          </a:bodyPr>
          <a:lstStyle/>
          <a:p>
            <a:pPr algn="just"/>
            <a:r>
              <a:rPr lang="en-US" sz="2400">
                <a:effectLst/>
                <a:ea typeface="Times New Roman" panose="02020603050405020304" pitchFamily="18" charset="0"/>
              </a:rPr>
              <a:t>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9(m)</a:t>
            </a:r>
          </a:p>
          <a:p>
            <a:pPr algn="just"/>
            <a:r>
              <a:rPr lang="en-US" sz="2400">
                <a:effectLst/>
                <a:ea typeface="Times New Roman" panose="02020603050405020304" pitchFamily="18" charset="0"/>
              </a:rPr>
              <a:t>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12(m)</a:t>
            </a:r>
          </a:p>
        </p:txBody>
      </p:sp>
      <p:sp>
        <p:nvSpPr>
          <p:cNvPr id="4" name="TextBox 3" descr="n53 Fb Tran Phu"/>
          <p:cNvSpPr txBox="1"/>
          <p:nvPr/>
        </p:nvSpPr>
        <p:spPr>
          <a:xfrm>
            <a:off x="7564063" y="5865010"/>
            <a:ext cx="3219189" cy="830997"/>
          </a:xfrm>
          <a:prstGeom prst="rect">
            <a:avLst/>
          </a:prstGeom>
          <a:noFill/>
          <a:ln w="28575">
            <a:solidFill>
              <a:schemeClr val="accent1"/>
            </a:solidFill>
            <a:prstDash val="sysDash"/>
          </a:ln>
        </p:spPr>
        <p:txBody>
          <a:bodyPr wrap="square">
            <a:spAutoFit/>
          </a:bodyPr>
          <a:lstStyle/>
          <a:p>
            <a:pPr marL="342900" indent="-342900" algn="just"/>
            <a:r>
              <a:rPr lang="en-US" sz="2400" b="1">
                <a:effectLst/>
                <a:ea typeface="Times New Roman" panose="02020603050405020304" pitchFamily="18" charset="0"/>
                <a:sym typeface="Symbol" panose="05050102010706020507" pitchFamily="18" charset="2"/>
              </a:rPr>
              <a:t></a:t>
            </a:r>
            <a:r>
              <a:rPr lang="en-US" sz="2400" b="1">
                <a:effectLst/>
                <a:ea typeface="Times New Roman" panose="02020603050405020304" pitchFamily="18" charset="0"/>
              </a:rPr>
              <a:t> Kiểm tra thấy các kết quả trùng nhau.</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wipe(left)">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53 Fb Tran Ph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75" t="12685" r="10082" b="13545"/>
          <a:stretch>
            <a:fillRect/>
          </a:stretch>
        </p:blipFill>
        <p:spPr bwMode="auto">
          <a:xfrm>
            <a:off x="10384124" y="1330094"/>
            <a:ext cx="1788826" cy="1682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n53 Fb Tran Phu"/>
          <p:cNvSpPr/>
          <p:nvPr/>
        </p:nvSpPr>
        <p:spPr>
          <a:xfrm>
            <a:off x="0" y="5798"/>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2:</a:t>
            </a:r>
          </a:p>
        </p:txBody>
      </p:sp>
      <p:sp>
        <p:nvSpPr>
          <p:cNvPr id="2" name="TextBox 1" descr="n53 Fb Tran Phu"/>
          <p:cNvSpPr txBox="1"/>
          <p:nvPr/>
        </p:nvSpPr>
        <p:spPr>
          <a:xfrm>
            <a:off x="0" y="1041251"/>
            <a:ext cx="10403174" cy="2308324"/>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solidFill>
                  <a:schemeClr val="tx1"/>
                </a:solidFill>
                <a:ea typeface="Times New Roman" panose="02020603050405020304" pitchFamily="18" charset="0"/>
                <a:cs typeface="Arial" panose="020B0604020202020204" pitchFamily="34" charset="0"/>
              </a:rPr>
              <a:t>Một vận động viên đua xe đạp đường dài vượt qua vạch đích với tốc độ 10 m/s. Sau đó vận động viên này đi chậm dần đều thêm 20 m mới dừng lại. Coi chuyển động của vận động viên là thẳng.</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a.</a:t>
            </a:r>
            <a:r>
              <a:rPr lang="en-US" sz="2400">
                <a:solidFill>
                  <a:schemeClr val="tx1"/>
                </a:solidFill>
                <a:ea typeface="Times New Roman" panose="02020603050405020304" pitchFamily="18" charset="0"/>
                <a:cs typeface="Arial" panose="020B0604020202020204" pitchFamily="34" charset="0"/>
              </a:rPr>
              <a:t> Tính gia tốc của vận động viên trong đoạn đường sau khi qua vạch đích.</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b.</a:t>
            </a:r>
            <a:r>
              <a:rPr lang="en-US" sz="2400">
                <a:solidFill>
                  <a:schemeClr val="tx1"/>
                </a:solidFill>
                <a:ea typeface="Times New Roman" panose="02020603050405020304" pitchFamily="18" charset="0"/>
                <a:cs typeface="Arial" panose="020B0604020202020204" pitchFamily="34" charset="0"/>
              </a:rPr>
              <a:t> Tính thời gian vận động viên đó cần để dừng lại kể từ khi cán đích.</a:t>
            </a:r>
          </a:p>
          <a:p>
            <a:pPr lvl="0" algn="just" eaLnBrk="0" fontAlgn="base" hangingPunct="0">
              <a:spcBef>
                <a:spcPct val="0"/>
              </a:spcBef>
              <a:spcAft>
                <a:spcPct val="0"/>
              </a:spcAft>
            </a:pPr>
            <a:r>
              <a:rPr lang="en-US" sz="2400" b="1">
                <a:solidFill>
                  <a:schemeClr val="tx1"/>
                </a:solidFill>
                <a:ea typeface="Times New Roman" panose="02020603050405020304" pitchFamily="18" charset="0"/>
                <a:cs typeface="Arial" panose="020B0604020202020204" pitchFamily="34" charset="0"/>
              </a:rPr>
              <a:t>c.</a:t>
            </a:r>
            <a:r>
              <a:rPr lang="en-US" sz="2400">
                <a:solidFill>
                  <a:schemeClr val="tx1"/>
                </a:solidFill>
                <a:ea typeface="Times New Roman" panose="02020603050405020304" pitchFamily="18" charset="0"/>
                <a:cs typeface="Arial" panose="020B0604020202020204" pitchFamily="34" charset="0"/>
              </a:rPr>
              <a:t> Tính vận tốc trung bình của người đó trên quãng đường dừng xe.</a:t>
            </a:r>
            <a:endParaRPr lang="en-US" sz="2400" dirty="0">
              <a:solidFill>
                <a:schemeClr val="tx1"/>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descr="n53 Fb Tran Phu"/>
              <p:cNvSpPr txBox="1"/>
              <p:nvPr/>
            </p:nvSpPr>
            <p:spPr>
              <a:xfrm>
                <a:off x="485775" y="3508426"/>
                <a:ext cx="11220450" cy="3066480"/>
              </a:xfrm>
              <a:prstGeom prst="rect">
                <a:avLst/>
              </a:prstGeom>
              <a:noFill/>
            </p:spPr>
            <p:txBody>
              <a:bodyPr wrap="square">
                <a:spAutoFit/>
              </a:bodyPr>
              <a:lstStyle/>
              <a:p>
                <a:pPr algn="just">
                  <a:lnSpc>
                    <a:spcPct val="115000"/>
                  </a:lnSpc>
                </a:pPr>
                <a:r>
                  <a:rPr lang="en-US" sz="2400" b="1">
                    <a:solidFill>
                      <a:schemeClr val="tx1"/>
                    </a:solidFill>
                    <a:effectLst/>
                    <a:ea typeface="Times New Roman" panose="02020603050405020304" pitchFamily="18" charset="0"/>
                  </a:rPr>
                  <a:t>a. </a:t>
                </a:r>
                <a:r>
                  <a:rPr lang="en-US" sz="2400">
                    <a:solidFill>
                      <a:schemeClr val="tx1"/>
                    </a:solidFill>
                    <a:effectLst/>
                    <a:ea typeface="Times New Roman" panose="02020603050405020304" pitchFamily="18" charset="0"/>
                  </a:rPr>
                  <a:t>Gia tốc của vận động viên trong đoạn đường sau khi qua vạch đích là:</a:t>
                </a:r>
              </a:p>
              <a:p>
                <a:pPr algn="ctr">
                  <a:lnSpc>
                    <a:spcPct val="115000"/>
                  </a:lnSpc>
                </a:pPr>
                <a:r>
                  <a:rPr lang="en-US" sz="2400">
                    <a:solidFill>
                      <a:schemeClr val="tx1"/>
                    </a:solidFill>
                    <a:effectLst/>
                    <a:ea typeface="Times New Roman" panose="02020603050405020304" pitchFamily="18" charset="0"/>
                  </a:rPr>
                  <a:t>v</a:t>
                </a:r>
                <a:r>
                  <a:rPr lang="en-US" sz="2400" baseline="30000">
                    <a:solidFill>
                      <a:schemeClr val="tx1"/>
                    </a:solidFill>
                    <a:effectLst/>
                    <a:ea typeface="Times New Roman" panose="02020603050405020304" pitchFamily="18" charset="0"/>
                  </a:rPr>
                  <a:t>2</a:t>
                </a:r>
                <a:r>
                  <a:rPr lang="en-US" sz="2400">
                    <a:solidFill>
                      <a:schemeClr val="tx1"/>
                    </a:solidFill>
                    <a:effectLst/>
                    <a:ea typeface="Times New Roman" panose="02020603050405020304" pitchFamily="18" charset="0"/>
                  </a:rPr>
                  <a:t> − v</a:t>
                </a:r>
                <a:r>
                  <a:rPr lang="en-US" sz="2400" baseline="30000">
                    <a:solidFill>
                      <a:schemeClr val="tx1"/>
                    </a:solidFill>
                    <a:effectLst/>
                    <a:ea typeface="Times New Roman" panose="02020603050405020304" pitchFamily="18" charset="0"/>
                  </a:rPr>
                  <a:t>2</a:t>
                </a:r>
                <a:r>
                  <a:rPr lang="en-US" sz="2400" baseline="-25000">
                    <a:solidFill>
                      <a:schemeClr val="tx1"/>
                    </a:solidFill>
                    <a:effectLst/>
                    <a:ea typeface="Times New Roman" panose="02020603050405020304" pitchFamily="18" charset="0"/>
                  </a:rPr>
                  <a:t>0</a:t>
                </a:r>
                <a:r>
                  <a:rPr lang="en-US" sz="2400">
                    <a:solidFill>
                      <a:schemeClr val="tx1"/>
                    </a:solidFill>
                    <a:effectLst/>
                    <a:ea typeface="Times New Roman" panose="02020603050405020304" pitchFamily="18" charset="0"/>
                  </a:rPr>
                  <a:t> = 2a.d  </a:t>
                </a:r>
                <a:endParaRPr lang="en-US" sz="2400">
                  <a:solidFill>
                    <a:schemeClr val="tx1"/>
                  </a:solidFill>
                  <a:ea typeface="Times New Roman" panose="02020603050405020304" pitchFamily="18" charset="0"/>
                  <a:sym typeface="Symbol" panose="05050102010706020507" pitchFamily="18" charset="2"/>
                </a:endParaRPr>
              </a:p>
              <a:p>
                <a:pPr algn="ctr">
                  <a:lnSpc>
                    <a:spcPct val="115000"/>
                  </a:lnSpc>
                </a:pPr>
                <a14:m>
                  <m:oMathPara xmlns:m="http://schemas.openxmlformats.org/officeDocument/2006/math">
                    <m:oMathParaPr>
                      <m:jc m:val="centerGroup"/>
                    </m:oMathParaPr>
                    <m:oMath xmlns:m="http://schemas.openxmlformats.org/officeDocument/2006/math">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 </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schemeClr val="tx1"/>
                              </a:solidFill>
                              <a:effectLst/>
                              <a:latin typeface="Cambria Math"/>
                            </a:rPr>
                          </m:ctrlPr>
                        </m:fPr>
                        <m:num>
                          <m:sSubSup>
                            <m:sSubSupPr>
                              <m:ctrlPr>
                                <a:rPr lang="en-US" sz="2400" i="1">
                                  <a:solidFill>
                                    <a:schemeClr val="tx1"/>
                                  </a:solidFill>
                                  <a:effectLst/>
                                  <a:latin typeface="Cambria Math"/>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2400" i="1">
                                  <a:solidFill>
                                    <a:schemeClr val="tx1"/>
                                  </a:solidFill>
                                  <a:effectLst/>
                                  <a:latin typeface="Cambria Math"/>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num>
                        <m:den>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=−2,5</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0" i="1" smtClean="0">
                              <a:solidFill>
                                <a:schemeClr val="tx1"/>
                              </a:solidFill>
                              <a:effectLst/>
                              <a:latin typeface="Cambria Math"/>
                              <a:ea typeface="Times New Roman" panose="02020603050405020304" pitchFamily="18" charset="0"/>
                              <a:cs typeface="Times New Roman" panose="02020603050405020304" pitchFamily="18" charset="0"/>
                            </a:rPr>
                          </m:ctrlPr>
                        </m:fPr>
                        <m:num>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400" b="0" i="1" smtClean="0">
                                  <a:solidFill>
                                    <a:schemeClr val="tx1"/>
                                  </a:solidFill>
                                  <a:effectLst/>
                                  <a:latin typeface="Cambria Math"/>
                                  <a:cs typeface="Times New Roman" panose="02020603050405020304" pitchFamily="18" charset="0"/>
                                </a:rPr>
                              </m:ctrlPr>
                            </m:sSupPr>
                            <m:e>
                              <m:r>
                                <a:rPr lang="en-US" sz="2400" b="0" i="1" smtClean="0">
                                  <a:solidFill>
                                    <a:schemeClr val="tx1"/>
                                  </a:solidFill>
                                  <a:effectLst/>
                                  <a:latin typeface="Cambria Math" panose="02040503050406030204" pitchFamily="18" charset="0"/>
                                  <a:cs typeface="Times New Roman" panose="02020603050405020304" pitchFamily="18" charset="0"/>
                                </a:rPr>
                                <m:t>𝑠</m:t>
                              </m:r>
                            </m:e>
                            <m:sup>
                              <m:r>
                                <a:rPr lang="en-US" sz="2400" b="0" i="1" smtClean="0">
                                  <a:solidFill>
                                    <a:schemeClr val="tx1"/>
                                  </a:solidFill>
                                  <a:effectLst/>
                                  <a:latin typeface="Cambria Math" panose="02040503050406030204" pitchFamily="18" charset="0"/>
                                  <a:cs typeface="Times New Roman" panose="02020603050405020304" pitchFamily="18" charset="0"/>
                                </a:rPr>
                                <m:t>2</m:t>
                              </m:r>
                            </m:sup>
                          </m:sSup>
                        </m:den>
                      </m:f>
                      <m:r>
                        <a:rPr lang="en-US" sz="2400" b="0" i="1" smtClean="0">
                          <a:solidFill>
                            <a:schemeClr val="tx1"/>
                          </a:solidFill>
                          <a:effectLst/>
                          <a:latin typeface="Cambria Math" panose="02040503050406030204" pitchFamily="18" charset="0"/>
                          <a:cs typeface="Times New Roman" panose="02020603050405020304" pitchFamily="18" charset="0"/>
                        </a:rPr>
                        <m:t>)</m:t>
                      </m:r>
                    </m:oMath>
                  </m:oMathPara>
                </a14:m>
                <a:endParaRPr lang="en-US" sz="2400">
                  <a:solidFill>
                    <a:schemeClr val="tx1"/>
                  </a:solidFill>
                  <a:effectLst/>
                  <a:ea typeface="Times New Roman" panose="02020603050405020304" pitchFamily="18" charset="0"/>
                </a:endParaRPr>
              </a:p>
              <a:p>
                <a:pPr algn="just">
                  <a:lnSpc>
                    <a:spcPct val="115000"/>
                  </a:lnSpc>
                </a:pPr>
                <a:r>
                  <a:rPr lang="en-US" sz="2400" b="1">
                    <a:solidFill>
                      <a:schemeClr val="tx1"/>
                    </a:solidFill>
                    <a:effectLst/>
                    <a:ea typeface="Times New Roman" panose="02020603050405020304" pitchFamily="18" charset="0"/>
                  </a:rPr>
                  <a:t>b. </a:t>
                </a:r>
                <a:r>
                  <a:rPr lang="en-US" sz="2400">
                    <a:solidFill>
                      <a:schemeClr val="tx1"/>
                    </a:solidFill>
                    <a:effectLst/>
                    <a:ea typeface="Times New Roman" panose="02020603050405020304" pitchFamily="18" charset="0"/>
                  </a:rPr>
                  <a:t>Thời gian vận động viên đó cần để dừng lại kể từ khi cán đích là:</a:t>
                </a:r>
              </a:p>
              <a:p>
                <a:pPr algn="ctr">
                  <a:lnSpc>
                    <a:spcPct val="115000"/>
                  </a:lnSpc>
                </a:pPr>
                <a:r>
                  <a:rPr lang="en-US" sz="2400">
                    <a:solidFill>
                      <a:schemeClr val="tx1"/>
                    </a:solidFill>
                    <a:effectLst/>
                    <a:ea typeface="Times New Roman" panose="02020603050405020304" pitchFamily="18" charset="0"/>
                  </a:rPr>
                  <a:t>a = Δv/Δt </a:t>
                </a:r>
                <a:r>
                  <a:rPr lang="en-US" sz="2400">
                    <a:solidFill>
                      <a:schemeClr val="tx1"/>
                    </a:solidFill>
                    <a:effectLst/>
                    <a:ea typeface="Times New Roman" panose="02020603050405020304" pitchFamily="18" charset="0"/>
                    <a:cs typeface="Cambria Math" panose="02040503050406030204" pitchFamily="18" charset="0"/>
                  </a:rPr>
                  <a:t>⇔ </a:t>
                </a:r>
                <a:r>
                  <a:rPr lang="en-US" sz="2400">
                    <a:solidFill>
                      <a:schemeClr val="tx1"/>
                    </a:solidFill>
                    <a:effectLst/>
                    <a:ea typeface="Times New Roman" panose="02020603050405020304" pitchFamily="18" charset="0"/>
                  </a:rPr>
                  <a:t>Δt = Δv/a = (0−10)/−2,5 = 4 (s)</a:t>
                </a:r>
              </a:p>
              <a:p>
                <a:pPr algn="just">
                  <a:lnSpc>
                    <a:spcPct val="115000"/>
                  </a:lnSpc>
                </a:pPr>
                <a:r>
                  <a:rPr lang="en-US" sz="2400" b="1">
                    <a:solidFill>
                      <a:schemeClr val="tx1"/>
                    </a:solidFill>
                    <a:effectLst/>
                    <a:ea typeface="Times New Roman" panose="02020603050405020304" pitchFamily="18" charset="0"/>
                  </a:rPr>
                  <a:t>c. </a:t>
                </a:r>
                <a:r>
                  <a:rPr lang="en-US" sz="2400">
                    <a:solidFill>
                      <a:schemeClr val="tx1"/>
                    </a:solidFill>
                    <a:effectLst/>
                    <a:ea typeface="Times New Roman" panose="02020603050405020304" pitchFamily="18" charset="0"/>
                  </a:rPr>
                  <a:t>Vận tốc trung bình của người đó trên quãng đường dừng xe là: v = d/t = 20/4 = 5(m/s)</a:t>
                </a:r>
              </a:p>
            </p:txBody>
          </p:sp>
        </mc:Choice>
        <mc:Fallback xmlns="">
          <p:sp>
            <p:nvSpPr>
              <p:cNvPr id="8" name="TextBox 7" descr="n53 Fb Tran Phu"/>
              <p:cNvSpPr txBox="1">
                <a:spLocks noRot="1" noChangeAspect="1" noMove="1" noResize="1" noEditPoints="1" noAdjustHandles="1" noChangeArrowheads="1" noChangeShapeType="1" noTextEdit="1"/>
              </p:cNvSpPr>
              <p:nvPr/>
            </p:nvSpPr>
            <p:spPr>
              <a:xfrm>
                <a:off x="485775" y="3508426"/>
                <a:ext cx="11220450" cy="3066480"/>
              </a:xfrm>
              <a:prstGeom prst="rect">
                <a:avLst/>
              </a:prstGeom>
              <a:blipFill rotWithShape="1">
                <a:blip r:embed="rId3"/>
                <a:stretch>
                  <a:fillRect t="-2" b="4"/>
                </a:stretch>
              </a:blipFill>
            </p:spPr>
            <p:txBody>
              <a:bodyPr/>
              <a:lstStyle/>
              <a:p>
                <a:r>
                  <a:rPr lang="en-US" alt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wipe(left)">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left)">
                                      <p:cBhvr>
                                        <p:cTn id="4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53 Fb Tran Phu"/>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66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7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4" descr="n53 Fb Tran Phu"/>
          <p:cNvGrpSpPr/>
          <p:nvPr/>
        </p:nvGrpSpPr>
        <p:grpSpPr>
          <a:xfrm>
            <a:off x="-2305050" y="1775895"/>
            <a:ext cx="2025398" cy="4122678"/>
            <a:chOff x="-34194" y="396447"/>
            <a:chExt cx="2025398" cy="6298993"/>
          </a:xfrm>
        </p:grpSpPr>
        <p:sp>
          <p:nvSpPr>
            <p:cNvPr id="6" name="Rectangle 5"/>
            <p:cNvSpPr/>
            <p:nvPr/>
          </p:nvSpPr>
          <p:spPr>
            <a:xfrm>
              <a:off x="237512" y="396447"/>
              <a:ext cx="1753692" cy="6298993"/>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7" name="Picture 2" descr="Hình ảnh Giáo Viên Giảng Bài Mắt đen Sách đỏ Nhân Vật Hoạt Hình PNG , Mắt  đen, Giáo Viên Giảng Bài, Trí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53 Fb Tran Ph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2227" y="1174168"/>
            <a:ext cx="5707546" cy="5707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53 Fb Tran Phu"/>
          <p:cNvSpPr txBox="1"/>
          <p:nvPr/>
        </p:nvSpPr>
        <p:spPr>
          <a:xfrm>
            <a:off x="2206957" y="1280594"/>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lnSpc>
                <a:spcPct val="120000"/>
              </a:lnSpc>
            </a:pPr>
            <a:r>
              <a:rPr lang="en-US" sz="2400" dirty="0"/>
              <a:t>H</a:t>
            </a:r>
            <a:r>
              <a:rPr lang="en-US" sz="2400"/>
              <a:t>ọc </a:t>
            </a:r>
            <a:r>
              <a:rPr lang="en-US" sz="2400" dirty="0" err="1"/>
              <a:t>bài</a:t>
            </a:r>
            <a:r>
              <a:rPr lang="en-US" sz="2400" dirty="0"/>
              <a:t> </a:t>
            </a:r>
            <a:r>
              <a:rPr lang="en-US" sz="2400" dirty="0" err="1"/>
              <a:t>và</a:t>
            </a:r>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a:t>
            </a:r>
            <a:r>
              <a:rPr lang="en-US" sz="2400" dirty="0" err="1"/>
              <a:t>trang</a:t>
            </a:r>
            <a:r>
              <a:rPr lang="en-US" sz="2400" dirty="0"/>
              <a:t> 43 SGK.</a:t>
            </a:r>
            <a:endParaRPr lang="vi-VN" sz="2400" b="1" dirty="0">
              <a:solidFill>
                <a:schemeClr val="tx1"/>
              </a:solidFill>
              <a:cs typeface="Times New Roman" panose="02020603050405020304" pitchFamily="18" charset="0"/>
            </a:endParaRPr>
          </a:p>
        </p:txBody>
      </p:sp>
      <p:grpSp>
        <p:nvGrpSpPr>
          <p:cNvPr id="2" name="Group 16" descr="n53 Fb Tran Phu"/>
          <p:cNvGrpSpPr/>
          <p:nvPr/>
        </p:nvGrpSpPr>
        <p:grpSpPr>
          <a:xfrm>
            <a:off x="0" y="1280593"/>
            <a:ext cx="2025398" cy="5209469"/>
            <a:chOff x="-34194" y="396443"/>
            <a:chExt cx="2025398" cy="7959489"/>
          </a:xfrm>
        </p:grpSpPr>
        <p:sp>
          <p:nvSpPr>
            <p:cNvPr id="3" name="Rectangle 2"/>
            <p:cNvSpPr/>
            <p:nvPr/>
          </p:nvSpPr>
          <p:spPr>
            <a:xfrm>
              <a:off x="237512" y="396443"/>
              <a:ext cx="1753692" cy="7959489"/>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0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Nhiệm</a:t>
              </a:r>
              <a:r>
                <a:rPr lang="en-US" sz="40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vụ</a:t>
              </a:r>
              <a:r>
                <a:rPr lang="en-US" sz="40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1026" name="Picture 2" descr="Hình ảnh Giáo Viên Giảng Bài Mắt đen Sách đỏ Nhân Vật Hoạt Hình PNG , Mắt  đen, Giáo Viên Giảng Bài, Trí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descr="n53 Fb Tran Phu"/>
          <p:cNvSpPr txBox="1"/>
          <p:nvPr/>
        </p:nvSpPr>
        <p:spPr>
          <a:xfrm>
            <a:off x="2230375" y="1816373"/>
            <a:ext cx="9713337"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dirty="0" err="1"/>
              <a:t>Bài</a:t>
            </a:r>
            <a:r>
              <a:rPr lang="en-US" sz="2400" b="1" dirty="0"/>
              <a:t> 1.</a:t>
            </a:r>
            <a:r>
              <a:rPr lang="en-US" sz="2400" dirty="0"/>
              <a:t> </a:t>
            </a:r>
            <a:r>
              <a:rPr lang="en-US" sz="2400" dirty="0" err="1"/>
              <a:t>Xét</a:t>
            </a:r>
            <a:r>
              <a:rPr lang="en-US" sz="2400" dirty="0"/>
              <a:t> </a:t>
            </a:r>
            <a:r>
              <a:rPr lang="en-US" sz="2400" dirty="0" err="1"/>
              <a:t>một</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chạy</a:t>
            </a:r>
            <a:r>
              <a:rPr lang="en-US" sz="2400" dirty="0"/>
              <a:t> </a:t>
            </a:r>
            <a:r>
              <a:rPr lang="en-US" sz="2400" dirty="0" err="1"/>
              <a:t>xe</a:t>
            </a:r>
            <a:r>
              <a:rPr lang="en-US" sz="2400" dirty="0"/>
              <a:t> </a:t>
            </a:r>
            <a:r>
              <a:rPr lang="en-US" sz="2400" dirty="0" err="1"/>
              <a:t>đạp</a:t>
            </a:r>
            <a:r>
              <a:rPr lang="en-US" sz="2400" dirty="0"/>
              <a:t> </a:t>
            </a:r>
            <a:r>
              <a:rPr lang="en-US" sz="2400" err="1"/>
              <a:t>trên</a:t>
            </a:r>
            <a:r>
              <a:rPr lang="en-US" sz="2400"/>
              <a:t> 1 </a:t>
            </a:r>
            <a:r>
              <a:rPr lang="en-US" sz="2400" dirty="0" err="1"/>
              <a:t>đoạn</a:t>
            </a:r>
            <a:r>
              <a:rPr lang="en-US" sz="2400" dirty="0"/>
              <a:t> </a:t>
            </a:r>
            <a:r>
              <a:rPr lang="en-US" sz="2400" dirty="0" err="1"/>
              <a:t>đường</a:t>
            </a:r>
            <a:r>
              <a:rPr lang="en-US" sz="2400" dirty="0"/>
              <a:t> </a:t>
            </a:r>
            <a:r>
              <a:rPr lang="en-US" sz="2400" dirty="0" err="1"/>
              <a:t>thẳng</a:t>
            </a:r>
            <a:r>
              <a:rPr lang="en-US" sz="2400" dirty="0"/>
              <a:t>. </a:t>
            </a:r>
            <a:r>
              <a:rPr lang="en-US" sz="2400" dirty="0" err="1"/>
              <a:t>Vận</a:t>
            </a:r>
            <a:r>
              <a:rPr lang="en-US" sz="2400" dirty="0"/>
              <a:t> </a:t>
            </a:r>
            <a:r>
              <a:rPr lang="en-US" sz="2400" dirty="0" err="1"/>
              <a:t>tốc</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này</a:t>
            </a:r>
            <a:r>
              <a:rPr lang="en-US" sz="2400" dirty="0"/>
              <a:t> </a:t>
            </a:r>
            <a:r>
              <a:rPr lang="en-US" sz="2400" dirty="0" err="1"/>
              <a:t>tại</a:t>
            </a:r>
            <a:r>
              <a:rPr lang="en-US" sz="2400" dirty="0"/>
              <a:t> </a:t>
            </a:r>
            <a:r>
              <a:rPr lang="en-US" sz="2400" dirty="0" err="1"/>
              <a:t>mỗi</a:t>
            </a:r>
            <a:r>
              <a:rPr lang="en-US" sz="2400" dirty="0"/>
              <a:t> </a:t>
            </a:r>
            <a:r>
              <a:rPr lang="en-US" sz="2400" dirty="0" err="1"/>
              <a:t>thời</a:t>
            </a:r>
            <a:r>
              <a:rPr lang="en-US" sz="2400" dirty="0"/>
              <a:t> </a:t>
            </a:r>
            <a:r>
              <a:rPr lang="en-US" sz="2400" dirty="0" err="1"/>
              <a:t>điểm</a:t>
            </a:r>
            <a:r>
              <a:rPr lang="en-US" sz="2400" dirty="0"/>
              <a:t> </a:t>
            </a:r>
            <a:r>
              <a:rPr lang="en-US" sz="2400" dirty="0" err="1"/>
              <a:t>được</a:t>
            </a:r>
            <a:r>
              <a:rPr lang="en-US" sz="2400" dirty="0"/>
              <a:t> </a:t>
            </a:r>
            <a:r>
              <a:rPr lang="en-US" sz="2400" dirty="0" err="1"/>
              <a:t>ghi</a:t>
            </a:r>
            <a:r>
              <a:rPr lang="en-US" sz="2400" dirty="0"/>
              <a:t> </a:t>
            </a:r>
            <a:r>
              <a:rPr lang="en-US" sz="2400" dirty="0" err="1"/>
              <a:t>lại</a:t>
            </a:r>
            <a:r>
              <a:rPr lang="en-US" sz="2400" dirty="0"/>
              <a:t> </a:t>
            </a:r>
            <a:r>
              <a:rPr lang="en-US" sz="2400" dirty="0" err="1"/>
              <a:t>trong</a:t>
            </a:r>
            <a:r>
              <a:rPr lang="en-US" sz="2400" dirty="0"/>
              <a:t> </a:t>
            </a:r>
            <a:r>
              <a:rPr lang="en-US" sz="2400" dirty="0" err="1"/>
              <a:t>bảng</a:t>
            </a:r>
            <a:r>
              <a:rPr lang="en-US" sz="2400" dirty="0"/>
              <a:t> </a:t>
            </a:r>
            <a:r>
              <a:rPr lang="en-US" sz="2400" dirty="0" err="1"/>
              <a:t>dưới</a:t>
            </a:r>
            <a:r>
              <a:rPr lang="en-US" sz="2400" dirty="0"/>
              <a:t> </a:t>
            </a:r>
            <a:r>
              <a:rPr lang="en-US" sz="2400" dirty="0" err="1"/>
              <a:t>đây</a:t>
            </a:r>
            <a:r>
              <a:rPr lang="en-US" sz="2400" dirty="0"/>
              <a:t>.</a:t>
            </a:r>
            <a:endParaRPr lang="vi-VN" sz="2400" b="1" dirty="0">
              <a:solidFill>
                <a:srgbClr val="FF0000"/>
              </a:solidFill>
              <a:cs typeface="Times New Roman" panose="02020603050405020304" pitchFamily="18" charset="0"/>
            </a:endParaRPr>
          </a:p>
        </p:txBody>
      </p:sp>
      <p:sp>
        <p:nvSpPr>
          <p:cNvPr id="11" name="TextBox 10" descr="n53 Fb Tran Phu"/>
          <p:cNvSpPr txBox="1"/>
          <p:nvPr/>
        </p:nvSpPr>
        <p:spPr>
          <a:xfrm>
            <a:off x="-1" y="0"/>
            <a:ext cx="12192002" cy="1075872"/>
          </a:xfrm>
          <a:prstGeom prst="rect">
            <a:avLst/>
          </a:prstGeom>
          <a:solidFill>
            <a:srgbClr val="FFFF00"/>
          </a:solidFill>
        </p:spPr>
        <p:txBody>
          <a:bodyPr wrap="square">
            <a:spAutoFit/>
          </a:bodyPr>
          <a:lstStyle/>
          <a:p>
            <a:pPr algn="ctr">
              <a:lnSpc>
                <a:spcPct val="115000"/>
              </a:lnSpc>
            </a:pPr>
            <a:r>
              <a:rPr lang="en-US" sz="60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60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66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descr="n53 Fb Tran Phu"/>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7528" y="2731539"/>
            <a:ext cx="3737734" cy="1599196"/>
          </a:xfrm>
          <a:prstGeom prst="rect">
            <a:avLst/>
          </a:prstGeom>
          <a:noFill/>
        </p:spPr>
      </p:pic>
      <p:sp>
        <p:nvSpPr>
          <p:cNvPr id="10" name="TextBox 9" descr="n53 Fb Tran Phu"/>
          <p:cNvSpPr txBox="1"/>
          <p:nvPr/>
        </p:nvSpPr>
        <p:spPr>
          <a:xfrm>
            <a:off x="2206957" y="6032863"/>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r>
              <a:rPr lang="nl-NL" sz="2400" dirty="0"/>
              <a:t>Xem trước bài 10: Sự rơi tự do</a:t>
            </a:r>
            <a:endParaRPr lang="vi-VN" sz="2400" b="1" dirty="0">
              <a:solidFill>
                <a:srgbClr val="FF0000"/>
              </a:solidFill>
              <a:cs typeface="Times New Roman" panose="02020603050405020304" pitchFamily="18" charset="0"/>
            </a:endParaRPr>
          </a:p>
        </p:txBody>
      </p:sp>
      <p:graphicFrame>
        <p:nvGraphicFramePr>
          <p:cNvPr id="5" name="Table 6" descr="n53 Fb Tran Phu"/>
          <p:cNvGraphicFramePr>
            <a:graphicFrameLocks noGrp="1"/>
          </p:cNvGraphicFramePr>
          <p:nvPr/>
        </p:nvGraphicFramePr>
        <p:xfrm>
          <a:off x="2226004" y="2695633"/>
          <a:ext cx="5956558" cy="741680"/>
        </p:xfrm>
        <a:graphic>
          <a:graphicData uri="http://schemas.openxmlformats.org/drawingml/2006/table">
            <a:tbl>
              <a:tblPr firstRow="1" bandRow="1">
                <a:tableStyleId>{5C22544A-7EE6-4342-B048-85BDC9FD1C3A}</a:tableStyleId>
              </a:tblPr>
              <a:tblGrid>
                <a:gridCol w="798328">
                  <a:extLst>
                    <a:ext uri="{9D8B030D-6E8A-4147-A177-3AD203B41FA5}">
                      <a16:colId xmlns:a16="http://schemas.microsoft.com/office/drawing/2014/main" xmlns="" val="20000"/>
                    </a:ext>
                  </a:extLst>
                </a:gridCol>
                <a:gridCol w="468930">
                  <a:extLst>
                    <a:ext uri="{9D8B030D-6E8A-4147-A177-3AD203B41FA5}">
                      <a16:colId xmlns:a16="http://schemas.microsoft.com/office/drawing/2014/main" xmlns="" val="20001"/>
                    </a:ext>
                  </a:extLst>
                </a:gridCol>
                <a:gridCol w="468930">
                  <a:extLst>
                    <a:ext uri="{9D8B030D-6E8A-4147-A177-3AD203B41FA5}">
                      <a16:colId xmlns:a16="http://schemas.microsoft.com/office/drawing/2014/main" xmlns="" val="20002"/>
                    </a:ext>
                  </a:extLst>
                </a:gridCol>
                <a:gridCol w="468930">
                  <a:extLst>
                    <a:ext uri="{9D8B030D-6E8A-4147-A177-3AD203B41FA5}">
                      <a16:colId xmlns:a16="http://schemas.microsoft.com/office/drawing/2014/main" xmlns="" val="20003"/>
                    </a:ext>
                  </a:extLst>
                </a:gridCol>
                <a:gridCol w="468930">
                  <a:extLst>
                    <a:ext uri="{9D8B030D-6E8A-4147-A177-3AD203B41FA5}">
                      <a16:colId xmlns:a16="http://schemas.microsoft.com/office/drawing/2014/main" xmlns="" val="20004"/>
                    </a:ext>
                  </a:extLst>
                </a:gridCol>
                <a:gridCol w="468930">
                  <a:extLst>
                    <a:ext uri="{9D8B030D-6E8A-4147-A177-3AD203B41FA5}">
                      <a16:colId xmlns:a16="http://schemas.microsoft.com/office/drawing/2014/main" xmlns="" val="20005"/>
                    </a:ext>
                  </a:extLst>
                </a:gridCol>
                <a:gridCol w="468930">
                  <a:extLst>
                    <a:ext uri="{9D8B030D-6E8A-4147-A177-3AD203B41FA5}">
                      <a16:colId xmlns:a16="http://schemas.microsoft.com/office/drawing/2014/main" xmlns="" val="20006"/>
                    </a:ext>
                  </a:extLst>
                </a:gridCol>
                <a:gridCol w="468930">
                  <a:extLst>
                    <a:ext uri="{9D8B030D-6E8A-4147-A177-3AD203B41FA5}">
                      <a16:colId xmlns:a16="http://schemas.microsoft.com/office/drawing/2014/main" xmlns="" val="20007"/>
                    </a:ext>
                  </a:extLst>
                </a:gridCol>
                <a:gridCol w="468930">
                  <a:extLst>
                    <a:ext uri="{9D8B030D-6E8A-4147-A177-3AD203B41FA5}">
                      <a16:colId xmlns:a16="http://schemas.microsoft.com/office/drawing/2014/main" xmlns="" val="20008"/>
                    </a:ext>
                  </a:extLst>
                </a:gridCol>
                <a:gridCol w="468930">
                  <a:extLst>
                    <a:ext uri="{9D8B030D-6E8A-4147-A177-3AD203B41FA5}">
                      <a16:colId xmlns:a16="http://schemas.microsoft.com/office/drawing/2014/main" xmlns="" val="20009"/>
                    </a:ext>
                  </a:extLst>
                </a:gridCol>
                <a:gridCol w="468930">
                  <a:extLst>
                    <a:ext uri="{9D8B030D-6E8A-4147-A177-3AD203B41FA5}">
                      <a16:colId xmlns:a16="http://schemas.microsoft.com/office/drawing/2014/main" xmlns="" val="20010"/>
                    </a:ext>
                  </a:extLst>
                </a:gridCol>
                <a:gridCol w="468930">
                  <a:extLst>
                    <a:ext uri="{9D8B030D-6E8A-4147-A177-3AD203B41FA5}">
                      <a16:colId xmlns:a16="http://schemas.microsoft.com/office/drawing/2014/main" xmlns="" val="20011"/>
                    </a:ext>
                  </a:extLst>
                </a:gridCol>
              </a:tblGrid>
              <a:tr h="370840">
                <a:tc>
                  <a:txBody>
                    <a:bodyPr/>
                    <a:lstStyle/>
                    <a:p>
                      <a:pPr marL="0" indent="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t (s)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38100" indent="1905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38100" indent="-762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10000"/>
                  </a:ext>
                </a:extLst>
              </a:tr>
              <a:tr h="370840">
                <a:tc>
                  <a:txBody>
                    <a:bodyPr/>
                    <a:lstStyle/>
                    <a:p>
                      <a:pPr marL="19050" indent="-3810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v (m/s)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8</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9</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12</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14</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7" name="TextBox 6" descr="n53 Fb Tran Phu"/>
          <p:cNvSpPr txBox="1"/>
          <p:nvPr/>
        </p:nvSpPr>
        <p:spPr>
          <a:xfrm>
            <a:off x="2206956" y="4394052"/>
            <a:ext cx="9713336" cy="156966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a:t>Bài </a:t>
            </a:r>
            <a:r>
              <a:rPr lang="en-US" sz="2400" b="1" dirty="0"/>
              <a:t>2.</a:t>
            </a:r>
            <a:r>
              <a:rPr lang="en-US" sz="2400" dirty="0"/>
              <a:t> </a:t>
            </a:r>
            <a:r>
              <a:rPr lang="en-US" sz="2400" dirty="0" err="1"/>
              <a:t>Một</a:t>
            </a:r>
            <a:r>
              <a:rPr lang="en-US" sz="2400" dirty="0"/>
              <a:t> </a:t>
            </a:r>
            <a:r>
              <a:rPr lang="en-US" sz="2400" dirty="0" err="1"/>
              <a:t>người</a:t>
            </a:r>
            <a:r>
              <a:rPr lang="en-US" sz="2400" dirty="0"/>
              <a:t> </a:t>
            </a:r>
            <a:r>
              <a:rPr lang="en-US" sz="2400" dirty="0" err="1"/>
              <a:t>chạy</a:t>
            </a:r>
            <a:r>
              <a:rPr lang="en-US" sz="2400" dirty="0"/>
              <a:t> </a:t>
            </a:r>
            <a:r>
              <a:rPr lang="en-US" sz="2400" dirty="0" err="1"/>
              <a:t>xe</a:t>
            </a:r>
            <a:r>
              <a:rPr lang="en-US" sz="2400" dirty="0"/>
              <a:t> </a:t>
            </a:r>
            <a:r>
              <a:rPr lang="en-US" sz="2400" dirty="0" err="1"/>
              <a:t>máy</a:t>
            </a:r>
            <a:r>
              <a:rPr lang="en-US" sz="2400" dirty="0"/>
              <a:t> </a:t>
            </a:r>
            <a:r>
              <a:rPr lang="en-US" sz="2400" err="1"/>
              <a:t>theo</a:t>
            </a:r>
            <a:r>
              <a:rPr lang="en-US" sz="2400"/>
              <a:t> 1 </a:t>
            </a:r>
            <a:r>
              <a:rPr lang="en-US" sz="2400" dirty="0" err="1"/>
              <a:t>đường</a:t>
            </a:r>
            <a:r>
              <a:rPr lang="en-US" sz="2400" dirty="0"/>
              <a:t> </a:t>
            </a:r>
            <a:r>
              <a:rPr lang="en-US" sz="2400" dirty="0" err="1"/>
              <a:t>thẳng</a:t>
            </a:r>
            <a:r>
              <a:rPr lang="en-US" sz="2400" dirty="0"/>
              <a:t> </a:t>
            </a:r>
            <a:r>
              <a:rPr lang="en-US" sz="2400" dirty="0" err="1"/>
              <a:t>và</a:t>
            </a:r>
            <a:r>
              <a:rPr lang="en-US" sz="2400" dirty="0"/>
              <a:t> </a:t>
            </a:r>
            <a:r>
              <a:rPr lang="en-US" sz="2400" dirty="0" err="1"/>
              <a:t>có</a:t>
            </a:r>
            <a:r>
              <a:rPr lang="en-US" sz="2400" dirty="0"/>
              <a:t> </a:t>
            </a:r>
            <a:r>
              <a:rPr lang="en-US" sz="2400" dirty="0" err="1"/>
              <a:t>vận</a:t>
            </a:r>
            <a:r>
              <a:rPr lang="en-US" sz="2400" dirty="0"/>
              <a:t> </a:t>
            </a:r>
            <a:r>
              <a:rPr lang="en-US" sz="2400" dirty="0" err="1"/>
              <a:t>tốc</a:t>
            </a:r>
            <a:r>
              <a:rPr lang="en-US" sz="2400" dirty="0"/>
              <a:t> </a:t>
            </a:r>
            <a:r>
              <a:rPr lang="en-US" sz="2400" dirty="0" err="1"/>
              <a:t>theo</a:t>
            </a:r>
            <a:r>
              <a:rPr lang="en-US" sz="2400" dirty="0"/>
              <a:t> </a:t>
            </a:r>
            <a:r>
              <a:rPr lang="en-US" sz="2400" dirty="0" err="1"/>
              <a:t>thời</a:t>
            </a:r>
            <a:r>
              <a:rPr lang="en-US" sz="2400" dirty="0"/>
              <a:t> </a:t>
            </a:r>
            <a:r>
              <a:rPr lang="en-US" sz="2400" dirty="0" err="1"/>
              <a:t>gian</a:t>
            </a:r>
            <a:r>
              <a:rPr lang="en-US" sz="2400" dirty="0"/>
              <a:t> </a:t>
            </a:r>
            <a:r>
              <a:rPr lang="en-US" sz="2400" dirty="0" err="1"/>
              <a:t>được</a:t>
            </a:r>
            <a:r>
              <a:rPr lang="en-US" sz="2400" dirty="0"/>
              <a:t> </a:t>
            </a:r>
            <a:r>
              <a:rPr lang="en-US" sz="2400" dirty="0" err="1"/>
              <a:t>biểu</a:t>
            </a:r>
            <a:r>
              <a:rPr lang="en-US" sz="2400" dirty="0"/>
              <a:t> </a:t>
            </a:r>
            <a:r>
              <a:rPr lang="en-US" sz="2400" dirty="0" err="1"/>
              <a:t>diễn</a:t>
            </a:r>
            <a:r>
              <a:rPr lang="en-US" sz="2400" dirty="0"/>
              <a:t> </a:t>
            </a:r>
            <a:r>
              <a:rPr lang="en-US" sz="2400" dirty="0" err="1"/>
              <a:t>bởi</a:t>
            </a:r>
            <a:r>
              <a:rPr lang="en-US" sz="2400" dirty="0"/>
              <a:t> </a:t>
            </a:r>
            <a:r>
              <a:rPr lang="en-US" sz="2400" dirty="0" err="1"/>
              <a:t>đồ</a:t>
            </a:r>
            <a:r>
              <a:rPr lang="en-US" sz="2400" dirty="0"/>
              <a:t> </a:t>
            </a:r>
            <a:r>
              <a:rPr lang="en-US" sz="2400" err="1"/>
              <a:t>thị</a:t>
            </a:r>
            <a:r>
              <a:rPr lang="en-US" sz="2400"/>
              <a:t> (</a:t>
            </a:r>
            <a:r>
              <a:rPr lang="en-US" sz="2400" dirty="0"/>
              <a:t>v – t) </a:t>
            </a:r>
            <a:r>
              <a:rPr lang="en-US" sz="2400" dirty="0" err="1"/>
              <a:t>như</a:t>
            </a:r>
            <a:r>
              <a:rPr lang="en-US" sz="2400" dirty="0"/>
              <a:t> </a:t>
            </a:r>
            <a:r>
              <a:rPr lang="en-US" sz="2400" dirty="0" err="1"/>
              <a:t>vẽ</a:t>
            </a:r>
            <a:r>
              <a:rPr lang="en-US" sz="2400" dirty="0"/>
              <a:t>. </a:t>
            </a:r>
            <a:r>
              <a:rPr lang="en-US" sz="2400" dirty="0" err="1"/>
              <a:t>Xác</a:t>
            </a:r>
            <a:r>
              <a:rPr lang="en-US" sz="2400" dirty="0"/>
              <a:t> </a:t>
            </a:r>
            <a:r>
              <a:rPr lang="en-US" sz="2400" err="1"/>
              <a:t>định</a:t>
            </a:r>
            <a:r>
              <a:rPr lang="en-US" sz="2400"/>
              <a:t>:</a:t>
            </a:r>
          </a:p>
          <a:p>
            <a:pPr algn="just"/>
            <a:r>
              <a:rPr lang="en-US" sz="2400" b="1"/>
              <a:t>a.</a:t>
            </a:r>
            <a:r>
              <a:rPr lang="en-US" sz="2400"/>
              <a:t> Gia tốc của người này tại các thời điểm 1 s, 2 s và 4 s.</a:t>
            </a:r>
          </a:p>
          <a:p>
            <a:pPr algn="just"/>
            <a:r>
              <a:rPr lang="en-US" sz="2400" b="1"/>
              <a:t>b.</a:t>
            </a:r>
            <a:r>
              <a:rPr lang="en-US" sz="2400"/>
              <a:t> Độ dịch chuyển của người này từ khi bắt đầu chạy đến thời điểm 4 s.</a:t>
            </a:r>
          </a:p>
        </p:txBody>
      </p:sp>
      <p:sp>
        <p:nvSpPr>
          <p:cNvPr id="14" name="TextBox 13" descr="n53 Fb Tran Phu"/>
          <p:cNvSpPr txBox="1"/>
          <p:nvPr/>
        </p:nvSpPr>
        <p:spPr>
          <a:xfrm>
            <a:off x="2206956" y="3499738"/>
            <a:ext cx="5956558"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dirty="0" err="1"/>
              <a:t>Hãy</a:t>
            </a:r>
            <a:r>
              <a:rPr lang="en-US" sz="2400" dirty="0"/>
              <a:t> </a:t>
            </a:r>
            <a:r>
              <a:rPr lang="en-US" sz="2400" dirty="0" err="1"/>
              <a:t>vẽ</a:t>
            </a:r>
            <a:r>
              <a:rPr lang="en-US" sz="2400" dirty="0"/>
              <a:t> </a:t>
            </a:r>
            <a:r>
              <a:rPr lang="en-US" sz="2400" dirty="0" err="1"/>
              <a:t>đồ</a:t>
            </a:r>
            <a:r>
              <a:rPr lang="en-US" sz="2400" dirty="0"/>
              <a:t> </a:t>
            </a:r>
            <a:r>
              <a:rPr lang="en-US" sz="2400" dirty="0" err="1"/>
              <a:t>thị</a:t>
            </a:r>
            <a:r>
              <a:rPr lang="en-US" sz="2400" dirty="0"/>
              <a:t> </a:t>
            </a:r>
            <a:r>
              <a:rPr lang="en-US" sz="2400" dirty="0" err="1"/>
              <a:t>vận</a:t>
            </a:r>
            <a:r>
              <a:rPr lang="en-US" sz="2400" dirty="0"/>
              <a:t> </a:t>
            </a:r>
            <a:r>
              <a:rPr lang="en-US" sz="2400" dirty="0" err="1"/>
              <a:t>tốc</a:t>
            </a:r>
            <a:r>
              <a:rPr lang="en-US" sz="2400" dirty="0"/>
              <a:t> – </a:t>
            </a:r>
            <a:r>
              <a:rPr lang="en-US" sz="2400" dirty="0" err="1"/>
              <a:t>thời</a:t>
            </a:r>
            <a:r>
              <a:rPr lang="en-US" sz="2400" dirty="0"/>
              <a:t> </a:t>
            </a:r>
            <a:r>
              <a:rPr lang="en-US" sz="2400" dirty="0" err="1"/>
              <a:t>gian</a:t>
            </a:r>
            <a:r>
              <a:rPr lang="en-US" sz="2400" dirty="0"/>
              <a:t> </a:t>
            </a:r>
            <a:r>
              <a:rPr lang="en-US" sz="2400" dirty="0" err="1"/>
              <a:t>và</a:t>
            </a:r>
            <a:r>
              <a:rPr lang="en-US" sz="2400" dirty="0"/>
              <a:t> </a:t>
            </a:r>
            <a:r>
              <a:rPr lang="en-US" sz="2400" dirty="0" err="1"/>
              <a:t>mô</a:t>
            </a:r>
            <a:r>
              <a:rPr lang="en-US" sz="2400" dirty="0"/>
              <a:t> </a:t>
            </a:r>
            <a:r>
              <a:rPr lang="en-US" sz="2400" dirty="0" err="1"/>
              <a:t>tả</a:t>
            </a:r>
            <a:r>
              <a:rPr lang="en-US" sz="2400" dirty="0"/>
              <a:t> </a:t>
            </a:r>
            <a:r>
              <a:rPr lang="en-US" sz="2400" dirty="0" err="1"/>
              <a:t>tính</a:t>
            </a:r>
            <a:r>
              <a:rPr lang="en-US" sz="2400" dirty="0"/>
              <a:t> </a:t>
            </a:r>
            <a:r>
              <a:rPr lang="en-US" sz="2400" dirty="0" err="1"/>
              <a:t>chất</a:t>
            </a:r>
            <a:r>
              <a:rPr lang="en-US" sz="2400" dirty="0"/>
              <a:t> </a:t>
            </a:r>
            <a:r>
              <a:rPr lang="en-US" sz="2400" dirty="0" err="1"/>
              <a:t>chuyển</a:t>
            </a:r>
            <a:r>
              <a:rPr lang="en-US" sz="2400" dirty="0"/>
              <a:t> </a:t>
            </a:r>
            <a:r>
              <a:rPr lang="en-US" sz="2400" dirty="0" err="1"/>
              <a:t>động</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err="1"/>
              <a:t>viên</a:t>
            </a:r>
            <a:r>
              <a:rPr lang="en-US" sz="2400"/>
              <a:t> này</a:t>
            </a:r>
            <a:endParaRPr lang="en-US" sz="2400" dirty="0"/>
          </a:p>
        </p:txBody>
      </p:sp>
      <p:pic>
        <p:nvPicPr>
          <p:cNvPr id="4" name="Picture 2" descr="n53 Fb Tran Phu"/>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000" y="1"/>
            <a:ext cx="1142999" cy="1075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500"/>
                                        <p:tgtEl>
                                          <p:spTgt spid="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fade">
                                      <p:cBhvr>
                                        <p:cTn id="28" dur="500"/>
                                        <p:tgtEl>
                                          <p:spTgt spid="1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bg/>
                                          </p:spTgt>
                                        </p:tgtEl>
                                        <p:attrNameLst>
                                          <p:attrName>style.visibility</p:attrName>
                                        </p:attrNameLst>
                                      </p:cBhvr>
                                      <p:to>
                                        <p:strVal val="visible"/>
                                      </p:to>
                                    </p:set>
                                    <p:animEffect transition="in" filter="fade">
                                      <p:cBhvr>
                                        <p:cTn id="36" dur="500"/>
                                        <p:tgtEl>
                                          <p:spTgt spid="7">
                                            <p:bg/>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fade">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bg/>
                                          </p:spTgt>
                                        </p:tgtEl>
                                        <p:attrNameLst>
                                          <p:attrName>style.visibility</p:attrName>
                                        </p:attrNameLst>
                                      </p:cBhvr>
                                      <p:to>
                                        <p:strVal val="visible"/>
                                      </p:to>
                                    </p:set>
                                    <p:animEffect transition="in" filter="fade">
                                      <p:cBhvr>
                                        <p:cTn id="56" dur="500"/>
                                        <p:tgtEl>
                                          <p:spTgt spid="10">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build="p" animBg="1"/>
      <p:bldP spid="10" grpId="0" uiExpand="1" build="p" animBg="1"/>
      <p:bldP spid="7" grpId="0" uiExpand="1" build="p" animBg="1"/>
      <p:bldP spid="1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n53 Fb Tran Phu"/>
          <p:cNvSpPr/>
          <p:nvPr/>
        </p:nvSpPr>
        <p:spPr>
          <a:xfrm>
            <a:off x="1079292" y="109971"/>
            <a:ext cx="10043410"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4000">
                <a:solidFill>
                  <a:schemeClr val="bg1"/>
                </a:solidFill>
                <a:latin typeface="Arial" panose="020B0604020202020204" pitchFamily="34" charset="0"/>
                <a:ea typeface="Times New Roman" panose="02020603050405020304" pitchFamily="18" charset="0"/>
                <a:cs typeface="Arial" panose="020B0604020202020204" pitchFamily="34" charset="0"/>
              </a:rPr>
              <a:t>Đại lượng nào đặc trưng cho sự biến thiên nhanh chậm của vận tốc? Kí hiệu và đơn vị của đại lượng này?</a:t>
            </a:r>
            <a:endParaRPr lang="en-US" sz="4000" dirty="0">
              <a:solidFill>
                <a:schemeClr val="bg1"/>
              </a:solidFill>
              <a:latin typeface="Arial" panose="020B0604020202020204" pitchFamily="34" charset="0"/>
              <a:cs typeface="Arial" panose="020B0604020202020204" pitchFamily="34" charset="0"/>
            </a:endParaRPr>
          </a:p>
        </p:txBody>
      </p:sp>
      <p:pic>
        <p:nvPicPr>
          <p:cNvPr id="4" name="Picture 3" descr="n53 Fb Tran Phu">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403995" y="3322960"/>
            <a:ext cx="4202514" cy="3592190"/>
          </a:xfrm>
          <a:prstGeom prst="rect">
            <a:avLst/>
          </a:prstGeom>
        </p:spPr>
      </p:pic>
      <p:sp>
        <p:nvSpPr>
          <p:cNvPr id="2" name="Rectangle 1" descr="n53 Fb Tran Phu"/>
          <p:cNvSpPr/>
          <p:nvPr/>
        </p:nvSpPr>
        <p:spPr>
          <a:xfrm>
            <a:off x="2893102" y="2638134"/>
            <a:ext cx="9114019"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3600" b="1" i="1">
                <a:solidFill>
                  <a:schemeClr val="tx1"/>
                </a:solidFill>
                <a:latin typeface="Arial" panose="020B0604020202020204" pitchFamily="34" charset="0"/>
                <a:ea typeface="Times New Roman" panose="02020603050405020304" pitchFamily="18" charset="0"/>
                <a:cs typeface="Arial" panose="020B0604020202020204" pitchFamily="34" charset="0"/>
              </a:rPr>
              <a:t>Trả lời: </a:t>
            </a:r>
            <a:r>
              <a:rPr lang="fr-FR" sz="3600">
                <a:solidFill>
                  <a:schemeClr val="tx1"/>
                </a:solidFill>
                <a:latin typeface="Arial" panose="020B0604020202020204" pitchFamily="34" charset="0"/>
                <a:ea typeface="Times New Roman" panose="02020603050405020304" pitchFamily="18" charset="0"/>
                <a:cs typeface="Arial" panose="020B0604020202020204" pitchFamily="34" charset="0"/>
              </a:rPr>
              <a:t>Đại lượng đặc trưng cho sự biến thiên nhanh chậm của vận tốc là gia tốc. </a:t>
            </a:r>
          </a:p>
          <a:p>
            <a:pPr lvl="0" algn="just" eaLnBrk="0" fontAlgn="base" hangingPunct="0">
              <a:spcBef>
                <a:spcPct val="0"/>
              </a:spcBef>
              <a:spcAft>
                <a:spcPct val="0"/>
              </a:spcAft>
            </a:pPr>
            <a:r>
              <a:rPr lang="fr-FR" sz="3600">
                <a:solidFill>
                  <a:schemeClr val="tx1"/>
                </a:solidFill>
                <a:latin typeface="Arial" panose="020B0604020202020204" pitchFamily="34" charset="0"/>
                <a:ea typeface="Times New Roman" panose="02020603050405020304" pitchFamily="18" charset="0"/>
                <a:cs typeface="Arial" panose="020B0604020202020204" pitchFamily="34" charset="0"/>
              </a:rPr>
              <a:t>Kí hiệu: a. Đơn vị: m/s</a:t>
            </a:r>
            <a:r>
              <a:rPr lang="fr-FR" sz="3600" baseline="30000">
                <a:solidFill>
                  <a:schemeClr val="tx1"/>
                </a:solidFill>
                <a:latin typeface="Arial" panose="020B0604020202020204" pitchFamily="34" charset="0"/>
                <a:ea typeface="Times New Roman" panose="02020603050405020304" pitchFamily="18" charset="0"/>
                <a:cs typeface="Arial" panose="020B0604020202020204" pitchFamily="34" charset="0"/>
              </a:rPr>
              <a:t>2</a:t>
            </a:r>
            <a:endParaRPr lang="en-US" sz="36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n53 Fb Tran Phu"/>
          <p:cNvSpPr/>
          <p:nvPr/>
        </p:nvSpPr>
        <p:spPr>
          <a:xfrm>
            <a:off x="1079292" y="319835"/>
            <a:ext cx="10058400"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a:solidFill>
                  <a:schemeClr val="bg1"/>
                </a:solidFill>
                <a:latin typeface="Arial" panose="020B0604020202020204" pitchFamily="34" charset="0"/>
                <a:ea typeface="Times New Roman" panose="02020603050405020304" pitchFamily="18" charset="0"/>
                <a:cs typeface="Arial" panose="020B0604020202020204" pitchFamily="34" charset="0"/>
              </a:rPr>
              <a:t>Em hãy nêu một ví dụ, vật chuyển động có tốc độ liên tục thay đổi?</a:t>
            </a:r>
            <a:endParaRPr lang="en-US" sz="4800" dirty="0">
              <a:solidFill>
                <a:schemeClr val="bg1"/>
              </a:solidFill>
              <a:latin typeface="Arial" panose="020B0604020202020204" pitchFamily="34" charset="0"/>
              <a:cs typeface="Arial" panose="020B0604020202020204" pitchFamily="34" charset="0"/>
            </a:endParaRPr>
          </a:p>
        </p:txBody>
      </p:sp>
      <p:pic>
        <p:nvPicPr>
          <p:cNvPr id="4" name="Picture 3" descr="n53 Fb Tran Phu">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403995" y="3322960"/>
            <a:ext cx="4202514" cy="3592190"/>
          </a:xfrm>
          <a:prstGeom prst="rect">
            <a:avLst/>
          </a:prstGeom>
        </p:spPr>
      </p:pic>
      <p:sp>
        <p:nvSpPr>
          <p:cNvPr id="2" name="Rectangle 1" descr="n53 Fb Tran Phu"/>
          <p:cNvSpPr/>
          <p:nvPr/>
        </p:nvSpPr>
        <p:spPr>
          <a:xfrm>
            <a:off x="2578308" y="2283546"/>
            <a:ext cx="9278912"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b="1" i="1">
                <a:solidFill>
                  <a:schemeClr val="tx1"/>
                </a:solidFill>
                <a:latin typeface="Arial" panose="020B0604020202020204" pitchFamily="34" charset="0"/>
                <a:ea typeface="Times New Roman" panose="02020603050405020304" pitchFamily="18" charset="0"/>
                <a:cs typeface="Arial" panose="020B0604020202020204" pitchFamily="34" charset="0"/>
              </a:rPr>
              <a:t>Trả lời:</a:t>
            </a:r>
            <a:r>
              <a:rPr lang="fr-FR" sz="4800">
                <a:solidFill>
                  <a:schemeClr val="tx1"/>
                </a:solidFill>
                <a:latin typeface="Arial" panose="020B0604020202020204" pitchFamily="34" charset="0"/>
                <a:ea typeface="Times New Roman" panose="02020603050405020304" pitchFamily="18" charset="0"/>
                <a:cs typeface="Arial" panose="020B0604020202020204" pitchFamily="34" charset="0"/>
              </a:rPr>
              <a:t> xe bắt đầu chuyển động, tốc độ của xe tăng dần.</a:t>
            </a:r>
            <a:endParaRPr lang="en-US" sz="4800" dirty="0">
              <a:solidFill>
                <a:schemeClr val="tx1"/>
              </a:solidFill>
              <a:latin typeface="Arial" panose="020B0604020202020204" pitchFamily="34" charset="0"/>
              <a:cs typeface="Arial" panose="020B0604020202020204" pitchFamily="34" charset="0"/>
            </a:endParaRPr>
          </a:p>
        </p:txBody>
      </p:sp>
      <p:pic>
        <p:nvPicPr>
          <p:cNvPr id="1026" name="Picture 2" descr="n53 Fb Tran Phu"/>
          <p:cNvPicPr>
            <a:picLocks noChangeAspect="1" noChangeArrowheads="1"/>
          </p:cNvPicPr>
          <p:nvPr/>
        </p:nvPicPr>
        <p:blipFill rotWithShape="1">
          <a:blip r:embed="rId6">
            <a:extLst>
              <a:ext uri="{28A0092B-C50C-407E-A947-70E740481C1C}">
                <a14:useLocalDpi xmlns:a14="http://schemas.microsoft.com/office/drawing/2010/main" val="0"/>
              </a:ext>
            </a:extLst>
          </a:blip>
          <a:srcRect t="22163" b="20364"/>
          <a:stretch>
            <a:fillRect/>
          </a:stretch>
        </p:blipFill>
        <p:spPr bwMode="auto">
          <a:xfrm>
            <a:off x="6268902" y="4247257"/>
            <a:ext cx="5848148" cy="2520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descr="n53 Fb Tran Phu"/>
          <p:cNvSpPr/>
          <p:nvPr/>
        </p:nvSpPr>
        <p:spPr>
          <a:xfrm>
            <a:off x="2998032" y="3429000"/>
            <a:ext cx="9070014" cy="313669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fontAlgn="base">
              <a:spcBef>
                <a:spcPct val="0"/>
              </a:spcBef>
              <a:spcAft>
                <a:spcPct val="0"/>
              </a:spcAft>
            </a:pPr>
            <a:r>
              <a:rPr lang="fr-FR" sz="3200" b="1" i="1">
                <a:solidFill>
                  <a:schemeClr val="tx1"/>
                </a:solidFill>
                <a:latin typeface="Arial" panose="020B0604020202020204" pitchFamily="34" charset="0"/>
                <a:ea typeface="Times New Roman" panose="02020603050405020304" pitchFamily="18" charset="0"/>
                <a:cs typeface="Arial" panose="020B0604020202020204" pitchFamily="34" charset="0"/>
              </a:rPr>
              <a:t>Trả lời:</a:t>
            </a:r>
            <a:r>
              <a:rPr lang="fr-FR" sz="320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lvl="0" algn="just" fontAlgn="base">
              <a:spcBef>
                <a:spcPct val="0"/>
              </a:spcBef>
              <a:spcAft>
                <a:spcPct val="0"/>
              </a:spcAft>
            </a:pPr>
            <a:r>
              <a:rPr lang="fr-FR" sz="3200" b="1">
                <a:solidFill>
                  <a:schemeClr val="tx1"/>
                </a:solidFill>
                <a:latin typeface="Arial" panose="020B0604020202020204" pitchFamily="34" charset="0"/>
                <a:ea typeface="Times New Roman" panose="02020603050405020304" pitchFamily="18" charset="0"/>
                <a:cs typeface="Arial" panose="020B0604020202020204" pitchFamily="34" charset="0"/>
              </a:rPr>
              <a:t>+ Giống nhau: </a:t>
            </a:r>
            <a:r>
              <a:rPr lang="fr-FR" sz="3200">
                <a:solidFill>
                  <a:schemeClr val="tx1"/>
                </a:solidFill>
                <a:latin typeface="Arial" panose="020B0604020202020204" pitchFamily="34" charset="0"/>
                <a:ea typeface="Times New Roman" panose="02020603050405020304" pitchFamily="18" charset="0"/>
                <a:cs typeface="Arial" panose="020B0604020202020204" pitchFamily="34" charset="0"/>
              </a:rPr>
              <a:t>Vận tốc đều thay đổi một lượng bằng nhau sau những khoảng thời gian bằng nhau.</a:t>
            </a:r>
            <a:endParaRPr lang="en-US" sz="3200">
              <a:solidFill>
                <a:schemeClr val="tx1"/>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fr-FR" sz="3200" b="1">
                <a:solidFill>
                  <a:schemeClr val="tx1"/>
                </a:solidFill>
                <a:latin typeface="Arial" panose="020B0604020202020204" pitchFamily="34" charset="0"/>
                <a:ea typeface="Times New Roman" panose="02020603050405020304" pitchFamily="18" charset="0"/>
                <a:cs typeface="Arial" panose="020B0604020202020204" pitchFamily="34" charset="0"/>
              </a:rPr>
              <a:t>+ Khác nhau: </a:t>
            </a:r>
            <a:r>
              <a:rPr lang="fr-FR" sz="3200">
                <a:solidFill>
                  <a:schemeClr val="tx1"/>
                </a:solidFill>
                <a:latin typeface="Arial" panose="020B0604020202020204" pitchFamily="34" charset="0"/>
                <a:ea typeface="Times New Roman" panose="02020603050405020304" pitchFamily="18" charset="0"/>
                <a:cs typeface="Arial" panose="020B0604020202020204" pitchFamily="34" charset="0"/>
              </a:rPr>
              <a:t>Xe ô tô chuyển động nhanh dần, vận động viên chuyển động chậm dần.</a:t>
            </a:r>
            <a:endParaRPr lang="fr-FR" sz="3200" dirty="0">
              <a:solidFill>
                <a:schemeClr val="tx1"/>
              </a:solidFill>
              <a:latin typeface="Arial" panose="020B0604020202020204" pitchFamily="34" charset="0"/>
              <a:cs typeface="Arial" panose="020B0604020202020204" pitchFamily="34" charset="0"/>
            </a:endParaRPr>
          </a:p>
        </p:txBody>
      </p:sp>
      <p:sp>
        <p:nvSpPr>
          <p:cNvPr id="8" name="Rectangle 7" descr="n53 Fb Tran Phu"/>
          <p:cNvSpPr/>
          <p:nvPr/>
        </p:nvSpPr>
        <p:spPr>
          <a:xfrm>
            <a:off x="123954" y="139954"/>
            <a:ext cx="5482367" cy="30181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3200">
                <a:solidFill>
                  <a:schemeClr val="bg1"/>
                </a:solidFill>
                <a:latin typeface="Arial" panose="020B0604020202020204" pitchFamily="34" charset="0"/>
                <a:ea typeface="Times New Roman" panose="02020603050405020304" pitchFamily="18" charset="0"/>
                <a:cs typeface="Arial" panose="020B0604020202020204" pitchFamily="34" charset="0"/>
              </a:rPr>
              <a:t>Hình bên dưới mô tả sự thay đổi vị tri và vận tốc của ô tô, người sau những khoảng thời gian bằng nhau. Hai chuyển động này có gì giống nhau, khác nhau?</a:t>
            </a:r>
            <a:endParaRPr lang="fr-FR" sz="3200" dirty="0">
              <a:solidFill>
                <a:schemeClr val="bg1"/>
              </a:solidFill>
              <a:latin typeface="Arial" panose="020B0604020202020204" pitchFamily="34" charset="0"/>
              <a:cs typeface="Arial" panose="020B0604020202020204" pitchFamily="34" charset="0"/>
            </a:endParaRPr>
          </a:p>
        </p:txBody>
      </p:sp>
      <p:pic>
        <p:nvPicPr>
          <p:cNvPr id="4" name="Picture 3" descr="n53 Fb Tran Phu">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403995" y="3699932"/>
            <a:ext cx="3761493" cy="3215218"/>
          </a:xfrm>
          <a:prstGeom prst="rect">
            <a:avLst/>
          </a:prstGeom>
        </p:spPr>
      </p:pic>
      <p:pic>
        <p:nvPicPr>
          <p:cNvPr id="2" name="Picture 1" descr="n53 Fb Tran Phu"/>
          <p:cNvPicPr/>
          <p:nvPr/>
        </p:nvPicPr>
        <p:blipFill>
          <a:blip r:embed="rId6"/>
          <a:stretch>
            <a:fillRect/>
          </a:stretch>
        </p:blipFill>
        <p:spPr>
          <a:xfrm>
            <a:off x="5726243" y="179421"/>
            <a:ext cx="6341803" cy="2938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n53 Fb Tran Ph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61" y="2193236"/>
            <a:ext cx="12204661" cy="46647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n53 Fb Tran Phu"/>
          <p:cNvGrpSpPr/>
          <p:nvPr/>
        </p:nvGrpSpPr>
        <p:grpSpPr>
          <a:xfrm>
            <a:off x="346155" y="176259"/>
            <a:ext cx="11510158" cy="2231703"/>
            <a:chOff x="856787" y="60859"/>
            <a:chExt cx="2643296" cy="2978174"/>
          </a:xfrm>
          <a:solidFill>
            <a:srgbClr val="00B050">
              <a:alpha val="89000"/>
            </a:srgbClr>
          </a:solidFill>
        </p:grpSpPr>
        <p:sp>
          <p:nvSpPr>
            <p:cNvPr id="8" name="Rectangle: Rounded Corners 7"/>
            <p:cNvSpPr/>
            <p:nvPr/>
          </p:nvSpPr>
          <p:spPr>
            <a:xfrm>
              <a:off x="909298" y="60859"/>
              <a:ext cx="2535870" cy="2978174"/>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0" name="TextBox 9"/>
            <p:cNvSpPr txBox="1"/>
            <p:nvPr/>
          </p:nvSpPr>
          <p:spPr>
            <a:xfrm>
              <a:off x="856787" y="192011"/>
              <a:ext cx="2643296" cy="2299536"/>
            </a:xfrm>
            <a:prstGeom prst="rect">
              <a:avLst/>
            </a:prstGeom>
            <a:noFill/>
          </p:spPr>
          <p:txBody>
            <a:bodyPr wrap="square" rtlCol="0">
              <a:spAutoFit/>
            </a:bodyPr>
            <a:lstStyle/>
            <a:p>
              <a:pPr algn="ctr">
                <a:lnSpc>
                  <a:spcPct val="115000"/>
                </a:lnSpc>
                <a:spcBef>
                  <a:spcPts val="600"/>
                </a:spcBef>
              </a:pPr>
              <a:r>
                <a:rPr lang="en-US" sz="48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BÀI  9. </a:t>
              </a:r>
              <a:r>
                <a:rPr lang="en-US" sz="4800" b="1" dirty="0" err="1" smtClean="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800" b="1" dirty="0" smtClean="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ĐỘNG THẲNG BIẾN ĐỔI ĐỀU</a:t>
              </a:r>
            </a:p>
          </p:txBody>
        </p:sp>
      </p:grpSp>
      <p:grpSp>
        <p:nvGrpSpPr>
          <p:cNvPr id="11" name="Group 10" descr="n53 Fb Tran Phu"/>
          <p:cNvGrpSpPr/>
          <p:nvPr/>
        </p:nvGrpSpPr>
        <p:grpSpPr>
          <a:xfrm>
            <a:off x="149111" y="2148223"/>
            <a:ext cx="12160448" cy="1468209"/>
            <a:chOff x="585652" y="2398637"/>
            <a:chExt cx="7186107" cy="1468209"/>
          </a:xfrm>
          <a:solidFill>
            <a:srgbClr val="00B050">
              <a:alpha val="92157"/>
            </a:srgbClr>
          </a:solidFill>
        </p:grpSpPr>
        <p:grpSp>
          <p:nvGrpSpPr>
            <p:cNvPr id="12" name="Group 11"/>
            <p:cNvGrpSpPr/>
            <p:nvPr/>
          </p:nvGrpSpPr>
          <p:grpSpPr>
            <a:xfrm>
              <a:off x="585652" y="2398637"/>
              <a:ext cx="7186107" cy="1411364"/>
              <a:chOff x="494212" y="1792761"/>
              <a:chExt cx="3257960" cy="2560720"/>
            </a:xfrm>
            <a:grpFill/>
          </p:grpSpPr>
          <p:grpSp>
            <p:nvGrpSpPr>
              <p:cNvPr id="14" name="Group 13"/>
              <p:cNvGrpSpPr/>
              <p:nvPr/>
            </p:nvGrpSpPr>
            <p:grpSpPr>
              <a:xfrm>
                <a:off x="494212" y="2527124"/>
                <a:ext cx="3228973" cy="1826357"/>
                <a:chOff x="936172" y="2151203"/>
                <a:chExt cx="3228973" cy="1766056"/>
              </a:xfrm>
              <a:grpFill/>
            </p:grpSpPr>
            <p:sp>
              <p:nvSpPr>
                <p:cNvPr id="18" name="Rectangle: Rounded Corners 17"/>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9" name="TextBox 18"/>
                <p:cNvSpPr txBox="1"/>
                <p:nvPr/>
              </p:nvSpPr>
              <p:spPr>
                <a:xfrm>
                  <a:off x="1313810" y="2467250"/>
                  <a:ext cx="285133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Gia tốc của chuyển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15" name="Group 14"/>
              <p:cNvGrpSpPr/>
              <p:nvPr/>
            </p:nvGrpSpPr>
            <p:grpSpPr>
              <a:xfrm>
                <a:off x="3449769" y="1792761"/>
                <a:ext cx="302403" cy="1306539"/>
                <a:chOff x="3891729" y="1416839"/>
                <a:chExt cx="302403" cy="1306539"/>
              </a:xfrm>
              <a:grpFill/>
            </p:grpSpPr>
            <p:sp>
              <p:nvSpPr>
                <p:cNvPr id="16" name="Oval 15"/>
                <p:cNvSpPr/>
                <p:nvPr/>
              </p:nvSpPr>
              <p:spPr>
                <a:xfrm>
                  <a:off x="3927543" y="1426529"/>
                  <a:ext cx="234779"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7" name="TextBox 16"/>
                <p:cNvSpPr txBox="1"/>
                <p:nvPr/>
              </p:nvSpPr>
              <p:spPr>
                <a:xfrm>
                  <a:off x="3891729" y="1416839"/>
                  <a:ext cx="302403" cy="1172676"/>
                </a:xfrm>
                <a:prstGeom prst="rect">
                  <a:avLst/>
                </a:prstGeom>
                <a:noFill/>
              </p:spPr>
              <p:txBody>
                <a:bodyPr wrap="square" rtlCol="0">
                  <a:spAutoFit/>
                </a:bodyPr>
                <a:lstStyle/>
                <a:p>
                  <a:pPr algn="ctr"/>
                  <a:r>
                    <a:rPr lang="fr-FR" sz="3600" b="1" dirty="0">
                      <a:solidFill>
                        <a:schemeClr val="bg1"/>
                      </a:solidFill>
                    </a:rPr>
                    <a:t>I</a:t>
                  </a:r>
                </a:p>
              </p:txBody>
            </p:sp>
          </p:grpSp>
        </p:grpSp>
        <p:pic>
          <p:nvPicPr>
            <p:cNvPr id="13" name="Graphic 12" descr="Gears"/>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02512" y="2726220"/>
              <a:ext cx="891304" cy="1140626"/>
            </a:xfrm>
            <a:prstGeom prst="rect">
              <a:avLst/>
            </a:prstGeom>
          </p:spPr>
        </p:pic>
      </p:grpSp>
      <p:grpSp>
        <p:nvGrpSpPr>
          <p:cNvPr id="20" name="Group 19" descr="n53 Fb Tran Phu"/>
          <p:cNvGrpSpPr/>
          <p:nvPr/>
        </p:nvGrpSpPr>
        <p:grpSpPr>
          <a:xfrm>
            <a:off x="99621" y="3208743"/>
            <a:ext cx="12182155" cy="1489028"/>
            <a:chOff x="534367" y="2377818"/>
            <a:chExt cx="7111802" cy="1489028"/>
          </a:xfrm>
          <a:solidFill>
            <a:srgbClr val="00B050">
              <a:alpha val="92157"/>
            </a:srgbClr>
          </a:solidFill>
        </p:grpSpPr>
        <p:grpSp>
          <p:nvGrpSpPr>
            <p:cNvPr id="21" name="Group 20"/>
            <p:cNvGrpSpPr/>
            <p:nvPr/>
          </p:nvGrpSpPr>
          <p:grpSpPr>
            <a:xfrm>
              <a:off x="534367" y="2377818"/>
              <a:ext cx="7111802" cy="1432182"/>
              <a:chOff x="470961" y="1754988"/>
              <a:chExt cx="3224273" cy="2598493"/>
            </a:xfrm>
            <a:grpFill/>
          </p:grpSpPr>
          <p:grpSp>
            <p:nvGrpSpPr>
              <p:cNvPr id="23" name="Group 22"/>
              <p:cNvGrpSpPr/>
              <p:nvPr/>
            </p:nvGrpSpPr>
            <p:grpSpPr>
              <a:xfrm>
                <a:off x="470961" y="2527124"/>
                <a:ext cx="3191393" cy="1826357"/>
                <a:chOff x="912921" y="2151203"/>
                <a:chExt cx="3191393" cy="1766056"/>
              </a:xfrm>
              <a:grpFill/>
            </p:grpSpPr>
            <p:sp>
              <p:nvSpPr>
                <p:cNvPr id="27" name="Rectangle: Rounded Corners 26"/>
                <p:cNvSpPr/>
                <p:nvPr/>
              </p:nvSpPr>
              <p:spPr>
                <a:xfrm>
                  <a:off x="912921" y="2151203"/>
                  <a:ext cx="319139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8" name="TextBox 27"/>
                <p:cNvSpPr txBox="1"/>
                <p:nvPr/>
              </p:nvSpPr>
              <p:spPr>
                <a:xfrm>
                  <a:off x="1285408" y="2467250"/>
                  <a:ext cx="2713100"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Vận </a:t>
                  </a:r>
                  <a:r>
                    <a:rPr lang="fr-FR" sz="3600" b="1" dirty="0" err="1">
                      <a:solidFill>
                        <a:schemeClr val="bg1"/>
                      </a:solidFill>
                      <a:cs typeface="Times New Roman" panose="02020603050405020304" pitchFamily="18" charset="0"/>
                    </a:rPr>
                    <a:t>tốc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tức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thời</a:t>
                  </a:r>
                  <a:r>
                    <a:rPr lang="fr-FR" sz="3600" b="1" dirty="0">
                      <a:solidFill>
                        <a:schemeClr val="bg1"/>
                      </a:solidFill>
                      <a:cs typeface="Times New Roman" panose="02020603050405020304" pitchFamily="18" charset="0"/>
                    </a:rPr>
                    <a:t> </a:t>
                  </a:r>
                  <a:r>
                    <a:rPr lang="fr-FR" sz="3600" b="1">
                      <a:solidFill>
                        <a:schemeClr val="bg1"/>
                      </a:solidFill>
                      <a:cs typeface="Times New Roman" panose="02020603050405020304" pitchFamily="18" charset="0"/>
                    </a:rPr>
                    <a:t>– Đồ </a:t>
                  </a:r>
                  <a:r>
                    <a:rPr lang="fr-FR" sz="3600" b="1" dirty="0" err="1">
                      <a:solidFill>
                        <a:schemeClr val="bg1"/>
                      </a:solidFill>
                      <a:cs typeface="Times New Roman" panose="02020603050405020304" pitchFamily="18" charset="0"/>
                    </a:rPr>
                    <a:t>thị</a:t>
                  </a:r>
                  <a:r>
                    <a:rPr lang="fr-FR" sz="3600" b="1" dirty="0">
                      <a:solidFill>
                        <a:schemeClr val="bg1"/>
                      </a:solidFill>
                      <a:cs typeface="Times New Roman" panose="02020603050405020304" pitchFamily="18" charset="0"/>
                    </a:rPr>
                    <a:t> v-t</a:t>
                  </a:r>
                </a:p>
              </p:txBody>
            </p:sp>
          </p:grpSp>
          <p:grpSp>
            <p:nvGrpSpPr>
              <p:cNvPr id="24" name="Group 23"/>
              <p:cNvGrpSpPr/>
              <p:nvPr/>
            </p:nvGrpSpPr>
            <p:grpSpPr>
              <a:xfrm>
                <a:off x="3396491" y="1754988"/>
                <a:ext cx="298743" cy="1322733"/>
                <a:chOff x="3838451" y="1379066"/>
                <a:chExt cx="298743" cy="1322733"/>
              </a:xfrm>
              <a:grpFill/>
            </p:grpSpPr>
            <p:sp>
              <p:nvSpPr>
                <p:cNvPr id="25" name="Oval 24"/>
                <p:cNvSpPr/>
                <p:nvPr/>
              </p:nvSpPr>
              <p:spPr>
                <a:xfrm>
                  <a:off x="3870456" y="1404950"/>
                  <a:ext cx="23385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6" name="TextBox 25"/>
                <p:cNvSpPr txBox="1"/>
                <p:nvPr/>
              </p:nvSpPr>
              <p:spPr>
                <a:xfrm>
                  <a:off x="3838451" y="1379066"/>
                  <a:ext cx="298743" cy="1172676"/>
                </a:xfrm>
                <a:prstGeom prst="rect">
                  <a:avLst/>
                </a:prstGeom>
                <a:noFill/>
              </p:spPr>
              <p:txBody>
                <a:bodyPr wrap="square" rtlCol="0">
                  <a:spAutoFit/>
                </a:bodyPr>
                <a:lstStyle/>
                <a:p>
                  <a:pPr algn="ctr"/>
                  <a:r>
                    <a:rPr lang="fr-FR" sz="3600" b="1" dirty="0">
                      <a:solidFill>
                        <a:schemeClr val="bg1"/>
                      </a:solidFill>
                    </a:rPr>
                    <a:t>II</a:t>
                  </a:r>
                </a:p>
              </p:txBody>
            </p:sp>
          </p:grpSp>
        </p:grpSp>
        <p:pic>
          <p:nvPicPr>
            <p:cNvPr id="22" name="Graphic 21" descr="Gears"/>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02512" y="2726220"/>
              <a:ext cx="761343" cy="1140626"/>
            </a:xfrm>
            <a:prstGeom prst="rect">
              <a:avLst/>
            </a:prstGeom>
          </p:spPr>
        </p:pic>
      </p:grpSp>
      <p:grpSp>
        <p:nvGrpSpPr>
          <p:cNvPr id="29" name="Group 28" descr="n53 Fb Tran Phu"/>
          <p:cNvGrpSpPr/>
          <p:nvPr/>
        </p:nvGrpSpPr>
        <p:grpSpPr>
          <a:xfrm>
            <a:off x="149111" y="4368809"/>
            <a:ext cx="12053326" cy="1462867"/>
            <a:chOff x="585652" y="2403978"/>
            <a:chExt cx="7148368" cy="1462867"/>
          </a:xfrm>
          <a:solidFill>
            <a:srgbClr val="00B050">
              <a:alpha val="92157"/>
            </a:srgbClr>
          </a:solidFill>
        </p:grpSpPr>
        <p:grpSp>
          <p:nvGrpSpPr>
            <p:cNvPr id="30" name="Group 29"/>
            <p:cNvGrpSpPr/>
            <p:nvPr/>
          </p:nvGrpSpPr>
          <p:grpSpPr>
            <a:xfrm>
              <a:off x="585652" y="2403978"/>
              <a:ext cx="7148368" cy="1406022"/>
              <a:chOff x="494212" y="1802452"/>
              <a:chExt cx="3240851" cy="2551030"/>
            </a:xfrm>
            <a:grpFill/>
          </p:grpSpPr>
          <p:grpSp>
            <p:nvGrpSpPr>
              <p:cNvPr id="32" name="Group 31"/>
              <p:cNvGrpSpPr/>
              <p:nvPr/>
            </p:nvGrpSpPr>
            <p:grpSpPr>
              <a:xfrm>
                <a:off x="494212" y="2527124"/>
                <a:ext cx="3228973" cy="1826358"/>
                <a:chOff x="936172" y="2151203"/>
                <a:chExt cx="3228973" cy="1766056"/>
              </a:xfrm>
              <a:grpFill/>
            </p:grpSpPr>
            <p:sp>
              <p:nvSpPr>
                <p:cNvPr id="36" name="Rectangle: Rounded Corners 35"/>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7" name="TextBox 36"/>
                <p:cNvSpPr txBox="1"/>
                <p:nvPr/>
              </p:nvSpPr>
              <p:spPr>
                <a:xfrm>
                  <a:off x="1275114" y="2525321"/>
                  <a:ext cx="280366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Độ </a:t>
                  </a:r>
                  <a:r>
                    <a:rPr lang="fr-FR" sz="3600" b="1" dirty="0" err="1">
                      <a:solidFill>
                        <a:schemeClr val="bg1"/>
                      </a:solidFill>
                      <a:cs typeface="Times New Roman" panose="02020603050405020304" pitchFamily="18" charset="0"/>
                    </a:rPr>
                    <a:t>dịch</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của</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33" name="Group 32"/>
              <p:cNvGrpSpPr/>
              <p:nvPr/>
            </p:nvGrpSpPr>
            <p:grpSpPr>
              <a:xfrm>
                <a:off x="3451922" y="1802452"/>
                <a:ext cx="283141" cy="1296849"/>
                <a:chOff x="3893882" y="1426530"/>
                <a:chExt cx="283141" cy="1296849"/>
              </a:xfrm>
              <a:grpFill/>
            </p:grpSpPr>
            <p:sp>
              <p:nvSpPr>
                <p:cNvPr id="34" name="Oval 33"/>
                <p:cNvSpPr/>
                <p:nvPr/>
              </p:nvSpPr>
              <p:spPr>
                <a:xfrm>
                  <a:off x="3896827" y="1426530"/>
                  <a:ext cx="25590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5" name="TextBox 34"/>
                <p:cNvSpPr txBox="1"/>
                <p:nvPr/>
              </p:nvSpPr>
              <p:spPr>
                <a:xfrm>
                  <a:off x="3893882" y="1439016"/>
                  <a:ext cx="283141" cy="1172676"/>
                </a:xfrm>
                <a:prstGeom prst="rect">
                  <a:avLst/>
                </a:prstGeom>
                <a:noFill/>
              </p:spPr>
              <p:txBody>
                <a:bodyPr wrap="square" rtlCol="0">
                  <a:spAutoFit/>
                </a:bodyPr>
                <a:lstStyle/>
                <a:p>
                  <a:pPr algn="ctr"/>
                  <a:r>
                    <a:rPr lang="fr-FR" sz="3600" b="1" dirty="0">
                      <a:solidFill>
                        <a:schemeClr val="bg1"/>
                      </a:solidFill>
                    </a:rPr>
                    <a:t>III</a:t>
                  </a:r>
                </a:p>
              </p:txBody>
            </p:sp>
          </p:grpSp>
        </p:grpSp>
        <p:pic>
          <p:nvPicPr>
            <p:cNvPr id="31" name="Graphic 30" descr="Gears"/>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02512" y="2803386"/>
              <a:ext cx="857874" cy="1063459"/>
            </a:xfrm>
            <a:prstGeom prst="rect">
              <a:avLst/>
            </a:prstGeom>
          </p:spPr>
        </p:pic>
      </p:grpSp>
      <p:grpSp>
        <p:nvGrpSpPr>
          <p:cNvPr id="38" name="Group 37" descr="n53 Fb Tran Phu"/>
          <p:cNvGrpSpPr/>
          <p:nvPr/>
        </p:nvGrpSpPr>
        <p:grpSpPr>
          <a:xfrm>
            <a:off x="119839" y="5474646"/>
            <a:ext cx="12279590" cy="1462868"/>
            <a:chOff x="585652" y="2403978"/>
            <a:chExt cx="7278622" cy="1462868"/>
          </a:xfrm>
          <a:solidFill>
            <a:srgbClr val="00B050">
              <a:alpha val="92157"/>
            </a:srgbClr>
          </a:solidFill>
        </p:grpSpPr>
        <p:grpSp>
          <p:nvGrpSpPr>
            <p:cNvPr id="39" name="Group 38"/>
            <p:cNvGrpSpPr/>
            <p:nvPr/>
          </p:nvGrpSpPr>
          <p:grpSpPr>
            <a:xfrm>
              <a:off x="585652" y="2403978"/>
              <a:ext cx="7278622" cy="1406022"/>
              <a:chOff x="494212" y="1802452"/>
              <a:chExt cx="3299904" cy="2551029"/>
            </a:xfrm>
            <a:grpFill/>
          </p:grpSpPr>
          <p:grpSp>
            <p:nvGrpSpPr>
              <p:cNvPr id="41" name="Group 40"/>
              <p:cNvGrpSpPr/>
              <p:nvPr/>
            </p:nvGrpSpPr>
            <p:grpSpPr>
              <a:xfrm>
                <a:off x="494212" y="2527124"/>
                <a:ext cx="3228973" cy="1826357"/>
                <a:chOff x="936172" y="2151203"/>
                <a:chExt cx="3228973" cy="1766056"/>
              </a:xfrm>
              <a:grpFill/>
            </p:grpSpPr>
            <p:sp>
              <p:nvSpPr>
                <p:cNvPr id="45" name="Rectangle: Rounded Corners 44"/>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6" name="TextBox 45"/>
                <p:cNvSpPr txBox="1"/>
                <p:nvPr/>
              </p:nvSpPr>
              <p:spPr>
                <a:xfrm>
                  <a:off x="1436306" y="2467250"/>
                  <a:ext cx="2642472" cy="1133958"/>
                </a:xfrm>
                <a:prstGeom prst="rect">
                  <a:avLst/>
                </a:prstGeom>
                <a:noFill/>
                <a:ln>
                  <a:noFill/>
                </a:ln>
              </p:spPr>
              <p:txBody>
                <a:bodyPr wrap="square" rtlCol="0">
                  <a:spAutoFit/>
                </a:bodyPr>
                <a:lstStyle/>
                <a:p>
                  <a:pPr algn="ctr"/>
                  <a:r>
                    <a:rPr lang="fr-FR" sz="3600" b="1" dirty="0" err="1">
                      <a:solidFill>
                        <a:schemeClr val="bg1"/>
                      </a:solidFill>
                      <a:cs typeface="Times New Roman" panose="02020603050405020304" pitchFamily="18" charset="0"/>
                    </a:rPr>
                    <a:t>Luyện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tập</a:t>
                  </a:r>
                  <a:r>
                    <a:rPr lang="fr-FR" sz="3600" b="1" dirty="0">
                      <a:solidFill>
                        <a:schemeClr val="bg1"/>
                      </a:solidFill>
                      <a:cs typeface="Times New Roman" panose="02020603050405020304" pitchFamily="18" charset="0"/>
                    </a:rPr>
                    <a:t> – </a:t>
                  </a:r>
                  <a:r>
                    <a:rPr lang="fr-FR" sz="3600" b="1" dirty="0" err="1">
                      <a:solidFill>
                        <a:schemeClr val="bg1"/>
                      </a:solidFill>
                      <a:cs typeface="Times New Roman" panose="02020603050405020304" pitchFamily="18" charset="0"/>
                    </a:rPr>
                    <a:t>Vận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dụng</a:t>
                  </a:r>
                  <a:endParaRPr lang="fr-FR" sz="3600" b="1" dirty="0">
                    <a:solidFill>
                      <a:schemeClr val="bg1"/>
                    </a:solidFill>
                    <a:cs typeface="Times New Roman" panose="02020603050405020304" pitchFamily="18" charset="0"/>
                  </a:endParaRPr>
                </a:p>
              </p:txBody>
            </p:sp>
          </p:grpSp>
          <p:grpSp>
            <p:nvGrpSpPr>
              <p:cNvPr id="42" name="Group 41"/>
              <p:cNvGrpSpPr/>
              <p:nvPr/>
            </p:nvGrpSpPr>
            <p:grpSpPr>
              <a:xfrm>
                <a:off x="3427630" y="1802452"/>
                <a:ext cx="366486" cy="1296849"/>
                <a:chOff x="3869590" y="1426530"/>
                <a:chExt cx="366486" cy="1296849"/>
              </a:xfrm>
              <a:grpFill/>
            </p:grpSpPr>
            <p:sp>
              <p:nvSpPr>
                <p:cNvPr id="43" name="Oval 42"/>
                <p:cNvSpPr/>
                <p:nvPr/>
              </p:nvSpPr>
              <p:spPr>
                <a:xfrm>
                  <a:off x="3896827" y="1426530"/>
                  <a:ext cx="282988"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4" name="TextBox 43"/>
                <p:cNvSpPr txBox="1"/>
                <p:nvPr/>
              </p:nvSpPr>
              <p:spPr>
                <a:xfrm>
                  <a:off x="3869590" y="1439016"/>
                  <a:ext cx="366486" cy="1172676"/>
                </a:xfrm>
                <a:prstGeom prst="rect">
                  <a:avLst/>
                </a:prstGeom>
                <a:noFill/>
              </p:spPr>
              <p:txBody>
                <a:bodyPr wrap="square" rtlCol="0">
                  <a:spAutoFit/>
                </a:bodyPr>
                <a:lstStyle/>
                <a:p>
                  <a:pPr algn="ctr"/>
                  <a:r>
                    <a:rPr lang="fr-FR" sz="3600" b="1" dirty="0">
                      <a:solidFill>
                        <a:schemeClr val="bg1"/>
                      </a:solidFill>
                    </a:rPr>
                    <a:t>IV</a:t>
                  </a:r>
                </a:p>
              </p:txBody>
            </p:sp>
          </p:grpSp>
        </p:grpSp>
        <p:pic>
          <p:nvPicPr>
            <p:cNvPr id="40" name="Graphic 39" descr="Gears"/>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02513" y="2726220"/>
              <a:ext cx="814899" cy="1140626"/>
            </a:xfrm>
            <a:prstGeom prst="rect">
              <a:avLst/>
            </a:prstGeom>
          </p:spPr>
        </p:pic>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53 Fb Tran Ph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1" y="0"/>
            <a:ext cx="12192002" cy="873701"/>
          </a:xfrm>
          <a:prstGeom prst="rect">
            <a:avLst/>
          </a:prstGeom>
          <a:solidFill>
            <a:srgbClr val="FFFF00"/>
          </a:solidFill>
        </p:spPr>
        <p:txBody>
          <a:bodyPr wrap="square">
            <a:spAutoFit/>
          </a:bodyPr>
          <a:lstStyle/>
          <a:p>
            <a:pPr algn="ctr">
              <a:lnSpc>
                <a:spcPct val="115000"/>
              </a:lnSpc>
            </a:pP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48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53 Fb Tran Phu"/>
          <p:cNvSpPr/>
          <p:nvPr/>
        </p:nvSpPr>
        <p:spPr>
          <a:xfrm>
            <a:off x="237512" y="260979"/>
            <a:ext cx="1753692" cy="6379663"/>
          </a:xfrm>
          <a:prstGeom prst="rect">
            <a:avLst/>
          </a:prstGeom>
          <a:solidFill>
            <a:srgbClr val="FFC000"/>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p>
        </p:txBody>
      </p:sp>
      <p:pic>
        <p:nvPicPr>
          <p:cNvPr id="2050" name="Picture 2" descr="n53 Fb Tran P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Tran Phu"/>
          <p:cNvSpPr txBox="1"/>
          <p:nvPr/>
        </p:nvSpPr>
        <p:spPr>
          <a:xfrm>
            <a:off x="2113614" y="260980"/>
            <a:ext cx="9967226"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dirty="0" err="1"/>
              <a:t>đều</a:t>
            </a:r>
            <a:r>
              <a:rPr lang="en-US" sz="2800" dirty="0"/>
              <a:t>?</a:t>
            </a:r>
          </a:p>
          <a:p>
            <a:pPr algn="just"/>
            <a:r>
              <a:rPr lang="en-US" sz="2800" b="1" dirty="0" err="1"/>
              <a:t>Câu</a:t>
            </a:r>
            <a:r>
              <a:rPr lang="en-US" sz="2800" b="1" dirty="0"/>
              <a:t> 2:</a:t>
            </a:r>
            <a:r>
              <a:rPr lang="en-US" sz="2800" dirty="0"/>
              <a:t> </a:t>
            </a:r>
            <a:r>
              <a:rPr lang="en-US" sz="2800" dirty="0" err="1"/>
              <a:t>Gia</a:t>
            </a:r>
            <a:r>
              <a:rPr lang="en-US" sz="2800" dirty="0"/>
              <a:t> </a:t>
            </a:r>
            <a:r>
              <a:rPr lang="en-US" sz="2800" dirty="0" err="1"/>
              <a:t>tốc</a:t>
            </a:r>
            <a:r>
              <a:rPr lang="en-US" sz="2800" dirty="0"/>
              <a:t> </a:t>
            </a:r>
            <a:r>
              <a:rPr lang="en-US" sz="2800" dirty="0" err="1"/>
              <a:t>trong</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có</a:t>
            </a:r>
            <a:r>
              <a:rPr lang="en-US" sz="2800" dirty="0"/>
              <a:t> </a:t>
            </a:r>
            <a:r>
              <a:rPr lang="en-US" sz="2800" dirty="0" err="1"/>
              <a:t>đặc</a:t>
            </a:r>
            <a:r>
              <a:rPr lang="en-US" sz="2800" dirty="0"/>
              <a:t> </a:t>
            </a:r>
            <a:r>
              <a:rPr lang="en-US" sz="2800" dirty="0" err="1"/>
              <a:t>điểm</a:t>
            </a:r>
            <a:r>
              <a:rPr lang="en-US" sz="2800" dirty="0"/>
              <a:t> </a:t>
            </a:r>
            <a:r>
              <a:rPr lang="en-US" sz="2800" dirty="0" err="1"/>
              <a:t>gì</a:t>
            </a:r>
            <a:r>
              <a:rPr lang="en-US" sz="2800" dirty="0"/>
              <a:t>?</a:t>
            </a:r>
          </a:p>
          <a:p>
            <a:pPr algn="just"/>
            <a:r>
              <a:rPr lang="en-US" sz="2800" b="1" dirty="0" err="1"/>
              <a:t>Câu</a:t>
            </a:r>
            <a:r>
              <a:rPr lang="en-US" sz="2800" b="1" dirty="0"/>
              <a:t> </a:t>
            </a:r>
            <a:r>
              <a:rPr lang="en-US" sz="2800" b="1"/>
              <a:t>3: </a:t>
            </a:r>
            <a:r>
              <a:rPr lang="en-US" sz="2800"/>
              <a:t>Tính </a:t>
            </a:r>
            <a:r>
              <a:rPr lang="en-US" sz="2800" dirty="0" err="1"/>
              <a:t>gia</a:t>
            </a:r>
            <a:r>
              <a:rPr lang="en-US" sz="2800" dirty="0"/>
              <a:t> </a:t>
            </a:r>
            <a:r>
              <a:rPr lang="en-US" sz="2800" dirty="0" err="1"/>
              <a:t>tốc</a:t>
            </a:r>
            <a:r>
              <a:rPr lang="en-US" sz="2800" dirty="0"/>
              <a:t> </a:t>
            </a:r>
            <a:r>
              <a:rPr lang="en-US" sz="2800" dirty="0" err="1"/>
              <a:t>của</a:t>
            </a:r>
            <a:r>
              <a:rPr lang="en-US" sz="2800" dirty="0"/>
              <a:t>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 b.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t>
            </a:r>
            <a:r>
              <a:rPr lang="en-US" sz="2800" dirty="0" err="1"/>
              <a:t>có</a:t>
            </a:r>
            <a:r>
              <a:rPr lang="en-US" sz="2800" dirty="0"/>
              <a:t> </a:t>
            </a:r>
            <a:r>
              <a:rPr lang="en-US" sz="2800" dirty="0" err="1"/>
              <a:t>phải</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hay </a:t>
            </a:r>
            <a:r>
              <a:rPr lang="en-US" sz="2800" dirty="0" err="1"/>
              <a:t>không</a:t>
            </a:r>
            <a:r>
              <a:rPr lang="en-US" sz="2800" dirty="0"/>
              <a:t>.</a:t>
            </a:r>
          </a:p>
        </p:txBody>
      </p:sp>
      <p:pic>
        <p:nvPicPr>
          <p:cNvPr id="12" name="Picture 11" descr="n53 Fb Tran Phu"/>
          <p:cNvPicPr/>
          <p:nvPr/>
        </p:nvPicPr>
        <p:blipFill>
          <a:blip r:embed="rId3"/>
          <a:stretch>
            <a:fillRect/>
          </a:stretch>
        </p:blipFill>
        <p:spPr>
          <a:xfrm>
            <a:off x="3387778" y="3532100"/>
            <a:ext cx="6850504" cy="3108542"/>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3600</Words>
  <Application>Microsoft Office PowerPoint</Application>
  <PresentationFormat>Custom</PresentationFormat>
  <Paragraphs>569</Paragraphs>
  <Slides>39</Slides>
  <Notes>3</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Calibri Light</vt:lpstr>
      <vt:lpstr>Cambria Math</vt:lpstr>
      <vt:lpstr>游明朝</vt:lpstr>
      <vt:lpstr>Times New Roman</vt:lpstr>
      <vt:lpstr>Calibri</vt:lpstr>
      <vt:lpstr>Champion Script</vt:lpstr>
      <vt:lpstr>Britannic Bold</vt:lpstr>
      <vt:lpstr>Tahoma</vt:lpstr>
      <vt:lpstr>UVN Thang Vu</vt:lpstr>
      <vt:lpstr>Symbol</vt:lpstr>
      <vt:lpstr>Wingdings</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257</cp:revision>
  <dcterms:created xsi:type="dcterms:W3CDTF">2018-10-29T09:59:00Z</dcterms:created>
  <dcterms:modified xsi:type="dcterms:W3CDTF">2024-11-14T03:10:18Z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6C299CFBBF094DBFA33FBC924B2FF212</vt:lpwstr>
  </property>
  <property fmtid="{D5CDD505-2E9C-101B-9397-08002B2CF9AE}" pid="3" name="KSOProductBuildVer">
    <vt:lpwstr>1033-11.2.0.11537</vt:lpwstr>
  </property>
</Properties>
</file>