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Lst>
  <p:notesMasterIdLst>
    <p:notesMasterId r:id="rId59"/>
  </p:notesMasterIdLst>
  <p:sldIdLst>
    <p:sldId id="386" r:id="rId5"/>
    <p:sldId id="387" r:id="rId6"/>
    <p:sldId id="343" r:id="rId7"/>
    <p:sldId id="357" r:id="rId8"/>
    <p:sldId id="313" r:id="rId9"/>
    <p:sldId id="329" r:id="rId10"/>
    <p:sldId id="330" r:id="rId11"/>
    <p:sldId id="400" r:id="rId12"/>
    <p:sldId id="401" r:id="rId13"/>
    <p:sldId id="398" r:id="rId14"/>
    <p:sldId id="258" r:id="rId15"/>
    <p:sldId id="315" r:id="rId16"/>
    <p:sldId id="399" r:id="rId17"/>
    <p:sldId id="317" r:id="rId18"/>
    <p:sldId id="410" r:id="rId19"/>
    <p:sldId id="358" r:id="rId20"/>
    <p:sldId id="403" r:id="rId21"/>
    <p:sldId id="404" r:id="rId22"/>
    <p:sldId id="402" r:id="rId23"/>
    <p:sldId id="405" r:id="rId24"/>
    <p:sldId id="406" r:id="rId25"/>
    <p:sldId id="407" r:id="rId26"/>
    <p:sldId id="331" r:id="rId27"/>
    <p:sldId id="347" r:id="rId28"/>
    <p:sldId id="360" r:id="rId29"/>
    <p:sldId id="368" r:id="rId30"/>
    <p:sldId id="361" r:id="rId31"/>
    <p:sldId id="377" r:id="rId32"/>
    <p:sldId id="369" r:id="rId33"/>
    <p:sldId id="370" r:id="rId34"/>
    <p:sldId id="381" r:id="rId35"/>
    <p:sldId id="371" r:id="rId36"/>
    <p:sldId id="372" r:id="rId37"/>
    <p:sldId id="382" r:id="rId38"/>
    <p:sldId id="376" r:id="rId39"/>
    <p:sldId id="379" r:id="rId40"/>
    <p:sldId id="408" r:id="rId41"/>
    <p:sldId id="409" r:id="rId42"/>
    <p:sldId id="380" r:id="rId43"/>
    <p:sldId id="383" r:id="rId44"/>
    <p:sldId id="385" r:id="rId45"/>
    <p:sldId id="309" r:id="rId46"/>
    <p:sldId id="411" r:id="rId47"/>
    <p:sldId id="412" r:id="rId48"/>
    <p:sldId id="388" r:id="rId49"/>
    <p:sldId id="389" r:id="rId50"/>
    <p:sldId id="390" r:id="rId51"/>
    <p:sldId id="391" r:id="rId52"/>
    <p:sldId id="392" r:id="rId53"/>
    <p:sldId id="393" r:id="rId54"/>
    <p:sldId id="394" r:id="rId55"/>
    <p:sldId id="395" r:id="rId56"/>
    <p:sldId id="396" r:id="rId57"/>
    <p:sldId id="397"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74153AB7-C1D0-4778-8BE3-4022A3DAF00D}">
          <p14:sldIdLst>
            <p14:sldId id="386"/>
            <p14:sldId id="387"/>
            <p14:sldId id="343"/>
            <p14:sldId id="357"/>
            <p14:sldId id="313"/>
            <p14:sldId id="329"/>
            <p14:sldId id="330"/>
            <p14:sldId id="400"/>
            <p14:sldId id="401"/>
            <p14:sldId id="398"/>
            <p14:sldId id="258"/>
            <p14:sldId id="315"/>
            <p14:sldId id="399"/>
            <p14:sldId id="317"/>
            <p14:sldId id="410"/>
            <p14:sldId id="358"/>
            <p14:sldId id="403"/>
            <p14:sldId id="404"/>
            <p14:sldId id="402"/>
            <p14:sldId id="405"/>
            <p14:sldId id="406"/>
            <p14:sldId id="407"/>
            <p14:sldId id="331"/>
            <p14:sldId id="347"/>
            <p14:sldId id="360"/>
            <p14:sldId id="368"/>
            <p14:sldId id="361"/>
            <p14:sldId id="377"/>
            <p14:sldId id="369"/>
            <p14:sldId id="370"/>
            <p14:sldId id="381"/>
            <p14:sldId id="371"/>
            <p14:sldId id="372"/>
            <p14:sldId id="382"/>
            <p14:sldId id="376"/>
            <p14:sldId id="379"/>
            <p14:sldId id="408"/>
            <p14:sldId id="409"/>
            <p14:sldId id="380"/>
            <p14:sldId id="383"/>
            <p14:sldId id="385"/>
            <p14:sldId id="309"/>
            <p14:sldId id="411"/>
            <p14:sldId id="412"/>
            <p14:sldId id="388"/>
            <p14:sldId id="389"/>
            <p14:sldId id="390"/>
            <p14:sldId id="391"/>
            <p14:sldId id="392"/>
            <p14:sldId id="393"/>
            <p14:sldId id="394"/>
            <p14:sldId id="395"/>
            <p14:sldId id="396"/>
            <p14:sldId id="3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AA2"/>
    <a:srgbClr val="660066"/>
    <a:srgbClr val="2B1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9" autoAdjust="0"/>
    <p:restoredTop sz="92883" autoAdjust="0"/>
  </p:normalViewPr>
  <p:slideViewPr>
    <p:cSldViewPr>
      <p:cViewPr>
        <p:scale>
          <a:sx n="71" d="100"/>
          <a:sy n="71" d="100"/>
        </p:scale>
        <p:origin x="-46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8ADD1-7B2A-4994-8D8F-05ADB9B275D5}" type="datetimeFigureOut">
              <a:rPr lang="en-US" smtClean="0"/>
              <a:pPr/>
              <a:t>9/3/2023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97439-B30C-4BDD-97AA-520B2661F577}" type="slidenum">
              <a:rPr lang="en-US" smtClean="0"/>
              <a:pPr/>
              <a:t>‹#›</a:t>
            </a:fld>
            <a:endParaRPr lang="en-US"/>
          </a:p>
        </p:txBody>
      </p:sp>
    </p:spTree>
    <p:extLst>
      <p:ext uri="{BB962C8B-B14F-4D97-AF65-F5344CB8AC3E}">
        <p14:creationId xmlns:p14="http://schemas.microsoft.com/office/powerpoint/2010/main" val="113887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A89B0-1E17-489D-A482-C8979446A37D}" type="slidenum">
              <a:rPr lang="en-US"/>
              <a:pPr/>
              <a:t>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7EE00-E298-4648-AE75-20873A3BA215}" type="slidenum">
              <a:rPr lang="en-US"/>
              <a:pPr/>
              <a:t>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3B9D3-5DF3-4934-89E4-D1EB0C1583D9}" type="slidenum">
              <a:rPr lang="en-US" smtClean="0"/>
              <a:t>37</a:t>
            </a:fld>
            <a:endParaRPr lang="en-US"/>
          </a:p>
        </p:txBody>
      </p:sp>
    </p:spTree>
    <p:extLst>
      <p:ext uri="{BB962C8B-B14F-4D97-AF65-F5344CB8AC3E}">
        <p14:creationId xmlns:p14="http://schemas.microsoft.com/office/powerpoint/2010/main" val="148017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3B9D3-5DF3-4934-89E4-D1EB0C1583D9}" type="slidenum">
              <a:rPr lang="en-US" smtClean="0"/>
              <a:t>38</a:t>
            </a:fld>
            <a:endParaRPr lang="en-US"/>
          </a:p>
        </p:txBody>
      </p:sp>
    </p:spTree>
    <p:extLst>
      <p:ext uri="{BB962C8B-B14F-4D97-AF65-F5344CB8AC3E}">
        <p14:creationId xmlns:p14="http://schemas.microsoft.com/office/powerpoint/2010/main" val="305063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5" name="Picture 33"/>
          <p:cNvPicPr>
            <a:picLocks noChangeAspect="1" noChangeArrowheads="1"/>
          </p:cNvPicPr>
          <p:nvPr/>
        </p:nvPicPr>
        <p:blipFill>
          <a:blip r:embed="rId2" cstate="print"/>
          <a:srcRect/>
          <a:stretch>
            <a:fillRect/>
          </a:stretch>
        </p:blipFill>
        <p:spPr bwMode="auto">
          <a:xfrm>
            <a:off x="1473200" y="0"/>
            <a:ext cx="7670800" cy="5067300"/>
          </a:xfrm>
          <a:prstGeom prst="rect">
            <a:avLst/>
          </a:prstGeom>
          <a:noFill/>
        </p:spPr>
      </p:pic>
      <p:sp>
        <p:nvSpPr>
          <p:cNvPr id="3102" name="Rectangle 30"/>
          <p:cNvSpPr>
            <a:spLocks noChangeArrowheads="1"/>
          </p:cNvSpPr>
          <p:nvPr/>
        </p:nvSpPr>
        <p:spPr bwMode="gray">
          <a:xfrm>
            <a:off x="1476375" y="4724400"/>
            <a:ext cx="7667625" cy="720725"/>
          </a:xfrm>
          <a:prstGeom prst="rect">
            <a:avLst/>
          </a:prstGeom>
          <a:solidFill>
            <a:schemeClr val="accent1"/>
          </a:solidFill>
          <a:ln w="9525">
            <a:noFill/>
            <a:miter lim="800000"/>
            <a:headEnd/>
            <a:tailEnd/>
          </a:ln>
          <a:effectLst/>
        </p:spPr>
        <p:txBody>
          <a:bodyPr wrap="none" anchor="ctr"/>
          <a:lstStyle/>
          <a:p>
            <a:endParaRPr lang="en-US"/>
          </a:p>
        </p:txBody>
      </p:sp>
      <p:sp>
        <p:nvSpPr>
          <p:cNvPr id="3103" name="Rectangle 31"/>
          <p:cNvSpPr>
            <a:spLocks noChangeArrowheads="1"/>
          </p:cNvSpPr>
          <p:nvPr/>
        </p:nvSpPr>
        <p:spPr bwMode="gray">
          <a:xfrm>
            <a:off x="1158875" y="5446713"/>
            <a:ext cx="322263" cy="322262"/>
          </a:xfrm>
          <a:prstGeom prst="rect">
            <a:avLst/>
          </a:prstGeom>
          <a:solidFill>
            <a:schemeClr val="tx2"/>
          </a:solidFill>
          <a:ln w="9525">
            <a:noFill/>
            <a:miter lim="800000"/>
            <a:headEnd/>
            <a:tailEnd/>
          </a:ln>
          <a:effectLst/>
        </p:spPr>
        <p:txBody>
          <a:bodyPr wrap="none" anchor="ctr"/>
          <a:lstStyle/>
          <a:p>
            <a:endParaRPr lang="en-US"/>
          </a:p>
        </p:txBody>
      </p:sp>
      <p:sp>
        <p:nvSpPr>
          <p:cNvPr id="3104" name="Rectangle 32"/>
          <p:cNvSpPr>
            <a:spLocks noChangeArrowheads="1"/>
          </p:cNvSpPr>
          <p:nvPr/>
        </p:nvSpPr>
        <p:spPr bwMode="gray">
          <a:xfrm>
            <a:off x="0" y="5764213"/>
            <a:ext cx="1157288" cy="1101725"/>
          </a:xfrm>
          <a:prstGeom prst="rect">
            <a:avLst/>
          </a:prstGeom>
          <a:solidFill>
            <a:schemeClr val="accent2"/>
          </a:soli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1560513" y="4724400"/>
            <a:ext cx="7431087" cy="685800"/>
          </a:xfrm>
        </p:spPr>
        <p:txBody>
          <a:bodyPr/>
          <a:lstStyle>
            <a:lvl1pPr>
              <a:defRPr sz="3600" b="0"/>
            </a:lvl1pPr>
          </a:lstStyle>
          <a:p>
            <a:r>
              <a:rPr lang="en-US" smtClean="0"/>
              <a:t>Click to edit Master title style</a:t>
            </a:r>
            <a:endParaRPr lang="en-US"/>
          </a:p>
        </p:txBody>
      </p:sp>
      <p:sp>
        <p:nvSpPr>
          <p:cNvPr id="3076" name="Rectangle 4"/>
          <p:cNvSpPr>
            <a:spLocks noGrp="1" noChangeArrowheads="1"/>
          </p:cNvSpPr>
          <p:nvPr>
            <p:ph type="dt" sz="half" idx="2"/>
          </p:nvPr>
        </p:nvSpPr>
        <p:spPr>
          <a:xfrm>
            <a:off x="1171575" y="6553200"/>
            <a:ext cx="2057400" cy="152400"/>
          </a:xfrm>
        </p:spPr>
        <p:txBody>
          <a:bodyPr/>
          <a:lstStyle>
            <a:lvl1pPr>
              <a:defRPr>
                <a:latin typeface="+mn-lt"/>
              </a:defRPr>
            </a:lvl1pPr>
          </a:lstStyle>
          <a:p>
            <a:endParaRPr lang="en-US"/>
          </a:p>
        </p:txBody>
      </p:sp>
      <p:sp>
        <p:nvSpPr>
          <p:cNvPr id="3077" name="Rectangle 5"/>
          <p:cNvSpPr>
            <a:spLocks noGrp="1" noChangeArrowheads="1"/>
          </p:cNvSpPr>
          <p:nvPr>
            <p:ph type="ftr" sz="quarter" idx="3"/>
          </p:nvPr>
        </p:nvSpPr>
        <p:spPr>
          <a:xfrm>
            <a:off x="3429000" y="6550025"/>
            <a:ext cx="2895600" cy="171450"/>
          </a:xfrm>
        </p:spPr>
        <p:txBody>
          <a:bodyPr/>
          <a:lstStyle>
            <a:lvl1pPr algn="ctr">
              <a:defRPr>
                <a:latin typeface="+mn-lt"/>
              </a:defRPr>
            </a:lvl1pPr>
          </a:lstStyle>
          <a:p>
            <a:endParaRPr lang="en-US"/>
          </a:p>
        </p:txBody>
      </p:sp>
      <p:sp>
        <p:nvSpPr>
          <p:cNvPr id="3078" name="Rectangle 6"/>
          <p:cNvSpPr>
            <a:spLocks noGrp="1" noChangeArrowheads="1"/>
          </p:cNvSpPr>
          <p:nvPr>
            <p:ph type="sldNum" sz="quarter" idx="4"/>
          </p:nvPr>
        </p:nvSpPr>
        <p:spPr>
          <a:xfrm>
            <a:off x="6553200" y="6535738"/>
            <a:ext cx="2133600" cy="185737"/>
          </a:xfrm>
        </p:spPr>
        <p:txBody>
          <a:bodyPr/>
          <a:lstStyle>
            <a:lvl1pPr algn="r">
              <a:defRPr>
                <a:latin typeface="+mn-lt"/>
              </a:defRPr>
            </a:lvl1pPr>
          </a:lstStyle>
          <a:p>
            <a:fld id="{B9DF620E-8A23-4455-B2AC-060A07AC4A93}" type="slidenum">
              <a:rPr lang="en-US"/>
              <a:pPr/>
              <a:t>‹#›</a:t>
            </a:fld>
            <a:endParaRPr lang="en-US"/>
          </a:p>
        </p:txBody>
      </p:sp>
      <p:sp>
        <p:nvSpPr>
          <p:cNvPr id="3075" name="Rectangle 3"/>
          <p:cNvSpPr>
            <a:spLocks noGrp="1" noChangeArrowheads="1"/>
          </p:cNvSpPr>
          <p:nvPr>
            <p:ph type="subTitle" idx="1"/>
          </p:nvPr>
        </p:nvSpPr>
        <p:spPr bwMode="white">
          <a:xfrm>
            <a:off x="1905000" y="5715000"/>
            <a:ext cx="5791200" cy="381000"/>
          </a:xfrm>
        </p:spPr>
        <p:txBody>
          <a:bodyPr/>
          <a:lstStyle>
            <a:lvl1pPr marL="0" indent="0" algn="ctr">
              <a:buFont typeface="Wingdings" pitchFamily="2" charset="2"/>
              <a:buNone/>
              <a:defRPr sz="2000" b="0">
                <a:solidFill>
                  <a:schemeClr val="tx1"/>
                </a:solidFill>
              </a:defRPr>
            </a:lvl1pPr>
          </a:lstStyle>
          <a:p>
            <a:r>
              <a:rPr lang="en-US" smtClean="0"/>
              <a:t>Click to edit Master subtitle style</a:t>
            </a:r>
            <a:endParaRPr lang="en-US"/>
          </a:p>
        </p:txBody>
      </p:sp>
      <p:sp>
        <p:nvSpPr>
          <p:cNvPr id="3100" name="Text Box 28"/>
          <p:cNvSpPr txBox="1">
            <a:spLocks noChangeArrowheads="1"/>
          </p:cNvSpPr>
          <p:nvPr/>
        </p:nvSpPr>
        <p:spPr bwMode="auto">
          <a:xfrm>
            <a:off x="76200" y="304800"/>
            <a:ext cx="1303338" cy="519113"/>
          </a:xfrm>
          <a:prstGeom prst="rect">
            <a:avLst/>
          </a:prstGeom>
          <a:noFill/>
          <a:ln w="9525">
            <a:noFill/>
            <a:miter lim="800000"/>
            <a:headEnd/>
            <a:tailEnd/>
          </a:ln>
          <a:effectLst/>
        </p:spPr>
        <p:txBody>
          <a:bodyPr wrap="none">
            <a:spAutoFit/>
          </a:bodyPr>
          <a:lstStyle/>
          <a:p>
            <a:r>
              <a:rPr lang="en-US" sz="2800" b="1">
                <a:solidFill>
                  <a:schemeClr val="bg2"/>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4004308B-DB99-4982-AB5B-847614309F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76200"/>
            <a:ext cx="2089150" cy="6262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600" y="76200"/>
            <a:ext cx="6115050" cy="626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BA357E7E-E686-4EC5-A6DC-A1599E059F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2600" y="990600"/>
            <a:ext cx="8356600" cy="5348288"/>
          </a:xfrm>
        </p:spPr>
        <p:txBody>
          <a:bodyPr/>
          <a:lstStyle/>
          <a:p>
            <a:r>
              <a:rPr lang="en-US" smtClean="0"/>
              <a:t>Click icon to add table</a:t>
            </a:r>
            <a:endParaRPr lang="en-US"/>
          </a:p>
        </p:txBody>
      </p:sp>
      <p:sp>
        <p:nvSpPr>
          <p:cNvPr id="4" name="Date Placeholder 3"/>
          <p:cNvSpPr>
            <a:spLocks noGrp="1"/>
          </p:cNvSpPr>
          <p:nvPr>
            <p:ph type="dt" sz="half" idx="10"/>
          </p:nvPr>
        </p:nvSpPr>
        <p:spPr>
          <a:xfrm>
            <a:off x="485775" y="6519863"/>
            <a:ext cx="2514600" cy="185737"/>
          </a:xfrm>
        </p:spPr>
        <p:txBody>
          <a:bodyPr/>
          <a:lstStyle>
            <a:lvl1pPr>
              <a:defRPr/>
            </a:lvl1pPr>
          </a:lstStyle>
          <a:p>
            <a:endParaRPr lang="en-US"/>
          </a:p>
        </p:txBody>
      </p:sp>
      <p:sp>
        <p:nvSpPr>
          <p:cNvPr id="5" name="Footer Placeholder 4"/>
          <p:cNvSpPr>
            <a:spLocks noGrp="1"/>
          </p:cNvSpPr>
          <p:nvPr>
            <p:ph type="ftr" sz="quarter" idx="11"/>
          </p:nvPr>
        </p:nvSpPr>
        <p:spPr>
          <a:xfrm>
            <a:off x="5943600" y="6486525"/>
            <a:ext cx="2895600" cy="298450"/>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581400" y="6480175"/>
            <a:ext cx="1828800" cy="312738"/>
          </a:xfrm>
        </p:spPr>
        <p:txBody>
          <a:bodyPr/>
          <a:lstStyle>
            <a:lvl1pPr>
              <a:defRPr/>
            </a:lvl1pPr>
          </a:lstStyle>
          <a:p>
            <a:fld id="{EECC62C4-0436-40A3-95D8-402857265C3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685800"/>
            <a:ext cx="7772400" cy="2127250"/>
          </a:xfrm>
        </p:spPr>
        <p:txBody>
          <a:bodyPr/>
          <a:lstStyle>
            <a:lvl1pPr>
              <a:defRPr sz="5200"/>
            </a:lvl1pPr>
          </a:lstStyle>
          <a:p>
            <a:pPr lvl="0"/>
            <a:r>
              <a:rPr lang="en-US" noProof="0" smtClean="0"/>
              <a:t>Click to edit Master title style</a:t>
            </a:r>
          </a:p>
        </p:txBody>
      </p:sp>
      <p:sp>
        <p:nvSpPr>
          <p:cNvPr id="317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4600"/>
            </a:lvl1pPr>
          </a:lstStyle>
          <a:p>
            <a:pPr lvl="0"/>
            <a:r>
              <a:rPr lang="en-US" noProof="0" smtClean="0"/>
              <a:t>Click to edit Master subtitle style</a:t>
            </a:r>
          </a:p>
        </p:txBody>
      </p:sp>
      <p:sp>
        <p:nvSpPr>
          <p:cNvPr id="317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17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31750" name="Rectangle 6"/>
          <p:cNvSpPr>
            <a:spLocks noGrp="1" noChangeArrowheads="1"/>
          </p:cNvSpPr>
          <p:nvPr>
            <p:ph type="sldNum" sz="quarter" idx="4"/>
          </p:nvPr>
        </p:nvSpPr>
        <p:spPr/>
        <p:txBody>
          <a:bodyPr/>
          <a:lstStyle>
            <a:lvl1pPr>
              <a:defRPr/>
            </a:lvl1pPr>
          </a:lstStyle>
          <a:p>
            <a:fld id="{DF77934D-1CC4-42BD-A962-B337D779AE75}" type="slidenum">
              <a:rPr lang="en-US">
                <a:solidFill>
                  <a:srgbClr val="000000"/>
                </a:solidFill>
              </a:rPr>
              <a:pPr/>
              <a:t>‹#›</a:t>
            </a:fld>
            <a:endParaRPr lang="en-US">
              <a:solidFill>
                <a:srgbClr val="000000"/>
              </a:solidFill>
            </a:endParaRPr>
          </a:p>
        </p:txBody>
      </p:sp>
      <p:grpSp>
        <p:nvGrpSpPr>
          <p:cNvPr id="31751" name="Group 7"/>
          <p:cNvGrpSpPr>
            <a:grpSpLocks/>
          </p:cNvGrpSpPr>
          <p:nvPr/>
        </p:nvGrpSpPr>
        <p:grpSpPr bwMode="auto">
          <a:xfrm>
            <a:off x="228600" y="2889250"/>
            <a:ext cx="8610600" cy="201613"/>
            <a:chOff x="144" y="1680"/>
            <a:chExt cx="5424" cy="144"/>
          </a:xfrm>
        </p:grpSpPr>
        <p:sp>
          <p:nvSpPr>
            <p:cNvPr id="31752"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000000"/>
                </a:solidFill>
                <a:latin typeface=".VnArial" pitchFamily="34" charset="0"/>
              </a:endParaRPr>
            </a:p>
          </p:txBody>
        </p:sp>
        <p:sp>
          <p:nvSpPr>
            <p:cNvPr id="31753"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000000"/>
                </a:solidFill>
                <a:latin typeface=".VnArial" pitchFamily="34" charset="0"/>
              </a:endParaRPr>
            </a:p>
          </p:txBody>
        </p:sp>
        <p:sp>
          <p:nvSpPr>
            <p:cNvPr id="31754"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000000"/>
                </a:solidFill>
                <a:latin typeface=".VnArial" pitchFamily="34" charset="0"/>
              </a:endParaRPr>
            </a:p>
          </p:txBody>
        </p:sp>
      </p:grpSp>
    </p:spTree>
    <p:extLst>
      <p:ext uri="{BB962C8B-B14F-4D97-AF65-F5344CB8AC3E}">
        <p14:creationId xmlns:p14="http://schemas.microsoft.com/office/powerpoint/2010/main" val="9973055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CB06B2-C28F-4D14-A64C-1249669ECC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4808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3CAA40-4507-4A18-A22E-790D49C58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323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237F4-FEAF-4460-B173-FA53BE1061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180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6874850-BA75-4225-A6AE-8201F56183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203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58C5F9-C9AB-4023-9997-4E201C7236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4670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8CEA0F-C749-432A-9438-40A3F6F8F1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146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6C7AAF99-C28D-4D58-8982-376E6C05B57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33A466-87D3-4202-BCE1-08B1EDE0CA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127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01043F-3B4B-41BA-895C-54DAAA472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6990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532B3A-6020-47FB-879A-9D1422D1B2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54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07733F-C9CA-4FBB-A712-A0F06AE845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709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52DBB0-7779-4CDF-A0D6-BC23EC01A0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158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2AF96-C644-4CEC-B655-AAF763A227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951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7B9DA5-B5D7-4596-A4C9-B1F7FD3D3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160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23FC4B-F175-4F89-9C6F-79ECC95777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218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059D42-01CA-4E4C-9F99-033C19032D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0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A117FB-F3B7-40DC-8E09-1255D0A513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65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0DBD7DB7-7E0E-4EAF-AB7D-D711934DC0D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D474F4-3117-42F8-A2C1-6A1A90E921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604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7EBF4C-68CD-4240-9454-17113DED44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3100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167B18-5DFA-41C1-A32C-0639D642F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590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886C5A-3FFF-44BF-9408-25E8561BE2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4519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CCEB45-77B1-418D-AE9A-7199FF8086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084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905000"/>
            <a:ext cx="8007350" cy="41910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fld id="{2C565041-3C8D-4A30-9F27-3FBC49C42FA8}" type="datetimeFigureOut">
              <a:rPr lang="en-US">
                <a:solidFill>
                  <a:srgbClr val="000000"/>
                </a:solidFill>
              </a:rPr>
              <a:pPr>
                <a:defRPr/>
              </a:pPr>
              <a:t>9/3/2023</a:t>
            </a:fld>
            <a:endParaRPr lang="en-US">
              <a:solidFill>
                <a:srgbClr val="000000"/>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D2320312-E8E4-4818-8780-684DF87839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8799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282491"/>
      </p:ext>
    </p:extLst>
  </p:cSld>
  <p:clrMapOvr>
    <a:masterClrMapping/>
  </p:clrMapOvr>
  <p:transition spd="slow">
    <p:wheel spokes="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618429"/>
      </p:ext>
    </p:extLst>
  </p:cSld>
  <p:clrMapOvr>
    <a:masterClrMapping/>
  </p:clrMapOvr>
  <p:transition spd="slow">
    <p:wheel spokes="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03512"/>
      </p:ext>
    </p:extLst>
  </p:cSld>
  <p:clrMapOvr>
    <a:masterClrMapping/>
  </p:clrMapOvr>
  <p:transition spd="slow">
    <p:wheel spokes="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78826"/>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990600"/>
            <a:ext cx="4102100" cy="534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990600"/>
            <a:ext cx="4102100" cy="534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734D961C-CE46-438D-BD59-6CAB0830CCB6}"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378627"/>
      </p:ext>
    </p:extLst>
  </p:cSld>
  <p:clrMapOvr>
    <a:masterClrMapping/>
  </p:clrMapOvr>
  <p:transition spd="slow">
    <p:wheel spokes="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48799"/>
      </p:ext>
    </p:extLst>
  </p:cSld>
  <p:clrMapOvr>
    <a:masterClrMapping/>
  </p:clrMapOvr>
  <p:transition spd="slow">
    <p:wheel spokes="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131730"/>
      </p:ext>
    </p:extLst>
  </p:cSld>
  <p:clrMapOvr>
    <a:masterClrMapping/>
  </p:clrMapOvr>
  <p:transition spd="slow">
    <p:wheel spokes="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79818"/>
      </p:ext>
    </p:extLst>
  </p:cSld>
  <p:clrMapOvr>
    <a:masterClrMapping/>
  </p:clrMapOvr>
  <p:transition spd="slow">
    <p:wheel spokes="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53007"/>
      </p:ext>
    </p:extLst>
  </p:cSld>
  <p:clrMapOvr>
    <a:masterClrMapping/>
  </p:clrMapOvr>
  <p:transition spd="slow">
    <p:wheel spokes="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355903"/>
      </p:ext>
    </p:extLst>
  </p:cSld>
  <p:clrMapOvr>
    <a:masterClrMapping/>
  </p:clrMapOvr>
  <p:transition spd="slow">
    <p:wheel spokes="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9/3/2023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73062"/>
      </p:ext>
    </p:extLst>
  </p:cSld>
  <p:clrMapOvr>
    <a:masterClrMapping/>
  </p:clrMapOvr>
  <p:transition spd="slow">
    <p:wheel spokes="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841375"/>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1370013" y="1827213"/>
            <a:ext cx="7313612" cy="4114800"/>
          </a:xfrm>
        </p:spPr>
        <p:txBody>
          <a:bodyPr/>
          <a:lstStyle/>
          <a:p>
            <a:endParaRPr lang="vi-VN"/>
          </a:p>
        </p:txBody>
      </p:sp>
    </p:spTree>
    <p:extLst>
      <p:ext uri="{BB962C8B-B14F-4D97-AF65-F5344CB8AC3E}">
        <p14:creationId xmlns:p14="http://schemas.microsoft.com/office/powerpoint/2010/main" val="2890270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719263"/>
            <a:ext cx="4038600" cy="4411662"/>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633FF641-7087-4D1F-A8E9-39F210E89D5F}" type="datetimeFigureOut">
              <a:rPr lang="en-US">
                <a:solidFill>
                  <a:prstClr val="black">
                    <a:tint val="75000"/>
                  </a:prstClr>
                </a:solidFill>
              </a:rPr>
              <a:pPr>
                <a:defRPr/>
              </a:pPr>
              <a:t>9/3/2023</a:t>
            </a:fld>
            <a:endParaRPr lang="en-US" alt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A25C29F-9941-466F-B0C6-0C0B6ABBB54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8046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Company Logo</a:t>
            </a:r>
          </a:p>
        </p:txBody>
      </p:sp>
      <p:sp>
        <p:nvSpPr>
          <p:cNvPr id="9" name="Slide Number Placeholder 8"/>
          <p:cNvSpPr>
            <a:spLocks noGrp="1"/>
          </p:cNvSpPr>
          <p:nvPr>
            <p:ph type="sldNum" sz="quarter" idx="12"/>
          </p:nvPr>
        </p:nvSpPr>
        <p:spPr/>
        <p:txBody>
          <a:bodyPr/>
          <a:lstStyle>
            <a:lvl1pPr>
              <a:defRPr/>
            </a:lvl1pPr>
          </a:lstStyle>
          <a:p>
            <a:fld id="{B7628A69-4098-4899-A31B-A13C819913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Company Logo</a:t>
            </a:r>
          </a:p>
        </p:txBody>
      </p:sp>
      <p:sp>
        <p:nvSpPr>
          <p:cNvPr id="5" name="Slide Number Placeholder 4"/>
          <p:cNvSpPr>
            <a:spLocks noGrp="1"/>
          </p:cNvSpPr>
          <p:nvPr>
            <p:ph type="sldNum" sz="quarter" idx="12"/>
          </p:nvPr>
        </p:nvSpPr>
        <p:spPr/>
        <p:txBody>
          <a:bodyPr/>
          <a:lstStyle>
            <a:lvl1pPr>
              <a:defRPr/>
            </a:lvl1pPr>
          </a:lstStyle>
          <a:p>
            <a:fld id="{C739B5D9-BD83-424A-8B88-BCB44F516A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Company Logo</a:t>
            </a:r>
          </a:p>
        </p:txBody>
      </p:sp>
      <p:sp>
        <p:nvSpPr>
          <p:cNvPr id="4" name="Slide Number Placeholder 3"/>
          <p:cNvSpPr>
            <a:spLocks noGrp="1"/>
          </p:cNvSpPr>
          <p:nvPr>
            <p:ph type="sldNum" sz="quarter" idx="12"/>
          </p:nvPr>
        </p:nvSpPr>
        <p:spPr/>
        <p:txBody>
          <a:bodyPr/>
          <a:lstStyle>
            <a:lvl1pPr>
              <a:defRPr/>
            </a:lvl1pPr>
          </a:lstStyle>
          <a:p>
            <a:fld id="{4913BF70-E41F-4BE9-89AD-DC69B1C288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75F5AD50-1B3C-4A94-AC67-7882C609F99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63EEB671-CA76-44CD-A10F-08FED72E69C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8" name="Object 34"/>
          <p:cNvGraphicFramePr>
            <a:graphicFrameLocks noChangeAspect="1"/>
          </p:cNvGraphicFramePr>
          <p:nvPr/>
        </p:nvGraphicFramePr>
        <p:xfrm>
          <a:off x="501650" y="0"/>
          <a:ext cx="8642350" cy="663575"/>
        </p:xfrm>
        <a:graphic>
          <a:graphicData uri="http://schemas.openxmlformats.org/presentationml/2006/ole">
            <mc:AlternateContent xmlns:mc="http://schemas.openxmlformats.org/markup-compatibility/2006">
              <mc:Choice xmlns:v="urn:schemas-microsoft-com:vml" Requires="v">
                <p:oleObj spid="_x0000_s1112" name="Image" r:id="rId15" imgW="7606349" imgH="926657" progId="">
                  <p:embed/>
                </p:oleObj>
              </mc:Choice>
              <mc:Fallback>
                <p:oleObj name="Image" r:id="rId15" imgW="7606349" imgH="926657" progId="">
                  <p:embed/>
                  <p:pic>
                    <p:nvPicPr>
                      <p:cNvPr id="0" name="Picture 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1650" y="0"/>
                        <a:ext cx="8642350" cy="663575"/>
                      </a:xfrm>
                      <a:prstGeom prst="rect">
                        <a:avLst/>
                      </a:prstGeom>
                      <a:noFill/>
                      <a:ln>
                        <a:noFill/>
                      </a:ln>
                      <a:effectLst/>
                      <a:extLst>
                        <a:ext uri="{909E8E84-426E-40DD-AFC4-6F175D3DCCD1}">
                          <a14:hiddenFill xmlns:a14="http://schemas.microsoft.com/office/drawing/2010/main">
                            <a:solidFill>
                              <a:srgbClr val="5BAE4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59" name="Rectangle 35"/>
          <p:cNvSpPr>
            <a:spLocks noChangeArrowheads="1"/>
          </p:cNvSpPr>
          <p:nvPr/>
        </p:nvSpPr>
        <p:spPr bwMode="gray">
          <a:xfrm>
            <a:off x="0" y="839788"/>
            <a:ext cx="317500" cy="6027737"/>
          </a:xfrm>
          <a:prstGeom prst="rect">
            <a:avLst/>
          </a:prstGeom>
          <a:solidFill>
            <a:schemeClr val="accent2"/>
          </a:solidFill>
          <a:ln w="9525">
            <a:noFill/>
            <a:miter lim="800000"/>
            <a:headEnd/>
            <a:tailEnd/>
          </a:ln>
          <a:effectLst/>
        </p:spPr>
        <p:txBody>
          <a:bodyPr wrap="none" anchor="ctr"/>
          <a:lstStyle/>
          <a:p>
            <a:endParaRPr lang="en-US"/>
          </a:p>
        </p:txBody>
      </p:sp>
      <p:sp>
        <p:nvSpPr>
          <p:cNvPr id="1060" name="Rectangle 36"/>
          <p:cNvSpPr>
            <a:spLocks noChangeArrowheads="1"/>
          </p:cNvSpPr>
          <p:nvPr/>
        </p:nvSpPr>
        <p:spPr bwMode="gray">
          <a:xfrm>
            <a:off x="317500" y="658813"/>
            <a:ext cx="184150" cy="180975"/>
          </a:xfrm>
          <a:prstGeom prst="rect">
            <a:avLst/>
          </a:prstGeom>
          <a:solidFill>
            <a:schemeClr val="tx2"/>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82600" y="990600"/>
            <a:ext cx="8356600" cy="534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85775" y="6519863"/>
            <a:ext cx="2514600" cy="185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Company Logo</a:t>
            </a:r>
          </a:p>
        </p:txBody>
      </p:sp>
      <p:sp>
        <p:nvSpPr>
          <p:cNvPr id="1030" name="Rectangle 6"/>
          <p:cNvSpPr>
            <a:spLocks noGrp="1" noChangeArrowheads="1"/>
          </p:cNvSpPr>
          <p:nvPr>
            <p:ph type="sldNum" sz="quarter" idx="4"/>
          </p:nvPr>
        </p:nvSpPr>
        <p:spPr bwMode="auto">
          <a:xfrm>
            <a:off x="3581400" y="6480175"/>
            <a:ext cx="1828800"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fld id="{B9E0B209-0AE9-490B-8EA8-36CE108E651D}" type="slidenum">
              <a:rPr lang="en-US"/>
              <a:pPr/>
              <a:t>‹#›</a:t>
            </a:fld>
            <a:endParaRPr lang="en-US"/>
          </a:p>
        </p:txBody>
      </p:sp>
      <p:sp>
        <p:nvSpPr>
          <p:cNvPr id="1026" name="Rectangle 2"/>
          <p:cNvSpPr>
            <a:spLocks noGrp="1" noChangeArrowheads="1"/>
          </p:cNvSpPr>
          <p:nvPr>
            <p:ph type="title"/>
          </p:nvPr>
        </p:nvSpPr>
        <p:spPr bwMode="white">
          <a:xfrm>
            <a:off x="533400" y="76200"/>
            <a:ext cx="8305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defRPr>
            </a:lvl1pPr>
          </a:lstStyle>
          <a:p>
            <a:endParaRPr lang="en-US" smtClean="0">
              <a:solidFill>
                <a:srgbClr val="000000"/>
              </a:solidFill>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defRPr>
            </a:lvl1pPr>
          </a:lstStyle>
          <a:p>
            <a:endParaRPr lang="en-US" smtClean="0">
              <a:solidFill>
                <a:srgbClr val="000000"/>
              </a:solidFill>
            </a:endParaRPr>
          </a:p>
        </p:txBody>
      </p:sp>
      <p:sp>
        <p:nvSpPr>
          <p:cNvPr id="3072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itchFamily="34" charset="0"/>
              </a:defRPr>
            </a:lvl1pPr>
          </a:lstStyle>
          <a:p>
            <a:fld id="{4A620CFB-EA21-4A47-BA97-903DA2356DCC}" type="slidenum">
              <a:rPr lang="en-US" smtClean="0">
                <a:solidFill>
                  <a:srgbClr val="000000"/>
                </a:solidFill>
              </a:rPr>
              <a:pPr/>
              <a:t>‹#›</a:t>
            </a:fld>
            <a:endParaRPr lang="en-US" smtClean="0">
              <a:solidFill>
                <a:srgbClr val="000000"/>
              </a:solidFill>
            </a:endParaRPr>
          </a:p>
        </p:txBody>
      </p:sp>
      <p:sp>
        <p:nvSpPr>
          <p:cNvPr id="30727"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smtClean="0">
              <a:solidFill>
                <a:srgbClr val="000000"/>
              </a:solidFill>
              <a:latin typeface="Times New Roman" pitchFamily="18" charset="0"/>
            </a:endParaRPr>
          </a:p>
        </p:txBody>
      </p:sp>
      <p:sp>
        <p:nvSpPr>
          <p:cNvPr id="3072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3200" smtClean="0">
              <a:solidFill>
                <a:srgbClr val="000000"/>
              </a:solidFill>
              <a:latin typeface=".VnArial" pitchFamily="34" charset="0"/>
            </a:endParaRPr>
          </a:p>
        </p:txBody>
      </p:sp>
      <p:sp>
        <p:nvSpPr>
          <p:cNvPr id="30729"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smtClean="0">
              <a:solidFill>
                <a:srgbClr val="000000"/>
              </a:solidFill>
              <a:latin typeface="Times New Roman" pitchFamily="18" charset="0"/>
            </a:endParaRPr>
          </a:p>
        </p:txBody>
      </p:sp>
      <p:sp>
        <p:nvSpPr>
          <p:cNvPr id="30730"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smtClean="0">
              <a:solidFill>
                <a:srgbClr val="000000"/>
              </a:solidFill>
              <a:latin typeface="Times New Roman" pitchFamily="18" charset="0"/>
            </a:endParaRPr>
          </a:p>
        </p:txBody>
      </p:sp>
    </p:spTree>
    <p:extLst>
      <p:ext uri="{BB962C8B-B14F-4D97-AF65-F5344CB8AC3E}">
        <p14:creationId xmlns:p14="http://schemas.microsoft.com/office/powerpoint/2010/main" val="307821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fontAlgn="base">
        <a:spcBef>
          <a:spcPct val="0"/>
        </a:spcBef>
        <a:spcAft>
          <a:spcPct val="0"/>
        </a:spcAft>
        <a:defRPr sz="4000">
          <a:solidFill>
            <a:srgbClr val="009900"/>
          </a:solidFill>
          <a:latin typeface="+mj-lt"/>
          <a:ea typeface="+mj-ea"/>
          <a:cs typeface="+mj-cs"/>
        </a:defRPr>
      </a:lvl1pPr>
      <a:lvl2pPr algn="ctr" rtl="0" fontAlgn="base">
        <a:spcBef>
          <a:spcPct val="0"/>
        </a:spcBef>
        <a:spcAft>
          <a:spcPct val="0"/>
        </a:spcAft>
        <a:defRPr sz="4000">
          <a:solidFill>
            <a:srgbClr val="009900"/>
          </a:solidFill>
          <a:latin typeface=".VnBodoni" pitchFamily="34" charset="0"/>
        </a:defRPr>
      </a:lvl2pPr>
      <a:lvl3pPr algn="ctr" rtl="0" fontAlgn="base">
        <a:spcBef>
          <a:spcPct val="0"/>
        </a:spcBef>
        <a:spcAft>
          <a:spcPct val="0"/>
        </a:spcAft>
        <a:defRPr sz="4000">
          <a:solidFill>
            <a:srgbClr val="009900"/>
          </a:solidFill>
          <a:latin typeface=".VnBodoni" pitchFamily="34" charset="0"/>
        </a:defRPr>
      </a:lvl3pPr>
      <a:lvl4pPr algn="ctr" rtl="0" fontAlgn="base">
        <a:spcBef>
          <a:spcPct val="0"/>
        </a:spcBef>
        <a:spcAft>
          <a:spcPct val="0"/>
        </a:spcAft>
        <a:defRPr sz="4000">
          <a:solidFill>
            <a:srgbClr val="009900"/>
          </a:solidFill>
          <a:latin typeface=".VnBodoni" pitchFamily="34" charset="0"/>
        </a:defRPr>
      </a:lvl4pPr>
      <a:lvl5pPr algn="ctr" rtl="0" fontAlgn="base">
        <a:spcBef>
          <a:spcPct val="0"/>
        </a:spcBef>
        <a:spcAft>
          <a:spcPct val="0"/>
        </a:spcAft>
        <a:defRPr sz="4000">
          <a:solidFill>
            <a:srgbClr val="009900"/>
          </a:solidFill>
          <a:latin typeface=".VnBodoni" pitchFamily="34" charset="0"/>
        </a:defRPr>
      </a:lvl5pPr>
      <a:lvl6pPr marL="457200" algn="ctr" rtl="0" fontAlgn="base">
        <a:spcBef>
          <a:spcPct val="0"/>
        </a:spcBef>
        <a:spcAft>
          <a:spcPct val="0"/>
        </a:spcAft>
        <a:defRPr sz="4000">
          <a:solidFill>
            <a:srgbClr val="009900"/>
          </a:solidFill>
          <a:latin typeface=".VnBodoni" pitchFamily="34" charset="0"/>
        </a:defRPr>
      </a:lvl6pPr>
      <a:lvl7pPr marL="914400" algn="ctr" rtl="0" fontAlgn="base">
        <a:spcBef>
          <a:spcPct val="0"/>
        </a:spcBef>
        <a:spcAft>
          <a:spcPct val="0"/>
        </a:spcAft>
        <a:defRPr sz="4000">
          <a:solidFill>
            <a:srgbClr val="009900"/>
          </a:solidFill>
          <a:latin typeface=".VnBodoni" pitchFamily="34" charset="0"/>
        </a:defRPr>
      </a:lvl7pPr>
      <a:lvl8pPr marL="1371600" algn="ctr" rtl="0" fontAlgn="base">
        <a:spcBef>
          <a:spcPct val="0"/>
        </a:spcBef>
        <a:spcAft>
          <a:spcPct val="0"/>
        </a:spcAft>
        <a:defRPr sz="4000">
          <a:solidFill>
            <a:srgbClr val="009900"/>
          </a:solidFill>
          <a:latin typeface=".VnBodoni" pitchFamily="34" charset="0"/>
        </a:defRPr>
      </a:lvl8pPr>
      <a:lvl9pPr marL="1828800" algn="ctr" rtl="0" fontAlgn="base">
        <a:spcBef>
          <a:spcPct val="0"/>
        </a:spcBef>
        <a:spcAft>
          <a:spcPct val="0"/>
        </a:spcAft>
        <a:defRPr sz="4000">
          <a:solidFill>
            <a:srgbClr val="009900"/>
          </a:solidFill>
          <a:latin typeface=".VnBodoni"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Verdana" pitchFamily="34" charset="0"/>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Verdana" pitchFamily="34" charset="0"/>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a:defRPr/>
            </a:pPr>
            <a:fld id="{E17AAA9B-752E-4DA9-AE0A-4F4EE0A4A1E1}" type="slidenum">
              <a:rPr lang="en-US">
                <a:solidFill>
                  <a:srgbClr val="000000"/>
                </a:solidFill>
                <a:latin typeface="Times New Roman" pitchFamily="18" charset="0"/>
              </a:rPr>
              <a:pPr algn="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9024483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5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D8655E6-04CA-45EE-BD5B-1823453AD0FB}" type="datetimeFigureOut">
              <a:rPr lang="en-US" smtClean="0">
                <a:solidFill>
                  <a:prstClr val="black">
                    <a:tint val="75000"/>
                  </a:prstClr>
                </a:solidFill>
                <a:latin typeface="Calibri"/>
              </a:rPr>
              <a:pPr fontAlgn="auto">
                <a:spcBef>
                  <a:spcPts val="0"/>
                </a:spcBef>
                <a:spcAft>
                  <a:spcPts val="0"/>
                </a:spcAft>
              </a:pPr>
              <a:t>9/3/2023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76259EA-507C-4835-95F5-7D312DBF9DF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46550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19.svg"/><Relationship Id="rId7" Type="http://schemas.openxmlformats.org/officeDocument/2006/relationships/image" Target="../media/image9.svg"/><Relationship Id="rId12"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 Id="rId14"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9.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19.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1.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23.svg"/><Relationship Id="rId5" Type="http://schemas.openxmlformats.org/officeDocument/2006/relationships/image" Target="../media/image30.svg"/><Relationship Id="rId15" Type="http://schemas.openxmlformats.org/officeDocument/2006/relationships/image" Target="../media/image34.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5.sv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1.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23.svg"/><Relationship Id="rId5" Type="http://schemas.openxmlformats.org/officeDocument/2006/relationships/image" Target="../media/image30.svg"/><Relationship Id="rId15" Type="http://schemas.openxmlformats.org/officeDocument/2006/relationships/image" Target="../media/image34.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5.sv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11" Type="http://schemas.microsoft.com/office/2007/relationships/hdphoto" Target="../media/hdphoto1.wdp"/><Relationship Id="rId5" Type="http://schemas.openxmlformats.org/officeDocument/2006/relationships/image" Target="../media/image65.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5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320.png"/><Relationship Id="rId2" Type="http://schemas.openxmlformats.org/officeDocument/2006/relationships/notesSlide" Target="../notesSlides/notesSlide3.xml"/><Relationship Id="rId1" Type="http://schemas.openxmlformats.org/officeDocument/2006/relationships/slideLayout" Target="../slideLayouts/slideLayout19.xml"/><Relationship Id="rId10" Type="http://schemas.openxmlformats.org/officeDocument/2006/relationships/image" Target="../media/image341.png"/><Relationship Id="rId9" Type="http://schemas.openxmlformats.org/officeDocument/2006/relationships/image" Target="../media/image3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8.svg"/><Relationship Id="rId7" Type="http://schemas.openxmlformats.org/officeDocument/2006/relationships/image" Target="../media/image53.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41.png"/><Relationship Id="rId9" Type="http://schemas.openxmlformats.org/officeDocument/2006/relationships/image" Target="../media/image34.svg"/></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5.svg"/><Relationship Id="rId4" Type="http://schemas.openxmlformats.org/officeDocument/2006/relationships/image" Target="../media/image41.png"/><Relationship Id="rId9" Type="http://schemas.openxmlformats.org/officeDocument/2006/relationships/image" Target="../media/image41.svg"/></Relationships>
</file>

<file path=ppt/slides/_rels/slide4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5.svg"/><Relationship Id="rId10" Type="http://schemas.openxmlformats.org/officeDocument/2006/relationships/image" Target="../media/image340.png"/><Relationship Id="rId4" Type="http://schemas.openxmlformats.org/officeDocument/2006/relationships/image" Target="../media/image41.png"/><Relationship Id="rId9" Type="http://schemas.openxmlformats.org/officeDocument/2006/relationships/image" Target="../media/image55.sv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5.svg"/><Relationship Id="rId4" Type="http://schemas.openxmlformats.org/officeDocument/2006/relationships/image" Target="../media/image41.png"/><Relationship Id="rId9" Type="http://schemas.openxmlformats.org/officeDocument/2006/relationships/image" Target="../media/image49.svg"/></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5.svg"/><Relationship Id="rId4" Type="http://schemas.openxmlformats.org/officeDocument/2006/relationships/image" Target="../media/image41.png"/><Relationship Id="rId9" Type="http://schemas.openxmlformats.org/officeDocument/2006/relationships/image" Target="../media/image51.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5.svg"/><Relationship Id="rId4" Type="http://schemas.openxmlformats.org/officeDocument/2006/relationships/image" Target="../media/image41.png"/><Relationship Id="rId9" Type="http://schemas.openxmlformats.org/officeDocument/2006/relationships/image" Target="../media/image51.svg"/></Relationships>
</file>

<file path=ppt/slides/_rels/slide5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65.svg"/><Relationship Id="rId4" Type="http://schemas.openxmlformats.org/officeDocument/2006/relationships/image" Target="../media/image41.png"/><Relationship Id="rId9" Type="http://schemas.openxmlformats.org/officeDocument/2006/relationships/image" Target="../media/image51.svg"/></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5.svg"/><Relationship Id="rId4" Type="http://schemas.openxmlformats.org/officeDocument/2006/relationships/image" Target="../media/image41.png"/><Relationship Id="rId9" Type="http://schemas.openxmlformats.org/officeDocument/2006/relationships/image" Target="../media/image51.svg"/></Relationships>
</file>

<file path=ppt/slides/_rels/slide5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11" Type="http://schemas.microsoft.com/office/2007/relationships/hdphoto" Target="../media/hdphoto2.wdp"/><Relationship Id="rId5" Type="http://schemas.openxmlformats.org/officeDocument/2006/relationships/image" Target="../media/image65.svg"/><Relationship Id="rId10"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51.svg"/></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34.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11" Type="http://schemas.microsoft.com/office/2007/relationships/hdphoto" Target="../media/hdphoto1.wdp"/><Relationship Id="rId5" Type="http://schemas.openxmlformats.org/officeDocument/2006/relationships/image" Target="../media/image65.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51.svg"/></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7.svg"/><Relationship Id="rId3" Type="http://schemas.openxmlformats.org/officeDocument/2006/relationships/image" Target="../media/image9.svg"/><Relationship Id="rId7" Type="http://schemas.openxmlformats.org/officeDocument/2006/relationships/image" Target="../media/image21.svg"/><Relationship Id="rId12"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19.png"/><Relationship Id="rId12" Type="http://schemas.openxmlformats.org/officeDocument/2006/relationships/image" Target="../media/image25.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3.svg"/><Relationship Id="rId4" Type="http://schemas.openxmlformats.org/officeDocument/2006/relationships/image" Target="../media/image23.png"/><Relationship Id="rId9" Type="http://schemas.openxmlformats.org/officeDocument/2006/relationships/image" Target="../media/image20.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24709" y="984136"/>
            <a:ext cx="5793537" cy="587386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622697">
            <a:off x="1854712" y="781605"/>
            <a:ext cx="1036174" cy="49312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25632">
            <a:off x="2981405" y="643584"/>
            <a:ext cx="63326" cy="8443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4953">
            <a:off x="6791280" y="4714905"/>
            <a:ext cx="261385" cy="19603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40958">
            <a:off x="6290681" y="5387460"/>
            <a:ext cx="1036174" cy="4931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874367">
            <a:off x="6306529" y="6384093"/>
            <a:ext cx="63347" cy="47511"/>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099054">
            <a:off x="5975625" y="5740846"/>
            <a:ext cx="340021" cy="395374"/>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3067523">
            <a:off x="2036984" y="1881699"/>
            <a:ext cx="375450" cy="436570"/>
          </a:xfrm>
          <a:prstGeom prst="rect">
            <a:avLst/>
          </a:prstGeom>
        </p:spPr>
      </p:pic>
      <p:pic>
        <p:nvPicPr>
          <p:cNvPr id="11" name="Hình ảnh 10">
            <a:extLst>
              <a:ext uri="{FF2B5EF4-FFF2-40B4-BE49-F238E27FC236}">
                <a16:creationId xmlns="" xmlns:a16="http://schemas.microsoft.com/office/drawing/2014/main" id="{73A6CF9B-DECC-C8E8-62E1-92280C775D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72799" y="1298804"/>
            <a:ext cx="5146382" cy="5143685"/>
          </a:xfrm>
          <a:prstGeom prst="rect">
            <a:avLst/>
          </a:prstGeom>
          <a:ln>
            <a:noFill/>
          </a:ln>
          <a:effectLst>
            <a:softEdge rad="112500"/>
          </a:effectLst>
        </p:spPr>
      </p:pic>
      <p:sp>
        <p:nvSpPr>
          <p:cNvPr id="12" name="AutoShape 2"/>
          <p:cNvSpPr>
            <a:spLocks noChangeArrowheads="1"/>
          </p:cNvSpPr>
          <p:nvPr/>
        </p:nvSpPr>
        <p:spPr bwMode="auto">
          <a:xfrm>
            <a:off x="1905000" y="0"/>
            <a:ext cx="5334000" cy="838200"/>
          </a:xfrm>
          <a:prstGeom prst="roundRect">
            <a:avLst>
              <a:gd name="adj" fmla="val 16667"/>
            </a:avLst>
          </a:prstGeom>
          <a:gradFill rotWithShape="1">
            <a:gsLst>
              <a:gs pos="0">
                <a:srgbClr val="66CCFF"/>
              </a:gs>
              <a:gs pos="100000">
                <a:srgbClr val="CCFFFF"/>
              </a:gs>
            </a:gsLst>
            <a:lin ang="0" scaled="1"/>
          </a:gradFill>
          <a:ln w="9525">
            <a:noFill/>
            <a:round/>
            <a:headEnd/>
            <a:tailEnd/>
          </a:ln>
          <a:effectLst/>
        </p:spPr>
        <p:txBody>
          <a:bodyPr wrap="none" anchor="ctr"/>
          <a:lstStyle/>
          <a:p>
            <a:pPr algn="ctr"/>
            <a:r>
              <a:rPr lang="en-US" sz="3600" b="1" dirty="0" smtClean="0">
                <a:solidFill>
                  <a:srgbClr val="FF0000"/>
                </a:solidFill>
                <a:latin typeface="Times New Roman" pitchFamily="18" charset="0"/>
              </a:rPr>
              <a:t>HỆ MẶT TRỜI </a:t>
            </a:r>
            <a:endParaRPr lang="en-US" sz="3600" b="1" dirty="0">
              <a:solidFill>
                <a:srgbClr val="FF0000"/>
              </a:solidFill>
              <a:latin typeface="Times New Roman" pitchFamily="18" charset="0"/>
            </a:endParaRPr>
          </a:p>
        </p:txBody>
      </p:sp>
    </p:spTree>
    <p:extLst>
      <p:ext uri="{BB962C8B-B14F-4D97-AF65-F5344CB8AC3E}">
        <p14:creationId xmlns:p14="http://schemas.microsoft.com/office/powerpoint/2010/main" val="21679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tom"/>
          <p:cNvPicPr>
            <a:picLocks noChangeAspect="1" noChangeArrowheads="1" noCrop="1"/>
          </p:cNvPicPr>
          <p:nvPr/>
        </p:nvPicPr>
        <p:blipFill>
          <a:blip r:embed="rId2"/>
          <a:srcRect/>
          <a:stretch>
            <a:fillRect/>
          </a:stretch>
        </p:blipFill>
        <p:spPr bwMode="auto">
          <a:xfrm>
            <a:off x="0" y="1905000"/>
            <a:ext cx="5638800" cy="4500563"/>
          </a:xfrm>
          <a:prstGeom prst="rect">
            <a:avLst/>
          </a:prstGeom>
          <a:noFill/>
        </p:spPr>
      </p:pic>
      <p:sp>
        <p:nvSpPr>
          <p:cNvPr id="4099" name="Text Box 3"/>
          <p:cNvSpPr txBox="1">
            <a:spLocks noChangeArrowheads="1"/>
          </p:cNvSpPr>
          <p:nvPr/>
        </p:nvSpPr>
        <p:spPr bwMode="auto">
          <a:xfrm>
            <a:off x="899592" y="692696"/>
            <a:ext cx="7162800" cy="1015663"/>
          </a:xfrm>
          <a:prstGeom prst="rect">
            <a:avLst/>
          </a:prstGeom>
          <a:noFill/>
          <a:ln w="9525">
            <a:noFill/>
            <a:miter lim="800000"/>
            <a:headEnd/>
            <a:tailEnd/>
          </a:ln>
          <a:effectLst/>
        </p:spPr>
        <p:txBody>
          <a:bodyPr wrap="square">
            <a:spAutoFit/>
          </a:bodyPr>
          <a:lstStyle/>
          <a:p>
            <a:pPr algn="ctr">
              <a:spcBef>
                <a:spcPct val="50000"/>
              </a:spcBef>
            </a:pPr>
            <a:r>
              <a:rPr lang="en-US" sz="2400" b="1" dirty="0">
                <a:solidFill>
                  <a:srgbClr val="FF0000"/>
                </a:solidFill>
                <a:latin typeface=".VnTime" pitchFamily="34" charset="0"/>
              </a:rPr>
              <a:t>M« </a:t>
            </a:r>
            <a:r>
              <a:rPr lang="en-US" sz="2400" b="1" dirty="0" err="1">
                <a:solidFill>
                  <a:srgbClr val="FF0000"/>
                </a:solidFill>
                <a:latin typeface=".VnTime" pitchFamily="34" charset="0"/>
              </a:rPr>
              <a:t>h×nh</a:t>
            </a:r>
            <a:r>
              <a:rPr lang="en-US" sz="2400" b="1" dirty="0">
                <a:solidFill>
                  <a:srgbClr val="FF0000"/>
                </a:solidFill>
                <a:latin typeface=".VnTime" pitchFamily="34" charset="0"/>
              </a:rPr>
              <a:t> </a:t>
            </a:r>
            <a:r>
              <a:rPr lang="en-US" sz="2400" b="1" dirty="0" err="1">
                <a:solidFill>
                  <a:srgbClr val="FF0000"/>
                </a:solidFill>
                <a:latin typeface=".VnTime" pitchFamily="34" charset="0"/>
              </a:rPr>
              <a:t>mÉu</a:t>
            </a:r>
            <a:r>
              <a:rPr lang="en-US" sz="2400" b="1" dirty="0">
                <a:solidFill>
                  <a:srgbClr val="FF0000"/>
                </a:solidFill>
                <a:latin typeface=".VnTime" pitchFamily="34" charset="0"/>
              </a:rPr>
              <a:t> </a:t>
            </a:r>
            <a:r>
              <a:rPr lang="en-US" sz="2400" b="1" dirty="0" err="1">
                <a:solidFill>
                  <a:srgbClr val="FF0000"/>
                </a:solidFill>
                <a:latin typeface=".VnTime" pitchFamily="34" charset="0"/>
              </a:rPr>
              <a:t>hµnh</a:t>
            </a:r>
            <a:r>
              <a:rPr lang="en-US" sz="2400" b="1" dirty="0">
                <a:solidFill>
                  <a:srgbClr val="FF0000"/>
                </a:solidFill>
                <a:latin typeface=".VnTime" pitchFamily="34" charset="0"/>
              </a:rPr>
              <a:t> </a:t>
            </a:r>
            <a:r>
              <a:rPr lang="en-US" sz="2400" b="1" dirty="0" err="1">
                <a:solidFill>
                  <a:srgbClr val="FF0000"/>
                </a:solidFill>
                <a:latin typeface=".VnTime" pitchFamily="34" charset="0"/>
              </a:rPr>
              <a:t>tinh</a:t>
            </a:r>
            <a:r>
              <a:rPr lang="en-US" sz="2400" b="1" dirty="0">
                <a:solidFill>
                  <a:srgbClr val="FF0000"/>
                </a:solidFill>
                <a:latin typeface=".VnTime" pitchFamily="34" charset="0"/>
              </a:rPr>
              <a:t> </a:t>
            </a:r>
            <a:r>
              <a:rPr lang="en-US" sz="2400" b="1" dirty="0" err="1">
                <a:solidFill>
                  <a:srgbClr val="FF0000"/>
                </a:solidFill>
                <a:latin typeface=".VnTime" pitchFamily="34" charset="0"/>
              </a:rPr>
              <a:t>nguyªn</a:t>
            </a:r>
            <a:r>
              <a:rPr lang="en-US" sz="2400" b="1" dirty="0">
                <a:solidFill>
                  <a:srgbClr val="FF0000"/>
                </a:solidFill>
                <a:latin typeface=".VnTime" pitchFamily="34" charset="0"/>
              </a:rPr>
              <a:t> </a:t>
            </a:r>
            <a:r>
              <a:rPr lang="en-US" sz="2400" b="1" dirty="0" err="1">
                <a:solidFill>
                  <a:srgbClr val="FF0000"/>
                </a:solidFill>
                <a:latin typeface=".VnTime" pitchFamily="34" charset="0"/>
              </a:rPr>
              <a:t>tö</a:t>
            </a:r>
            <a:endParaRPr lang="en-US" sz="2400" b="1" dirty="0">
              <a:solidFill>
                <a:srgbClr val="FF0000"/>
              </a:solidFill>
              <a:latin typeface=".VnTime" pitchFamily="34" charset="0"/>
            </a:endParaRPr>
          </a:p>
          <a:p>
            <a:pPr algn="ctr">
              <a:spcBef>
                <a:spcPct val="50000"/>
              </a:spcBef>
            </a:pPr>
            <a:r>
              <a:rPr lang="en-US" sz="2400" b="1" dirty="0" err="1">
                <a:solidFill>
                  <a:srgbClr val="FF0000"/>
                </a:solidFill>
                <a:latin typeface=".VnTime" pitchFamily="34" charset="0"/>
              </a:rPr>
              <a:t>Cña</a:t>
            </a:r>
            <a:r>
              <a:rPr lang="en-US" sz="2400" b="1" dirty="0">
                <a:solidFill>
                  <a:srgbClr val="FF0000"/>
                </a:solidFill>
                <a:latin typeface=".VnTime" pitchFamily="34" charset="0"/>
              </a:rPr>
              <a:t> </a:t>
            </a:r>
            <a:r>
              <a:rPr lang="en-US" sz="2400" b="1" dirty="0" err="1">
                <a:solidFill>
                  <a:srgbClr val="FF0000"/>
                </a:solidFill>
                <a:latin typeface=".VnTime" pitchFamily="34" charset="0"/>
              </a:rPr>
              <a:t>E.Rutherford</a:t>
            </a:r>
            <a:r>
              <a:rPr lang="en-US" sz="2400" b="1" dirty="0">
                <a:solidFill>
                  <a:srgbClr val="FF0000"/>
                </a:solidFill>
                <a:latin typeface=".VnTime" pitchFamily="34" charset="0"/>
              </a:rPr>
              <a:t> ; </a:t>
            </a:r>
            <a:r>
              <a:rPr lang="en-US" sz="2400" b="1" dirty="0" err="1">
                <a:solidFill>
                  <a:srgbClr val="FF0000"/>
                </a:solidFill>
                <a:latin typeface=".VnTime" pitchFamily="34" charset="0"/>
              </a:rPr>
              <a:t>N.Bohr</a:t>
            </a:r>
            <a:r>
              <a:rPr lang="en-US" sz="2400" b="1" dirty="0">
                <a:solidFill>
                  <a:srgbClr val="FF0000"/>
                </a:solidFill>
                <a:latin typeface=".VnTime" pitchFamily="34" charset="0"/>
              </a:rPr>
              <a:t> vµ </a:t>
            </a:r>
            <a:r>
              <a:rPr lang="en-US" sz="2400" b="1" dirty="0" err="1">
                <a:solidFill>
                  <a:srgbClr val="FF0000"/>
                </a:solidFill>
                <a:latin typeface=".VnTime" pitchFamily="34" charset="0"/>
              </a:rPr>
              <a:t>A.Sommerfeld</a:t>
            </a:r>
            <a:endParaRPr lang="en-US" sz="2400" b="1" dirty="0">
              <a:solidFill>
                <a:srgbClr val="FF0000"/>
              </a:solidFill>
              <a:latin typeface=".VnTime" pitchFamily="34" charset="0"/>
            </a:endParaRPr>
          </a:p>
        </p:txBody>
      </p:sp>
      <p:sp>
        <p:nvSpPr>
          <p:cNvPr id="4100" name="Text Box 4"/>
          <p:cNvSpPr txBox="1">
            <a:spLocks noChangeArrowheads="1"/>
          </p:cNvSpPr>
          <p:nvPr/>
        </p:nvSpPr>
        <p:spPr bwMode="auto">
          <a:xfrm>
            <a:off x="4957392" y="2170331"/>
            <a:ext cx="3962400" cy="1384995"/>
          </a:xfrm>
          <a:prstGeom prst="rect">
            <a:avLst/>
          </a:prstGeom>
          <a:noFill/>
          <a:ln w="9525">
            <a:noFill/>
            <a:miter lim="800000"/>
            <a:headEnd/>
            <a:tailEnd/>
          </a:ln>
          <a:effectLst/>
        </p:spPr>
        <p:txBody>
          <a:bodyPr>
            <a:spAutoFit/>
          </a:bodyPr>
          <a:lstStyle/>
          <a:p>
            <a:pPr>
              <a:spcBef>
                <a:spcPct val="50000"/>
              </a:spcBef>
            </a:pPr>
            <a:r>
              <a:rPr lang="en-US" sz="2800" b="1" dirty="0" smtClean="0">
                <a:solidFill>
                  <a:srgbClr val="0000CC"/>
                </a:solidFill>
                <a:latin typeface=".VnTime" pitchFamily="34" charset="0"/>
              </a:rPr>
              <a:t>*¦u ®</a:t>
            </a:r>
            <a:r>
              <a:rPr lang="en-US" sz="2800" b="1" dirty="0" err="1" smtClean="0">
                <a:solidFill>
                  <a:srgbClr val="0000CC"/>
                </a:solidFill>
                <a:latin typeface=".VnTime" pitchFamily="34" charset="0"/>
              </a:rPr>
              <a:t>iÓm</a:t>
            </a:r>
            <a:r>
              <a:rPr lang="en-US" sz="2800" b="1" dirty="0" smtClean="0">
                <a:solidFill>
                  <a:srgbClr val="0000CC"/>
                </a:solidFill>
                <a:latin typeface=".VnTime" pitchFamily="34" charset="0"/>
              </a:rPr>
              <a:t>:</a:t>
            </a:r>
            <a:r>
              <a:rPr lang="en-US" sz="2800" dirty="0" smtClean="0">
                <a:latin typeface=".VnTime" pitchFamily="34" charset="0"/>
              </a:rPr>
              <a:t> </a:t>
            </a:r>
            <a:r>
              <a:rPr lang="en-US" sz="2800" dirty="0" err="1" smtClean="0">
                <a:latin typeface=".VnTime" pitchFamily="34" charset="0"/>
              </a:rPr>
              <a:t>cã</a:t>
            </a:r>
            <a:r>
              <a:rPr lang="en-US" sz="2800" dirty="0" smtClean="0">
                <a:latin typeface=".VnTime" pitchFamily="34" charset="0"/>
              </a:rPr>
              <a:t> </a:t>
            </a:r>
            <a:r>
              <a:rPr lang="en-US" sz="2800" dirty="0" err="1" smtClean="0">
                <a:latin typeface=".VnTime" pitchFamily="34" charset="0"/>
              </a:rPr>
              <a:t>t¸c</a:t>
            </a:r>
            <a:r>
              <a:rPr lang="en-US" sz="2800" dirty="0" smtClean="0">
                <a:latin typeface=".VnTime" pitchFamily="34" charset="0"/>
              </a:rPr>
              <a:t> </a:t>
            </a:r>
            <a:r>
              <a:rPr lang="en-US" sz="2800" dirty="0" err="1" smtClean="0">
                <a:latin typeface=".VnTime" pitchFamily="34" charset="0"/>
              </a:rPr>
              <a:t>dông</a:t>
            </a:r>
            <a:r>
              <a:rPr lang="en-US" sz="2800" dirty="0" smtClean="0">
                <a:latin typeface=".VnTime" pitchFamily="34" charset="0"/>
              </a:rPr>
              <a:t> </a:t>
            </a:r>
            <a:r>
              <a:rPr lang="en-US" sz="2800" dirty="0" err="1" smtClean="0">
                <a:latin typeface=".VnTime" pitchFamily="34" charset="0"/>
              </a:rPr>
              <a:t>lín</a:t>
            </a:r>
            <a:r>
              <a:rPr lang="en-US" sz="2800" dirty="0" smtClean="0">
                <a:latin typeface=".VnTime" pitchFamily="34" charset="0"/>
              </a:rPr>
              <a:t> ®</a:t>
            </a:r>
            <a:r>
              <a:rPr lang="en-US" sz="2800" dirty="0" err="1" smtClean="0">
                <a:latin typeface=".VnTime" pitchFamily="34" charset="0"/>
              </a:rPr>
              <a:t>Õn</a:t>
            </a:r>
            <a:r>
              <a:rPr lang="en-US" sz="2800" dirty="0" smtClean="0">
                <a:latin typeface=".VnTime" pitchFamily="34" charset="0"/>
              </a:rPr>
              <a:t> </a:t>
            </a:r>
            <a:r>
              <a:rPr lang="en-US" sz="2800" dirty="0" err="1" smtClean="0">
                <a:latin typeface=".VnTime" pitchFamily="34" charset="0"/>
              </a:rPr>
              <a:t>ph¸t</a:t>
            </a:r>
            <a:r>
              <a:rPr lang="en-US" sz="2800" dirty="0" smtClean="0">
                <a:latin typeface=".VnTime" pitchFamily="34" charset="0"/>
              </a:rPr>
              <a:t> </a:t>
            </a:r>
            <a:r>
              <a:rPr lang="en-US" sz="2800" dirty="0" err="1" smtClean="0">
                <a:latin typeface=".VnTime" pitchFamily="34" charset="0"/>
              </a:rPr>
              <a:t>triÓn</a:t>
            </a:r>
            <a:r>
              <a:rPr lang="en-US" sz="2800" dirty="0" smtClean="0">
                <a:latin typeface=".VnTime" pitchFamily="34" charset="0"/>
              </a:rPr>
              <a:t> </a:t>
            </a:r>
            <a:r>
              <a:rPr lang="en-US" sz="2800" dirty="0" err="1" smtClean="0">
                <a:latin typeface=".VnTime" pitchFamily="34" charset="0"/>
              </a:rPr>
              <a:t>lÝ</a:t>
            </a:r>
            <a:r>
              <a:rPr lang="en-US" sz="2800" dirty="0" smtClean="0">
                <a:latin typeface=".VnTime" pitchFamily="34" charset="0"/>
              </a:rPr>
              <a:t> </a:t>
            </a:r>
            <a:r>
              <a:rPr lang="en-US" sz="2800" dirty="0" err="1" smtClean="0">
                <a:latin typeface=".VnTime" pitchFamily="34" charset="0"/>
              </a:rPr>
              <a:t>thuyÕt</a:t>
            </a:r>
            <a:r>
              <a:rPr lang="en-US" sz="2800" dirty="0" smtClean="0">
                <a:latin typeface=".VnTime" pitchFamily="34" charset="0"/>
              </a:rPr>
              <a:t> </a:t>
            </a:r>
            <a:r>
              <a:rPr lang="en-US" sz="2800" dirty="0" err="1" smtClean="0">
                <a:latin typeface=".VnTime" pitchFamily="34" charset="0"/>
              </a:rPr>
              <a:t>cÊu</a:t>
            </a:r>
            <a:r>
              <a:rPr lang="en-US" sz="2800" dirty="0" smtClean="0">
                <a:latin typeface=".VnTime" pitchFamily="34" charset="0"/>
              </a:rPr>
              <a:t> t¹o </a:t>
            </a:r>
            <a:r>
              <a:rPr lang="en-US" sz="2800" dirty="0" err="1" smtClean="0">
                <a:latin typeface=".VnTime" pitchFamily="34" charset="0"/>
              </a:rPr>
              <a:t>nguyªn</a:t>
            </a:r>
            <a:r>
              <a:rPr lang="en-US" sz="2800" dirty="0" smtClean="0">
                <a:latin typeface=".VnTime" pitchFamily="34" charset="0"/>
              </a:rPr>
              <a:t> </a:t>
            </a:r>
            <a:r>
              <a:rPr lang="en-US" sz="2800" dirty="0" err="1" smtClean="0">
                <a:latin typeface=".VnTime" pitchFamily="34" charset="0"/>
              </a:rPr>
              <a:t>tö</a:t>
            </a:r>
            <a:endParaRPr lang="en-US" sz="2800" dirty="0">
              <a:latin typeface=".VnTime" pitchFamily="34" charset="0"/>
            </a:endParaRPr>
          </a:p>
        </p:txBody>
      </p:sp>
      <p:sp>
        <p:nvSpPr>
          <p:cNvPr id="4101" name="Text Box 5"/>
          <p:cNvSpPr txBox="1">
            <a:spLocks noChangeArrowheads="1"/>
          </p:cNvSpPr>
          <p:nvPr/>
        </p:nvSpPr>
        <p:spPr bwMode="auto">
          <a:xfrm>
            <a:off x="4114800" y="5486400"/>
            <a:ext cx="4800600" cy="1384995"/>
          </a:xfrm>
          <a:prstGeom prst="rect">
            <a:avLst/>
          </a:prstGeom>
          <a:noFill/>
          <a:ln w="9525">
            <a:noFill/>
            <a:miter lim="800000"/>
            <a:headEnd/>
            <a:tailEnd/>
          </a:ln>
          <a:effectLst/>
        </p:spPr>
        <p:txBody>
          <a:bodyPr>
            <a:spAutoFit/>
          </a:bodyPr>
          <a:lstStyle/>
          <a:p>
            <a:pPr>
              <a:spcBef>
                <a:spcPct val="50000"/>
              </a:spcBef>
            </a:pPr>
            <a:r>
              <a:rPr lang="en-US" sz="2800" b="1" dirty="0">
                <a:solidFill>
                  <a:srgbClr val="0000CC"/>
                </a:solidFill>
                <a:latin typeface=".VnTime" pitchFamily="34" charset="0"/>
              </a:rPr>
              <a:t>*</a:t>
            </a:r>
            <a:r>
              <a:rPr lang="en-US" sz="2800" b="1" dirty="0" err="1" smtClean="0">
                <a:solidFill>
                  <a:srgbClr val="0000CC"/>
                </a:solidFill>
                <a:latin typeface=".VnTime" pitchFamily="34" charset="0"/>
              </a:rPr>
              <a:t>Nh­</a:t>
            </a:r>
            <a:r>
              <a:rPr lang="en-US" sz="2800" b="1" dirty="0" err="1" smtClean="0">
                <a:solidFill>
                  <a:srgbClr val="0000CC"/>
                </a:solidFill>
                <a:latin typeface="Times New Roman" pitchFamily="18" charset="0"/>
                <a:cs typeface="Times New Roman" pitchFamily="18" charset="0"/>
              </a:rPr>
              <a:t>ược</a:t>
            </a:r>
            <a:r>
              <a:rPr lang="en-US" sz="2800" b="1" dirty="0" smtClean="0">
                <a:solidFill>
                  <a:srgbClr val="0000CC"/>
                </a:solidFill>
                <a:latin typeface=".VnTime" pitchFamily="34" charset="0"/>
              </a:rPr>
              <a:t> </a:t>
            </a:r>
            <a:r>
              <a:rPr lang="en-US" sz="2800" b="1" dirty="0">
                <a:solidFill>
                  <a:srgbClr val="0000CC"/>
                </a:solidFill>
                <a:latin typeface=".VnTime" pitchFamily="34" charset="0"/>
              </a:rPr>
              <a:t>®</a:t>
            </a:r>
            <a:r>
              <a:rPr lang="en-US" sz="2800" b="1" dirty="0" err="1">
                <a:solidFill>
                  <a:srgbClr val="0000CC"/>
                </a:solidFill>
                <a:latin typeface=".VnTime" pitchFamily="34" charset="0"/>
              </a:rPr>
              <a:t>iÓm</a:t>
            </a:r>
            <a:r>
              <a:rPr lang="en-US" sz="2800" b="1" dirty="0">
                <a:solidFill>
                  <a:srgbClr val="0000CC"/>
                </a:solidFill>
                <a:latin typeface=".VnTime" pitchFamily="34" charset="0"/>
              </a:rPr>
              <a:t>:</a:t>
            </a:r>
            <a:r>
              <a:rPr lang="en-US" sz="2800" dirty="0">
                <a:latin typeface=".VnTime" pitchFamily="34" charset="0"/>
              </a:rPr>
              <a:t> </a:t>
            </a:r>
            <a:r>
              <a:rPr lang="en-US" sz="2800" dirty="0" err="1">
                <a:latin typeface=".VnTime" pitchFamily="34" charset="0"/>
              </a:rPr>
              <a:t>kh«ng</a:t>
            </a:r>
            <a:r>
              <a:rPr lang="en-US" sz="2800" dirty="0">
                <a:latin typeface=".VnTime" pitchFamily="34" charset="0"/>
              </a:rPr>
              <a:t> ®</a:t>
            </a:r>
            <a:r>
              <a:rPr lang="en-US" sz="2800" dirty="0" err="1">
                <a:latin typeface=".VnTime" pitchFamily="34" charset="0"/>
              </a:rPr>
              <a:t>Çy</a:t>
            </a:r>
            <a:r>
              <a:rPr lang="en-US" sz="2800" dirty="0">
                <a:latin typeface=".VnTime" pitchFamily="34" charset="0"/>
              </a:rPr>
              <a:t> ®ñ ®Ó </a:t>
            </a:r>
            <a:r>
              <a:rPr lang="en-US" sz="2800" dirty="0" err="1">
                <a:latin typeface=".VnTime" pitchFamily="34" charset="0"/>
              </a:rPr>
              <a:t>gi¶i</a:t>
            </a:r>
            <a:r>
              <a:rPr lang="en-US" sz="2800" dirty="0">
                <a:latin typeface=".VnTime" pitchFamily="34" charset="0"/>
              </a:rPr>
              <a:t> </a:t>
            </a:r>
            <a:r>
              <a:rPr lang="en-US" sz="2800" dirty="0" err="1">
                <a:latin typeface=".VnTime" pitchFamily="34" charset="0"/>
              </a:rPr>
              <a:t>thÝch</a:t>
            </a:r>
            <a:r>
              <a:rPr lang="en-US" sz="2800" dirty="0">
                <a:latin typeface=".VnTime" pitchFamily="34" charset="0"/>
              </a:rPr>
              <a:t> </a:t>
            </a:r>
            <a:r>
              <a:rPr lang="en-US" sz="2800" dirty="0" err="1">
                <a:latin typeface=".VnTime" pitchFamily="34" charset="0"/>
              </a:rPr>
              <a:t>mäi</a:t>
            </a:r>
            <a:r>
              <a:rPr lang="en-US" sz="2800" dirty="0">
                <a:latin typeface=".VnTime" pitchFamily="34" charset="0"/>
              </a:rPr>
              <a:t> </a:t>
            </a:r>
            <a:r>
              <a:rPr lang="en-US" sz="2800" dirty="0" err="1">
                <a:latin typeface=".VnTime" pitchFamily="34" charset="0"/>
              </a:rPr>
              <a:t>tÝnh</a:t>
            </a:r>
            <a:r>
              <a:rPr lang="en-US" sz="2800" dirty="0">
                <a:latin typeface=".VnTime" pitchFamily="34" charset="0"/>
              </a:rPr>
              <a:t> </a:t>
            </a:r>
            <a:r>
              <a:rPr lang="en-US" sz="2800" dirty="0" err="1">
                <a:latin typeface=".VnTime" pitchFamily="34" charset="0"/>
              </a:rPr>
              <a:t>chÊt</a:t>
            </a:r>
            <a:r>
              <a:rPr lang="en-US" sz="2800" dirty="0">
                <a:latin typeface=".VnTime" pitchFamily="34" charset="0"/>
              </a:rPr>
              <a:t> </a:t>
            </a:r>
            <a:r>
              <a:rPr lang="en-US" sz="2800" dirty="0" err="1">
                <a:latin typeface=".VnTime" pitchFamily="34" charset="0"/>
              </a:rPr>
              <a:t>cña</a:t>
            </a:r>
            <a:r>
              <a:rPr lang="en-US" sz="2800" dirty="0">
                <a:latin typeface=".VnTime" pitchFamily="34" charset="0"/>
              </a:rPr>
              <a:t> </a:t>
            </a:r>
            <a:r>
              <a:rPr lang="en-US" sz="2800" dirty="0" err="1">
                <a:latin typeface=".VnTime" pitchFamily="34" charset="0"/>
              </a:rPr>
              <a:t>nguyªn</a:t>
            </a:r>
            <a:r>
              <a:rPr lang="en-US" sz="2800" dirty="0">
                <a:latin typeface=".VnTime" pitchFamily="34" charset="0"/>
              </a:rPr>
              <a:t> </a:t>
            </a:r>
            <a:r>
              <a:rPr lang="en-US" sz="2800" dirty="0" err="1">
                <a:latin typeface=".VnTime" pitchFamily="34" charset="0"/>
              </a:rPr>
              <a:t>tö</a:t>
            </a:r>
            <a:endParaRPr lang="en-US" sz="2800" dirty="0">
              <a:latin typeface=".VnTime" pitchFamily="34" charset="0"/>
            </a:endParaRPr>
          </a:p>
        </p:txBody>
      </p:sp>
    </p:spTree>
    <p:extLst>
      <p:ext uri="{BB962C8B-B14F-4D97-AF65-F5344CB8AC3E}">
        <p14:creationId xmlns:p14="http://schemas.microsoft.com/office/powerpoint/2010/main" val="35705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lide(fromBottom)">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box(in)">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box(in)">
                                      <p:cBhvr>
                                        <p:cTn id="23"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2000" dirty="0" smtClean="0">
                <a:latin typeface="Arial" pitchFamily="34" charset="0"/>
                <a:cs typeface="Arial" pitchFamily="34" charset="0"/>
              </a:rPr>
              <a:t>I. </a:t>
            </a:r>
            <a:r>
              <a:rPr lang="en-US" sz="2000" dirty="0" smtClean="0">
                <a:latin typeface="Times New Roman" pitchFamily="18" charset="0"/>
                <a:cs typeface="Times New Roman" pitchFamily="18" charset="0"/>
              </a:rPr>
              <a:t>SỰ CHUYỂN ĐỘNG CỦA CÁC ELECTRON TRONG NGUYÊN TỬ</a:t>
            </a:r>
            <a:endParaRPr lang="en-US" sz="2000" dirty="0">
              <a:latin typeface="Times New Roman" pitchFamily="18" charset="0"/>
              <a:cs typeface="Times New Roman" pitchFamily="18" charset="0"/>
            </a:endParaRPr>
          </a:p>
        </p:txBody>
      </p:sp>
      <p:sp>
        <p:nvSpPr>
          <p:cNvPr id="5" name="Footer Placeholder 4"/>
          <p:cNvSpPr>
            <a:spLocks noGrp="1"/>
          </p:cNvSpPr>
          <p:nvPr>
            <p:ph type="body" idx="1"/>
          </p:nvPr>
        </p:nvSpPr>
        <p:spPr>
          <a:xfrm>
            <a:off x="395536" y="952500"/>
            <a:ext cx="8610600" cy="61722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sz="2400" dirty="0" smtClean="0"/>
          </a:p>
          <a:p>
            <a:endParaRPr lang="en-US" dirty="0" smtClean="0"/>
          </a:p>
          <a:p>
            <a:endParaRPr lang="en-US" dirty="0" smtClean="0"/>
          </a:p>
          <a:p>
            <a:endParaRPr lang="en-US" dirty="0" smtClean="0"/>
          </a:p>
          <a:p>
            <a:pPr>
              <a:buNone/>
            </a:pPr>
            <a:endParaRPr lang="en-US" sz="2400" dirty="0" smtClean="0">
              <a:latin typeface="Arial" pitchFamily="34" charset="0"/>
              <a:cs typeface="Arial" pitchFamily="34" charset="0"/>
            </a:endParaRPr>
          </a:p>
          <a:p>
            <a:pPr>
              <a:buFont typeface="Symbol"/>
              <a:buChar char="Þ"/>
            </a:pPr>
            <a:r>
              <a:rPr lang="en-US" sz="2400" dirty="0" err="1" smtClean="0">
                <a:solidFill>
                  <a:srgbClr val="002060"/>
                </a:solidFill>
                <a:latin typeface="Arial" pitchFamily="34" charset="0"/>
                <a:cs typeface="Arial" pitchFamily="34" charset="0"/>
              </a:rPr>
              <a:t>Đầu</a:t>
            </a:r>
            <a:r>
              <a:rPr lang="en-US" sz="2400" dirty="0" smtClean="0">
                <a:solidFill>
                  <a:srgbClr val="002060"/>
                </a:solidFill>
                <a:latin typeface="Arial" pitchFamily="34" charset="0"/>
                <a:cs typeface="Arial" pitchFamily="34" charset="0"/>
              </a:rPr>
              <a:t> TK XX </a:t>
            </a:r>
            <a:r>
              <a:rPr lang="en-US" sz="2400" dirty="0" err="1" smtClean="0">
                <a:solidFill>
                  <a:srgbClr val="002060"/>
                </a:solidFill>
                <a:latin typeface="Arial" pitchFamily="34" charset="0"/>
                <a:cs typeface="Arial" pitchFamily="34" charset="0"/>
              </a:rPr>
              <a:t>khoa</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học</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cho</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rằng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các</a:t>
            </a:r>
            <a:r>
              <a:rPr lang="en-US" sz="2400" dirty="0" smtClean="0">
                <a:solidFill>
                  <a:srgbClr val="002060"/>
                </a:solidFill>
                <a:latin typeface="Arial" pitchFamily="34" charset="0"/>
                <a:cs typeface="Arial" pitchFamily="34" charset="0"/>
              </a:rPr>
              <a:t> e </a:t>
            </a:r>
            <a:r>
              <a:rPr lang="en-US" sz="2400" dirty="0" err="1" smtClean="0">
                <a:solidFill>
                  <a:srgbClr val="002060"/>
                </a:solidFill>
                <a:latin typeface="Arial" pitchFamily="34" charset="0"/>
                <a:cs typeface="Arial" pitchFamily="34" charset="0"/>
              </a:rPr>
              <a:t>chuyển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động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xung</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quanh</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hạt</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nhân</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ngtử</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theo</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những</a:t>
            </a:r>
            <a:r>
              <a:rPr lang="en-US" sz="2400" dirty="0" smtClean="0">
                <a:solidFill>
                  <a:srgbClr val="00206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quỹ</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đạo</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xác</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định</a:t>
            </a:r>
            <a:endParaRPr lang="en-US" sz="2400" dirty="0" smtClean="0">
              <a:solidFill>
                <a:srgbClr val="FF0000"/>
              </a:solidFill>
              <a:latin typeface="Arial" pitchFamily="34" charset="0"/>
              <a:cs typeface="Arial" pitchFamily="34" charset="0"/>
            </a:endParaRPr>
          </a:p>
          <a:p>
            <a:pPr>
              <a:buNone/>
            </a:pPr>
            <a:r>
              <a:rPr lang="en-US" dirty="0" smtClean="0">
                <a:solidFill>
                  <a:srgbClr val="002060"/>
                </a:solidFill>
              </a:rPr>
              <a:t> </a:t>
            </a:r>
            <a:endParaRPr lang="en-US"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533400" y="4038600"/>
            <a:ext cx="2057399" cy="1577419"/>
          </a:xfrm>
          <a:prstGeom prst="rect">
            <a:avLst/>
          </a:prstGeom>
          <a:noFill/>
          <a:ln w="9525">
            <a:noFill/>
            <a:miter lim="800000"/>
            <a:headEnd/>
            <a:tailEnd/>
          </a:ln>
          <a:effectLst/>
        </p:spPr>
      </p:pic>
      <p:sp>
        <p:nvSpPr>
          <p:cNvPr id="8" name="Explosion 1 7"/>
          <p:cNvSpPr/>
          <p:nvPr/>
        </p:nvSpPr>
        <p:spPr>
          <a:xfrm>
            <a:off x="971600" y="958775"/>
            <a:ext cx="3962400" cy="3581400"/>
          </a:xfrm>
          <a:prstGeom prst="irregularSeal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0000"/>
                </a:solidFill>
                <a:latin typeface="Arial" pitchFamily="34" charset="0"/>
                <a:cs typeface="Arial" pitchFamily="34" charset="0"/>
              </a:rPr>
              <a:t>Quan</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điểm</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về</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sự</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chuyển</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động</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của</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các</a:t>
            </a:r>
            <a:r>
              <a:rPr lang="en-US" sz="2000" b="1" dirty="0" smtClean="0">
                <a:solidFill>
                  <a:srgbClr val="FF0000"/>
                </a:solidFill>
                <a:latin typeface="Arial" pitchFamily="34" charset="0"/>
                <a:cs typeface="Arial" pitchFamily="34" charset="0"/>
              </a:rPr>
              <a:t> e </a:t>
            </a:r>
            <a:r>
              <a:rPr lang="en-US" sz="2000" b="1" dirty="0" err="1" smtClean="0">
                <a:solidFill>
                  <a:srgbClr val="FF0000"/>
                </a:solidFill>
                <a:latin typeface="Arial" pitchFamily="34" charset="0"/>
                <a:cs typeface="Arial" pitchFamily="34" charset="0"/>
              </a:rPr>
              <a:t>những</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năm</a:t>
            </a:r>
            <a:r>
              <a:rPr lang="en-US" sz="2000" b="1" dirty="0" smtClean="0">
                <a:solidFill>
                  <a:srgbClr val="FF0000"/>
                </a:solidFill>
                <a:latin typeface="Arial" pitchFamily="34" charset="0"/>
                <a:cs typeface="Arial" pitchFamily="34" charset="0"/>
              </a:rPr>
              <a:t> </a:t>
            </a:r>
            <a:r>
              <a:rPr lang="en-US" sz="2000" b="1" dirty="0" err="1" smtClean="0">
                <a:solidFill>
                  <a:srgbClr val="FF0000"/>
                </a:solidFill>
                <a:latin typeface="Arial" pitchFamily="34" charset="0"/>
                <a:cs typeface="Arial" pitchFamily="34" charset="0"/>
              </a:rPr>
              <a:t>đầu</a:t>
            </a:r>
            <a:r>
              <a:rPr lang="en-US" sz="2000" b="1" dirty="0" smtClean="0">
                <a:solidFill>
                  <a:srgbClr val="FF0000"/>
                </a:solidFill>
                <a:latin typeface="Arial" pitchFamily="34" charset="0"/>
                <a:cs typeface="Arial" pitchFamily="34" charset="0"/>
              </a:rPr>
              <a:t> TK XX</a:t>
            </a:r>
            <a:endParaRPr lang="en-US" sz="2000" b="1" dirty="0">
              <a:solidFill>
                <a:srgbClr val="FF0000"/>
              </a:solidFill>
              <a:latin typeface="Arial" pitchFamily="34" charset="0"/>
              <a:cs typeface="Arial"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167199"/>
            <a:ext cx="3343632" cy="31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050650" y="4548555"/>
            <a:ext cx="4030960" cy="646331"/>
          </a:xfrm>
          <a:prstGeom prst="rect">
            <a:avLst/>
          </a:prstGeom>
        </p:spPr>
        <p:txBody>
          <a:bodyPr wrap="square">
            <a:spAutoFit/>
          </a:bodyPr>
          <a:lstStyle/>
          <a:p>
            <a:pPr algn="ctr"/>
            <a:r>
              <a:rPr lang="en-US" b="1" dirty="0" err="1" smtClean="0"/>
              <a:t>Mô</a:t>
            </a:r>
            <a:r>
              <a:rPr lang="en-US" b="1" dirty="0" smtClean="0"/>
              <a:t> </a:t>
            </a:r>
            <a:r>
              <a:rPr lang="en-US" b="1" dirty="0" err="1" smtClean="0"/>
              <a:t>hình</a:t>
            </a:r>
            <a:r>
              <a:rPr lang="en-US" b="1" dirty="0" smtClean="0"/>
              <a:t> </a:t>
            </a:r>
            <a:r>
              <a:rPr lang="en-US" b="1" dirty="0" err="1" smtClean="0"/>
              <a:t>nguyên</a:t>
            </a:r>
            <a:r>
              <a:rPr lang="en-US" b="1" dirty="0" smtClean="0"/>
              <a:t> </a:t>
            </a:r>
            <a:r>
              <a:rPr lang="en-US" b="1" dirty="0" err="1" smtClean="0"/>
              <a:t>tử</a:t>
            </a:r>
            <a:r>
              <a:rPr lang="en-US" b="1" dirty="0" smtClean="0"/>
              <a:t> </a:t>
            </a:r>
            <a:r>
              <a:rPr lang="en-US" b="1" dirty="0" err="1" smtClean="0"/>
              <a:t>theo</a:t>
            </a:r>
            <a:r>
              <a:rPr lang="en-US" b="1" dirty="0" smtClean="0"/>
              <a:t> Rutherford- Bohr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blinds(horizontal)">
                                      <p:cBhvr>
                                        <p:cTn id="17" dur="500"/>
                                        <p:tgtEl>
                                          <p:spTgt spid="5">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11" end="11"/>
                                            </p:txEl>
                                          </p:spTgt>
                                        </p:tgtEl>
                                        <p:attrNameLst>
                                          <p:attrName>style.visibility</p:attrName>
                                        </p:attrNameLst>
                                      </p:cBhvr>
                                      <p:to>
                                        <p:strVal val="visible"/>
                                      </p:to>
                                    </p:set>
                                    <p:animEffect transition="in" filter="blinds(horizontal)">
                                      <p:cBhvr>
                                        <p:cTn id="2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59B7C7D-63FD-41AB-B459-B8CB6CB297D5}"/>
              </a:ext>
            </a:extLst>
          </p:cNvPr>
          <p:cNvSpPr>
            <a:spLocks noGrp="1"/>
          </p:cNvSpPr>
          <p:nvPr>
            <p:ph type="title"/>
          </p:nvPr>
        </p:nvSpPr>
        <p:spPr/>
        <p:txBody>
          <a:bodyPr/>
          <a:lstStyle/>
          <a:p>
            <a:endParaRPr lang="en-US"/>
          </a:p>
        </p:txBody>
      </p:sp>
      <p:pic>
        <p:nvPicPr>
          <p:cNvPr id="4" name="image38.png"/>
          <p:cNvPicPr/>
          <p:nvPr/>
        </p:nvPicPr>
        <p:blipFill>
          <a:blip r:embed="rId2" cstate="print"/>
          <a:stretch>
            <a:fillRect/>
          </a:stretch>
        </p:blipFill>
        <p:spPr>
          <a:xfrm>
            <a:off x="989565" y="836712"/>
            <a:ext cx="3384376" cy="3312368"/>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52861"/>
            <a:ext cx="3343632" cy="31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084059" y="4294837"/>
            <a:ext cx="4030960" cy="646331"/>
          </a:xfrm>
          <a:prstGeom prst="rect">
            <a:avLst/>
          </a:prstGeom>
        </p:spPr>
        <p:txBody>
          <a:bodyPr wrap="square">
            <a:spAutoFit/>
          </a:bodyPr>
          <a:lstStyle/>
          <a:p>
            <a:pPr algn="ctr"/>
            <a:r>
              <a:rPr lang="en-US" b="1" dirty="0" err="1" smtClean="0"/>
              <a:t>Mô</a:t>
            </a:r>
            <a:r>
              <a:rPr lang="en-US" b="1" dirty="0" smtClean="0"/>
              <a:t> </a:t>
            </a:r>
            <a:r>
              <a:rPr lang="en-US" b="1" dirty="0" err="1" smtClean="0"/>
              <a:t>hình</a:t>
            </a:r>
            <a:r>
              <a:rPr lang="en-US" b="1" dirty="0" smtClean="0"/>
              <a:t> </a:t>
            </a:r>
            <a:r>
              <a:rPr lang="en-US" b="1" dirty="0" err="1" smtClean="0"/>
              <a:t>nguyên</a:t>
            </a:r>
            <a:r>
              <a:rPr lang="en-US" b="1" dirty="0" smtClean="0"/>
              <a:t> </a:t>
            </a:r>
            <a:r>
              <a:rPr lang="en-US" b="1" dirty="0" err="1" smtClean="0"/>
              <a:t>tử</a:t>
            </a:r>
            <a:r>
              <a:rPr lang="en-US" b="1" dirty="0" smtClean="0"/>
              <a:t> </a:t>
            </a:r>
            <a:r>
              <a:rPr lang="en-US" b="1" dirty="0" err="1" smtClean="0"/>
              <a:t>theo</a:t>
            </a:r>
            <a:r>
              <a:rPr lang="en-US" b="1" dirty="0" smtClean="0"/>
              <a:t> Rutherford- Bohr </a:t>
            </a:r>
            <a:endParaRPr lang="en-US" b="1" dirty="0"/>
          </a:p>
        </p:txBody>
      </p:sp>
      <p:sp>
        <p:nvSpPr>
          <p:cNvPr id="9" name="Rectangle 8"/>
          <p:cNvSpPr/>
          <p:nvPr/>
        </p:nvSpPr>
        <p:spPr>
          <a:xfrm>
            <a:off x="666273" y="4432462"/>
            <a:ext cx="4030960" cy="369332"/>
          </a:xfrm>
          <a:prstGeom prst="rect">
            <a:avLst/>
          </a:prstGeom>
        </p:spPr>
        <p:txBody>
          <a:bodyPr wrap="square">
            <a:spAutoFit/>
          </a:bodyPr>
          <a:lstStyle/>
          <a:p>
            <a:pPr algn="ctr"/>
            <a:r>
              <a:rPr lang="en-US" b="1" dirty="0" err="1" smtClean="0"/>
              <a:t>Mô</a:t>
            </a:r>
            <a:r>
              <a:rPr lang="en-US" b="1" dirty="0" smtClean="0"/>
              <a:t> </a:t>
            </a:r>
            <a:r>
              <a:rPr lang="en-US" b="1" dirty="0" err="1" smtClean="0"/>
              <a:t>hình</a:t>
            </a:r>
            <a:r>
              <a:rPr lang="en-US" b="1" dirty="0" smtClean="0"/>
              <a:t> </a:t>
            </a:r>
            <a:r>
              <a:rPr lang="en-US" b="1" dirty="0" err="1" smtClean="0"/>
              <a:t>nguyên</a:t>
            </a:r>
            <a:r>
              <a:rPr lang="en-US" b="1" dirty="0" smtClean="0"/>
              <a:t> </a:t>
            </a:r>
            <a:r>
              <a:rPr lang="en-US" b="1" dirty="0" err="1" smtClean="0"/>
              <a:t>tử</a:t>
            </a:r>
            <a:r>
              <a:rPr lang="en-US" b="1" dirty="0" smtClean="0"/>
              <a:t> </a:t>
            </a:r>
            <a:r>
              <a:rPr lang="en-US" b="1" dirty="0" err="1" smtClean="0"/>
              <a:t>hiện</a:t>
            </a:r>
            <a:r>
              <a:rPr lang="en-US" b="1" dirty="0" smtClean="0"/>
              <a:t> </a:t>
            </a:r>
            <a:r>
              <a:rPr lang="en-US" b="1" dirty="0" err="1" smtClean="0"/>
              <a:t>đại</a:t>
            </a:r>
            <a:r>
              <a:rPr lang="en-US" b="1" dirty="0" smtClean="0"/>
              <a:t> </a:t>
            </a:r>
            <a:endParaRPr lang="en-US" b="1" dirty="0"/>
          </a:p>
        </p:txBody>
      </p:sp>
      <p:sp>
        <p:nvSpPr>
          <p:cNvPr id="10" name="Rectangle 9"/>
          <p:cNvSpPr/>
          <p:nvPr/>
        </p:nvSpPr>
        <p:spPr>
          <a:xfrm>
            <a:off x="541675" y="4941168"/>
            <a:ext cx="8575848" cy="1815882"/>
          </a:xfrm>
          <a:prstGeom prst="rect">
            <a:avLst/>
          </a:prstGeom>
          <a:solidFill>
            <a:srgbClr val="92D050"/>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prstClr val="black"/>
                </a:solidFill>
                <a:effectLst/>
                <a:uLnTx/>
                <a:uFillTx/>
                <a:latin typeface="Lucida Sans Unicode"/>
              </a:rPr>
              <a:t> </a:t>
            </a:r>
            <a:r>
              <a:rPr kumimoji="0" lang="en-US" sz="2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Theo </a:t>
            </a:r>
            <a:r>
              <a:rPr kumimoji="0" lang="en-US" sz="28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mô</a:t>
            </a:r>
            <a:r>
              <a:rPr kumimoji="0" lang="en-US" sz="28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noProof="0" dirty="0" err="1" smtClean="0">
                <a:ln>
                  <a:noFill/>
                </a:ln>
                <a:solidFill>
                  <a:srgbClr val="FF0000"/>
                </a:solidFill>
                <a:effectLst/>
                <a:uLnTx/>
                <a:uFillTx/>
                <a:latin typeface="Times New Roman" pitchFamily="18" charset="0"/>
                <a:cs typeface="Times New Roman" pitchFamily="18" charset="0"/>
              </a:rPr>
              <a:t>hình</a:t>
            </a:r>
            <a:r>
              <a:rPr kumimoji="0" lang="en-US" sz="28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800" b="1" i="0" u="none" strike="noStrike" kern="0" cap="none" spc="0" normalizeH="0" noProof="0" dirty="0" err="1" smtClean="0">
                <a:ln>
                  <a:noFill/>
                </a:ln>
                <a:solidFill>
                  <a:srgbClr val="FF0000"/>
                </a:solidFill>
                <a:effectLst/>
                <a:uLnTx/>
                <a:uFillTx/>
                <a:latin typeface="Times New Roman" pitchFamily="18" charset="0"/>
                <a:cs typeface="Times New Roman" pitchFamily="18" charset="0"/>
              </a:rPr>
              <a:t>hiện</a:t>
            </a:r>
            <a:r>
              <a:rPr kumimoji="0" lang="en-US" sz="28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đại</a:t>
            </a:r>
            <a:r>
              <a:rPr lang="en-US" sz="2800" b="1" kern="0" dirty="0" smtClean="0">
                <a:solidFill>
                  <a:srgbClr val="FF0000"/>
                </a:solidFill>
                <a:latin typeface="Times New Roman" pitchFamily="18" charset="0"/>
                <a:cs typeface="Times New Roman" pitchFamily="18" charset="0"/>
              </a:rPr>
              <a:t>: </a:t>
            </a:r>
            <a:r>
              <a:rPr lang="en-US" sz="2800" b="1" kern="0" dirty="0" smtClean="0">
                <a:solidFill>
                  <a:prstClr val="black"/>
                </a:solidFill>
                <a:latin typeface="Times New Roman" pitchFamily="18" charset="0"/>
                <a:cs typeface="Times New Roman" pitchFamily="18" charset="0"/>
              </a:rPr>
              <a:t>C</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ác</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electron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chuyển</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động</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rất</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nhanh</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trong</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khu</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vực</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xung</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quanh</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hạt</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nhân</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nguyên</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tử</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không</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theo</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những</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quỹ</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đạo</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xác</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định</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tạo</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nên</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vỏ</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nguyên</a:t>
            </a:r>
            <a:r>
              <a:rPr kumimoji="0" lang="en-US"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tử</a:t>
            </a:r>
            <a:r>
              <a:rPr kumimoji="0" lang="en-US" sz="2800" b="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en-US" sz="2800" b="0" i="0" u="none" strike="noStrike" kern="0" cap="none" spc="0" normalizeH="0" baseline="0" noProof="0" dirty="0" smtClean="0">
              <a:ln>
                <a:noFill/>
              </a:ln>
              <a:solidFill>
                <a:sysClr val="windowText" lastClr="000000"/>
              </a:solidFill>
              <a:effectLst/>
              <a:uLnTx/>
              <a:uFillTx/>
            </a:endParaRPr>
          </a:p>
        </p:txBody>
      </p:sp>
      <p:sp>
        <p:nvSpPr>
          <p:cNvPr id="12" name="Rectangle 2"/>
          <p:cNvSpPr txBox="1">
            <a:spLocks noChangeArrowheads="1"/>
          </p:cNvSpPr>
          <p:nvPr/>
        </p:nvSpPr>
        <p:spPr bwMode="white">
          <a:xfrm>
            <a:off x="545936" y="0"/>
            <a:ext cx="8305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2000" dirty="0" smtClean="0">
                <a:latin typeface="Arial" pitchFamily="34" charset="0"/>
                <a:cs typeface="Arial" pitchFamily="34" charset="0"/>
              </a:rPr>
              <a:t>I. </a:t>
            </a:r>
            <a:r>
              <a:rPr lang="en-US" sz="2000" dirty="0" smtClean="0">
                <a:solidFill>
                  <a:srgbClr val="FFFF00"/>
                </a:solidFill>
                <a:latin typeface="Times New Roman" pitchFamily="18" charset="0"/>
                <a:cs typeface="Times New Roman" pitchFamily="18" charset="0"/>
              </a:rPr>
              <a:t>SỰ CHUYỂN ĐỘNG CỦA CÁC ELECTRON TRONG NGUYÊN TỬ</a:t>
            </a:r>
            <a:endParaRPr lang="en-US" sz="2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9390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o S"/>
          <p:cNvPicPr>
            <a:picLocks noChangeAspect="1" noChangeArrowheads="1"/>
          </p:cNvPicPr>
          <p:nvPr/>
        </p:nvPicPr>
        <p:blipFill>
          <a:blip r:embed="rId2"/>
          <a:srcRect/>
          <a:stretch>
            <a:fillRect/>
          </a:stretch>
        </p:blipFill>
        <p:spPr bwMode="auto">
          <a:xfrm>
            <a:off x="0" y="0"/>
            <a:ext cx="9144000" cy="5562600"/>
          </a:xfrm>
          <a:prstGeom prst="rect">
            <a:avLst/>
          </a:prstGeom>
          <a:noFill/>
        </p:spPr>
      </p:pic>
      <p:sp>
        <p:nvSpPr>
          <p:cNvPr id="6147" name="Text Box 3"/>
          <p:cNvSpPr txBox="1">
            <a:spLocks noChangeArrowheads="1"/>
          </p:cNvSpPr>
          <p:nvPr/>
        </p:nvSpPr>
        <p:spPr bwMode="auto">
          <a:xfrm>
            <a:off x="1295400" y="5791200"/>
            <a:ext cx="6553200" cy="579437"/>
          </a:xfrm>
          <a:prstGeom prst="rect">
            <a:avLst/>
          </a:prstGeom>
          <a:noFill/>
          <a:ln w="9525">
            <a:noFill/>
            <a:miter lim="800000"/>
            <a:headEnd/>
            <a:tailEnd/>
          </a:ln>
          <a:effectLst/>
        </p:spPr>
        <p:txBody>
          <a:bodyPr>
            <a:spAutoFit/>
          </a:bodyPr>
          <a:lstStyle/>
          <a:p>
            <a:pPr algn="ctr">
              <a:spcBef>
                <a:spcPct val="50000"/>
              </a:spcBef>
            </a:pPr>
            <a:r>
              <a:rPr lang="en-US" sz="3200" b="1">
                <a:solidFill>
                  <a:srgbClr val="002060"/>
                </a:solidFill>
                <a:latin typeface=".VnTime" pitchFamily="34" charset="0"/>
              </a:rPr>
              <a:t>H×nh ¶nh vÒ ®¸m m©y electron</a:t>
            </a:r>
          </a:p>
        </p:txBody>
      </p:sp>
    </p:spTree>
    <p:extLst>
      <p:ext uri="{BB962C8B-B14F-4D97-AF65-F5344CB8AC3E}">
        <p14:creationId xmlns:p14="http://schemas.microsoft.com/office/powerpoint/2010/main" val="1134326906"/>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764704"/>
            <a:ext cx="4608512" cy="175432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r>
              <a:rPr lang="en-US" i="1" dirty="0" err="1"/>
              <a:t>Khi</a:t>
            </a:r>
            <a:r>
              <a:rPr lang="en-US" i="1" dirty="0"/>
              <a:t> </a:t>
            </a:r>
            <a:r>
              <a:rPr lang="en-US" i="1" dirty="0" err="1"/>
              <a:t>các</a:t>
            </a:r>
            <a:r>
              <a:rPr lang="en-US" i="1" dirty="0"/>
              <a:t> </a:t>
            </a:r>
            <a:r>
              <a:rPr lang="en-US" i="1" dirty="0" err="1"/>
              <a:t>quả</a:t>
            </a:r>
            <a:r>
              <a:rPr lang="en-US" i="1" dirty="0"/>
              <a:t> </a:t>
            </a:r>
            <a:r>
              <a:rPr lang="en-US" i="1" dirty="0" err="1"/>
              <a:t>táo</a:t>
            </a:r>
            <a:r>
              <a:rPr lang="en-US" i="1" dirty="0"/>
              <a:t> </a:t>
            </a:r>
            <a:r>
              <a:rPr lang="en-US" i="1" dirty="0" err="1"/>
              <a:t>chính</a:t>
            </a:r>
            <a:r>
              <a:rPr lang="en-US" i="1" dirty="0"/>
              <a:t> </a:t>
            </a:r>
            <a:r>
              <a:rPr lang="en-US" i="1" dirty="0" err="1"/>
              <a:t>trên</a:t>
            </a:r>
            <a:r>
              <a:rPr lang="en-US" i="1" dirty="0"/>
              <a:t> </a:t>
            </a:r>
            <a:r>
              <a:rPr lang="en-US" i="1" dirty="0" err="1"/>
              <a:t>cây</a:t>
            </a:r>
            <a:r>
              <a:rPr lang="en-US" i="1" dirty="0"/>
              <a:t> </a:t>
            </a:r>
            <a:r>
              <a:rPr lang="en-US" i="1" dirty="0" err="1"/>
              <a:t>rơi</a:t>
            </a:r>
            <a:r>
              <a:rPr lang="en-US" i="1" dirty="0"/>
              <a:t> </a:t>
            </a:r>
            <a:r>
              <a:rPr lang="en-US" i="1" dirty="0" err="1"/>
              <a:t>xuống</a:t>
            </a:r>
            <a:r>
              <a:rPr lang="en-US" i="1" dirty="0"/>
              <a:t> </a:t>
            </a:r>
            <a:r>
              <a:rPr lang="en-US" i="1" dirty="0" err="1"/>
              <a:t>đất</a:t>
            </a:r>
            <a:r>
              <a:rPr lang="en-US" i="1" dirty="0"/>
              <a:t>, </a:t>
            </a:r>
            <a:r>
              <a:rPr lang="en-US" i="1" dirty="0" err="1"/>
              <a:t>chúng</a:t>
            </a:r>
            <a:r>
              <a:rPr lang="en-US" i="1" dirty="0"/>
              <a:t> </a:t>
            </a:r>
            <a:r>
              <a:rPr lang="en-US" i="1" dirty="0" err="1"/>
              <a:t>sẽ</a:t>
            </a:r>
            <a:r>
              <a:rPr lang="en-US" i="1" dirty="0"/>
              <a:t> </a:t>
            </a:r>
            <a:r>
              <a:rPr lang="en-US" i="1" dirty="0" err="1"/>
              <a:t>tập</a:t>
            </a:r>
            <a:r>
              <a:rPr lang="en-US" i="1" dirty="0"/>
              <a:t> </a:t>
            </a:r>
            <a:r>
              <a:rPr lang="en-US" i="1" dirty="0" err="1"/>
              <a:t>trung</a:t>
            </a:r>
            <a:r>
              <a:rPr lang="en-US" i="1" dirty="0"/>
              <a:t> </a:t>
            </a:r>
            <a:r>
              <a:rPr lang="en-US" i="1" dirty="0" err="1"/>
              <a:t>nhiều</a:t>
            </a:r>
            <a:r>
              <a:rPr lang="en-US" i="1" dirty="0"/>
              <a:t> ở </a:t>
            </a:r>
            <a:r>
              <a:rPr lang="en-US" i="1" dirty="0" err="1"/>
              <a:t>khu</a:t>
            </a:r>
            <a:r>
              <a:rPr lang="en-US" i="1" dirty="0"/>
              <a:t> </a:t>
            </a:r>
            <a:r>
              <a:rPr lang="en-US" i="1" dirty="0" err="1"/>
              <a:t>vực</a:t>
            </a:r>
            <a:r>
              <a:rPr lang="en-US" i="1" dirty="0"/>
              <a:t> </a:t>
            </a:r>
            <a:r>
              <a:rPr lang="en-US" i="1" dirty="0" err="1"/>
              <a:t>nhất</a:t>
            </a:r>
            <a:r>
              <a:rPr lang="en-US" i="1" dirty="0"/>
              <a:t> </a:t>
            </a:r>
            <a:r>
              <a:rPr lang="en-US" i="1" dirty="0" err="1"/>
              <a:t>định</a:t>
            </a:r>
            <a:r>
              <a:rPr lang="en-US" i="1" dirty="0"/>
              <a:t> </a:t>
            </a:r>
            <a:r>
              <a:rPr lang="en-US" i="1" dirty="0" err="1"/>
              <a:t>dưới</a:t>
            </a:r>
            <a:r>
              <a:rPr lang="en-US" i="1" dirty="0"/>
              <a:t> </a:t>
            </a:r>
            <a:r>
              <a:rPr lang="en-US" i="1" dirty="0" err="1"/>
              <a:t>gốc</a:t>
            </a:r>
            <a:r>
              <a:rPr lang="en-US" i="1" dirty="0"/>
              <a:t> </a:t>
            </a:r>
            <a:r>
              <a:rPr lang="en-US" i="1" dirty="0" err="1"/>
              <a:t>cây</a:t>
            </a:r>
            <a:r>
              <a:rPr lang="en-US" i="1" dirty="0"/>
              <a:t>. </a:t>
            </a:r>
            <a:r>
              <a:rPr lang="en-US" i="1" dirty="0" err="1"/>
              <a:t>Vị</a:t>
            </a:r>
            <a:r>
              <a:rPr lang="en-US" i="1" dirty="0"/>
              <a:t> </a:t>
            </a:r>
            <a:r>
              <a:rPr lang="en-US" i="1" dirty="0" err="1"/>
              <a:t>trí</a:t>
            </a:r>
            <a:r>
              <a:rPr lang="en-US" i="1" dirty="0"/>
              <a:t> </a:t>
            </a:r>
            <a:r>
              <a:rPr lang="en-US" i="1" dirty="0" err="1"/>
              <a:t>xung</a:t>
            </a:r>
            <a:r>
              <a:rPr lang="en-US" i="1" dirty="0"/>
              <a:t> </a:t>
            </a:r>
            <a:r>
              <a:rPr lang="en-US" i="1" dirty="0" err="1"/>
              <a:t>quanh</a:t>
            </a:r>
            <a:r>
              <a:rPr lang="en-US" i="1" dirty="0"/>
              <a:t> </a:t>
            </a:r>
            <a:r>
              <a:rPr lang="en-US" i="1" dirty="0" err="1"/>
              <a:t>gốc</a:t>
            </a:r>
            <a:r>
              <a:rPr lang="en-US" i="1" dirty="0"/>
              <a:t> </a:t>
            </a:r>
            <a:r>
              <a:rPr lang="en-US" i="1" dirty="0" err="1"/>
              <a:t>câu</a:t>
            </a:r>
            <a:r>
              <a:rPr lang="en-US" i="1" dirty="0"/>
              <a:t> </a:t>
            </a:r>
            <a:r>
              <a:rPr lang="en-US" i="1" dirty="0" err="1"/>
              <a:t>mà</a:t>
            </a:r>
            <a:r>
              <a:rPr lang="en-US" i="1" dirty="0"/>
              <a:t> </a:t>
            </a:r>
            <a:r>
              <a:rPr lang="en-US" i="1" dirty="0" err="1"/>
              <a:t>số</a:t>
            </a:r>
            <a:r>
              <a:rPr lang="en-US" i="1" dirty="0"/>
              <a:t> </a:t>
            </a:r>
            <a:r>
              <a:rPr lang="en-US" i="1" dirty="0" err="1"/>
              <a:t>quá</a:t>
            </a:r>
            <a:r>
              <a:rPr lang="en-US" i="1" dirty="0"/>
              <a:t> </a:t>
            </a:r>
            <a:r>
              <a:rPr lang="en-US" i="1" dirty="0" err="1"/>
              <a:t>táo</a:t>
            </a:r>
            <a:r>
              <a:rPr lang="en-US" i="1" dirty="0"/>
              <a:t> </a:t>
            </a:r>
            <a:r>
              <a:rPr lang="en-US" i="1" dirty="0" err="1"/>
              <a:t>rơi</a:t>
            </a:r>
            <a:r>
              <a:rPr lang="en-US" i="1" dirty="0"/>
              <a:t> </a:t>
            </a:r>
            <a:r>
              <a:rPr lang="en-US" i="1" dirty="0" err="1"/>
              <a:t>xuống</a:t>
            </a:r>
            <a:r>
              <a:rPr lang="en-US" i="1" dirty="0"/>
              <a:t> </a:t>
            </a:r>
            <a:r>
              <a:rPr lang="en-US" i="1" dirty="0" err="1"/>
              <a:t>nhiều</a:t>
            </a:r>
            <a:r>
              <a:rPr lang="en-US" i="1" dirty="0"/>
              <a:t> </a:t>
            </a:r>
            <a:r>
              <a:rPr lang="en-US" i="1" dirty="0" err="1"/>
              <a:t>nhất</a:t>
            </a:r>
            <a:r>
              <a:rPr lang="en-US" i="1" dirty="0"/>
              <a:t> </a:t>
            </a:r>
            <a:r>
              <a:rPr lang="en-US" i="1" dirty="0" err="1"/>
              <a:t>được</a:t>
            </a:r>
            <a:r>
              <a:rPr lang="en-US" i="1" dirty="0"/>
              <a:t> </a:t>
            </a:r>
            <a:r>
              <a:rPr lang="en-US" i="1" dirty="0" err="1"/>
              <a:t>xem</a:t>
            </a:r>
            <a:r>
              <a:rPr lang="en-US" i="1" dirty="0"/>
              <a:t> </a:t>
            </a:r>
            <a:r>
              <a:rPr lang="en-US" i="1" dirty="0" err="1"/>
              <a:t>là</a:t>
            </a:r>
            <a:r>
              <a:rPr lang="en-US" i="1" dirty="0"/>
              <a:t> </a:t>
            </a:r>
            <a:r>
              <a:rPr lang="en-US" i="1" dirty="0" err="1"/>
              <a:t>tại</a:t>
            </a:r>
            <a:r>
              <a:rPr lang="en-US" i="1" dirty="0"/>
              <a:t> </a:t>
            </a:r>
            <a:r>
              <a:rPr lang="en-US" i="1" dirty="0" err="1"/>
              <a:t>đó</a:t>
            </a:r>
            <a:r>
              <a:rPr lang="en-US" i="1" dirty="0"/>
              <a:t> </a:t>
            </a:r>
            <a:r>
              <a:rPr lang="en-US" i="1" dirty="0" err="1"/>
              <a:t>có</a:t>
            </a:r>
            <a:r>
              <a:rPr lang="en-US" i="1" dirty="0"/>
              <a:t> </a:t>
            </a:r>
            <a:r>
              <a:rPr lang="en-US" i="1" dirty="0" err="1"/>
              <a:t>xác</a:t>
            </a:r>
            <a:r>
              <a:rPr lang="en-US" i="1" dirty="0"/>
              <a:t> </a:t>
            </a:r>
            <a:r>
              <a:rPr lang="en-US" i="1" dirty="0" err="1"/>
              <a:t>suất</a:t>
            </a:r>
            <a:r>
              <a:rPr lang="en-US" i="1" dirty="0"/>
              <a:t> </a:t>
            </a:r>
            <a:r>
              <a:rPr lang="en-US" i="1" dirty="0" err="1"/>
              <a:t>lớn</a:t>
            </a:r>
            <a:r>
              <a:rPr lang="en-US" i="1" dirty="0"/>
              <a:t> </a:t>
            </a:r>
            <a:r>
              <a:rPr lang="en-US" i="1" dirty="0" err="1"/>
              <a:t>nhất</a:t>
            </a:r>
            <a:r>
              <a:rPr lang="en-US" i="1" dirty="0"/>
              <a:t> </a:t>
            </a:r>
            <a:r>
              <a:rPr lang="en-US" i="1" dirty="0" err="1"/>
              <a:t>tìm</a:t>
            </a:r>
            <a:r>
              <a:rPr lang="en-US" i="1" dirty="0"/>
              <a:t> </a:t>
            </a:r>
            <a:r>
              <a:rPr lang="en-US" i="1" dirty="0" err="1"/>
              <a:t>thấy</a:t>
            </a:r>
            <a:r>
              <a:rPr lang="en-US" i="1" dirty="0"/>
              <a:t> </a:t>
            </a:r>
            <a:r>
              <a:rPr lang="en-US" i="1" dirty="0" err="1"/>
              <a:t>các</a:t>
            </a:r>
            <a:r>
              <a:rPr lang="en-US" i="1" dirty="0"/>
              <a:t> </a:t>
            </a:r>
            <a:r>
              <a:rPr lang="en-US" i="1" dirty="0" err="1"/>
              <a:t>quả</a:t>
            </a:r>
            <a:r>
              <a:rPr lang="en-US" i="1" dirty="0"/>
              <a:t> </a:t>
            </a:r>
            <a:r>
              <a:rPr lang="en-US" i="1" dirty="0" err="1"/>
              <a:t>táo</a:t>
            </a:r>
            <a:r>
              <a:rPr lang="en-US" i="1" dirty="0"/>
              <a:t>.</a:t>
            </a:r>
            <a:endParaRPr lang="en-US"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4824536" cy="411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764704"/>
            <a:ext cx="356392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91508" y="3752417"/>
            <a:ext cx="4608512" cy="20313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r>
              <a:rPr lang="vi-VN" dirty="0"/>
              <a:t>+ Quan sát hình trên và cho biết các quả tảo chín rơi xuống tập trung ở khu vực nào?</a:t>
            </a:r>
            <a:endParaRPr lang="en-US" dirty="0"/>
          </a:p>
          <a:p>
            <a:r>
              <a:rPr lang="vi-VN" b="1" dirty="0"/>
              <a:t>	</a:t>
            </a:r>
            <a:r>
              <a:rPr lang="vi-VN" dirty="0"/>
              <a:t>+ Khu vực nào ở gốc cây sẽ không tìm thấy các quả táo rơi xuống?</a:t>
            </a:r>
            <a:endParaRPr lang="en-US" dirty="0"/>
          </a:p>
          <a:p>
            <a:r>
              <a:rPr lang="vi-VN" b="1" dirty="0"/>
              <a:t>	</a:t>
            </a:r>
            <a:r>
              <a:rPr lang="vi-VN" dirty="0"/>
              <a:t>+ Hãy liên hệ với xác suất có mặt các electron trong nguyên tử.</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3613" y="1340768"/>
            <a:ext cx="3456384" cy="230832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srgbClr val="FF0000"/>
                </a:solidFill>
                <a:latin typeface="Times New Roman" pitchFamily="18" charset="0"/>
                <a:cs typeface="Times New Roman" pitchFamily="18" charset="0"/>
              </a:rPr>
              <a:t>Orbital </a:t>
            </a:r>
            <a:r>
              <a:rPr lang="en-US" sz="2400" b="1" kern="0" noProof="0" dirty="0" err="1" smtClean="0">
                <a:solidFill>
                  <a:srgbClr val="FF0000"/>
                </a:solidFill>
                <a:latin typeface="Times New Roman" pitchFamily="18" charset="0"/>
                <a:cs typeface="Times New Roman" pitchFamily="18" charset="0"/>
              </a:rPr>
              <a:t>nguyên</a:t>
            </a:r>
            <a:r>
              <a:rPr lang="en-US" sz="2400" b="1" kern="0" noProof="0" dirty="0" smtClean="0">
                <a:solidFill>
                  <a:srgbClr val="FF0000"/>
                </a:solidFill>
                <a:latin typeface="Times New Roman" pitchFamily="18" charset="0"/>
                <a:cs typeface="Times New Roman" pitchFamily="18" charset="0"/>
              </a:rPr>
              <a:t> </a:t>
            </a:r>
            <a:r>
              <a:rPr lang="en-US" sz="2400" b="1" kern="0" noProof="0" dirty="0" err="1" smtClean="0">
                <a:solidFill>
                  <a:srgbClr val="FF0000"/>
                </a:solidFill>
                <a:latin typeface="Times New Roman" pitchFamily="18" charset="0"/>
                <a:cs typeface="Times New Roman" pitchFamily="18" charset="0"/>
              </a:rPr>
              <a:t>tử</a:t>
            </a:r>
            <a:r>
              <a:rPr lang="en-US" sz="2400" b="1" kern="0" noProof="0" dirty="0" smtClean="0">
                <a:solidFill>
                  <a:srgbClr val="FF0000"/>
                </a:solidFill>
                <a:latin typeface="Times New Roman" pitchFamily="18" charset="0"/>
                <a:cs typeface="Times New Roman" pitchFamily="18" charset="0"/>
              </a:rPr>
              <a:t> </a:t>
            </a:r>
            <a:r>
              <a:rPr lang="en-US" sz="2400" kern="0" noProof="0" dirty="0" smtClean="0">
                <a:solidFill>
                  <a:srgbClr val="0070C0"/>
                </a:solidFill>
                <a:latin typeface="Times New Roman" pitchFamily="18" charset="0"/>
                <a:cs typeface="Times New Roman" pitchFamily="18" charset="0"/>
              </a:rPr>
              <a:t>(AO) </a:t>
            </a:r>
            <a:r>
              <a:rPr lang="en-US" sz="2400" kern="0" noProof="0" dirty="0" err="1" smtClean="0">
                <a:solidFill>
                  <a:srgbClr val="0070C0"/>
                </a:solidFill>
                <a:latin typeface="Times New Roman" pitchFamily="18" charset="0"/>
                <a:cs typeface="Times New Roman" pitchFamily="18" charset="0"/>
              </a:rPr>
              <a:t>là</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khu</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vực</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không</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gian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xung</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quanh</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hạt</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nhân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nguyên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tử</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mà</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tại</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đó</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xác</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suất</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tìm</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thấy</a:t>
            </a:r>
            <a:r>
              <a:rPr lang="en-US" sz="2400" kern="0" noProof="0" dirty="0" smtClean="0">
                <a:solidFill>
                  <a:srgbClr val="0070C0"/>
                </a:solidFill>
                <a:latin typeface="Times New Roman" pitchFamily="18" charset="0"/>
                <a:cs typeface="Times New Roman" pitchFamily="18" charset="0"/>
              </a:rPr>
              <a:t> electron </a:t>
            </a:r>
            <a:r>
              <a:rPr lang="en-US" sz="2400" kern="0" noProof="0" dirty="0" err="1" smtClean="0">
                <a:solidFill>
                  <a:srgbClr val="0070C0"/>
                </a:solidFill>
                <a:latin typeface="Times New Roman" pitchFamily="18" charset="0"/>
                <a:cs typeface="Times New Roman" pitchFamily="18" charset="0"/>
              </a:rPr>
              <a:t>là</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lớn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nhất</a:t>
            </a:r>
            <a:r>
              <a:rPr lang="en-US" sz="2400" kern="0" noProof="0" dirty="0" smtClean="0">
                <a:solidFill>
                  <a:srgbClr val="0070C0"/>
                </a:solidFill>
                <a:latin typeface="Times New Roman" pitchFamily="18" charset="0"/>
                <a:cs typeface="Times New Roman" pitchFamily="18" charset="0"/>
              </a:rPr>
              <a:t> ( </a:t>
            </a:r>
            <a:r>
              <a:rPr lang="en-US" sz="2400" kern="0" noProof="0" dirty="0" err="1" smtClean="0">
                <a:solidFill>
                  <a:srgbClr val="0070C0"/>
                </a:solidFill>
                <a:latin typeface="Times New Roman" pitchFamily="18" charset="0"/>
                <a:cs typeface="Times New Roman" pitchFamily="18" charset="0"/>
              </a:rPr>
              <a:t>khoảng</a:t>
            </a:r>
            <a:r>
              <a:rPr lang="en-US" sz="2400" kern="0" noProof="0" dirty="0" smtClean="0">
                <a:solidFill>
                  <a:srgbClr val="0070C0"/>
                </a:solidFill>
                <a:latin typeface="Times New Roman" pitchFamily="18" charset="0"/>
                <a:cs typeface="Times New Roman" pitchFamily="18" charset="0"/>
              </a:rPr>
              <a:t> 90%) </a:t>
            </a:r>
            <a:endParaRPr kumimoji="0" lang="en-US" sz="2400" b="0" i="0"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251542" y="3859890"/>
            <a:ext cx="6272786" cy="29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516" y="1340768"/>
            <a:ext cx="356392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8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1184"/>
            <a:ext cx="7272808"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1227" y="4437112"/>
            <a:ext cx="4572000" cy="483017"/>
          </a:xfrm>
          <a:prstGeom prst="rect">
            <a:avLst/>
          </a:prstGeom>
        </p:spPr>
        <p:txBody>
          <a:bodyPr>
            <a:spAutoFit/>
          </a:bodyPr>
          <a:lstStyle/>
          <a:p>
            <a:pPr marL="67945" marR="60960" algn="just">
              <a:lnSpc>
                <a:spcPct val="115000"/>
              </a:lnSpc>
              <a:spcBef>
                <a:spcPts val="0"/>
              </a:spcBef>
              <a:spcAft>
                <a:spcPts val="0"/>
              </a:spcAft>
            </a:pPr>
            <a:r>
              <a:rPr lang="en-US" sz="2400" b="1" dirty="0" err="1" smtClean="0">
                <a:effectLst/>
                <a:latin typeface="Times New Roman"/>
                <a:ea typeface="Times New Roman"/>
              </a:rPr>
              <a:t>Hình</a:t>
            </a:r>
            <a:r>
              <a:rPr lang="en-US" sz="2400" b="1" dirty="0">
                <a:latin typeface="Times New Roman"/>
                <a:ea typeface="Times New Roman"/>
              </a:rPr>
              <a:t> </a:t>
            </a:r>
            <a:r>
              <a:rPr lang="en-US" sz="2400" b="1" dirty="0" err="1" smtClean="0">
                <a:latin typeface="Times New Roman"/>
                <a:ea typeface="Times New Roman"/>
              </a:rPr>
              <a:t>dạng</a:t>
            </a:r>
            <a:r>
              <a:rPr lang="en-US" sz="2400" b="1" dirty="0" smtClean="0">
                <a:latin typeface="Times New Roman"/>
                <a:ea typeface="Times New Roman"/>
              </a:rPr>
              <a:t> </a:t>
            </a:r>
            <a:r>
              <a:rPr lang="en-US" sz="2400" b="1" dirty="0" err="1" smtClean="0">
                <a:latin typeface="Times New Roman"/>
                <a:ea typeface="Times New Roman"/>
              </a:rPr>
              <a:t>của</a:t>
            </a:r>
            <a:r>
              <a:rPr lang="en-US" sz="2400" b="1" dirty="0" smtClean="0">
                <a:latin typeface="Times New Roman"/>
                <a:ea typeface="Times New Roman"/>
              </a:rPr>
              <a:t> </a:t>
            </a:r>
            <a:r>
              <a:rPr lang="en-US" sz="2400" b="1" dirty="0" err="1" smtClean="0">
                <a:latin typeface="Times New Roman"/>
                <a:ea typeface="Times New Roman"/>
              </a:rPr>
              <a:t>các</a:t>
            </a:r>
            <a:r>
              <a:rPr lang="en-US" sz="2400" b="1" dirty="0" smtClean="0">
                <a:latin typeface="Times New Roman"/>
                <a:ea typeface="Times New Roman"/>
              </a:rPr>
              <a:t> orbital s </a:t>
            </a:r>
            <a:r>
              <a:rPr lang="en-US" sz="2400" b="1" dirty="0" err="1" smtClean="0">
                <a:latin typeface="Times New Roman"/>
                <a:ea typeface="Times New Roman"/>
              </a:rPr>
              <a:t>và</a:t>
            </a:r>
            <a:r>
              <a:rPr lang="en-US" sz="2400" b="1" dirty="0" smtClean="0">
                <a:latin typeface="Times New Roman"/>
                <a:ea typeface="Times New Roman"/>
              </a:rPr>
              <a:t> p</a:t>
            </a:r>
            <a:endParaRPr lang="en-US" sz="2400" b="1" dirty="0">
              <a:effectLst/>
              <a:latin typeface="Times New Roman"/>
              <a:ea typeface="Times New Roman"/>
            </a:endParaRPr>
          </a:p>
        </p:txBody>
      </p:sp>
      <p:pic>
        <p:nvPicPr>
          <p:cNvPr id="5" name="image42.jpeg"/>
          <p:cNvPicPr/>
          <p:nvPr/>
        </p:nvPicPr>
        <p:blipFill>
          <a:blip r:embed="rId3" cstate="print"/>
          <a:stretch>
            <a:fillRect/>
          </a:stretch>
        </p:blipFill>
        <p:spPr>
          <a:xfrm>
            <a:off x="683568" y="980728"/>
            <a:ext cx="7920880" cy="5040560"/>
          </a:xfrm>
          <a:prstGeom prst="rect">
            <a:avLst/>
          </a:prstGeom>
        </p:spPr>
      </p:pic>
    </p:spTree>
    <p:extLst>
      <p:ext uri="{BB962C8B-B14F-4D97-AF65-F5344CB8AC3E}">
        <p14:creationId xmlns:p14="http://schemas.microsoft.com/office/powerpoint/2010/main" val="32364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C95AED39-F10A-4816-925F-8994A915367C}"/>
              </a:ext>
            </a:extLst>
          </p:cNvPr>
          <p:cNvSpPr/>
          <p:nvPr/>
        </p:nvSpPr>
        <p:spPr>
          <a:xfrm>
            <a:off x="608799" y="1039379"/>
            <a:ext cx="1868633" cy="561885"/>
          </a:xfrm>
          <a:prstGeom prst="roundRect">
            <a:avLst>
              <a:gd name="adj" fmla="val 50000"/>
            </a:avLst>
          </a:prstGeom>
          <a:solidFill>
            <a:srgbClr val="00C69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6">
            <a:extLst>
              <a:ext uri="{FF2B5EF4-FFF2-40B4-BE49-F238E27FC236}">
                <a16:creationId xmlns:a16="http://schemas.microsoft.com/office/drawing/2014/main" xmlns="" id="{C55C8EC0-17DD-4820-BE96-EB55652FD8A4}"/>
              </a:ext>
            </a:extLst>
          </p:cNvPr>
          <p:cNvPicPr>
            <a:picLocks noChangeAspect="1"/>
          </p:cNvPicPr>
          <p:nvPr/>
        </p:nvPicPr>
        <p:blipFill rotWithShape="1">
          <a:blip r:embed="rId2"/>
          <a:srcRect t="8439" r="64823" b="21197"/>
          <a:stretch/>
        </p:blipFill>
        <p:spPr>
          <a:xfrm>
            <a:off x="3024123" y="2358189"/>
            <a:ext cx="2907446" cy="4273961"/>
          </a:xfrm>
          <a:prstGeom prst="rect">
            <a:avLst/>
          </a:prstGeom>
        </p:spPr>
      </p:pic>
      <p:sp>
        <p:nvSpPr>
          <p:cNvPr id="5" name="TextBox 4">
            <a:extLst>
              <a:ext uri="{FF2B5EF4-FFF2-40B4-BE49-F238E27FC236}">
                <a16:creationId xmlns:a16="http://schemas.microsoft.com/office/drawing/2014/main" xmlns="" id="{01CB1442-5242-448E-B905-9E7EABBAEB5D}"/>
              </a:ext>
            </a:extLst>
          </p:cNvPr>
          <p:cNvSpPr txBox="1"/>
          <p:nvPr/>
        </p:nvSpPr>
        <p:spPr>
          <a:xfrm>
            <a:off x="958579" y="1635699"/>
            <a:ext cx="7226842" cy="978729"/>
          </a:xfrm>
          <a:prstGeom prst="rect">
            <a:avLst/>
          </a:prstGeom>
          <a:noFill/>
        </p:spPr>
        <p:txBody>
          <a:bodyPr wrap="square" rtlCol="0">
            <a:spAutoFit/>
          </a:bodyPr>
          <a:lstStyle/>
          <a:p>
            <a:pPr algn="just">
              <a:lnSpc>
                <a:spcPct val="120000"/>
              </a:lnSpc>
            </a:pPr>
            <a:r>
              <a:rPr lang="vi-VN" sz="2400" dirty="0">
                <a:latin typeface="Arial" panose="020B0604020202020204" pitchFamily="34" charset="0"/>
                <a:cs typeface="Arial" panose="020B0604020202020204" pitchFamily="34" charset="0"/>
              </a:rPr>
              <a:t>- Orbital nguyên tử có một số hình dạng khác nhau. Ví dụ AO hình cầu, còn gọi là AO s. </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B0616CB6-CB8D-4B85-9C9D-8A08FA8E96DE}"/>
              </a:ext>
            </a:extLst>
          </p:cNvPr>
          <p:cNvSpPr txBox="1"/>
          <p:nvPr/>
        </p:nvSpPr>
        <p:spPr>
          <a:xfrm>
            <a:off x="2123728" y="163779"/>
            <a:ext cx="4100975" cy="561885"/>
          </a:xfrm>
          <a:prstGeom prst="rect">
            <a:avLst/>
          </a:prstGeom>
          <a:noFill/>
        </p:spPr>
        <p:txBody>
          <a:bodyPr wrap="square" rtlCol="0">
            <a:spAutoFit/>
          </a:bodyPr>
          <a:lstStyle/>
          <a:p>
            <a:pPr algn="just">
              <a:lnSpc>
                <a:spcPct val="120000"/>
              </a:lnSpc>
            </a:pPr>
            <a:r>
              <a:rPr lang="en-US" sz="2800" b="1" dirty="0" smtClean="0">
                <a:solidFill>
                  <a:srgbClr val="FFFF00"/>
                </a:solidFill>
                <a:latin typeface="Arial" panose="020B0604020202020204" pitchFamily="34" charset="0"/>
                <a:cs typeface="Arial" panose="020B0604020202020204" pitchFamily="34" charset="0"/>
              </a:rPr>
              <a:t>IORBITAL </a:t>
            </a:r>
            <a:r>
              <a:rPr lang="en-US" sz="2800" b="1" dirty="0">
                <a:solidFill>
                  <a:srgbClr val="FFFF00"/>
                </a:solidFill>
                <a:latin typeface="Arial" panose="020B0604020202020204" pitchFamily="34" charset="0"/>
                <a:cs typeface="Arial" panose="020B0604020202020204" pitchFamily="34" charset="0"/>
              </a:rPr>
              <a:t>NGUYÊN TỬ</a:t>
            </a:r>
          </a:p>
        </p:txBody>
      </p:sp>
      <p:pic>
        <p:nvPicPr>
          <p:cNvPr id="9" name="Picture 2">
            <a:extLst>
              <a:ext uri="{FF2B5EF4-FFF2-40B4-BE49-F238E27FC236}">
                <a16:creationId xmlns:a16="http://schemas.microsoft.com/office/drawing/2014/main" xmlns="" id="{D060486C-D369-4975-BD3E-58514D78214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76581"/>
          <a:stretch/>
        </p:blipFill>
        <p:spPr>
          <a:xfrm>
            <a:off x="101908" y="225850"/>
            <a:ext cx="542625" cy="689984"/>
          </a:xfrm>
          <a:prstGeom prst="rect">
            <a:avLst/>
          </a:prstGeom>
        </p:spPr>
      </p:pic>
      <p:sp>
        <p:nvSpPr>
          <p:cNvPr id="10" name="Freeform: Shape 9">
            <a:extLst>
              <a:ext uri="{FF2B5EF4-FFF2-40B4-BE49-F238E27FC236}">
                <a16:creationId xmlns:a16="http://schemas.microsoft.com/office/drawing/2014/main" xmlns="" id="{46254934-3272-4F23-96D2-0C53B0291ACD}"/>
              </a:ext>
            </a:extLst>
          </p:cNvPr>
          <p:cNvSpPr/>
          <p:nvPr/>
        </p:nvSpPr>
        <p:spPr>
          <a:xfrm>
            <a:off x="592850" y="225850"/>
            <a:ext cx="3963201" cy="714334"/>
          </a:xfrm>
          <a:custGeom>
            <a:avLst/>
            <a:gdLst>
              <a:gd name="connsiteX0" fmla="*/ 0 w 5284268"/>
              <a:gd name="connsiteY0" fmla="*/ 0 h 714334"/>
              <a:gd name="connsiteX1" fmla="*/ 4927101 w 5284268"/>
              <a:gd name="connsiteY1" fmla="*/ 0 h 714334"/>
              <a:gd name="connsiteX2" fmla="*/ 5284268 w 5284268"/>
              <a:gd name="connsiteY2" fmla="*/ 357167 h 714334"/>
              <a:gd name="connsiteX3" fmla="*/ 4927101 w 5284268"/>
              <a:gd name="connsiteY3" fmla="*/ 714334 h 714334"/>
              <a:gd name="connsiteX4" fmla="*/ 0 w 5284268"/>
              <a:gd name="connsiteY4" fmla="*/ 714334 h 714334"/>
              <a:gd name="connsiteX5" fmla="*/ 43445 w 5284268"/>
              <a:gd name="connsiteY5" fmla="*/ 678489 h 714334"/>
              <a:gd name="connsiteX6" fmla="*/ 176541 w 5284268"/>
              <a:gd name="connsiteY6" fmla="*/ 357167 h 714334"/>
              <a:gd name="connsiteX7" fmla="*/ 43445 w 5284268"/>
              <a:gd name="connsiteY7" fmla="*/ 35845 h 7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4268" h="714334">
                <a:moveTo>
                  <a:pt x="0" y="0"/>
                </a:moveTo>
                <a:lnTo>
                  <a:pt x="4927101" y="0"/>
                </a:lnTo>
                <a:lnTo>
                  <a:pt x="5284268" y="357167"/>
                </a:lnTo>
                <a:lnTo>
                  <a:pt x="4927101" y="714334"/>
                </a:lnTo>
                <a:lnTo>
                  <a:pt x="0" y="714334"/>
                </a:lnTo>
                <a:lnTo>
                  <a:pt x="43445" y="678489"/>
                </a:lnTo>
                <a:cubicBezTo>
                  <a:pt x="125678" y="596256"/>
                  <a:pt x="176541" y="482651"/>
                  <a:pt x="176541" y="357167"/>
                </a:cubicBezTo>
                <a:cubicBezTo>
                  <a:pt x="176541" y="231683"/>
                  <a:pt x="125678" y="118079"/>
                  <a:pt x="43445" y="35845"/>
                </a:cubicBezTo>
                <a:close/>
              </a:path>
            </a:pathLst>
          </a:custGeom>
          <a:noFill/>
          <a:ln w="19050">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15" name="Picture 18">
            <a:extLst>
              <a:ext uri="{FF2B5EF4-FFF2-40B4-BE49-F238E27FC236}">
                <a16:creationId xmlns:a16="http://schemas.microsoft.com/office/drawing/2014/main" xmlns="" id="{B49092C1-B5C0-4DFC-8BE4-10FB52DB71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36911" y="179976"/>
            <a:ext cx="807089" cy="802197"/>
          </a:xfrm>
          <a:prstGeom prst="rect">
            <a:avLst/>
          </a:prstGeom>
        </p:spPr>
      </p:pic>
      <p:pic>
        <p:nvPicPr>
          <p:cNvPr id="16" name="Picture 25">
            <a:extLst>
              <a:ext uri="{FF2B5EF4-FFF2-40B4-BE49-F238E27FC236}">
                <a16:creationId xmlns:a16="http://schemas.microsoft.com/office/drawing/2014/main" xmlns="" id="{0320D3DF-4755-47D5-A9AE-051C23E9E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4564" y="1442577"/>
            <a:ext cx="993143" cy="1324190"/>
          </a:xfrm>
          <a:prstGeom prst="rect">
            <a:avLst/>
          </a:prstGeom>
        </p:spPr>
      </p:pic>
    </p:spTree>
    <p:extLst>
      <p:ext uri="{BB962C8B-B14F-4D97-AF65-F5344CB8AC3E}">
        <p14:creationId xmlns:p14="http://schemas.microsoft.com/office/powerpoint/2010/main" val="17125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265C9376-81BC-433B-94BD-95C827A847DA}"/>
              </a:ext>
            </a:extLst>
          </p:cNvPr>
          <p:cNvSpPr/>
          <p:nvPr/>
        </p:nvSpPr>
        <p:spPr>
          <a:xfrm>
            <a:off x="608799" y="1039379"/>
            <a:ext cx="1868633" cy="561885"/>
          </a:xfrm>
          <a:prstGeom prst="roundRect">
            <a:avLst>
              <a:gd name="adj" fmla="val 50000"/>
            </a:avLst>
          </a:prstGeom>
          <a:solidFill>
            <a:srgbClr val="00C69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xmlns="" id="{DC113FD1-B9DD-401A-9CE6-49A37FEC6266}"/>
              </a:ext>
            </a:extLst>
          </p:cNvPr>
          <p:cNvPicPr>
            <a:picLocks noChangeAspect="1"/>
          </p:cNvPicPr>
          <p:nvPr/>
        </p:nvPicPr>
        <p:blipFill rotWithShape="1">
          <a:blip r:embed="rId2"/>
          <a:srcRect b="4511"/>
          <a:stretch/>
        </p:blipFill>
        <p:spPr>
          <a:xfrm>
            <a:off x="1506232" y="2546684"/>
            <a:ext cx="6131534" cy="4311316"/>
          </a:xfrm>
          <a:prstGeom prst="rect">
            <a:avLst/>
          </a:prstGeom>
        </p:spPr>
      </p:pic>
      <p:sp>
        <p:nvSpPr>
          <p:cNvPr id="5" name="TextBox 4">
            <a:extLst>
              <a:ext uri="{FF2B5EF4-FFF2-40B4-BE49-F238E27FC236}">
                <a16:creationId xmlns:a16="http://schemas.microsoft.com/office/drawing/2014/main" xmlns="" id="{01CB1442-5242-448E-B905-9E7EABBAEB5D}"/>
              </a:ext>
            </a:extLst>
          </p:cNvPr>
          <p:cNvSpPr txBox="1"/>
          <p:nvPr/>
        </p:nvSpPr>
        <p:spPr>
          <a:xfrm>
            <a:off x="958579" y="1808475"/>
            <a:ext cx="7226842" cy="535531"/>
          </a:xfrm>
          <a:prstGeom prst="rect">
            <a:avLst/>
          </a:prstGeom>
          <a:noFill/>
        </p:spPr>
        <p:txBody>
          <a:bodyPr wrap="square" rtlCol="0">
            <a:spAutoFit/>
          </a:bodyPr>
          <a:lstStyle/>
          <a:p>
            <a:pPr algn="just">
              <a:lnSpc>
                <a:spcPct val="120000"/>
              </a:lnSpc>
            </a:pPr>
            <a:r>
              <a:rPr lang="vi-VN" sz="2400" dirty="0" smtClean="0">
                <a:latin typeface="Arial" panose="020B0604020202020204" pitchFamily="34" charset="0"/>
                <a:cs typeface="Arial" panose="020B0604020202020204" pitchFamily="34" charset="0"/>
              </a:rPr>
              <a:t>AO </a:t>
            </a:r>
            <a:r>
              <a:rPr lang="vi-VN" sz="2400" dirty="0">
                <a:latin typeface="Arial" panose="020B0604020202020204" pitchFamily="34" charset="0"/>
                <a:cs typeface="Arial" panose="020B0604020202020204" pitchFamily="34" charset="0"/>
              </a:rPr>
              <a:t>hinh số tám nổi, còn gọi là AO p </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B0616CB6-CB8D-4B85-9C9D-8A08FA8E96DE}"/>
              </a:ext>
            </a:extLst>
          </p:cNvPr>
          <p:cNvSpPr txBox="1"/>
          <p:nvPr/>
        </p:nvSpPr>
        <p:spPr>
          <a:xfrm>
            <a:off x="2267744" y="63165"/>
            <a:ext cx="4100975" cy="561885"/>
          </a:xfrm>
          <a:prstGeom prst="rect">
            <a:avLst/>
          </a:prstGeom>
          <a:noFill/>
        </p:spPr>
        <p:txBody>
          <a:bodyPr wrap="square" rtlCol="0">
            <a:spAutoFit/>
          </a:bodyPr>
          <a:lstStyle/>
          <a:p>
            <a:pPr algn="just">
              <a:lnSpc>
                <a:spcPct val="120000"/>
              </a:lnSpc>
            </a:pPr>
            <a:r>
              <a:rPr lang="en-US" sz="2800" b="1" dirty="0" smtClean="0">
                <a:solidFill>
                  <a:srgbClr val="FFFF00"/>
                </a:solidFill>
                <a:latin typeface="Arial" panose="020B0604020202020204" pitchFamily="34" charset="0"/>
                <a:cs typeface="Arial" panose="020B0604020202020204" pitchFamily="34" charset="0"/>
              </a:rPr>
              <a:t>ORBITAL </a:t>
            </a:r>
            <a:r>
              <a:rPr lang="en-US" sz="2800" b="1" dirty="0">
                <a:solidFill>
                  <a:srgbClr val="FFFF00"/>
                </a:solidFill>
                <a:latin typeface="Arial" panose="020B0604020202020204" pitchFamily="34" charset="0"/>
                <a:cs typeface="Arial" panose="020B0604020202020204" pitchFamily="34" charset="0"/>
              </a:rPr>
              <a:t>NGUYÊN TỬ</a:t>
            </a:r>
          </a:p>
        </p:txBody>
      </p:sp>
      <p:pic>
        <p:nvPicPr>
          <p:cNvPr id="9" name="Picture 2">
            <a:extLst>
              <a:ext uri="{FF2B5EF4-FFF2-40B4-BE49-F238E27FC236}">
                <a16:creationId xmlns:a16="http://schemas.microsoft.com/office/drawing/2014/main" xmlns="" id="{D060486C-D369-4975-BD3E-58514D78214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r="76581"/>
          <a:stretch/>
        </p:blipFill>
        <p:spPr>
          <a:xfrm>
            <a:off x="101908" y="225850"/>
            <a:ext cx="542625" cy="689984"/>
          </a:xfrm>
          <a:prstGeom prst="rect">
            <a:avLst/>
          </a:prstGeom>
        </p:spPr>
      </p:pic>
      <p:sp>
        <p:nvSpPr>
          <p:cNvPr id="10" name="Freeform: Shape 9">
            <a:extLst>
              <a:ext uri="{FF2B5EF4-FFF2-40B4-BE49-F238E27FC236}">
                <a16:creationId xmlns:a16="http://schemas.microsoft.com/office/drawing/2014/main" xmlns="" id="{46254934-3272-4F23-96D2-0C53B0291ACD}"/>
              </a:ext>
            </a:extLst>
          </p:cNvPr>
          <p:cNvSpPr/>
          <p:nvPr/>
        </p:nvSpPr>
        <p:spPr>
          <a:xfrm>
            <a:off x="2123728" y="10697"/>
            <a:ext cx="3963201" cy="714334"/>
          </a:xfrm>
          <a:custGeom>
            <a:avLst/>
            <a:gdLst>
              <a:gd name="connsiteX0" fmla="*/ 0 w 5284268"/>
              <a:gd name="connsiteY0" fmla="*/ 0 h 714334"/>
              <a:gd name="connsiteX1" fmla="*/ 4927101 w 5284268"/>
              <a:gd name="connsiteY1" fmla="*/ 0 h 714334"/>
              <a:gd name="connsiteX2" fmla="*/ 5284268 w 5284268"/>
              <a:gd name="connsiteY2" fmla="*/ 357167 h 714334"/>
              <a:gd name="connsiteX3" fmla="*/ 4927101 w 5284268"/>
              <a:gd name="connsiteY3" fmla="*/ 714334 h 714334"/>
              <a:gd name="connsiteX4" fmla="*/ 0 w 5284268"/>
              <a:gd name="connsiteY4" fmla="*/ 714334 h 714334"/>
              <a:gd name="connsiteX5" fmla="*/ 43445 w 5284268"/>
              <a:gd name="connsiteY5" fmla="*/ 678489 h 714334"/>
              <a:gd name="connsiteX6" fmla="*/ 176541 w 5284268"/>
              <a:gd name="connsiteY6" fmla="*/ 357167 h 714334"/>
              <a:gd name="connsiteX7" fmla="*/ 43445 w 5284268"/>
              <a:gd name="connsiteY7" fmla="*/ 35845 h 7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4268" h="714334">
                <a:moveTo>
                  <a:pt x="0" y="0"/>
                </a:moveTo>
                <a:lnTo>
                  <a:pt x="4927101" y="0"/>
                </a:lnTo>
                <a:lnTo>
                  <a:pt x="5284268" y="357167"/>
                </a:lnTo>
                <a:lnTo>
                  <a:pt x="4927101" y="714334"/>
                </a:lnTo>
                <a:lnTo>
                  <a:pt x="0" y="714334"/>
                </a:lnTo>
                <a:lnTo>
                  <a:pt x="43445" y="678489"/>
                </a:lnTo>
                <a:cubicBezTo>
                  <a:pt x="125678" y="596256"/>
                  <a:pt x="176541" y="482651"/>
                  <a:pt x="176541" y="357167"/>
                </a:cubicBezTo>
                <a:cubicBezTo>
                  <a:pt x="176541" y="231683"/>
                  <a:pt x="125678" y="118079"/>
                  <a:pt x="43445" y="35845"/>
                </a:cubicBezTo>
                <a:close/>
              </a:path>
            </a:pathLst>
          </a:custGeom>
          <a:noFill/>
          <a:ln w="19050">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11" name="Picture 18">
            <a:extLst>
              <a:ext uri="{FF2B5EF4-FFF2-40B4-BE49-F238E27FC236}">
                <a16:creationId xmlns:a16="http://schemas.microsoft.com/office/drawing/2014/main" xmlns="" id="{BF825BE7-C069-41D9-A817-E63806D2526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36911" y="179976"/>
            <a:ext cx="807089" cy="802197"/>
          </a:xfrm>
          <a:prstGeom prst="rect">
            <a:avLst/>
          </a:prstGeom>
        </p:spPr>
      </p:pic>
      <p:pic>
        <p:nvPicPr>
          <p:cNvPr id="12" name="Picture 25">
            <a:extLst>
              <a:ext uri="{FF2B5EF4-FFF2-40B4-BE49-F238E27FC236}">
                <a16:creationId xmlns:a16="http://schemas.microsoft.com/office/drawing/2014/main" xmlns="" id="{FA6B98BB-70FD-403E-A98D-E4E99FF18B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4565" y="1615354"/>
            <a:ext cx="993143" cy="1324190"/>
          </a:xfrm>
          <a:prstGeom prst="rect">
            <a:avLst/>
          </a:prstGeom>
        </p:spPr>
      </p:pic>
    </p:spTree>
    <p:extLst>
      <p:ext uri="{BB962C8B-B14F-4D97-AF65-F5344CB8AC3E}">
        <p14:creationId xmlns:p14="http://schemas.microsoft.com/office/powerpoint/2010/main" val="1417292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xmlns="" id="{B87EDEB2-BFA9-47EA-9E03-2C50F1E2C832}"/>
              </a:ext>
            </a:extLst>
          </p:cNvPr>
          <p:cNvSpPr/>
          <p:nvPr/>
        </p:nvSpPr>
        <p:spPr>
          <a:xfrm>
            <a:off x="608799" y="1039379"/>
            <a:ext cx="4438193" cy="561885"/>
          </a:xfrm>
          <a:prstGeom prst="roundRect">
            <a:avLst>
              <a:gd name="adj" fmla="val 50000"/>
            </a:avLst>
          </a:prstGeom>
          <a:solidFill>
            <a:srgbClr val="00C69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xmlns="" id="{92C6D3F2-440A-4B29-A0CF-9892DB0EEF98}"/>
              </a:ext>
            </a:extLst>
          </p:cNvPr>
          <p:cNvSpPr txBox="1"/>
          <p:nvPr/>
        </p:nvSpPr>
        <p:spPr>
          <a:xfrm>
            <a:off x="700395" y="1073814"/>
            <a:ext cx="7485025" cy="561885"/>
          </a:xfrm>
          <a:prstGeom prst="rect">
            <a:avLst/>
          </a:prstGeom>
          <a:noFill/>
        </p:spPr>
        <p:txBody>
          <a:bodyPr wrap="square" rtlCol="0">
            <a:spAutoFit/>
          </a:bodyPr>
          <a:lstStyle/>
          <a:p>
            <a:pPr algn="just">
              <a:lnSpc>
                <a:spcPct val="120000"/>
              </a:lnSpc>
            </a:pPr>
            <a:r>
              <a:rPr lang="en-US" sz="2800" b="1" dirty="0" err="1" smtClean="0">
                <a:solidFill>
                  <a:srgbClr val="EB5D4A"/>
                </a:solidFill>
                <a:latin typeface="Arial" panose="020B0604020202020204" pitchFamily="34" charset="0"/>
                <a:cs typeface="Arial" panose="020B0604020202020204" pitchFamily="34" charset="0"/>
              </a:rPr>
              <a:t>Số</a:t>
            </a:r>
            <a:r>
              <a:rPr lang="en-US" sz="2800" b="1" dirty="0" smtClean="0">
                <a:solidFill>
                  <a:srgbClr val="EB5D4A"/>
                </a:solidFill>
                <a:latin typeface="Arial" panose="020B0604020202020204" pitchFamily="34" charset="0"/>
                <a:cs typeface="Arial" panose="020B0604020202020204" pitchFamily="34" charset="0"/>
              </a:rPr>
              <a:t> </a:t>
            </a:r>
            <a:r>
              <a:rPr lang="en-US" sz="2800" b="1" dirty="0" err="1">
                <a:solidFill>
                  <a:srgbClr val="EB5D4A"/>
                </a:solidFill>
                <a:latin typeface="Arial" panose="020B0604020202020204" pitchFamily="34" charset="0"/>
                <a:cs typeface="Arial" panose="020B0604020202020204" pitchFamily="34" charset="0"/>
              </a:rPr>
              <a:t>lượng</a:t>
            </a:r>
            <a:r>
              <a:rPr lang="en-US" sz="2800" b="1" dirty="0">
                <a:solidFill>
                  <a:srgbClr val="EB5D4A"/>
                </a:solidFill>
                <a:latin typeface="Arial" panose="020B0604020202020204" pitchFamily="34" charset="0"/>
                <a:cs typeface="Arial" panose="020B0604020202020204" pitchFamily="34" charset="0"/>
              </a:rPr>
              <a:t> electron </a:t>
            </a:r>
            <a:r>
              <a:rPr lang="en-US" sz="2800" b="1" dirty="0" err="1">
                <a:solidFill>
                  <a:srgbClr val="EB5D4A"/>
                </a:solidFill>
                <a:latin typeface="Arial" panose="020B0604020202020204" pitchFamily="34" charset="0"/>
                <a:cs typeface="Arial" panose="020B0604020202020204" pitchFamily="34" charset="0"/>
              </a:rPr>
              <a:t>trong</a:t>
            </a:r>
            <a:r>
              <a:rPr lang="en-US" sz="2800" b="1" dirty="0">
                <a:solidFill>
                  <a:srgbClr val="EB5D4A"/>
                </a:solidFill>
                <a:latin typeface="Arial" panose="020B0604020202020204" pitchFamily="34" charset="0"/>
                <a:cs typeface="Arial" panose="020B0604020202020204" pitchFamily="34" charset="0"/>
              </a:rPr>
              <a:t> </a:t>
            </a:r>
            <a:r>
              <a:rPr lang="en-US" sz="2800" b="1" dirty="0" err="1">
                <a:solidFill>
                  <a:srgbClr val="EB5D4A"/>
                </a:solidFill>
                <a:latin typeface="Arial" panose="020B0604020202020204" pitchFamily="34" charset="0"/>
                <a:cs typeface="Arial" panose="020B0604020202020204" pitchFamily="34" charset="0"/>
              </a:rPr>
              <a:t>một</a:t>
            </a:r>
            <a:r>
              <a:rPr lang="en-US" sz="2800" b="1" dirty="0">
                <a:solidFill>
                  <a:srgbClr val="EB5D4A"/>
                </a:solidFill>
                <a:latin typeface="Arial" panose="020B0604020202020204" pitchFamily="34" charset="0"/>
                <a:cs typeface="Arial" panose="020B0604020202020204" pitchFamily="34" charset="0"/>
              </a:rPr>
              <a:t> AO</a:t>
            </a:r>
          </a:p>
        </p:txBody>
      </p:sp>
      <p:sp>
        <p:nvSpPr>
          <p:cNvPr id="5" name="TextBox 4">
            <a:extLst>
              <a:ext uri="{FF2B5EF4-FFF2-40B4-BE49-F238E27FC236}">
                <a16:creationId xmlns:a16="http://schemas.microsoft.com/office/drawing/2014/main" xmlns="" id="{61040D8C-00DE-4A52-BC78-672D94B1AA66}"/>
              </a:ext>
            </a:extLst>
          </p:cNvPr>
          <p:cNvSpPr txBox="1"/>
          <p:nvPr/>
        </p:nvSpPr>
        <p:spPr>
          <a:xfrm>
            <a:off x="1805725" y="179976"/>
            <a:ext cx="5570199" cy="561885"/>
          </a:xfrm>
          <a:prstGeom prst="rect">
            <a:avLst/>
          </a:prstGeom>
          <a:noFill/>
        </p:spPr>
        <p:txBody>
          <a:bodyPr wrap="square" rtlCol="0">
            <a:spAutoFit/>
          </a:bodyPr>
          <a:lstStyle/>
          <a:p>
            <a:pPr algn="just">
              <a:lnSpc>
                <a:spcPct val="120000"/>
              </a:lnSpc>
            </a:pPr>
            <a:r>
              <a:rPr lang="en-US" sz="2800" b="1" dirty="0" smtClean="0">
                <a:solidFill>
                  <a:srgbClr val="FFFF00"/>
                </a:solidFill>
                <a:latin typeface="Arial" panose="020B0604020202020204" pitchFamily="34" charset="0"/>
                <a:cs typeface="Arial" panose="020B0604020202020204" pitchFamily="34" charset="0"/>
              </a:rPr>
              <a:t>ORBITAL </a:t>
            </a:r>
            <a:r>
              <a:rPr lang="en-US" sz="2800" b="1" dirty="0">
                <a:solidFill>
                  <a:srgbClr val="FFFF00"/>
                </a:solidFill>
                <a:latin typeface="Arial" panose="020B0604020202020204" pitchFamily="34" charset="0"/>
                <a:cs typeface="Arial" panose="020B0604020202020204" pitchFamily="34" charset="0"/>
              </a:rPr>
              <a:t>NGUYÊN TỬ</a:t>
            </a:r>
          </a:p>
        </p:txBody>
      </p:sp>
      <p:pic>
        <p:nvPicPr>
          <p:cNvPr id="6" name="Picture 2">
            <a:extLst>
              <a:ext uri="{FF2B5EF4-FFF2-40B4-BE49-F238E27FC236}">
                <a16:creationId xmlns:a16="http://schemas.microsoft.com/office/drawing/2014/main" xmlns="" id="{F71CE178-4F09-4F04-9859-AB105DA846B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76581"/>
          <a:stretch/>
        </p:blipFill>
        <p:spPr>
          <a:xfrm>
            <a:off x="101908" y="225850"/>
            <a:ext cx="542625" cy="689984"/>
          </a:xfrm>
          <a:prstGeom prst="rect">
            <a:avLst/>
          </a:prstGeom>
        </p:spPr>
      </p:pic>
      <p:sp>
        <p:nvSpPr>
          <p:cNvPr id="7" name="Freeform: Shape 6">
            <a:extLst>
              <a:ext uri="{FF2B5EF4-FFF2-40B4-BE49-F238E27FC236}">
                <a16:creationId xmlns:a16="http://schemas.microsoft.com/office/drawing/2014/main" xmlns="" id="{3F35D4B3-B70C-4727-8BF5-3CD514D0D210}"/>
              </a:ext>
            </a:extLst>
          </p:cNvPr>
          <p:cNvSpPr/>
          <p:nvPr/>
        </p:nvSpPr>
        <p:spPr>
          <a:xfrm>
            <a:off x="592850" y="225850"/>
            <a:ext cx="3963201" cy="714334"/>
          </a:xfrm>
          <a:custGeom>
            <a:avLst/>
            <a:gdLst>
              <a:gd name="connsiteX0" fmla="*/ 0 w 5284268"/>
              <a:gd name="connsiteY0" fmla="*/ 0 h 714334"/>
              <a:gd name="connsiteX1" fmla="*/ 4927101 w 5284268"/>
              <a:gd name="connsiteY1" fmla="*/ 0 h 714334"/>
              <a:gd name="connsiteX2" fmla="*/ 5284268 w 5284268"/>
              <a:gd name="connsiteY2" fmla="*/ 357167 h 714334"/>
              <a:gd name="connsiteX3" fmla="*/ 4927101 w 5284268"/>
              <a:gd name="connsiteY3" fmla="*/ 714334 h 714334"/>
              <a:gd name="connsiteX4" fmla="*/ 0 w 5284268"/>
              <a:gd name="connsiteY4" fmla="*/ 714334 h 714334"/>
              <a:gd name="connsiteX5" fmla="*/ 43445 w 5284268"/>
              <a:gd name="connsiteY5" fmla="*/ 678489 h 714334"/>
              <a:gd name="connsiteX6" fmla="*/ 176541 w 5284268"/>
              <a:gd name="connsiteY6" fmla="*/ 357167 h 714334"/>
              <a:gd name="connsiteX7" fmla="*/ 43445 w 5284268"/>
              <a:gd name="connsiteY7" fmla="*/ 35845 h 7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4268" h="714334">
                <a:moveTo>
                  <a:pt x="0" y="0"/>
                </a:moveTo>
                <a:lnTo>
                  <a:pt x="4927101" y="0"/>
                </a:lnTo>
                <a:lnTo>
                  <a:pt x="5284268" y="357167"/>
                </a:lnTo>
                <a:lnTo>
                  <a:pt x="4927101" y="714334"/>
                </a:lnTo>
                <a:lnTo>
                  <a:pt x="0" y="714334"/>
                </a:lnTo>
                <a:lnTo>
                  <a:pt x="43445" y="678489"/>
                </a:lnTo>
                <a:cubicBezTo>
                  <a:pt x="125678" y="596256"/>
                  <a:pt x="176541" y="482651"/>
                  <a:pt x="176541" y="357167"/>
                </a:cubicBezTo>
                <a:cubicBezTo>
                  <a:pt x="176541" y="231683"/>
                  <a:pt x="125678" y="118079"/>
                  <a:pt x="43445" y="35845"/>
                </a:cubicBezTo>
                <a:close/>
              </a:path>
            </a:pathLst>
          </a:custGeom>
          <a:noFill/>
          <a:ln w="19050">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8" name="Picture 18">
            <a:extLst>
              <a:ext uri="{FF2B5EF4-FFF2-40B4-BE49-F238E27FC236}">
                <a16:creationId xmlns:a16="http://schemas.microsoft.com/office/drawing/2014/main" xmlns="" id="{23737475-BA7B-4642-90CE-7D4712EB7F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36911" y="179976"/>
            <a:ext cx="807089" cy="802197"/>
          </a:xfrm>
          <a:prstGeom prst="rect">
            <a:avLst/>
          </a:prstGeom>
        </p:spPr>
      </p:pic>
      <p:sp>
        <p:nvSpPr>
          <p:cNvPr id="9" name="TextBox 8">
            <a:extLst>
              <a:ext uri="{FF2B5EF4-FFF2-40B4-BE49-F238E27FC236}">
                <a16:creationId xmlns:a16="http://schemas.microsoft.com/office/drawing/2014/main" xmlns="" id="{749F64B6-966B-48C4-A50C-B3A673BF16FF}"/>
              </a:ext>
            </a:extLst>
          </p:cNvPr>
          <p:cNvSpPr txBox="1"/>
          <p:nvPr/>
        </p:nvSpPr>
        <p:spPr>
          <a:xfrm>
            <a:off x="958578" y="1808475"/>
            <a:ext cx="7501853" cy="937949"/>
          </a:xfrm>
          <a:prstGeom prst="rect">
            <a:avLst/>
          </a:prstGeom>
          <a:noFill/>
        </p:spPr>
        <p:txBody>
          <a:bodyPr wrap="square" rtlCol="0">
            <a:spAutoFit/>
          </a:bodyPr>
          <a:lstStyle/>
          <a:p>
            <a:pPr marL="342900" indent="-342900" algn="just">
              <a:lnSpc>
                <a:spcPct val="120000"/>
              </a:lnSpc>
              <a:buFontTx/>
              <a:buChar char="-"/>
            </a:pPr>
            <a:r>
              <a:rPr lang="en-US" sz="2400" dirty="0" smtClean="0">
                <a:solidFill>
                  <a:srgbClr val="00B050"/>
                </a:solidFill>
                <a:latin typeface="Arial" panose="020B0604020202020204" pitchFamily="34" charset="0"/>
                <a:cs typeface="Arial" panose="020B0604020202020204" pitchFamily="34" charset="0"/>
              </a:rPr>
              <a:t>Electron </a:t>
            </a:r>
            <a:r>
              <a:rPr lang="en-US" sz="2400" dirty="0" err="1">
                <a:solidFill>
                  <a:srgbClr val="00B050"/>
                </a:solidFill>
                <a:latin typeface="Arial" panose="020B0604020202020204" pitchFamily="34" charset="0"/>
                <a:cs typeface="Arial" panose="020B0604020202020204" pitchFamily="34" charset="0"/>
              </a:rPr>
              <a:t>chuyển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b="1" dirty="0">
                <a:solidFill>
                  <a:srgbClr val="00B050"/>
                </a:solidFill>
                <a:latin typeface="Arial" panose="020B0604020202020204" pitchFamily="34" charset="0"/>
                <a:cs typeface="Arial" panose="020B0604020202020204" pitchFamily="34" charset="0"/>
              </a:rPr>
              <a:t>AO s </a:t>
            </a:r>
            <a:r>
              <a:rPr lang="en-US" sz="2400" b="1" dirty="0" err="1">
                <a:solidFill>
                  <a:srgbClr val="00B050"/>
                </a:solidFill>
                <a:latin typeface="Arial" panose="020B0604020202020204" pitchFamily="34" charset="0"/>
                <a:cs typeface="Arial" panose="020B0604020202020204" pitchFamily="34" charset="0"/>
              </a:rPr>
              <a:t>gọi</a:t>
            </a:r>
            <a:r>
              <a:rPr lang="en-US" sz="2400" b="1" dirty="0">
                <a:solidFill>
                  <a:srgbClr val="00B050"/>
                </a:solidFill>
                <a:latin typeface="Arial" panose="020B0604020202020204" pitchFamily="34" charset="0"/>
                <a:cs typeface="Arial" panose="020B0604020202020204" pitchFamily="34" charset="0"/>
              </a:rPr>
              <a:t> </a:t>
            </a:r>
            <a:r>
              <a:rPr lang="en-US" sz="2400" b="1" dirty="0" err="1">
                <a:solidFill>
                  <a:srgbClr val="00B050"/>
                </a:solidFill>
                <a:latin typeface="Arial" panose="020B0604020202020204" pitchFamily="34" charset="0"/>
                <a:cs typeface="Arial" panose="020B0604020202020204" pitchFamily="34" charset="0"/>
              </a:rPr>
              <a:t>là</a:t>
            </a:r>
            <a:r>
              <a:rPr lang="en-US" sz="2400" b="1" dirty="0">
                <a:solidFill>
                  <a:srgbClr val="00B050"/>
                </a:solidFill>
                <a:latin typeface="Arial" panose="020B0604020202020204" pitchFamily="34" charset="0"/>
                <a:cs typeface="Arial" panose="020B0604020202020204" pitchFamily="34" charset="0"/>
              </a:rPr>
              <a:t> electron </a:t>
            </a:r>
            <a:r>
              <a:rPr lang="en-US" sz="2400" b="1" dirty="0" smtClean="0">
                <a:solidFill>
                  <a:srgbClr val="00B050"/>
                </a:solidFill>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a:p>
            <a:pPr algn="just">
              <a:lnSpc>
                <a:spcPct val="120000"/>
              </a:lnSpc>
            </a:pPr>
            <a:r>
              <a:rPr lang="en-US" sz="2400" dirty="0" smtClean="0">
                <a:latin typeface="Arial" panose="020B0604020202020204" pitchFamily="34" charset="0"/>
                <a:cs typeface="Arial" panose="020B0604020202020204" pitchFamily="34" charset="0"/>
              </a:rPr>
              <a:t> - </a:t>
            </a:r>
            <a:r>
              <a:rPr lang="en-US" sz="2400" dirty="0">
                <a:solidFill>
                  <a:srgbClr val="7030A0"/>
                </a:solidFill>
                <a:latin typeface="Arial" panose="020B0604020202020204" pitchFamily="34" charset="0"/>
                <a:cs typeface="Arial" panose="020B0604020202020204" pitchFamily="34" charset="0"/>
              </a:rPr>
              <a:t>E</a:t>
            </a:r>
            <a:r>
              <a:rPr lang="en-US" sz="2400" dirty="0" smtClean="0">
                <a:solidFill>
                  <a:srgbClr val="7030A0"/>
                </a:solidFill>
                <a:latin typeface="Arial" panose="020B0604020202020204" pitchFamily="34" charset="0"/>
                <a:cs typeface="Arial" panose="020B0604020202020204" pitchFamily="34" charset="0"/>
              </a:rPr>
              <a:t>lectron </a:t>
            </a:r>
            <a:r>
              <a:rPr lang="en-US" sz="2400" dirty="0" err="1">
                <a:solidFill>
                  <a:srgbClr val="7030A0"/>
                </a:solidFill>
                <a:latin typeface="Arial" panose="020B0604020202020204" pitchFamily="34" charset="0"/>
                <a:cs typeface="Arial" panose="020B0604020202020204" pitchFamily="34" charset="0"/>
              </a:rPr>
              <a:t>chuyển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động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trong</a:t>
            </a:r>
            <a:r>
              <a:rPr lang="en-US" sz="2400" dirty="0">
                <a:solidFill>
                  <a:srgbClr val="7030A0"/>
                </a:solidFill>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AO p </a:t>
            </a:r>
            <a:r>
              <a:rPr lang="en-US" sz="2400" b="1" dirty="0" err="1">
                <a:solidFill>
                  <a:srgbClr val="7030A0"/>
                </a:solidFill>
                <a:latin typeface="Arial" panose="020B0604020202020204" pitchFamily="34" charset="0"/>
                <a:cs typeface="Arial" panose="020B0604020202020204" pitchFamily="34" charset="0"/>
              </a:rPr>
              <a:t>gọi</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là</a:t>
            </a:r>
            <a:r>
              <a:rPr lang="en-US" sz="2400" b="1" dirty="0">
                <a:solidFill>
                  <a:srgbClr val="7030A0"/>
                </a:solidFill>
                <a:latin typeface="Arial" panose="020B0604020202020204" pitchFamily="34" charset="0"/>
                <a:cs typeface="Arial" panose="020B0604020202020204" pitchFamily="34" charset="0"/>
              </a:rPr>
              <a:t> electron p</a:t>
            </a:r>
          </a:p>
        </p:txBody>
      </p:sp>
      <p:sp>
        <p:nvSpPr>
          <p:cNvPr id="10" name="TextBox 9">
            <a:extLst>
              <a:ext uri="{FF2B5EF4-FFF2-40B4-BE49-F238E27FC236}">
                <a16:creationId xmlns:a16="http://schemas.microsoft.com/office/drawing/2014/main" xmlns="" id="{DB9041CC-FA2D-4371-B9B1-0309C2E868B8}"/>
              </a:ext>
            </a:extLst>
          </p:cNvPr>
          <p:cNvSpPr txBox="1"/>
          <p:nvPr/>
        </p:nvSpPr>
        <p:spPr>
          <a:xfrm>
            <a:off x="958579" y="2762210"/>
            <a:ext cx="7781876" cy="978729"/>
          </a:xfrm>
          <a:prstGeom prst="rect">
            <a:avLst/>
          </a:prstGeom>
          <a:noFill/>
        </p:spPr>
        <p:txBody>
          <a:bodyPr wrap="square" rtlCol="0">
            <a:spAutoFit/>
          </a:bodyPr>
          <a:lstStyle/>
          <a:p>
            <a:pPr marL="342900" indent="-342900" algn="just">
              <a:lnSpc>
                <a:spcPct val="120000"/>
              </a:lnSpc>
              <a:buFontTx/>
              <a:buChar char="-"/>
            </a:pPr>
            <a:r>
              <a:rPr lang="vi-VN" sz="2400" dirty="0" smtClean="0">
                <a:solidFill>
                  <a:srgbClr val="FF0000"/>
                </a:solidFill>
                <a:latin typeface="Arial" panose="020B0604020202020204" pitchFamily="34" charset="0"/>
                <a:cs typeface="Arial" panose="020B0604020202020204" pitchFamily="34" charset="0"/>
              </a:rPr>
              <a:t>Một </a:t>
            </a:r>
            <a:r>
              <a:rPr lang="vi-VN" sz="2400" dirty="0">
                <a:solidFill>
                  <a:srgbClr val="FF0000"/>
                </a:solidFill>
                <a:latin typeface="Arial" panose="020B0604020202020204" pitchFamily="34" charset="0"/>
                <a:cs typeface="Arial" panose="020B0604020202020204" pitchFamily="34" charset="0"/>
              </a:rPr>
              <a:t>AO chỉ chưa tối đa 2 electron</a:t>
            </a:r>
            <a:r>
              <a:rPr lang="vi-VN"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lnSpc>
                <a:spcPct val="120000"/>
              </a:lnSpc>
            </a:pPr>
            <a:r>
              <a:rPr lang="vi-VN" sz="2400" b="1" dirty="0" smtClean="0">
                <a:solidFill>
                  <a:schemeClr val="tx2">
                    <a:lumMod val="60000"/>
                    <a:lumOff val="40000"/>
                  </a:schemeClr>
                </a:solidFill>
                <a:latin typeface="Arial" panose="020B0604020202020204" pitchFamily="34" charset="0"/>
                <a:cs typeface="Arial" panose="020B0604020202020204" pitchFamily="34" charset="0"/>
              </a:rPr>
              <a:t>2 </a:t>
            </a:r>
            <a:r>
              <a:rPr lang="vi-VN" sz="2400" b="1" dirty="0">
                <a:solidFill>
                  <a:schemeClr val="tx2">
                    <a:lumMod val="60000"/>
                    <a:lumOff val="40000"/>
                  </a:schemeClr>
                </a:solidFill>
                <a:latin typeface="Arial" panose="020B0604020202020204" pitchFamily="34" charset="0"/>
                <a:cs typeface="Arial" panose="020B0604020202020204" pitchFamily="34" charset="0"/>
              </a:rPr>
              <a:t>electron này được gọi là cặp electron ghép đôi. </a:t>
            </a:r>
            <a:endParaRPr lang="en-US" sz="2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0EC52D69-3DF1-401B-B6CE-03BC6BFEB130}"/>
              </a:ext>
            </a:extLst>
          </p:cNvPr>
          <p:cNvSpPr/>
          <p:nvPr/>
        </p:nvSpPr>
        <p:spPr>
          <a:xfrm>
            <a:off x="6328611" y="4154905"/>
            <a:ext cx="794085" cy="1058780"/>
          </a:xfrm>
          <a:prstGeom prst="rect">
            <a:avLst/>
          </a:prstGeom>
          <a:noFill/>
          <a:ln w="28575">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9" name="Group 18">
            <a:extLst>
              <a:ext uri="{FF2B5EF4-FFF2-40B4-BE49-F238E27FC236}">
                <a16:creationId xmlns:a16="http://schemas.microsoft.com/office/drawing/2014/main" xmlns="" id="{73054226-25EF-4FB1-83DE-2F0A8FC168A7}"/>
              </a:ext>
            </a:extLst>
          </p:cNvPr>
          <p:cNvGrpSpPr/>
          <p:nvPr/>
        </p:nvGrpSpPr>
        <p:grpSpPr>
          <a:xfrm>
            <a:off x="2117558" y="4154905"/>
            <a:ext cx="794085" cy="1058780"/>
            <a:chOff x="2759241" y="4427621"/>
            <a:chExt cx="1058780" cy="1058780"/>
          </a:xfrm>
        </p:grpSpPr>
        <p:sp>
          <p:nvSpPr>
            <p:cNvPr id="11" name="Rectangle 10">
              <a:extLst>
                <a:ext uri="{FF2B5EF4-FFF2-40B4-BE49-F238E27FC236}">
                  <a16:creationId xmlns:a16="http://schemas.microsoft.com/office/drawing/2014/main" xmlns="" id="{C40C203F-D190-4E9C-8A17-09E6578200A6}"/>
                </a:ext>
              </a:extLst>
            </p:cNvPr>
            <p:cNvSpPr/>
            <p:nvPr/>
          </p:nvSpPr>
          <p:spPr>
            <a:xfrm>
              <a:off x="2759241" y="4427621"/>
              <a:ext cx="1058780" cy="1058780"/>
            </a:xfrm>
            <a:prstGeom prst="rect">
              <a:avLst/>
            </a:prstGeom>
            <a:noFill/>
            <a:ln w="28575">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Arrow Connector 14">
              <a:extLst>
                <a:ext uri="{FF2B5EF4-FFF2-40B4-BE49-F238E27FC236}">
                  <a16:creationId xmlns:a16="http://schemas.microsoft.com/office/drawing/2014/main" xmlns="" id="{EC70EBD4-D56C-46DB-88C6-EC4DA002F375}"/>
                </a:ext>
              </a:extLst>
            </p:cNvPr>
            <p:cNvCxnSpPr/>
            <p:nvPr/>
          </p:nvCxnSpPr>
          <p:spPr>
            <a:xfrm flipV="1">
              <a:off x="3112168" y="4684295"/>
              <a:ext cx="0" cy="5380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39515B81-DF9C-4F97-B2E0-A8371640562D}"/>
                </a:ext>
              </a:extLst>
            </p:cNvPr>
            <p:cNvCxnSpPr>
              <a:cxnSpLocks/>
            </p:cNvCxnSpPr>
            <p:nvPr/>
          </p:nvCxnSpPr>
          <p:spPr>
            <a:xfrm>
              <a:off x="3456663" y="4716379"/>
              <a:ext cx="0" cy="5380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ADE7954D-9EDB-48F9-8AA3-F122DECD184E}"/>
              </a:ext>
            </a:extLst>
          </p:cNvPr>
          <p:cNvGrpSpPr/>
          <p:nvPr/>
        </p:nvGrpSpPr>
        <p:grpSpPr>
          <a:xfrm>
            <a:off x="4223084" y="4154905"/>
            <a:ext cx="794085" cy="1058780"/>
            <a:chOff x="5545344" y="4427621"/>
            <a:chExt cx="1058780" cy="1058780"/>
          </a:xfrm>
        </p:grpSpPr>
        <p:sp>
          <p:nvSpPr>
            <p:cNvPr id="13" name="Rectangle 12">
              <a:extLst>
                <a:ext uri="{FF2B5EF4-FFF2-40B4-BE49-F238E27FC236}">
                  <a16:creationId xmlns:a16="http://schemas.microsoft.com/office/drawing/2014/main" xmlns="" id="{DC397772-1615-4CDA-8E98-87A0BFDA48A4}"/>
                </a:ext>
              </a:extLst>
            </p:cNvPr>
            <p:cNvSpPr/>
            <p:nvPr/>
          </p:nvSpPr>
          <p:spPr>
            <a:xfrm>
              <a:off x="5545344" y="4427621"/>
              <a:ext cx="1058780" cy="1058780"/>
            </a:xfrm>
            <a:prstGeom prst="rect">
              <a:avLst/>
            </a:prstGeom>
            <a:noFill/>
            <a:ln w="28575">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7" name="Straight Arrow Connector 16">
              <a:extLst>
                <a:ext uri="{FF2B5EF4-FFF2-40B4-BE49-F238E27FC236}">
                  <a16:creationId xmlns:a16="http://schemas.microsoft.com/office/drawing/2014/main" xmlns="" id="{496EBD89-0693-4F35-9B70-A6470892A091}"/>
                </a:ext>
              </a:extLst>
            </p:cNvPr>
            <p:cNvCxnSpPr/>
            <p:nvPr/>
          </p:nvCxnSpPr>
          <p:spPr>
            <a:xfrm flipV="1">
              <a:off x="5943600" y="4716379"/>
              <a:ext cx="0" cy="5380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xmlns="" id="{83F8CC4D-6535-48EB-A1CC-CB756D0A1F7A}"/>
              </a:ext>
            </a:extLst>
          </p:cNvPr>
          <p:cNvSpPr txBox="1"/>
          <p:nvPr/>
        </p:nvSpPr>
        <p:spPr>
          <a:xfrm>
            <a:off x="3672796" y="5346592"/>
            <a:ext cx="2126425" cy="937949"/>
          </a:xfrm>
          <a:prstGeom prst="rect">
            <a:avLst/>
          </a:prstGeom>
          <a:noFill/>
        </p:spPr>
        <p:txBody>
          <a:bodyPr wrap="square" rtlCol="0">
            <a:spAutoFit/>
          </a:bodyPr>
          <a:lstStyle/>
          <a:p>
            <a:pPr algn="ctr">
              <a:lnSpc>
                <a:spcPct val="120000"/>
              </a:lnSpc>
            </a:pPr>
            <a:r>
              <a:rPr lang="vi-VN" sz="2400" b="1" dirty="0">
                <a:solidFill>
                  <a:srgbClr val="FF0000"/>
                </a:solidFill>
                <a:latin typeface="Arial" panose="020B0604020202020204" pitchFamily="34" charset="0"/>
                <a:cs typeface="Arial" panose="020B0604020202020204" pitchFamily="34" charset="0"/>
              </a:rPr>
              <a:t>Electron </a:t>
            </a:r>
            <a:endParaRPr lang="en-US" sz="2400" b="1" dirty="0" smtClean="0">
              <a:solidFill>
                <a:srgbClr val="FF0000"/>
              </a:solidFill>
              <a:latin typeface="Arial" panose="020B0604020202020204" pitchFamily="34" charset="0"/>
              <a:cs typeface="Arial" panose="020B0604020202020204" pitchFamily="34" charset="0"/>
            </a:endParaRPr>
          </a:p>
          <a:p>
            <a:pPr algn="ctr">
              <a:lnSpc>
                <a:spcPct val="120000"/>
              </a:lnSpc>
            </a:pPr>
            <a:r>
              <a:rPr lang="vi-VN" sz="2400" b="1" dirty="0" smtClean="0">
                <a:solidFill>
                  <a:srgbClr val="FF0000"/>
                </a:solidFill>
                <a:latin typeface="Arial" panose="020B0604020202020204" pitchFamily="34" charset="0"/>
                <a:cs typeface="Arial" panose="020B0604020202020204" pitchFamily="34" charset="0"/>
              </a:rPr>
              <a:t>độc </a:t>
            </a:r>
            <a:r>
              <a:rPr lang="vi-VN" sz="2400" b="1" dirty="0">
                <a:solidFill>
                  <a:srgbClr val="FF0000"/>
                </a:solidFill>
                <a:latin typeface="Arial" panose="020B0604020202020204" pitchFamily="34" charset="0"/>
                <a:cs typeface="Arial" panose="020B0604020202020204" pitchFamily="34" charset="0"/>
              </a:rPr>
              <a:t>thân</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92B0D071-9CA0-41CC-AA93-8639DCCB0308}"/>
              </a:ext>
            </a:extLst>
          </p:cNvPr>
          <p:cNvSpPr txBox="1"/>
          <p:nvPr/>
        </p:nvSpPr>
        <p:spPr>
          <a:xfrm>
            <a:off x="6244390" y="5332566"/>
            <a:ext cx="1484317" cy="494751"/>
          </a:xfrm>
          <a:prstGeom prst="rect">
            <a:avLst/>
          </a:prstGeom>
          <a:noFill/>
        </p:spPr>
        <p:txBody>
          <a:bodyPr wrap="square" rtlCol="0">
            <a:spAutoFit/>
          </a:bodyPr>
          <a:lstStyle/>
          <a:p>
            <a:pPr algn="just">
              <a:lnSpc>
                <a:spcPct val="120000"/>
              </a:lnSpc>
            </a:pPr>
            <a:r>
              <a:rPr lang="vi-VN" sz="2400" dirty="0">
                <a:solidFill>
                  <a:schemeClr val="accent1">
                    <a:lumMod val="75000"/>
                  </a:schemeClr>
                </a:solidFill>
                <a:latin typeface="Arial" panose="020B0604020202020204" pitchFamily="34" charset="0"/>
                <a:cs typeface="Arial" panose="020B0604020202020204" pitchFamily="34" charset="0"/>
              </a:rPr>
              <a:t>AO trống</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23" name="Picture 25">
            <a:extLst>
              <a:ext uri="{FF2B5EF4-FFF2-40B4-BE49-F238E27FC236}">
                <a16:creationId xmlns:a16="http://schemas.microsoft.com/office/drawing/2014/main" xmlns="" id="{9B52E1EB-AA6C-4C59-89ED-889F2BCB37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4564" y="1651483"/>
            <a:ext cx="993143" cy="1324190"/>
          </a:xfrm>
          <a:prstGeom prst="rect">
            <a:avLst/>
          </a:prstGeom>
        </p:spPr>
      </p:pic>
      <p:sp>
        <p:nvSpPr>
          <p:cNvPr id="25" name="TextBox 24">
            <a:extLst>
              <a:ext uri="{FF2B5EF4-FFF2-40B4-BE49-F238E27FC236}">
                <a16:creationId xmlns:a16="http://schemas.microsoft.com/office/drawing/2014/main" xmlns="" id="{83F8CC4D-6535-48EB-A1CC-CB756D0A1F7A}"/>
              </a:ext>
            </a:extLst>
          </p:cNvPr>
          <p:cNvSpPr txBox="1"/>
          <p:nvPr/>
        </p:nvSpPr>
        <p:spPr>
          <a:xfrm>
            <a:off x="1319040" y="5484690"/>
            <a:ext cx="2126425" cy="978729"/>
          </a:xfrm>
          <a:prstGeom prst="rect">
            <a:avLst/>
          </a:prstGeom>
          <a:noFill/>
        </p:spPr>
        <p:txBody>
          <a:bodyPr wrap="square" rtlCol="0">
            <a:spAutoFit/>
          </a:bodyPr>
          <a:lstStyle/>
          <a:p>
            <a:pPr algn="ctr">
              <a:lnSpc>
                <a:spcPct val="120000"/>
              </a:lnSpc>
            </a:pPr>
            <a:r>
              <a:rPr lang="vi-VN" sz="2400" b="1" dirty="0">
                <a:solidFill>
                  <a:srgbClr val="692AA2"/>
                </a:solidFill>
                <a:latin typeface="Arial" panose="020B0604020202020204" pitchFamily="34" charset="0"/>
                <a:cs typeface="Arial" panose="020B0604020202020204" pitchFamily="34" charset="0"/>
              </a:rPr>
              <a:t>Electron </a:t>
            </a:r>
            <a:endParaRPr lang="en-US" sz="2400" b="1" dirty="0" smtClean="0">
              <a:solidFill>
                <a:srgbClr val="692AA2"/>
              </a:solidFill>
              <a:latin typeface="Arial" panose="020B0604020202020204" pitchFamily="34" charset="0"/>
              <a:cs typeface="Arial" panose="020B0604020202020204" pitchFamily="34" charset="0"/>
            </a:endParaRPr>
          </a:p>
          <a:p>
            <a:pPr algn="ctr">
              <a:lnSpc>
                <a:spcPct val="120000"/>
              </a:lnSpc>
            </a:pPr>
            <a:r>
              <a:rPr lang="en-US" sz="2400" b="1" dirty="0" err="1" smtClean="0">
                <a:solidFill>
                  <a:srgbClr val="692AA2"/>
                </a:solidFill>
                <a:latin typeface="Arial" panose="020B0604020202020204" pitchFamily="34" charset="0"/>
                <a:cs typeface="Arial" panose="020B0604020202020204" pitchFamily="34" charset="0"/>
              </a:rPr>
              <a:t>Ghép</a:t>
            </a:r>
            <a:r>
              <a:rPr lang="en-US" sz="2400" b="1" dirty="0" smtClean="0">
                <a:solidFill>
                  <a:srgbClr val="692AA2"/>
                </a:solidFill>
                <a:latin typeface="Arial" panose="020B0604020202020204" pitchFamily="34" charset="0"/>
                <a:cs typeface="Arial" panose="020B0604020202020204" pitchFamily="34" charset="0"/>
              </a:rPr>
              <a:t> </a:t>
            </a:r>
            <a:r>
              <a:rPr lang="en-US" sz="2400" b="1" dirty="0" err="1" smtClean="0">
                <a:solidFill>
                  <a:srgbClr val="692AA2"/>
                </a:solidFill>
                <a:latin typeface="Arial" panose="020B0604020202020204" pitchFamily="34" charset="0"/>
                <a:cs typeface="Arial" panose="020B0604020202020204" pitchFamily="34" charset="0"/>
              </a:rPr>
              <a:t>đôi</a:t>
            </a:r>
            <a:endParaRPr lang="en-US" sz="2400" b="1" dirty="0">
              <a:solidFill>
                <a:srgbClr val="692A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par>
                                <p:cTn id="18" presetID="6"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par>
                                <p:cTn id="21" presetID="6"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21" grpId="0"/>
      <p:bldP spid="2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1905000" y="0"/>
            <a:ext cx="5334000" cy="838200"/>
          </a:xfrm>
          <a:prstGeom prst="roundRect">
            <a:avLst>
              <a:gd name="adj" fmla="val 16667"/>
            </a:avLst>
          </a:prstGeom>
          <a:gradFill rotWithShape="1">
            <a:gsLst>
              <a:gs pos="0">
                <a:srgbClr val="66CCFF"/>
              </a:gs>
              <a:gs pos="100000">
                <a:srgbClr val="CCFFFF"/>
              </a:gs>
            </a:gsLst>
            <a:lin ang="0" scaled="1"/>
          </a:gradFill>
          <a:ln w="9525">
            <a:noFill/>
            <a:round/>
            <a:headEnd/>
            <a:tailEnd/>
          </a:ln>
          <a:effectLst/>
        </p:spPr>
        <p:txBody>
          <a:bodyPr wrap="none" anchor="ctr"/>
          <a:lstStyle/>
          <a:p>
            <a:pPr algn="ctr"/>
            <a:r>
              <a:rPr lang="en-US" sz="3600" b="1" dirty="0" smtClean="0">
                <a:solidFill>
                  <a:srgbClr val="FF0000"/>
                </a:solidFill>
                <a:latin typeface="Times New Roman" pitchFamily="18" charset="0"/>
              </a:rPr>
              <a:t>HỆ MẶT TRỜI </a:t>
            </a:r>
            <a:endParaRPr lang="en-US" sz="3600" b="1" dirty="0">
              <a:solidFill>
                <a:srgbClr val="FF0000"/>
              </a:solidFill>
              <a:latin typeface="Times New Roman" pitchFamily="18" charset="0"/>
            </a:endParaRPr>
          </a:p>
        </p:txBody>
      </p:sp>
      <p:sp>
        <p:nvSpPr>
          <p:cNvPr id="55302" name="WordArt 6"/>
          <p:cNvSpPr>
            <a:spLocks noChangeArrowheads="1" noChangeShapeType="1" noTextEdit="1"/>
          </p:cNvSpPr>
          <p:nvPr/>
        </p:nvSpPr>
        <p:spPr bwMode="auto">
          <a:xfrm>
            <a:off x="822920" y="1675765"/>
            <a:ext cx="1082080" cy="1307976"/>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0066"/>
                    </a:gs>
                    <a:gs pos="100000">
                      <a:srgbClr val="FFFF00"/>
                    </a:gs>
                  </a:gsLst>
                  <a:lin ang="5400000" scaled="1"/>
                </a:gradFill>
                <a:latin typeface="Times New Roman"/>
                <a:cs typeface="Times New Roman"/>
              </a:rPr>
              <a:t>?</a:t>
            </a:r>
          </a:p>
        </p:txBody>
      </p:sp>
      <p:pic>
        <p:nvPicPr>
          <p:cNvPr id="15" name="image33.jpeg"/>
          <p:cNvPicPr/>
          <p:nvPr/>
        </p:nvPicPr>
        <p:blipFill>
          <a:blip r:embed="rId3" cstate="print"/>
          <a:stretch>
            <a:fillRect/>
          </a:stretch>
        </p:blipFill>
        <p:spPr>
          <a:xfrm>
            <a:off x="2913656" y="1268760"/>
            <a:ext cx="5832648" cy="5044380"/>
          </a:xfrm>
          <a:prstGeom prst="rect">
            <a:avLst/>
          </a:prstGeom>
        </p:spPr>
      </p:pic>
      <p:grpSp>
        <p:nvGrpSpPr>
          <p:cNvPr id="4" name="Group 3"/>
          <p:cNvGrpSpPr/>
          <p:nvPr/>
        </p:nvGrpSpPr>
        <p:grpSpPr>
          <a:xfrm>
            <a:off x="554905" y="3212976"/>
            <a:ext cx="4017095" cy="2088232"/>
            <a:chOff x="554905" y="3212976"/>
            <a:chExt cx="4017095" cy="2088232"/>
          </a:xfrm>
        </p:grpSpPr>
        <p:sp>
          <p:nvSpPr>
            <p:cNvPr id="3" name="Rounded Rectangular Callout 2"/>
            <p:cNvSpPr/>
            <p:nvPr/>
          </p:nvSpPr>
          <p:spPr>
            <a:xfrm>
              <a:off x="554905" y="3212976"/>
              <a:ext cx="4017095" cy="2088232"/>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Rectangle 1"/>
            <p:cNvSpPr/>
            <p:nvPr/>
          </p:nvSpPr>
          <p:spPr>
            <a:xfrm>
              <a:off x="901080" y="3379929"/>
              <a:ext cx="3454896" cy="1754326"/>
            </a:xfrm>
            <a:prstGeom prst="rect">
              <a:avLst/>
            </a:prstGeom>
          </p:spPr>
          <p:txBody>
            <a:bodyPr wrap="square">
              <a:spAutoFit/>
            </a:bodyPr>
            <a:lstStyle/>
            <a:p>
              <a:r>
                <a:rPr lang="en-US" b="1" dirty="0" err="1" smtClean="0"/>
                <a:t>Nếu</a:t>
              </a:r>
              <a:r>
                <a:rPr lang="en-US" b="1" dirty="0" smtClean="0"/>
                <a:t> </a:t>
              </a:r>
              <a:r>
                <a:rPr lang="en-US" b="1" dirty="0" err="1"/>
                <a:t>xem</a:t>
              </a:r>
              <a:r>
                <a:rPr lang="en-US" b="1" dirty="0"/>
                <a:t> </a:t>
              </a:r>
              <a:r>
                <a:rPr lang="en-US" b="1" dirty="0" err="1"/>
                <a:t>một</a:t>
              </a:r>
              <a:r>
                <a:rPr lang="en-US" b="1" dirty="0"/>
                <a:t> </a:t>
              </a:r>
              <a:r>
                <a:rPr lang="en-US" b="1" dirty="0" err="1"/>
                <a:t>nguyên</a:t>
              </a:r>
              <a:r>
                <a:rPr lang="en-US" b="1" dirty="0"/>
                <a:t> </a:t>
              </a:r>
              <a:r>
                <a:rPr lang="en-US" b="1" dirty="0" err="1"/>
                <a:t>tử</a:t>
              </a:r>
              <a:r>
                <a:rPr lang="en-US" b="1" dirty="0"/>
                <a:t> </a:t>
              </a:r>
              <a:r>
                <a:rPr lang="en-US" b="1" dirty="0" err="1"/>
                <a:t>như</a:t>
              </a:r>
              <a:r>
                <a:rPr lang="en-US" b="1" dirty="0"/>
                <a:t> </a:t>
              </a:r>
              <a:r>
                <a:rPr lang="en-US" b="1" dirty="0" err="1"/>
                <a:t>hệ</a:t>
              </a:r>
              <a:r>
                <a:rPr lang="en-US" b="1" dirty="0"/>
                <a:t> </a:t>
              </a:r>
              <a:r>
                <a:rPr lang="en-US" b="1" dirty="0" err="1"/>
                <a:t>mặt</a:t>
              </a:r>
              <a:r>
                <a:rPr lang="en-US" b="1" dirty="0"/>
                <a:t> </a:t>
              </a:r>
              <a:r>
                <a:rPr lang="en-US" b="1" dirty="0" err="1"/>
                <a:t>trời</a:t>
              </a:r>
              <a:r>
                <a:rPr lang="en-US" b="1" dirty="0"/>
                <a:t> </a:t>
              </a:r>
              <a:r>
                <a:rPr lang="en-US" b="1" dirty="0" err="1"/>
                <a:t>và</a:t>
              </a:r>
              <a:r>
                <a:rPr lang="en-US" b="1" dirty="0"/>
                <a:t> </a:t>
              </a:r>
              <a:r>
                <a:rPr lang="en-US" b="1" dirty="0" err="1"/>
                <a:t>các</a:t>
              </a:r>
              <a:r>
                <a:rPr lang="en-US" b="1" dirty="0"/>
                <a:t> </a:t>
              </a:r>
              <a:r>
                <a:rPr lang="en-US" b="1" dirty="0" err="1"/>
                <a:t>hành</a:t>
              </a:r>
              <a:r>
                <a:rPr lang="en-US" b="1" dirty="0"/>
                <a:t> </a:t>
              </a:r>
              <a:r>
                <a:rPr lang="en-US" b="1" dirty="0" err="1" smtClean="0"/>
                <a:t>tinh</a:t>
              </a:r>
              <a:r>
                <a:rPr lang="en-US" b="1" dirty="0" smtClean="0"/>
                <a:t> </a:t>
              </a:r>
              <a:r>
                <a:rPr lang="en-US" b="1" dirty="0" err="1"/>
                <a:t>là</a:t>
              </a:r>
              <a:r>
                <a:rPr lang="en-US" b="1" dirty="0"/>
                <a:t> </a:t>
              </a:r>
              <a:r>
                <a:rPr lang="en-US" b="1" dirty="0" err="1"/>
                <a:t>các</a:t>
              </a:r>
              <a:r>
                <a:rPr lang="en-US" b="1" dirty="0"/>
                <a:t> electron </a:t>
              </a:r>
              <a:r>
                <a:rPr lang="en-US" b="1" dirty="0" err="1"/>
                <a:t>và</a:t>
              </a:r>
              <a:r>
                <a:rPr lang="en-US" b="1" dirty="0"/>
                <a:t> </a:t>
              </a:r>
              <a:r>
                <a:rPr lang="en-US" b="1" dirty="0" err="1"/>
                <a:t>mặt</a:t>
              </a:r>
              <a:r>
                <a:rPr lang="en-US" b="1" dirty="0"/>
                <a:t> </a:t>
              </a:r>
              <a:r>
                <a:rPr lang="en-US" b="1" dirty="0" err="1"/>
                <a:t>trời</a:t>
              </a:r>
              <a:r>
                <a:rPr lang="en-US" b="1" dirty="0"/>
                <a:t> </a:t>
              </a:r>
              <a:r>
                <a:rPr lang="en-US" b="1" dirty="0" err="1"/>
                <a:t>là</a:t>
              </a:r>
              <a:r>
                <a:rPr lang="en-US" b="1" dirty="0"/>
                <a:t> </a:t>
              </a:r>
              <a:r>
                <a:rPr lang="en-US" b="1" dirty="0" err="1"/>
                <a:t>hạt</a:t>
              </a:r>
              <a:r>
                <a:rPr lang="en-US" b="1" dirty="0"/>
                <a:t> </a:t>
              </a:r>
              <a:r>
                <a:rPr lang="en-US" b="1" dirty="0" err="1" smtClean="0"/>
                <a:t>nhân</a:t>
              </a:r>
              <a:r>
                <a:rPr lang="en-US" b="1" dirty="0" smtClean="0"/>
                <a:t>? </a:t>
              </a:r>
              <a:r>
                <a:rPr lang="en-US" b="1" dirty="0" err="1" smtClean="0"/>
                <a:t>Quan</a:t>
              </a:r>
              <a:r>
                <a:rPr lang="en-US" b="1" dirty="0" smtClean="0"/>
                <a:t> </a:t>
              </a:r>
              <a:r>
                <a:rPr lang="en-US" b="1" dirty="0" err="1" smtClean="0"/>
                <a:t>sát</a:t>
              </a:r>
              <a:r>
                <a:rPr lang="en-US" b="1" dirty="0" smtClean="0"/>
                <a:t> </a:t>
              </a:r>
              <a:r>
                <a:rPr lang="en-US" b="1" dirty="0" err="1" smtClean="0"/>
                <a:t>sự</a:t>
              </a:r>
              <a:r>
                <a:rPr lang="en-US" b="1" dirty="0" smtClean="0"/>
                <a:t> </a:t>
              </a:r>
              <a:r>
                <a:rPr lang="en-US" b="1" dirty="0" err="1" smtClean="0"/>
                <a:t>chuyển</a:t>
              </a:r>
              <a:r>
                <a:rPr lang="en-US" b="1" dirty="0" smtClean="0"/>
                <a:t> </a:t>
              </a:r>
              <a:r>
                <a:rPr lang="en-US" b="1" dirty="0" err="1" smtClean="0"/>
                <a:t>động</a:t>
              </a:r>
              <a:r>
                <a:rPr lang="en-US" b="1" dirty="0"/>
                <a:t> </a:t>
              </a:r>
              <a:r>
                <a:rPr lang="en-US" b="1" dirty="0" err="1" smtClean="0"/>
                <a:t>và</a:t>
              </a:r>
              <a:r>
                <a:rPr lang="en-US" b="1" dirty="0" smtClean="0"/>
                <a:t> </a:t>
              </a:r>
              <a:r>
                <a:rPr lang="en-US" b="1" dirty="0" err="1" smtClean="0"/>
                <a:t>rút</a:t>
              </a:r>
              <a:r>
                <a:rPr lang="en-US" b="1" dirty="0" smtClean="0"/>
                <a:t> </a:t>
              </a:r>
              <a:r>
                <a:rPr lang="en-US" b="1" dirty="0" err="1" smtClean="0"/>
                <a:t>ra</a:t>
              </a:r>
              <a:r>
                <a:rPr lang="en-US" b="1" dirty="0" smtClean="0"/>
                <a:t> </a:t>
              </a:r>
              <a:r>
                <a:rPr lang="en-US" b="1" dirty="0" err="1" smtClean="0"/>
                <a:t>nhận</a:t>
              </a:r>
              <a:r>
                <a:rPr lang="en-US" b="1" dirty="0" smtClean="0"/>
                <a:t> </a:t>
              </a:r>
              <a:r>
                <a:rPr lang="en-US" b="1" dirty="0" err="1" smtClean="0"/>
                <a:t>xét</a:t>
              </a:r>
              <a:r>
                <a:rPr lang="en-US" b="1" dirty="0" smtClean="0"/>
                <a:t> ? </a:t>
              </a:r>
              <a:endParaRPr lang="en-US" b="1" dirty="0"/>
            </a:p>
          </p:txBody>
        </p:sp>
      </p:grpSp>
    </p:spTree>
    <p:extLst>
      <p:ext uri="{BB962C8B-B14F-4D97-AF65-F5344CB8AC3E}">
        <p14:creationId xmlns:p14="http://schemas.microsoft.com/office/powerpoint/2010/main" val="4123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5302"/>
                                        </p:tgtEl>
                                        <p:attrNameLst>
                                          <p:attrName>style.visibility</p:attrName>
                                        </p:attrNameLst>
                                      </p:cBhvr>
                                      <p:to>
                                        <p:strVal val="visible"/>
                                      </p:to>
                                    </p:set>
                                    <p:animEffect transition="in" filter="barn(inHorizontal)">
                                      <p:cBhvr>
                                        <p:cTn id="10" dur="500"/>
                                        <p:tgtEl>
                                          <p:spTgt spid="5530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3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715BA2FB-D0B6-4580-8CC2-17EEB36B9309}"/>
              </a:ext>
            </a:extLst>
          </p:cNvPr>
          <p:cNvSpPr/>
          <p:nvPr/>
        </p:nvSpPr>
        <p:spPr>
          <a:xfrm>
            <a:off x="2650192" y="976564"/>
            <a:ext cx="5687692" cy="3236719"/>
          </a:xfrm>
          <a:custGeom>
            <a:avLst/>
            <a:gdLst>
              <a:gd name="connsiteX0" fmla="*/ 1612771 w 3509318"/>
              <a:gd name="connsiteY0" fmla="*/ 0 h 3236719"/>
              <a:gd name="connsiteX1" fmla="*/ 13202 w 3509318"/>
              <a:gd name="connsiteY1" fmla="*/ 1094716 h 3236719"/>
              <a:gd name="connsiteX2" fmla="*/ 262452 w 3509318"/>
              <a:gd name="connsiteY2" fmla="*/ 1989461 h 3236719"/>
              <a:gd name="connsiteX3" fmla="*/ 1145106 w 3509318"/>
              <a:gd name="connsiteY3" fmla="*/ 2606040 h 3236719"/>
              <a:gd name="connsiteX4" fmla="*/ 1005063 w 3509318"/>
              <a:gd name="connsiteY4" fmla="*/ 2723972 h 3236719"/>
              <a:gd name="connsiteX5" fmla="*/ 831616 w 3509318"/>
              <a:gd name="connsiteY5" fmla="*/ 2843186 h 3236719"/>
              <a:gd name="connsiteX6" fmla="*/ 627334 w 3509318"/>
              <a:gd name="connsiteY6" fmla="*/ 2949581 h 3236719"/>
              <a:gd name="connsiteX7" fmla="*/ 402494 w 3509318"/>
              <a:gd name="connsiteY7" fmla="*/ 3027775 h 3236719"/>
              <a:gd name="connsiteX8" fmla="*/ 345963 w 3509318"/>
              <a:gd name="connsiteY8" fmla="*/ 3071359 h 3236719"/>
              <a:gd name="connsiteX9" fmla="*/ 335685 w 3509318"/>
              <a:gd name="connsiteY9" fmla="*/ 3145707 h 3236719"/>
              <a:gd name="connsiteX10" fmla="*/ 429475 w 3509318"/>
              <a:gd name="connsiteY10" fmla="*/ 3214928 h 3236719"/>
              <a:gd name="connsiteX11" fmla="*/ 447462 w 3509318"/>
              <a:gd name="connsiteY11" fmla="*/ 3213646 h 3236719"/>
              <a:gd name="connsiteX12" fmla="*/ 533544 w 3509318"/>
              <a:gd name="connsiteY12" fmla="*/ 3222619 h 3236719"/>
              <a:gd name="connsiteX13" fmla="*/ 537398 w 3509318"/>
              <a:gd name="connsiteY13" fmla="*/ 3222619 h 3236719"/>
              <a:gd name="connsiteX14" fmla="*/ 572087 w 3509318"/>
              <a:gd name="connsiteY14" fmla="*/ 3225183 h 3236719"/>
              <a:gd name="connsiteX15" fmla="*/ 863736 w 3509318"/>
              <a:gd name="connsiteY15" fmla="*/ 3236720 h 3236719"/>
              <a:gd name="connsiteX16" fmla="*/ 1303136 w 3509318"/>
              <a:gd name="connsiteY16" fmla="*/ 3209800 h 3236719"/>
              <a:gd name="connsiteX17" fmla="*/ 1349388 w 3509318"/>
              <a:gd name="connsiteY17" fmla="*/ 3203391 h 3236719"/>
              <a:gd name="connsiteX18" fmla="*/ 1476583 w 3509318"/>
              <a:gd name="connsiteY18" fmla="*/ 3182881 h 3236719"/>
              <a:gd name="connsiteX19" fmla="*/ 1637182 w 3509318"/>
              <a:gd name="connsiteY19" fmla="*/ 3150835 h 3236719"/>
              <a:gd name="connsiteX20" fmla="*/ 2013627 w 3509318"/>
              <a:gd name="connsiteY20" fmla="*/ 3041876 h 3236719"/>
              <a:gd name="connsiteX21" fmla="*/ 2294997 w 3509318"/>
              <a:gd name="connsiteY21" fmla="*/ 2926507 h 3236719"/>
              <a:gd name="connsiteX22" fmla="*/ 2305275 w 3509318"/>
              <a:gd name="connsiteY22" fmla="*/ 2921380 h 3236719"/>
              <a:gd name="connsiteX23" fmla="*/ 2912983 w 3509318"/>
              <a:gd name="connsiteY23" fmla="*/ 2534255 h 3236719"/>
              <a:gd name="connsiteX24" fmla="*/ 3171227 w 3509318"/>
              <a:gd name="connsiteY24" fmla="*/ 2280445 h 3236719"/>
              <a:gd name="connsiteX25" fmla="*/ 3366516 w 3509318"/>
              <a:gd name="connsiteY25" fmla="*/ 2018944 h 3236719"/>
              <a:gd name="connsiteX26" fmla="*/ 3383218 w 3509318"/>
              <a:gd name="connsiteY26" fmla="*/ 1974079 h 3236719"/>
              <a:gd name="connsiteX27" fmla="*/ 3496280 w 3509318"/>
              <a:gd name="connsiteY27" fmla="*/ 1638229 h 3236719"/>
              <a:gd name="connsiteX28" fmla="*/ 3133968 w 3509318"/>
              <a:gd name="connsiteY28" fmla="*/ 611452 h 3236719"/>
              <a:gd name="connsiteX29" fmla="*/ 1966090 w 3509318"/>
              <a:gd name="connsiteY29" fmla="*/ 28201 h 3236719"/>
              <a:gd name="connsiteX30" fmla="*/ 1612771 w 3509318"/>
              <a:gd name="connsiteY30" fmla="*/ 0 h 3236719"/>
              <a:gd name="connsiteX31" fmla="*/ 1612771 w 3509318"/>
              <a:gd name="connsiteY31" fmla="*/ 0 h 3236719"/>
              <a:gd name="connsiteX32" fmla="*/ 1612771 w 3509318"/>
              <a:gd name="connsiteY32" fmla="*/ 0 h 323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9318" h="3236719">
                <a:moveTo>
                  <a:pt x="1612771" y="0"/>
                </a:moveTo>
                <a:cubicBezTo>
                  <a:pt x="785363" y="0"/>
                  <a:pt x="113416" y="460191"/>
                  <a:pt x="13202" y="1094716"/>
                </a:cubicBezTo>
                <a:cubicBezTo>
                  <a:pt x="-35621" y="1402365"/>
                  <a:pt x="51746" y="1711295"/>
                  <a:pt x="262452" y="1989461"/>
                </a:cubicBezTo>
                <a:cubicBezTo>
                  <a:pt x="468019" y="2259935"/>
                  <a:pt x="781509" y="2479135"/>
                  <a:pt x="1145106" y="2606040"/>
                </a:cubicBezTo>
                <a:cubicBezTo>
                  <a:pt x="1103992" y="2644496"/>
                  <a:pt x="1057740" y="2682952"/>
                  <a:pt x="1005063" y="2723972"/>
                </a:cubicBezTo>
                <a:cubicBezTo>
                  <a:pt x="948532" y="2766274"/>
                  <a:pt x="890716" y="2806012"/>
                  <a:pt x="831616" y="2843186"/>
                </a:cubicBezTo>
                <a:cubicBezTo>
                  <a:pt x="771231" y="2880360"/>
                  <a:pt x="704421" y="2914971"/>
                  <a:pt x="627334" y="2949581"/>
                </a:cubicBezTo>
                <a:cubicBezTo>
                  <a:pt x="548961" y="2980346"/>
                  <a:pt x="478297" y="3008547"/>
                  <a:pt x="402494" y="3027775"/>
                </a:cubicBezTo>
                <a:cubicBezTo>
                  <a:pt x="379368" y="3034184"/>
                  <a:pt x="358811" y="3049567"/>
                  <a:pt x="345963" y="3071359"/>
                </a:cubicBezTo>
                <a:cubicBezTo>
                  <a:pt x="333116" y="3094432"/>
                  <a:pt x="329261" y="3121352"/>
                  <a:pt x="335685" y="3145707"/>
                </a:cubicBezTo>
                <a:cubicBezTo>
                  <a:pt x="347248" y="3186727"/>
                  <a:pt x="385792" y="3214928"/>
                  <a:pt x="429475" y="3214928"/>
                </a:cubicBezTo>
                <a:cubicBezTo>
                  <a:pt x="435899" y="3214928"/>
                  <a:pt x="441038" y="3214928"/>
                  <a:pt x="447462" y="3213646"/>
                </a:cubicBezTo>
                <a:cubicBezTo>
                  <a:pt x="475728" y="3217492"/>
                  <a:pt x="505278" y="3220055"/>
                  <a:pt x="533544" y="3222619"/>
                </a:cubicBezTo>
                <a:cubicBezTo>
                  <a:pt x="534828" y="3222619"/>
                  <a:pt x="536113" y="3222619"/>
                  <a:pt x="537398" y="3222619"/>
                </a:cubicBezTo>
                <a:cubicBezTo>
                  <a:pt x="548961" y="3223901"/>
                  <a:pt x="560524" y="3225183"/>
                  <a:pt x="572087" y="3225183"/>
                </a:cubicBezTo>
                <a:cubicBezTo>
                  <a:pt x="668447" y="3232874"/>
                  <a:pt x="767376" y="3236720"/>
                  <a:pt x="863736" y="3236720"/>
                </a:cubicBezTo>
                <a:cubicBezTo>
                  <a:pt x="1010202" y="3236720"/>
                  <a:pt x="1159239" y="3227747"/>
                  <a:pt x="1303136" y="3209800"/>
                </a:cubicBezTo>
                <a:cubicBezTo>
                  <a:pt x="1318553" y="3208519"/>
                  <a:pt x="1333971" y="3205955"/>
                  <a:pt x="1349388" y="3203391"/>
                </a:cubicBezTo>
                <a:cubicBezTo>
                  <a:pt x="1391786" y="3198264"/>
                  <a:pt x="1434185" y="3190572"/>
                  <a:pt x="1476583" y="3182881"/>
                </a:cubicBezTo>
                <a:cubicBezTo>
                  <a:pt x="1529259" y="3173908"/>
                  <a:pt x="1584506" y="3162371"/>
                  <a:pt x="1637182" y="3150835"/>
                </a:cubicBezTo>
                <a:cubicBezTo>
                  <a:pt x="1764377" y="3122633"/>
                  <a:pt x="1891571" y="3085459"/>
                  <a:pt x="2013627" y="3041876"/>
                </a:cubicBezTo>
                <a:cubicBezTo>
                  <a:pt x="2108702" y="3008547"/>
                  <a:pt x="2203777" y="2970091"/>
                  <a:pt x="2294997" y="2926507"/>
                </a:cubicBezTo>
                <a:lnTo>
                  <a:pt x="2305275" y="2921380"/>
                </a:lnTo>
                <a:cubicBezTo>
                  <a:pt x="2526260" y="2817549"/>
                  <a:pt x="2730542" y="2686798"/>
                  <a:pt x="2912983" y="2534255"/>
                </a:cubicBezTo>
                <a:cubicBezTo>
                  <a:pt x="3000349" y="2461189"/>
                  <a:pt x="3085146" y="2377867"/>
                  <a:pt x="3171227" y="2280445"/>
                </a:cubicBezTo>
                <a:cubicBezTo>
                  <a:pt x="3241891" y="2200969"/>
                  <a:pt x="3307415" y="2112521"/>
                  <a:pt x="3366516" y="2018944"/>
                </a:cubicBezTo>
                <a:cubicBezTo>
                  <a:pt x="3375510" y="2003562"/>
                  <a:pt x="3381933" y="1989461"/>
                  <a:pt x="3383218" y="1974079"/>
                </a:cubicBezTo>
                <a:cubicBezTo>
                  <a:pt x="3439749" y="1867683"/>
                  <a:pt x="3478293" y="1754879"/>
                  <a:pt x="3496280" y="1638229"/>
                </a:cubicBezTo>
                <a:cubicBezTo>
                  <a:pt x="3552811" y="1280587"/>
                  <a:pt x="3424332" y="916536"/>
                  <a:pt x="3133968" y="611452"/>
                </a:cubicBezTo>
                <a:cubicBezTo>
                  <a:pt x="2847459" y="307649"/>
                  <a:pt x="2431185" y="99986"/>
                  <a:pt x="1966090" y="28201"/>
                </a:cubicBezTo>
                <a:cubicBezTo>
                  <a:pt x="1849173" y="8973"/>
                  <a:pt x="1729687" y="0"/>
                  <a:pt x="1612771" y="0"/>
                </a:cubicBezTo>
                <a:lnTo>
                  <a:pt x="1612771" y="0"/>
                </a:lnTo>
                <a:lnTo>
                  <a:pt x="1612771" y="0"/>
                </a:lnTo>
                <a:close/>
              </a:path>
            </a:pathLst>
          </a:custGeom>
          <a:solidFill>
            <a:srgbClr val="00C699"/>
          </a:solidFill>
          <a:ln w="12836" cap="flat">
            <a:noFill/>
            <a:prstDash val="solid"/>
            <a:miter/>
          </a:ln>
        </p:spPr>
        <p:txBody>
          <a:bodyPr rtlCol="0" anchor="ctr"/>
          <a:lstStyle/>
          <a:p>
            <a:endParaRPr lang="vi-VN"/>
          </a:p>
        </p:txBody>
      </p:sp>
      <p:sp>
        <p:nvSpPr>
          <p:cNvPr id="13" name="TextBox 12">
            <a:extLst>
              <a:ext uri="{FF2B5EF4-FFF2-40B4-BE49-F238E27FC236}">
                <a16:creationId xmlns:a16="http://schemas.microsoft.com/office/drawing/2014/main" xmlns="" id="{8A5B4F42-0445-4644-A86A-B56BFA566025}"/>
              </a:ext>
            </a:extLst>
          </p:cNvPr>
          <p:cNvSpPr txBox="1"/>
          <p:nvPr/>
        </p:nvSpPr>
        <p:spPr>
          <a:xfrm>
            <a:off x="3217569" y="1380442"/>
            <a:ext cx="4647922" cy="1865126"/>
          </a:xfrm>
          <a:prstGeom prst="rect">
            <a:avLst/>
          </a:prstGeom>
          <a:noFill/>
        </p:spPr>
        <p:txBody>
          <a:bodyPr wrap="square" rtlCol="0">
            <a:spAutoFit/>
          </a:bodyPr>
          <a:lstStyle/>
          <a:p>
            <a:pPr algn="just">
              <a:lnSpc>
                <a:spcPct val="120000"/>
              </a:lnSpc>
            </a:pPr>
            <a:r>
              <a:rPr lang="vi-VN" sz="2400" dirty="0">
                <a:solidFill>
                  <a:schemeClr val="bg1"/>
                </a:solidFill>
                <a:latin typeface="Arial" panose="020B0604020202020204" pitchFamily="34" charset="0"/>
                <a:cs typeface="Arial" panose="020B0604020202020204" pitchFamily="34" charset="0"/>
              </a:rPr>
              <a:t>Khái niệm orbital nguyên tử (AO) xuất phát từ Mô hình Rutherford – Bohr hay mô hình hiện đại về nguyên tử?</a:t>
            </a:r>
          </a:p>
        </p:txBody>
      </p:sp>
      <p:pic>
        <p:nvPicPr>
          <p:cNvPr id="6" name="Picture 26">
            <a:extLst>
              <a:ext uri="{FF2B5EF4-FFF2-40B4-BE49-F238E27FC236}">
                <a16:creationId xmlns:a16="http://schemas.microsoft.com/office/drawing/2014/main" xmlns="" id="{EE762ADC-2751-4819-94C9-47CCEC1C92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954194" y="5676230"/>
            <a:ext cx="2777496" cy="1461474"/>
          </a:xfrm>
          <a:prstGeom prst="rect">
            <a:avLst/>
          </a:prstGeom>
        </p:spPr>
      </p:pic>
      <p:pic>
        <p:nvPicPr>
          <p:cNvPr id="7" name="Picture 5">
            <a:extLst>
              <a:ext uri="{FF2B5EF4-FFF2-40B4-BE49-F238E27FC236}">
                <a16:creationId xmlns:a16="http://schemas.microsoft.com/office/drawing/2014/main" xmlns="" id="{91D69397-0844-4790-9B39-B5B885402B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25786" y="3240506"/>
            <a:ext cx="2693216" cy="3335098"/>
          </a:xfrm>
          <a:prstGeom prst="rect">
            <a:avLst/>
          </a:prstGeom>
        </p:spPr>
      </p:pic>
      <p:pic>
        <p:nvPicPr>
          <p:cNvPr id="9" name="Picture 11">
            <a:extLst>
              <a:ext uri="{FF2B5EF4-FFF2-40B4-BE49-F238E27FC236}">
                <a16:creationId xmlns:a16="http://schemas.microsoft.com/office/drawing/2014/main" xmlns="" id="{60DADFFA-ADE0-45F0-9993-731E07FD51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53922" y="4279134"/>
            <a:ext cx="896963" cy="2061982"/>
          </a:xfrm>
          <a:prstGeom prst="rect">
            <a:avLst/>
          </a:prstGeom>
        </p:spPr>
      </p:pic>
      <p:pic>
        <p:nvPicPr>
          <p:cNvPr id="10" name="Picture 5">
            <a:extLst>
              <a:ext uri="{FF2B5EF4-FFF2-40B4-BE49-F238E27FC236}">
                <a16:creationId xmlns:a16="http://schemas.microsoft.com/office/drawing/2014/main" xmlns="" id="{534160C4-654F-49AF-9AB2-FCA27A2A17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577642">
            <a:off x="310829" y="774450"/>
            <a:ext cx="548952" cy="404228"/>
          </a:xfrm>
          <a:prstGeom prst="rect">
            <a:avLst/>
          </a:prstGeom>
        </p:spPr>
      </p:pic>
      <p:sp>
        <p:nvSpPr>
          <p:cNvPr id="11" name="Freeform: Shape 10">
            <a:extLst>
              <a:ext uri="{FF2B5EF4-FFF2-40B4-BE49-F238E27FC236}">
                <a16:creationId xmlns:a16="http://schemas.microsoft.com/office/drawing/2014/main" xmlns="" id="{D413FDAE-2F17-4EDE-81AF-77C03A9676F7}"/>
              </a:ext>
            </a:extLst>
          </p:cNvPr>
          <p:cNvSpPr/>
          <p:nvPr/>
        </p:nvSpPr>
        <p:spPr>
          <a:xfrm>
            <a:off x="2554893" y="910713"/>
            <a:ext cx="5878289" cy="3409488"/>
          </a:xfrm>
          <a:custGeom>
            <a:avLst/>
            <a:gdLst>
              <a:gd name="connsiteX0" fmla="*/ 1612771 w 3509318"/>
              <a:gd name="connsiteY0" fmla="*/ 0 h 3236719"/>
              <a:gd name="connsiteX1" fmla="*/ 13202 w 3509318"/>
              <a:gd name="connsiteY1" fmla="*/ 1094716 h 3236719"/>
              <a:gd name="connsiteX2" fmla="*/ 262452 w 3509318"/>
              <a:gd name="connsiteY2" fmla="*/ 1989461 h 3236719"/>
              <a:gd name="connsiteX3" fmla="*/ 1145106 w 3509318"/>
              <a:gd name="connsiteY3" fmla="*/ 2606040 h 3236719"/>
              <a:gd name="connsiteX4" fmla="*/ 1005063 w 3509318"/>
              <a:gd name="connsiteY4" fmla="*/ 2723972 h 3236719"/>
              <a:gd name="connsiteX5" fmla="*/ 831616 w 3509318"/>
              <a:gd name="connsiteY5" fmla="*/ 2843186 h 3236719"/>
              <a:gd name="connsiteX6" fmla="*/ 627334 w 3509318"/>
              <a:gd name="connsiteY6" fmla="*/ 2949581 h 3236719"/>
              <a:gd name="connsiteX7" fmla="*/ 402494 w 3509318"/>
              <a:gd name="connsiteY7" fmla="*/ 3027775 h 3236719"/>
              <a:gd name="connsiteX8" fmla="*/ 345963 w 3509318"/>
              <a:gd name="connsiteY8" fmla="*/ 3071359 h 3236719"/>
              <a:gd name="connsiteX9" fmla="*/ 335685 w 3509318"/>
              <a:gd name="connsiteY9" fmla="*/ 3145707 h 3236719"/>
              <a:gd name="connsiteX10" fmla="*/ 429475 w 3509318"/>
              <a:gd name="connsiteY10" fmla="*/ 3214928 h 3236719"/>
              <a:gd name="connsiteX11" fmla="*/ 447462 w 3509318"/>
              <a:gd name="connsiteY11" fmla="*/ 3213646 h 3236719"/>
              <a:gd name="connsiteX12" fmla="*/ 533544 w 3509318"/>
              <a:gd name="connsiteY12" fmla="*/ 3222619 h 3236719"/>
              <a:gd name="connsiteX13" fmla="*/ 537398 w 3509318"/>
              <a:gd name="connsiteY13" fmla="*/ 3222619 h 3236719"/>
              <a:gd name="connsiteX14" fmla="*/ 572087 w 3509318"/>
              <a:gd name="connsiteY14" fmla="*/ 3225183 h 3236719"/>
              <a:gd name="connsiteX15" fmla="*/ 863736 w 3509318"/>
              <a:gd name="connsiteY15" fmla="*/ 3236720 h 3236719"/>
              <a:gd name="connsiteX16" fmla="*/ 1303136 w 3509318"/>
              <a:gd name="connsiteY16" fmla="*/ 3209800 h 3236719"/>
              <a:gd name="connsiteX17" fmla="*/ 1349388 w 3509318"/>
              <a:gd name="connsiteY17" fmla="*/ 3203391 h 3236719"/>
              <a:gd name="connsiteX18" fmla="*/ 1476583 w 3509318"/>
              <a:gd name="connsiteY18" fmla="*/ 3182881 h 3236719"/>
              <a:gd name="connsiteX19" fmla="*/ 1637182 w 3509318"/>
              <a:gd name="connsiteY19" fmla="*/ 3150835 h 3236719"/>
              <a:gd name="connsiteX20" fmla="*/ 2013627 w 3509318"/>
              <a:gd name="connsiteY20" fmla="*/ 3041876 h 3236719"/>
              <a:gd name="connsiteX21" fmla="*/ 2294997 w 3509318"/>
              <a:gd name="connsiteY21" fmla="*/ 2926507 h 3236719"/>
              <a:gd name="connsiteX22" fmla="*/ 2305275 w 3509318"/>
              <a:gd name="connsiteY22" fmla="*/ 2921380 h 3236719"/>
              <a:gd name="connsiteX23" fmla="*/ 2912983 w 3509318"/>
              <a:gd name="connsiteY23" fmla="*/ 2534255 h 3236719"/>
              <a:gd name="connsiteX24" fmla="*/ 3171227 w 3509318"/>
              <a:gd name="connsiteY24" fmla="*/ 2280445 h 3236719"/>
              <a:gd name="connsiteX25" fmla="*/ 3366516 w 3509318"/>
              <a:gd name="connsiteY25" fmla="*/ 2018944 h 3236719"/>
              <a:gd name="connsiteX26" fmla="*/ 3383218 w 3509318"/>
              <a:gd name="connsiteY26" fmla="*/ 1974079 h 3236719"/>
              <a:gd name="connsiteX27" fmla="*/ 3496280 w 3509318"/>
              <a:gd name="connsiteY27" fmla="*/ 1638229 h 3236719"/>
              <a:gd name="connsiteX28" fmla="*/ 3133968 w 3509318"/>
              <a:gd name="connsiteY28" fmla="*/ 611452 h 3236719"/>
              <a:gd name="connsiteX29" fmla="*/ 1966090 w 3509318"/>
              <a:gd name="connsiteY29" fmla="*/ 28201 h 3236719"/>
              <a:gd name="connsiteX30" fmla="*/ 1612771 w 3509318"/>
              <a:gd name="connsiteY30" fmla="*/ 0 h 3236719"/>
              <a:gd name="connsiteX31" fmla="*/ 1612771 w 3509318"/>
              <a:gd name="connsiteY31" fmla="*/ 0 h 3236719"/>
              <a:gd name="connsiteX32" fmla="*/ 1612771 w 3509318"/>
              <a:gd name="connsiteY32" fmla="*/ 0 h 323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9318" h="3236719">
                <a:moveTo>
                  <a:pt x="1612771" y="0"/>
                </a:moveTo>
                <a:cubicBezTo>
                  <a:pt x="785363" y="0"/>
                  <a:pt x="113416" y="460191"/>
                  <a:pt x="13202" y="1094716"/>
                </a:cubicBezTo>
                <a:cubicBezTo>
                  <a:pt x="-35621" y="1402365"/>
                  <a:pt x="51746" y="1711295"/>
                  <a:pt x="262452" y="1989461"/>
                </a:cubicBezTo>
                <a:cubicBezTo>
                  <a:pt x="468019" y="2259935"/>
                  <a:pt x="781509" y="2479135"/>
                  <a:pt x="1145106" y="2606040"/>
                </a:cubicBezTo>
                <a:cubicBezTo>
                  <a:pt x="1103992" y="2644496"/>
                  <a:pt x="1057740" y="2682952"/>
                  <a:pt x="1005063" y="2723972"/>
                </a:cubicBezTo>
                <a:cubicBezTo>
                  <a:pt x="948532" y="2766274"/>
                  <a:pt x="890716" y="2806012"/>
                  <a:pt x="831616" y="2843186"/>
                </a:cubicBezTo>
                <a:cubicBezTo>
                  <a:pt x="771231" y="2880360"/>
                  <a:pt x="704421" y="2914971"/>
                  <a:pt x="627334" y="2949581"/>
                </a:cubicBezTo>
                <a:cubicBezTo>
                  <a:pt x="548961" y="2980346"/>
                  <a:pt x="478297" y="3008547"/>
                  <a:pt x="402494" y="3027775"/>
                </a:cubicBezTo>
                <a:cubicBezTo>
                  <a:pt x="379368" y="3034184"/>
                  <a:pt x="358811" y="3049567"/>
                  <a:pt x="345963" y="3071359"/>
                </a:cubicBezTo>
                <a:cubicBezTo>
                  <a:pt x="333116" y="3094432"/>
                  <a:pt x="329261" y="3121352"/>
                  <a:pt x="335685" y="3145707"/>
                </a:cubicBezTo>
                <a:cubicBezTo>
                  <a:pt x="347248" y="3186727"/>
                  <a:pt x="385792" y="3214928"/>
                  <a:pt x="429475" y="3214928"/>
                </a:cubicBezTo>
                <a:cubicBezTo>
                  <a:pt x="435899" y="3214928"/>
                  <a:pt x="441038" y="3214928"/>
                  <a:pt x="447462" y="3213646"/>
                </a:cubicBezTo>
                <a:cubicBezTo>
                  <a:pt x="475728" y="3217492"/>
                  <a:pt x="505278" y="3220055"/>
                  <a:pt x="533544" y="3222619"/>
                </a:cubicBezTo>
                <a:cubicBezTo>
                  <a:pt x="534828" y="3222619"/>
                  <a:pt x="536113" y="3222619"/>
                  <a:pt x="537398" y="3222619"/>
                </a:cubicBezTo>
                <a:cubicBezTo>
                  <a:pt x="548961" y="3223901"/>
                  <a:pt x="560524" y="3225183"/>
                  <a:pt x="572087" y="3225183"/>
                </a:cubicBezTo>
                <a:cubicBezTo>
                  <a:pt x="668447" y="3232874"/>
                  <a:pt x="767376" y="3236720"/>
                  <a:pt x="863736" y="3236720"/>
                </a:cubicBezTo>
                <a:cubicBezTo>
                  <a:pt x="1010202" y="3236720"/>
                  <a:pt x="1159239" y="3227747"/>
                  <a:pt x="1303136" y="3209800"/>
                </a:cubicBezTo>
                <a:cubicBezTo>
                  <a:pt x="1318553" y="3208519"/>
                  <a:pt x="1333971" y="3205955"/>
                  <a:pt x="1349388" y="3203391"/>
                </a:cubicBezTo>
                <a:cubicBezTo>
                  <a:pt x="1391786" y="3198264"/>
                  <a:pt x="1434185" y="3190572"/>
                  <a:pt x="1476583" y="3182881"/>
                </a:cubicBezTo>
                <a:cubicBezTo>
                  <a:pt x="1529259" y="3173908"/>
                  <a:pt x="1584506" y="3162371"/>
                  <a:pt x="1637182" y="3150835"/>
                </a:cubicBezTo>
                <a:cubicBezTo>
                  <a:pt x="1764377" y="3122633"/>
                  <a:pt x="1891571" y="3085459"/>
                  <a:pt x="2013627" y="3041876"/>
                </a:cubicBezTo>
                <a:cubicBezTo>
                  <a:pt x="2108702" y="3008547"/>
                  <a:pt x="2203777" y="2970091"/>
                  <a:pt x="2294997" y="2926507"/>
                </a:cubicBezTo>
                <a:lnTo>
                  <a:pt x="2305275" y="2921380"/>
                </a:lnTo>
                <a:cubicBezTo>
                  <a:pt x="2526260" y="2817549"/>
                  <a:pt x="2730542" y="2686798"/>
                  <a:pt x="2912983" y="2534255"/>
                </a:cubicBezTo>
                <a:cubicBezTo>
                  <a:pt x="3000349" y="2461189"/>
                  <a:pt x="3085146" y="2377867"/>
                  <a:pt x="3171227" y="2280445"/>
                </a:cubicBezTo>
                <a:cubicBezTo>
                  <a:pt x="3241891" y="2200969"/>
                  <a:pt x="3307415" y="2112521"/>
                  <a:pt x="3366516" y="2018944"/>
                </a:cubicBezTo>
                <a:cubicBezTo>
                  <a:pt x="3375510" y="2003562"/>
                  <a:pt x="3381933" y="1989461"/>
                  <a:pt x="3383218" y="1974079"/>
                </a:cubicBezTo>
                <a:cubicBezTo>
                  <a:pt x="3439749" y="1867683"/>
                  <a:pt x="3478293" y="1754879"/>
                  <a:pt x="3496280" y="1638229"/>
                </a:cubicBezTo>
                <a:cubicBezTo>
                  <a:pt x="3552811" y="1280587"/>
                  <a:pt x="3424332" y="916536"/>
                  <a:pt x="3133968" y="611452"/>
                </a:cubicBezTo>
                <a:cubicBezTo>
                  <a:pt x="2847459" y="307649"/>
                  <a:pt x="2431185" y="99986"/>
                  <a:pt x="1966090" y="28201"/>
                </a:cubicBezTo>
                <a:cubicBezTo>
                  <a:pt x="1849173" y="8973"/>
                  <a:pt x="1729687" y="0"/>
                  <a:pt x="1612771" y="0"/>
                </a:cubicBezTo>
                <a:lnTo>
                  <a:pt x="1612771" y="0"/>
                </a:lnTo>
                <a:lnTo>
                  <a:pt x="1612771" y="0"/>
                </a:lnTo>
                <a:close/>
              </a:path>
            </a:pathLst>
          </a:custGeom>
          <a:noFill/>
          <a:ln w="12836" cap="flat">
            <a:solidFill>
              <a:srgbClr val="00C699"/>
            </a:solidFill>
            <a:prstDash val="sysDash"/>
            <a:miter/>
          </a:ln>
        </p:spPr>
        <p:txBody>
          <a:bodyPr rtlCol="0" anchor="ctr"/>
          <a:lstStyle/>
          <a:p>
            <a:endParaRPr lang="vi-VN"/>
          </a:p>
        </p:txBody>
      </p:sp>
      <p:pic>
        <p:nvPicPr>
          <p:cNvPr id="12" name="Picture 23">
            <a:extLst>
              <a:ext uri="{FF2B5EF4-FFF2-40B4-BE49-F238E27FC236}">
                <a16:creationId xmlns:a16="http://schemas.microsoft.com/office/drawing/2014/main" xmlns="" id="{B1CB36A9-113D-42B8-8488-0EE8B1A9FE0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29042" y="1369370"/>
            <a:ext cx="313878" cy="437598"/>
          </a:xfrm>
          <a:prstGeom prst="rect">
            <a:avLst/>
          </a:prstGeom>
        </p:spPr>
      </p:pic>
      <p:pic>
        <p:nvPicPr>
          <p:cNvPr id="14" name="Picture 23">
            <a:extLst>
              <a:ext uri="{FF2B5EF4-FFF2-40B4-BE49-F238E27FC236}">
                <a16:creationId xmlns:a16="http://schemas.microsoft.com/office/drawing/2014/main" xmlns="" id="{097844E2-D32C-4B0D-8F88-D2CA631CFAE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6941" y="2615457"/>
            <a:ext cx="313878" cy="437598"/>
          </a:xfrm>
          <a:prstGeom prst="rect">
            <a:avLst/>
          </a:prstGeom>
        </p:spPr>
      </p:pic>
      <p:pic>
        <p:nvPicPr>
          <p:cNvPr id="15" name="Picture 18">
            <a:extLst>
              <a:ext uri="{FF2B5EF4-FFF2-40B4-BE49-F238E27FC236}">
                <a16:creationId xmlns:a16="http://schemas.microsoft.com/office/drawing/2014/main" xmlns="" id="{E8CB69A7-B4FB-451B-B466-229E4B10003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36911" y="179976"/>
            <a:ext cx="807089" cy="802197"/>
          </a:xfrm>
          <a:prstGeom prst="rect">
            <a:avLst/>
          </a:prstGeom>
        </p:spPr>
      </p:pic>
      <p:grpSp>
        <p:nvGrpSpPr>
          <p:cNvPr id="16" name="Group 15">
            <a:extLst>
              <a:ext uri="{FF2B5EF4-FFF2-40B4-BE49-F238E27FC236}">
                <a16:creationId xmlns:a16="http://schemas.microsoft.com/office/drawing/2014/main" xmlns="" id="{7B578ADF-72B5-4D68-BFD8-557A9BFC96AD}"/>
              </a:ext>
            </a:extLst>
          </p:cNvPr>
          <p:cNvGrpSpPr/>
          <p:nvPr/>
        </p:nvGrpSpPr>
        <p:grpSpPr>
          <a:xfrm>
            <a:off x="3344538" y="4838577"/>
            <a:ext cx="4657866" cy="887046"/>
            <a:chOff x="548845" y="2942251"/>
            <a:chExt cx="845907" cy="932122"/>
          </a:xfrm>
        </p:grpSpPr>
        <p:pic>
          <p:nvPicPr>
            <p:cNvPr id="17" name="Picture 31">
              <a:extLst>
                <a:ext uri="{FF2B5EF4-FFF2-40B4-BE49-F238E27FC236}">
                  <a16:creationId xmlns:a16="http://schemas.microsoft.com/office/drawing/2014/main" xmlns="" id="{9D625519-71EA-4000-B246-DC19983DDFA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8845" y="2942251"/>
              <a:ext cx="845907" cy="480531"/>
            </a:xfrm>
            <a:prstGeom prst="rect">
              <a:avLst/>
            </a:prstGeom>
          </p:spPr>
        </p:pic>
        <p:sp>
          <p:nvSpPr>
            <p:cNvPr id="18" name="TextBox 17">
              <a:extLst>
                <a:ext uri="{FF2B5EF4-FFF2-40B4-BE49-F238E27FC236}">
                  <a16:creationId xmlns:a16="http://schemas.microsoft.com/office/drawing/2014/main" xmlns="" id="{68A80B9E-DC4F-4452-88C9-33B4E8D8ECA6}"/>
                </a:ext>
              </a:extLst>
            </p:cNvPr>
            <p:cNvSpPr txBox="1"/>
            <p:nvPr/>
          </p:nvSpPr>
          <p:spPr>
            <a:xfrm>
              <a:off x="556506" y="3001148"/>
              <a:ext cx="782662" cy="873225"/>
            </a:xfrm>
            <a:prstGeom prst="rect">
              <a:avLst/>
            </a:prstGeom>
            <a:noFill/>
          </p:spPr>
          <p:txBody>
            <a:bodyPr wrap="square" rtlCol="0">
              <a:spAutoFit/>
            </a:bodyPr>
            <a:lstStyle/>
            <a:p>
              <a:pPr algn="just">
                <a:lnSpc>
                  <a:spcPct val="120000"/>
                </a:lnSpc>
              </a:pPr>
              <a:r>
                <a:rPr lang="vi-VN" sz="2000" dirty="0">
                  <a:latin typeface="Arial" panose="020B0604020202020204" pitchFamily="34" charset="0"/>
                  <a:cs typeface="Arial" panose="020B0604020202020204" pitchFamily="34" charset="0"/>
                </a:rPr>
                <a:t>Đáp án: Mô hình hiện đại nguyên tử</a:t>
              </a:r>
            </a:p>
          </p:txBody>
        </p:sp>
      </p:grpSp>
    </p:spTree>
    <p:extLst>
      <p:ext uri="{BB962C8B-B14F-4D97-AF65-F5344CB8AC3E}">
        <p14:creationId xmlns:p14="http://schemas.microsoft.com/office/powerpoint/2010/main" val="2510422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EF9EED-0E1E-48AA-91AC-054D189C90B9}"/>
              </a:ext>
            </a:extLst>
          </p:cNvPr>
          <p:cNvSpPr/>
          <p:nvPr/>
        </p:nvSpPr>
        <p:spPr>
          <a:xfrm rot="21409892">
            <a:off x="2665393" y="1371370"/>
            <a:ext cx="5499351" cy="26930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26">
            <a:extLst>
              <a:ext uri="{FF2B5EF4-FFF2-40B4-BE49-F238E27FC236}">
                <a16:creationId xmlns:a16="http://schemas.microsoft.com/office/drawing/2014/main" xmlns="" id="{EE762ADC-2751-4819-94C9-47CCEC1C92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954194" y="5676230"/>
            <a:ext cx="2777496" cy="1461474"/>
          </a:xfrm>
          <a:prstGeom prst="rect">
            <a:avLst/>
          </a:prstGeom>
        </p:spPr>
      </p:pic>
      <p:pic>
        <p:nvPicPr>
          <p:cNvPr id="7" name="Picture 5">
            <a:extLst>
              <a:ext uri="{FF2B5EF4-FFF2-40B4-BE49-F238E27FC236}">
                <a16:creationId xmlns:a16="http://schemas.microsoft.com/office/drawing/2014/main" xmlns="" id="{91D69397-0844-4790-9B39-B5B885402B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25786" y="3240506"/>
            <a:ext cx="2693216" cy="3335098"/>
          </a:xfrm>
          <a:prstGeom prst="rect">
            <a:avLst/>
          </a:prstGeom>
        </p:spPr>
      </p:pic>
      <p:pic>
        <p:nvPicPr>
          <p:cNvPr id="9" name="Picture 11">
            <a:extLst>
              <a:ext uri="{FF2B5EF4-FFF2-40B4-BE49-F238E27FC236}">
                <a16:creationId xmlns:a16="http://schemas.microsoft.com/office/drawing/2014/main" xmlns="" id="{60DADFFA-ADE0-45F0-9993-731E07FD51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53922" y="4279134"/>
            <a:ext cx="896963" cy="2061982"/>
          </a:xfrm>
          <a:prstGeom prst="rect">
            <a:avLst/>
          </a:prstGeom>
        </p:spPr>
      </p:pic>
      <p:pic>
        <p:nvPicPr>
          <p:cNvPr id="10" name="Picture 5">
            <a:extLst>
              <a:ext uri="{FF2B5EF4-FFF2-40B4-BE49-F238E27FC236}">
                <a16:creationId xmlns:a16="http://schemas.microsoft.com/office/drawing/2014/main" xmlns="" id="{534160C4-654F-49AF-9AB2-FCA27A2A174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577642">
            <a:off x="310829" y="774450"/>
            <a:ext cx="548952" cy="404228"/>
          </a:xfrm>
          <a:prstGeom prst="rect">
            <a:avLst/>
          </a:prstGeom>
        </p:spPr>
      </p:pic>
      <p:pic>
        <p:nvPicPr>
          <p:cNvPr id="12" name="Picture 23">
            <a:extLst>
              <a:ext uri="{FF2B5EF4-FFF2-40B4-BE49-F238E27FC236}">
                <a16:creationId xmlns:a16="http://schemas.microsoft.com/office/drawing/2014/main" xmlns="" id="{B1CB36A9-113D-42B8-8488-0EE8B1A9FE0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29042" y="1369370"/>
            <a:ext cx="313878" cy="437598"/>
          </a:xfrm>
          <a:prstGeom prst="rect">
            <a:avLst/>
          </a:prstGeom>
        </p:spPr>
      </p:pic>
      <p:pic>
        <p:nvPicPr>
          <p:cNvPr id="14" name="Picture 23">
            <a:extLst>
              <a:ext uri="{FF2B5EF4-FFF2-40B4-BE49-F238E27FC236}">
                <a16:creationId xmlns:a16="http://schemas.microsoft.com/office/drawing/2014/main" xmlns="" id="{097844E2-D32C-4B0D-8F88-D2CA631CFAE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6941" y="2615457"/>
            <a:ext cx="313878" cy="437598"/>
          </a:xfrm>
          <a:prstGeom prst="rect">
            <a:avLst/>
          </a:prstGeom>
        </p:spPr>
      </p:pic>
      <p:pic>
        <p:nvPicPr>
          <p:cNvPr id="15" name="Picture 18">
            <a:extLst>
              <a:ext uri="{FF2B5EF4-FFF2-40B4-BE49-F238E27FC236}">
                <a16:creationId xmlns:a16="http://schemas.microsoft.com/office/drawing/2014/main" xmlns="" id="{E8CB69A7-B4FB-451B-B466-229E4B10003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36911" y="179976"/>
            <a:ext cx="807089" cy="802197"/>
          </a:xfrm>
          <a:prstGeom prst="rect">
            <a:avLst/>
          </a:prstGeom>
        </p:spPr>
      </p:pic>
      <p:sp>
        <p:nvSpPr>
          <p:cNvPr id="13" name="TextBox 12">
            <a:extLst>
              <a:ext uri="{FF2B5EF4-FFF2-40B4-BE49-F238E27FC236}">
                <a16:creationId xmlns:a16="http://schemas.microsoft.com/office/drawing/2014/main" xmlns="" id="{8A5B4F42-0445-4644-A86A-B56BFA566025}"/>
              </a:ext>
            </a:extLst>
          </p:cNvPr>
          <p:cNvSpPr txBox="1"/>
          <p:nvPr/>
        </p:nvSpPr>
        <p:spPr>
          <a:xfrm>
            <a:off x="1542920" y="1558145"/>
            <a:ext cx="7421569" cy="2308324"/>
          </a:xfrm>
          <a:prstGeom prst="rect">
            <a:avLst/>
          </a:prstGeom>
          <a:solidFill>
            <a:srgbClr val="00C699"/>
          </a:solidFill>
        </p:spPr>
        <p:txBody>
          <a:bodyPr wrap="square" rtlCol="0">
            <a:spAutoFit/>
          </a:bodyPr>
          <a:lstStyle/>
          <a:p>
            <a:pPr algn="just">
              <a:lnSpc>
                <a:spcPct val="120000"/>
              </a:lnSpc>
            </a:pPr>
            <a:r>
              <a:rPr lang="vi-VN" sz="2400" dirty="0">
                <a:solidFill>
                  <a:schemeClr val="bg1"/>
                </a:solidFill>
                <a:latin typeface="Arial" panose="020B0604020202020204" pitchFamily="34" charset="0"/>
                <a:cs typeface="Arial" panose="020B0604020202020204" pitchFamily="34" charset="0"/>
              </a:rPr>
              <a:t>Chọn phát biểu đúng về electron s.</a:t>
            </a:r>
          </a:p>
          <a:p>
            <a:pPr marL="401638" indent="-401638" algn="just">
              <a:lnSpc>
                <a:spcPct val="120000"/>
              </a:lnSpc>
            </a:pPr>
            <a:r>
              <a:rPr lang="vi-VN" sz="2400" dirty="0">
                <a:solidFill>
                  <a:schemeClr val="bg1"/>
                </a:solidFill>
                <a:latin typeface="Arial" panose="020B0604020202020204" pitchFamily="34" charset="0"/>
                <a:cs typeface="Arial" panose="020B0604020202020204" pitchFamily="34" charset="0"/>
              </a:rPr>
              <a:t>A. Là electron chuyển động chủ yếu trong khu vực không gian hình cầu.</a:t>
            </a:r>
          </a:p>
          <a:p>
            <a:pPr algn="just">
              <a:lnSpc>
                <a:spcPct val="120000"/>
              </a:lnSpc>
            </a:pPr>
            <a:r>
              <a:rPr lang="vi-VN" sz="2400" dirty="0">
                <a:solidFill>
                  <a:schemeClr val="bg1"/>
                </a:solidFill>
                <a:latin typeface="Arial" panose="020B0604020202020204" pitchFamily="34" charset="0"/>
                <a:cs typeface="Arial" panose="020B0604020202020204" pitchFamily="34" charset="0"/>
              </a:rPr>
              <a:t>B. Là electron chỉ chuyển động trên một mặt cầu. </a:t>
            </a:r>
          </a:p>
          <a:p>
            <a:pPr algn="just">
              <a:lnSpc>
                <a:spcPct val="120000"/>
              </a:lnSpc>
            </a:pPr>
            <a:r>
              <a:rPr lang="vi-VN" sz="2400" dirty="0">
                <a:solidFill>
                  <a:schemeClr val="bg1"/>
                </a:solidFill>
                <a:latin typeface="Arial" panose="020B0604020202020204" pitchFamily="34" charset="0"/>
                <a:cs typeface="Arial" panose="020B0604020202020204" pitchFamily="34" charset="0"/>
              </a:rPr>
              <a:t>C. Là electron chỉ chuyển động trên một đường tròn.</a:t>
            </a:r>
            <a:endParaRPr lang="en-US" sz="2400" dirty="0">
              <a:solidFill>
                <a:schemeClr val="bg1"/>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7BD7E0A2-BC01-45E3-B780-C34F19BBE24E}"/>
              </a:ext>
            </a:extLst>
          </p:cNvPr>
          <p:cNvGrpSpPr/>
          <p:nvPr/>
        </p:nvGrpSpPr>
        <p:grpSpPr>
          <a:xfrm>
            <a:off x="4572000" y="4819325"/>
            <a:ext cx="2232247" cy="830997"/>
            <a:chOff x="548845" y="2942251"/>
            <a:chExt cx="845907" cy="830997"/>
          </a:xfrm>
        </p:grpSpPr>
        <p:pic>
          <p:nvPicPr>
            <p:cNvPr id="16" name="Picture 31">
              <a:extLst>
                <a:ext uri="{FF2B5EF4-FFF2-40B4-BE49-F238E27FC236}">
                  <a16:creationId xmlns:a16="http://schemas.microsoft.com/office/drawing/2014/main" xmlns="" id="{B7FF71D2-CBA2-4974-BB1F-27D619AD04C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48845" y="2942251"/>
              <a:ext cx="845907" cy="480531"/>
            </a:xfrm>
            <a:prstGeom prst="rect">
              <a:avLst/>
            </a:prstGeom>
          </p:spPr>
        </p:pic>
        <p:sp>
          <p:nvSpPr>
            <p:cNvPr id="17" name="TextBox 16">
              <a:extLst>
                <a:ext uri="{FF2B5EF4-FFF2-40B4-BE49-F238E27FC236}">
                  <a16:creationId xmlns:a16="http://schemas.microsoft.com/office/drawing/2014/main" xmlns="" id="{D385FB86-90E2-4E09-A9D3-6D0222CB0B18}"/>
                </a:ext>
              </a:extLst>
            </p:cNvPr>
            <p:cNvSpPr txBox="1"/>
            <p:nvPr/>
          </p:nvSpPr>
          <p:spPr>
            <a:xfrm>
              <a:off x="612090" y="2942251"/>
              <a:ext cx="782662" cy="830997"/>
            </a:xfrm>
            <a:prstGeom prst="rect">
              <a:avLst/>
            </a:prstGeom>
            <a:noFill/>
          </p:spPr>
          <p:txBody>
            <a:bodyPr wrap="square" rtlCol="0">
              <a:spAutoFit/>
            </a:bodyPr>
            <a:lstStyle/>
            <a:p>
              <a:pPr algn="just">
                <a:lnSpc>
                  <a:spcPct val="120000"/>
                </a:lnSpc>
              </a:pPr>
              <a:r>
                <a:rPr lang="vi-VN" sz="2000" dirty="0">
                  <a:latin typeface="Arial" panose="020B0604020202020204" pitchFamily="34" charset="0"/>
                  <a:cs typeface="Arial" panose="020B0604020202020204" pitchFamily="34" charset="0"/>
                </a:rPr>
                <a:t>Đáp án: A</a:t>
              </a:r>
            </a:p>
          </p:txBody>
        </p:sp>
      </p:grpSp>
    </p:spTree>
    <p:extLst>
      <p:ext uri="{BB962C8B-B14F-4D97-AF65-F5344CB8AC3E}">
        <p14:creationId xmlns:p14="http://schemas.microsoft.com/office/powerpoint/2010/main" val="31473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a:extLst>
              <a:ext uri="{FF2B5EF4-FFF2-40B4-BE49-F238E27FC236}">
                <a16:creationId xmlns:a16="http://schemas.microsoft.com/office/drawing/2014/main" xmlns="" id="{16D42DCA-BF46-4E95-92FF-2D649346CE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201" y="5689492"/>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44835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364174" y="-10330"/>
            <a:ext cx="7779826" cy="2308324"/>
          </a:xfrm>
          <a:prstGeom prst="rect">
            <a:avLst/>
          </a:prstGeom>
          <a:solidFill>
            <a:srgbClr val="00C699"/>
          </a:solidFill>
        </p:spPr>
        <p:txBody>
          <a:bodyPr wrap="square" rtlCol="0">
            <a:spAutoFit/>
          </a:bodyPr>
          <a:lstStyle/>
          <a:p>
            <a:r>
              <a:rPr lang="vi-VN"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Chọn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phát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biểu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sai</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A</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Mỗi</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chỉ</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tối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đa</a:t>
            </a:r>
            <a:r>
              <a:rPr lang="en-US" sz="2400" dirty="0" smtClean="0">
                <a:solidFill>
                  <a:schemeClr val="bg1"/>
                </a:solidFill>
                <a:latin typeface="Arial" panose="020B0604020202020204" pitchFamily="34" charset="0"/>
                <a:cs typeface="Arial" panose="020B0604020202020204" pitchFamily="34" charset="0"/>
              </a:rPr>
              <a:t> 2 electron.</a:t>
            </a: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	</a:t>
            </a:r>
          </a:p>
          <a:p>
            <a:r>
              <a:rPr lang="en-US" sz="2400" dirty="0" smtClean="0">
                <a:solidFill>
                  <a:schemeClr val="bg1"/>
                </a:solidFill>
                <a:latin typeface="Arial" panose="020B0604020202020204" pitchFamily="34" charset="0"/>
                <a:cs typeface="Arial" panose="020B0604020202020204" pitchFamily="34" charset="0"/>
              </a:rPr>
              <a:t>B</a:t>
            </a: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2 electron </a:t>
            </a:r>
            <a:r>
              <a:rPr lang="en-US" sz="2400" dirty="0" err="1" smtClean="0">
                <a:solidFill>
                  <a:schemeClr val="bg1"/>
                </a:solidFill>
                <a:latin typeface="Arial" panose="020B0604020202020204" pitchFamily="34" charset="0"/>
                <a:cs typeface="Arial" panose="020B0604020202020204" pitchFamily="34" charset="0"/>
              </a:rPr>
              <a:t>chung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trong</a:t>
            </a:r>
            <a:r>
              <a:rPr lang="en-US" sz="2400" dirty="0" smtClean="0">
                <a:solidFill>
                  <a:schemeClr val="bg1"/>
                </a:solidFill>
                <a:latin typeface="Arial" panose="020B0604020202020204" pitchFamily="34" charset="0"/>
                <a:cs typeface="Arial" panose="020B0604020202020204" pitchFamily="34" charset="0"/>
              </a:rPr>
              <a:t> 1 AO </a:t>
            </a:r>
            <a:r>
              <a:rPr lang="en-US" sz="2400" dirty="0" err="1" smtClean="0">
                <a:solidFill>
                  <a:schemeClr val="bg1"/>
                </a:solidFill>
                <a:latin typeface="Arial" panose="020B0604020202020204" pitchFamily="34" charset="0"/>
                <a:cs typeface="Arial" panose="020B0604020202020204" pitchFamily="34" charset="0"/>
              </a:rPr>
              <a:t>thì</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gọi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electron </a:t>
            </a:r>
            <a:r>
              <a:rPr lang="en-US" sz="2400" dirty="0" err="1" smtClean="0">
                <a:solidFill>
                  <a:schemeClr val="bg1"/>
                </a:solidFill>
                <a:latin typeface="Arial" panose="020B0604020202020204" pitchFamily="34" charset="0"/>
                <a:cs typeface="Arial" panose="020B0604020202020204" pitchFamily="34" charset="0"/>
              </a:rPr>
              <a:t>ghép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đôi</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Nếu</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không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chứa</a:t>
            </a:r>
            <a:r>
              <a:rPr lang="en-US" sz="2400" dirty="0" smtClean="0">
                <a:solidFill>
                  <a:schemeClr val="bg1"/>
                </a:solidFill>
                <a:latin typeface="Arial" panose="020B0604020202020204" pitchFamily="34" charset="0"/>
                <a:cs typeface="Arial" panose="020B0604020202020204" pitchFamily="34" charset="0"/>
              </a:rPr>
              <a:t> electron </a:t>
            </a:r>
            <a:r>
              <a:rPr lang="en-US" sz="2400" dirty="0" err="1" smtClean="0">
                <a:solidFill>
                  <a:schemeClr val="bg1"/>
                </a:solidFill>
                <a:latin typeface="Arial" panose="020B0604020202020204" pitchFamily="34" charset="0"/>
                <a:cs typeface="Arial" panose="020B0604020202020204" pitchFamily="34" charset="0"/>
              </a:rPr>
              <a:t>thì</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gọi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trống</a:t>
            </a:r>
            <a:r>
              <a:rPr lang="en-US" sz="2400" dirty="0" smtClean="0">
                <a:solidFill>
                  <a:schemeClr val="bg1"/>
                </a:solidFill>
                <a:latin typeface="Arial" panose="020B0604020202020204" pitchFamily="34" charset="0"/>
                <a:cs typeface="Arial" panose="020B0604020202020204" pitchFamily="34" charset="0"/>
              </a:rPr>
              <a:t>. </a:t>
            </a:r>
          </a:p>
          <a:p>
            <a:r>
              <a:rPr lang="en-US" sz="2400" dirty="0" smtClean="0">
                <a:solidFill>
                  <a:schemeClr val="bg1"/>
                </a:solidFill>
                <a:latin typeface="Arial" panose="020B0604020202020204" pitchFamily="34" charset="0"/>
                <a:cs typeface="Arial" panose="020B0604020202020204" pitchFamily="34" charset="0"/>
              </a:rPr>
              <a:t>D</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Mỗi</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thể</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chứa</a:t>
            </a:r>
            <a:r>
              <a:rPr lang="en-US" sz="2400" dirty="0" smtClean="0">
                <a:solidFill>
                  <a:schemeClr val="bg1"/>
                </a:solidFill>
                <a:latin typeface="Arial" panose="020B0604020202020204" pitchFamily="34" charset="0"/>
                <a:cs typeface="Arial" panose="020B0604020202020204" pitchFamily="34" charset="0"/>
              </a:rPr>
              <a:t> 0, 1 </a:t>
            </a:r>
            <a:r>
              <a:rPr lang="en-US" sz="2400" dirty="0" err="1" smtClean="0">
                <a:solidFill>
                  <a:schemeClr val="bg1"/>
                </a:solidFill>
                <a:latin typeface="Arial" panose="020B0604020202020204" pitchFamily="34" charset="0"/>
                <a:cs typeface="Arial" panose="020B0604020202020204" pitchFamily="34" charset="0"/>
              </a:rPr>
              <a:t>hoặc</a:t>
            </a:r>
            <a:r>
              <a:rPr lang="en-US" sz="2400" dirty="0" smtClean="0">
                <a:solidFill>
                  <a:schemeClr val="bg1"/>
                </a:solidFill>
                <a:latin typeface="Arial" panose="020B0604020202020204" pitchFamily="34" charset="0"/>
                <a:cs typeface="Arial" panose="020B0604020202020204" pitchFamily="34" charset="0"/>
              </a:rPr>
              <a:t> 2 electron.</a:t>
            </a: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354258" y="4751707"/>
            <a:ext cx="6394205" cy="1356942"/>
            <a:chOff x="5005137" y="4819324"/>
            <a:chExt cx="5085346" cy="1274052"/>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274052"/>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433464"/>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pic>
        <p:nvPicPr>
          <p:cNvPr id="24" name="Picture 10">
            <a:extLst>
              <a:ext uri="{FF2B5EF4-FFF2-40B4-BE49-F238E27FC236}">
                <a16:creationId xmlns:a16="http://schemas.microsoft.com/office/drawing/2014/main" xmlns="" id="{539139BD-1499-4934-BAE5-96D0CD84A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221" y="4473205"/>
            <a:ext cx="1192736" cy="1913946"/>
          </a:xfrm>
          <a:prstGeom prst="rect">
            <a:avLst/>
          </a:prstGeom>
        </p:spPr>
      </p:pic>
      <p:sp>
        <p:nvSpPr>
          <p:cNvPr id="12" name="TextBox 11">
            <a:extLst>
              <a:ext uri="{FF2B5EF4-FFF2-40B4-BE49-F238E27FC236}">
                <a16:creationId xmlns:a16="http://schemas.microsoft.com/office/drawing/2014/main" xmlns="" id="{1258DBEA-9FEE-4C24-831C-BA8240487E8E}"/>
              </a:ext>
            </a:extLst>
          </p:cNvPr>
          <p:cNvSpPr txBox="1"/>
          <p:nvPr/>
        </p:nvSpPr>
        <p:spPr>
          <a:xfrm>
            <a:off x="3143817" y="5038236"/>
            <a:ext cx="5072749" cy="1754326"/>
          </a:xfrm>
          <a:prstGeom prst="rect">
            <a:avLst/>
          </a:prstGeom>
          <a:noFill/>
        </p:spPr>
        <p:txBody>
          <a:bodyPr wrap="square" rtlCol="0">
            <a:spAutoFit/>
          </a:bodyPr>
          <a:lstStyle/>
          <a:p>
            <a:pPr>
              <a:lnSpc>
                <a:spcPct val="150000"/>
              </a:lnSpc>
            </a:pPr>
            <a:r>
              <a:rPr lang="en-US" sz="2400" dirty="0" err="1" smtClean="0">
                <a:latin typeface="Arial" panose="020B0604020202020204" pitchFamily="34" charset="0"/>
                <a:cs typeface="Arial" panose="020B0604020202020204" pitchFamily="34" charset="0"/>
              </a:rPr>
              <a:t>Nếu</a:t>
            </a:r>
            <a:r>
              <a:rPr lang="en-US" sz="2400" dirty="0" smtClean="0">
                <a:latin typeface="Arial" panose="020B0604020202020204" pitchFamily="34" charset="0"/>
                <a:cs typeface="Arial" panose="020B0604020202020204" pitchFamily="34" charset="0"/>
              </a:rPr>
              <a:t> AO </a:t>
            </a:r>
            <a:r>
              <a:rPr lang="en-US" sz="2400" dirty="0" err="1" smtClean="0">
                <a:latin typeface="Arial" panose="020B0604020202020204" pitchFamily="34" charset="0"/>
                <a:cs typeface="Arial" panose="020B0604020202020204" pitchFamily="34" charset="0"/>
              </a:rPr>
              <a:t>không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chứa</a:t>
            </a:r>
            <a:r>
              <a:rPr lang="en-US" sz="2400" dirty="0" smtClean="0">
                <a:latin typeface="Arial" panose="020B0604020202020204" pitchFamily="34" charset="0"/>
                <a:cs typeface="Arial" panose="020B0604020202020204" pitchFamily="34" charset="0"/>
              </a:rPr>
              <a:t> electron </a:t>
            </a:r>
            <a:r>
              <a:rPr lang="en-US" sz="2400" dirty="0" err="1" smtClean="0">
                <a:latin typeface="Arial" panose="020B0604020202020204" pitchFamily="34" charset="0"/>
                <a:cs typeface="Arial" panose="020B0604020202020204" pitchFamily="34" charset="0"/>
              </a:rPr>
              <a:t>thì</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gọi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AO </a:t>
            </a:r>
            <a:r>
              <a:rPr lang="en-US" sz="2400" dirty="0" err="1" smtClean="0">
                <a:latin typeface="Arial" panose="020B0604020202020204" pitchFamily="34" charset="0"/>
                <a:cs typeface="Arial" panose="020B0604020202020204" pitchFamily="34" charset="0"/>
              </a:rPr>
              <a:t>trống</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fontAlgn="ctr">
              <a:lnSpc>
                <a:spcPct val="150000"/>
              </a:lnSpc>
            </a:pPr>
            <a:r>
              <a:rPr lang="en-US" sz="24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Đáp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án</a:t>
            </a:r>
            <a:r>
              <a:rPr lang="en-US" sz="2400" b="1" dirty="0">
                <a:solidFill>
                  <a:srgbClr val="FF0000"/>
                </a:solidFill>
                <a:latin typeface="Arial" panose="020B0604020202020204" pitchFamily="34" charset="0"/>
                <a:cs typeface="Arial" panose="020B0604020202020204" pitchFamily="34" charset="0"/>
              </a:rPr>
              <a:t> C.</a:t>
            </a:r>
          </a:p>
        </p:txBody>
      </p:sp>
      <p:pic>
        <p:nvPicPr>
          <p:cNvPr id="3" name="Picture 2"/>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19539" t="66060" r="17708" b="11718"/>
          <a:stretch/>
        </p:blipFill>
        <p:spPr>
          <a:xfrm>
            <a:off x="2411760" y="2346856"/>
            <a:ext cx="5372543" cy="2090114"/>
          </a:xfrm>
          <a:prstGeom prst="rect">
            <a:avLst/>
          </a:prstGeom>
        </p:spPr>
      </p:pic>
    </p:spTree>
    <p:extLst>
      <p:ext uri="{BB962C8B-B14F-4D97-AF65-F5344CB8AC3E}">
        <p14:creationId xmlns:p14="http://schemas.microsoft.com/office/powerpoint/2010/main" val="9602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33400" y="1295400"/>
            <a:ext cx="9144000" cy="1447800"/>
          </a:xfrm>
        </p:spPr>
        <p:txBody>
          <a:bodyPr/>
          <a:lstStyle/>
          <a:p>
            <a:pPr algn="ctr">
              <a:buFontTx/>
              <a:buNone/>
            </a:pPr>
            <a:r>
              <a:rPr lang="en-US" dirty="0" err="1"/>
              <a:t>Hãy</a:t>
            </a:r>
            <a:r>
              <a:rPr lang="en-US" dirty="0"/>
              <a:t> </a:t>
            </a:r>
            <a:r>
              <a:rPr lang="en-US" dirty="0" err="1"/>
              <a:t>cho</a:t>
            </a:r>
            <a:r>
              <a:rPr lang="en-US" dirty="0"/>
              <a:t> </a:t>
            </a:r>
            <a:r>
              <a:rPr lang="en-US" dirty="0" err="1"/>
              <a:t>biết</a:t>
            </a:r>
            <a:r>
              <a:rPr lang="en-US" dirty="0"/>
              <a:t> </a:t>
            </a:r>
            <a:r>
              <a:rPr lang="en-US" dirty="0" err="1"/>
              <a:t>mối</a:t>
            </a:r>
            <a:r>
              <a:rPr lang="en-US" dirty="0"/>
              <a:t> </a:t>
            </a:r>
            <a:r>
              <a:rPr lang="en-US" dirty="0" err="1"/>
              <a:t>liên</a:t>
            </a:r>
            <a:r>
              <a:rPr lang="en-US" dirty="0"/>
              <a:t> </a:t>
            </a:r>
            <a:r>
              <a:rPr lang="en-US" dirty="0" err="1"/>
              <a:t>hệ</a:t>
            </a:r>
            <a:r>
              <a:rPr lang="en-US" dirty="0"/>
              <a:t> </a:t>
            </a:r>
            <a:r>
              <a:rPr lang="en-US" dirty="0" err="1"/>
              <a:t>giữa</a:t>
            </a:r>
            <a:r>
              <a:rPr lang="en-US" dirty="0"/>
              <a:t> </a:t>
            </a:r>
          </a:p>
          <a:p>
            <a:pPr algn="ctr">
              <a:buFontTx/>
              <a:buNone/>
            </a:pPr>
            <a:r>
              <a:rPr lang="en-US" dirty="0" err="1"/>
              <a:t>số</a:t>
            </a:r>
            <a:r>
              <a:rPr lang="en-US" dirty="0"/>
              <a:t> e, </a:t>
            </a:r>
            <a:r>
              <a:rPr lang="en-US" dirty="0" err="1"/>
              <a:t>số</a:t>
            </a:r>
            <a:r>
              <a:rPr lang="en-US" dirty="0"/>
              <a:t> p </a:t>
            </a:r>
            <a:r>
              <a:rPr lang="en-US" dirty="0" err="1"/>
              <a:t>và</a:t>
            </a:r>
            <a:r>
              <a:rPr lang="en-US" dirty="0"/>
              <a:t> </a:t>
            </a:r>
            <a:r>
              <a:rPr lang="en-US" dirty="0" err="1"/>
              <a:t>số</a:t>
            </a:r>
            <a:r>
              <a:rPr lang="en-US" dirty="0"/>
              <a:t> </a:t>
            </a:r>
            <a:r>
              <a:rPr lang="en-US" dirty="0" err="1"/>
              <a:t>hiệu</a:t>
            </a:r>
            <a:r>
              <a:rPr lang="en-US" dirty="0"/>
              <a:t> </a:t>
            </a:r>
            <a:r>
              <a:rPr lang="en-US" dirty="0" err="1"/>
              <a:t>nguyên</a:t>
            </a:r>
            <a:r>
              <a:rPr lang="en-US" dirty="0"/>
              <a:t> </a:t>
            </a:r>
            <a:r>
              <a:rPr lang="en-US" dirty="0" err="1"/>
              <a:t>tử</a:t>
            </a:r>
            <a:r>
              <a:rPr lang="en-US" dirty="0"/>
              <a:t> (Z)?</a:t>
            </a:r>
          </a:p>
          <a:p>
            <a:pPr algn="ctr">
              <a:buFontTx/>
              <a:buNone/>
            </a:pPr>
            <a:endParaRPr lang="en-US" dirty="0"/>
          </a:p>
        </p:txBody>
      </p:sp>
      <p:sp>
        <p:nvSpPr>
          <p:cNvPr id="32771" name="Rectangle 3"/>
          <p:cNvSpPr>
            <a:spLocks noChangeArrowheads="1"/>
          </p:cNvSpPr>
          <p:nvPr/>
        </p:nvSpPr>
        <p:spPr bwMode="auto">
          <a:xfrm rot="10783288" flipV="1">
            <a:off x="990600" y="5486400"/>
            <a:ext cx="7316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b="1">
                <a:latin typeface="Times New Roman" pitchFamily="18" charset="0"/>
              </a:rPr>
              <a:t>Cl: Z =17</a:t>
            </a:r>
            <a:r>
              <a:rPr lang="en-US" sz="3200" b="1">
                <a:latin typeface="Times New Roman" pitchFamily="18" charset="0"/>
                <a:sym typeface="Wingdings" pitchFamily="2" charset="2"/>
              </a:rPr>
              <a:t></a:t>
            </a:r>
            <a:r>
              <a:rPr lang="en-US" sz="3200" b="1">
                <a:latin typeface="Times New Roman" pitchFamily="18" charset="0"/>
              </a:rPr>
              <a:t> có 17e và 17p</a:t>
            </a:r>
          </a:p>
          <a:p>
            <a:pPr eaLnBrk="0" hangingPunct="0"/>
            <a:r>
              <a:rPr lang="en-US" sz="3200" b="1">
                <a:latin typeface="Times New Roman" pitchFamily="18" charset="0"/>
              </a:rPr>
              <a:t>O: Z =8</a:t>
            </a:r>
            <a:r>
              <a:rPr lang="en-US" sz="3200" b="1">
                <a:latin typeface="Times New Roman" pitchFamily="18" charset="0"/>
                <a:sym typeface="Wingdings" pitchFamily="2" charset="2"/>
              </a:rPr>
              <a:t></a:t>
            </a:r>
            <a:r>
              <a:rPr lang="en-US" sz="3200" b="1">
                <a:latin typeface="Times New Roman" pitchFamily="18" charset="0"/>
              </a:rPr>
              <a:t> có 8e và 8p</a:t>
            </a:r>
            <a:endParaRPr lang="en-US" sz="2400" b="1">
              <a:latin typeface="Times New Roman" pitchFamily="18" charset="0"/>
            </a:endParaRPr>
          </a:p>
        </p:txBody>
      </p:sp>
      <p:graphicFrame>
        <p:nvGraphicFramePr>
          <p:cNvPr id="32783" name="Group 15"/>
          <p:cNvGraphicFramePr>
            <a:graphicFrameLocks noGrp="1"/>
          </p:cNvGraphicFramePr>
          <p:nvPr/>
        </p:nvGraphicFramePr>
        <p:xfrm>
          <a:off x="990600" y="2895600"/>
          <a:ext cx="7391400" cy="669925"/>
        </p:xfrm>
        <a:graphic>
          <a:graphicData uri="http://schemas.openxmlformats.org/drawingml/2006/table">
            <a:tbl>
              <a:tblPr/>
              <a:tblGrid>
                <a:gridCol w="7391400"/>
              </a:tblGrid>
              <a:tr h="669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FF0000"/>
                          </a:solidFill>
                          <a:effectLst/>
                          <a:latin typeface="Arial" charset="0"/>
                        </a:rPr>
                        <a:t>số</a:t>
                      </a:r>
                      <a:r>
                        <a:rPr kumimoji="0" lang="en-US" sz="3200" b="0" i="0" u="none" strike="noStrike" cap="none" normalizeH="0" baseline="0" dirty="0" smtClean="0">
                          <a:ln>
                            <a:noFill/>
                          </a:ln>
                          <a:solidFill>
                            <a:srgbClr val="FF0000"/>
                          </a:solidFill>
                          <a:effectLst/>
                          <a:latin typeface="Arial" charset="0"/>
                        </a:rPr>
                        <a:t> e = </a:t>
                      </a:r>
                      <a:r>
                        <a:rPr kumimoji="0" lang="en-US" sz="3200" b="0" i="0" u="none" strike="noStrike" cap="none" normalizeH="0" baseline="0" dirty="0" err="1" smtClean="0">
                          <a:ln>
                            <a:noFill/>
                          </a:ln>
                          <a:solidFill>
                            <a:srgbClr val="FF0000"/>
                          </a:solidFill>
                          <a:effectLst/>
                          <a:latin typeface="Arial" charset="0"/>
                        </a:rPr>
                        <a:t>số</a:t>
                      </a:r>
                      <a:r>
                        <a:rPr kumimoji="0" lang="en-US" sz="3200" b="0" i="0" u="none" strike="noStrike" cap="none" normalizeH="0" baseline="0" dirty="0" smtClean="0">
                          <a:ln>
                            <a:noFill/>
                          </a:ln>
                          <a:solidFill>
                            <a:srgbClr val="FF0000"/>
                          </a:solidFill>
                          <a:effectLst/>
                          <a:latin typeface="Arial" charset="0"/>
                        </a:rPr>
                        <a:t> p = </a:t>
                      </a:r>
                      <a:r>
                        <a:rPr kumimoji="0" lang="en-US" sz="3200" b="0" i="0" u="none" strike="noStrike" cap="none" normalizeH="0" baseline="0" dirty="0" err="1" smtClean="0">
                          <a:ln>
                            <a:noFill/>
                          </a:ln>
                          <a:solidFill>
                            <a:srgbClr val="FF0000"/>
                          </a:solidFill>
                          <a:effectLst/>
                          <a:latin typeface="Arial" charset="0"/>
                        </a:rPr>
                        <a:t>số</a:t>
                      </a:r>
                      <a:r>
                        <a:rPr kumimoji="0" lang="en-US"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err="1" smtClean="0">
                          <a:ln>
                            <a:noFill/>
                          </a:ln>
                          <a:solidFill>
                            <a:srgbClr val="FF0000"/>
                          </a:solidFill>
                          <a:effectLst/>
                          <a:latin typeface="Arial" charset="0"/>
                        </a:rPr>
                        <a:t>hiệu</a:t>
                      </a:r>
                      <a:r>
                        <a:rPr kumimoji="0" lang="en-US"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err="1" smtClean="0">
                          <a:ln>
                            <a:noFill/>
                          </a:ln>
                          <a:solidFill>
                            <a:srgbClr val="FF0000"/>
                          </a:solidFill>
                          <a:effectLst/>
                          <a:latin typeface="Arial" charset="0"/>
                        </a:rPr>
                        <a:t>nguyên</a:t>
                      </a:r>
                      <a:r>
                        <a:rPr kumimoji="0" lang="en-US"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err="1" smtClean="0">
                          <a:ln>
                            <a:noFill/>
                          </a:ln>
                          <a:solidFill>
                            <a:srgbClr val="FF0000"/>
                          </a:solidFill>
                          <a:effectLst/>
                          <a:latin typeface="Arial" charset="0"/>
                        </a:rPr>
                        <a:t>tử</a:t>
                      </a:r>
                      <a:r>
                        <a:rPr kumimoji="0" lang="en-US" sz="3200" b="0" i="0" u="none" strike="noStrike" cap="none" normalizeH="0" baseline="0" dirty="0" smtClean="0">
                          <a:ln>
                            <a:noFill/>
                          </a:ln>
                          <a:solidFill>
                            <a:srgbClr val="FF0000"/>
                          </a:solidFill>
                          <a:effectLst/>
                          <a:latin typeface="Arial" charset="0"/>
                        </a:rPr>
                        <a:t> (Z)</a:t>
                      </a:r>
                      <a:endParaRPr kumimoji="0" lang="en-US" sz="3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1" name="WordArt 13"/>
          <p:cNvSpPr>
            <a:spLocks noChangeArrowheads="1" noChangeShapeType="1" noTextEdit="1"/>
          </p:cNvSpPr>
          <p:nvPr/>
        </p:nvSpPr>
        <p:spPr bwMode="auto">
          <a:xfrm>
            <a:off x="381000" y="1052736"/>
            <a:ext cx="1022648" cy="1290464"/>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0066"/>
                    </a:gs>
                    <a:gs pos="100000">
                      <a:srgbClr val="FFFF00"/>
                    </a:gs>
                  </a:gsLst>
                  <a:lin ang="5400000" scaled="1"/>
                </a:gradFill>
                <a:latin typeface="Times New Roman"/>
                <a:cs typeface="Times New Roman"/>
              </a:rPr>
              <a:t>?</a:t>
            </a:r>
          </a:p>
        </p:txBody>
      </p:sp>
      <p:sp>
        <p:nvSpPr>
          <p:cNvPr id="32784" name="Rectangle 16"/>
          <p:cNvSpPr>
            <a:spLocks noChangeArrowheads="1"/>
          </p:cNvSpPr>
          <p:nvPr/>
        </p:nvSpPr>
        <p:spPr bwMode="auto">
          <a:xfrm rot="10783288" flipV="1">
            <a:off x="533400" y="4114800"/>
            <a:ext cx="7318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Times New Roman" pitchFamily="18" charset="0"/>
              </a:rPr>
              <a:t> </a:t>
            </a:r>
            <a:r>
              <a:rPr lang="en-US" sz="3200" b="1" i="1" u="sng">
                <a:solidFill>
                  <a:schemeClr val="accent2"/>
                </a:solidFill>
                <a:latin typeface="Times New Roman" pitchFamily="18" charset="0"/>
              </a:rPr>
              <a:t>Thí dụ:</a:t>
            </a:r>
            <a:r>
              <a:rPr lang="en-US" sz="3200">
                <a:latin typeface="Times New Roman" pitchFamily="18" charset="0"/>
              </a:rPr>
              <a:t>    </a:t>
            </a:r>
            <a:r>
              <a:rPr lang="en-US" sz="3200" b="1">
                <a:latin typeface="Times New Roman" pitchFamily="18" charset="0"/>
              </a:rPr>
              <a:t>Xác định số e và số p của nguyên tử O (Z=8) và Cl (Z=17)?</a:t>
            </a:r>
            <a:endParaRPr lang="en-US" sz="2400" b="1">
              <a:latin typeface="Times New Roman" pitchFamily="18" charset="0"/>
            </a:endParaRPr>
          </a:p>
        </p:txBody>
      </p:sp>
      <p:sp>
        <p:nvSpPr>
          <p:cNvPr id="8" name="Rectangle 2"/>
          <p:cNvSpPr>
            <a:spLocks noGrp="1" noChangeArrowheads="1"/>
          </p:cNvSpPr>
          <p:nvPr>
            <p:ph type="title"/>
          </p:nvPr>
        </p:nvSpPr>
        <p:spPr>
          <a:xfrm>
            <a:off x="533400" y="76200"/>
            <a:ext cx="8305800" cy="563563"/>
          </a:xfrm>
        </p:spPr>
        <p:txBody>
          <a:bodyPr/>
          <a:lstStyle/>
          <a:p>
            <a:r>
              <a:rPr lang="en-US" sz="2000" dirty="0" smtClean="0">
                <a:latin typeface="Arial" pitchFamily="34" charset="0"/>
                <a:cs typeface="Arial" pitchFamily="34" charset="0"/>
              </a:rPr>
              <a:t>I. </a:t>
            </a:r>
            <a:r>
              <a:rPr lang="en-US" sz="2000" dirty="0" smtClean="0">
                <a:latin typeface="Times New Roman" pitchFamily="18" charset="0"/>
                <a:cs typeface="Times New Roman" pitchFamily="18" charset="0"/>
              </a:rPr>
              <a:t>SỰ CHUYỂN ĐỘNG CỦA CÁC ELECTRON TRONG NGUYÊN TỬ</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32752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barn(inHorizontal)">
                                      <p:cBhvr>
                                        <p:cTn id="7" dur="500"/>
                                        <p:tgtEl>
                                          <p:spTgt spid="32781"/>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2770">
                                            <p:txEl>
                                              <p:pRg st="0" end="0"/>
                                            </p:txEl>
                                          </p:spTgt>
                                        </p:tgtEl>
                                        <p:attrNameLst>
                                          <p:attrName>style.visibility</p:attrName>
                                        </p:attrNameLst>
                                      </p:cBhvr>
                                      <p:to>
                                        <p:strVal val="visible"/>
                                      </p:to>
                                    </p:set>
                                    <p:anim calcmode="discrete" valueType="clr">
                                      <p:cBhvr override="childStyle">
                                        <p:cTn id="10" dur="80"/>
                                        <p:tgtEl>
                                          <p:spTgt spid="327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2770">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32770">
                                            <p:txEl>
                                              <p:pRg st="0" end="0"/>
                                            </p:txEl>
                                          </p:spTgt>
                                        </p:tgtEl>
                                        <p:attrNameLst>
                                          <p:attrName>fill.type</p:attrName>
                                        </p:attrNameLst>
                                      </p:cBhvr>
                                      <p:to>
                                        <p:strVal val="solid"/>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32770">
                                            <p:txEl>
                                              <p:pRg st="1" end="1"/>
                                            </p:txEl>
                                          </p:spTgt>
                                        </p:tgtEl>
                                        <p:attrNameLst>
                                          <p:attrName>style.visibility</p:attrName>
                                        </p:attrNameLst>
                                      </p:cBhvr>
                                      <p:to>
                                        <p:strVal val="visible"/>
                                      </p:to>
                                    </p:set>
                                    <p:anim calcmode="discrete" valueType="clr">
                                      <p:cBhvr override="childStyle">
                                        <p:cTn id="15" dur="80"/>
                                        <p:tgtEl>
                                          <p:spTgt spid="3277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2770">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32770">
                                            <p:txEl>
                                              <p:pRg st="1" end="1"/>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2783"/>
                                        </p:tgtEl>
                                        <p:attrNameLst>
                                          <p:attrName>style.visibility</p:attrName>
                                        </p:attrNameLst>
                                      </p:cBhvr>
                                      <p:to>
                                        <p:strVal val="visible"/>
                                      </p:to>
                                    </p:set>
                                    <p:animEffect transition="in" filter="dissolve">
                                      <p:cBhvr>
                                        <p:cTn id="22" dur="500"/>
                                        <p:tgtEl>
                                          <p:spTgt spid="32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784"/>
                                        </p:tgtEl>
                                        <p:attrNameLst>
                                          <p:attrName>style.visibility</p:attrName>
                                        </p:attrNameLst>
                                      </p:cBhvr>
                                      <p:to>
                                        <p:strVal val="visible"/>
                                      </p:to>
                                    </p:set>
                                    <p:anim calcmode="discrete" valueType="clr">
                                      <p:cBhvr override="childStyle">
                                        <p:cTn id="27" dur="80"/>
                                        <p:tgtEl>
                                          <p:spTgt spid="3278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784"/>
                                        </p:tgtEl>
                                        <p:attrNameLst>
                                          <p:attrName>fillcolor</p:attrName>
                                        </p:attrNameLst>
                                      </p:cBhvr>
                                      <p:tavLst>
                                        <p:tav tm="0">
                                          <p:val>
                                            <p:clrVal>
                                              <a:schemeClr val="accent2"/>
                                            </p:clrVal>
                                          </p:val>
                                        </p:tav>
                                        <p:tav tm="50000">
                                          <p:val>
                                            <p:clrVal>
                                              <a:schemeClr val="hlink"/>
                                            </p:clrVal>
                                          </p:val>
                                        </p:tav>
                                      </p:tavLst>
                                    </p:anim>
                                    <p:set>
                                      <p:cBhvr>
                                        <p:cTn id="29" dur="80"/>
                                        <p:tgtEl>
                                          <p:spTgt spid="32784"/>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32771"/>
                                        </p:tgtEl>
                                        <p:attrNameLst>
                                          <p:attrName>style.visibility</p:attrName>
                                        </p:attrNameLst>
                                      </p:cBhvr>
                                      <p:to>
                                        <p:strVal val="visible"/>
                                      </p:to>
                                    </p:set>
                                    <p:anim calcmode="discrete" valueType="clr">
                                      <p:cBhvr override="childStyle">
                                        <p:cTn id="34" dur="80"/>
                                        <p:tgtEl>
                                          <p:spTgt spid="3277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2771"/>
                                        </p:tgtEl>
                                        <p:attrNameLst>
                                          <p:attrName>fillcolor</p:attrName>
                                        </p:attrNameLst>
                                      </p:cBhvr>
                                      <p:tavLst>
                                        <p:tav tm="0">
                                          <p:val>
                                            <p:clrVal>
                                              <a:schemeClr val="accent2"/>
                                            </p:clrVal>
                                          </p:val>
                                        </p:tav>
                                        <p:tav tm="50000">
                                          <p:val>
                                            <p:clrVal>
                                              <a:schemeClr val="hlink"/>
                                            </p:clrVal>
                                          </p:val>
                                        </p:tav>
                                      </p:tavLst>
                                    </p:anim>
                                    <p:set>
                                      <p:cBhvr>
                                        <p:cTn id="36" dur="80"/>
                                        <p:tgtEl>
                                          <p:spTgt spid="327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32771" grpId="0"/>
      <p:bldP spid="32781" grpId="0" animBg="1"/>
      <p:bldP spid="327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457200" y="5943600"/>
            <a:ext cx="8153400" cy="457200"/>
          </a:xfrm>
          <a:prstGeom prst="rect">
            <a:avLst/>
          </a:prstGeom>
          <a:noFill/>
          <a:ln w="9525">
            <a:noFill/>
            <a:miter lim="800000"/>
            <a:headEnd/>
            <a:tailEnd/>
          </a:ln>
          <a:effectLst/>
        </p:spPr>
        <p:txBody>
          <a:bodyPr>
            <a:spAutoFit/>
          </a:bodyPr>
          <a:lstStyle/>
          <a:p>
            <a:pPr marL="342900" indent="-342900">
              <a:spcBef>
                <a:spcPct val="50000"/>
              </a:spcBef>
            </a:pPr>
            <a:r>
              <a:rPr lang="en-US" sz="2400" i="1" dirty="0"/>
              <a:t>     </a:t>
            </a:r>
            <a:r>
              <a:rPr lang="en-US" sz="2400" i="1" dirty="0" err="1"/>
              <a:t>Sơ</a:t>
            </a:r>
            <a:r>
              <a:rPr lang="en-US" sz="2400" i="1" dirty="0"/>
              <a:t> </a:t>
            </a:r>
            <a:r>
              <a:rPr lang="en-US" sz="2400" i="1" dirty="0" err="1"/>
              <a:t>đồ</a:t>
            </a:r>
            <a:r>
              <a:rPr lang="en-US" sz="2400" i="1" dirty="0"/>
              <a:t> </a:t>
            </a:r>
            <a:r>
              <a:rPr lang="en-US" sz="2400" i="1" dirty="0" err="1"/>
              <a:t>sự</a:t>
            </a:r>
            <a:r>
              <a:rPr lang="en-US" sz="2400" i="1" dirty="0"/>
              <a:t> </a:t>
            </a:r>
            <a:r>
              <a:rPr lang="en-US" sz="2400" i="1" dirty="0" err="1"/>
              <a:t>phân</a:t>
            </a:r>
            <a:r>
              <a:rPr lang="en-US" sz="2400" i="1" dirty="0"/>
              <a:t> </a:t>
            </a:r>
            <a:r>
              <a:rPr lang="en-US" sz="2400" i="1" dirty="0" err="1"/>
              <a:t>bố</a:t>
            </a:r>
            <a:r>
              <a:rPr lang="en-US" sz="2400" i="1" dirty="0"/>
              <a:t> electron </a:t>
            </a:r>
            <a:r>
              <a:rPr lang="en-US" sz="2400" i="1" dirty="0" err="1"/>
              <a:t>trên</a:t>
            </a:r>
            <a:r>
              <a:rPr lang="en-US" sz="2400" i="1" dirty="0"/>
              <a:t> </a:t>
            </a:r>
            <a:r>
              <a:rPr lang="en-US" sz="2400" i="1" dirty="0" err="1"/>
              <a:t>các</a:t>
            </a:r>
            <a:r>
              <a:rPr lang="en-US" sz="2400" i="1" dirty="0"/>
              <a:t> </a:t>
            </a:r>
            <a:r>
              <a:rPr lang="en-US" sz="2400" i="1" dirty="0" err="1"/>
              <a:t>lớp</a:t>
            </a:r>
            <a:r>
              <a:rPr lang="en-US" sz="2400" i="1" dirty="0"/>
              <a:t> </a:t>
            </a:r>
            <a:r>
              <a:rPr lang="en-US" sz="2400" i="1" dirty="0" err="1"/>
              <a:t>của</a:t>
            </a:r>
            <a:r>
              <a:rPr lang="en-US" sz="2400" i="1" dirty="0"/>
              <a:t> </a:t>
            </a:r>
            <a:r>
              <a:rPr lang="en-US" sz="2400" i="1" dirty="0" err="1"/>
              <a:t>nguyên</a:t>
            </a:r>
            <a:r>
              <a:rPr lang="en-US" sz="2400" i="1" dirty="0"/>
              <a:t> </a:t>
            </a:r>
            <a:r>
              <a:rPr lang="en-US" sz="2400" i="1" dirty="0" err="1"/>
              <a:t>tử</a:t>
            </a:r>
            <a:endParaRPr lang="en-US" sz="2400" i="1" dirty="0"/>
          </a:p>
        </p:txBody>
      </p:sp>
      <p:sp>
        <p:nvSpPr>
          <p:cNvPr id="24583" name="AutoShape 7"/>
          <p:cNvSpPr>
            <a:spLocks noChangeArrowheads="1"/>
          </p:cNvSpPr>
          <p:nvPr/>
        </p:nvSpPr>
        <p:spPr bwMode="auto">
          <a:xfrm>
            <a:off x="0" y="0"/>
            <a:ext cx="9144000" cy="838200"/>
          </a:xfrm>
          <a:prstGeom prst="roundRect">
            <a:avLst>
              <a:gd name="adj" fmla="val 16667"/>
            </a:avLst>
          </a:prstGeom>
          <a:gradFill rotWithShape="1">
            <a:gsLst>
              <a:gs pos="0">
                <a:srgbClr val="66CCFF"/>
              </a:gs>
              <a:gs pos="100000">
                <a:srgbClr val="CCFFFF"/>
              </a:gs>
            </a:gsLst>
            <a:lin ang="0" scaled="1"/>
          </a:gradFill>
          <a:ln w="9525">
            <a:noFill/>
            <a:round/>
            <a:headEnd/>
            <a:tailEnd/>
          </a:ln>
          <a:effectLst/>
        </p:spPr>
        <p:txBody>
          <a:bodyPr wrap="none" anchor="ctr"/>
          <a:lstStyle/>
          <a:p>
            <a:r>
              <a:rPr lang="en-US" sz="3000" b="1">
                <a:solidFill>
                  <a:srgbClr val="FF0000"/>
                </a:solidFill>
                <a:latin typeface="Times New Roman" pitchFamily="18" charset="0"/>
              </a:rPr>
              <a:t>II. LỚP ELECTRON VÀ PHÂN LỚP ELECTRON</a:t>
            </a:r>
          </a:p>
        </p:txBody>
      </p:sp>
      <p:sp>
        <p:nvSpPr>
          <p:cNvPr id="24584" name="Text Box 8"/>
          <p:cNvSpPr txBox="1">
            <a:spLocks noChangeArrowheads="1"/>
          </p:cNvSpPr>
          <p:nvPr/>
        </p:nvSpPr>
        <p:spPr bwMode="auto">
          <a:xfrm>
            <a:off x="228600" y="838200"/>
            <a:ext cx="6934200" cy="57943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chemeClr val="accent2"/>
                </a:solidFill>
                <a:latin typeface="Times New Roman" pitchFamily="18" charset="0"/>
              </a:rPr>
              <a:t>1. Lớp electron</a:t>
            </a:r>
          </a:p>
        </p:txBody>
      </p:sp>
      <p:pic>
        <p:nvPicPr>
          <p:cNvPr id="24585" name="Picture 9" descr="Hinh1"/>
          <p:cNvPicPr>
            <a:picLocks noChangeAspect="1" noChangeArrowheads="1"/>
          </p:cNvPicPr>
          <p:nvPr/>
        </p:nvPicPr>
        <p:blipFill>
          <a:blip r:embed="rId2" cstate="print"/>
          <a:srcRect/>
          <a:stretch>
            <a:fillRect/>
          </a:stretch>
        </p:blipFill>
        <p:spPr bwMode="auto">
          <a:xfrm>
            <a:off x="1752600" y="1676400"/>
            <a:ext cx="4267200" cy="4011613"/>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3"/>
                                        </p:tgtEl>
                                        <p:attrNameLst>
                                          <p:attrName>style.visibility</p:attrName>
                                        </p:attrNameLst>
                                      </p:cBhvr>
                                      <p:to>
                                        <p:strVal val="visible"/>
                                      </p:to>
                                    </p:set>
                                    <p:anim calcmode="discrete" valueType="clr">
                                      <p:cBhvr override="childStyle">
                                        <p:cTn id="7"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3"/>
                                        </p:tgtEl>
                                        <p:attrNameLst>
                                          <p:attrName>fillcolor</p:attrName>
                                        </p:attrNameLst>
                                      </p:cBhvr>
                                      <p:tavLst>
                                        <p:tav tm="0">
                                          <p:val>
                                            <p:clrVal>
                                              <a:schemeClr val="accent2"/>
                                            </p:clrVal>
                                          </p:val>
                                        </p:tav>
                                        <p:tav tm="50000">
                                          <p:val>
                                            <p:clrVal>
                                              <a:schemeClr val="hlink"/>
                                            </p:clrVal>
                                          </p:val>
                                        </p:tav>
                                      </p:tavLst>
                                    </p:anim>
                                    <p:set>
                                      <p:cBhvr>
                                        <p:cTn id="9" dur="80"/>
                                        <p:tgtEl>
                                          <p:spTgt spid="2458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84"/>
                                        </p:tgtEl>
                                        <p:attrNameLst>
                                          <p:attrName>style.visibility</p:attrName>
                                        </p:attrNameLst>
                                      </p:cBhvr>
                                      <p:to>
                                        <p:strVal val="visible"/>
                                      </p:to>
                                    </p:set>
                                    <p:anim calcmode="discrete" valueType="clr">
                                      <p:cBhvr override="childStyle">
                                        <p:cTn id="14" dur="80"/>
                                        <p:tgtEl>
                                          <p:spTgt spid="2458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84"/>
                                        </p:tgtEl>
                                        <p:attrNameLst>
                                          <p:attrName>fillcolor</p:attrName>
                                        </p:attrNameLst>
                                      </p:cBhvr>
                                      <p:tavLst>
                                        <p:tav tm="0">
                                          <p:val>
                                            <p:clrVal>
                                              <a:schemeClr val="accent2"/>
                                            </p:clrVal>
                                          </p:val>
                                        </p:tav>
                                        <p:tav tm="50000">
                                          <p:val>
                                            <p:clrVal>
                                              <a:schemeClr val="hlink"/>
                                            </p:clrVal>
                                          </p:val>
                                        </p:tav>
                                      </p:tavLst>
                                    </p:anim>
                                    <p:set>
                                      <p:cBhvr>
                                        <p:cTn id="16" dur="80"/>
                                        <p:tgtEl>
                                          <p:spTgt spid="2458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4585"/>
                                        </p:tgtEl>
                                        <p:attrNameLst>
                                          <p:attrName>style.visibility</p:attrName>
                                        </p:attrNameLst>
                                      </p:cBhvr>
                                      <p:to>
                                        <p:strVal val="visible"/>
                                      </p:to>
                                    </p:set>
                                    <p:animEffect transition="in" filter="diamond(in)">
                                      <p:cBhvr>
                                        <p:cTn id="21" dur="2000"/>
                                        <p:tgtEl>
                                          <p:spTgt spid="24585"/>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4581"/>
                                        </p:tgtEl>
                                        <p:attrNameLst>
                                          <p:attrName>style.visibility</p:attrName>
                                        </p:attrNameLst>
                                      </p:cBhvr>
                                      <p:to>
                                        <p:strVal val="visible"/>
                                      </p:to>
                                    </p:set>
                                    <p:animEffect transition="in" filter="diamond(in)">
                                      <p:cBhvr>
                                        <p:cTn id="24"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3" grpId="0" animBg="1"/>
      <p:bldP spid="245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0600" y="7275"/>
            <a:ext cx="74676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0000"/>
                </a:solidFill>
                <a:latin typeface="Times New Roman" pitchFamily="18" charset="0"/>
                <a:cs typeface="Times New Roman" pitchFamily="18" charset="0"/>
              </a:rPr>
              <a:t>II. </a:t>
            </a:r>
            <a:r>
              <a:rPr lang="en-US" sz="3600" b="1" dirty="0" err="1" smtClean="0">
                <a:solidFill>
                  <a:srgbClr val="FF0000"/>
                </a:solidFill>
                <a:latin typeface="Times New Roman" pitchFamily="18" charset="0"/>
                <a:cs typeface="Times New Roman" pitchFamily="18" charset="0"/>
              </a:rPr>
              <a:t>Lớp</a:t>
            </a:r>
            <a:r>
              <a:rPr lang="en-US" sz="3600" b="1" dirty="0" smtClean="0">
                <a:solidFill>
                  <a:srgbClr val="FF0000"/>
                </a:solidFill>
                <a:latin typeface="Times New Roman" pitchFamily="18" charset="0"/>
                <a:cs typeface="Times New Roman" pitchFamily="18" charset="0"/>
              </a:rPr>
              <a:t> electron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lớp</a:t>
            </a:r>
            <a:r>
              <a:rPr lang="en-US" sz="3600" b="1" dirty="0" smtClean="0">
                <a:solidFill>
                  <a:srgbClr val="FF0000"/>
                </a:solidFill>
                <a:latin typeface="Times New Roman" pitchFamily="18" charset="0"/>
                <a:cs typeface="Times New Roman" pitchFamily="18" charset="0"/>
              </a:rPr>
              <a:t> electron</a:t>
            </a:r>
            <a:endParaRPr lang="en-US" sz="3600" b="1" dirty="0">
              <a:solidFill>
                <a:srgbClr val="FF0000"/>
              </a:solidFill>
              <a:latin typeface="Times New Roman" pitchFamily="18" charset="0"/>
              <a:cs typeface="Times New Roman" pitchFamily="18" charset="0"/>
            </a:endParaRPr>
          </a:p>
        </p:txBody>
      </p:sp>
      <p:sp>
        <p:nvSpPr>
          <p:cNvPr id="4" name="TextBox 3"/>
          <p:cNvSpPr txBox="1"/>
          <p:nvPr/>
        </p:nvSpPr>
        <p:spPr>
          <a:xfrm>
            <a:off x="685800" y="991695"/>
            <a:ext cx="3276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electron</a:t>
            </a:r>
            <a:endParaRPr lang="en-US" sz="3200" b="1" dirty="0">
              <a:latin typeface="Times New Roman" pitchFamily="18" charset="0"/>
              <a:cs typeface="Times New Roman" pitchFamily="18" charset="0"/>
            </a:endParaRPr>
          </a:p>
        </p:txBody>
      </p:sp>
      <p:sp>
        <p:nvSpPr>
          <p:cNvPr id="5" name="TextBox 4"/>
          <p:cNvSpPr txBox="1"/>
          <p:nvPr/>
        </p:nvSpPr>
        <p:spPr>
          <a:xfrm>
            <a:off x="685800" y="1924239"/>
            <a:ext cx="8077200"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electron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xếp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lớp</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lượng</a:t>
            </a:r>
            <a:r>
              <a:rPr lang="en-US" sz="3200" dirty="0" smtClean="0">
                <a:latin typeface="Times New Roman" pitchFamily="18" charset="0"/>
                <a:cs typeface="Times New Roman" pitchFamily="18" charset="0"/>
              </a:rPr>
              <a:t> e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1&lt; 2&lt;3&lt;4….</a:t>
            </a:r>
            <a:endParaRPr lang="en-US" sz="32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99257222"/>
              </p:ext>
            </p:extLst>
          </p:nvPr>
        </p:nvGraphicFramePr>
        <p:xfrm>
          <a:off x="685800" y="4744590"/>
          <a:ext cx="7848600" cy="1884810"/>
        </p:xfrm>
        <a:graphic>
          <a:graphicData uri="http://schemas.openxmlformats.org/drawingml/2006/table">
            <a:tbl>
              <a:tblPr firstRow="1" bandRow="1">
                <a:tableStyleId>{5940675A-B579-460E-94D1-54222C63F5DA}</a:tableStyleId>
              </a:tblPr>
              <a:tblGrid>
                <a:gridCol w="981075">
                  <a:extLst>
                    <a:ext uri="{9D8B030D-6E8A-4147-A177-3AD203B41FA5}">
                      <a16:colId xmlns:a16="http://schemas.microsoft.com/office/drawing/2014/main" xmlns="" val="20000"/>
                    </a:ext>
                  </a:extLst>
                </a:gridCol>
                <a:gridCol w="981075">
                  <a:extLst>
                    <a:ext uri="{9D8B030D-6E8A-4147-A177-3AD203B41FA5}">
                      <a16:colId xmlns:a16="http://schemas.microsoft.com/office/drawing/2014/main" xmlns="" val="20001"/>
                    </a:ext>
                  </a:extLst>
                </a:gridCol>
                <a:gridCol w="981075">
                  <a:extLst>
                    <a:ext uri="{9D8B030D-6E8A-4147-A177-3AD203B41FA5}">
                      <a16:colId xmlns:a16="http://schemas.microsoft.com/office/drawing/2014/main" xmlns="" val="20002"/>
                    </a:ext>
                  </a:extLst>
                </a:gridCol>
                <a:gridCol w="981075">
                  <a:extLst>
                    <a:ext uri="{9D8B030D-6E8A-4147-A177-3AD203B41FA5}">
                      <a16:colId xmlns:a16="http://schemas.microsoft.com/office/drawing/2014/main" xmlns="" val="20003"/>
                    </a:ext>
                  </a:extLst>
                </a:gridCol>
                <a:gridCol w="981075">
                  <a:extLst>
                    <a:ext uri="{9D8B030D-6E8A-4147-A177-3AD203B41FA5}">
                      <a16:colId xmlns:a16="http://schemas.microsoft.com/office/drawing/2014/main" xmlns="" val="20004"/>
                    </a:ext>
                  </a:extLst>
                </a:gridCol>
                <a:gridCol w="981075">
                  <a:extLst>
                    <a:ext uri="{9D8B030D-6E8A-4147-A177-3AD203B41FA5}">
                      <a16:colId xmlns:a16="http://schemas.microsoft.com/office/drawing/2014/main" xmlns="" val="20005"/>
                    </a:ext>
                  </a:extLst>
                </a:gridCol>
                <a:gridCol w="981075">
                  <a:extLst>
                    <a:ext uri="{9D8B030D-6E8A-4147-A177-3AD203B41FA5}">
                      <a16:colId xmlns:a16="http://schemas.microsoft.com/office/drawing/2014/main" xmlns="" val="20006"/>
                    </a:ext>
                  </a:extLst>
                </a:gridCol>
                <a:gridCol w="981075">
                  <a:extLst>
                    <a:ext uri="{9D8B030D-6E8A-4147-A177-3AD203B41FA5}">
                      <a16:colId xmlns:a16="http://schemas.microsoft.com/office/drawing/2014/main" xmlns="" val="20007"/>
                    </a:ext>
                  </a:extLst>
                </a:gridCol>
              </a:tblGrid>
              <a:tr h="942405">
                <a:tc>
                  <a:txBody>
                    <a:bodyPr/>
                    <a:lstStyle/>
                    <a:p>
                      <a:pPr algn="ctr"/>
                      <a:r>
                        <a:rPr lang="en-US" sz="2000" b="1" dirty="0" err="1" smtClean="0">
                          <a:latin typeface="Times New Roman" pitchFamily="18" charset="0"/>
                          <a:cs typeface="Times New Roman" pitchFamily="18" charset="0"/>
                        </a:rPr>
                        <a:t>Thứ</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tự</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lớp</a:t>
                      </a:r>
                      <a:r>
                        <a:rPr lang="en-US" sz="2000" b="1" baseline="0" dirty="0" smtClean="0">
                          <a:latin typeface="Times New Roman" pitchFamily="18" charset="0"/>
                          <a:cs typeface="Times New Roman" pitchFamily="18" charset="0"/>
                        </a:rPr>
                        <a:t> (n)</a:t>
                      </a:r>
                      <a:endParaRPr lang="en-US" sz="2000" b="1" dirty="0">
                        <a:latin typeface="Times New Roman" pitchFamily="18" charset="0"/>
                        <a:cs typeface="Times New Roman" pitchFamily="18" charset="0"/>
                      </a:endParaRPr>
                    </a:p>
                  </a:txBody>
                  <a:tcPr anchor="ctr"/>
                </a:tc>
                <a:tc>
                  <a:txBody>
                    <a:bodyPr/>
                    <a:lstStyle/>
                    <a:p>
                      <a:pPr algn="ctr"/>
                      <a:r>
                        <a:rPr lang="en-US" sz="3200" b="1" dirty="0" smtClean="0">
                          <a:latin typeface="Times New Roman" pitchFamily="18" charset="0"/>
                          <a:cs typeface="Times New Roman" pitchFamily="18" charset="0"/>
                        </a:rPr>
                        <a:t>1</a:t>
                      </a:r>
                      <a:endParaRPr lang="en-US" sz="3200" b="1" dirty="0">
                        <a:latin typeface="Times New Roman" pitchFamily="18" charset="0"/>
                        <a:cs typeface="Times New Roman" pitchFamily="18" charset="0"/>
                      </a:endParaRPr>
                    </a:p>
                  </a:txBody>
                  <a:tcPr anchor="ctr">
                    <a:solidFill>
                      <a:schemeClr val="accent5">
                        <a:lumMod val="60000"/>
                        <a:lumOff val="40000"/>
                      </a:schemeClr>
                    </a:solidFill>
                  </a:tcPr>
                </a:tc>
                <a:tc>
                  <a:txBody>
                    <a:bodyPr/>
                    <a:lstStyle/>
                    <a:p>
                      <a:pPr algn="ctr"/>
                      <a:r>
                        <a:rPr lang="en-US" sz="3200" b="1" dirty="0" smtClean="0">
                          <a:latin typeface="Times New Roman" pitchFamily="18" charset="0"/>
                          <a:cs typeface="Times New Roman" pitchFamily="18" charset="0"/>
                        </a:rPr>
                        <a:t>2</a:t>
                      </a:r>
                      <a:endParaRPr lang="en-US" sz="3200" b="1" dirty="0">
                        <a:latin typeface="Times New Roman" pitchFamily="18" charset="0"/>
                        <a:cs typeface="Times New Roman" pitchFamily="18" charset="0"/>
                      </a:endParaRPr>
                    </a:p>
                  </a:txBody>
                  <a:tcPr anchor="ctr">
                    <a:solidFill>
                      <a:schemeClr val="accent3">
                        <a:lumMod val="60000"/>
                        <a:lumOff val="40000"/>
                      </a:schemeClr>
                    </a:solidFill>
                  </a:tcPr>
                </a:tc>
                <a:tc>
                  <a:txBody>
                    <a:bodyPr/>
                    <a:lstStyle/>
                    <a:p>
                      <a:pPr algn="ctr"/>
                      <a:r>
                        <a:rPr lang="en-US" sz="3200" b="1" dirty="0" smtClean="0">
                          <a:latin typeface="Times New Roman" pitchFamily="18" charset="0"/>
                          <a:cs typeface="Times New Roman" pitchFamily="18" charset="0"/>
                        </a:rPr>
                        <a:t>3</a:t>
                      </a:r>
                      <a:endParaRPr lang="en-US" sz="3200" b="1" dirty="0">
                        <a:latin typeface="Times New Roman" pitchFamily="18" charset="0"/>
                        <a:cs typeface="Times New Roman" pitchFamily="18" charset="0"/>
                      </a:endParaRPr>
                    </a:p>
                  </a:txBody>
                  <a:tcPr anchor="ctr">
                    <a:solidFill>
                      <a:schemeClr val="accent4">
                        <a:lumMod val="60000"/>
                        <a:lumOff val="40000"/>
                      </a:schemeClr>
                    </a:solidFill>
                  </a:tcPr>
                </a:tc>
                <a:tc>
                  <a:txBody>
                    <a:bodyPr/>
                    <a:lstStyle/>
                    <a:p>
                      <a:pPr algn="ctr"/>
                      <a:r>
                        <a:rPr lang="en-US" sz="3200" b="1" dirty="0" smtClean="0">
                          <a:latin typeface="Times New Roman" pitchFamily="18" charset="0"/>
                          <a:cs typeface="Times New Roman" pitchFamily="18" charset="0"/>
                        </a:rPr>
                        <a:t>4</a:t>
                      </a:r>
                      <a:endParaRPr lang="en-US" sz="3200" b="1" dirty="0">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sz="3200" b="1" smtClean="0">
                          <a:latin typeface="Times New Roman" pitchFamily="18" charset="0"/>
                          <a:cs typeface="Times New Roman" pitchFamily="18" charset="0"/>
                        </a:rPr>
                        <a:t>5</a:t>
                      </a:r>
                      <a:endParaRPr lang="en-US" sz="3200" b="1">
                        <a:latin typeface="Times New Roman" pitchFamily="18" charset="0"/>
                        <a:cs typeface="Times New Roman" pitchFamily="18" charset="0"/>
                      </a:endParaRPr>
                    </a:p>
                  </a:txBody>
                  <a:tcPr anchor="ctr">
                    <a:solidFill>
                      <a:schemeClr val="accent6">
                        <a:lumMod val="20000"/>
                        <a:lumOff val="80000"/>
                      </a:schemeClr>
                    </a:solidFill>
                  </a:tcPr>
                </a:tc>
                <a:tc>
                  <a:txBody>
                    <a:bodyPr/>
                    <a:lstStyle/>
                    <a:p>
                      <a:pPr algn="ctr"/>
                      <a:r>
                        <a:rPr lang="en-US" sz="3200" b="1" smtClean="0">
                          <a:latin typeface="Times New Roman" pitchFamily="18" charset="0"/>
                          <a:cs typeface="Times New Roman" pitchFamily="18" charset="0"/>
                        </a:rPr>
                        <a:t>6</a:t>
                      </a:r>
                      <a:endParaRPr lang="en-US" sz="3200" b="1">
                        <a:latin typeface="Times New Roman" pitchFamily="18" charset="0"/>
                        <a:cs typeface="Times New Roman" pitchFamily="18" charset="0"/>
                      </a:endParaRPr>
                    </a:p>
                  </a:txBody>
                  <a:tcPr anchor="ctr">
                    <a:solidFill>
                      <a:schemeClr val="accent4">
                        <a:lumMod val="20000"/>
                        <a:lumOff val="80000"/>
                      </a:schemeClr>
                    </a:solidFill>
                  </a:tcPr>
                </a:tc>
                <a:tc>
                  <a:txBody>
                    <a:bodyPr/>
                    <a:lstStyle/>
                    <a:p>
                      <a:pPr algn="ctr"/>
                      <a:r>
                        <a:rPr lang="en-US" sz="3200" b="1" smtClean="0">
                          <a:latin typeface="Times New Roman" pitchFamily="18" charset="0"/>
                          <a:cs typeface="Times New Roman" pitchFamily="18" charset="0"/>
                        </a:rPr>
                        <a:t>7</a:t>
                      </a:r>
                      <a:endParaRPr lang="en-US" sz="3200" b="1">
                        <a:latin typeface="Times New Roman" pitchFamily="18" charset="0"/>
                        <a:cs typeface="Times New Roman" pitchFamily="18" charset="0"/>
                      </a:endParaRPr>
                    </a:p>
                  </a:txBody>
                  <a:tcPr anchor="ctr">
                    <a:solidFill>
                      <a:schemeClr val="accent1">
                        <a:lumMod val="60000"/>
                        <a:lumOff val="40000"/>
                      </a:schemeClr>
                    </a:solidFill>
                  </a:tcPr>
                </a:tc>
                <a:extLst>
                  <a:ext uri="{0D108BD9-81ED-4DB2-BD59-A6C34878D82A}">
                    <a16:rowId xmlns:a16="http://schemas.microsoft.com/office/drawing/2014/main" xmlns="" val="10000"/>
                  </a:ext>
                </a:extLst>
              </a:tr>
              <a:tr h="942405">
                <a:tc>
                  <a:txBody>
                    <a:bodyPr/>
                    <a:lstStyle/>
                    <a:p>
                      <a:pPr algn="ctr"/>
                      <a:r>
                        <a:rPr lang="en-US" sz="2000" b="1" smtClean="0">
                          <a:latin typeface="Times New Roman" pitchFamily="18" charset="0"/>
                          <a:cs typeface="Times New Roman" pitchFamily="18" charset="0"/>
                        </a:rPr>
                        <a:t>Tên</a:t>
                      </a:r>
                      <a:r>
                        <a:rPr lang="en-US" sz="2000" b="1" baseline="0" smtClean="0">
                          <a:latin typeface="Times New Roman" pitchFamily="18" charset="0"/>
                          <a:cs typeface="Times New Roman" pitchFamily="18" charset="0"/>
                        </a:rPr>
                        <a:t> lớp</a:t>
                      </a:r>
                      <a:endParaRPr lang="en-US" sz="2000" b="1">
                        <a:latin typeface="Times New Roman" pitchFamily="18" charset="0"/>
                        <a:cs typeface="Times New Roman" pitchFamily="18" charset="0"/>
                      </a:endParaRPr>
                    </a:p>
                  </a:txBody>
                  <a:tcPr anchor="ctr"/>
                </a:tc>
                <a:tc>
                  <a:txBody>
                    <a:bodyPr/>
                    <a:lstStyle/>
                    <a:p>
                      <a:pPr algn="ctr"/>
                      <a:r>
                        <a:rPr lang="en-US" sz="3200" b="1" smtClean="0">
                          <a:latin typeface="Times New Roman" pitchFamily="18" charset="0"/>
                          <a:cs typeface="Times New Roman" pitchFamily="18" charset="0"/>
                        </a:rPr>
                        <a:t>K</a:t>
                      </a:r>
                      <a:endParaRPr lang="en-US" sz="3200" b="1">
                        <a:latin typeface="Times New Roman" pitchFamily="18" charset="0"/>
                        <a:cs typeface="Times New Roman" pitchFamily="18" charset="0"/>
                      </a:endParaRPr>
                    </a:p>
                  </a:txBody>
                  <a:tcPr anchor="ctr">
                    <a:solidFill>
                      <a:schemeClr val="accent5">
                        <a:lumMod val="60000"/>
                        <a:lumOff val="40000"/>
                      </a:schemeClr>
                    </a:solidFill>
                  </a:tcPr>
                </a:tc>
                <a:tc>
                  <a:txBody>
                    <a:bodyPr/>
                    <a:lstStyle/>
                    <a:p>
                      <a:pPr algn="ctr"/>
                      <a:r>
                        <a:rPr lang="en-US" sz="3200" b="1" smtClean="0">
                          <a:latin typeface="Times New Roman" pitchFamily="18" charset="0"/>
                          <a:cs typeface="Times New Roman" pitchFamily="18" charset="0"/>
                        </a:rPr>
                        <a:t>L</a:t>
                      </a:r>
                      <a:endParaRPr lang="en-US" sz="3200" b="1">
                        <a:latin typeface="Times New Roman" pitchFamily="18" charset="0"/>
                        <a:cs typeface="Times New Roman" pitchFamily="18" charset="0"/>
                      </a:endParaRPr>
                    </a:p>
                  </a:txBody>
                  <a:tcPr anchor="ctr">
                    <a:solidFill>
                      <a:schemeClr val="accent3">
                        <a:lumMod val="60000"/>
                        <a:lumOff val="40000"/>
                      </a:schemeClr>
                    </a:solidFill>
                  </a:tcPr>
                </a:tc>
                <a:tc>
                  <a:txBody>
                    <a:bodyPr/>
                    <a:lstStyle/>
                    <a:p>
                      <a:pPr algn="ctr"/>
                      <a:r>
                        <a:rPr lang="en-US" sz="3200" b="1" smtClean="0">
                          <a:latin typeface="Times New Roman" pitchFamily="18" charset="0"/>
                          <a:cs typeface="Times New Roman" pitchFamily="18" charset="0"/>
                        </a:rPr>
                        <a:t>M</a:t>
                      </a:r>
                      <a:endParaRPr lang="en-US" sz="3200" b="1">
                        <a:latin typeface="Times New Roman" pitchFamily="18" charset="0"/>
                        <a:cs typeface="Times New Roman" pitchFamily="18" charset="0"/>
                      </a:endParaRPr>
                    </a:p>
                  </a:txBody>
                  <a:tcPr anchor="ctr">
                    <a:solidFill>
                      <a:schemeClr val="accent4">
                        <a:lumMod val="60000"/>
                        <a:lumOff val="40000"/>
                      </a:schemeClr>
                    </a:solidFill>
                  </a:tcPr>
                </a:tc>
                <a:tc>
                  <a:txBody>
                    <a:bodyPr/>
                    <a:lstStyle/>
                    <a:p>
                      <a:pPr algn="ctr"/>
                      <a:r>
                        <a:rPr lang="en-US" sz="3200" b="1" smtClean="0">
                          <a:latin typeface="Times New Roman" pitchFamily="18" charset="0"/>
                          <a:cs typeface="Times New Roman" pitchFamily="18" charset="0"/>
                        </a:rPr>
                        <a:t>N</a:t>
                      </a:r>
                      <a:endParaRPr lang="en-US" sz="3200" b="1">
                        <a:latin typeface="Times New Roman" pitchFamily="18" charset="0"/>
                        <a:cs typeface="Times New Roman" pitchFamily="18" charset="0"/>
                      </a:endParaRPr>
                    </a:p>
                  </a:txBody>
                  <a:tcPr anchor="ctr">
                    <a:solidFill>
                      <a:schemeClr val="accent6">
                        <a:lumMod val="60000"/>
                        <a:lumOff val="40000"/>
                      </a:schemeClr>
                    </a:solidFill>
                  </a:tcPr>
                </a:tc>
                <a:tc>
                  <a:txBody>
                    <a:bodyPr/>
                    <a:lstStyle/>
                    <a:p>
                      <a:pPr algn="ctr"/>
                      <a:r>
                        <a:rPr lang="en-US" sz="3200" b="1" smtClean="0">
                          <a:latin typeface="Times New Roman" pitchFamily="18" charset="0"/>
                          <a:cs typeface="Times New Roman" pitchFamily="18" charset="0"/>
                        </a:rPr>
                        <a:t>O</a:t>
                      </a:r>
                      <a:endParaRPr lang="en-US" sz="3200" b="1">
                        <a:latin typeface="Times New Roman" pitchFamily="18" charset="0"/>
                        <a:cs typeface="Times New Roman" pitchFamily="18" charset="0"/>
                      </a:endParaRPr>
                    </a:p>
                  </a:txBody>
                  <a:tcPr anchor="ctr">
                    <a:solidFill>
                      <a:schemeClr val="accent6">
                        <a:lumMod val="20000"/>
                        <a:lumOff val="80000"/>
                      </a:schemeClr>
                    </a:solidFill>
                  </a:tcPr>
                </a:tc>
                <a:tc>
                  <a:txBody>
                    <a:bodyPr/>
                    <a:lstStyle/>
                    <a:p>
                      <a:pPr algn="ctr"/>
                      <a:r>
                        <a:rPr lang="en-US" sz="3200" b="1" smtClean="0">
                          <a:latin typeface="Times New Roman" pitchFamily="18" charset="0"/>
                          <a:cs typeface="Times New Roman" pitchFamily="18" charset="0"/>
                        </a:rPr>
                        <a:t>P</a:t>
                      </a:r>
                      <a:endParaRPr lang="en-US" sz="3200" b="1">
                        <a:latin typeface="Times New Roman" pitchFamily="18" charset="0"/>
                        <a:cs typeface="Times New Roman" pitchFamily="18" charset="0"/>
                      </a:endParaRPr>
                    </a:p>
                  </a:txBody>
                  <a:tcPr anchor="ctr">
                    <a:solidFill>
                      <a:schemeClr val="accent4">
                        <a:lumMod val="20000"/>
                        <a:lumOff val="80000"/>
                      </a:schemeClr>
                    </a:solidFill>
                  </a:tcPr>
                </a:tc>
                <a:tc>
                  <a:txBody>
                    <a:bodyPr/>
                    <a:lstStyle/>
                    <a:p>
                      <a:pPr algn="ctr"/>
                      <a:r>
                        <a:rPr lang="en-US" sz="3200" b="1" dirty="0" smtClean="0">
                          <a:latin typeface="Times New Roman" pitchFamily="18" charset="0"/>
                          <a:cs typeface="Times New Roman" pitchFamily="18" charset="0"/>
                        </a:rPr>
                        <a:t>Q</a:t>
                      </a:r>
                      <a:endParaRPr lang="en-US" sz="3200" b="1" dirty="0">
                        <a:latin typeface="Times New Roman" pitchFamily="18" charset="0"/>
                        <a:cs typeface="Times New Roman" pitchFamily="18" charset="0"/>
                      </a:endParaRPr>
                    </a:p>
                  </a:txBody>
                  <a:tcPr anchor="ctr">
                    <a:solidFill>
                      <a:schemeClr val="accent1">
                        <a:lumMod val="60000"/>
                        <a:lumOff val="40000"/>
                      </a:schemeClr>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658320" y="3834825"/>
            <a:ext cx="490428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7 </a:t>
            </a:r>
            <a:r>
              <a:rPr lang="en-US" sz="3200" dirty="0" err="1" smtClean="0">
                <a:latin typeface="Times New Roman" pitchFamily="18" charset="0"/>
                <a:cs typeface="Times New Roman" pitchFamily="18" charset="0"/>
              </a:rPr>
              <a:t>lớp</a:t>
            </a:r>
            <a:r>
              <a:rPr lang="en-US" sz="3200" dirty="0" smtClean="0">
                <a:latin typeface="Times New Roman" pitchFamily="18" charset="0"/>
                <a:cs typeface="Times New Roman" pitchFamily="18" charset="0"/>
              </a:rPr>
              <a:t> electron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29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267588" cy="51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0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arn(inVertical)">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0855" y="500186"/>
            <a:ext cx="46291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eaLnBrk="1" hangingPunct="1"/>
            <a:r>
              <a:rPr lang="en-US" altLang="vi-VN" sz="2800" b="1" dirty="0">
                <a:solidFill>
                  <a:srgbClr val="FF0000"/>
                </a:solidFill>
                <a:latin typeface="Times New Roman" panose="02020603050405020304" pitchFamily="18" charset="0"/>
                <a:cs typeface="Times New Roman" panose="02020603050405020304" pitchFamily="18" charset="0"/>
              </a:rPr>
              <a:t>2. </a:t>
            </a:r>
            <a:r>
              <a:rPr lang="en-US" altLang="vi-VN" sz="2800" b="1" dirty="0" err="1" smtClean="0">
                <a:solidFill>
                  <a:srgbClr val="FF0000"/>
                </a:solidFill>
                <a:latin typeface="Times New Roman" panose="02020603050405020304" pitchFamily="18" charset="0"/>
                <a:cs typeface="Times New Roman" panose="02020603050405020304" pitchFamily="18" charset="0"/>
              </a:rPr>
              <a:t>Phân</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lớp</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electron:</a:t>
            </a:r>
            <a:br>
              <a:rPr lang="en-US" altLang="vi-VN" sz="2800" b="1" dirty="0">
                <a:solidFill>
                  <a:srgbClr val="FF0000"/>
                </a:solidFill>
                <a:latin typeface="Times New Roman" panose="02020603050405020304" pitchFamily="18" charset="0"/>
                <a:cs typeface="Times New Roman" panose="02020603050405020304" pitchFamily="18" charset="0"/>
              </a:rPr>
            </a:b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
        <p:nvSpPr>
          <p:cNvPr id="63491" name="Rectangle 3"/>
          <p:cNvSpPr>
            <a:spLocks noChangeArrowheads="1"/>
          </p:cNvSpPr>
          <p:nvPr/>
        </p:nvSpPr>
        <p:spPr bwMode="auto">
          <a:xfrm>
            <a:off x="-45032" y="2286000"/>
            <a:ext cx="771005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algn="just" eaLnBrk="1" hangingPunct="1"/>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Các</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phân</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lớp</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kí</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hiệu</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bằng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các</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ch</a:t>
            </a:r>
            <a:r>
              <a:rPr lang="en-US" altLang="vi-VN" sz="2400" b="1" dirty="0" err="1">
                <a:solidFill>
                  <a:srgbClr val="0070C0"/>
                </a:solidFill>
                <a:latin typeface="Times New Roman" panose="02020603050405020304" pitchFamily="18" charset="0"/>
                <a:cs typeface="Times New Roman" panose="02020603050405020304" pitchFamily="18" charset="0"/>
              </a:rPr>
              <a:t>ữ</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cái</a:t>
            </a:r>
            <a:r>
              <a:rPr lang="en-US" altLang="vi-VN" sz="2400" b="1" dirty="0">
                <a:solidFill>
                  <a:srgbClr val="0070C0"/>
                </a:solidFill>
                <a:latin typeface="Times New Roman" panose="02020603050405020304" pitchFamily="18" charset="0"/>
                <a:cs typeface="Times New Roman" panose="02020603050405020304" pitchFamily="18" charset="0"/>
              </a:rPr>
              <a:t>: s, p, d, f.</a:t>
            </a:r>
          </a:p>
        </p:txBody>
      </p:sp>
      <p:sp>
        <p:nvSpPr>
          <p:cNvPr id="63492" name="Rectangle 4"/>
          <p:cNvSpPr>
            <a:spLocks noChangeArrowheads="1"/>
          </p:cNvSpPr>
          <p:nvPr/>
        </p:nvSpPr>
        <p:spPr bwMode="auto">
          <a:xfrm>
            <a:off x="440804" y="2800663"/>
            <a:ext cx="8534400" cy="47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algn="just" eaLnBrk="1" hangingPunct="1"/>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Mức</a:t>
            </a:r>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năng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l­ượng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của</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các</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phân</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lớp</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trên</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cùng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một</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lớp</a:t>
            </a:r>
            <a:r>
              <a:rPr lang="en-US" altLang="vi-VN" sz="2400" b="1" dirty="0">
                <a:solidFill>
                  <a:srgbClr val="0070C0"/>
                </a:solidFill>
                <a:latin typeface="Times New Roman" panose="02020603050405020304" pitchFamily="18" charset="0"/>
                <a:cs typeface="Times New Roman" panose="02020603050405020304" pitchFamily="18" charset="0"/>
              </a:rPr>
              <a:t>: s&lt;p&lt;d&lt;f.</a:t>
            </a:r>
          </a:p>
        </p:txBody>
      </p:sp>
      <p:sp>
        <p:nvSpPr>
          <p:cNvPr id="63493" name="Rectangle 5"/>
          <p:cNvSpPr>
            <a:spLocks noChangeArrowheads="1"/>
          </p:cNvSpPr>
          <p:nvPr/>
        </p:nvSpPr>
        <p:spPr bwMode="auto">
          <a:xfrm>
            <a:off x="425615" y="1109786"/>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algn="just"/>
            <a:r>
              <a:rPr lang="en-US" altLang="vi-VN" sz="2800" b="1" dirty="0" err="1" smtClean="0">
                <a:solidFill>
                  <a:srgbClr val="0070C0"/>
                </a:solidFill>
                <a:latin typeface="Times New Roman" panose="02020603050405020304" pitchFamily="18" charset="0"/>
                <a:cs typeface="Times New Roman" panose="02020603050405020304" pitchFamily="18" charset="0"/>
              </a:rPr>
              <a:t>Các</a:t>
            </a:r>
            <a:r>
              <a:rPr lang="en-US" altLang="vi-VN" sz="2800" b="1" dirty="0" smtClean="0">
                <a:solidFill>
                  <a:srgbClr val="0070C0"/>
                </a:solidFill>
                <a:latin typeface="Times New Roman" panose="02020603050405020304" pitchFamily="18" charset="0"/>
                <a:cs typeface="Times New Roman" panose="02020603050405020304" pitchFamily="18" charset="0"/>
              </a:rPr>
              <a:t> e </a:t>
            </a:r>
            <a:r>
              <a:rPr lang="en-US" sz="2800" b="1" dirty="0" err="1">
                <a:solidFill>
                  <a:srgbClr val="0070C0"/>
                </a:solidFill>
                <a:latin typeface="Times New Roman" pitchFamily="18" charset="0"/>
                <a:cs typeface="Times New Roman" pitchFamily="18" charset="0"/>
              </a:rPr>
              <a:t>có</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mức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năng</a:t>
            </a:r>
            <a:r>
              <a:rPr lang="en-US" sz="2800" b="1" dirty="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lượng</a:t>
            </a:r>
            <a:r>
              <a:rPr lang="en-US" sz="2800" b="1" dirty="0" smtClean="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bằng</a:t>
            </a:r>
            <a:r>
              <a:rPr lang="en-US" sz="2800" b="1" dirty="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nhau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xếp</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vào</a:t>
            </a:r>
            <a:r>
              <a:rPr lang="en-US" sz="2800" b="1" dirty="0">
                <a:solidFill>
                  <a:srgbClr val="0070C0"/>
                </a:solidFill>
                <a:latin typeface="Times New Roman" pitchFamily="18" charset="0"/>
                <a:cs typeface="Times New Roman" pitchFamily="18" charset="0"/>
              </a:rPr>
              <a:t> </a:t>
            </a:r>
            <a:r>
              <a:rPr lang="en-US" altLang="vi-VN" sz="2800" b="1" dirty="0" err="1" smtClean="0">
                <a:solidFill>
                  <a:srgbClr val="0070C0"/>
                </a:solidFill>
                <a:latin typeface="Times New Roman" panose="02020603050405020304" pitchFamily="18" charset="0"/>
                <a:cs typeface="Times New Roman" panose="02020603050405020304" pitchFamily="18" charset="0"/>
              </a:rPr>
              <a:t>cùng</a:t>
            </a:r>
            <a:r>
              <a:rPr lang="en-US" altLang="vi-VN" sz="2800" b="1" dirty="0" smtClean="0">
                <a:solidFill>
                  <a:srgbClr val="0070C0"/>
                </a:solidFill>
                <a:latin typeface="Times New Roman" panose="02020603050405020304" pitchFamily="18" charset="0"/>
                <a:cs typeface="Times New Roman" panose="02020603050405020304" pitchFamily="18" charset="0"/>
              </a:rPr>
              <a:t> 1 </a:t>
            </a:r>
            <a:r>
              <a:rPr lang="en-US" altLang="vi-VN" sz="2800" b="1" dirty="0" err="1" smtClean="0">
                <a:solidFill>
                  <a:srgbClr val="0070C0"/>
                </a:solidFill>
                <a:latin typeface="Times New Roman" panose="02020603050405020304" pitchFamily="18" charset="0"/>
                <a:cs typeface="Times New Roman" panose="02020603050405020304" pitchFamily="18" charset="0"/>
              </a:rPr>
              <a:t>phân</a:t>
            </a:r>
            <a:r>
              <a:rPr lang="en-US" altLang="vi-VN" sz="2800" b="1" dirty="0" smtClean="0">
                <a:solidFill>
                  <a:srgbClr val="0070C0"/>
                </a:solidFill>
                <a:latin typeface="Times New Roman" panose="02020603050405020304" pitchFamily="18" charset="0"/>
                <a:cs typeface="Times New Roman" panose="02020603050405020304" pitchFamily="18" charset="0"/>
              </a:rPr>
              <a:t> </a:t>
            </a:r>
            <a:r>
              <a:rPr lang="en-US" altLang="vi-VN" sz="2800" b="1" dirty="0" err="1" smtClean="0">
                <a:solidFill>
                  <a:srgbClr val="0070C0"/>
                </a:solidFill>
                <a:latin typeface="Times New Roman" panose="02020603050405020304" pitchFamily="18" charset="0"/>
                <a:cs typeface="Times New Roman" panose="02020603050405020304" pitchFamily="18" charset="0"/>
              </a:rPr>
              <a:t>lớp</a:t>
            </a:r>
            <a:r>
              <a:rPr lang="en-US" altLang="vi-VN" sz="2800" b="1" dirty="0" smtClean="0">
                <a:solidFill>
                  <a:srgbClr val="0070C0"/>
                </a:solidFill>
                <a:latin typeface="Times New Roman" panose="02020603050405020304" pitchFamily="18" charset="0"/>
                <a:cs typeface="Times New Roman" panose="02020603050405020304" pitchFamily="18" charset="0"/>
              </a:rPr>
              <a:t>.</a:t>
            </a:r>
            <a:endParaRPr lang="en-US" altLang="vi-VN" sz="2800" b="1" dirty="0">
              <a:solidFill>
                <a:srgbClr val="0070C0"/>
              </a:solidFill>
              <a:latin typeface="Times New Roman" panose="02020603050405020304" pitchFamily="18" charset="0"/>
              <a:cs typeface="Times New Roman" panose="02020603050405020304" pitchFamily="18" charset="0"/>
            </a:endParaRPr>
          </a:p>
        </p:txBody>
      </p:sp>
      <p:sp>
        <p:nvSpPr>
          <p:cNvPr id="63494" name="Rectangle 6"/>
          <p:cNvSpPr>
            <a:spLocks noChangeArrowheads="1"/>
          </p:cNvSpPr>
          <p:nvPr/>
        </p:nvSpPr>
        <p:spPr bwMode="auto">
          <a:xfrm>
            <a:off x="722003" y="4365104"/>
            <a:ext cx="7972002" cy="234721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eaLnBrk="1" hangingPunct="1"/>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K(n=1)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1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(1s).</a:t>
            </a:r>
            <a:br>
              <a:rPr lang="pt-BR" altLang="vi-VN" sz="2400" b="1" dirty="0">
                <a:solidFill>
                  <a:srgbClr val="FF0000"/>
                </a:solidFill>
                <a:latin typeface="Times New Roman" panose="02020603050405020304" pitchFamily="18" charset="0"/>
                <a:cs typeface="Times New Roman" panose="02020603050405020304" pitchFamily="18" charset="0"/>
              </a:rPr>
            </a:br>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L(n=2)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2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(2s,2p).</a:t>
            </a:r>
            <a:br>
              <a:rPr lang="pt-BR" altLang="vi-VN" sz="2400" b="1" dirty="0">
                <a:solidFill>
                  <a:srgbClr val="FF0000"/>
                </a:solidFill>
                <a:latin typeface="Times New Roman" panose="02020603050405020304" pitchFamily="18" charset="0"/>
                <a:cs typeface="Times New Roman" panose="02020603050405020304" pitchFamily="18" charset="0"/>
              </a:rPr>
            </a:br>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M(n=3)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3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( 3s,3p,3d). </a:t>
            </a:r>
            <a:br>
              <a:rPr lang="pt-BR" altLang="vi-VN" sz="2400" b="1" dirty="0">
                <a:solidFill>
                  <a:srgbClr val="FF0000"/>
                </a:solidFill>
                <a:latin typeface="Times New Roman" panose="02020603050405020304" pitchFamily="18" charset="0"/>
                <a:cs typeface="Times New Roman" panose="02020603050405020304" pitchFamily="18" charset="0"/>
              </a:rPr>
            </a:br>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N(n=4)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4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( 4s,4p,4d,4f</a:t>
            </a:r>
            <a:r>
              <a:rPr lang="pt-BR" altLang="vi-VN" sz="2400" b="1" dirty="0" smtClean="0">
                <a:solidFill>
                  <a:srgbClr val="FF0000"/>
                </a:solidFill>
                <a:latin typeface="Times New Roman" panose="02020603050405020304" pitchFamily="18" charset="0"/>
                <a:cs typeface="Times New Roman" panose="02020603050405020304" pitchFamily="18" charset="0"/>
              </a:rPr>
              <a:t>).</a:t>
            </a:r>
          </a:p>
          <a:p>
            <a:r>
              <a:rPr lang="pt-BR" altLang="vi-VN" sz="2400" b="1" dirty="0" smtClean="0">
                <a:solidFill>
                  <a:srgbClr val="FF0000"/>
                </a:solidFill>
                <a:latin typeface="Times New Roman" panose="02020603050405020304" pitchFamily="18" charset="0"/>
                <a:cs typeface="Times New Roman" panose="02020603050405020304" pitchFamily="18" charset="0"/>
              </a:rPr>
              <a:t>Chú ý: từ lớp O</a:t>
            </a:r>
            <a:r>
              <a:rPr lang="pt-BR" altLang="vi-VN"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Q mỗi lớp đều có 4 phân lớp là:</a:t>
            </a:r>
            <a:r>
              <a:rPr lang="pt-BR" altLang="vi-VN" sz="2400" b="1" dirty="0">
                <a:solidFill>
                  <a:srgbClr val="FF0000"/>
                </a:solidFill>
                <a:latin typeface="Times New Roman" panose="02020603050405020304" pitchFamily="18" charset="0"/>
                <a:cs typeface="Times New Roman" panose="02020603050405020304" pitchFamily="18" charset="0"/>
              </a:rPr>
              <a:t> </a:t>
            </a:r>
            <a:endParaRPr lang="pt-BR" altLang="vi-VN" sz="2400" b="1" dirty="0" smtClean="0">
              <a:solidFill>
                <a:srgbClr val="FF0000"/>
              </a:solidFill>
              <a:latin typeface="Times New Roman" panose="02020603050405020304" pitchFamily="18" charset="0"/>
              <a:cs typeface="Times New Roman" panose="02020603050405020304" pitchFamily="18" charset="0"/>
            </a:endParaRPr>
          </a:p>
          <a:p>
            <a:r>
              <a:rPr lang="pt-BR" altLang="vi-VN" sz="2400" b="1" dirty="0" smtClean="0">
                <a:solidFill>
                  <a:srgbClr val="FF0000"/>
                </a:solidFill>
                <a:latin typeface="Times New Roman" panose="02020603050405020304" pitchFamily="18" charset="0"/>
                <a:cs typeface="Times New Roman" panose="02020603050405020304" pitchFamily="18" charset="0"/>
              </a:rPr>
              <a:t>( ns,np,nd,nf</a:t>
            </a:r>
            <a:r>
              <a:rPr lang="pt-BR" altLang="vi-VN" sz="2400" b="1" dirty="0">
                <a:solidFill>
                  <a:srgbClr val="FF0000"/>
                </a:solidFill>
                <a:latin typeface="Times New Roman" panose="02020603050405020304" pitchFamily="18" charset="0"/>
                <a:cs typeface="Times New Roman" panose="02020603050405020304" pitchFamily="18" charset="0"/>
              </a:rPr>
              <a:t>).</a:t>
            </a:r>
            <a:endParaRPr lang="en-US" altLang="vi-VN" sz="2400" dirty="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72435" y="76200"/>
            <a:ext cx="8305800" cy="5763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0000"/>
                </a:solidFill>
                <a:latin typeface="Times New Roman" pitchFamily="18" charset="0"/>
                <a:cs typeface="Times New Roman" pitchFamily="18" charset="0"/>
              </a:rPr>
              <a:t>II. </a:t>
            </a:r>
            <a:r>
              <a:rPr lang="en-US" sz="3600" b="1" dirty="0" err="1" smtClean="0">
                <a:solidFill>
                  <a:srgbClr val="FF0000"/>
                </a:solidFill>
                <a:latin typeface="Times New Roman" pitchFamily="18" charset="0"/>
                <a:cs typeface="Times New Roman" pitchFamily="18" charset="0"/>
              </a:rPr>
              <a:t>Lớp</a:t>
            </a:r>
            <a:r>
              <a:rPr lang="en-US" sz="3600" b="1" dirty="0" smtClean="0">
                <a:solidFill>
                  <a:srgbClr val="FF0000"/>
                </a:solidFill>
                <a:latin typeface="Times New Roman" pitchFamily="18" charset="0"/>
                <a:cs typeface="Times New Roman" pitchFamily="18" charset="0"/>
              </a:rPr>
              <a:t> electron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lớp</a:t>
            </a:r>
            <a:r>
              <a:rPr lang="en-US" sz="3600" b="1" dirty="0" smtClean="0">
                <a:solidFill>
                  <a:srgbClr val="FF0000"/>
                </a:solidFill>
                <a:latin typeface="Times New Roman" pitchFamily="18" charset="0"/>
                <a:cs typeface="Times New Roman" pitchFamily="18" charset="0"/>
              </a:rPr>
              <a:t> electron</a:t>
            </a:r>
            <a:endParaRPr lang="en-US" sz="3600" b="1" dirty="0">
              <a:solidFill>
                <a:srgbClr val="FF0000"/>
              </a:solidFill>
              <a:latin typeface="Times New Roman" pitchFamily="18" charset="0"/>
              <a:cs typeface="Times New Roman" pitchFamily="18" charset="0"/>
            </a:endParaRPr>
          </a:p>
        </p:txBody>
      </p:sp>
      <p:sp>
        <p:nvSpPr>
          <p:cNvPr id="9" name="Rectangle 4"/>
          <p:cNvSpPr>
            <a:spLocks noChangeArrowheads="1"/>
          </p:cNvSpPr>
          <p:nvPr/>
        </p:nvSpPr>
        <p:spPr bwMode="auto">
          <a:xfrm>
            <a:off x="2971644" y="3282306"/>
            <a:ext cx="3472720" cy="47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eaLnBrk="1" hangingPunct="1"/>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Số</a:t>
            </a:r>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phân</a:t>
            </a:r>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lớp</a:t>
            </a:r>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trên</a:t>
            </a:r>
            <a:r>
              <a:rPr lang="en-US" altLang="vi-VN" sz="2400" b="1" dirty="0" smtClean="0">
                <a:solidFill>
                  <a:srgbClr val="7030A0"/>
                </a:solidFill>
                <a:latin typeface="Times New Roman" panose="02020603050405020304" pitchFamily="18" charset="0"/>
                <a:cs typeface="Times New Roman" panose="02020603050405020304" pitchFamily="18" charset="0"/>
              </a:rPr>
              <a:t> 1 </a:t>
            </a:r>
            <a:r>
              <a:rPr lang="en-US" altLang="vi-VN" sz="2400" b="1" dirty="0" err="1" smtClean="0">
                <a:solidFill>
                  <a:srgbClr val="7030A0"/>
                </a:solidFill>
                <a:latin typeface="Times New Roman" panose="02020603050405020304" pitchFamily="18" charset="0"/>
                <a:cs typeface="Times New Roman" panose="02020603050405020304" pitchFamily="18" charset="0"/>
              </a:rPr>
              <a:t>lớp</a:t>
            </a:r>
            <a:endParaRPr lang="en-US" altLang="vi-VN" sz="2400" b="1"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22055F5D-1B93-574D-9EF5-6CECAB89352A}"/>
              </a:ext>
            </a:extLst>
          </p:cNvPr>
          <p:cNvPicPr>
            <a:picLocks noChangeAspect="1"/>
          </p:cNvPicPr>
          <p:nvPr/>
        </p:nvPicPr>
        <p:blipFill rotWithShape="1">
          <a:blip r:embed="rId2" cstate="print"/>
          <a:srcRect l="12948"/>
          <a:stretch/>
        </p:blipFill>
        <p:spPr>
          <a:xfrm>
            <a:off x="301280" y="13445"/>
            <a:ext cx="8854389" cy="4207643"/>
          </a:xfrm>
          <a:prstGeom prst="rect">
            <a:avLst/>
          </a:prstGeom>
        </p:spPr>
      </p:pic>
    </p:spTree>
    <p:extLst>
      <p:ext uri="{BB962C8B-B14F-4D97-AF65-F5344CB8AC3E}">
        <p14:creationId xmlns:p14="http://schemas.microsoft.com/office/powerpoint/2010/main" val="55634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blinds(horizontal)">
                                      <p:cBhvr>
                                        <p:cTn id="12" dur="500"/>
                                        <p:tgtEl>
                                          <p:spTgt spid="63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blinds(horizontal)">
                                      <p:cBhvr>
                                        <p:cTn id="17" dur="500"/>
                                        <p:tgtEl>
                                          <p:spTgt spid="634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3494"/>
                                        </p:tgtEl>
                                        <p:attrNameLst>
                                          <p:attrName>style.visibility</p:attrName>
                                        </p:attrNameLst>
                                      </p:cBhvr>
                                      <p:to>
                                        <p:strVal val="visible"/>
                                      </p:to>
                                    </p:set>
                                    <p:animEffect transition="in" filter="blinds(horizontal)">
                                      <p:cBhvr>
                                        <p:cTn id="3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p:bldP spid="63493" grpId="0"/>
      <p:bldP spid="63494"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u="sng" dirty="0" err="1" smtClean="0"/>
              <a:t>Sè</a:t>
            </a:r>
            <a:r>
              <a:rPr lang="en-US" b="1" u="sng" dirty="0" smtClean="0"/>
              <a:t> </a:t>
            </a:r>
            <a:r>
              <a:rPr lang="en-US" b="1" u="sng" dirty="0" err="1"/>
              <a:t>obitan</a:t>
            </a:r>
            <a:r>
              <a:rPr lang="en-US" b="1" u="sng" dirty="0"/>
              <a:t> </a:t>
            </a:r>
            <a:r>
              <a:rPr lang="en-US" b="1" u="sng" dirty="0" err="1"/>
              <a:t>trong</a:t>
            </a:r>
            <a:r>
              <a:rPr lang="en-US" b="1" u="sng" dirty="0"/>
              <a:t> </a:t>
            </a:r>
            <a:r>
              <a:rPr lang="en-US" b="1" u="sng" dirty="0" err="1"/>
              <a:t>mét</a:t>
            </a:r>
            <a:r>
              <a:rPr lang="en-US" b="1" u="sng" dirty="0"/>
              <a:t> </a:t>
            </a:r>
            <a:r>
              <a:rPr lang="en-US" b="1" u="sng" dirty="0" err="1"/>
              <a:t>ph©n</a:t>
            </a:r>
            <a:r>
              <a:rPr lang="en-US" b="1" u="sng" dirty="0"/>
              <a:t> </a:t>
            </a:r>
            <a:r>
              <a:rPr lang="en-US" b="1" u="sng" dirty="0" err="1"/>
              <a:t>líp</a:t>
            </a:r>
            <a:r>
              <a:rPr lang="en-US" b="1" u="sng" dirty="0"/>
              <a:t> electron.</a:t>
            </a:r>
          </a:p>
        </p:txBody>
      </p:sp>
      <p:sp>
        <p:nvSpPr>
          <p:cNvPr id="35843" name="Rectangle 3"/>
          <p:cNvSpPr>
            <a:spLocks noGrp="1" noChangeArrowheads="1"/>
          </p:cNvSpPr>
          <p:nvPr>
            <p:ph type="body" idx="1"/>
          </p:nvPr>
        </p:nvSpPr>
        <p:spPr>
          <a:xfrm>
            <a:off x="457200" y="1717675"/>
            <a:ext cx="8229600" cy="4530725"/>
          </a:xfrm>
        </p:spPr>
        <p:txBody>
          <a:bodyPr/>
          <a:lstStyle/>
          <a:p>
            <a:pPr>
              <a:buFont typeface="Wingdings" pitchFamily="2" charset="2"/>
              <a:buNone/>
            </a:pPr>
            <a:r>
              <a:rPr lang="en-US" dirty="0" err="1"/>
              <a:t>Sè</a:t>
            </a:r>
            <a:r>
              <a:rPr lang="en-US" dirty="0"/>
              <a:t> </a:t>
            </a:r>
            <a:r>
              <a:rPr lang="en-US" dirty="0" err="1" smtClean="0"/>
              <a:t>l­ượng</a:t>
            </a:r>
            <a:r>
              <a:rPr lang="en-US" dirty="0" smtClean="0"/>
              <a:t> </a:t>
            </a:r>
            <a:r>
              <a:rPr lang="en-US" dirty="0"/>
              <a:t>vµ </a:t>
            </a:r>
            <a:r>
              <a:rPr lang="en-US" dirty="0" err="1"/>
              <a:t>h×nh</a:t>
            </a:r>
            <a:r>
              <a:rPr lang="en-US" dirty="0"/>
              <a:t> d¹ng </a:t>
            </a:r>
            <a:r>
              <a:rPr lang="en-US" dirty="0" err="1"/>
              <a:t>cña</a:t>
            </a:r>
            <a:r>
              <a:rPr lang="en-US" dirty="0"/>
              <a:t> </a:t>
            </a:r>
            <a:r>
              <a:rPr lang="en-US" dirty="0" err="1" smtClean="0"/>
              <a:t>obitan</a:t>
            </a:r>
            <a:r>
              <a:rPr lang="en-US" dirty="0" smtClean="0"/>
              <a:t> </a:t>
            </a:r>
            <a:r>
              <a:rPr lang="en-US" dirty="0" err="1"/>
              <a:t>phô</a:t>
            </a:r>
            <a:r>
              <a:rPr lang="en-US" dirty="0"/>
              <a:t> </a:t>
            </a:r>
            <a:r>
              <a:rPr lang="en-US" dirty="0" err="1"/>
              <a:t>thuéc</a:t>
            </a:r>
            <a:r>
              <a:rPr lang="en-US" dirty="0"/>
              <a:t> </a:t>
            </a:r>
            <a:r>
              <a:rPr lang="en-US" dirty="0" err="1"/>
              <a:t>vµo</a:t>
            </a:r>
            <a:r>
              <a:rPr lang="en-US" dirty="0"/>
              <a:t> ®</a:t>
            </a:r>
            <a:r>
              <a:rPr lang="en-US" dirty="0" err="1"/>
              <a:t>Æc</a:t>
            </a:r>
            <a:r>
              <a:rPr lang="en-US" dirty="0"/>
              <a:t> ®</a:t>
            </a:r>
            <a:r>
              <a:rPr lang="en-US" dirty="0" err="1"/>
              <a:t>iÓm</a:t>
            </a:r>
            <a:r>
              <a:rPr lang="en-US" dirty="0"/>
              <a:t> </a:t>
            </a:r>
            <a:r>
              <a:rPr lang="en-US" dirty="0" err="1"/>
              <a:t>cña</a:t>
            </a:r>
            <a:r>
              <a:rPr lang="en-US" dirty="0"/>
              <a:t> </a:t>
            </a:r>
            <a:r>
              <a:rPr lang="en-US" dirty="0" err="1"/>
              <a:t>mçi</a:t>
            </a:r>
            <a:r>
              <a:rPr lang="en-US" dirty="0"/>
              <a:t> </a:t>
            </a:r>
            <a:r>
              <a:rPr lang="en-US" dirty="0" err="1"/>
              <a:t>ph©n</a:t>
            </a:r>
            <a:r>
              <a:rPr lang="en-US" dirty="0"/>
              <a:t> </a:t>
            </a:r>
            <a:r>
              <a:rPr lang="en-US" dirty="0" err="1"/>
              <a:t>líp</a:t>
            </a:r>
            <a:r>
              <a:rPr lang="en-US" dirty="0"/>
              <a:t> electron:</a:t>
            </a:r>
          </a:p>
          <a:p>
            <a:r>
              <a:rPr lang="en-US" dirty="0"/>
              <a:t>- </a:t>
            </a:r>
            <a:r>
              <a:rPr lang="en-US" dirty="0" err="1"/>
              <a:t>Ph©n</a:t>
            </a:r>
            <a:r>
              <a:rPr lang="en-US" dirty="0"/>
              <a:t> </a:t>
            </a:r>
            <a:r>
              <a:rPr lang="en-US" dirty="0" err="1"/>
              <a:t>líp</a:t>
            </a:r>
            <a:r>
              <a:rPr lang="en-US" dirty="0"/>
              <a:t> s: </a:t>
            </a:r>
            <a:r>
              <a:rPr lang="en-US" b="1" dirty="0" err="1">
                <a:solidFill>
                  <a:srgbClr val="FF0000"/>
                </a:solidFill>
              </a:rPr>
              <a:t>cã</a:t>
            </a:r>
            <a:r>
              <a:rPr lang="en-US" b="1" dirty="0">
                <a:solidFill>
                  <a:srgbClr val="FF0000"/>
                </a:solidFill>
              </a:rPr>
              <a:t> 1 </a:t>
            </a:r>
            <a:r>
              <a:rPr lang="en-US" b="1" dirty="0" err="1" smtClean="0">
                <a:solidFill>
                  <a:srgbClr val="FF0000"/>
                </a:solidFill>
              </a:rPr>
              <a:t>orbital_h×nh</a:t>
            </a:r>
            <a:r>
              <a:rPr lang="en-US" b="1" dirty="0" smtClean="0">
                <a:solidFill>
                  <a:srgbClr val="FF0000"/>
                </a:solidFill>
              </a:rPr>
              <a:t> </a:t>
            </a:r>
            <a:r>
              <a:rPr lang="en-US" b="1" dirty="0" err="1" smtClean="0">
                <a:solidFill>
                  <a:srgbClr val="FF0000"/>
                </a:solidFill>
              </a:rPr>
              <a:t>cÇu</a:t>
            </a:r>
            <a:r>
              <a:rPr lang="en-US" dirty="0" smtClean="0"/>
              <a:t>.</a:t>
            </a:r>
            <a:endParaRPr lang="en-US" sz="2400" dirty="0" smtClean="0"/>
          </a:p>
          <a:p>
            <a:r>
              <a:rPr lang="en-US" dirty="0" smtClean="0"/>
              <a:t>- </a:t>
            </a:r>
            <a:r>
              <a:rPr lang="en-US" dirty="0" err="1" smtClean="0"/>
              <a:t>Ph©n</a:t>
            </a:r>
            <a:r>
              <a:rPr lang="en-US" dirty="0" smtClean="0"/>
              <a:t> </a:t>
            </a:r>
            <a:r>
              <a:rPr lang="en-US" dirty="0" err="1" smtClean="0"/>
              <a:t>líp</a:t>
            </a:r>
            <a:r>
              <a:rPr lang="en-US" dirty="0" smtClean="0"/>
              <a:t> p: </a:t>
            </a:r>
            <a:r>
              <a:rPr lang="en-US" b="1" dirty="0" err="1" smtClean="0">
                <a:solidFill>
                  <a:srgbClr val="FF0000"/>
                </a:solidFill>
              </a:rPr>
              <a:t>cã</a:t>
            </a:r>
            <a:r>
              <a:rPr lang="en-US" b="1" dirty="0" smtClean="0">
                <a:solidFill>
                  <a:srgbClr val="FF0000"/>
                </a:solidFill>
              </a:rPr>
              <a:t> 3 </a:t>
            </a:r>
            <a:r>
              <a:rPr lang="en-US" b="1" dirty="0" err="1" smtClean="0">
                <a:solidFill>
                  <a:srgbClr val="FF0000"/>
                </a:solidFill>
              </a:rPr>
              <a:t>orbital_h×nh</a:t>
            </a:r>
            <a:r>
              <a:rPr lang="en-US" b="1" dirty="0" smtClean="0">
                <a:solidFill>
                  <a:srgbClr val="FF0000"/>
                </a:solidFill>
              </a:rPr>
              <a:t> </a:t>
            </a:r>
            <a:r>
              <a:rPr lang="en-US" b="1" dirty="0" err="1" smtClean="0">
                <a:solidFill>
                  <a:srgbClr val="FF0000"/>
                </a:solidFill>
              </a:rPr>
              <a:t>sè</a:t>
            </a:r>
            <a:r>
              <a:rPr lang="en-US" b="1" dirty="0" smtClean="0">
                <a:solidFill>
                  <a:srgbClr val="FF0000"/>
                </a:solidFill>
              </a:rPr>
              <a:t> 8 </a:t>
            </a:r>
            <a:r>
              <a:rPr lang="en-US" b="1" dirty="0" err="1" smtClean="0">
                <a:solidFill>
                  <a:srgbClr val="FF0000"/>
                </a:solidFill>
              </a:rPr>
              <a:t>næi</a:t>
            </a:r>
            <a:endParaRPr lang="en-US" b="1" dirty="0" smtClean="0">
              <a:solidFill>
                <a:srgbClr val="FF0000"/>
              </a:solidFill>
            </a:endParaRPr>
          </a:p>
          <a:p>
            <a:r>
              <a:rPr lang="en-US" dirty="0" smtClean="0"/>
              <a:t>- </a:t>
            </a:r>
            <a:r>
              <a:rPr lang="en-US" dirty="0" err="1"/>
              <a:t>Ph©n</a:t>
            </a:r>
            <a:r>
              <a:rPr lang="en-US" dirty="0"/>
              <a:t> </a:t>
            </a:r>
            <a:r>
              <a:rPr lang="en-US" dirty="0" err="1"/>
              <a:t>líp</a:t>
            </a:r>
            <a:r>
              <a:rPr lang="en-US" dirty="0"/>
              <a:t> d: </a:t>
            </a:r>
            <a:r>
              <a:rPr lang="en-US" b="1" dirty="0" err="1">
                <a:solidFill>
                  <a:srgbClr val="FF0000"/>
                </a:solidFill>
              </a:rPr>
              <a:t>cã</a:t>
            </a:r>
            <a:r>
              <a:rPr lang="en-US" b="1" dirty="0">
                <a:solidFill>
                  <a:srgbClr val="FF0000"/>
                </a:solidFill>
              </a:rPr>
              <a:t> 5 </a:t>
            </a:r>
            <a:r>
              <a:rPr lang="en-US" b="1" dirty="0" smtClean="0">
                <a:solidFill>
                  <a:srgbClr val="FF0000"/>
                </a:solidFill>
              </a:rPr>
              <a:t>orbital</a:t>
            </a:r>
            <a:endParaRPr lang="en-US" b="1" dirty="0">
              <a:solidFill>
                <a:srgbClr val="FF0000"/>
              </a:solidFill>
            </a:endParaRPr>
          </a:p>
          <a:p>
            <a:r>
              <a:rPr lang="en-US" dirty="0"/>
              <a:t>- </a:t>
            </a:r>
            <a:r>
              <a:rPr lang="en-US" dirty="0" err="1"/>
              <a:t>Ph©n</a:t>
            </a:r>
            <a:r>
              <a:rPr lang="en-US" dirty="0"/>
              <a:t> </a:t>
            </a:r>
            <a:r>
              <a:rPr lang="en-US" dirty="0" err="1"/>
              <a:t>líp</a:t>
            </a:r>
            <a:r>
              <a:rPr lang="en-US" dirty="0"/>
              <a:t> f: </a:t>
            </a:r>
            <a:r>
              <a:rPr lang="en-US" b="1" dirty="0" err="1">
                <a:solidFill>
                  <a:srgbClr val="FF0000"/>
                </a:solidFill>
              </a:rPr>
              <a:t>cã</a:t>
            </a:r>
            <a:r>
              <a:rPr lang="en-US" b="1" dirty="0">
                <a:solidFill>
                  <a:srgbClr val="FF0000"/>
                </a:solidFill>
              </a:rPr>
              <a:t> 7 </a:t>
            </a:r>
            <a:r>
              <a:rPr lang="en-US" b="1" dirty="0" smtClean="0">
                <a:solidFill>
                  <a:srgbClr val="FF0000"/>
                </a:solidFill>
              </a:rPr>
              <a:t>orbital</a:t>
            </a:r>
            <a:endParaRPr lang="en-US" b="1" dirty="0">
              <a:solidFill>
                <a:srgbClr val="FF0000"/>
              </a:solidFill>
            </a:endParaRPr>
          </a:p>
        </p:txBody>
      </p:sp>
      <p:sp>
        <p:nvSpPr>
          <p:cNvPr id="35844" name="Rectangle 4"/>
          <p:cNvSpPr>
            <a:spLocks noChangeArrowheads="1"/>
          </p:cNvSpPr>
          <p:nvPr/>
        </p:nvSpPr>
        <p:spPr bwMode="auto">
          <a:xfrm>
            <a:off x="5822950" y="4027394"/>
            <a:ext cx="30162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666600"/>
              </a:buClr>
              <a:buSzPct val="75000"/>
              <a:buFont typeface="Wingdings" pitchFamily="2" charset="2"/>
              <a:buNone/>
            </a:pPr>
            <a:r>
              <a:rPr lang="en-US" sz="3200" b="1" dirty="0" err="1" smtClean="0">
                <a:solidFill>
                  <a:srgbClr val="FF0000"/>
                </a:solidFill>
                <a:latin typeface=".VnArial" pitchFamily="34" charset="0"/>
              </a:rPr>
              <a:t>H×nh</a:t>
            </a:r>
            <a:r>
              <a:rPr lang="en-US" sz="3200" b="1" dirty="0" smtClean="0">
                <a:solidFill>
                  <a:srgbClr val="FF0000"/>
                </a:solidFill>
                <a:latin typeface=".VnArial" pitchFamily="34" charset="0"/>
              </a:rPr>
              <a:t> d¹ng </a:t>
            </a:r>
            <a:r>
              <a:rPr lang="en-US" sz="3200" b="1" dirty="0" err="1" smtClean="0">
                <a:solidFill>
                  <a:srgbClr val="FF0000"/>
                </a:solidFill>
                <a:latin typeface=".VnArial" pitchFamily="34" charset="0"/>
              </a:rPr>
              <a:t>phøc</a:t>
            </a:r>
            <a:r>
              <a:rPr lang="en-US" sz="3200" b="1" dirty="0" smtClean="0">
                <a:solidFill>
                  <a:srgbClr val="FF0000"/>
                </a:solidFill>
                <a:latin typeface=".VnArial" pitchFamily="34" charset="0"/>
              </a:rPr>
              <a:t> t¹p</a:t>
            </a:r>
          </a:p>
        </p:txBody>
      </p:sp>
      <p:sp>
        <p:nvSpPr>
          <p:cNvPr id="35845" name="AutoShape 5"/>
          <p:cNvSpPr>
            <a:spLocks/>
          </p:cNvSpPr>
          <p:nvPr/>
        </p:nvSpPr>
        <p:spPr bwMode="auto">
          <a:xfrm>
            <a:off x="5526741" y="4141694"/>
            <a:ext cx="76200" cy="838200"/>
          </a:xfrm>
          <a:prstGeom prst="rightBrace">
            <a:avLst>
              <a:gd name="adj1" fmla="val 916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FF0000"/>
              </a:solidFill>
              <a:latin typeface=".VnArial" pitchFamily="34" charset="0"/>
            </a:endParaRPr>
          </a:p>
        </p:txBody>
      </p:sp>
    </p:spTree>
    <p:extLst>
      <p:ext uri="{BB962C8B-B14F-4D97-AF65-F5344CB8AC3E}">
        <p14:creationId xmlns:p14="http://schemas.microsoft.com/office/powerpoint/2010/main" val="280385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33400" y="1981200"/>
            <a:ext cx="8229600" cy="4530725"/>
          </a:xfrm>
        </p:spPr>
        <p:txBody>
          <a:bodyPr/>
          <a:lstStyle/>
          <a:p>
            <a:endParaRPr lang="en-US" dirty="0"/>
          </a:p>
          <a:p>
            <a:r>
              <a:rPr lang="en-US" dirty="0" err="1"/>
              <a:t>Trong</a:t>
            </a:r>
            <a:r>
              <a:rPr lang="en-US" dirty="0"/>
              <a:t> </a:t>
            </a:r>
            <a:r>
              <a:rPr lang="en-US" dirty="0" err="1"/>
              <a:t>nguyên</a:t>
            </a:r>
            <a:r>
              <a:rPr lang="en-US" dirty="0"/>
              <a:t> </a:t>
            </a:r>
            <a:r>
              <a:rPr lang="en-US" dirty="0" err="1"/>
              <a:t>tử</a:t>
            </a:r>
            <a:r>
              <a:rPr lang="en-US" dirty="0"/>
              <a:t>, </a:t>
            </a:r>
            <a:r>
              <a:rPr lang="en-US" dirty="0" err="1"/>
              <a:t>các</a:t>
            </a:r>
            <a:r>
              <a:rPr lang="en-US" dirty="0"/>
              <a:t> electron </a:t>
            </a:r>
            <a:r>
              <a:rPr lang="en-US" dirty="0" err="1"/>
              <a:t>trên</a:t>
            </a:r>
            <a:r>
              <a:rPr lang="en-US" dirty="0"/>
              <a:t> </a:t>
            </a:r>
            <a:r>
              <a:rPr lang="en-US" dirty="0" err="1"/>
              <a:t>mỗi</a:t>
            </a:r>
            <a:r>
              <a:rPr lang="en-US" dirty="0"/>
              <a:t> </a:t>
            </a:r>
            <a:r>
              <a:rPr lang="en-US" dirty="0" err="1"/>
              <a:t>obital</a:t>
            </a:r>
            <a:r>
              <a:rPr lang="en-US" dirty="0"/>
              <a:t> </a:t>
            </a:r>
            <a:r>
              <a:rPr lang="en-US" dirty="0" err="1"/>
              <a:t>có</a:t>
            </a:r>
            <a:r>
              <a:rPr lang="en-US" dirty="0"/>
              <a:t> 1 </a:t>
            </a:r>
            <a:r>
              <a:rPr lang="en-US" dirty="0" err="1"/>
              <a:t>mức</a:t>
            </a:r>
            <a:r>
              <a:rPr lang="en-US" dirty="0"/>
              <a:t> </a:t>
            </a:r>
            <a:r>
              <a:rPr lang="en-US" dirty="0" err="1"/>
              <a:t>năng</a:t>
            </a:r>
            <a:r>
              <a:rPr lang="en-US" dirty="0"/>
              <a:t> </a:t>
            </a:r>
            <a:r>
              <a:rPr lang="en-US" dirty="0" err="1"/>
              <a:t>lượng</a:t>
            </a:r>
            <a:r>
              <a:rPr lang="en-US" dirty="0"/>
              <a:t> </a:t>
            </a:r>
            <a:r>
              <a:rPr lang="en-US" dirty="0" err="1"/>
              <a:t>xác</a:t>
            </a:r>
            <a:r>
              <a:rPr lang="en-US" dirty="0"/>
              <a:t> </a:t>
            </a:r>
            <a:r>
              <a:rPr lang="en-US" dirty="0" err="1"/>
              <a:t>định</a:t>
            </a:r>
            <a:r>
              <a:rPr lang="en-US" dirty="0"/>
              <a:t>. </a:t>
            </a:r>
            <a:r>
              <a:rPr lang="en-US" dirty="0" err="1"/>
              <a:t>Người</a:t>
            </a:r>
            <a:r>
              <a:rPr lang="en-US" dirty="0"/>
              <a:t> ta </a:t>
            </a:r>
            <a:r>
              <a:rPr lang="en-US" dirty="0" err="1"/>
              <a:t>gọi</a:t>
            </a:r>
            <a:r>
              <a:rPr lang="en-US" dirty="0"/>
              <a:t> </a:t>
            </a:r>
            <a:r>
              <a:rPr lang="en-US" dirty="0" err="1"/>
              <a:t>mức</a:t>
            </a:r>
            <a:r>
              <a:rPr lang="en-US" dirty="0"/>
              <a:t> </a:t>
            </a:r>
            <a:r>
              <a:rPr lang="en-US" dirty="0" err="1"/>
              <a:t>năng</a:t>
            </a:r>
            <a:r>
              <a:rPr lang="en-US" dirty="0"/>
              <a:t> </a:t>
            </a:r>
            <a:r>
              <a:rPr lang="en-US" dirty="0" err="1"/>
              <a:t>lượng</a:t>
            </a:r>
            <a:r>
              <a:rPr lang="en-US" dirty="0"/>
              <a:t> </a:t>
            </a:r>
            <a:r>
              <a:rPr lang="en-US" dirty="0" err="1"/>
              <a:t>này</a:t>
            </a:r>
            <a:r>
              <a:rPr lang="en-US" dirty="0"/>
              <a:t> </a:t>
            </a:r>
            <a:r>
              <a:rPr lang="en-US" dirty="0" err="1"/>
              <a:t>là</a:t>
            </a:r>
            <a:r>
              <a:rPr lang="en-US" dirty="0"/>
              <a:t> </a:t>
            </a:r>
            <a:r>
              <a:rPr lang="en-US" dirty="0" err="1">
                <a:solidFill>
                  <a:srgbClr val="FF0000"/>
                </a:solidFill>
              </a:rPr>
              <a:t>mức</a:t>
            </a:r>
            <a:r>
              <a:rPr lang="en-US" dirty="0">
                <a:solidFill>
                  <a:srgbClr val="FF0000"/>
                </a:solidFill>
              </a:rPr>
              <a:t> </a:t>
            </a:r>
            <a:r>
              <a:rPr lang="en-US" dirty="0" err="1">
                <a:solidFill>
                  <a:srgbClr val="FF0000"/>
                </a:solidFill>
              </a:rPr>
              <a:t>năng</a:t>
            </a:r>
            <a:r>
              <a:rPr lang="en-US" dirty="0">
                <a:solidFill>
                  <a:srgbClr val="FF0000"/>
                </a:solidFill>
              </a:rPr>
              <a:t> </a:t>
            </a:r>
            <a:r>
              <a:rPr lang="en-US" dirty="0" err="1">
                <a:solidFill>
                  <a:srgbClr val="FF0000"/>
                </a:solidFill>
              </a:rPr>
              <a:t>lượng</a:t>
            </a:r>
            <a:r>
              <a:rPr lang="en-US" dirty="0">
                <a:solidFill>
                  <a:srgbClr val="FF0000"/>
                </a:solidFill>
              </a:rPr>
              <a:t> </a:t>
            </a:r>
            <a:r>
              <a:rPr lang="en-US" dirty="0" err="1">
                <a:solidFill>
                  <a:srgbClr val="FF0000"/>
                </a:solidFill>
              </a:rPr>
              <a:t>obital</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tử</a:t>
            </a:r>
            <a:r>
              <a:rPr lang="en-US" dirty="0"/>
              <a:t> (</a:t>
            </a:r>
            <a:r>
              <a:rPr lang="en-US" dirty="0" err="1"/>
              <a:t>mức</a:t>
            </a:r>
            <a:r>
              <a:rPr lang="en-US" dirty="0"/>
              <a:t> </a:t>
            </a:r>
            <a:r>
              <a:rPr lang="en-US" dirty="0" err="1"/>
              <a:t>năng</a:t>
            </a:r>
            <a:r>
              <a:rPr lang="en-US" dirty="0"/>
              <a:t> </a:t>
            </a:r>
            <a:r>
              <a:rPr lang="en-US" dirty="0" err="1"/>
              <a:t>lượng</a:t>
            </a:r>
            <a:r>
              <a:rPr lang="en-US" dirty="0"/>
              <a:t> AO)</a:t>
            </a:r>
          </a:p>
        </p:txBody>
      </p:sp>
      <p:sp>
        <p:nvSpPr>
          <p:cNvPr id="7172" name="AutoShape 17"/>
          <p:cNvSpPr>
            <a:spLocks noChangeArrowheads="1"/>
          </p:cNvSpPr>
          <p:nvPr/>
        </p:nvSpPr>
        <p:spPr bwMode="gray">
          <a:xfrm>
            <a:off x="1219200" y="76200"/>
            <a:ext cx="6705600" cy="1676400"/>
          </a:xfrm>
          <a:prstGeom prst="roundRect">
            <a:avLst>
              <a:gd name="adj" fmla="val 49106"/>
            </a:avLst>
          </a:prstGeom>
          <a:gradFill rotWithShape="1">
            <a:gsLst>
              <a:gs pos="0">
                <a:srgbClr val="005E47"/>
              </a:gs>
              <a:gs pos="50000">
                <a:srgbClr val="00CC99"/>
              </a:gs>
              <a:gs pos="100000">
                <a:srgbClr val="005E47"/>
              </a:gs>
            </a:gsLst>
            <a:lin ang="5400000" scaled="1"/>
          </a:gradFill>
          <a:ln w="28575">
            <a:solidFill>
              <a:schemeClr val="bg1"/>
            </a:solidFill>
            <a:round/>
            <a:headEnd/>
            <a:tailEnd/>
          </a:ln>
        </p:spPr>
        <p:txBody>
          <a:bodyPr wrap="none" anchor="ctr"/>
          <a:lstStyle/>
          <a:p>
            <a:pPr algn="ctr"/>
            <a:r>
              <a:rPr lang="en-US" sz="3600" b="1" dirty="0" err="1" smtClean="0">
                <a:solidFill>
                  <a:schemeClr val="bg1"/>
                </a:solidFill>
              </a:rPr>
              <a:t>Cấu</a:t>
            </a:r>
            <a:r>
              <a:rPr lang="en-US" sz="3600" b="1" dirty="0" smtClean="0">
                <a:solidFill>
                  <a:schemeClr val="bg1"/>
                </a:solidFill>
              </a:rPr>
              <a:t> </a:t>
            </a:r>
            <a:r>
              <a:rPr lang="en-US" sz="3600" b="1" dirty="0" err="1" smtClean="0">
                <a:solidFill>
                  <a:schemeClr val="bg1"/>
                </a:solidFill>
              </a:rPr>
              <a:t>hình</a:t>
            </a:r>
            <a:r>
              <a:rPr lang="en-US" sz="3600" b="1" dirty="0" smtClean="0">
                <a:solidFill>
                  <a:schemeClr val="bg1"/>
                </a:solidFill>
              </a:rPr>
              <a:t> electron </a:t>
            </a:r>
            <a:r>
              <a:rPr lang="en-US" sz="3600" b="1" dirty="0" err="1" smtClean="0">
                <a:solidFill>
                  <a:schemeClr val="bg1"/>
                </a:solidFill>
              </a:rPr>
              <a:t>nguyên</a:t>
            </a:r>
            <a:r>
              <a:rPr lang="en-US" sz="3600" b="1" dirty="0" smtClean="0">
                <a:solidFill>
                  <a:schemeClr val="bg1"/>
                </a:solidFill>
              </a:rPr>
              <a:t> </a:t>
            </a:r>
            <a:r>
              <a:rPr lang="en-US" sz="3600" b="1" dirty="0" err="1" smtClean="0">
                <a:solidFill>
                  <a:schemeClr val="bg1"/>
                </a:solidFill>
              </a:rPr>
              <a:t>tử</a:t>
            </a:r>
            <a:r>
              <a:rPr lang="en-US" sz="3600" b="1" dirty="0" smtClean="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val="205791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37.jpeg"/>
          <p:cNvPicPr/>
          <p:nvPr/>
        </p:nvPicPr>
        <p:blipFill>
          <a:blip r:embed="rId2" cstate="print"/>
          <a:stretch>
            <a:fillRect/>
          </a:stretch>
        </p:blipFill>
        <p:spPr>
          <a:xfrm>
            <a:off x="899592" y="980728"/>
            <a:ext cx="7482353" cy="5760640"/>
          </a:xfrm>
          <a:prstGeom prst="rect">
            <a:avLst/>
          </a:prstGeom>
        </p:spPr>
      </p:pic>
    </p:spTree>
    <p:extLst>
      <p:ext uri="{BB962C8B-B14F-4D97-AF65-F5344CB8AC3E}">
        <p14:creationId xmlns:p14="http://schemas.microsoft.com/office/powerpoint/2010/main" val="3771981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ChangeArrowheads="1"/>
          </p:cNvSpPr>
          <p:nvPr/>
        </p:nvSpPr>
        <p:spPr bwMode="auto">
          <a:xfrm>
            <a:off x="2876550" y="57049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Rectangle 10"/>
          <p:cNvSpPr>
            <a:spLocks noChangeArrowheads="1"/>
          </p:cNvSpPr>
          <p:nvPr/>
        </p:nvSpPr>
        <p:spPr bwMode="auto">
          <a:xfrm>
            <a:off x="2895600" y="46381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Rectangle 11"/>
          <p:cNvSpPr>
            <a:spLocks noChangeArrowheads="1"/>
          </p:cNvSpPr>
          <p:nvPr/>
        </p:nvSpPr>
        <p:spPr bwMode="auto">
          <a:xfrm>
            <a:off x="2895600" y="36475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Rectangle 12"/>
          <p:cNvSpPr>
            <a:spLocks noChangeArrowheads="1"/>
          </p:cNvSpPr>
          <p:nvPr/>
        </p:nvSpPr>
        <p:spPr bwMode="auto">
          <a:xfrm>
            <a:off x="2895600" y="28855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Rectangle 13"/>
          <p:cNvSpPr>
            <a:spLocks noChangeArrowheads="1"/>
          </p:cNvSpPr>
          <p:nvPr/>
        </p:nvSpPr>
        <p:spPr bwMode="auto">
          <a:xfrm>
            <a:off x="2895600" y="21235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Rectangle 14"/>
          <p:cNvSpPr>
            <a:spLocks noChangeArrowheads="1"/>
          </p:cNvSpPr>
          <p:nvPr/>
        </p:nvSpPr>
        <p:spPr bwMode="auto">
          <a:xfrm>
            <a:off x="2895600" y="15139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Rectangle 15"/>
          <p:cNvSpPr>
            <a:spLocks noChangeArrowheads="1"/>
          </p:cNvSpPr>
          <p:nvPr/>
        </p:nvSpPr>
        <p:spPr bwMode="auto">
          <a:xfrm>
            <a:off x="2895600" y="10567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42" name="Group 26"/>
          <p:cNvGrpSpPr>
            <a:grpSpLocks/>
          </p:cNvGrpSpPr>
          <p:nvPr/>
        </p:nvGrpSpPr>
        <p:grpSpPr bwMode="auto">
          <a:xfrm>
            <a:off x="4629150" y="1456765"/>
            <a:ext cx="1143000" cy="228600"/>
            <a:chOff x="3072" y="816"/>
            <a:chExt cx="720" cy="144"/>
          </a:xfrm>
        </p:grpSpPr>
        <p:sp>
          <p:nvSpPr>
            <p:cNvPr id="9235" name="Rectangle 19"/>
            <p:cNvSpPr>
              <a:spLocks noChangeArrowheads="1"/>
            </p:cNvSpPr>
            <p:nvPr/>
          </p:nvSpPr>
          <p:spPr bwMode="auto">
            <a:xfrm>
              <a:off x="3360"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Rectangle 16"/>
            <p:cNvSpPr>
              <a:spLocks noChangeArrowheads="1"/>
            </p:cNvSpPr>
            <p:nvPr/>
          </p:nvSpPr>
          <p:spPr bwMode="auto">
            <a:xfrm>
              <a:off x="3072"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Rectangle 17"/>
            <p:cNvSpPr>
              <a:spLocks noChangeArrowheads="1"/>
            </p:cNvSpPr>
            <p:nvPr/>
          </p:nvSpPr>
          <p:spPr bwMode="auto">
            <a:xfrm>
              <a:off x="3216"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Rectangle 18"/>
            <p:cNvSpPr>
              <a:spLocks noChangeArrowheads="1"/>
            </p:cNvSpPr>
            <p:nvPr/>
          </p:nvSpPr>
          <p:spPr bwMode="auto">
            <a:xfrm>
              <a:off x="3504"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Rectangle 21"/>
            <p:cNvSpPr>
              <a:spLocks noChangeArrowheads="1"/>
            </p:cNvSpPr>
            <p:nvPr/>
          </p:nvSpPr>
          <p:spPr bwMode="auto">
            <a:xfrm>
              <a:off x="3648"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3" name="Group 27"/>
          <p:cNvGrpSpPr>
            <a:grpSpLocks/>
          </p:cNvGrpSpPr>
          <p:nvPr/>
        </p:nvGrpSpPr>
        <p:grpSpPr bwMode="auto">
          <a:xfrm>
            <a:off x="3448050" y="1990165"/>
            <a:ext cx="685800" cy="228600"/>
            <a:chOff x="480" y="2688"/>
            <a:chExt cx="432" cy="144"/>
          </a:xfrm>
        </p:grpSpPr>
        <p:sp>
          <p:nvSpPr>
            <p:cNvPr id="9236" name="Rectangle 20"/>
            <p:cNvSpPr>
              <a:spLocks noChangeArrowheads="1"/>
            </p:cNvSpPr>
            <p:nvPr/>
          </p:nvSpPr>
          <p:spPr bwMode="auto">
            <a:xfrm>
              <a:off x="480"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Rectangle 22"/>
            <p:cNvSpPr>
              <a:spLocks noChangeArrowheads="1"/>
            </p:cNvSpPr>
            <p:nvPr/>
          </p:nvSpPr>
          <p:spPr bwMode="auto">
            <a:xfrm>
              <a:off x="768"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Rectangle 23"/>
            <p:cNvSpPr>
              <a:spLocks noChangeArrowheads="1"/>
            </p:cNvSpPr>
            <p:nvPr/>
          </p:nvSpPr>
          <p:spPr bwMode="auto">
            <a:xfrm>
              <a:off x="624"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4" name="Group 28"/>
          <p:cNvGrpSpPr>
            <a:grpSpLocks/>
          </p:cNvGrpSpPr>
          <p:nvPr/>
        </p:nvGrpSpPr>
        <p:grpSpPr bwMode="auto">
          <a:xfrm>
            <a:off x="3429000" y="1380565"/>
            <a:ext cx="685800" cy="228600"/>
            <a:chOff x="480" y="2688"/>
            <a:chExt cx="432" cy="144"/>
          </a:xfrm>
        </p:grpSpPr>
        <p:sp>
          <p:nvSpPr>
            <p:cNvPr id="9245" name="Rectangle 29"/>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Rectangle 30"/>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Rectangle 31"/>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2" name="Group 36"/>
          <p:cNvGrpSpPr>
            <a:grpSpLocks/>
          </p:cNvGrpSpPr>
          <p:nvPr/>
        </p:nvGrpSpPr>
        <p:grpSpPr bwMode="auto">
          <a:xfrm>
            <a:off x="3429000" y="904315"/>
            <a:ext cx="685800" cy="228600"/>
            <a:chOff x="480" y="2688"/>
            <a:chExt cx="432" cy="144"/>
          </a:xfrm>
        </p:grpSpPr>
        <p:sp>
          <p:nvSpPr>
            <p:cNvPr id="9253" name="Rectangle 37"/>
            <p:cNvSpPr>
              <a:spLocks noChangeArrowheads="1"/>
            </p:cNvSpPr>
            <p:nvPr/>
          </p:nvSpPr>
          <p:spPr bwMode="auto">
            <a:xfrm>
              <a:off x="480"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Rectangle 38"/>
            <p:cNvSpPr>
              <a:spLocks noChangeArrowheads="1"/>
            </p:cNvSpPr>
            <p:nvPr/>
          </p:nvSpPr>
          <p:spPr bwMode="auto">
            <a:xfrm>
              <a:off x="768"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Rectangle 39"/>
            <p:cNvSpPr>
              <a:spLocks noChangeArrowheads="1"/>
            </p:cNvSpPr>
            <p:nvPr/>
          </p:nvSpPr>
          <p:spPr bwMode="auto">
            <a:xfrm>
              <a:off x="624"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6" name="Group 40"/>
          <p:cNvGrpSpPr>
            <a:grpSpLocks/>
          </p:cNvGrpSpPr>
          <p:nvPr/>
        </p:nvGrpSpPr>
        <p:grpSpPr bwMode="auto">
          <a:xfrm>
            <a:off x="4629150" y="961465"/>
            <a:ext cx="1143000" cy="228600"/>
            <a:chOff x="3072" y="816"/>
            <a:chExt cx="720" cy="144"/>
          </a:xfrm>
        </p:grpSpPr>
        <p:sp>
          <p:nvSpPr>
            <p:cNvPr id="9257" name="Rectangle 41"/>
            <p:cNvSpPr>
              <a:spLocks noChangeArrowheads="1"/>
            </p:cNvSpPr>
            <p:nvPr/>
          </p:nvSpPr>
          <p:spPr bwMode="auto">
            <a:xfrm>
              <a:off x="3360"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Rectangle 42"/>
            <p:cNvSpPr>
              <a:spLocks noChangeArrowheads="1"/>
            </p:cNvSpPr>
            <p:nvPr/>
          </p:nvSpPr>
          <p:spPr bwMode="auto">
            <a:xfrm>
              <a:off x="3072"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Rectangle 43"/>
            <p:cNvSpPr>
              <a:spLocks noChangeArrowheads="1"/>
            </p:cNvSpPr>
            <p:nvPr/>
          </p:nvSpPr>
          <p:spPr bwMode="auto">
            <a:xfrm>
              <a:off x="3216"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Rectangle 44"/>
            <p:cNvSpPr>
              <a:spLocks noChangeArrowheads="1"/>
            </p:cNvSpPr>
            <p:nvPr/>
          </p:nvSpPr>
          <p:spPr bwMode="auto">
            <a:xfrm>
              <a:off x="3504"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Rectangle 45"/>
            <p:cNvSpPr>
              <a:spLocks noChangeArrowheads="1"/>
            </p:cNvSpPr>
            <p:nvPr/>
          </p:nvSpPr>
          <p:spPr bwMode="auto">
            <a:xfrm>
              <a:off x="3648"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62" name="Group 46"/>
          <p:cNvGrpSpPr>
            <a:grpSpLocks/>
          </p:cNvGrpSpPr>
          <p:nvPr/>
        </p:nvGrpSpPr>
        <p:grpSpPr bwMode="auto">
          <a:xfrm>
            <a:off x="4648200" y="2980765"/>
            <a:ext cx="1143000" cy="228600"/>
            <a:chOff x="3072" y="816"/>
            <a:chExt cx="720" cy="144"/>
          </a:xfrm>
        </p:grpSpPr>
        <p:sp>
          <p:nvSpPr>
            <p:cNvPr id="9263" name="Rectangle 47"/>
            <p:cNvSpPr>
              <a:spLocks noChangeArrowheads="1"/>
            </p:cNvSpPr>
            <p:nvPr/>
          </p:nvSpPr>
          <p:spPr bwMode="auto">
            <a:xfrm>
              <a:off x="3360"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Rectangle 48"/>
            <p:cNvSpPr>
              <a:spLocks noChangeArrowheads="1"/>
            </p:cNvSpPr>
            <p:nvPr/>
          </p:nvSpPr>
          <p:spPr bwMode="auto">
            <a:xfrm>
              <a:off x="3072"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5" name="Rectangle 49"/>
            <p:cNvSpPr>
              <a:spLocks noChangeArrowheads="1"/>
            </p:cNvSpPr>
            <p:nvPr/>
          </p:nvSpPr>
          <p:spPr bwMode="auto">
            <a:xfrm>
              <a:off x="3216"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Rectangle 50"/>
            <p:cNvSpPr>
              <a:spLocks noChangeArrowheads="1"/>
            </p:cNvSpPr>
            <p:nvPr/>
          </p:nvSpPr>
          <p:spPr bwMode="auto">
            <a:xfrm>
              <a:off x="3504"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7" name="Rectangle 51"/>
            <p:cNvSpPr>
              <a:spLocks noChangeArrowheads="1"/>
            </p:cNvSpPr>
            <p:nvPr/>
          </p:nvSpPr>
          <p:spPr bwMode="auto">
            <a:xfrm>
              <a:off x="3648"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74" name="Group 58"/>
          <p:cNvGrpSpPr>
            <a:grpSpLocks/>
          </p:cNvGrpSpPr>
          <p:nvPr/>
        </p:nvGrpSpPr>
        <p:grpSpPr bwMode="auto">
          <a:xfrm>
            <a:off x="6096000" y="1094815"/>
            <a:ext cx="1600200" cy="228600"/>
            <a:chOff x="528" y="1680"/>
            <a:chExt cx="1008" cy="144"/>
          </a:xfrm>
        </p:grpSpPr>
        <p:sp>
          <p:nvSpPr>
            <p:cNvPr id="9240" name="Rectangle 24"/>
            <p:cNvSpPr>
              <a:spLocks noChangeArrowheads="1"/>
            </p:cNvSpPr>
            <p:nvPr/>
          </p:nvSpPr>
          <p:spPr bwMode="auto">
            <a:xfrm>
              <a:off x="1248"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48" name="Group 32"/>
            <p:cNvGrpSpPr>
              <a:grpSpLocks/>
            </p:cNvGrpSpPr>
            <p:nvPr/>
          </p:nvGrpSpPr>
          <p:grpSpPr bwMode="auto">
            <a:xfrm>
              <a:off x="816" y="1680"/>
              <a:ext cx="432" cy="144"/>
              <a:chOff x="480" y="2688"/>
              <a:chExt cx="432" cy="144"/>
            </a:xfrm>
          </p:grpSpPr>
          <p:sp>
            <p:nvSpPr>
              <p:cNvPr id="9249" name="Rectangle 33"/>
              <p:cNvSpPr>
                <a:spLocks noChangeArrowheads="1"/>
              </p:cNvSpPr>
              <p:nvPr/>
            </p:nvSpPr>
            <p:spPr bwMode="auto">
              <a:xfrm>
                <a:off x="480"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Rectangle 34"/>
              <p:cNvSpPr>
                <a:spLocks noChangeArrowheads="1"/>
              </p:cNvSpPr>
              <p:nvPr/>
            </p:nvSpPr>
            <p:spPr bwMode="auto">
              <a:xfrm>
                <a:off x="768"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Rectangle 35"/>
              <p:cNvSpPr>
                <a:spLocks noChangeArrowheads="1"/>
              </p:cNvSpPr>
              <p:nvPr/>
            </p:nvSpPr>
            <p:spPr bwMode="auto">
              <a:xfrm>
                <a:off x="624"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68" name="Rectangle 52"/>
            <p:cNvSpPr>
              <a:spLocks noChangeArrowheads="1"/>
            </p:cNvSpPr>
            <p:nvPr/>
          </p:nvSpPr>
          <p:spPr bwMode="auto">
            <a:xfrm>
              <a:off x="672"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9" name="Rectangle 53"/>
            <p:cNvSpPr>
              <a:spLocks noChangeArrowheads="1"/>
            </p:cNvSpPr>
            <p:nvPr/>
          </p:nvSpPr>
          <p:spPr bwMode="auto">
            <a:xfrm>
              <a:off x="1392"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Rectangle 54"/>
            <p:cNvSpPr>
              <a:spLocks noChangeArrowheads="1"/>
            </p:cNvSpPr>
            <p:nvPr/>
          </p:nvSpPr>
          <p:spPr bwMode="auto">
            <a:xfrm>
              <a:off x="528"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71" name="Rectangle 55"/>
          <p:cNvSpPr>
            <a:spLocks noChangeArrowheads="1"/>
          </p:cNvSpPr>
          <p:nvPr/>
        </p:nvSpPr>
        <p:spPr bwMode="auto">
          <a:xfrm>
            <a:off x="2895600" y="22759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Rectangle 56"/>
          <p:cNvSpPr>
            <a:spLocks noChangeArrowheads="1"/>
          </p:cNvSpPr>
          <p:nvPr/>
        </p:nvSpPr>
        <p:spPr bwMode="auto">
          <a:xfrm>
            <a:off x="2895600" y="1685365"/>
            <a:ext cx="228600" cy="228600"/>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Rectangle 57"/>
          <p:cNvSpPr>
            <a:spLocks noChangeArrowheads="1"/>
          </p:cNvSpPr>
          <p:nvPr/>
        </p:nvSpPr>
        <p:spPr bwMode="auto">
          <a:xfrm>
            <a:off x="2895600" y="115196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75" name="Group 59"/>
          <p:cNvGrpSpPr>
            <a:grpSpLocks/>
          </p:cNvGrpSpPr>
          <p:nvPr/>
        </p:nvGrpSpPr>
        <p:grpSpPr bwMode="auto">
          <a:xfrm>
            <a:off x="6096000" y="1590115"/>
            <a:ext cx="1600200" cy="228600"/>
            <a:chOff x="528" y="1680"/>
            <a:chExt cx="1008" cy="144"/>
          </a:xfrm>
        </p:grpSpPr>
        <p:sp>
          <p:nvSpPr>
            <p:cNvPr id="9276" name="Rectangle 60"/>
            <p:cNvSpPr>
              <a:spLocks noChangeArrowheads="1"/>
            </p:cNvSpPr>
            <p:nvPr/>
          </p:nvSpPr>
          <p:spPr bwMode="auto">
            <a:xfrm>
              <a:off x="1248"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77" name="Group 61"/>
            <p:cNvGrpSpPr>
              <a:grpSpLocks/>
            </p:cNvGrpSpPr>
            <p:nvPr/>
          </p:nvGrpSpPr>
          <p:grpSpPr bwMode="auto">
            <a:xfrm>
              <a:off x="816" y="1680"/>
              <a:ext cx="432" cy="144"/>
              <a:chOff x="480" y="2688"/>
              <a:chExt cx="432" cy="144"/>
            </a:xfrm>
          </p:grpSpPr>
          <p:sp>
            <p:nvSpPr>
              <p:cNvPr id="9278" name="Rectangle 62"/>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Rectangle 63"/>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Rectangle 64"/>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81" name="Rectangle 65"/>
            <p:cNvSpPr>
              <a:spLocks noChangeArrowheads="1"/>
            </p:cNvSpPr>
            <p:nvPr/>
          </p:nvSpPr>
          <p:spPr bwMode="auto">
            <a:xfrm>
              <a:off x="672"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Rectangle 66"/>
            <p:cNvSpPr>
              <a:spLocks noChangeArrowheads="1"/>
            </p:cNvSpPr>
            <p:nvPr/>
          </p:nvSpPr>
          <p:spPr bwMode="auto">
            <a:xfrm>
              <a:off x="1392"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Rectangle 67"/>
            <p:cNvSpPr>
              <a:spLocks noChangeArrowheads="1"/>
            </p:cNvSpPr>
            <p:nvPr/>
          </p:nvSpPr>
          <p:spPr bwMode="auto">
            <a:xfrm>
              <a:off x="528"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84" name="Group 68"/>
          <p:cNvGrpSpPr>
            <a:grpSpLocks/>
          </p:cNvGrpSpPr>
          <p:nvPr/>
        </p:nvGrpSpPr>
        <p:grpSpPr bwMode="auto">
          <a:xfrm>
            <a:off x="4648200" y="2199715"/>
            <a:ext cx="1143000" cy="228600"/>
            <a:chOff x="3072" y="816"/>
            <a:chExt cx="720" cy="144"/>
          </a:xfrm>
        </p:grpSpPr>
        <p:sp>
          <p:nvSpPr>
            <p:cNvPr id="9285" name="Rectangle 69"/>
            <p:cNvSpPr>
              <a:spLocks noChangeArrowheads="1"/>
            </p:cNvSpPr>
            <p:nvPr/>
          </p:nvSpPr>
          <p:spPr bwMode="auto">
            <a:xfrm>
              <a:off x="3360"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Rectangle 70"/>
            <p:cNvSpPr>
              <a:spLocks noChangeArrowheads="1"/>
            </p:cNvSpPr>
            <p:nvPr/>
          </p:nvSpPr>
          <p:spPr bwMode="auto">
            <a:xfrm>
              <a:off x="3072"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Rectangle 71"/>
            <p:cNvSpPr>
              <a:spLocks noChangeArrowheads="1"/>
            </p:cNvSpPr>
            <p:nvPr/>
          </p:nvSpPr>
          <p:spPr bwMode="auto">
            <a:xfrm>
              <a:off x="3216"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Rectangle 72"/>
            <p:cNvSpPr>
              <a:spLocks noChangeArrowheads="1"/>
            </p:cNvSpPr>
            <p:nvPr/>
          </p:nvSpPr>
          <p:spPr bwMode="auto">
            <a:xfrm>
              <a:off x="3504"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9" name="Rectangle 73"/>
            <p:cNvSpPr>
              <a:spLocks noChangeArrowheads="1"/>
            </p:cNvSpPr>
            <p:nvPr/>
          </p:nvSpPr>
          <p:spPr bwMode="auto">
            <a:xfrm>
              <a:off x="3648"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90" name="Rectangle 74"/>
          <p:cNvSpPr>
            <a:spLocks noChangeArrowheads="1"/>
          </p:cNvSpPr>
          <p:nvPr/>
        </p:nvSpPr>
        <p:spPr bwMode="auto">
          <a:xfrm>
            <a:off x="2895600" y="29998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Rectangle 75"/>
          <p:cNvSpPr>
            <a:spLocks noChangeArrowheads="1"/>
          </p:cNvSpPr>
          <p:nvPr/>
        </p:nvSpPr>
        <p:spPr bwMode="auto">
          <a:xfrm>
            <a:off x="2895600" y="37999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2" name="Rectangle 76"/>
          <p:cNvSpPr>
            <a:spLocks noChangeArrowheads="1"/>
          </p:cNvSpPr>
          <p:nvPr/>
        </p:nvSpPr>
        <p:spPr bwMode="auto">
          <a:xfrm>
            <a:off x="2895600" y="4733365"/>
            <a:ext cx="228600" cy="228600"/>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4" name="Rectangle 78"/>
          <p:cNvSpPr>
            <a:spLocks noChangeArrowheads="1"/>
          </p:cNvSpPr>
          <p:nvPr/>
        </p:nvSpPr>
        <p:spPr bwMode="auto">
          <a:xfrm>
            <a:off x="2857500" y="57430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95" name="Group 79"/>
          <p:cNvGrpSpPr>
            <a:grpSpLocks/>
          </p:cNvGrpSpPr>
          <p:nvPr/>
        </p:nvGrpSpPr>
        <p:grpSpPr bwMode="auto">
          <a:xfrm>
            <a:off x="3429000" y="4504765"/>
            <a:ext cx="685800" cy="228600"/>
            <a:chOff x="480" y="2688"/>
            <a:chExt cx="432" cy="144"/>
          </a:xfrm>
        </p:grpSpPr>
        <p:sp>
          <p:nvSpPr>
            <p:cNvPr id="9296" name="Rectangle 80"/>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7" name="Rectangle 81"/>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Rectangle 82"/>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99" name="Group 83"/>
          <p:cNvGrpSpPr>
            <a:grpSpLocks/>
          </p:cNvGrpSpPr>
          <p:nvPr/>
        </p:nvGrpSpPr>
        <p:grpSpPr bwMode="auto">
          <a:xfrm>
            <a:off x="3429000" y="3495115"/>
            <a:ext cx="685800" cy="228600"/>
            <a:chOff x="480" y="2688"/>
            <a:chExt cx="432" cy="144"/>
          </a:xfrm>
        </p:grpSpPr>
        <p:sp>
          <p:nvSpPr>
            <p:cNvPr id="9300" name="Rectangle 84"/>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1" name="Rectangle 85"/>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Rectangle 86"/>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05" name="Group 89"/>
          <p:cNvGrpSpPr>
            <a:grpSpLocks/>
          </p:cNvGrpSpPr>
          <p:nvPr/>
        </p:nvGrpSpPr>
        <p:grpSpPr bwMode="auto">
          <a:xfrm>
            <a:off x="3429000" y="4485715"/>
            <a:ext cx="685800" cy="228600"/>
            <a:chOff x="480" y="2688"/>
            <a:chExt cx="432" cy="144"/>
          </a:xfrm>
        </p:grpSpPr>
        <p:sp>
          <p:nvSpPr>
            <p:cNvPr id="9306" name="Rectangle 90"/>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7" name="Rectangle 91"/>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8" name="Rectangle 92"/>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09" name="Group 93"/>
          <p:cNvGrpSpPr>
            <a:grpSpLocks/>
          </p:cNvGrpSpPr>
          <p:nvPr/>
        </p:nvGrpSpPr>
        <p:grpSpPr bwMode="auto">
          <a:xfrm>
            <a:off x="3429000" y="2733115"/>
            <a:ext cx="685800" cy="228600"/>
            <a:chOff x="480" y="2688"/>
            <a:chExt cx="432" cy="144"/>
          </a:xfrm>
        </p:grpSpPr>
        <p:sp>
          <p:nvSpPr>
            <p:cNvPr id="9310" name="Rectangle 94"/>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1" name="Rectangle 95"/>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2" name="Rectangle 96"/>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316" name="Rectangle 100"/>
          <p:cNvSpPr>
            <a:spLocks noChangeArrowheads="1"/>
          </p:cNvSpPr>
          <p:nvPr/>
        </p:nvSpPr>
        <p:spPr bwMode="auto">
          <a:xfrm rot="16200000">
            <a:off x="-502024" y="3209365"/>
            <a:ext cx="5029200" cy="457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dirty="0" err="1">
                <a:solidFill>
                  <a:srgbClr val="FF0000"/>
                </a:solidFill>
                <a:latin typeface="Arial" pitchFamily="34" charset="0"/>
                <a:cs typeface="Arial" pitchFamily="34" charset="0"/>
              </a:rPr>
              <a:t>Chiều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của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lượng</a:t>
            </a:r>
            <a:endParaRPr lang="en-US" sz="2400" b="1" dirty="0">
              <a:solidFill>
                <a:srgbClr val="FF0000"/>
              </a:solidFill>
              <a:latin typeface="Arial" pitchFamily="34" charset="0"/>
              <a:cs typeface="Arial" pitchFamily="34" charset="0"/>
            </a:endParaRPr>
          </a:p>
        </p:txBody>
      </p:sp>
      <p:sp>
        <p:nvSpPr>
          <p:cNvPr id="9318" name="Line 102"/>
          <p:cNvSpPr>
            <a:spLocks noChangeShapeType="1"/>
          </p:cNvSpPr>
          <p:nvPr/>
        </p:nvSpPr>
        <p:spPr bwMode="auto">
          <a:xfrm flipV="1">
            <a:off x="2590800" y="828115"/>
            <a:ext cx="0" cy="541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 name="Rectangle 103"/>
          <p:cNvSpPr>
            <a:spLocks noChangeArrowheads="1"/>
          </p:cNvSpPr>
          <p:nvPr/>
        </p:nvSpPr>
        <p:spPr bwMode="auto">
          <a:xfrm>
            <a:off x="2762250" y="33427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3S</a:t>
            </a:r>
          </a:p>
        </p:txBody>
      </p:sp>
      <p:sp>
        <p:nvSpPr>
          <p:cNvPr id="9320" name="Rectangle 104"/>
          <p:cNvSpPr>
            <a:spLocks noChangeArrowheads="1"/>
          </p:cNvSpPr>
          <p:nvPr/>
        </p:nvSpPr>
        <p:spPr bwMode="auto">
          <a:xfrm>
            <a:off x="2743200" y="13615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130373"/>
                </a:solidFill>
                <a:latin typeface="Verdana" pitchFamily="34" charset="0"/>
              </a:rPr>
              <a:t>6S</a:t>
            </a:r>
          </a:p>
        </p:txBody>
      </p:sp>
      <p:sp>
        <p:nvSpPr>
          <p:cNvPr id="9321" name="Rectangle 105"/>
          <p:cNvSpPr>
            <a:spLocks noChangeArrowheads="1"/>
          </p:cNvSpPr>
          <p:nvPr/>
        </p:nvSpPr>
        <p:spPr bwMode="auto">
          <a:xfrm>
            <a:off x="2743200" y="54001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1S</a:t>
            </a:r>
          </a:p>
        </p:txBody>
      </p:sp>
      <p:sp>
        <p:nvSpPr>
          <p:cNvPr id="9322" name="Rectangle 106"/>
          <p:cNvSpPr>
            <a:spLocks noChangeArrowheads="1"/>
          </p:cNvSpPr>
          <p:nvPr/>
        </p:nvSpPr>
        <p:spPr bwMode="auto">
          <a:xfrm>
            <a:off x="2819400" y="19711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5C401A"/>
                </a:solidFill>
                <a:latin typeface="Verdana" pitchFamily="34" charset="0"/>
              </a:rPr>
              <a:t>5S</a:t>
            </a:r>
          </a:p>
        </p:txBody>
      </p:sp>
      <p:sp>
        <p:nvSpPr>
          <p:cNvPr id="9323" name="Rectangle 107"/>
          <p:cNvSpPr>
            <a:spLocks noChangeArrowheads="1"/>
          </p:cNvSpPr>
          <p:nvPr/>
        </p:nvSpPr>
        <p:spPr bwMode="auto">
          <a:xfrm>
            <a:off x="2762250" y="25616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4S</a:t>
            </a:r>
          </a:p>
        </p:txBody>
      </p:sp>
      <p:sp>
        <p:nvSpPr>
          <p:cNvPr id="9324" name="Rectangle 108"/>
          <p:cNvSpPr>
            <a:spLocks noChangeArrowheads="1"/>
          </p:cNvSpPr>
          <p:nvPr/>
        </p:nvSpPr>
        <p:spPr bwMode="auto">
          <a:xfrm>
            <a:off x="762000" y="6019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dirty="0" err="1">
                <a:latin typeface="Verdana" pitchFamily="34" charset="0"/>
              </a:rPr>
              <a:t>Mối</a:t>
            </a:r>
            <a:r>
              <a:rPr lang="en-US" sz="2400" b="1" dirty="0">
                <a:latin typeface="Verdana" pitchFamily="34" charset="0"/>
              </a:rPr>
              <a:t> </a:t>
            </a:r>
            <a:r>
              <a:rPr lang="en-US" sz="2400" b="1" dirty="0" err="1">
                <a:latin typeface="Verdana" pitchFamily="34" charset="0"/>
              </a:rPr>
              <a:t>quan</a:t>
            </a:r>
            <a:r>
              <a:rPr lang="en-US" sz="2400" b="1" dirty="0">
                <a:latin typeface="Verdana" pitchFamily="34" charset="0"/>
              </a:rPr>
              <a:t> </a:t>
            </a:r>
            <a:r>
              <a:rPr lang="en-US" sz="2400" b="1" dirty="0" err="1">
                <a:latin typeface="Verdana" pitchFamily="34" charset="0"/>
              </a:rPr>
              <a:t>hệ</a:t>
            </a:r>
            <a:r>
              <a:rPr lang="en-US" sz="2400" b="1" dirty="0">
                <a:latin typeface="Verdana" pitchFamily="34" charset="0"/>
              </a:rPr>
              <a:t> </a:t>
            </a:r>
            <a:r>
              <a:rPr lang="en-US" sz="2400" b="1" dirty="0" err="1">
                <a:latin typeface="Verdana" pitchFamily="34" charset="0"/>
              </a:rPr>
              <a:t>về</a:t>
            </a:r>
            <a:r>
              <a:rPr lang="en-US" sz="2400" b="1" dirty="0">
                <a:latin typeface="Verdana" pitchFamily="34" charset="0"/>
              </a:rPr>
              <a:t> </a:t>
            </a:r>
            <a:r>
              <a:rPr lang="en-US" sz="2400" b="1" dirty="0" err="1">
                <a:latin typeface="Verdana" pitchFamily="34" charset="0"/>
              </a:rPr>
              <a:t>mức</a:t>
            </a:r>
            <a:r>
              <a:rPr lang="en-US" sz="2400" b="1" dirty="0">
                <a:latin typeface="Verdana" pitchFamily="34" charset="0"/>
              </a:rPr>
              <a:t> </a:t>
            </a:r>
            <a:r>
              <a:rPr lang="en-US" sz="2400" b="1" dirty="0" err="1">
                <a:latin typeface="Verdana" pitchFamily="34" charset="0"/>
              </a:rPr>
              <a:t>năng</a:t>
            </a:r>
            <a:r>
              <a:rPr lang="en-US" sz="2400" b="1" dirty="0">
                <a:latin typeface="Verdana" pitchFamily="34" charset="0"/>
              </a:rPr>
              <a:t> </a:t>
            </a:r>
            <a:r>
              <a:rPr lang="en-US" sz="2400" b="1" dirty="0" err="1">
                <a:latin typeface="Verdana" pitchFamily="34" charset="0"/>
              </a:rPr>
              <a:t>lượng</a:t>
            </a:r>
            <a:r>
              <a:rPr lang="en-US" sz="2400" b="1" dirty="0">
                <a:latin typeface="Verdana" pitchFamily="34" charset="0"/>
              </a:rPr>
              <a:t> </a:t>
            </a:r>
            <a:r>
              <a:rPr lang="en-US" sz="2400" b="1" dirty="0" err="1">
                <a:latin typeface="Verdana" pitchFamily="34" charset="0"/>
              </a:rPr>
              <a:t>của</a:t>
            </a:r>
            <a:r>
              <a:rPr lang="en-US" sz="2400" b="1" dirty="0">
                <a:latin typeface="Verdana" pitchFamily="34" charset="0"/>
              </a:rPr>
              <a:t> </a:t>
            </a:r>
            <a:r>
              <a:rPr lang="en-US" sz="2400" b="1" dirty="0" err="1">
                <a:latin typeface="Verdana" pitchFamily="34" charset="0"/>
              </a:rPr>
              <a:t>các</a:t>
            </a:r>
            <a:r>
              <a:rPr lang="en-US" sz="2400" b="1" dirty="0">
                <a:latin typeface="Verdana" pitchFamily="34" charset="0"/>
              </a:rPr>
              <a:t> </a:t>
            </a:r>
            <a:r>
              <a:rPr lang="en-US" sz="2400" b="1" dirty="0" err="1">
                <a:latin typeface="Verdana" pitchFamily="34" charset="0"/>
              </a:rPr>
              <a:t>obitan</a:t>
            </a:r>
            <a:endParaRPr lang="en-US" sz="2400" b="1" dirty="0">
              <a:latin typeface="Verdana" pitchFamily="34" charset="0"/>
            </a:endParaRPr>
          </a:p>
          <a:p>
            <a:pPr algn="ctr" eaLnBrk="0" hangingPunct="0"/>
            <a:r>
              <a:rPr lang="en-US" sz="2400" b="1" dirty="0">
                <a:latin typeface="Verdana" pitchFamily="34" charset="0"/>
              </a:rPr>
              <a:t> </a:t>
            </a:r>
            <a:r>
              <a:rPr lang="en-US" sz="2400" b="1" dirty="0" err="1">
                <a:latin typeface="Verdana" pitchFamily="34" charset="0"/>
              </a:rPr>
              <a:t>trong</a:t>
            </a:r>
            <a:r>
              <a:rPr lang="en-US" sz="2400" b="1" dirty="0">
                <a:latin typeface="Verdana" pitchFamily="34" charset="0"/>
              </a:rPr>
              <a:t> </a:t>
            </a:r>
            <a:r>
              <a:rPr lang="en-US" sz="2400" b="1" dirty="0" err="1">
                <a:latin typeface="Verdana" pitchFamily="34" charset="0"/>
              </a:rPr>
              <a:t>những</a:t>
            </a:r>
            <a:r>
              <a:rPr lang="en-US" sz="2400" b="1" dirty="0">
                <a:latin typeface="Verdana" pitchFamily="34" charset="0"/>
              </a:rPr>
              <a:t> </a:t>
            </a:r>
            <a:r>
              <a:rPr lang="en-US" sz="2400" b="1" dirty="0" err="1">
                <a:latin typeface="Verdana" pitchFamily="34" charset="0"/>
              </a:rPr>
              <a:t>phân</a:t>
            </a:r>
            <a:r>
              <a:rPr lang="en-US" sz="2400" b="1" dirty="0">
                <a:latin typeface="Verdana" pitchFamily="34" charset="0"/>
              </a:rPr>
              <a:t> </a:t>
            </a:r>
            <a:r>
              <a:rPr lang="en-US" sz="2400" b="1" dirty="0" err="1">
                <a:latin typeface="Verdana" pitchFamily="34" charset="0"/>
              </a:rPr>
              <a:t>lớp</a:t>
            </a:r>
            <a:r>
              <a:rPr lang="en-US" sz="2400" b="1" dirty="0">
                <a:latin typeface="Verdana" pitchFamily="34" charset="0"/>
              </a:rPr>
              <a:t> </a:t>
            </a:r>
            <a:r>
              <a:rPr lang="en-US" sz="2400" b="1" dirty="0" err="1">
                <a:latin typeface="Verdana" pitchFamily="34" charset="0"/>
              </a:rPr>
              <a:t>khác</a:t>
            </a:r>
            <a:r>
              <a:rPr lang="en-US" sz="2400" b="1" dirty="0">
                <a:latin typeface="Verdana" pitchFamily="34" charset="0"/>
              </a:rPr>
              <a:t> </a:t>
            </a:r>
            <a:r>
              <a:rPr lang="en-US" sz="2400" b="1" dirty="0" err="1">
                <a:latin typeface="Verdana" pitchFamily="34" charset="0"/>
              </a:rPr>
              <a:t>nhau</a:t>
            </a:r>
            <a:endParaRPr lang="en-US" sz="2400" b="1" dirty="0">
              <a:latin typeface="Verdana" pitchFamily="34" charset="0"/>
            </a:endParaRPr>
          </a:p>
        </p:txBody>
      </p:sp>
      <p:sp>
        <p:nvSpPr>
          <p:cNvPr id="9325" name="Rectangle 109"/>
          <p:cNvSpPr>
            <a:spLocks noChangeArrowheads="1"/>
          </p:cNvSpPr>
          <p:nvPr/>
        </p:nvSpPr>
        <p:spPr bwMode="auto">
          <a:xfrm>
            <a:off x="2762250" y="42190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2S</a:t>
            </a:r>
          </a:p>
        </p:txBody>
      </p:sp>
      <p:sp>
        <p:nvSpPr>
          <p:cNvPr id="9326" name="Rectangle 110"/>
          <p:cNvSpPr>
            <a:spLocks noChangeArrowheads="1"/>
          </p:cNvSpPr>
          <p:nvPr/>
        </p:nvSpPr>
        <p:spPr bwMode="auto">
          <a:xfrm>
            <a:off x="3505200" y="41237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2p</a:t>
            </a:r>
          </a:p>
        </p:txBody>
      </p:sp>
      <p:sp>
        <p:nvSpPr>
          <p:cNvPr id="9327" name="Rectangle 111"/>
          <p:cNvSpPr>
            <a:spLocks noChangeArrowheads="1"/>
          </p:cNvSpPr>
          <p:nvPr/>
        </p:nvSpPr>
        <p:spPr bwMode="auto">
          <a:xfrm>
            <a:off x="2743200" y="7519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7S</a:t>
            </a:r>
          </a:p>
        </p:txBody>
      </p:sp>
      <p:sp>
        <p:nvSpPr>
          <p:cNvPr id="9328" name="Rectangle 112"/>
          <p:cNvSpPr>
            <a:spLocks noChangeArrowheads="1"/>
          </p:cNvSpPr>
          <p:nvPr/>
        </p:nvSpPr>
        <p:spPr bwMode="auto">
          <a:xfrm>
            <a:off x="3505200" y="31522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3p</a:t>
            </a:r>
          </a:p>
        </p:txBody>
      </p:sp>
      <p:sp>
        <p:nvSpPr>
          <p:cNvPr id="9329" name="Rectangle 113"/>
          <p:cNvSpPr>
            <a:spLocks noChangeArrowheads="1"/>
          </p:cNvSpPr>
          <p:nvPr/>
        </p:nvSpPr>
        <p:spPr bwMode="auto">
          <a:xfrm>
            <a:off x="3505200" y="235211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4p</a:t>
            </a:r>
          </a:p>
        </p:txBody>
      </p:sp>
      <p:sp>
        <p:nvSpPr>
          <p:cNvPr id="9330" name="Rectangle 114"/>
          <p:cNvSpPr>
            <a:spLocks noChangeArrowheads="1"/>
          </p:cNvSpPr>
          <p:nvPr/>
        </p:nvSpPr>
        <p:spPr bwMode="auto">
          <a:xfrm>
            <a:off x="3505200" y="16663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5p</a:t>
            </a:r>
          </a:p>
        </p:txBody>
      </p:sp>
      <p:sp>
        <p:nvSpPr>
          <p:cNvPr id="9331" name="Rectangle 115"/>
          <p:cNvSpPr>
            <a:spLocks noChangeArrowheads="1"/>
          </p:cNvSpPr>
          <p:nvPr/>
        </p:nvSpPr>
        <p:spPr bwMode="auto">
          <a:xfrm>
            <a:off x="3505200" y="10567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130373"/>
                </a:solidFill>
                <a:latin typeface="Verdana" pitchFamily="34" charset="0"/>
              </a:rPr>
              <a:t>6p</a:t>
            </a:r>
          </a:p>
        </p:txBody>
      </p:sp>
      <p:sp>
        <p:nvSpPr>
          <p:cNvPr id="9332" name="Rectangle 116"/>
          <p:cNvSpPr>
            <a:spLocks noChangeArrowheads="1"/>
          </p:cNvSpPr>
          <p:nvPr/>
        </p:nvSpPr>
        <p:spPr bwMode="auto">
          <a:xfrm>
            <a:off x="3562350" y="5614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7p</a:t>
            </a:r>
          </a:p>
        </p:txBody>
      </p:sp>
      <p:sp>
        <p:nvSpPr>
          <p:cNvPr id="9333" name="Rectangle 117"/>
          <p:cNvSpPr>
            <a:spLocks noChangeArrowheads="1"/>
          </p:cNvSpPr>
          <p:nvPr/>
        </p:nvSpPr>
        <p:spPr bwMode="auto">
          <a:xfrm>
            <a:off x="5029200" y="25426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3d</a:t>
            </a:r>
          </a:p>
        </p:txBody>
      </p:sp>
      <p:sp>
        <p:nvSpPr>
          <p:cNvPr id="9334" name="Rectangle 118"/>
          <p:cNvSpPr>
            <a:spLocks noChangeArrowheads="1"/>
          </p:cNvSpPr>
          <p:nvPr/>
        </p:nvSpPr>
        <p:spPr bwMode="auto">
          <a:xfrm>
            <a:off x="4953000" y="11329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130373"/>
                </a:solidFill>
                <a:latin typeface="Verdana" pitchFamily="34" charset="0"/>
              </a:rPr>
              <a:t>5d</a:t>
            </a:r>
          </a:p>
        </p:txBody>
      </p:sp>
      <p:sp>
        <p:nvSpPr>
          <p:cNvPr id="9335" name="Rectangle 119"/>
          <p:cNvSpPr>
            <a:spLocks noChangeArrowheads="1"/>
          </p:cNvSpPr>
          <p:nvPr/>
        </p:nvSpPr>
        <p:spPr bwMode="auto">
          <a:xfrm>
            <a:off x="4953000" y="18187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4d</a:t>
            </a:r>
          </a:p>
        </p:txBody>
      </p:sp>
      <p:sp>
        <p:nvSpPr>
          <p:cNvPr id="9336" name="Rectangle 120"/>
          <p:cNvSpPr>
            <a:spLocks noChangeArrowheads="1"/>
          </p:cNvSpPr>
          <p:nvPr/>
        </p:nvSpPr>
        <p:spPr bwMode="auto">
          <a:xfrm rot="10707875" flipV="1">
            <a:off x="4953000" y="5995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6d</a:t>
            </a:r>
          </a:p>
        </p:txBody>
      </p:sp>
      <p:sp>
        <p:nvSpPr>
          <p:cNvPr id="9337" name="Rectangle 121"/>
          <p:cNvSpPr>
            <a:spLocks noChangeArrowheads="1"/>
          </p:cNvSpPr>
          <p:nvPr/>
        </p:nvSpPr>
        <p:spPr bwMode="auto">
          <a:xfrm>
            <a:off x="6705600" y="12662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4f</a:t>
            </a:r>
          </a:p>
        </p:txBody>
      </p:sp>
      <p:sp>
        <p:nvSpPr>
          <p:cNvPr id="9338" name="Rectangle 122"/>
          <p:cNvSpPr>
            <a:spLocks noChangeArrowheads="1"/>
          </p:cNvSpPr>
          <p:nvPr/>
        </p:nvSpPr>
        <p:spPr bwMode="auto">
          <a:xfrm>
            <a:off x="6705600" y="7328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5f</a:t>
            </a:r>
          </a:p>
        </p:txBody>
      </p:sp>
    </p:spTree>
    <p:extLst>
      <p:ext uri="{BB962C8B-B14F-4D97-AF65-F5344CB8AC3E}">
        <p14:creationId xmlns:p14="http://schemas.microsoft.com/office/powerpoint/2010/main" val="927337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ppt_w</p:attrName>
                                        </p:attrNameLst>
                                      </p:cBhvr>
                                      <p:tavLst>
                                        <p:tav tm="0">
                                          <p:val>
                                            <p:fltVal val="0"/>
                                          </p:val>
                                        </p:tav>
                                        <p:tav tm="100000">
                                          <p:val>
                                            <p:strVal val="#ppt_w"/>
                                          </p:val>
                                        </p:tav>
                                      </p:tavLst>
                                    </p:anim>
                                    <p:anim calcmode="lin" valueType="num">
                                      <p:cBhvr>
                                        <p:cTn id="8" dur="500" fill="hold"/>
                                        <p:tgtEl>
                                          <p:spTgt spid="9225"/>
                                        </p:tgtEl>
                                        <p:attrNameLst>
                                          <p:attrName>ppt_h</p:attrName>
                                        </p:attrNameLst>
                                      </p:cBhvr>
                                      <p:tavLst>
                                        <p:tav tm="0">
                                          <p:val>
                                            <p:fltVal val="0"/>
                                          </p:val>
                                        </p:tav>
                                        <p:tav tm="100000">
                                          <p:val>
                                            <p:strVal val="#ppt_h"/>
                                          </p:val>
                                        </p:tav>
                                      </p:tavLst>
                                    </p:anim>
                                    <p:anim calcmode="lin" valueType="num">
                                      <p:cBhvr>
                                        <p:cTn id="9" dur="500" fill="hold"/>
                                        <p:tgtEl>
                                          <p:spTgt spid="9225"/>
                                        </p:tgtEl>
                                        <p:attrNameLst>
                                          <p:attrName>style.rotation</p:attrName>
                                        </p:attrNameLst>
                                      </p:cBhvr>
                                      <p:tavLst>
                                        <p:tav tm="0">
                                          <p:val>
                                            <p:fltVal val="360"/>
                                          </p:val>
                                        </p:tav>
                                        <p:tav tm="100000">
                                          <p:val>
                                            <p:fltVal val="0"/>
                                          </p:val>
                                        </p:tav>
                                      </p:tavLst>
                                    </p:anim>
                                    <p:animEffect transition="in" filter="fade">
                                      <p:cBhvr>
                                        <p:cTn id="10" dur="500"/>
                                        <p:tgtEl>
                                          <p:spTgt spid="922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9226"/>
                                        </p:tgtEl>
                                        <p:attrNameLst>
                                          <p:attrName>style.visibility</p:attrName>
                                        </p:attrNameLst>
                                      </p:cBhvr>
                                      <p:to>
                                        <p:strVal val="visible"/>
                                      </p:to>
                                    </p:set>
                                    <p:anim calcmode="lin" valueType="num">
                                      <p:cBhvr>
                                        <p:cTn id="13" dur="500" fill="hold"/>
                                        <p:tgtEl>
                                          <p:spTgt spid="9226"/>
                                        </p:tgtEl>
                                        <p:attrNameLst>
                                          <p:attrName>ppt_w</p:attrName>
                                        </p:attrNameLst>
                                      </p:cBhvr>
                                      <p:tavLst>
                                        <p:tav tm="0">
                                          <p:val>
                                            <p:fltVal val="0"/>
                                          </p:val>
                                        </p:tav>
                                        <p:tav tm="100000">
                                          <p:val>
                                            <p:strVal val="#ppt_w"/>
                                          </p:val>
                                        </p:tav>
                                      </p:tavLst>
                                    </p:anim>
                                    <p:anim calcmode="lin" valueType="num">
                                      <p:cBhvr>
                                        <p:cTn id="14" dur="500" fill="hold"/>
                                        <p:tgtEl>
                                          <p:spTgt spid="9226"/>
                                        </p:tgtEl>
                                        <p:attrNameLst>
                                          <p:attrName>ppt_h</p:attrName>
                                        </p:attrNameLst>
                                      </p:cBhvr>
                                      <p:tavLst>
                                        <p:tav tm="0">
                                          <p:val>
                                            <p:fltVal val="0"/>
                                          </p:val>
                                        </p:tav>
                                        <p:tav tm="100000">
                                          <p:val>
                                            <p:strVal val="#ppt_h"/>
                                          </p:val>
                                        </p:tav>
                                      </p:tavLst>
                                    </p:anim>
                                    <p:anim calcmode="lin" valueType="num">
                                      <p:cBhvr>
                                        <p:cTn id="15" dur="500" fill="hold"/>
                                        <p:tgtEl>
                                          <p:spTgt spid="9226"/>
                                        </p:tgtEl>
                                        <p:attrNameLst>
                                          <p:attrName>style.rotation</p:attrName>
                                        </p:attrNameLst>
                                      </p:cBhvr>
                                      <p:tavLst>
                                        <p:tav tm="0">
                                          <p:val>
                                            <p:fltVal val="360"/>
                                          </p:val>
                                        </p:tav>
                                        <p:tav tm="100000">
                                          <p:val>
                                            <p:fltVal val="0"/>
                                          </p:val>
                                        </p:tav>
                                      </p:tavLst>
                                    </p:anim>
                                    <p:animEffect transition="in" filter="fade">
                                      <p:cBhvr>
                                        <p:cTn id="16" dur="500"/>
                                        <p:tgtEl>
                                          <p:spTgt spid="922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9227"/>
                                        </p:tgtEl>
                                        <p:attrNameLst>
                                          <p:attrName>style.visibility</p:attrName>
                                        </p:attrNameLst>
                                      </p:cBhvr>
                                      <p:to>
                                        <p:strVal val="visible"/>
                                      </p:to>
                                    </p:set>
                                    <p:anim calcmode="lin" valueType="num">
                                      <p:cBhvr>
                                        <p:cTn id="19" dur="500" fill="hold"/>
                                        <p:tgtEl>
                                          <p:spTgt spid="9227"/>
                                        </p:tgtEl>
                                        <p:attrNameLst>
                                          <p:attrName>ppt_w</p:attrName>
                                        </p:attrNameLst>
                                      </p:cBhvr>
                                      <p:tavLst>
                                        <p:tav tm="0">
                                          <p:val>
                                            <p:fltVal val="0"/>
                                          </p:val>
                                        </p:tav>
                                        <p:tav tm="100000">
                                          <p:val>
                                            <p:strVal val="#ppt_w"/>
                                          </p:val>
                                        </p:tav>
                                      </p:tavLst>
                                    </p:anim>
                                    <p:anim calcmode="lin" valueType="num">
                                      <p:cBhvr>
                                        <p:cTn id="20" dur="500" fill="hold"/>
                                        <p:tgtEl>
                                          <p:spTgt spid="9227"/>
                                        </p:tgtEl>
                                        <p:attrNameLst>
                                          <p:attrName>ppt_h</p:attrName>
                                        </p:attrNameLst>
                                      </p:cBhvr>
                                      <p:tavLst>
                                        <p:tav tm="0">
                                          <p:val>
                                            <p:fltVal val="0"/>
                                          </p:val>
                                        </p:tav>
                                        <p:tav tm="100000">
                                          <p:val>
                                            <p:strVal val="#ppt_h"/>
                                          </p:val>
                                        </p:tav>
                                      </p:tavLst>
                                    </p:anim>
                                    <p:anim calcmode="lin" valueType="num">
                                      <p:cBhvr>
                                        <p:cTn id="21" dur="500" fill="hold"/>
                                        <p:tgtEl>
                                          <p:spTgt spid="9227"/>
                                        </p:tgtEl>
                                        <p:attrNameLst>
                                          <p:attrName>style.rotation</p:attrName>
                                        </p:attrNameLst>
                                      </p:cBhvr>
                                      <p:tavLst>
                                        <p:tav tm="0">
                                          <p:val>
                                            <p:fltVal val="360"/>
                                          </p:val>
                                        </p:tav>
                                        <p:tav tm="100000">
                                          <p:val>
                                            <p:fltVal val="0"/>
                                          </p:val>
                                        </p:tav>
                                      </p:tavLst>
                                    </p:anim>
                                    <p:animEffect transition="in" filter="fade">
                                      <p:cBhvr>
                                        <p:cTn id="22" dur="500"/>
                                        <p:tgtEl>
                                          <p:spTgt spid="9227"/>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 calcmode="lin" valueType="num">
                                      <p:cBhvr>
                                        <p:cTn id="25" dur="500" fill="hold"/>
                                        <p:tgtEl>
                                          <p:spTgt spid="9228"/>
                                        </p:tgtEl>
                                        <p:attrNameLst>
                                          <p:attrName>ppt_w</p:attrName>
                                        </p:attrNameLst>
                                      </p:cBhvr>
                                      <p:tavLst>
                                        <p:tav tm="0">
                                          <p:val>
                                            <p:fltVal val="0"/>
                                          </p:val>
                                        </p:tav>
                                        <p:tav tm="100000">
                                          <p:val>
                                            <p:strVal val="#ppt_w"/>
                                          </p:val>
                                        </p:tav>
                                      </p:tavLst>
                                    </p:anim>
                                    <p:anim calcmode="lin" valueType="num">
                                      <p:cBhvr>
                                        <p:cTn id="26" dur="500" fill="hold"/>
                                        <p:tgtEl>
                                          <p:spTgt spid="9228"/>
                                        </p:tgtEl>
                                        <p:attrNameLst>
                                          <p:attrName>ppt_h</p:attrName>
                                        </p:attrNameLst>
                                      </p:cBhvr>
                                      <p:tavLst>
                                        <p:tav tm="0">
                                          <p:val>
                                            <p:fltVal val="0"/>
                                          </p:val>
                                        </p:tav>
                                        <p:tav tm="100000">
                                          <p:val>
                                            <p:strVal val="#ppt_h"/>
                                          </p:val>
                                        </p:tav>
                                      </p:tavLst>
                                    </p:anim>
                                    <p:anim calcmode="lin" valueType="num">
                                      <p:cBhvr>
                                        <p:cTn id="27" dur="500" fill="hold"/>
                                        <p:tgtEl>
                                          <p:spTgt spid="9228"/>
                                        </p:tgtEl>
                                        <p:attrNameLst>
                                          <p:attrName>style.rotation</p:attrName>
                                        </p:attrNameLst>
                                      </p:cBhvr>
                                      <p:tavLst>
                                        <p:tav tm="0">
                                          <p:val>
                                            <p:fltVal val="360"/>
                                          </p:val>
                                        </p:tav>
                                        <p:tav tm="100000">
                                          <p:val>
                                            <p:fltVal val="0"/>
                                          </p:val>
                                        </p:tav>
                                      </p:tavLst>
                                    </p:anim>
                                    <p:animEffect transition="in" filter="fade">
                                      <p:cBhvr>
                                        <p:cTn id="28" dur="500"/>
                                        <p:tgtEl>
                                          <p:spTgt spid="922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9229"/>
                                        </p:tgtEl>
                                        <p:attrNameLst>
                                          <p:attrName>style.visibility</p:attrName>
                                        </p:attrNameLst>
                                      </p:cBhvr>
                                      <p:to>
                                        <p:strVal val="visible"/>
                                      </p:to>
                                    </p:set>
                                    <p:anim calcmode="lin" valueType="num">
                                      <p:cBhvr>
                                        <p:cTn id="31" dur="500" fill="hold"/>
                                        <p:tgtEl>
                                          <p:spTgt spid="9229"/>
                                        </p:tgtEl>
                                        <p:attrNameLst>
                                          <p:attrName>ppt_w</p:attrName>
                                        </p:attrNameLst>
                                      </p:cBhvr>
                                      <p:tavLst>
                                        <p:tav tm="0">
                                          <p:val>
                                            <p:fltVal val="0"/>
                                          </p:val>
                                        </p:tav>
                                        <p:tav tm="100000">
                                          <p:val>
                                            <p:strVal val="#ppt_w"/>
                                          </p:val>
                                        </p:tav>
                                      </p:tavLst>
                                    </p:anim>
                                    <p:anim calcmode="lin" valueType="num">
                                      <p:cBhvr>
                                        <p:cTn id="32" dur="500" fill="hold"/>
                                        <p:tgtEl>
                                          <p:spTgt spid="9229"/>
                                        </p:tgtEl>
                                        <p:attrNameLst>
                                          <p:attrName>ppt_h</p:attrName>
                                        </p:attrNameLst>
                                      </p:cBhvr>
                                      <p:tavLst>
                                        <p:tav tm="0">
                                          <p:val>
                                            <p:fltVal val="0"/>
                                          </p:val>
                                        </p:tav>
                                        <p:tav tm="100000">
                                          <p:val>
                                            <p:strVal val="#ppt_h"/>
                                          </p:val>
                                        </p:tav>
                                      </p:tavLst>
                                    </p:anim>
                                    <p:anim calcmode="lin" valueType="num">
                                      <p:cBhvr>
                                        <p:cTn id="33" dur="500" fill="hold"/>
                                        <p:tgtEl>
                                          <p:spTgt spid="9229"/>
                                        </p:tgtEl>
                                        <p:attrNameLst>
                                          <p:attrName>style.rotation</p:attrName>
                                        </p:attrNameLst>
                                      </p:cBhvr>
                                      <p:tavLst>
                                        <p:tav tm="0">
                                          <p:val>
                                            <p:fltVal val="360"/>
                                          </p:val>
                                        </p:tav>
                                        <p:tav tm="100000">
                                          <p:val>
                                            <p:fltVal val="0"/>
                                          </p:val>
                                        </p:tav>
                                      </p:tavLst>
                                    </p:anim>
                                    <p:animEffect transition="in" filter="fade">
                                      <p:cBhvr>
                                        <p:cTn id="34" dur="500"/>
                                        <p:tgtEl>
                                          <p:spTgt spid="9229"/>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230"/>
                                        </p:tgtEl>
                                        <p:attrNameLst>
                                          <p:attrName>style.visibility</p:attrName>
                                        </p:attrNameLst>
                                      </p:cBhvr>
                                      <p:to>
                                        <p:strVal val="visible"/>
                                      </p:to>
                                    </p:set>
                                    <p:anim calcmode="lin" valueType="num">
                                      <p:cBhvr>
                                        <p:cTn id="37" dur="500" fill="hold"/>
                                        <p:tgtEl>
                                          <p:spTgt spid="9230"/>
                                        </p:tgtEl>
                                        <p:attrNameLst>
                                          <p:attrName>ppt_w</p:attrName>
                                        </p:attrNameLst>
                                      </p:cBhvr>
                                      <p:tavLst>
                                        <p:tav tm="0">
                                          <p:val>
                                            <p:fltVal val="0"/>
                                          </p:val>
                                        </p:tav>
                                        <p:tav tm="100000">
                                          <p:val>
                                            <p:strVal val="#ppt_w"/>
                                          </p:val>
                                        </p:tav>
                                      </p:tavLst>
                                    </p:anim>
                                    <p:anim calcmode="lin" valueType="num">
                                      <p:cBhvr>
                                        <p:cTn id="38" dur="500" fill="hold"/>
                                        <p:tgtEl>
                                          <p:spTgt spid="9230"/>
                                        </p:tgtEl>
                                        <p:attrNameLst>
                                          <p:attrName>ppt_h</p:attrName>
                                        </p:attrNameLst>
                                      </p:cBhvr>
                                      <p:tavLst>
                                        <p:tav tm="0">
                                          <p:val>
                                            <p:fltVal val="0"/>
                                          </p:val>
                                        </p:tav>
                                        <p:tav tm="100000">
                                          <p:val>
                                            <p:strVal val="#ppt_h"/>
                                          </p:val>
                                        </p:tav>
                                      </p:tavLst>
                                    </p:anim>
                                    <p:anim calcmode="lin" valueType="num">
                                      <p:cBhvr>
                                        <p:cTn id="39" dur="500" fill="hold"/>
                                        <p:tgtEl>
                                          <p:spTgt spid="9230"/>
                                        </p:tgtEl>
                                        <p:attrNameLst>
                                          <p:attrName>style.rotation</p:attrName>
                                        </p:attrNameLst>
                                      </p:cBhvr>
                                      <p:tavLst>
                                        <p:tav tm="0">
                                          <p:val>
                                            <p:fltVal val="360"/>
                                          </p:val>
                                        </p:tav>
                                        <p:tav tm="100000">
                                          <p:val>
                                            <p:fltVal val="0"/>
                                          </p:val>
                                        </p:tav>
                                      </p:tavLst>
                                    </p:anim>
                                    <p:animEffect transition="in" filter="fade">
                                      <p:cBhvr>
                                        <p:cTn id="40" dur="500"/>
                                        <p:tgtEl>
                                          <p:spTgt spid="9230"/>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9231"/>
                                        </p:tgtEl>
                                        <p:attrNameLst>
                                          <p:attrName>style.visibility</p:attrName>
                                        </p:attrNameLst>
                                      </p:cBhvr>
                                      <p:to>
                                        <p:strVal val="visible"/>
                                      </p:to>
                                    </p:set>
                                    <p:anim calcmode="lin" valueType="num">
                                      <p:cBhvr>
                                        <p:cTn id="43" dur="500" fill="hold"/>
                                        <p:tgtEl>
                                          <p:spTgt spid="9231"/>
                                        </p:tgtEl>
                                        <p:attrNameLst>
                                          <p:attrName>ppt_w</p:attrName>
                                        </p:attrNameLst>
                                      </p:cBhvr>
                                      <p:tavLst>
                                        <p:tav tm="0">
                                          <p:val>
                                            <p:fltVal val="0"/>
                                          </p:val>
                                        </p:tav>
                                        <p:tav tm="100000">
                                          <p:val>
                                            <p:strVal val="#ppt_w"/>
                                          </p:val>
                                        </p:tav>
                                      </p:tavLst>
                                    </p:anim>
                                    <p:anim calcmode="lin" valueType="num">
                                      <p:cBhvr>
                                        <p:cTn id="44" dur="500" fill="hold"/>
                                        <p:tgtEl>
                                          <p:spTgt spid="9231"/>
                                        </p:tgtEl>
                                        <p:attrNameLst>
                                          <p:attrName>ppt_h</p:attrName>
                                        </p:attrNameLst>
                                      </p:cBhvr>
                                      <p:tavLst>
                                        <p:tav tm="0">
                                          <p:val>
                                            <p:fltVal val="0"/>
                                          </p:val>
                                        </p:tav>
                                        <p:tav tm="100000">
                                          <p:val>
                                            <p:strVal val="#ppt_h"/>
                                          </p:val>
                                        </p:tav>
                                      </p:tavLst>
                                    </p:anim>
                                    <p:anim calcmode="lin" valueType="num">
                                      <p:cBhvr>
                                        <p:cTn id="45" dur="500" fill="hold"/>
                                        <p:tgtEl>
                                          <p:spTgt spid="9231"/>
                                        </p:tgtEl>
                                        <p:attrNameLst>
                                          <p:attrName>style.rotation</p:attrName>
                                        </p:attrNameLst>
                                      </p:cBhvr>
                                      <p:tavLst>
                                        <p:tav tm="0">
                                          <p:val>
                                            <p:fltVal val="360"/>
                                          </p:val>
                                        </p:tav>
                                        <p:tav tm="100000">
                                          <p:val>
                                            <p:fltVal val="0"/>
                                          </p:val>
                                        </p:tav>
                                      </p:tavLst>
                                    </p:anim>
                                    <p:animEffect transition="in" filter="fade">
                                      <p:cBhvr>
                                        <p:cTn id="46" dur="500"/>
                                        <p:tgtEl>
                                          <p:spTgt spid="9231"/>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9242"/>
                                        </p:tgtEl>
                                        <p:attrNameLst>
                                          <p:attrName>style.visibility</p:attrName>
                                        </p:attrNameLst>
                                      </p:cBhvr>
                                      <p:to>
                                        <p:strVal val="visible"/>
                                      </p:to>
                                    </p:set>
                                    <p:anim calcmode="lin" valueType="num">
                                      <p:cBhvr>
                                        <p:cTn id="49" dur="500" fill="hold"/>
                                        <p:tgtEl>
                                          <p:spTgt spid="9242"/>
                                        </p:tgtEl>
                                        <p:attrNameLst>
                                          <p:attrName>ppt_w</p:attrName>
                                        </p:attrNameLst>
                                      </p:cBhvr>
                                      <p:tavLst>
                                        <p:tav tm="0">
                                          <p:val>
                                            <p:fltVal val="0"/>
                                          </p:val>
                                        </p:tav>
                                        <p:tav tm="100000">
                                          <p:val>
                                            <p:strVal val="#ppt_w"/>
                                          </p:val>
                                        </p:tav>
                                      </p:tavLst>
                                    </p:anim>
                                    <p:anim calcmode="lin" valueType="num">
                                      <p:cBhvr>
                                        <p:cTn id="50" dur="500" fill="hold"/>
                                        <p:tgtEl>
                                          <p:spTgt spid="9242"/>
                                        </p:tgtEl>
                                        <p:attrNameLst>
                                          <p:attrName>ppt_h</p:attrName>
                                        </p:attrNameLst>
                                      </p:cBhvr>
                                      <p:tavLst>
                                        <p:tav tm="0">
                                          <p:val>
                                            <p:fltVal val="0"/>
                                          </p:val>
                                        </p:tav>
                                        <p:tav tm="100000">
                                          <p:val>
                                            <p:strVal val="#ppt_h"/>
                                          </p:val>
                                        </p:tav>
                                      </p:tavLst>
                                    </p:anim>
                                    <p:anim calcmode="lin" valueType="num">
                                      <p:cBhvr>
                                        <p:cTn id="51" dur="500" fill="hold"/>
                                        <p:tgtEl>
                                          <p:spTgt spid="9242"/>
                                        </p:tgtEl>
                                        <p:attrNameLst>
                                          <p:attrName>style.rotation</p:attrName>
                                        </p:attrNameLst>
                                      </p:cBhvr>
                                      <p:tavLst>
                                        <p:tav tm="0">
                                          <p:val>
                                            <p:fltVal val="360"/>
                                          </p:val>
                                        </p:tav>
                                        <p:tav tm="100000">
                                          <p:val>
                                            <p:fltVal val="0"/>
                                          </p:val>
                                        </p:tav>
                                      </p:tavLst>
                                    </p:anim>
                                    <p:animEffect transition="in" filter="fade">
                                      <p:cBhvr>
                                        <p:cTn id="52" dur="500"/>
                                        <p:tgtEl>
                                          <p:spTgt spid="9242"/>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9243"/>
                                        </p:tgtEl>
                                        <p:attrNameLst>
                                          <p:attrName>style.visibility</p:attrName>
                                        </p:attrNameLst>
                                      </p:cBhvr>
                                      <p:to>
                                        <p:strVal val="visible"/>
                                      </p:to>
                                    </p:set>
                                    <p:anim calcmode="lin" valueType="num">
                                      <p:cBhvr>
                                        <p:cTn id="55" dur="500" fill="hold"/>
                                        <p:tgtEl>
                                          <p:spTgt spid="9243"/>
                                        </p:tgtEl>
                                        <p:attrNameLst>
                                          <p:attrName>ppt_w</p:attrName>
                                        </p:attrNameLst>
                                      </p:cBhvr>
                                      <p:tavLst>
                                        <p:tav tm="0">
                                          <p:val>
                                            <p:fltVal val="0"/>
                                          </p:val>
                                        </p:tav>
                                        <p:tav tm="100000">
                                          <p:val>
                                            <p:strVal val="#ppt_w"/>
                                          </p:val>
                                        </p:tav>
                                      </p:tavLst>
                                    </p:anim>
                                    <p:anim calcmode="lin" valueType="num">
                                      <p:cBhvr>
                                        <p:cTn id="56" dur="500" fill="hold"/>
                                        <p:tgtEl>
                                          <p:spTgt spid="9243"/>
                                        </p:tgtEl>
                                        <p:attrNameLst>
                                          <p:attrName>ppt_h</p:attrName>
                                        </p:attrNameLst>
                                      </p:cBhvr>
                                      <p:tavLst>
                                        <p:tav tm="0">
                                          <p:val>
                                            <p:fltVal val="0"/>
                                          </p:val>
                                        </p:tav>
                                        <p:tav tm="100000">
                                          <p:val>
                                            <p:strVal val="#ppt_h"/>
                                          </p:val>
                                        </p:tav>
                                      </p:tavLst>
                                    </p:anim>
                                    <p:anim calcmode="lin" valueType="num">
                                      <p:cBhvr>
                                        <p:cTn id="57" dur="500" fill="hold"/>
                                        <p:tgtEl>
                                          <p:spTgt spid="9243"/>
                                        </p:tgtEl>
                                        <p:attrNameLst>
                                          <p:attrName>style.rotation</p:attrName>
                                        </p:attrNameLst>
                                      </p:cBhvr>
                                      <p:tavLst>
                                        <p:tav tm="0">
                                          <p:val>
                                            <p:fltVal val="360"/>
                                          </p:val>
                                        </p:tav>
                                        <p:tav tm="100000">
                                          <p:val>
                                            <p:fltVal val="0"/>
                                          </p:val>
                                        </p:tav>
                                      </p:tavLst>
                                    </p:anim>
                                    <p:animEffect transition="in" filter="fade">
                                      <p:cBhvr>
                                        <p:cTn id="58" dur="500"/>
                                        <p:tgtEl>
                                          <p:spTgt spid="9243"/>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9244"/>
                                        </p:tgtEl>
                                        <p:attrNameLst>
                                          <p:attrName>style.visibility</p:attrName>
                                        </p:attrNameLst>
                                      </p:cBhvr>
                                      <p:to>
                                        <p:strVal val="visible"/>
                                      </p:to>
                                    </p:set>
                                    <p:anim calcmode="lin" valueType="num">
                                      <p:cBhvr>
                                        <p:cTn id="61" dur="500" fill="hold"/>
                                        <p:tgtEl>
                                          <p:spTgt spid="9244"/>
                                        </p:tgtEl>
                                        <p:attrNameLst>
                                          <p:attrName>ppt_w</p:attrName>
                                        </p:attrNameLst>
                                      </p:cBhvr>
                                      <p:tavLst>
                                        <p:tav tm="0">
                                          <p:val>
                                            <p:fltVal val="0"/>
                                          </p:val>
                                        </p:tav>
                                        <p:tav tm="100000">
                                          <p:val>
                                            <p:strVal val="#ppt_w"/>
                                          </p:val>
                                        </p:tav>
                                      </p:tavLst>
                                    </p:anim>
                                    <p:anim calcmode="lin" valueType="num">
                                      <p:cBhvr>
                                        <p:cTn id="62" dur="500" fill="hold"/>
                                        <p:tgtEl>
                                          <p:spTgt spid="9244"/>
                                        </p:tgtEl>
                                        <p:attrNameLst>
                                          <p:attrName>ppt_h</p:attrName>
                                        </p:attrNameLst>
                                      </p:cBhvr>
                                      <p:tavLst>
                                        <p:tav tm="0">
                                          <p:val>
                                            <p:fltVal val="0"/>
                                          </p:val>
                                        </p:tav>
                                        <p:tav tm="100000">
                                          <p:val>
                                            <p:strVal val="#ppt_h"/>
                                          </p:val>
                                        </p:tav>
                                      </p:tavLst>
                                    </p:anim>
                                    <p:anim calcmode="lin" valueType="num">
                                      <p:cBhvr>
                                        <p:cTn id="63" dur="500" fill="hold"/>
                                        <p:tgtEl>
                                          <p:spTgt spid="9244"/>
                                        </p:tgtEl>
                                        <p:attrNameLst>
                                          <p:attrName>style.rotation</p:attrName>
                                        </p:attrNameLst>
                                      </p:cBhvr>
                                      <p:tavLst>
                                        <p:tav tm="0">
                                          <p:val>
                                            <p:fltVal val="360"/>
                                          </p:val>
                                        </p:tav>
                                        <p:tav tm="100000">
                                          <p:val>
                                            <p:fltVal val="0"/>
                                          </p:val>
                                        </p:tav>
                                      </p:tavLst>
                                    </p:anim>
                                    <p:animEffect transition="in" filter="fade">
                                      <p:cBhvr>
                                        <p:cTn id="64" dur="500"/>
                                        <p:tgtEl>
                                          <p:spTgt spid="9244"/>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9252"/>
                                        </p:tgtEl>
                                        <p:attrNameLst>
                                          <p:attrName>style.visibility</p:attrName>
                                        </p:attrNameLst>
                                      </p:cBhvr>
                                      <p:to>
                                        <p:strVal val="visible"/>
                                      </p:to>
                                    </p:set>
                                    <p:anim calcmode="lin" valueType="num">
                                      <p:cBhvr>
                                        <p:cTn id="67" dur="500" fill="hold"/>
                                        <p:tgtEl>
                                          <p:spTgt spid="9252"/>
                                        </p:tgtEl>
                                        <p:attrNameLst>
                                          <p:attrName>ppt_w</p:attrName>
                                        </p:attrNameLst>
                                      </p:cBhvr>
                                      <p:tavLst>
                                        <p:tav tm="0">
                                          <p:val>
                                            <p:fltVal val="0"/>
                                          </p:val>
                                        </p:tav>
                                        <p:tav tm="100000">
                                          <p:val>
                                            <p:strVal val="#ppt_w"/>
                                          </p:val>
                                        </p:tav>
                                      </p:tavLst>
                                    </p:anim>
                                    <p:anim calcmode="lin" valueType="num">
                                      <p:cBhvr>
                                        <p:cTn id="68" dur="500" fill="hold"/>
                                        <p:tgtEl>
                                          <p:spTgt spid="9252"/>
                                        </p:tgtEl>
                                        <p:attrNameLst>
                                          <p:attrName>ppt_h</p:attrName>
                                        </p:attrNameLst>
                                      </p:cBhvr>
                                      <p:tavLst>
                                        <p:tav tm="0">
                                          <p:val>
                                            <p:fltVal val="0"/>
                                          </p:val>
                                        </p:tav>
                                        <p:tav tm="100000">
                                          <p:val>
                                            <p:strVal val="#ppt_h"/>
                                          </p:val>
                                        </p:tav>
                                      </p:tavLst>
                                    </p:anim>
                                    <p:anim calcmode="lin" valueType="num">
                                      <p:cBhvr>
                                        <p:cTn id="69" dur="500" fill="hold"/>
                                        <p:tgtEl>
                                          <p:spTgt spid="9252"/>
                                        </p:tgtEl>
                                        <p:attrNameLst>
                                          <p:attrName>style.rotation</p:attrName>
                                        </p:attrNameLst>
                                      </p:cBhvr>
                                      <p:tavLst>
                                        <p:tav tm="0">
                                          <p:val>
                                            <p:fltVal val="360"/>
                                          </p:val>
                                        </p:tav>
                                        <p:tav tm="100000">
                                          <p:val>
                                            <p:fltVal val="0"/>
                                          </p:val>
                                        </p:tav>
                                      </p:tavLst>
                                    </p:anim>
                                    <p:animEffect transition="in" filter="fade">
                                      <p:cBhvr>
                                        <p:cTn id="70" dur="500"/>
                                        <p:tgtEl>
                                          <p:spTgt spid="9252"/>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9256"/>
                                        </p:tgtEl>
                                        <p:attrNameLst>
                                          <p:attrName>style.visibility</p:attrName>
                                        </p:attrNameLst>
                                      </p:cBhvr>
                                      <p:to>
                                        <p:strVal val="visible"/>
                                      </p:to>
                                    </p:set>
                                    <p:anim calcmode="lin" valueType="num">
                                      <p:cBhvr>
                                        <p:cTn id="73" dur="500" fill="hold"/>
                                        <p:tgtEl>
                                          <p:spTgt spid="9256"/>
                                        </p:tgtEl>
                                        <p:attrNameLst>
                                          <p:attrName>ppt_w</p:attrName>
                                        </p:attrNameLst>
                                      </p:cBhvr>
                                      <p:tavLst>
                                        <p:tav tm="0">
                                          <p:val>
                                            <p:fltVal val="0"/>
                                          </p:val>
                                        </p:tav>
                                        <p:tav tm="100000">
                                          <p:val>
                                            <p:strVal val="#ppt_w"/>
                                          </p:val>
                                        </p:tav>
                                      </p:tavLst>
                                    </p:anim>
                                    <p:anim calcmode="lin" valueType="num">
                                      <p:cBhvr>
                                        <p:cTn id="74" dur="500" fill="hold"/>
                                        <p:tgtEl>
                                          <p:spTgt spid="9256"/>
                                        </p:tgtEl>
                                        <p:attrNameLst>
                                          <p:attrName>ppt_h</p:attrName>
                                        </p:attrNameLst>
                                      </p:cBhvr>
                                      <p:tavLst>
                                        <p:tav tm="0">
                                          <p:val>
                                            <p:fltVal val="0"/>
                                          </p:val>
                                        </p:tav>
                                        <p:tav tm="100000">
                                          <p:val>
                                            <p:strVal val="#ppt_h"/>
                                          </p:val>
                                        </p:tav>
                                      </p:tavLst>
                                    </p:anim>
                                    <p:anim calcmode="lin" valueType="num">
                                      <p:cBhvr>
                                        <p:cTn id="75" dur="500" fill="hold"/>
                                        <p:tgtEl>
                                          <p:spTgt spid="9256"/>
                                        </p:tgtEl>
                                        <p:attrNameLst>
                                          <p:attrName>style.rotation</p:attrName>
                                        </p:attrNameLst>
                                      </p:cBhvr>
                                      <p:tavLst>
                                        <p:tav tm="0">
                                          <p:val>
                                            <p:fltVal val="360"/>
                                          </p:val>
                                        </p:tav>
                                        <p:tav tm="100000">
                                          <p:val>
                                            <p:fltVal val="0"/>
                                          </p:val>
                                        </p:tav>
                                      </p:tavLst>
                                    </p:anim>
                                    <p:animEffect transition="in" filter="fade">
                                      <p:cBhvr>
                                        <p:cTn id="76" dur="500"/>
                                        <p:tgtEl>
                                          <p:spTgt spid="9256"/>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9262"/>
                                        </p:tgtEl>
                                        <p:attrNameLst>
                                          <p:attrName>style.visibility</p:attrName>
                                        </p:attrNameLst>
                                      </p:cBhvr>
                                      <p:to>
                                        <p:strVal val="visible"/>
                                      </p:to>
                                    </p:set>
                                    <p:anim calcmode="lin" valueType="num">
                                      <p:cBhvr>
                                        <p:cTn id="79" dur="500" fill="hold"/>
                                        <p:tgtEl>
                                          <p:spTgt spid="9262"/>
                                        </p:tgtEl>
                                        <p:attrNameLst>
                                          <p:attrName>ppt_w</p:attrName>
                                        </p:attrNameLst>
                                      </p:cBhvr>
                                      <p:tavLst>
                                        <p:tav tm="0">
                                          <p:val>
                                            <p:fltVal val="0"/>
                                          </p:val>
                                        </p:tav>
                                        <p:tav tm="100000">
                                          <p:val>
                                            <p:strVal val="#ppt_w"/>
                                          </p:val>
                                        </p:tav>
                                      </p:tavLst>
                                    </p:anim>
                                    <p:anim calcmode="lin" valueType="num">
                                      <p:cBhvr>
                                        <p:cTn id="80" dur="500" fill="hold"/>
                                        <p:tgtEl>
                                          <p:spTgt spid="9262"/>
                                        </p:tgtEl>
                                        <p:attrNameLst>
                                          <p:attrName>ppt_h</p:attrName>
                                        </p:attrNameLst>
                                      </p:cBhvr>
                                      <p:tavLst>
                                        <p:tav tm="0">
                                          <p:val>
                                            <p:fltVal val="0"/>
                                          </p:val>
                                        </p:tav>
                                        <p:tav tm="100000">
                                          <p:val>
                                            <p:strVal val="#ppt_h"/>
                                          </p:val>
                                        </p:tav>
                                      </p:tavLst>
                                    </p:anim>
                                    <p:anim calcmode="lin" valueType="num">
                                      <p:cBhvr>
                                        <p:cTn id="81" dur="500" fill="hold"/>
                                        <p:tgtEl>
                                          <p:spTgt spid="9262"/>
                                        </p:tgtEl>
                                        <p:attrNameLst>
                                          <p:attrName>style.rotation</p:attrName>
                                        </p:attrNameLst>
                                      </p:cBhvr>
                                      <p:tavLst>
                                        <p:tav tm="0">
                                          <p:val>
                                            <p:fltVal val="360"/>
                                          </p:val>
                                        </p:tav>
                                        <p:tav tm="100000">
                                          <p:val>
                                            <p:fltVal val="0"/>
                                          </p:val>
                                        </p:tav>
                                      </p:tavLst>
                                    </p:anim>
                                    <p:animEffect transition="in" filter="fade">
                                      <p:cBhvr>
                                        <p:cTn id="82" dur="500"/>
                                        <p:tgtEl>
                                          <p:spTgt spid="9262"/>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9274"/>
                                        </p:tgtEl>
                                        <p:attrNameLst>
                                          <p:attrName>style.visibility</p:attrName>
                                        </p:attrNameLst>
                                      </p:cBhvr>
                                      <p:to>
                                        <p:strVal val="visible"/>
                                      </p:to>
                                    </p:set>
                                    <p:anim calcmode="lin" valueType="num">
                                      <p:cBhvr>
                                        <p:cTn id="85" dur="500" fill="hold"/>
                                        <p:tgtEl>
                                          <p:spTgt spid="9274"/>
                                        </p:tgtEl>
                                        <p:attrNameLst>
                                          <p:attrName>ppt_w</p:attrName>
                                        </p:attrNameLst>
                                      </p:cBhvr>
                                      <p:tavLst>
                                        <p:tav tm="0">
                                          <p:val>
                                            <p:fltVal val="0"/>
                                          </p:val>
                                        </p:tav>
                                        <p:tav tm="100000">
                                          <p:val>
                                            <p:strVal val="#ppt_w"/>
                                          </p:val>
                                        </p:tav>
                                      </p:tavLst>
                                    </p:anim>
                                    <p:anim calcmode="lin" valueType="num">
                                      <p:cBhvr>
                                        <p:cTn id="86" dur="500" fill="hold"/>
                                        <p:tgtEl>
                                          <p:spTgt spid="9274"/>
                                        </p:tgtEl>
                                        <p:attrNameLst>
                                          <p:attrName>ppt_h</p:attrName>
                                        </p:attrNameLst>
                                      </p:cBhvr>
                                      <p:tavLst>
                                        <p:tav tm="0">
                                          <p:val>
                                            <p:fltVal val="0"/>
                                          </p:val>
                                        </p:tav>
                                        <p:tav tm="100000">
                                          <p:val>
                                            <p:strVal val="#ppt_h"/>
                                          </p:val>
                                        </p:tav>
                                      </p:tavLst>
                                    </p:anim>
                                    <p:anim calcmode="lin" valueType="num">
                                      <p:cBhvr>
                                        <p:cTn id="87" dur="500" fill="hold"/>
                                        <p:tgtEl>
                                          <p:spTgt spid="9274"/>
                                        </p:tgtEl>
                                        <p:attrNameLst>
                                          <p:attrName>style.rotation</p:attrName>
                                        </p:attrNameLst>
                                      </p:cBhvr>
                                      <p:tavLst>
                                        <p:tav tm="0">
                                          <p:val>
                                            <p:fltVal val="360"/>
                                          </p:val>
                                        </p:tav>
                                        <p:tav tm="100000">
                                          <p:val>
                                            <p:fltVal val="0"/>
                                          </p:val>
                                        </p:tav>
                                      </p:tavLst>
                                    </p:anim>
                                    <p:animEffect transition="in" filter="fade">
                                      <p:cBhvr>
                                        <p:cTn id="88" dur="500"/>
                                        <p:tgtEl>
                                          <p:spTgt spid="9274"/>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9271"/>
                                        </p:tgtEl>
                                        <p:attrNameLst>
                                          <p:attrName>style.visibility</p:attrName>
                                        </p:attrNameLst>
                                      </p:cBhvr>
                                      <p:to>
                                        <p:strVal val="visible"/>
                                      </p:to>
                                    </p:set>
                                    <p:anim calcmode="lin" valueType="num">
                                      <p:cBhvr>
                                        <p:cTn id="91" dur="500" fill="hold"/>
                                        <p:tgtEl>
                                          <p:spTgt spid="9271"/>
                                        </p:tgtEl>
                                        <p:attrNameLst>
                                          <p:attrName>ppt_w</p:attrName>
                                        </p:attrNameLst>
                                      </p:cBhvr>
                                      <p:tavLst>
                                        <p:tav tm="0">
                                          <p:val>
                                            <p:fltVal val="0"/>
                                          </p:val>
                                        </p:tav>
                                        <p:tav tm="100000">
                                          <p:val>
                                            <p:strVal val="#ppt_w"/>
                                          </p:val>
                                        </p:tav>
                                      </p:tavLst>
                                    </p:anim>
                                    <p:anim calcmode="lin" valueType="num">
                                      <p:cBhvr>
                                        <p:cTn id="92" dur="500" fill="hold"/>
                                        <p:tgtEl>
                                          <p:spTgt spid="9271"/>
                                        </p:tgtEl>
                                        <p:attrNameLst>
                                          <p:attrName>ppt_h</p:attrName>
                                        </p:attrNameLst>
                                      </p:cBhvr>
                                      <p:tavLst>
                                        <p:tav tm="0">
                                          <p:val>
                                            <p:fltVal val="0"/>
                                          </p:val>
                                        </p:tav>
                                        <p:tav tm="100000">
                                          <p:val>
                                            <p:strVal val="#ppt_h"/>
                                          </p:val>
                                        </p:tav>
                                      </p:tavLst>
                                    </p:anim>
                                    <p:anim calcmode="lin" valueType="num">
                                      <p:cBhvr>
                                        <p:cTn id="93" dur="500" fill="hold"/>
                                        <p:tgtEl>
                                          <p:spTgt spid="9271"/>
                                        </p:tgtEl>
                                        <p:attrNameLst>
                                          <p:attrName>style.rotation</p:attrName>
                                        </p:attrNameLst>
                                      </p:cBhvr>
                                      <p:tavLst>
                                        <p:tav tm="0">
                                          <p:val>
                                            <p:fltVal val="360"/>
                                          </p:val>
                                        </p:tav>
                                        <p:tav tm="100000">
                                          <p:val>
                                            <p:fltVal val="0"/>
                                          </p:val>
                                        </p:tav>
                                      </p:tavLst>
                                    </p:anim>
                                    <p:animEffect transition="in" filter="fade">
                                      <p:cBhvr>
                                        <p:cTn id="94" dur="500"/>
                                        <p:tgtEl>
                                          <p:spTgt spid="9271"/>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9272"/>
                                        </p:tgtEl>
                                        <p:attrNameLst>
                                          <p:attrName>style.visibility</p:attrName>
                                        </p:attrNameLst>
                                      </p:cBhvr>
                                      <p:to>
                                        <p:strVal val="visible"/>
                                      </p:to>
                                    </p:set>
                                    <p:anim calcmode="lin" valueType="num">
                                      <p:cBhvr>
                                        <p:cTn id="97" dur="500" fill="hold"/>
                                        <p:tgtEl>
                                          <p:spTgt spid="9272"/>
                                        </p:tgtEl>
                                        <p:attrNameLst>
                                          <p:attrName>ppt_w</p:attrName>
                                        </p:attrNameLst>
                                      </p:cBhvr>
                                      <p:tavLst>
                                        <p:tav tm="0">
                                          <p:val>
                                            <p:fltVal val="0"/>
                                          </p:val>
                                        </p:tav>
                                        <p:tav tm="100000">
                                          <p:val>
                                            <p:strVal val="#ppt_w"/>
                                          </p:val>
                                        </p:tav>
                                      </p:tavLst>
                                    </p:anim>
                                    <p:anim calcmode="lin" valueType="num">
                                      <p:cBhvr>
                                        <p:cTn id="98" dur="500" fill="hold"/>
                                        <p:tgtEl>
                                          <p:spTgt spid="9272"/>
                                        </p:tgtEl>
                                        <p:attrNameLst>
                                          <p:attrName>ppt_h</p:attrName>
                                        </p:attrNameLst>
                                      </p:cBhvr>
                                      <p:tavLst>
                                        <p:tav tm="0">
                                          <p:val>
                                            <p:fltVal val="0"/>
                                          </p:val>
                                        </p:tav>
                                        <p:tav tm="100000">
                                          <p:val>
                                            <p:strVal val="#ppt_h"/>
                                          </p:val>
                                        </p:tav>
                                      </p:tavLst>
                                    </p:anim>
                                    <p:anim calcmode="lin" valueType="num">
                                      <p:cBhvr>
                                        <p:cTn id="99" dur="500" fill="hold"/>
                                        <p:tgtEl>
                                          <p:spTgt spid="9272"/>
                                        </p:tgtEl>
                                        <p:attrNameLst>
                                          <p:attrName>style.rotation</p:attrName>
                                        </p:attrNameLst>
                                      </p:cBhvr>
                                      <p:tavLst>
                                        <p:tav tm="0">
                                          <p:val>
                                            <p:fltVal val="360"/>
                                          </p:val>
                                        </p:tav>
                                        <p:tav tm="100000">
                                          <p:val>
                                            <p:fltVal val="0"/>
                                          </p:val>
                                        </p:tav>
                                      </p:tavLst>
                                    </p:anim>
                                    <p:animEffect transition="in" filter="fade">
                                      <p:cBhvr>
                                        <p:cTn id="100" dur="500"/>
                                        <p:tgtEl>
                                          <p:spTgt spid="9272"/>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9273"/>
                                        </p:tgtEl>
                                        <p:attrNameLst>
                                          <p:attrName>style.visibility</p:attrName>
                                        </p:attrNameLst>
                                      </p:cBhvr>
                                      <p:to>
                                        <p:strVal val="visible"/>
                                      </p:to>
                                    </p:set>
                                    <p:anim calcmode="lin" valueType="num">
                                      <p:cBhvr>
                                        <p:cTn id="103" dur="500" fill="hold"/>
                                        <p:tgtEl>
                                          <p:spTgt spid="9273"/>
                                        </p:tgtEl>
                                        <p:attrNameLst>
                                          <p:attrName>ppt_w</p:attrName>
                                        </p:attrNameLst>
                                      </p:cBhvr>
                                      <p:tavLst>
                                        <p:tav tm="0">
                                          <p:val>
                                            <p:fltVal val="0"/>
                                          </p:val>
                                        </p:tav>
                                        <p:tav tm="100000">
                                          <p:val>
                                            <p:strVal val="#ppt_w"/>
                                          </p:val>
                                        </p:tav>
                                      </p:tavLst>
                                    </p:anim>
                                    <p:anim calcmode="lin" valueType="num">
                                      <p:cBhvr>
                                        <p:cTn id="104" dur="500" fill="hold"/>
                                        <p:tgtEl>
                                          <p:spTgt spid="9273"/>
                                        </p:tgtEl>
                                        <p:attrNameLst>
                                          <p:attrName>ppt_h</p:attrName>
                                        </p:attrNameLst>
                                      </p:cBhvr>
                                      <p:tavLst>
                                        <p:tav tm="0">
                                          <p:val>
                                            <p:fltVal val="0"/>
                                          </p:val>
                                        </p:tav>
                                        <p:tav tm="100000">
                                          <p:val>
                                            <p:strVal val="#ppt_h"/>
                                          </p:val>
                                        </p:tav>
                                      </p:tavLst>
                                    </p:anim>
                                    <p:anim calcmode="lin" valueType="num">
                                      <p:cBhvr>
                                        <p:cTn id="105" dur="500" fill="hold"/>
                                        <p:tgtEl>
                                          <p:spTgt spid="9273"/>
                                        </p:tgtEl>
                                        <p:attrNameLst>
                                          <p:attrName>style.rotation</p:attrName>
                                        </p:attrNameLst>
                                      </p:cBhvr>
                                      <p:tavLst>
                                        <p:tav tm="0">
                                          <p:val>
                                            <p:fltVal val="360"/>
                                          </p:val>
                                        </p:tav>
                                        <p:tav tm="100000">
                                          <p:val>
                                            <p:fltVal val="0"/>
                                          </p:val>
                                        </p:tav>
                                      </p:tavLst>
                                    </p:anim>
                                    <p:animEffect transition="in" filter="fade">
                                      <p:cBhvr>
                                        <p:cTn id="106" dur="500"/>
                                        <p:tgtEl>
                                          <p:spTgt spid="9273"/>
                                        </p:tgtEl>
                                      </p:cBhvr>
                                    </p:animEffect>
                                  </p:childTnLst>
                                </p:cTn>
                              </p:par>
                              <p:par>
                                <p:cTn id="107" presetID="49" presetClass="entr" presetSubtype="0" decel="100000" fill="hold" nodeType="withEffect">
                                  <p:stCondLst>
                                    <p:cond delay="0"/>
                                  </p:stCondLst>
                                  <p:childTnLst>
                                    <p:set>
                                      <p:cBhvr>
                                        <p:cTn id="108" dur="1" fill="hold">
                                          <p:stCondLst>
                                            <p:cond delay="0"/>
                                          </p:stCondLst>
                                        </p:cTn>
                                        <p:tgtEl>
                                          <p:spTgt spid="9275"/>
                                        </p:tgtEl>
                                        <p:attrNameLst>
                                          <p:attrName>style.visibility</p:attrName>
                                        </p:attrNameLst>
                                      </p:cBhvr>
                                      <p:to>
                                        <p:strVal val="visible"/>
                                      </p:to>
                                    </p:set>
                                    <p:anim calcmode="lin" valueType="num">
                                      <p:cBhvr>
                                        <p:cTn id="109" dur="500" fill="hold"/>
                                        <p:tgtEl>
                                          <p:spTgt spid="9275"/>
                                        </p:tgtEl>
                                        <p:attrNameLst>
                                          <p:attrName>ppt_w</p:attrName>
                                        </p:attrNameLst>
                                      </p:cBhvr>
                                      <p:tavLst>
                                        <p:tav tm="0">
                                          <p:val>
                                            <p:fltVal val="0"/>
                                          </p:val>
                                        </p:tav>
                                        <p:tav tm="100000">
                                          <p:val>
                                            <p:strVal val="#ppt_w"/>
                                          </p:val>
                                        </p:tav>
                                      </p:tavLst>
                                    </p:anim>
                                    <p:anim calcmode="lin" valueType="num">
                                      <p:cBhvr>
                                        <p:cTn id="110" dur="500" fill="hold"/>
                                        <p:tgtEl>
                                          <p:spTgt spid="9275"/>
                                        </p:tgtEl>
                                        <p:attrNameLst>
                                          <p:attrName>ppt_h</p:attrName>
                                        </p:attrNameLst>
                                      </p:cBhvr>
                                      <p:tavLst>
                                        <p:tav tm="0">
                                          <p:val>
                                            <p:fltVal val="0"/>
                                          </p:val>
                                        </p:tav>
                                        <p:tav tm="100000">
                                          <p:val>
                                            <p:strVal val="#ppt_h"/>
                                          </p:val>
                                        </p:tav>
                                      </p:tavLst>
                                    </p:anim>
                                    <p:anim calcmode="lin" valueType="num">
                                      <p:cBhvr>
                                        <p:cTn id="111" dur="500" fill="hold"/>
                                        <p:tgtEl>
                                          <p:spTgt spid="9275"/>
                                        </p:tgtEl>
                                        <p:attrNameLst>
                                          <p:attrName>style.rotation</p:attrName>
                                        </p:attrNameLst>
                                      </p:cBhvr>
                                      <p:tavLst>
                                        <p:tav tm="0">
                                          <p:val>
                                            <p:fltVal val="360"/>
                                          </p:val>
                                        </p:tav>
                                        <p:tav tm="100000">
                                          <p:val>
                                            <p:fltVal val="0"/>
                                          </p:val>
                                        </p:tav>
                                      </p:tavLst>
                                    </p:anim>
                                    <p:animEffect transition="in" filter="fade">
                                      <p:cBhvr>
                                        <p:cTn id="112" dur="500"/>
                                        <p:tgtEl>
                                          <p:spTgt spid="9275"/>
                                        </p:tgtEl>
                                      </p:cBhvr>
                                    </p:animEffect>
                                  </p:childTnLst>
                                </p:cTn>
                              </p:par>
                              <p:par>
                                <p:cTn id="113" presetID="49" presetClass="entr" presetSubtype="0" decel="100000" fill="hold" nodeType="withEffect">
                                  <p:stCondLst>
                                    <p:cond delay="0"/>
                                  </p:stCondLst>
                                  <p:childTnLst>
                                    <p:set>
                                      <p:cBhvr>
                                        <p:cTn id="114" dur="1" fill="hold">
                                          <p:stCondLst>
                                            <p:cond delay="0"/>
                                          </p:stCondLst>
                                        </p:cTn>
                                        <p:tgtEl>
                                          <p:spTgt spid="9284"/>
                                        </p:tgtEl>
                                        <p:attrNameLst>
                                          <p:attrName>style.visibility</p:attrName>
                                        </p:attrNameLst>
                                      </p:cBhvr>
                                      <p:to>
                                        <p:strVal val="visible"/>
                                      </p:to>
                                    </p:set>
                                    <p:anim calcmode="lin" valueType="num">
                                      <p:cBhvr>
                                        <p:cTn id="115" dur="500" fill="hold"/>
                                        <p:tgtEl>
                                          <p:spTgt spid="9284"/>
                                        </p:tgtEl>
                                        <p:attrNameLst>
                                          <p:attrName>ppt_w</p:attrName>
                                        </p:attrNameLst>
                                      </p:cBhvr>
                                      <p:tavLst>
                                        <p:tav tm="0">
                                          <p:val>
                                            <p:fltVal val="0"/>
                                          </p:val>
                                        </p:tav>
                                        <p:tav tm="100000">
                                          <p:val>
                                            <p:strVal val="#ppt_w"/>
                                          </p:val>
                                        </p:tav>
                                      </p:tavLst>
                                    </p:anim>
                                    <p:anim calcmode="lin" valueType="num">
                                      <p:cBhvr>
                                        <p:cTn id="116" dur="500" fill="hold"/>
                                        <p:tgtEl>
                                          <p:spTgt spid="9284"/>
                                        </p:tgtEl>
                                        <p:attrNameLst>
                                          <p:attrName>ppt_h</p:attrName>
                                        </p:attrNameLst>
                                      </p:cBhvr>
                                      <p:tavLst>
                                        <p:tav tm="0">
                                          <p:val>
                                            <p:fltVal val="0"/>
                                          </p:val>
                                        </p:tav>
                                        <p:tav tm="100000">
                                          <p:val>
                                            <p:strVal val="#ppt_h"/>
                                          </p:val>
                                        </p:tav>
                                      </p:tavLst>
                                    </p:anim>
                                    <p:anim calcmode="lin" valueType="num">
                                      <p:cBhvr>
                                        <p:cTn id="117" dur="500" fill="hold"/>
                                        <p:tgtEl>
                                          <p:spTgt spid="9284"/>
                                        </p:tgtEl>
                                        <p:attrNameLst>
                                          <p:attrName>style.rotation</p:attrName>
                                        </p:attrNameLst>
                                      </p:cBhvr>
                                      <p:tavLst>
                                        <p:tav tm="0">
                                          <p:val>
                                            <p:fltVal val="360"/>
                                          </p:val>
                                        </p:tav>
                                        <p:tav tm="100000">
                                          <p:val>
                                            <p:fltVal val="0"/>
                                          </p:val>
                                        </p:tav>
                                      </p:tavLst>
                                    </p:anim>
                                    <p:animEffect transition="in" filter="fade">
                                      <p:cBhvr>
                                        <p:cTn id="118" dur="500"/>
                                        <p:tgtEl>
                                          <p:spTgt spid="9284"/>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9290"/>
                                        </p:tgtEl>
                                        <p:attrNameLst>
                                          <p:attrName>style.visibility</p:attrName>
                                        </p:attrNameLst>
                                      </p:cBhvr>
                                      <p:to>
                                        <p:strVal val="visible"/>
                                      </p:to>
                                    </p:set>
                                    <p:anim calcmode="lin" valueType="num">
                                      <p:cBhvr>
                                        <p:cTn id="121" dur="500" fill="hold"/>
                                        <p:tgtEl>
                                          <p:spTgt spid="9290"/>
                                        </p:tgtEl>
                                        <p:attrNameLst>
                                          <p:attrName>ppt_w</p:attrName>
                                        </p:attrNameLst>
                                      </p:cBhvr>
                                      <p:tavLst>
                                        <p:tav tm="0">
                                          <p:val>
                                            <p:fltVal val="0"/>
                                          </p:val>
                                        </p:tav>
                                        <p:tav tm="100000">
                                          <p:val>
                                            <p:strVal val="#ppt_w"/>
                                          </p:val>
                                        </p:tav>
                                      </p:tavLst>
                                    </p:anim>
                                    <p:anim calcmode="lin" valueType="num">
                                      <p:cBhvr>
                                        <p:cTn id="122" dur="500" fill="hold"/>
                                        <p:tgtEl>
                                          <p:spTgt spid="9290"/>
                                        </p:tgtEl>
                                        <p:attrNameLst>
                                          <p:attrName>ppt_h</p:attrName>
                                        </p:attrNameLst>
                                      </p:cBhvr>
                                      <p:tavLst>
                                        <p:tav tm="0">
                                          <p:val>
                                            <p:fltVal val="0"/>
                                          </p:val>
                                        </p:tav>
                                        <p:tav tm="100000">
                                          <p:val>
                                            <p:strVal val="#ppt_h"/>
                                          </p:val>
                                        </p:tav>
                                      </p:tavLst>
                                    </p:anim>
                                    <p:anim calcmode="lin" valueType="num">
                                      <p:cBhvr>
                                        <p:cTn id="123" dur="500" fill="hold"/>
                                        <p:tgtEl>
                                          <p:spTgt spid="9290"/>
                                        </p:tgtEl>
                                        <p:attrNameLst>
                                          <p:attrName>style.rotation</p:attrName>
                                        </p:attrNameLst>
                                      </p:cBhvr>
                                      <p:tavLst>
                                        <p:tav tm="0">
                                          <p:val>
                                            <p:fltVal val="360"/>
                                          </p:val>
                                        </p:tav>
                                        <p:tav tm="100000">
                                          <p:val>
                                            <p:fltVal val="0"/>
                                          </p:val>
                                        </p:tav>
                                      </p:tavLst>
                                    </p:anim>
                                    <p:animEffect transition="in" filter="fade">
                                      <p:cBhvr>
                                        <p:cTn id="124" dur="500"/>
                                        <p:tgtEl>
                                          <p:spTgt spid="9290"/>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9291"/>
                                        </p:tgtEl>
                                        <p:attrNameLst>
                                          <p:attrName>style.visibility</p:attrName>
                                        </p:attrNameLst>
                                      </p:cBhvr>
                                      <p:to>
                                        <p:strVal val="visible"/>
                                      </p:to>
                                    </p:set>
                                    <p:anim calcmode="lin" valueType="num">
                                      <p:cBhvr>
                                        <p:cTn id="127" dur="500" fill="hold"/>
                                        <p:tgtEl>
                                          <p:spTgt spid="9291"/>
                                        </p:tgtEl>
                                        <p:attrNameLst>
                                          <p:attrName>ppt_w</p:attrName>
                                        </p:attrNameLst>
                                      </p:cBhvr>
                                      <p:tavLst>
                                        <p:tav tm="0">
                                          <p:val>
                                            <p:fltVal val="0"/>
                                          </p:val>
                                        </p:tav>
                                        <p:tav tm="100000">
                                          <p:val>
                                            <p:strVal val="#ppt_w"/>
                                          </p:val>
                                        </p:tav>
                                      </p:tavLst>
                                    </p:anim>
                                    <p:anim calcmode="lin" valueType="num">
                                      <p:cBhvr>
                                        <p:cTn id="128" dur="500" fill="hold"/>
                                        <p:tgtEl>
                                          <p:spTgt spid="9291"/>
                                        </p:tgtEl>
                                        <p:attrNameLst>
                                          <p:attrName>ppt_h</p:attrName>
                                        </p:attrNameLst>
                                      </p:cBhvr>
                                      <p:tavLst>
                                        <p:tav tm="0">
                                          <p:val>
                                            <p:fltVal val="0"/>
                                          </p:val>
                                        </p:tav>
                                        <p:tav tm="100000">
                                          <p:val>
                                            <p:strVal val="#ppt_h"/>
                                          </p:val>
                                        </p:tav>
                                      </p:tavLst>
                                    </p:anim>
                                    <p:anim calcmode="lin" valueType="num">
                                      <p:cBhvr>
                                        <p:cTn id="129" dur="500" fill="hold"/>
                                        <p:tgtEl>
                                          <p:spTgt spid="9291"/>
                                        </p:tgtEl>
                                        <p:attrNameLst>
                                          <p:attrName>style.rotation</p:attrName>
                                        </p:attrNameLst>
                                      </p:cBhvr>
                                      <p:tavLst>
                                        <p:tav tm="0">
                                          <p:val>
                                            <p:fltVal val="360"/>
                                          </p:val>
                                        </p:tav>
                                        <p:tav tm="100000">
                                          <p:val>
                                            <p:fltVal val="0"/>
                                          </p:val>
                                        </p:tav>
                                      </p:tavLst>
                                    </p:anim>
                                    <p:animEffect transition="in" filter="fade">
                                      <p:cBhvr>
                                        <p:cTn id="130" dur="500"/>
                                        <p:tgtEl>
                                          <p:spTgt spid="9291"/>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9292"/>
                                        </p:tgtEl>
                                        <p:attrNameLst>
                                          <p:attrName>style.visibility</p:attrName>
                                        </p:attrNameLst>
                                      </p:cBhvr>
                                      <p:to>
                                        <p:strVal val="visible"/>
                                      </p:to>
                                    </p:set>
                                    <p:anim calcmode="lin" valueType="num">
                                      <p:cBhvr>
                                        <p:cTn id="133" dur="500" fill="hold"/>
                                        <p:tgtEl>
                                          <p:spTgt spid="9292"/>
                                        </p:tgtEl>
                                        <p:attrNameLst>
                                          <p:attrName>ppt_w</p:attrName>
                                        </p:attrNameLst>
                                      </p:cBhvr>
                                      <p:tavLst>
                                        <p:tav tm="0">
                                          <p:val>
                                            <p:fltVal val="0"/>
                                          </p:val>
                                        </p:tav>
                                        <p:tav tm="100000">
                                          <p:val>
                                            <p:strVal val="#ppt_w"/>
                                          </p:val>
                                        </p:tav>
                                      </p:tavLst>
                                    </p:anim>
                                    <p:anim calcmode="lin" valueType="num">
                                      <p:cBhvr>
                                        <p:cTn id="134" dur="500" fill="hold"/>
                                        <p:tgtEl>
                                          <p:spTgt spid="9292"/>
                                        </p:tgtEl>
                                        <p:attrNameLst>
                                          <p:attrName>ppt_h</p:attrName>
                                        </p:attrNameLst>
                                      </p:cBhvr>
                                      <p:tavLst>
                                        <p:tav tm="0">
                                          <p:val>
                                            <p:fltVal val="0"/>
                                          </p:val>
                                        </p:tav>
                                        <p:tav tm="100000">
                                          <p:val>
                                            <p:strVal val="#ppt_h"/>
                                          </p:val>
                                        </p:tav>
                                      </p:tavLst>
                                    </p:anim>
                                    <p:anim calcmode="lin" valueType="num">
                                      <p:cBhvr>
                                        <p:cTn id="135" dur="500" fill="hold"/>
                                        <p:tgtEl>
                                          <p:spTgt spid="9292"/>
                                        </p:tgtEl>
                                        <p:attrNameLst>
                                          <p:attrName>style.rotation</p:attrName>
                                        </p:attrNameLst>
                                      </p:cBhvr>
                                      <p:tavLst>
                                        <p:tav tm="0">
                                          <p:val>
                                            <p:fltVal val="360"/>
                                          </p:val>
                                        </p:tav>
                                        <p:tav tm="100000">
                                          <p:val>
                                            <p:fltVal val="0"/>
                                          </p:val>
                                        </p:tav>
                                      </p:tavLst>
                                    </p:anim>
                                    <p:animEffect transition="in" filter="fade">
                                      <p:cBhvr>
                                        <p:cTn id="136" dur="500"/>
                                        <p:tgtEl>
                                          <p:spTgt spid="9292"/>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9294"/>
                                        </p:tgtEl>
                                        <p:attrNameLst>
                                          <p:attrName>style.visibility</p:attrName>
                                        </p:attrNameLst>
                                      </p:cBhvr>
                                      <p:to>
                                        <p:strVal val="visible"/>
                                      </p:to>
                                    </p:set>
                                    <p:anim calcmode="lin" valueType="num">
                                      <p:cBhvr>
                                        <p:cTn id="139" dur="500" fill="hold"/>
                                        <p:tgtEl>
                                          <p:spTgt spid="9294"/>
                                        </p:tgtEl>
                                        <p:attrNameLst>
                                          <p:attrName>ppt_w</p:attrName>
                                        </p:attrNameLst>
                                      </p:cBhvr>
                                      <p:tavLst>
                                        <p:tav tm="0">
                                          <p:val>
                                            <p:fltVal val="0"/>
                                          </p:val>
                                        </p:tav>
                                        <p:tav tm="100000">
                                          <p:val>
                                            <p:strVal val="#ppt_w"/>
                                          </p:val>
                                        </p:tav>
                                      </p:tavLst>
                                    </p:anim>
                                    <p:anim calcmode="lin" valueType="num">
                                      <p:cBhvr>
                                        <p:cTn id="140" dur="500" fill="hold"/>
                                        <p:tgtEl>
                                          <p:spTgt spid="9294"/>
                                        </p:tgtEl>
                                        <p:attrNameLst>
                                          <p:attrName>ppt_h</p:attrName>
                                        </p:attrNameLst>
                                      </p:cBhvr>
                                      <p:tavLst>
                                        <p:tav tm="0">
                                          <p:val>
                                            <p:fltVal val="0"/>
                                          </p:val>
                                        </p:tav>
                                        <p:tav tm="100000">
                                          <p:val>
                                            <p:strVal val="#ppt_h"/>
                                          </p:val>
                                        </p:tav>
                                      </p:tavLst>
                                    </p:anim>
                                    <p:anim calcmode="lin" valueType="num">
                                      <p:cBhvr>
                                        <p:cTn id="141" dur="500" fill="hold"/>
                                        <p:tgtEl>
                                          <p:spTgt spid="9294"/>
                                        </p:tgtEl>
                                        <p:attrNameLst>
                                          <p:attrName>style.rotation</p:attrName>
                                        </p:attrNameLst>
                                      </p:cBhvr>
                                      <p:tavLst>
                                        <p:tav tm="0">
                                          <p:val>
                                            <p:fltVal val="360"/>
                                          </p:val>
                                        </p:tav>
                                        <p:tav tm="100000">
                                          <p:val>
                                            <p:fltVal val="0"/>
                                          </p:val>
                                        </p:tav>
                                      </p:tavLst>
                                    </p:anim>
                                    <p:animEffect transition="in" filter="fade">
                                      <p:cBhvr>
                                        <p:cTn id="142" dur="500"/>
                                        <p:tgtEl>
                                          <p:spTgt spid="9294"/>
                                        </p:tgtEl>
                                      </p:cBhvr>
                                    </p:animEffect>
                                  </p:childTnLst>
                                </p:cTn>
                              </p:par>
                              <p:par>
                                <p:cTn id="143" presetID="49" presetClass="entr" presetSubtype="0" decel="100000" fill="hold" nodeType="withEffect">
                                  <p:stCondLst>
                                    <p:cond delay="0"/>
                                  </p:stCondLst>
                                  <p:childTnLst>
                                    <p:set>
                                      <p:cBhvr>
                                        <p:cTn id="144" dur="1" fill="hold">
                                          <p:stCondLst>
                                            <p:cond delay="0"/>
                                          </p:stCondLst>
                                        </p:cTn>
                                        <p:tgtEl>
                                          <p:spTgt spid="9295"/>
                                        </p:tgtEl>
                                        <p:attrNameLst>
                                          <p:attrName>style.visibility</p:attrName>
                                        </p:attrNameLst>
                                      </p:cBhvr>
                                      <p:to>
                                        <p:strVal val="visible"/>
                                      </p:to>
                                    </p:set>
                                    <p:anim calcmode="lin" valueType="num">
                                      <p:cBhvr>
                                        <p:cTn id="145" dur="500" fill="hold"/>
                                        <p:tgtEl>
                                          <p:spTgt spid="9295"/>
                                        </p:tgtEl>
                                        <p:attrNameLst>
                                          <p:attrName>ppt_w</p:attrName>
                                        </p:attrNameLst>
                                      </p:cBhvr>
                                      <p:tavLst>
                                        <p:tav tm="0">
                                          <p:val>
                                            <p:fltVal val="0"/>
                                          </p:val>
                                        </p:tav>
                                        <p:tav tm="100000">
                                          <p:val>
                                            <p:strVal val="#ppt_w"/>
                                          </p:val>
                                        </p:tav>
                                      </p:tavLst>
                                    </p:anim>
                                    <p:anim calcmode="lin" valueType="num">
                                      <p:cBhvr>
                                        <p:cTn id="146" dur="500" fill="hold"/>
                                        <p:tgtEl>
                                          <p:spTgt spid="9295"/>
                                        </p:tgtEl>
                                        <p:attrNameLst>
                                          <p:attrName>ppt_h</p:attrName>
                                        </p:attrNameLst>
                                      </p:cBhvr>
                                      <p:tavLst>
                                        <p:tav tm="0">
                                          <p:val>
                                            <p:fltVal val="0"/>
                                          </p:val>
                                        </p:tav>
                                        <p:tav tm="100000">
                                          <p:val>
                                            <p:strVal val="#ppt_h"/>
                                          </p:val>
                                        </p:tav>
                                      </p:tavLst>
                                    </p:anim>
                                    <p:anim calcmode="lin" valueType="num">
                                      <p:cBhvr>
                                        <p:cTn id="147" dur="500" fill="hold"/>
                                        <p:tgtEl>
                                          <p:spTgt spid="9295"/>
                                        </p:tgtEl>
                                        <p:attrNameLst>
                                          <p:attrName>style.rotation</p:attrName>
                                        </p:attrNameLst>
                                      </p:cBhvr>
                                      <p:tavLst>
                                        <p:tav tm="0">
                                          <p:val>
                                            <p:fltVal val="360"/>
                                          </p:val>
                                        </p:tav>
                                        <p:tav tm="100000">
                                          <p:val>
                                            <p:fltVal val="0"/>
                                          </p:val>
                                        </p:tav>
                                      </p:tavLst>
                                    </p:anim>
                                    <p:animEffect transition="in" filter="fade">
                                      <p:cBhvr>
                                        <p:cTn id="148" dur="500"/>
                                        <p:tgtEl>
                                          <p:spTgt spid="9295"/>
                                        </p:tgtEl>
                                      </p:cBhvr>
                                    </p:animEffect>
                                  </p:childTnLst>
                                </p:cTn>
                              </p:par>
                              <p:par>
                                <p:cTn id="149" presetID="49" presetClass="entr" presetSubtype="0" decel="100000" fill="hold" nodeType="withEffect">
                                  <p:stCondLst>
                                    <p:cond delay="0"/>
                                  </p:stCondLst>
                                  <p:childTnLst>
                                    <p:set>
                                      <p:cBhvr>
                                        <p:cTn id="150" dur="1" fill="hold">
                                          <p:stCondLst>
                                            <p:cond delay="0"/>
                                          </p:stCondLst>
                                        </p:cTn>
                                        <p:tgtEl>
                                          <p:spTgt spid="9299"/>
                                        </p:tgtEl>
                                        <p:attrNameLst>
                                          <p:attrName>style.visibility</p:attrName>
                                        </p:attrNameLst>
                                      </p:cBhvr>
                                      <p:to>
                                        <p:strVal val="visible"/>
                                      </p:to>
                                    </p:set>
                                    <p:anim calcmode="lin" valueType="num">
                                      <p:cBhvr>
                                        <p:cTn id="151" dur="500" fill="hold"/>
                                        <p:tgtEl>
                                          <p:spTgt spid="9299"/>
                                        </p:tgtEl>
                                        <p:attrNameLst>
                                          <p:attrName>ppt_w</p:attrName>
                                        </p:attrNameLst>
                                      </p:cBhvr>
                                      <p:tavLst>
                                        <p:tav tm="0">
                                          <p:val>
                                            <p:fltVal val="0"/>
                                          </p:val>
                                        </p:tav>
                                        <p:tav tm="100000">
                                          <p:val>
                                            <p:strVal val="#ppt_w"/>
                                          </p:val>
                                        </p:tav>
                                      </p:tavLst>
                                    </p:anim>
                                    <p:anim calcmode="lin" valueType="num">
                                      <p:cBhvr>
                                        <p:cTn id="152" dur="500" fill="hold"/>
                                        <p:tgtEl>
                                          <p:spTgt spid="9299"/>
                                        </p:tgtEl>
                                        <p:attrNameLst>
                                          <p:attrName>ppt_h</p:attrName>
                                        </p:attrNameLst>
                                      </p:cBhvr>
                                      <p:tavLst>
                                        <p:tav tm="0">
                                          <p:val>
                                            <p:fltVal val="0"/>
                                          </p:val>
                                        </p:tav>
                                        <p:tav tm="100000">
                                          <p:val>
                                            <p:strVal val="#ppt_h"/>
                                          </p:val>
                                        </p:tav>
                                      </p:tavLst>
                                    </p:anim>
                                    <p:anim calcmode="lin" valueType="num">
                                      <p:cBhvr>
                                        <p:cTn id="153" dur="500" fill="hold"/>
                                        <p:tgtEl>
                                          <p:spTgt spid="9299"/>
                                        </p:tgtEl>
                                        <p:attrNameLst>
                                          <p:attrName>style.rotation</p:attrName>
                                        </p:attrNameLst>
                                      </p:cBhvr>
                                      <p:tavLst>
                                        <p:tav tm="0">
                                          <p:val>
                                            <p:fltVal val="360"/>
                                          </p:val>
                                        </p:tav>
                                        <p:tav tm="100000">
                                          <p:val>
                                            <p:fltVal val="0"/>
                                          </p:val>
                                        </p:tav>
                                      </p:tavLst>
                                    </p:anim>
                                    <p:animEffect transition="in" filter="fade">
                                      <p:cBhvr>
                                        <p:cTn id="154" dur="500"/>
                                        <p:tgtEl>
                                          <p:spTgt spid="9299"/>
                                        </p:tgtEl>
                                      </p:cBhvr>
                                    </p:animEffect>
                                  </p:childTnLst>
                                </p:cTn>
                              </p:par>
                              <p:par>
                                <p:cTn id="155" presetID="49" presetClass="entr" presetSubtype="0" decel="100000" fill="hold" nodeType="withEffect">
                                  <p:stCondLst>
                                    <p:cond delay="0"/>
                                  </p:stCondLst>
                                  <p:childTnLst>
                                    <p:set>
                                      <p:cBhvr>
                                        <p:cTn id="156" dur="1" fill="hold">
                                          <p:stCondLst>
                                            <p:cond delay="0"/>
                                          </p:stCondLst>
                                        </p:cTn>
                                        <p:tgtEl>
                                          <p:spTgt spid="9305"/>
                                        </p:tgtEl>
                                        <p:attrNameLst>
                                          <p:attrName>style.visibility</p:attrName>
                                        </p:attrNameLst>
                                      </p:cBhvr>
                                      <p:to>
                                        <p:strVal val="visible"/>
                                      </p:to>
                                    </p:set>
                                    <p:anim calcmode="lin" valueType="num">
                                      <p:cBhvr>
                                        <p:cTn id="157" dur="500" fill="hold"/>
                                        <p:tgtEl>
                                          <p:spTgt spid="9305"/>
                                        </p:tgtEl>
                                        <p:attrNameLst>
                                          <p:attrName>ppt_w</p:attrName>
                                        </p:attrNameLst>
                                      </p:cBhvr>
                                      <p:tavLst>
                                        <p:tav tm="0">
                                          <p:val>
                                            <p:fltVal val="0"/>
                                          </p:val>
                                        </p:tav>
                                        <p:tav tm="100000">
                                          <p:val>
                                            <p:strVal val="#ppt_w"/>
                                          </p:val>
                                        </p:tav>
                                      </p:tavLst>
                                    </p:anim>
                                    <p:anim calcmode="lin" valueType="num">
                                      <p:cBhvr>
                                        <p:cTn id="158" dur="500" fill="hold"/>
                                        <p:tgtEl>
                                          <p:spTgt spid="9305"/>
                                        </p:tgtEl>
                                        <p:attrNameLst>
                                          <p:attrName>ppt_h</p:attrName>
                                        </p:attrNameLst>
                                      </p:cBhvr>
                                      <p:tavLst>
                                        <p:tav tm="0">
                                          <p:val>
                                            <p:fltVal val="0"/>
                                          </p:val>
                                        </p:tav>
                                        <p:tav tm="100000">
                                          <p:val>
                                            <p:strVal val="#ppt_h"/>
                                          </p:val>
                                        </p:tav>
                                      </p:tavLst>
                                    </p:anim>
                                    <p:anim calcmode="lin" valueType="num">
                                      <p:cBhvr>
                                        <p:cTn id="159" dur="500" fill="hold"/>
                                        <p:tgtEl>
                                          <p:spTgt spid="9305"/>
                                        </p:tgtEl>
                                        <p:attrNameLst>
                                          <p:attrName>style.rotation</p:attrName>
                                        </p:attrNameLst>
                                      </p:cBhvr>
                                      <p:tavLst>
                                        <p:tav tm="0">
                                          <p:val>
                                            <p:fltVal val="360"/>
                                          </p:val>
                                        </p:tav>
                                        <p:tav tm="100000">
                                          <p:val>
                                            <p:fltVal val="0"/>
                                          </p:val>
                                        </p:tav>
                                      </p:tavLst>
                                    </p:anim>
                                    <p:animEffect transition="in" filter="fade">
                                      <p:cBhvr>
                                        <p:cTn id="160" dur="500"/>
                                        <p:tgtEl>
                                          <p:spTgt spid="9305"/>
                                        </p:tgtEl>
                                      </p:cBhvr>
                                    </p:animEffect>
                                  </p:childTnLst>
                                </p:cTn>
                              </p:par>
                              <p:par>
                                <p:cTn id="161" presetID="49" presetClass="entr" presetSubtype="0" decel="100000" fill="hold" nodeType="withEffect">
                                  <p:stCondLst>
                                    <p:cond delay="0"/>
                                  </p:stCondLst>
                                  <p:childTnLst>
                                    <p:set>
                                      <p:cBhvr>
                                        <p:cTn id="162" dur="1" fill="hold">
                                          <p:stCondLst>
                                            <p:cond delay="0"/>
                                          </p:stCondLst>
                                        </p:cTn>
                                        <p:tgtEl>
                                          <p:spTgt spid="9309"/>
                                        </p:tgtEl>
                                        <p:attrNameLst>
                                          <p:attrName>style.visibility</p:attrName>
                                        </p:attrNameLst>
                                      </p:cBhvr>
                                      <p:to>
                                        <p:strVal val="visible"/>
                                      </p:to>
                                    </p:set>
                                    <p:anim calcmode="lin" valueType="num">
                                      <p:cBhvr>
                                        <p:cTn id="163" dur="500" fill="hold"/>
                                        <p:tgtEl>
                                          <p:spTgt spid="9309"/>
                                        </p:tgtEl>
                                        <p:attrNameLst>
                                          <p:attrName>ppt_w</p:attrName>
                                        </p:attrNameLst>
                                      </p:cBhvr>
                                      <p:tavLst>
                                        <p:tav tm="0">
                                          <p:val>
                                            <p:fltVal val="0"/>
                                          </p:val>
                                        </p:tav>
                                        <p:tav tm="100000">
                                          <p:val>
                                            <p:strVal val="#ppt_w"/>
                                          </p:val>
                                        </p:tav>
                                      </p:tavLst>
                                    </p:anim>
                                    <p:anim calcmode="lin" valueType="num">
                                      <p:cBhvr>
                                        <p:cTn id="164" dur="500" fill="hold"/>
                                        <p:tgtEl>
                                          <p:spTgt spid="9309"/>
                                        </p:tgtEl>
                                        <p:attrNameLst>
                                          <p:attrName>ppt_h</p:attrName>
                                        </p:attrNameLst>
                                      </p:cBhvr>
                                      <p:tavLst>
                                        <p:tav tm="0">
                                          <p:val>
                                            <p:fltVal val="0"/>
                                          </p:val>
                                        </p:tav>
                                        <p:tav tm="100000">
                                          <p:val>
                                            <p:strVal val="#ppt_h"/>
                                          </p:val>
                                        </p:tav>
                                      </p:tavLst>
                                    </p:anim>
                                    <p:anim calcmode="lin" valueType="num">
                                      <p:cBhvr>
                                        <p:cTn id="165" dur="500" fill="hold"/>
                                        <p:tgtEl>
                                          <p:spTgt spid="9309"/>
                                        </p:tgtEl>
                                        <p:attrNameLst>
                                          <p:attrName>style.rotation</p:attrName>
                                        </p:attrNameLst>
                                      </p:cBhvr>
                                      <p:tavLst>
                                        <p:tav tm="0">
                                          <p:val>
                                            <p:fltVal val="360"/>
                                          </p:val>
                                        </p:tav>
                                        <p:tav tm="100000">
                                          <p:val>
                                            <p:fltVal val="0"/>
                                          </p:val>
                                        </p:tav>
                                      </p:tavLst>
                                    </p:anim>
                                    <p:animEffect transition="in" filter="fade">
                                      <p:cBhvr>
                                        <p:cTn id="166" dur="500"/>
                                        <p:tgtEl>
                                          <p:spTgt spid="9309"/>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9316"/>
                                        </p:tgtEl>
                                        <p:attrNameLst>
                                          <p:attrName>style.visibility</p:attrName>
                                        </p:attrNameLst>
                                      </p:cBhvr>
                                      <p:to>
                                        <p:strVal val="visible"/>
                                      </p:to>
                                    </p:set>
                                    <p:anim calcmode="lin" valueType="num">
                                      <p:cBhvr>
                                        <p:cTn id="169" dur="500" fill="hold"/>
                                        <p:tgtEl>
                                          <p:spTgt spid="9316"/>
                                        </p:tgtEl>
                                        <p:attrNameLst>
                                          <p:attrName>ppt_w</p:attrName>
                                        </p:attrNameLst>
                                      </p:cBhvr>
                                      <p:tavLst>
                                        <p:tav tm="0">
                                          <p:val>
                                            <p:fltVal val="0"/>
                                          </p:val>
                                        </p:tav>
                                        <p:tav tm="100000">
                                          <p:val>
                                            <p:strVal val="#ppt_w"/>
                                          </p:val>
                                        </p:tav>
                                      </p:tavLst>
                                    </p:anim>
                                    <p:anim calcmode="lin" valueType="num">
                                      <p:cBhvr>
                                        <p:cTn id="170" dur="500" fill="hold"/>
                                        <p:tgtEl>
                                          <p:spTgt spid="9316"/>
                                        </p:tgtEl>
                                        <p:attrNameLst>
                                          <p:attrName>ppt_h</p:attrName>
                                        </p:attrNameLst>
                                      </p:cBhvr>
                                      <p:tavLst>
                                        <p:tav tm="0">
                                          <p:val>
                                            <p:fltVal val="0"/>
                                          </p:val>
                                        </p:tav>
                                        <p:tav tm="100000">
                                          <p:val>
                                            <p:strVal val="#ppt_h"/>
                                          </p:val>
                                        </p:tav>
                                      </p:tavLst>
                                    </p:anim>
                                    <p:anim calcmode="lin" valueType="num">
                                      <p:cBhvr>
                                        <p:cTn id="171" dur="500" fill="hold"/>
                                        <p:tgtEl>
                                          <p:spTgt spid="9316"/>
                                        </p:tgtEl>
                                        <p:attrNameLst>
                                          <p:attrName>style.rotation</p:attrName>
                                        </p:attrNameLst>
                                      </p:cBhvr>
                                      <p:tavLst>
                                        <p:tav tm="0">
                                          <p:val>
                                            <p:fltVal val="360"/>
                                          </p:val>
                                        </p:tav>
                                        <p:tav tm="100000">
                                          <p:val>
                                            <p:fltVal val="0"/>
                                          </p:val>
                                        </p:tav>
                                      </p:tavLst>
                                    </p:anim>
                                    <p:animEffect transition="in" filter="fade">
                                      <p:cBhvr>
                                        <p:cTn id="172" dur="500"/>
                                        <p:tgtEl>
                                          <p:spTgt spid="9316"/>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9318"/>
                                        </p:tgtEl>
                                        <p:attrNameLst>
                                          <p:attrName>style.visibility</p:attrName>
                                        </p:attrNameLst>
                                      </p:cBhvr>
                                      <p:to>
                                        <p:strVal val="visible"/>
                                      </p:to>
                                    </p:set>
                                    <p:anim calcmode="lin" valueType="num">
                                      <p:cBhvr>
                                        <p:cTn id="175" dur="500" fill="hold"/>
                                        <p:tgtEl>
                                          <p:spTgt spid="9318"/>
                                        </p:tgtEl>
                                        <p:attrNameLst>
                                          <p:attrName>ppt_w</p:attrName>
                                        </p:attrNameLst>
                                      </p:cBhvr>
                                      <p:tavLst>
                                        <p:tav tm="0">
                                          <p:val>
                                            <p:fltVal val="0"/>
                                          </p:val>
                                        </p:tav>
                                        <p:tav tm="100000">
                                          <p:val>
                                            <p:strVal val="#ppt_w"/>
                                          </p:val>
                                        </p:tav>
                                      </p:tavLst>
                                    </p:anim>
                                    <p:anim calcmode="lin" valueType="num">
                                      <p:cBhvr>
                                        <p:cTn id="176" dur="500" fill="hold"/>
                                        <p:tgtEl>
                                          <p:spTgt spid="9318"/>
                                        </p:tgtEl>
                                        <p:attrNameLst>
                                          <p:attrName>ppt_h</p:attrName>
                                        </p:attrNameLst>
                                      </p:cBhvr>
                                      <p:tavLst>
                                        <p:tav tm="0">
                                          <p:val>
                                            <p:fltVal val="0"/>
                                          </p:val>
                                        </p:tav>
                                        <p:tav tm="100000">
                                          <p:val>
                                            <p:strVal val="#ppt_h"/>
                                          </p:val>
                                        </p:tav>
                                      </p:tavLst>
                                    </p:anim>
                                    <p:anim calcmode="lin" valueType="num">
                                      <p:cBhvr>
                                        <p:cTn id="177" dur="500" fill="hold"/>
                                        <p:tgtEl>
                                          <p:spTgt spid="9318"/>
                                        </p:tgtEl>
                                        <p:attrNameLst>
                                          <p:attrName>style.rotation</p:attrName>
                                        </p:attrNameLst>
                                      </p:cBhvr>
                                      <p:tavLst>
                                        <p:tav tm="0">
                                          <p:val>
                                            <p:fltVal val="360"/>
                                          </p:val>
                                        </p:tav>
                                        <p:tav tm="100000">
                                          <p:val>
                                            <p:fltVal val="0"/>
                                          </p:val>
                                        </p:tav>
                                      </p:tavLst>
                                    </p:anim>
                                    <p:animEffect transition="in" filter="fade">
                                      <p:cBhvr>
                                        <p:cTn id="178" dur="500"/>
                                        <p:tgtEl>
                                          <p:spTgt spid="9318"/>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9319"/>
                                        </p:tgtEl>
                                        <p:attrNameLst>
                                          <p:attrName>style.visibility</p:attrName>
                                        </p:attrNameLst>
                                      </p:cBhvr>
                                      <p:to>
                                        <p:strVal val="visible"/>
                                      </p:to>
                                    </p:set>
                                    <p:anim calcmode="lin" valueType="num">
                                      <p:cBhvr>
                                        <p:cTn id="181" dur="500" fill="hold"/>
                                        <p:tgtEl>
                                          <p:spTgt spid="9319"/>
                                        </p:tgtEl>
                                        <p:attrNameLst>
                                          <p:attrName>ppt_w</p:attrName>
                                        </p:attrNameLst>
                                      </p:cBhvr>
                                      <p:tavLst>
                                        <p:tav tm="0">
                                          <p:val>
                                            <p:fltVal val="0"/>
                                          </p:val>
                                        </p:tav>
                                        <p:tav tm="100000">
                                          <p:val>
                                            <p:strVal val="#ppt_w"/>
                                          </p:val>
                                        </p:tav>
                                      </p:tavLst>
                                    </p:anim>
                                    <p:anim calcmode="lin" valueType="num">
                                      <p:cBhvr>
                                        <p:cTn id="182" dur="500" fill="hold"/>
                                        <p:tgtEl>
                                          <p:spTgt spid="9319"/>
                                        </p:tgtEl>
                                        <p:attrNameLst>
                                          <p:attrName>ppt_h</p:attrName>
                                        </p:attrNameLst>
                                      </p:cBhvr>
                                      <p:tavLst>
                                        <p:tav tm="0">
                                          <p:val>
                                            <p:fltVal val="0"/>
                                          </p:val>
                                        </p:tav>
                                        <p:tav tm="100000">
                                          <p:val>
                                            <p:strVal val="#ppt_h"/>
                                          </p:val>
                                        </p:tav>
                                      </p:tavLst>
                                    </p:anim>
                                    <p:anim calcmode="lin" valueType="num">
                                      <p:cBhvr>
                                        <p:cTn id="183" dur="500" fill="hold"/>
                                        <p:tgtEl>
                                          <p:spTgt spid="9319"/>
                                        </p:tgtEl>
                                        <p:attrNameLst>
                                          <p:attrName>style.rotation</p:attrName>
                                        </p:attrNameLst>
                                      </p:cBhvr>
                                      <p:tavLst>
                                        <p:tav tm="0">
                                          <p:val>
                                            <p:fltVal val="360"/>
                                          </p:val>
                                        </p:tav>
                                        <p:tav tm="100000">
                                          <p:val>
                                            <p:fltVal val="0"/>
                                          </p:val>
                                        </p:tav>
                                      </p:tavLst>
                                    </p:anim>
                                    <p:animEffect transition="in" filter="fade">
                                      <p:cBhvr>
                                        <p:cTn id="184" dur="500"/>
                                        <p:tgtEl>
                                          <p:spTgt spid="9319"/>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9320"/>
                                        </p:tgtEl>
                                        <p:attrNameLst>
                                          <p:attrName>style.visibility</p:attrName>
                                        </p:attrNameLst>
                                      </p:cBhvr>
                                      <p:to>
                                        <p:strVal val="visible"/>
                                      </p:to>
                                    </p:set>
                                    <p:anim calcmode="lin" valueType="num">
                                      <p:cBhvr>
                                        <p:cTn id="187" dur="500" fill="hold"/>
                                        <p:tgtEl>
                                          <p:spTgt spid="9320"/>
                                        </p:tgtEl>
                                        <p:attrNameLst>
                                          <p:attrName>ppt_w</p:attrName>
                                        </p:attrNameLst>
                                      </p:cBhvr>
                                      <p:tavLst>
                                        <p:tav tm="0">
                                          <p:val>
                                            <p:fltVal val="0"/>
                                          </p:val>
                                        </p:tav>
                                        <p:tav tm="100000">
                                          <p:val>
                                            <p:strVal val="#ppt_w"/>
                                          </p:val>
                                        </p:tav>
                                      </p:tavLst>
                                    </p:anim>
                                    <p:anim calcmode="lin" valueType="num">
                                      <p:cBhvr>
                                        <p:cTn id="188" dur="500" fill="hold"/>
                                        <p:tgtEl>
                                          <p:spTgt spid="9320"/>
                                        </p:tgtEl>
                                        <p:attrNameLst>
                                          <p:attrName>ppt_h</p:attrName>
                                        </p:attrNameLst>
                                      </p:cBhvr>
                                      <p:tavLst>
                                        <p:tav tm="0">
                                          <p:val>
                                            <p:fltVal val="0"/>
                                          </p:val>
                                        </p:tav>
                                        <p:tav tm="100000">
                                          <p:val>
                                            <p:strVal val="#ppt_h"/>
                                          </p:val>
                                        </p:tav>
                                      </p:tavLst>
                                    </p:anim>
                                    <p:anim calcmode="lin" valueType="num">
                                      <p:cBhvr>
                                        <p:cTn id="189" dur="500" fill="hold"/>
                                        <p:tgtEl>
                                          <p:spTgt spid="9320"/>
                                        </p:tgtEl>
                                        <p:attrNameLst>
                                          <p:attrName>style.rotation</p:attrName>
                                        </p:attrNameLst>
                                      </p:cBhvr>
                                      <p:tavLst>
                                        <p:tav tm="0">
                                          <p:val>
                                            <p:fltVal val="360"/>
                                          </p:val>
                                        </p:tav>
                                        <p:tav tm="100000">
                                          <p:val>
                                            <p:fltVal val="0"/>
                                          </p:val>
                                        </p:tav>
                                      </p:tavLst>
                                    </p:anim>
                                    <p:animEffect transition="in" filter="fade">
                                      <p:cBhvr>
                                        <p:cTn id="190" dur="500"/>
                                        <p:tgtEl>
                                          <p:spTgt spid="9320"/>
                                        </p:tgtEl>
                                      </p:cBhvr>
                                    </p:animEffect>
                                  </p:childTnLst>
                                </p:cTn>
                              </p:par>
                              <p:par>
                                <p:cTn id="191" presetID="49" presetClass="entr" presetSubtype="0" decel="100000" fill="hold" grpId="0" nodeType="withEffect">
                                  <p:stCondLst>
                                    <p:cond delay="0"/>
                                  </p:stCondLst>
                                  <p:childTnLst>
                                    <p:set>
                                      <p:cBhvr>
                                        <p:cTn id="192" dur="1" fill="hold">
                                          <p:stCondLst>
                                            <p:cond delay="0"/>
                                          </p:stCondLst>
                                        </p:cTn>
                                        <p:tgtEl>
                                          <p:spTgt spid="9321"/>
                                        </p:tgtEl>
                                        <p:attrNameLst>
                                          <p:attrName>style.visibility</p:attrName>
                                        </p:attrNameLst>
                                      </p:cBhvr>
                                      <p:to>
                                        <p:strVal val="visible"/>
                                      </p:to>
                                    </p:set>
                                    <p:anim calcmode="lin" valueType="num">
                                      <p:cBhvr>
                                        <p:cTn id="193" dur="500" fill="hold"/>
                                        <p:tgtEl>
                                          <p:spTgt spid="9321"/>
                                        </p:tgtEl>
                                        <p:attrNameLst>
                                          <p:attrName>ppt_w</p:attrName>
                                        </p:attrNameLst>
                                      </p:cBhvr>
                                      <p:tavLst>
                                        <p:tav tm="0">
                                          <p:val>
                                            <p:fltVal val="0"/>
                                          </p:val>
                                        </p:tav>
                                        <p:tav tm="100000">
                                          <p:val>
                                            <p:strVal val="#ppt_w"/>
                                          </p:val>
                                        </p:tav>
                                      </p:tavLst>
                                    </p:anim>
                                    <p:anim calcmode="lin" valueType="num">
                                      <p:cBhvr>
                                        <p:cTn id="194" dur="500" fill="hold"/>
                                        <p:tgtEl>
                                          <p:spTgt spid="9321"/>
                                        </p:tgtEl>
                                        <p:attrNameLst>
                                          <p:attrName>ppt_h</p:attrName>
                                        </p:attrNameLst>
                                      </p:cBhvr>
                                      <p:tavLst>
                                        <p:tav tm="0">
                                          <p:val>
                                            <p:fltVal val="0"/>
                                          </p:val>
                                        </p:tav>
                                        <p:tav tm="100000">
                                          <p:val>
                                            <p:strVal val="#ppt_h"/>
                                          </p:val>
                                        </p:tav>
                                      </p:tavLst>
                                    </p:anim>
                                    <p:anim calcmode="lin" valueType="num">
                                      <p:cBhvr>
                                        <p:cTn id="195" dur="500" fill="hold"/>
                                        <p:tgtEl>
                                          <p:spTgt spid="9321"/>
                                        </p:tgtEl>
                                        <p:attrNameLst>
                                          <p:attrName>style.rotation</p:attrName>
                                        </p:attrNameLst>
                                      </p:cBhvr>
                                      <p:tavLst>
                                        <p:tav tm="0">
                                          <p:val>
                                            <p:fltVal val="360"/>
                                          </p:val>
                                        </p:tav>
                                        <p:tav tm="100000">
                                          <p:val>
                                            <p:fltVal val="0"/>
                                          </p:val>
                                        </p:tav>
                                      </p:tavLst>
                                    </p:anim>
                                    <p:animEffect transition="in" filter="fade">
                                      <p:cBhvr>
                                        <p:cTn id="196" dur="500"/>
                                        <p:tgtEl>
                                          <p:spTgt spid="9321"/>
                                        </p:tgtEl>
                                      </p:cBhvr>
                                    </p:animEffect>
                                  </p:childTnLst>
                                </p:cTn>
                              </p:par>
                              <p:par>
                                <p:cTn id="197" presetID="49" presetClass="entr" presetSubtype="0" decel="100000" fill="hold" grpId="0" nodeType="withEffect">
                                  <p:stCondLst>
                                    <p:cond delay="0"/>
                                  </p:stCondLst>
                                  <p:childTnLst>
                                    <p:set>
                                      <p:cBhvr>
                                        <p:cTn id="198" dur="1" fill="hold">
                                          <p:stCondLst>
                                            <p:cond delay="0"/>
                                          </p:stCondLst>
                                        </p:cTn>
                                        <p:tgtEl>
                                          <p:spTgt spid="9322"/>
                                        </p:tgtEl>
                                        <p:attrNameLst>
                                          <p:attrName>style.visibility</p:attrName>
                                        </p:attrNameLst>
                                      </p:cBhvr>
                                      <p:to>
                                        <p:strVal val="visible"/>
                                      </p:to>
                                    </p:set>
                                    <p:anim calcmode="lin" valueType="num">
                                      <p:cBhvr>
                                        <p:cTn id="199" dur="500" fill="hold"/>
                                        <p:tgtEl>
                                          <p:spTgt spid="9322"/>
                                        </p:tgtEl>
                                        <p:attrNameLst>
                                          <p:attrName>ppt_w</p:attrName>
                                        </p:attrNameLst>
                                      </p:cBhvr>
                                      <p:tavLst>
                                        <p:tav tm="0">
                                          <p:val>
                                            <p:fltVal val="0"/>
                                          </p:val>
                                        </p:tav>
                                        <p:tav tm="100000">
                                          <p:val>
                                            <p:strVal val="#ppt_w"/>
                                          </p:val>
                                        </p:tav>
                                      </p:tavLst>
                                    </p:anim>
                                    <p:anim calcmode="lin" valueType="num">
                                      <p:cBhvr>
                                        <p:cTn id="200" dur="500" fill="hold"/>
                                        <p:tgtEl>
                                          <p:spTgt spid="9322"/>
                                        </p:tgtEl>
                                        <p:attrNameLst>
                                          <p:attrName>ppt_h</p:attrName>
                                        </p:attrNameLst>
                                      </p:cBhvr>
                                      <p:tavLst>
                                        <p:tav tm="0">
                                          <p:val>
                                            <p:fltVal val="0"/>
                                          </p:val>
                                        </p:tav>
                                        <p:tav tm="100000">
                                          <p:val>
                                            <p:strVal val="#ppt_h"/>
                                          </p:val>
                                        </p:tav>
                                      </p:tavLst>
                                    </p:anim>
                                    <p:anim calcmode="lin" valueType="num">
                                      <p:cBhvr>
                                        <p:cTn id="201" dur="500" fill="hold"/>
                                        <p:tgtEl>
                                          <p:spTgt spid="9322"/>
                                        </p:tgtEl>
                                        <p:attrNameLst>
                                          <p:attrName>style.rotation</p:attrName>
                                        </p:attrNameLst>
                                      </p:cBhvr>
                                      <p:tavLst>
                                        <p:tav tm="0">
                                          <p:val>
                                            <p:fltVal val="360"/>
                                          </p:val>
                                        </p:tav>
                                        <p:tav tm="100000">
                                          <p:val>
                                            <p:fltVal val="0"/>
                                          </p:val>
                                        </p:tav>
                                      </p:tavLst>
                                    </p:anim>
                                    <p:animEffect transition="in" filter="fade">
                                      <p:cBhvr>
                                        <p:cTn id="202" dur="500"/>
                                        <p:tgtEl>
                                          <p:spTgt spid="9322"/>
                                        </p:tgtEl>
                                      </p:cBhvr>
                                    </p:animEffect>
                                  </p:childTnLst>
                                </p:cTn>
                              </p:par>
                              <p:par>
                                <p:cTn id="203" presetID="49" presetClass="entr" presetSubtype="0" decel="100000" fill="hold" grpId="0" nodeType="withEffect">
                                  <p:stCondLst>
                                    <p:cond delay="0"/>
                                  </p:stCondLst>
                                  <p:childTnLst>
                                    <p:set>
                                      <p:cBhvr>
                                        <p:cTn id="204" dur="1" fill="hold">
                                          <p:stCondLst>
                                            <p:cond delay="0"/>
                                          </p:stCondLst>
                                        </p:cTn>
                                        <p:tgtEl>
                                          <p:spTgt spid="9323"/>
                                        </p:tgtEl>
                                        <p:attrNameLst>
                                          <p:attrName>style.visibility</p:attrName>
                                        </p:attrNameLst>
                                      </p:cBhvr>
                                      <p:to>
                                        <p:strVal val="visible"/>
                                      </p:to>
                                    </p:set>
                                    <p:anim calcmode="lin" valueType="num">
                                      <p:cBhvr>
                                        <p:cTn id="205" dur="500" fill="hold"/>
                                        <p:tgtEl>
                                          <p:spTgt spid="9323"/>
                                        </p:tgtEl>
                                        <p:attrNameLst>
                                          <p:attrName>ppt_w</p:attrName>
                                        </p:attrNameLst>
                                      </p:cBhvr>
                                      <p:tavLst>
                                        <p:tav tm="0">
                                          <p:val>
                                            <p:fltVal val="0"/>
                                          </p:val>
                                        </p:tav>
                                        <p:tav tm="100000">
                                          <p:val>
                                            <p:strVal val="#ppt_w"/>
                                          </p:val>
                                        </p:tav>
                                      </p:tavLst>
                                    </p:anim>
                                    <p:anim calcmode="lin" valueType="num">
                                      <p:cBhvr>
                                        <p:cTn id="206" dur="500" fill="hold"/>
                                        <p:tgtEl>
                                          <p:spTgt spid="9323"/>
                                        </p:tgtEl>
                                        <p:attrNameLst>
                                          <p:attrName>ppt_h</p:attrName>
                                        </p:attrNameLst>
                                      </p:cBhvr>
                                      <p:tavLst>
                                        <p:tav tm="0">
                                          <p:val>
                                            <p:fltVal val="0"/>
                                          </p:val>
                                        </p:tav>
                                        <p:tav tm="100000">
                                          <p:val>
                                            <p:strVal val="#ppt_h"/>
                                          </p:val>
                                        </p:tav>
                                      </p:tavLst>
                                    </p:anim>
                                    <p:anim calcmode="lin" valueType="num">
                                      <p:cBhvr>
                                        <p:cTn id="207" dur="500" fill="hold"/>
                                        <p:tgtEl>
                                          <p:spTgt spid="9323"/>
                                        </p:tgtEl>
                                        <p:attrNameLst>
                                          <p:attrName>style.rotation</p:attrName>
                                        </p:attrNameLst>
                                      </p:cBhvr>
                                      <p:tavLst>
                                        <p:tav tm="0">
                                          <p:val>
                                            <p:fltVal val="360"/>
                                          </p:val>
                                        </p:tav>
                                        <p:tav tm="100000">
                                          <p:val>
                                            <p:fltVal val="0"/>
                                          </p:val>
                                        </p:tav>
                                      </p:tavLst>
                                    </p:anim>
                                    <p:animEffect transition="in" filter="fade">
                                      <p:cBhvr>
                                        <p:cTn id="208" dur="500"/>
                                        <p:tgtEl>
                                          <p:spTgt spid="9323"/>
                                        </p:tgtEl>
                                      </p:cBhvr>
                                    </p:animEffect>
                                  </p:childTnLst>
                                </p:cTn>
                              </p:par>
                              <p:par>
                                <p:cTn id="209" presetID="49" presetClass="entr" presetSubtype="0" decel="100000" fill="hold" grpId="0" nodeType="withEffect">
                                  <p:stCondLst>
                                    <p:cond delay="0"/>
                                  </p:stCondLst>
                                  <p:childTnLst>
                                    <p:set>
                                      <p:cBhvr>
                                        <p:cTn id="210" dur="1" fill="hold">
                                          <p:stCondLst>
                                            <p:cond delay="0"/>
                                          </p:stCondLst>
                                        </p:cTn>
                                        <p:tgtEl>
                                          <p:spTgt spid="9325"/>
                                        </p:tgtEl>
                                        <p:attrNameLst>
                                          <p:attrName>style.visibility</p:attrName>
                                        </p:attrNameLst>
                                      </p:cBhvr>
                                      <p:to>
                                        <p:strVal val="visible"/>
                                      </p:to>
                                    </p:set>
                                    <p:anim calcmode="lin" valueType="num">
                                      <p:cBhvr>
                                        <p:cTn id="211" dur="500" fill="hold"/>
                                        <p:tgtEl>
                                          <p:spTgt spid="9325"/>
                                        </p:tgtEl>
                                        <p:attrNameLst>
                                          <p:attrName>ppt_w</p:attrName>
                                        </p:attrNameLst>
                                      </p:cBhvr>
                                      <p:tavLst>
                                        <p:tav tm="0">
                                          <p:val>
                                            <p:fltVal val="0"/>
                                          </p:val>
                                        </p:tav>
                                        <p:tav tm="100000">
                                          <p:val>
                                            <p:strVal val="#ppt_w"/>
                                          </p:val>
                                        </p:tav>
                                      </p:tavLst>
                                    </p:anim>
                                    <p:anim calcmode="lin" valueType="num">
                                      <p:cBhvr>
                                        <p:cTn id="212" dur="500" fill="hold"/>
                                        <p:tgtEl>
                                          <p:spTgt spid="9325"/>
                                        </p:tgtEl>
                                        <p:attrNameLst>
                                          <p:attrName>ppt_h</p:attrName>
                                        </p:attrNameLst>
                                      </p:cBhvr>
                                      <p:tavLst>
                                        <p:tav tm="0">
                                          <p:val>
                                            <p:fltVal val="0"/>
                                          </p:val>
                                        </p:tav>
                                        <p:tav tm="100000">
                                          <p:val>
                                            <p:strVal val="#ppt_h"/>
                                          </p:val>
                                        </p:tav>
                                      </p:tavLst>
                                    </p:anim>
                                    <p:anim calcmode="lin" valueType="num">
                                      <p:cBhvr>
                                        <p:cTn id="213" dur="500" fill="hold"/>
                                        <p:tgtEl>
                                          <p:spTgt spid="9325"/>
                                        </p:tgtEl>
                                        <p:attrNameLst>
                                          <p:attrName>style.rotation</p:attrName>
                                        </p:attrNameLst>
                                      </p:cBhvr>
                                      <p:tavLst>
                                        <p:tav tm="0">
                                          <p:val>
                                            <p:fltVal val="360"/>
                                          </p:val>
                                        </p:tav>
                                        <p:tav tm="100000">
                                          <p:val>
                                            <p:fltVal val="0"/>
                                          </p:val>
                                        </p:tav>
                                      </p:tavLst>
                                    </p:anim>
                                    <p:animEffect transition="in" filter="fade">
                                      <p:cBhvr>
                                        <p:cTn id="214" dur="500"/>
                                        <p:tgtEl>
                                          <p:spTgt spid="9325"/>
                                        </p:tgtEl>
                                      </p:cBhvr>
                                    </p:animEffect>
                                  </p:childTnLst>
                                </p:cTn>
                              </p:par>
                              <p:par>
                                <p:cTn id="215" presetID="49" presetClass="entr" presetSubtype="0" decel="100000" fill="hold" grpId="0" nodeType="withEffect">
                                  <p:stCondLst>
                                    <p:cond delay="0"/>
                                  </p:stCondLst>
                                  <p:childTnLst>
                                    <p:set>
                                      <p:cBhvr>
                                        <p:cTn id="216" dur="1" fill="hold">
                                          <p:stCondLst>
                                            <p:cond delay="0"/>
                                          </p:stCondLst>
                                        </p:cTn>
                                        <p:tgtEl>
                                          <p:spTgt spid="9326"/>
                                        </p:tgtEl>
                                        <p:attrNameLst>
                                          <p:attrName>style.visibility</p:attrName>
                                        </p:attrNameLst>
                                      </p:cBhvr>
                                      <p:to>
                                        <p:strVal val="visible"/>
                                      </p:to>
                                    </p:set>
                                    <p:anim calcmode="lin" valueType="num">
                                      <p:cBhvr>
                                        <p:cTn id="217" dur="500" fill="hold"/>
                                        <p:tgtEl>
                                          <p:spTgt spid="9326"/>
                                        </p:tgtEl>
                                        <p:attrNameLst>
                                          <p:attrName>ppt_w</p:attrName>
                                        </p:attrNameLst>
                                      </p:cBhvr>
                                      <p:tavLst>
                                        <p:tav tm="0">
                                          <p:val>
                                            <p:fltVal val="0"/>
                                          </p:val>
                                        </p:tav>
                                        <p:tav tm="100000">
                                          <p:val>
                                            <p:strVal val="#ppt_w"/>
                                          </p:val>
                                        </p:tav>
                                      </p:tavLst>
                                    </p:anim>
                                    <p:anim calcmode="lin" valueType="num">
                                      <p:cBhvr>
                                        <p:cTn id="218" dur="500" fill="hold"/>
                                        <p:tgtEl>
                                          <p:spTgt spid="9326"/>
                                        </p:tgtEl>
                                        <p:attrNameLst>
                                          <p:attrName>ppt_h</p:attrName>
                                        </p:attrNameLst>
                                      </p:cBhvr>
                                      <p:tavLst>
                                        <p:tav tm="0">
                                          <p:val>
                                            <p:fltVal val="0"/>
                                          </p:val>
                                        </p:tav>
                                        <p:tav tm="100000">
                                          <p:val>
                                            <p:strVal val="#ppt_h"/>
                                          </p:val>
                                        </p:tav>
                                      </p:tavLst>
                                    </p:anim>
                                    <p:anim calcmode="lin" valueType="num">
                                      <p:cBhvr>
                                        <p:cTn id="219" dur="500" fill="hold"/>
                                        <p:tgtEl>
                                          <p:spTgt spid="9326"/>
                                        </p:tgtEl>
                                        <p:attrNameLst>
                                          <p:attrName>style.rotation</p:attrName>
                                        </p:attrNameLst>
                                      </p:cBhvr>
                                      <p:tavLst>
                                        <p:tav tm="0">
                                          <p:val>
                                            <p:fltVal val="360"/>
                                          </p:val>
                                        </p:tav>
                                        <p:tav tm="100000">
                                          <p:val>
                                            <p:fltVal val="0"/>
                                          </p:val>
                                        </p:tav>
                                      </p:tavLst>
                                    </p:anim>
                                    <p:animEffect transition="in" filter="fade">
                                      <p:cBhvr>
                                        <p:cTn id="220" dur="500"/>
                                        <p:tgtEl>
                                          <p:spTgt spid="9326"/>
                                        </p:tgtEl>
                                      </p:cBhvr>
                                    </p:animEffect>
                                  </p:childTnLst>
                                </p:cTn>
                              </p:par>
                              <p:par>
                                <p:cTn id="221" presetID="49" presetClass="entr" presetSubtype="0" decel="100000" fill="hold" grpId="0" nodeType="withEffect">
                                  <p:stCondLst>
                                    <p:cond delay="0"/>
                                  </p:stCondLst>
                                  <p:childTnLst>
                                    <p:set>
                                      <p:cBhvr>
                                        <p:cTn id="222" dur="1" fill="hold">
                                          <p:stCondLst>
                                            <p:cond delay="0"/>
                                          </p:stCondLst>
                                        </p:cTn>
                                        <p:tgtEl>
                                          <p:spTgt spid="9327"/>
                                        </p:tgtEl>
                                        <p:attrNameLst>
                                          <p:attrName>style.visibility</p:attrName>
                                        </p:attrNameLst>
                                      </p:cBhvr>
                                      <p:to>
                                        <p:strVal val="visible"/>
                                      </p:to>
                                    </p:set>
                                    <p:anim calcmode="lin" valueType="num">
                                      <p:cBhvr>
                                        <p:cTn id="223" dur="500" fill="hold"/>
                                        <p:tgtEl>
                                          <p:spTgt spid="9327"/>
                                        </p:tgtEl>
                                        <p:attrNameLst>
                                          <p:attrName>ppt_w</p:attrName>
                                        </p:attrNameLst>
                                      </p:cBhvr>
                                      <p:tavLst>
                                        <p:tav tm="0">
                                          <p:val>
                                            <p:fltVal val="0"/>
                                          </p:val>
                                        </p:tav>
                                        <p:tav tm="100000">
                                          <p:val>
                                            <p:strVal val="#ppt_w"/>
                                          </p:val>
                                        </p:tav>
                                      </p:tavLst>
                                    </p:anim>
                                    <p:anim calcmode="lin" valueType="num">
                                      <p:cBhvr>
                                        <p:cTn id="224" dur="500" fill="hold"/>
                                        <p:tgtEl>
                                          <p:spTgt spid="9327"/>
                                        </p:tgtEl>
                                        <p:attrNameLst>
                                          <p:attrName>ppt_h</p:attrName>
                                        </p:attrNameLst>
                                      </p:cBhvr>
                                      <p:tavLst>
                                        <p:tav tm="0">
                                          <p:val>
                                            <p:fltVal val="0"/>
                                          </p:val>
                                        </p:tav>
                                        <p:tav tm="100000">
                                          <p:val>
                                            <p:strVal val="#ppt_h"/>
                                          </p:val>
                                        </p:tav>
                                      </p:tavLst>
                                    </p:anim>
                                    <p:anim calcmode="lin" valueType="num">
                                      <p:cBhvr>
                                        <p:cTn id="225" dur="500" fill="hold"/>
                                        <p:tgtEl>
                                          <p:spTgt spid="9327"/>
                                        </p:tgtEl>
                                        <p:attrNameLst>
                                          <p:attrName>style.rotation</p:attrName>
                                        </p:attrNameLst>
                                      </p:cBhvr>
                                      <p:tavLst>
                                        <p:tav tm="0">
                                          <p:val>
                                            <p:fltVal val="360"/>
                                          </p:val>
                                        </p:tav>
                                        <p:tav tm="100000">
                                          <p:val>
                                            <p:fltVal val="0"/>
                                          </p:val>
                                        </p:tav>
                                      </p:tavLst>
                                    </p:anim>
                                    <p:animEffect transition="in" filter="fade">
                                      <p:cBhvr>
                                        <p:cTn id="226" dur="500"/>
                                        <p:tgtEl>
                                          <p:spTgt spid="9327"/>
                                        </p:tgtEl>
                                      </p:cBhvr>
                                    </p:animEffect>
                                  </p:childTnLst>
                                </p:cTn>
                              </p:par>
                              <p:par>
                                <p:cTn id="227" presetID="49" presetClass="entr" presetSubtype="0" decel="100000" fill="hold" grpId="0" nodeType="withEffect">
                                  <p:stCondLst>
                                    <p:cond delay="0"/>
                                  </p:stCondLst>
                                  <p:childTnLst>
                                    <p:set>
                                      <p:cBhvr>
                                        <p:cTn id="228" dur="1" fill="hold">
                                          <p:stCondLst>
                                            <p:cond delay="0"/>
                                          </p:stCondLst>
                                        </p:cTn>
                                        <p:tgtEl>
                                          <p:spTgt spid="9328"/>
                                        </p:tgtEl>
                                        <p:attrNameLst>
                                          <p:attrName>style.visibility</p:attrName>
                                        </p:attrNameLst>
                                      </p:cBhvr>
                                      <p:to>
                                        <p:strVal val="visible"/>
                                      </p:to>
                                    </p:set>
                                    <p:anim calcmode="lin" valueType="num">
                                      <p:cBhvr>
                                        <p:cTn id="229" dur="500" fill="hold"/>
                                        <p:tgtEl>
                                          <p:spTgt spid="9328"/>
                                        </p:tgtEl>
                                        <p:attrNameLst>
                                          <p:attrName>ppt_w</p:attrName>
                                        </p:attrNameLst>
                                      </p:cBhvr>
                                      <p:tavLst>
                                        <p:tav tm="0">
                                          <p:val>
                                            <p:fltVal val="0"/>
                                          </p:val>
                                        </p:tav>
                                        <p:tav tm="100000">
                                          <p:val>
                                            <p:strVal val="#ppt_w"/>
                                          </p:val>
                                        </p:tav>
                                      </p:tavLst>
                                    </p:anim>
                                    <p:anim calcmode="lin" valueType="num">
                                      <p:cBhvr>
                                        <p:cTn id="230" dur="500" fill="hold"/>
                                        <p:tgtEl>
                                          <p:spTgt spid="9328"/>
                                        </p:tgtEl>
                                        <p:attrNameLst>
                                          <p:attrName>ppt_h</p:attrName>
                                        </p:attrNameLst>
                                      </p:cBhvr>
                                      <p:tavLst>
                                        <p:tav tm="0">
                                          <p:val>
                                            <p:fltVal val="0"/>
                                          </p:val>
                                        </p:tav>
                                        <p:tav tm="100000">
                                          <p:val>
                                            <p:strVal val="#ppt_h"/>
                                          </p:val>
                                        </p:tav>
                                      </p:tavLst>
                                    </p:anim>
                                    <p:anim calcmode="lin" valueType="num">
                                      <p:cBhvr>
                                        <p:cTn id="231" dur="500" fill="hold"/>
                                        <p:tgtEl>
                                          <p:spTgt spid="9328"/>
                                        </p:tgtEl>
                                        <p:attrNameLst>
                                          <p:attrName>style.rotation</p:attrName>
                                        </p:attrNameLst>
                                      </p:cBhvr>
                                      <p:tavLst>
                                        <p:tav tm="0">
                                          <p:val>
                                            <p:fltVal val="360"/>
                                          </p:val>
                                        </p:tav>
                                        <p:tav tm="100000">
                                          <p:val>
                                            <p:fltVal val="0"/>
                                          </p:val>
                                        </p:tav>
                                      </p:tavLst>
                                    </p:anim>
                                    <p:animEffect transition="in" filter="fade">
                                      <p:cBhvr>
                                        <p:cTn id="232" dur="500"/>
                                        <p:tgtEl>
                                          <p:spTgt spid="9328"/>
                                        </p:tgtEl>
                                      </p:cBhvr>
                                    </p:animEffect>
                                  </p:childTnLst>
                                </p:cTn>
                              </p:par>
                              <p:par>
                                <p:cTn id="233" presetID="49" presetClass="entr" presetSubtype="0" decel="100000" fill="hold" grpId="0" nodeType="withEffect">
                                  <p:stCondLst>
                                    <p:cond delay="0"/>
                                  </p:stCondLst>
                                  <p:childTnLst>
                                    <p:set>
                                      <p:cBhvr>
                                        <p:cTn id="234" dur="1" fill="hold">
                                          <p:stCondLst>
                                            <p:cond delay="0"/>
                                          </p:stCondLst>
                                        </p:cTn>
                                        <p:tgtEl>
                                          <p:spTgt spid="9329"/>
                                        </p:tgtEl>
                                        <p:attrNameLst>
                                          <p:attrName>style.visibility</p:attrName>
                                        </p:attrNameLst>
                                      </p:cBhvr>
                                      <p:to>
                                        <p:strVal val="visible"/>
                                      </p:to>
                                    </p:set>
                                    <p:anim calcmode="lin" valueType="num">
                                      <p:cBhvr>
                                        <p:cTn id="235" dur="500" fill="hold"/>
                                        <p:tgtEl>
                                          <p:spTgt spid="9329"/>
                                        </p:tgtEl>
                                        <p:attrNameLst>
                                          <p:attrName>ppt_w</p:attrName>
                                        </p:attrNameLst>
                                      </p:cBhvr>
                                      <p:tavLst>
                                        <p:tav tm="0">
                                          <p:val>
                                            <p:fltVal val="0"/>
                                          </p:val>
                                        </p:tav>
                                        <p:tav tm="100000">
                                          <p:val>
                                            <p:strVal val="#ppt_w"/>
                                          </p:val>
                                        </p:tav>
                                      </p:tavLst>
                                    </p:anim>
                                    <p:anim calcmode="lin" valueType="num">
                                      <p:cBhvr>
                                        <p:cTn id="236" dur="500" fill="hold"/>
                                        <p:tgtEl>
                                          <p:spTgt spid="9329"/>
                                        </p:tgtEl>
                                        <p:attrNameLst>
                                          <p:attrName>ppt_h</p:attrName>
                                        </p:attrNameLst>
                                      </p:cBhvr>
                                      <p:tavLst>
                                        <p:tav tm="0">
                                          <p:val>
                                            <p:fltVal val="0"/>
                                          </p:val>
                                        </p:tav>
                                        <p:tav tm="100000">
                                          <p:val>
                                            <p:strVal val="#ppt_h"/>
                                          </p:val>
                                        </p:tav>
                                      </p:tavLst>
                                    </p:anim>
                                    <p:anim calcmode="lin" valueType="num">
                                      <p:cBhvr>
                                        <p:cTn id="237" dur="500" fill="hold"/>
                                        <p:tgtEl>
                                          <p:spTgt spid="9329"/>
                                        </p:tgtEl>
                                        <p:attrNameLst>
                                          <p:attrName>style.rotation</p:attrName>
                                        </p:attrNameLst>
                                      </p:cBhvr>
                                      <p:tavLst>
                                        <p:tav tm="0">
                                          <p:val>
                                            <p:fltVal val="360"/>
                                          </p:val>
                                        </p:tav>
                                        <p:tav tm="100000">
                                          <p:val>
                                            <p:fltVal val="0"/>
                                          </p:val>
                                        </p:tav>
                                      </p:tavLst>
                                    </p:anim>
                                    <p:animEffect transition="in" filter="fade">
                                      <p:cBhvr>
                                        <p:cTn id="238" dur="500"/>
                                        <p:tgtEl>
                                          <p:spTgt spid="9329"/>
                                        </p:tgtEl>
                                      </p:cBhvr>
                                    </p:animEffect>
                                  </p:childTnLst>
                                </p:cTn>
                              </p:par>
                              <p:par>
                                <p:cTn id="239" presetID="49" presetClass="entr" presetSubtype="0" decel="100000" fill="hold" grpId="0" nodeType="withEffect">
                                  <p:stCondLst>
                                    <p:cond delay="0"/>
                                  </p:stCondLst>
                                  <p:childTnLst>
                                    <p:set>
                                      <p:cBhvr>
                                        <p:cTn id="240" dur="1" fill="hold">
                                          <p:stCondLst>
                                            <p:cond delay="0"/>
                                          </p:stCondLst>
                                        </p:cTn>
                                        <p:tgtEl>
                                          <p:spTgt spid="9330"/>
                                        </p:tgtEl>
                                        <p:attrNameLst>
                                          <p:attrName>style.visibility</p:attrName>
                                        </p:attrNameLst>
                                      </p:cBhvr>
                                      <p:to>
                                        <p:strVal val="visible"/>
                                      </p:to>
                                    </p:set>
                                    <p:anim calcmode="lin" valueType="num">
                                      <p:cBhvr>
                                        <p:cTn id="241" dur="500" fill="hold"/>
                                        <p:tgtEl>
                                          <p:spTgt spid="9330"/>
                                        </p:tgtEl>
                                        <p:attrNameLst>
                                          <p:attrName>ppt_w</p:attrName>
                                        </p:attrNameLst>
                                      </p:cBhvr>
                                      <p:tavLst>
                                        <p:tav tm="0">
                                          <p:val>
                                            <p:fltVal val="0"/>
                                          </p:val>
                                        </p:tav>
                                        <p:tav tm="100000">
                                          <p:val>
                                            <p:strVal val="#ppt_w"/>
                                          </p:val>
                                        </p:tav>
                                      </p:tavLst>
                                    </p:anim>
                                    <p:anim calcmode="lin" valueType="num">
                                      <p:cBhvr>
                                        <p:cTn id="242" dur="500" fill="hold"/>
                                        <p:tgtEl>
                                          <p:spTgt spid="9330"/>
                                        </p:tgtEl>
                                        <p:attrNameLst>
                                          <p:attrName>ppt_h</p:attrName>
                                        </p:attrNameLst>
                                      </p:cBhvr>
                                      <p:tavLst>
                                        <p:tav tm="0">
                                          <p:val>
                                            <p:fltVal val="0"/>
                                          </p:val>
                                        </p:tav>
                                        <p:tav tm="100000">
                                          <p:val>
                                            <p:strVal val="#ppt_h"/>
                                          </p:val>
                                        </p:tav>
                                      </p:tavLst>
                                    </p:anim>
                                    <p:anim calcmode="lin" valueType="num">
                                      <p:cBhvr>
                                        <p:cTn id="243" dur="500" fill="hold"/>
                                        <p:tgtEl>
                                          <p:spTgt spid="9330"/>
                                        </p:tgtEl>
                                        <p:attrNameLst>
                                          <p:attrName>style.rotation</p:attrName>
                                        </p:attrNameLst>
                                      </p:cBhvr>
                                      <p:tavLst>
                                        <p:tav tm="0">
                                          <p:val>
                                            <p:fltVal val="360"/>
                                          </p:val>
                                        </p:tav>
                                        <p:tav tm="100000">
                                          <p:val>
                                            <p:fltVal val="0"/>
                                          </p:val>
                                        </p:tav>
                                      </p:tavLst>
                                    </p:anim>
                                    <p:animEffect transition="in" filter="fade">
                                      <p:cBhvr>
                                        <p:cTn id="244" dur="500"/>
                                        <p:tgtEl>
                                          <p:spTgt spid="9330"/>
                                        </p:tgtEl>
                                      </p:cBhvr>
                                    </p:animEffect>
                                  </p:childTnLst>
                                </p:cTn>
                              </p:par>
                              <p:par>
                                <p:cTn id="245" presetID="49" presetClass="entr" presetSubtype="0" decel="100000" fill="hold" grpId="0" nodeType="withEffect">
                                  <p:stCondLst>
                                    <p:cond delay="0"/>
                                  </p:stCondLst>
                                  <p:childTnLst>
                                    <p:set>
                                      <p:cBhvr>
                                        <p:cTn id="246" dur="1" fill="hold">
                                          <p:stCondLst>
                                            <p:cond delay="0"/>
                                          </p:stCondLst>
                                        </p:cTn>
                                        <p:tgtEl>
                                          <p:spTgt spid="9331"/>
                                        </p:tgtEl>
                                        <p:attrNameLst>
                                          <p:attrName>style.visibility</p:attrName>
                                        </p:attrNameLst>
                                      </p:cBhvr>
                                      <p:to>
                                        <p:strVal val="visible"/>
                                      </p:to>
                                    </p:set>
                                    <p:anim calcmode="lin" valueType="num">
                                      <p:cBhvr>
                                        <p:cTn id="247" dur="500" fill="hold"/>
                                        <p:tgtEl>
                                          <p:spTgt spid="9331"/>
                                        </p:tgtEl>
                                        <p:attrNameLst>
                                          <p:attrName>ppt_w</p:attrName>
                                        </p:attrNameLst>
                                      </p:cBhvr>
                                      <p:tavLst>
                                        <p:tav tm="0">
                                          <p:val>
                                            <p:fltVal val="0"/>
                                          </p:val>
                                        </p:tav>
                                        <p:tav tm="100000">
                                          <p:val>
                                            <p:strVal val="#ppt_w"/>
                                          </p:val>
                                        </p:tav>
                                      </p:tavLst>
                                    </p:anim>
                                    <p:anim calcmode="lin" valueType="num">
                                      <p:cBhvr>
                                        <p:cTn id="248" dur="500" fill="hold"/>
                                        <p:tgtEl>
                                          <p:spTgt spid="9331"/>
                                        </p:tgtEl>
                                        <p:attrNameLst>
                                          <p:attrName>ppt_h</p:attrName>
                                        </p:attrNameLst>
                                      </p:cBhvr>
                                      <p:tavLst>
                                        <p:tav tm="0">
                                          <p:val>
                                            <p:fltVal val="0"/>
                                          </p:val>
                                        </p:tav>
                                        <p:tav tm="100000">
                                          <p:val>
                                            <p:strVal val="#ppt_h"/>
                                          </p:val>
                                        </p:tav>
                                      </p:tavLst>
                                    </p:anim>
                                    <p:anim calcmode="lin" valueType="num">
                                      <p:cBhvr>
                                        <p:cTn id="249" dur="500" fill="hold"/>
                                        <p:tgtEl>
                                          <p:spTgt spid="9331"/>
                                        </p:tgtEl>
                                        <p:attrNameLst>
                                          <p:attrName>style.rotation</p:attrName>
                                        </p:attrNameLst>
                                      </p:cBhvr>
                                      <p:tavLst>
                                        <p:tav tm="0">
                                          <p:val>
                                            <p:fltVal val="360"/>
                                          </p:val>
                                        </p:tav>
                                        <p:tav tm="100000">
                                          <p:val>
                                            <p:fltVal val="0"/>
                                          </p:val>
                                        </p:tav>
                                      </p:tavLst>
                                    </p:anim>
                                    <p:animEffect transition="in" filter="fade">
                                      <p:cBhvr>
                                        <p:cTn id="250" dur="500"/>
                                        <p:tgtEl>
                                          <p:spTgt spid="9331"/>
                                        </p:tgtEl>
                                      </p:cBhvr>
                                    </p:animEffect>
                                  </p:childTnLst>
                                </p:cTn>
                              </p:par>
                              <p:par>
                                <p:cTn id="251" presetID="49" presetClass="entr" presetSubtype="0" decel="100000" fill="hold" grpId="0" nodeType="withEffect">
                                  <p:stCondLst>
                                    <p:cond delay="0"/>
                                  </p:stCondLst>
                                  <p:childTnLst>
                                    <p:set>
                                      <p:cBhvr>
                                        <p:cTn id="252" dur="1" fill="hold">
                                          <p:stCondLst>
                                            <p:cond delay="0"/>
                                          </p:stCondLst>
                                        </p:cTn>
                                        <p:tgtEl>
                                          <p:spTgt spid="9332"/>
                                        </p:tgtEl>
                                        <p:attrNameLst>
                                          <p:attrName>style.visibility</p:attrName>
                                        </p:attrNameLst>
                                      </p:cBhvr>
                                      <p:to>
                                        <p:strVal val="visible"/>
                                      </p:to>
                                    </p:set>
                                    <p:anim calcmode="lin" valueType="num">
                                      <p:cBhvr>
                                        <p:cTn id="253" dur="500" fill="hold"/>
                                        <p:tgtEl>
                                          <p:spTgt spid="9332"/>
                                        </p:tgtEl>
                                        <p:attrNameLst>
                                          <p:attrName>ppt_w</p:attrName>
                                        </p:attrNameLst>
                                      </p:cBhvr>
                                      <p:tavLst>
                                        <p:tav tm="0">
                                          <p:val>
                                            <p:fltVal val="0"/>
                                          </p:val>
                                        </p:tav>
                                        <p:tav tm="100000">
                                          <p:val>
                                            <p:strVal val="#ppt_w"/>
                                          </p:val>
                                        </p:tav>
                                      </p:tavLst>
                                    </p:anim>
                                    <p:anim calcmode="lin" valueType="num">
                                      <p:cBhvr>
                                        <p:cTn id="254" dur="500" fill="hold"/>
                                        <p:tgtEl>
                                          <p:spTgt spid="9332"/>
                                        </p:tgtEl>
                                        <p:attrNameLst>
                                          <p:attrName>ppt_h</p:attrName>
                                        </p:attrNameLst>
                                      </p:cBhvr>
                                      <p:tavLst>
                                        <p:tav tm="0">
                                          <p:val>
                                            <p:fltVal val="0"/>
                                          </p:val>
                                        </p:tav>
                                        <p:tav tm="100000">
                                          <p:val>
                                            <p:strVal val="#ppt_h"/>
                                          </p:val>
                                        </p:tav>
                                      </p:tavLst>
                                    </p:anim>
                                    <p:anim calcmode="lin" valueType="num">
                                      <p:cBhvr>
                                        <p:cTn id="255" dur="500" fill="hold"/>
                                        <p:tgtEl>
                                          <p:spTgt spid="9332"/>
                                        </p:tgtEl>
                                        <p:attrNameLst>
                                          <p:attrName>style.rotation</p:attrName>
                                        </p:attrNameLst>
                                      </p:cBhvr>
                                      <p:tavLst>
                                        <p:tav tm="0">
                                          <p:val>
                                            <p:fltVal val="360"/>
                                          </p:val>
                                        </p:tav>
                                        <p:tav tm="100000">
                                          <p:val>
                                            <p:fltVal val="0"/>
                                          </p:val>
                                        </p:tav>
                                      </p:tavLst>
                                    </p:anim>
                                    <p:animEffect transition="in" filter="fade">
                                      <p:cBhvr>
                                        <p:cTn id="256" dur="500"/>
                                        <p:tgtEl>
                                          <p:spTgt spid="9332"/>
                                        </p:tgtEl>
                                      </p:cBhvr>
                                    </p:animEffect>
                                  </p:childTnLst>
                                </p:cTn>
                              </p:par>
                              <p:par>
                                <p:cTn id="257" presetID="49" presetClass="entr" presetSubtype="0" decel="100000" fill="hold" grpId="0" nodeType="withEffect">
                                  <p:stCondLst>
                                    <p:cond delay="0"/>
                                  </p:stCondLst>
                                  <p:childTnLst>
                                    <p:set>
                                      <p:cBhvr>
                                        <p:cTn id="258" dur="1" fill="hold">
                                          <p:stCondLst>
                                            <p:cond delay="0"/>
                                          </p:stCondLst>
                                        </p:cTn>
                                        <p:tgtEl>
                                          <p:spTgt spid="9333"/>
                                        </p:tgtEl>
                                        <p:attrNameLst>
                                          <p:attrName>style.visibility</p:attrName>
                                        </p:attrNameLst>
                                      </p:cBhvr>
                                      <p:to>
                                        <p:strVal val="visible"/>
                                      </p:to>
                                    </p:set>
                                    <p:anim calcmode="lin" valueType="num">
                                      <p:cBhvr>
                                        <p:cTn id="259" dur="500" fill="hold"/>
                                        <p:tgtEl>
                                          <p:spTgt spid="9333"/>
                                        </p:tgtEl>
                                        <p:attrNameLst>
                                          <p:attrName>ppt_w</p:attrName>
                                        </p:attrNameLst>
                                      </p:cBhvr>
                                      <p:tavLst>
                                        <p:tav tm="0">
                                          <p:val>
                                            <p:fltVal val="0"/>
                                          </p:val>
                                        </p:tav>
                                        <p:tav tm="100000">
                                          <p:val>
                                            <p:strVal val="#ppt_w"/>
                                          </p:val>
                                        </p:tav>
                                      </p:tavLst>
                                    </p:anim>
                                    <p:anim calcmode="lin" valueType="num">
                                      <p:cBhvr>
                                        <p:cTn id="260" dur="500" fill="hold"/>
                                        <p:tgtEl>
                                          <p:spTgt spid="9333"/>
                                        </p:tgtEl>
                                        <p:attrNameLst>
                                          <p:attrName>ppt_h</p:attrName>
                                        </p:attrNameLst>
                                      </p:cBhvr>
                                      <p:tavLst>
                                        <p:tav tm="0">
                                          <p:val>
                                            <p:fltVal val="0"/>
                                          </p:val>
                                        </p:tav>
                                        <p:tav tm="100000">
                                          <p:val>
                                            <p:strVal val="#ppt_h"/>
                                          </p:val>
                                        </p:tav>
                                      </p:tavLst>
                                    </p:anim>
                                    <p:anim calcmode="lin" valueType="num">
                                      <p:cBhvr>
                                        <p:cTn id="261" dur="500" fill="hold"/>
                                        <p:tgtEl>
                                          <p:spTgt spid="9333"/>
                                        </p:tgtEl>
                                        <p:attrNameLst>
                                          <p:attrName>style.rotation</p:attrName>
                                        </p:attrNameLst>
                                      </p:cBhvr>
                                      <p:tavLst>
                                        <p:tav tm="0">
                                          <p:val>
                                            <p:fltVal val="360"/>
                                          </p:val>
                                        </p:tav>
                                        <p:tav tm="100000">
                                          <p:val>
                                            <p:fltVal val="0"/>
                                          </p:val>
                                        </p:tav>
                                      </p:tavLst>
                                    </p:anim>
                                    <p:animEffect transition="in" filter="fade">
                                      <p:cBhvr>
                                        <p:cTn id="262" dur="500"/>
                                        <p:tgtEl>
                                          <p:spTgt spid="9333"/>
                                        </p:tgtEl>
                                      </p:cBhvr>
                                    </p:animEffect>
                                  </p:childTnLst>
                                </p:cTn>
                              </p:par>
                              <p:par>
                                <p:cTn id="263" presetID="49" presetClass="entr" presetSubtype="0" decel="100000" fill="hold" grpId="0" nodeType="withEffect">
                                  <p:stCondLst>
                                    <p:cond delay="0"/>
                                  </p:stCondLst>
                                  <p:childTnLst>
                                    <p:set>
                                      <p:cBhvr>
                                        <p:cTn id="264" dur="1" fill="hold">
                                          <p:stCondLst>
                                            <p:cond delay="0"/>
                                          </p:stCondLst>
                                        </p:cTn>
                                        <p:tgtEl>
                                          <p:spTgt spid="9334"/>
                                        </p:tgtEl>
                                        <p:attrNameLst>
                                          <p:attrName>style.visibility</p:attrName>
                                        </p:attrNameLst>
                                      </p:cBhvr>
                                      <p:to>
                                        <p:strVal val="visible"/>
                                      </p:to>
                                    </p:set>
                                    <p:anim calcmode="lin" valueType="num">
                                      <p:cBhvr>
                                        <p:cTn id="265" dur="500" fill="hold"/>
                                        <p:tgtEl>
                                          <p:spTgt spid="9334"/>
                                        </p:tgtEl>
                                        <p:attrNameLst>
                                          <p:attrName>ppt_w</p:attrName>
                                        </p:attrNameLst>
                                      </p:cBhvr>
                                      <p:tavLst>
                                        <p:tav tm="0">
                                          <p:val>
                                            <p:fltVal val="0"/>
                                          </p:val>
                                        </p:tav>
                                        <p:tav tm="100000">
                                          <p:val>
                                            <p:strVal val="#ppt_w"/>
                                          </p:val>
                                        </p:tav>
                                      </p:tavLst>
                                    </p:anim>
                                    <p:anim calcmode="lin" valueType="num">
                                      <p:cBhvr>
                                        <p:cTn id="266" dur="500" fill="hold"/>
                                        <p:tgtEl>
                                          <p:spTgt spid="9334"/>
                                        </p:tgtEl>
                                        <p:attrNameLst>
                                          <p:attrName>ppt_h</p:attrName>
                                        </p:attrNameLst>
                                      </p:cBhvr>
                                      <p:tavLst>
                                        <p:tav tm="0">
                                          <p:val>
                                            <p:fltVal val="0"/>
                                          </p:val>
                                        </p:tav>
                                        <p:tav tm="100000">
                                          <p:val>
                                            <p:strVal val="#ppt_h"/>
                                          </p:val>
                                        </p:tav>
                                      </p:tavLst>
                                    </p:anim>
                                    <p:anim calcmode="lin" valueType="num">
                                      <p:cBhvr>
                                        <p:cTn id="267" dur="500" fill="hold"/>
                                        <p:tgtEl>
                                          <p:spTgt spid="9334"/>
                                        </p:tgtEl>
                                        <p:attrNameLst>
                                          <p:attrName>style.rotation</p:attrName>
                                        </p:attrNameLst>
                                      </p:cBhvr>
                                      <p:tavLst>
                                        <p:tav tm="0">
                                          <p:val>
                                            <p:fltVal val="360"/>
                                          </p:val>
                                        </p:tav>
                                        <p:tav tm="100000">
                                          <p:val>
                                            <p:fltVal val="0"/>
                                          </p:val>
                                        </p:tav>
                                      </p:tavLst>
                                    </p:anim>
                                    <p:animEffect transition="in" filter="fade">
                                      <p:cBhvr>
                                        <p:cTn id="268" dur="500"/>
                                        <p:tgtEl>
                                          <p:spTgt spid="9334"/>
                                        </p:tgtEl>
                                      </p:cBhvr>
                                    </p:animEffect>
                                  </p:childTnLst>
                                </p:cTn>
                              </p:par>
                              <p:par>
                                <p:cTn id="269" presetID="49" presetClass="entr" presetSubtype="0" decel="100000" fill="hold" grpId="0" nodeType="withEffect">
                                  <p:stCondLst>
                                    <p:cond delay="0"/>
                                  </p:stCondLst>
                                  <p:childTnLst>
                                    <p:set>
                                      <p:cBhvr>
                                        <p:cTn id="270" dur="1" fill="hold">
                                          <p:stCondLst>
                                            <p:cond delay="0"/>
                                          </p:stCondLst>
                                        </p:cTn>
                                        <p:tgtEl>
                                          <p:spTgt spid="9335"/>
                                        </p:tgtEl>
                                        <p:attrNameLst>
                                          <p:attrName>style.visibility</p:attrName>
                                        </p:attrNameLst>
                                      </p:cBhvr>
                                      <p:to>
                                        <p:strVal val="visible"/>
                                      </p:to>
                                    </p:set>
                                    <p:anim calcmode="lin" valueType="num">
                                      <p:cBhvr>
                                        <p:cTn id="271" dur="500" fill="hold"/>
                                        <p:tgtEl>
                                          <p:spTgt spid="9335"/>
                                        </p:tgtEl>
                                        <p:attrNameLst>
                                          <p:attrName>ppt_w</p:attrName>
                                        </p:attrNameLst>
                                      </p:cBhvr>
                                      <p:tavLst>
                                        <p:tav tm="0">
                                          <p:val>
                                            <p:fltVal val="0"/>
                                          </p:val>
                                        </p:tav>
                                        <p:tav tm="100000">
                                          <p:val>
                                            <p:strVal val="#ppt_w"/>
                                          </p:val>
                                        </p:tav>
                                      </p:tavLst>
                                    </p:anim>
                                    <p:anim calcmode="lin" valueType="num">
                                      <p:cBhvr>
                                        <p:cTn id="272" dur="500" fill="hold"/>
                                        <p:tgtEl>
                                          <p:spTgt spid="9335"/>
                                        </p:tgtEl>
                                        <p:attrNameLst>
                                          <p:attrName>ppt_h</p:attrName>
                                        </p:attrNameLst>
                                      </p:cBhvr>
                                      <p:tavLst>
                                        <p:tav tm="0">
                                          <p:val>
                                            <p:fltVal val="0"/>
                                          </p:val>
                                        </p:tav>
                                        <p:tav tm="100000">
                                          <p:val>
                                            <p:strVal val="#ppt_h"/>
                                          </p:val>
                                        </p:tav>
                                      </p:tavLst>
                                    </p:anim>
                                    <p:anim calcmode="lin" valueType="num">
                                      <p:cBhvr>
                                        <p:cTn id="273" dur="500" fill="hold"/>
                                        <p:tgtEl>
                                          <p:spTgt spid="9335"/>
                                        </p:tgtEl>
                                        <p:attrNameLst>
                                          <p:attrName>style.rotation</p:attrName>
                                        </p:attrNameLst>
                                      </p:cBhvr>
                                      <p:tavLst>
                                        <p:tav tm="0">
                                          <p:val>
                                            <p:fltVal val="360"/>
                                          </p:val>
                                        </p:tav>
                                        <p:tav tm="100000">
                                          <p:val>
                                            <p:fltVal val="0"/>
                                          </p:val>
                                        </p:tav>
                                      </p:tavLst>
                                    </p:anim>
                                    <p:animEffect transition="in" filter="fade">
                                      <p:cBhvr>
                                        <p:cTn id="274" dur="500"/>
                                        <p:tgtEl>
                                          <p:spTgt spid="9335"/>
                                        </p:tgtEl>
                                      </p:cBhvr>
                                    </p:animEffect>
                                  </p:childTnLst>
                                </p:cTn>
                              </p:par>
                              <p:par>
                                <p:cTn id="275" presetID="49" presetClass="entr" presetSubtype="0" decel="100000" fill="hold" grpId="0" nodeType="withEffect">
                                  <p:stCondLst>
                                    <p:cond delay="0"/>
                                  </p:stCondLst>
                                  <p:childTnLst>
                                    <p:set>
                                      <p:cBhvr>
                                        <p:cTn id="276" dur="1" fill="hold">
                                          <p:stCondLst>
                                            <p:cond delay="0"/>
                                          </p:stCondLst>
                                        </p:cTn>
                                        <p:tgtEl>
                                          <p:spTgt spid="9336"/>
                                        </p:tgtEl>
                                        <p:attrNameLst>
                                          <p:attrName>style.visibility</p:attrName>
                                        </p:attrNameLst>
                                      </p:cBhvr>
                                      <p:to>
                                        <p:strVal val="visible"/>
                                      </p:to>
                                    </p:set>
                                    <p:anim calcmode="lin" valueType="num">
                                      <p:cBhvr>
                                        <p:cTn id="277" dur="500" fill="hold"/>
                                        <p:tgtEl>
                                          <p:spTgt spid="9336"/>
                                        </p:tgtEl>
                                        <p:attrNameLst>
                                          <p:attrName>ppt_w</p:attrName>
                                        </p:attrNameLst>
                                      </p:cBhvr>
                                      <p:tavLst>
                                        <p:tav tm="0">
                                          <p:val>
                                            <p:fltVal val="0"/>
                                          </p:val>
                                        </p:tav>
                                        <p:tav tm="100000">
                                          <p:val>
                                            <p:strVal val="#ppt_w"/>
                                          </p:val>
                                        </p:tav>
                                      </p:tavLst>
                                    </p:anim>
                                    <p:anim calcmode="lin" valueType="num">
                                      <p:cBhvr>
                                        <p:cTn id="278" dur="500" fill="hold"/>
                                        <p:tgtEl>
                                          <p:spTgt spid="9336"/>
                                        </p:tgtEl>
                                        <p:attrNameLst>
                                          <p:attrName>ppt_h</p:attrName>
                                        </p:attrNameLst>
                                      </p:cBhvr>
                                      <p:tavLst>
                                        <p:tav tm="0">
                                          <p:val>
                                            <p:fltVal val="0"/>
                                          </p:val>
                                        </p:tav>
                                        <p:tav tm="100000">
                                          <p:val>
                                            <p:strVal val="#ppt_h"/>
                                          </p:val>
                                        </p:tav>
                                      </p:tavLst>
                                    </p:anim>
                                    <p:anim calcmode="lin" valueType="num">
                                      <p:cBhvr>
                                        <p:cTn id="279" dur="500" fill="hold"/>
                                        <p:tgtEl>
                                          <p:spTgt spid="9336"/>
                                        </p:tgtEl>
                                        <p:attrNameLst>
                                          <p:attrName>style.rotation</p:attrName>
                                        </p:attrNameLst>
                                      </p:cBhvr>
                                      <p:tavLst>
                                        <p:tav tm="0">
                                          <p:val>
                                            <p:fltVal val="360"/>
                                          </p:val>
                                        </p:tav>
                                        <p:tav tm="100000">
                                          <p:val>
                                            <p:fltVal val="0"/>
                                          </p:val>
                                        </p:tav>
                                      </p:tavLst>
                                    </p:anim>
                                    <p:animEffect transition="in" filter="fade">
                                      <p:cBhvr>
                                        <p:cTn id="280" dur="500"/>
                                        <p:tgtEl>
                                          <p:spTgt spid="9336"/>
                                        </p:tgtEl>
                                      </p:cBhvr>
                                    </p:animEffect>
                                  </p:childTnLst>
                                </p:cTn>
                              </p:par>
                              <p:par>
                                <p:cTn id="281" presetID="49" presetClass="entr" presetSubtype="0" decel="100000" fill="hold" grpId="0" nodeType="withEffect">
                                  <p:stCondLst>
                                    <p:cond delay="0"/>
                                  </p:stCondLst>
                                  <p:childTnLst>
                                    <p:set>
                                      <p:cBhvr>
                                        <p:cTn id="282" dur="1" fill="hold">
                                          <p:stCondLst>
                                            <p:cond delay="0"/>
                                          </p:stCondLst>
                                        </p:cTn>
                                        <p:tgtEl>
                                          <p:spTgt spid="9337"/>
                                        </p:tgtEl>
                                        <p:attrNameLst>
                                          <p:attrName>style.visibility</p:attrName>
                                        </p:attrNameLst>
                                      </p:cBhvr>
                                      <p:to>
                                        <p:strVal val="visible"/>
                                      </p:to>
                                    </p:set>
                                    <p:anim calcmode="lin" valueType="num">
                                      <p:cBhvr>
                                        <p:cTn id="283" dur="500" fill="hold"/>
                                        <p:tgtEl>
                                          <p:spTgt spid="9337"/>
                                        </p:tgtEl>
                                        <p:attrNameLst>
                                          <p:attrName>ppt_w</p:attrName>
                                        </p:attrNameLst>
                                      </p:cBhvr>
                                      <p:tavLst>
                                        <p:tav tm="0">
                                          <p:val>
                                            <p:fltVal val="0"/>
                                          </p:val>
                                        </p:tav>
                                        <p:tav tm="100000">
                                          <p:val>
                                            <p:strVal val="#ppt_w"/>
                                          </p:val>
                                        </p:tav>
                                      </p:tavLst>
                                    </p:anim>
                                    <p:anim calcmode="lin" valueType="num">
                                      <p:cBhvr>
                                        <p:cTn id="284" dur="500" fill="hold"/>
                                        <p:tgtEl>
                                          <p:spTgt spid="9337"/>
                                        </p:tgtEl>
                                        <p:attrNameLst>
                                          <p:attrName>ppt_h</p:attrName>
                                        </p:attrNameLst>
                                      </p:cBhvr>
                                      <p:tavLst>
                                        <p:tav tm="0">
                                          <p:val>
                                            <p:fltVal val="0"/>
                                          </p:val>
                                        </p:tav>
                                        <p:tav tm="100000">
                                          <p:val>
                                            <p:strVal val="#ppt_h"/>
                                          </p:val>
                                        </p:tav>
                                      </p:tavLst>
                                    </p:anim>
                                    <p:anim calcmode="lin" valueType="num">
                                      <p:cBhvr>
                                        <p:cTn id="285" dur="500" fill="hold"/>
                                        <p:tgtEl>
                                          <p:spTgt spid="9337"/>
                                        </p:tgtEl>
                                        <p:attrNameLst>
                                          <p:attrName>style.rotation</p:attrName>
                                        </p:attrNameLst>
                                      </p:cBhvr>
                                      <p:tavLst>
                                        <p:tav tm="0">
                                          <p:val>
                                            <p:fltVal val="360"/>
                                          </p:val>
                                        </p:tav>
                                        <p:tav tm="100000">
                                          <p:val>
                                            <p:fltVal val="0"/>
                                          </p:val>
                                        </p:tav>
                                      </p:tavLst>
                                    </p:anim>
                                    <p:animEffect transition="in" filter="fade">
                                      <p:cBhvr>
                                        <p:cTn id="286" dur="500"/>
                                        <p:tgtEl>
                                          <p:spTgt spid="9337"/>
                                        </p:tgtEl>
                                      </p:cBhvr>
                                    </p:animEffect>
                                  </p:childTnLst>
                                </p:cTn>
                              </p:par>
                              <p:par>
                                <p:cTn id="287" presetID="49" presetClass="entr" presetSubtype="0" decel="100000" fill="hold" grpId="0" nodeType="withEffect">
                                  <p:stCondLst>
                                    <p:cond delay="0"/>
                                  </p:stCondLst>
                                  <p:childTnLst>
                                    <p:set>
                                      <p:cBhvr>
                                        <p:cTn id="288" dur="1" fill="hold">
                                          <p:stCondLst>
                                            <p:cond delay="0"/>
                                          </p:stCondLst>
                                        </p:cTn>
                                        <p:tgtEl>
                                          <p:spTgt spid="9338"/>
                                        </p:tgtEl>
                                        <p:attrNameLst>
                                          <p:attrName>style.visibility</p:attrName>
                                        </p:attrNameLst>
                                      </p:cBhvr>
                                      <p:to>
                                        <p:strVal val="visible"/>
                                      </p:to>
                                    </p:set>
                                    <p:anim calcmode="lin" valueType="num">
                                      <p:cBhvr>
                                        <p:cTn id="289" dur="500" fill="hold"/>
                                        <p:tgtEl>
                                          <p:spTgt spid="9338"/>
                                        </p:tgtEl>
                                        <p:attrNameLst>
                                          <p:attrName>ppt_w</p:attrName>
                                        </p:attrNameLst>
                                      </p:cBhvr>
                                      <p:tavLst>
                                        <p:tav tm="0">
                                          <p:val>
                                            <p:fltVal val="0"/>
                                          </p:val>
                                        </p:tav>
                                        <p:tav tm="100000">
                                          <p:val>
                                            <p:strVal val="#ppt_w"/>
                                          </p:val>
                                        </p:tav>
                                      </p:tavLst>
                                    </p:anim>
                                    <p:anim calcmode="lin" valueType="num">
                                      <p:cBhvr>
                                        <p:cTn id="290" dur="500" fill="hold"/>
                                        <p:tgtEl>
                                          <p:spTgt spid="9338"/>
                                        </p:tgtEl>
                                        <p:attrNameLst>
                                          <p:attrName>ppt_h</p:attrName>
                                        </p:attrNameLst>
                                      </p:cBhvr>
                                      <p:tavLst>
                                        <p:tav tm="0">
                                          <p:val>
                                            <p:fltVal val="0"/>
                                          </p:val>
                                        </p:tav>
                                        <p:tav tm="100000">
                                          <p:val>
                                            <p:strVal val="#ppt_h"/>
                                          </p:val>
                                        </p:tav>
                                      </p:tavLst>
                                    </p:anim>
                                    <p:anim calcmode="lin" valueType="num">
                                      <p:cBhvr>
                                        <p:cTn id="291" dur="500" fill="hold"/>
                                        <p:tgtEl>
                                          <p:spTgt spid="9338"/>
                                        </p:tgtEl>
                                        <p:attrNameLst>
                                          <p:attrName>style.rotation</p:attrName>
                                        </p:attrNameLst>
                                      </p:cBhvr>
                                      <p:tavLst>
                                        <p:tav tm="0">
                                          <p:val>
                                            <p:fltVal val="360"/>
                                          </p:val>
                                        </p:tav>
                                        <p:tav tm="100000">
                                          <p:val>
                                            <p:fltVal val="0"/>
                                          </p:val>
                                        </p:tav>
                                      </p:tavLst>
                                    </p:anim>
                                    <p:animEffect transition="in" filter="fade">
                                      <p:cBhvr>
                                        <p:cTn id="292" dur="500"/>
                                        <p:tgtEl>
                                          <p:spTgt spid="9338"/>
                                        </p:tgtEl>
                                      </p:cBhvr>
                                    </p:animEffect>
                                  </p:childTnLst>
                                </p:cTn>
                              </p:par>
                              <p:par>
                                <p:cTn id="293" presetID="40" presetClass="entr" presetSubtype="0" fill="hold" grpId="0" nodeType="withEffect">
                                  <p:stCondLst>
                                    <p:cond delay="0"/>
                                  </p:stCondLst>
                                  <p:iterate type="lt">
                                    <p:tmPct val="10000"/>
                                  </p:iterate>
                                  <p:childTnLst>
                                    <p:set>
                                      <p:cBhvr>
                                        <p:cTn id="294" dur="1" fill="hold">
                                          <p:stCondLst>
                                            <p:cond delay="0"/>
                                          </p:stCondLst>
                                        </p:cTn>
                                        <p:tgtEl>
                                          <p:spTgt spid="9324"/>
                                        </p:tgtEl>
                                        <p:attrNameLst>
                                          <p:attrName>style.visibility</p:attrName>
                                        </p:attrNameLst>
                                      </p:cBhvr>
                                      <p:to>
                                        <p:strVal val="visible"/>
                                      </p:to>
                                    </p:set>
                                    <p:animEffect transition="in" filter="fade">
                                      <p:cBhvr>
                                        <p:cTn id="295" dur="500"/>
                                        <p:tgtEl>
                                          <p:spTgt spid="9324"/>
                                        </p:tgtEl>
                                      </p:cBhvr>
                                    </p:animEffect>
                                    <p:anim calcmode="lin" valueType="num">
                                      <p:cBhvr>
                                        <p:cTn id="296" dur="500" fill="hold"/>
                                        <p:tgtEl>
                                          <p:spTgt spid="9324"/>
                                        </p:tgtEl>
                                        <p:attrNameLst>
                                          <p:attrName>ppt_x</p:attrName>
                                        </p:attrNameLst>
                                      </p:cBhvr>
                                      <p:tavLst>
                                        <p:tav tm="0">
                                          <p:val>
                                            <p:strVal val="#ppt_x-.1"/>
                                          </p:val>
                                        </p:tav>
                                        <p:tav tm="100000">
                                          <p:val>
                                            <p:strVal val="#ppt_x"/>
                                          </p:val>
                                        </p:tav>
                                      </p:tavLst>
                                    </p:anim>
                                    <p:anim calcmode="lin" valueType="num">
                                      <p:cBhvr>
                                        <p:cTn id="297" dur="500" fill="hold"/>
                                        <p:tgtEl>
                                          <p:spTgt spid="9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P spid="9231" grpId="0" animBg="1"/>
      <p:bldP spid="9271" grpId="0" animBg="1"/>
      <p:bldP spid="9272" grpId="0" animBg="1"/>
      <p:bldP spid="9273" grpId="0" animBg="1"/>
      <p:bldP spid="9290" grpId="0" animBg="1"/>
      <p:bldP spid="9291" grpId="0" animBg="1"/>
      <p:bldP spid="9292" grpId="0" animBg="1"/>
      <p:bldP spid="9294" grpId="0" animBg="1"/>
      <p:bldP spid="9316" grpId="0" animBg="1"/>
      <p:bldP spid="9318" grpId="0" animBg="1"/>
      <p:bldP spid="9319" grpId="0"/>
      <p:bldP spid="9320" grpId="0"/>
      <p:bldP spid="9321" grpId="0"/>
      <p:bldP spid="9322" grpId="0"/>
      <p:bldP spid="9323" grpId="0"/>
      <p:bldP spid="9324" grpId="0"/>
      <p:bldP spid="9325" grpId="0"/>
      <p:bldP spid="9326" grpId="0"/>
      <p:bldP spid="9327" grpId="0"/>
      <p:bldP spid="9328" grpId="0"/>
      <p:bldP spid="9329" grpId="0"/>
      <p:bldP spid="9330" grpId="0"/>
      <p:bldP spid="9331" grpId="0"/>
      <p:bldP spid="9332" grpId="0"/>
      <p:bldP spid="9333" grpId="0"/>
      <p:bldP spid="9334" grpId="0"/>
      <p:bldP spid="9335" grpId="0"/>
      <p:bldP spid="9336" grpId="0"/>
      <p:bldP spid="9337" grpId="0"/>
      <p:bldP spid="93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760413" y="457200"/>
            <a:ext cx="762000" cy="762000"/>
          </a:xfrm>
          <a:prstGeom prst="rect">
            <a:avLst/>
          </a:prstGeom>
          <a:solidFill>
            <a:srgbClr val="FF0000"/>
          </a:solidFill>
          <a:ln w="9525">
            <a:solidFill>
              <a:srgbClr val="FF9900"/>
            </a:solidFill>
            <a:miter lim="800000"/>
            <a:headEnd/>
            <a:tailEnd/>
          </a:ln>
        </p:spPr>
        <p:txBody>
          <a:bodyPr wrap="none" anchor="ctr"/>
          <a:lstStyle/>
          <a:p>
            <a:pPr algn="ctr"/>
            <a:endParaRPr lang="en-US" smtClean="0">
              <a:solidFill>
                <a:srgbClr val="000000"/>
              </a:solidFill>
              <a:cs typeface="Arial" charset="0"/>
            </a:endParaRPr>
          </a:p>
        </p:txBody>
      </p:sp>
      <p:sp>
        <p:nvSpPr>
          <p:cNvPr id="6148" name="Rectangle 10"/>
          <p:cNvSpPr>
            <a:spLocks noChangeArrowheads="1"/>
          </p:cNvSpPr>
          <p:nvPr/>
        </p:nvSpPr>
        <p:spPr bwMode="auto">
          <a:xfrm rot="1053329">
            <a:off x="976313" y="317500"/>
            <a:ext cx="776287" cy="7429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mtClean="0">
              <a:solidFill>
                <a:srgbClr val="FF0000"/>
              </a:solidFill>
              <a:cs typeface="Arial" charset="0"/>
            </a:endParaRPr>
          </a:p>
        </p:txBody>
      </p:sp>
      <p:sp>
        <p:nvSpPr>
          <p:cNvPr id="2060" name="Rectangle 12"/>
          <p:cNvSpPr>
            <a:spLocks noChangeArrowheads="1"/>
          </p:cNvSpPr>
          <p:nvPr/>
        </p:nvSpPr>
        <p:spPr bwMode="auto">
          <a:xfrm>
            <a:off x="179512" y="5004102"/>
            <a:ext cx="8659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err="1" smtClean="0">
                <a:solidFill>
                  <a:srgbClr val="FF0000"/>
                </a:solidFill>
                <a:latin typeface="Times New Roman" pitchFamily="18" charset="0"/>
                <a:cs typeface="Times New Roman" pitchFamily="18" charset="0"/>
              </a:rPr>
              <a:t>Nguyên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lí</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bền</a:t>
            </a:r>
            <a:r>
              <a:rPr lang="en-US" sz="2400" b="1" dirty="0" smtClean="0">
                <a:solidFill>
                  <a:srgbClr val="FF0000"/>
                </a:solidFill>
                <a:latin typeface="Times New Roman" pitchFamily="18" charset="0"/>
                <a:cs typeface="Times New Roman" pitchFamily="18" charset="0"/>
              </a:rPr>
              <a:t>: </a:t>
            </a:r>
            <a:r>
              <a:rPr lang="en-US" sz="2400" b="1" dirty="0" smtClean="0">
                <a:solidFill>
                  <a:srgbClr val="000099"/>
                </a:solidFill>
                <a:latin typeface="Times New Roman" pitchFamily="18" charset="0"/>
                <a:cs typeface="Times New Roman" pitchFamily="18" charset="0"/>
              </a:rPr>
              <a:t>Ở </a:t>
            </a:r>
            <a:r>
              <a:rPr lang="en-US" sz="2400" b="1" dirty="0" err="1" smtClean="0">
                <a:solidFill>
                  <a:srgbClr val="000099"/>
                </a:solidFill>
                <a:latin typeface="Times New Roman" pitchFamily="18" charset="0"/>
                <a:cs typeface="Times New Roman" pitchFamily="18" charset="0"/>
              </a:rPr>
              <a:t>trạng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thái</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cơ</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bản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các</a:t>
            </a:r>
            <a:r>
              <a:rPr lang="en-US" sz="2400" b="1" dirty="0" smtClean="0">
                <a:solidFill>
                  <a:srgbClr val="000099"/>
                </a:solidFill>
                <a:latin typeface="Times New Roman" pitchFamily="18" charset="0"/>
                <a:cs typeface="Times New Roman" pitchFamily="18" charset="0"/>
              </a:rPr>
              <a:t> electron </a:t>
            </a:r>
            <a:r>
              <a:rPr lang="en-US" sz="2400" b="1" dirty="0" err="1" smtClean="0">
                <a:solidFill>
                  <a:srgbClr val="000099"/>
                </a:solidFill>
                <a:latin typeface="Times New Roman" pitchFamily="18" charset="0"/>
                <a:cs typeface="Times New Roman" pitchFamily="18" charset="0"/>
              </a:rPr>
              <a:t>trong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nguyên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tử</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chiếm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lần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lượt</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những</a:t>
            </a:r>
            <a:r>
              <a:rPr lang="en-US" sz="2400" b="1" dirty="0" smtClean="0">
                <a:solidFill>
                  <a:srgbClr val="000099"/>
                </a:solidFill>
                <a:latin typeface="Times New Roman" pitchFamily="18" charset="0"/>
                <a:cs typeface="Times New Roman" pitchFamily="18" charset="0"/>
              </a:rPr>
              <a:t> orbital </a:t>
            </a:r>
            <a:r>
              <a:rPr lang="en-US" sz="2400" b="1" dirty="0" err="1" smtClean="0">
                <a:solidFill>
                  <a:srgbClr val="000099"/>
                </a:solidFill>
                <a:latin typeface="Times New Roman" pitchFamily="18" charset="0"/>
                <a:cs typeface="Times New Roman" pitchFamily="18" charset="0"/>
              </a:rPr>
              <a:t>có</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mức</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năng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lượng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từ</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thấp</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đến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cao</a:t>
            </a:r>
            <a:endParaRPr lang="en-US" sz="2400" b="1" dirty="0" smtClean="0">
              <a:solidFill>
                <a:srgbClr val="000099"/>
              </a:solidFill>
              <a:latin typeface="Times New Roman" pitchFamily="18" charset="0"/>
              <a:cs typeface="Times New Roman" pitchFamily="18" charset="0"/>
            </a:endParaRPr>
          </a:p>
        </p:txBody>
      </p:sp>
      <p:sp>
        <p:nvSpPr>
          <p:cNvPr id="6151" name="Line 13"/>
          <p:cNvSpPr>
            <a:spLocks noChangeShapeType="1"/>
          </p:cNvSpPr>
          <p:nvPr/>
        </p:nvSpPr>
        <p:spPr bwMode="auto">
          <a:xfrm flipH="1" flipV="1">
            <a:off x="2351088" y="1522556"/>
            <a:ext cx="6350" cy="3295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52" name="Rectangle 14"/>
          <p:cNvSpPr>
            <a:spLocks noChangeArrowheads="1"/>
          </p:cNvSpPr>
          <p:nvPr/>
        </p:nvSpPr>
        <p:spPr bwMode="auto">
          <a:xfrm>
            <a:off x="838200" y="1430481"/>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MỨC NĂNG LƯỢNG</a:t>
            </a:r>
          </a:p>
        </p:txBody>
      </p:sp>
      <p:sp>
        <p:nvSpPr>
          <p:cNvPr id="6153" name="Rectangle 15"/>
          <p:cNvSpPr>
            <a:spLocks noChangeArrowheads="1"/>
          </p:cNvSpPr>
          <p:nvPr/>
        </p:nvSpPr>
        <p:spPr bwMode="auto">
          <a:xfrm>
            <a:off x="6934200" y="3716481"/>
            <a:ext cx="1001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2p</a:t>
            </a:r>
          </a:p>
        </p:txBody>
      </p:sp>
      <p:sp>
        <p:nvSpPr>
          <p:cNvPr id="6154" name="Rectangle 16"/>
          <p:cNvSpPr>
            <a:spLocks noChangeArrowheads="1"/>
          </p:cNvSpPr>
          <p:nvPr/>
        </p:nvSpPr>
        <p:spPr bwMode="auto">
          <a:xfrm>
            <a:off x="6935788" y="3429144"/>
            <a:ext cx="5127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3s</a:t>
            </a:r>
          </a:p>
        </p:txBody>
      </p:sp>
      <p:sp>
        <p:nvSpPr>
          <p:cNvPr id="6155" name="Rectangle 17"/>
          <p:cNvSpPr>
            <a:spLocks noChangeArrowheads="1"/>
          </p:cNvSpPr>
          <p:nvPr/>
        </p:nvSpPr>
        <p:spPr bwMode="auto">
          <a:xfrm>
            <a:off x="6923088" y="3162444"/>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3p</a:t>
            </a:r>
          </a:p>
        </p:txBody>
      </p:sp>
      <p:sp>
        <p:nvSpPr>
          <p:cNvPr id="6156" name="Rectangle 18"/>
          <p:cNvSpPr>
            <a:spLocks noChangeArrowheads="1"/>
          </p:cNvSpPr>
          <p:nvPr/>
        </p:nvSpPr>
        <p:spPr bwMode="auto">
          <a:xfrm>
            <a:off x="6873875" y="2551256"/>
            <a:ext cx="904875" cy="536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FF3300"/>
                </a:solidFill>
                <a:latin typeface="Times New Roman" pitchFamily="18" charset="0"/>
              </a:rPr>
              <a:t>3d</a:t>
            </a:r>
          </a:p>
        </p:txBody>
      </p:sp>
      <p:sp>
        <p:nvSpPr>
          <p:cNvPr id="6157" name="Rectangle 19"/>
          <p:cNvSpPr>
            <a:spLocks noChangeArrowheads="1"/>
          </p:cNvSpPr>
          <p:nvPr/>
        </p:nvSpPr>
        <p:spPr bwMode="auto">
          <a:xfrm>
            <a:off x="6896100" y="2306781"/>
            <a:ext cx="685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4p</a:t>
            </a:r>
          </a:p>
        </p:txBody>
      </p:sp>
      <p:sp>
        <p:nvSpPr>
          <p:cNvPr id="6158" name="Line 20"/>
          <p:cNvSpPr>
            <a:spLocks noChangeShapeType="1"/>
          </p:cNvSpPr>
          <p:nvPr/>
        </p:nvSpPr>
        <p:spPr bwMode="auto">
          <a:xfrm>
            <a:off x="2971800" y="4707081"/>
            <a:ext cx="3835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59" name="Line 21"/>
          <p:cNvSpPr>
            <a:spLocks noChangeShapeType="1"/>
          </p:cNvSpPr>
          <p:nvPr/>
        </p:nvSpPr>
        <p:spPr bwMode="auto">
          <a:xfrm flipV="1">
            <a:off x="2987675" y="4199081"/>
            <a:ext cx="17986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0" name="Line 22"/>
          <p:cNvSpPr>
            <a:spLocks noChangeShapeType="1"/>
          </p:cNvSpPr>
          <p:nvPr/>
        </p:nvSpPr>
        <p:spPr bwMode="auto">
          <a:xfrm flipV="1">
            <a:off x="5462588" y="4019694"/>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1" name="Line 23"/>
          <p:cNvSpPr>
            <a:spLocks noChangeShapeType="1"/>
          </p:cNvSpPr>
          <p:nvPr/>
        </p:nvSpPr>
        <p:spPr bwMode="auto">
          <a:xfrm flipV="1">
            <a:off x="4786313" y="4021281"/>
            <a:ext cx="669925"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2" name="Line 24"/>
          <p:cNvSpPr>
            <a:spLocks noChangeShapeType="1"/>
          </p:cNvSpPr>
          <p:nvPr/>
        </p:nvSpPr>
        <p:spPr bwMode="auto">
          <a:xfrm>
            <a:off x="4786313" y="4203844"/>
            <a:ext cx="669925" cy="173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3" name="Line 25"/>
          <p:cNvSpPr>
            <a:spLocks noChangeShapeType="1"/>
          </p:cNvSpPr>
          <p:nvPr/>
        </p:nvSpPr>
        <p:spPr bwMode="auto">
          <a:xfrm flipV="1">
            <a:off x="5468938" y="4378469"/>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4" name="Line 26"/>
          <p:cNvSpPr>
            <a:spLocks noChangeShapeType="1"/>
          </p:cNvSpPr>
          <p:nvPr/>
        </p:nvSpPr>
        <p:spPr bwMode="auto">
          <a:xfrm flipV="1">
            <a:off x="2987675" y="2414731"/>
            <a:ext cx="17986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5" name="Line 27"/>
          <p:cNvSpPr>
            <a:spLocks noChangeShapeType="1"/>
          </p:cNvSpPr>
          <p:nvPr/>
        </p:nvSpPr>
        <p:spPr bwMode="auto">
          <a:xfrm>
            <a:off x="4792663" y="2414731"/>
            <a:ext cx="669925" cy="173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6" name="Line 28"/>
          <p:cNvSpPr>
            <a:spLocks noChangeShapeType="1"/>
          </p:cNvSpPr>
          <p:nvPr/>
        </p:nvSpPr>
        <p:spPr bwMode="auto">
          <a:xfrm flipV="1">
            <a:off x="4792663" y="2235344"/>
            <a:ext cx="669925" cy="184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7" name="Line 29"/>
          <p:cNvSpPr>
            <a:spLocks noChangeShapeType="1"/>
          </p:cNvSpPr>
          <p:nvPr/>
        </p:nvSpPr>
        <p:spPr bwMode="auto">
          <a:xfrm flipV="1">
            <a:off x="5468938" y="2235344"/>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8" name="Line 30"/>
          <p:cNvSpPr>
            <a:spLocks noChangeShapeType="1"/>
          </p:cNvSpPr>
          <p:nvPr/>
        </p:nvSpPr>
        <p:spPr bwMode="auto">
          <a:xfrm flipV="1">
            <a:off x="5468938" y="2594119"/>
            <a:ext cx="13477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9" name="Line 31"/>
          <p:cNvSpPr>
            <a:spLocks noChangeShapeType="1"/>
          </p:cNvSpPr>
          <p:nvPr/>
        </p:nvSpPr>
        <p:spPr bwMode="auto">
          <a:xfrm>
            <a:off x="4781550" y="2402031"/>
            <a:ext cx="685800" cy="685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0" name="Line 32"/>
          <p:cNvSpPr>
            <a:spLocks noChangeShapeType="1"/>
          </p:cNvSpPr>
          <p:nvPr/>
        </p:nvSpPr>
        <p:spPr bwMode="auto">
          <a:xfrm flipV="1">
            <a:off x="4786313" y="1876569"/>
            <a:ext cx="676275" cy="536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1" name="Line 33"/>
          <p:cNvSpPr>
            <a:spLocks noChangeShapeType="1"/>
          </p:cNvSpPr>
          <p:nvPr/>
        </p:nvSpPr>
        <p:spPr bwMode="auto">
          <a:xfrm flipV="1">
            <a:off x="5468938" y="1879744"/>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2" name="Line 34"/>
          <p:cNvSpPr>
            <a:spLocks noChangeShapeType="1"/>
          </p:cNvSpPr>
          <p:nvPr/>
        </p:nvSpPr>
        <p:spPr bwMode="auto">
          <a:xfrm flipV="1">
            <a:off x="5486400" y="3087831"/>
            <a:ext cx="1347788" cy="15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3" name="Line 35"/>
          <p:cNvSpPr>
            <a:spLocks noChangeShapeType="1"/>
          </p:cNvSpPr>
          <p:nvPr/>
        </p:nvSpPr>
        <p:spPr bwMode="auto">
          <a:xfrm flipV="1">
            <a:off x="2987675" y="3308494"/>
            <a:ext cx="1798638" cy="15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4" name="Line 36"/>
          <p:cNvSpPr>
            <a:spLocks noChangeShapeType="1"/>
          </p:cNvSpPr>
          <p:nvPr/>
        </p:nvSpPr>
        <p:spPr bwMode="auto">
          <a:xfrm flipV="1">
            <a:off x="4792663" y="2771919"/>
            <a:ext cx="676275" cy="5365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5" name="Line 37"/>
          <p:cNvSpPr>
            <a:spLocks noChangeShapeType="1"/>
          </p:cNvSpPr>
          <p:nvPr/>
        </p:nvSpPr>
        <p:spPr bwMode="auto">
          <a:xfrm flipV="1">
            <a:off x="5468938" y="2771919"/>
            <a:ext cx="1347787" cy="31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6" name="Line 38"/>
          <p:cNvSpPr>
            <a:spLocks noChangeShapeType="1"/>
          </p:cNvSpPr>
          <p:nvPr/>
        </p:nvSpPr>
        <p:spPr bwMode="auto">
          <a:xfrm>
            <a:off x="4792663" y="3308494"/>
            <a:ext cx="669925" cy="17303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7" name="Line 39"/>
          <p:cNvSpPr>
            <a:spLocks noChangeShapeType="1"/>
          </p:cNvSpPr>
          <p:nvPr/>
        </p:nvSpPr>
        <p:spPr bwMode="auto">
          <a:xfrm>
            <a:off x="4786313" y="3305319"/>
            <a:ext cx="676275" cy="3524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8" name="Line 40"/>
          <p:cNvSpPr>
            <a:spLocks noChangeShapeType="1"/>
          </p:cNvSpPr>
          <p:nvPr/>
        </p:nvSpPr>
        <p:spPr bwMode="auto">
          <a:xfrm flipV="1">
            <a:off x="5468938" y="3486294"/>
            <a:ext cx="1347787" cy="31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9" name="Line 41"/>
          <p:cNvSpPr>
            <a:spLocks noChangeShapeType="1"/>
          </p:cNvSpPr>
          <p:nvPr/>
        </p:nvSpPr>
        <p:spPr bwMode="auto">
          <a:xfrm flipV="1">
            <a:off x="5468938" y="3664094"/>
            <a:ext cx="1347787" cy="31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80" name="Rectangle 42"/>
          <p:cNvSpPr>
            <a:spLocks noChangeArrowheads="1"/>
          </p:cNvSpPr>
          <p:nvPr/>
        </p:nvSpPr>
        <p:spPr bwMode="auto">
          <a:xfrm>
            <a:off x="6934200" y="4478481"/>
            <a:ext cx="906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1s</a:t>
            </a:r>
          </a:p>
        </p:txBody>
      </p:sp>
      <p:sp>
        <p:nvSpPr>
          <p:cNvPr id="6181" name="Rectangle 43"/>
          <p:cNvSpPr>
            <a:spLocks noChangeArrowheads="1"/>
          </p:cNvSpPr>
          <p:nvPr/>
        </p:nvSpPr>
        <p:spPr bwMode="auto">
          <a:xfrm>
            <a:off x="6934200" y="4173681"/>
            <a:ext cx="9064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2s</a:t>
            </a:r>
          </a:p>
        </p:txBody>
      </p:sp>
      <p:sp>
        <p:nvSpPr>
          <p:cNvPr id="6182" name="Rectangle 44"/>
          <p:cNvSpPr>
            <a:spLocks noChangeArrowheads="1"/>
          </p:cNvSpPr>
          <p:nvPr/>
        </p:nvSpPr>
        <p:spPr bwMode="auto">
          <a:xfrm>
            <a:off x="6931025" y="2825894"/>
            <a:ext cx="9064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4s</a:t>
            </a:r>
          </a:p>
        </p:txBody>
      </p:sp>
      <p:sp>
        <p:nvSpPr>
          <p:cNvPr id="6183" name="Rectangle 45"/>
          <p:cNvSpPr>
            <a:spLocks noChangeArrowheads="1"/>
          </p:cNvSpPr>
          <p:nvPr/>
        </p:nvSpPr>
        <p:spPr bwMode="auto">
          <a:xfrm>
            <a:off x="6918325" y="1998806"/>
            <a:ext cx="9064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4d</a:t>
            </a:r>
          </a:p>
        </p:txBody>
      </p:sp>
      <p:sp>
        <p:nvSpPr>
          <p:cNvPr id="6184" name="Rectangle 46"/>
          <p:cNvSpPr>
            <a:spLocks noChangeArrowheads="1"/>
          </p:cNvSpPr>
          <p:nvPr/>
        </p:nvSpPr>
        <p:spPr bwMode="auto">
          <a:xfrm>
            <a:off x="6892925" y="1659081"/>
            <a:ext cx="9064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4f</a:t>
            </a:r>
          </a:p>
        </p:txBody>
      </p:sp>
      <p:sp>
        <p:nvSpPr>
          <p:cNvPr id="6185" name="Rectangle 47"/>
          <p:cNvSpPr>
            <a:spLocks noChangeArrowheads="1"/>
          </p:cNvSpPr>
          <p:nvPr/>
        </p:nvSpPr>
        <p:spPr bwMode="auto">
          <a:xfrm>
            <a:off x="2514600" y="2154381"/>
            <a:ext cx="906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4</a:t>
            </a:r>
          </a:p>
        </p:txBody>
      </p:sp>
      <p:sp>
        <p:nvSpPr>
          <p:cNvPr id="6186" name="Rectangle 48"/>
          <p:cNvSpPr>
            <a:spLocks noChangeArrowheads="1"/>
          </p:cNvSpPr>
          <p:nvPr/>
        </p:nvSpPr>
        <p:spPr bwMode="auto">
          <a:xfrm>
            <a:off x="2520950" y="3067194"/>
            <a:ext cx="906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3</a:t>
            </a:r>
          </a:p>
        </p:txBody>
      </p:sp>
      <p:sp>
        <p:nvSpPr>
          <p:cNvPr id="6187" name="Rectangle 49"/>
          <p:cNvSpPr>
            <a:spLocks noChangeArrowheads="1"/>
          </p:cNvSpPr>
          <p:nvPr/>
        </p:nvSpPr>
        <p:spPr bwMode="auto">
          <a:xfrm>
            <a:off x="2511425" y="3959369"/>
            <a:ext cx="9064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2</a:t>
            </a:r>
          </a:p>
        </p:txBody>
      </p:sp>
      <p:sp>
        <p:nvSpPr>
          <p:cNvPr id="6188" name="Rectangle 50"/>
          <p:cNvSpPr>
            <a:spLocks noChangeArrowheads="1"/>
          </p:cNvSpPr>
          <p:nvPr/>
        </p:nvSpPr>
        <p:spPr bwMode="auto">
          <a:xfrm>
            <a:off x="2511425" y="4476894"/>
            <a:ext cx="9064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1</a:t>
            </a:r>
          </a:p>
        </p:txBody>
      </p:sp>
      <p:sp>
        <p:nvSpPr>
          <p:cNvPr id="2099" name="Text Box 51"/>
          <p:cNvSpPr txBox="1">
            <a:spLocks noChangeArrowheads="1"/>
          </p:cNvSpPr>
          <p:nvPr/>
        </p:nvSpPr>
        <p:spPr bwMode="auto">
          <a:xfrm>
            <a:off x="1904256" y="822325"/>
            <a:ext cx="716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eaLnBrk="0" hangingPunct="0">
              <a:spcBef>
                <a:spcPct val="50000"/>
              </a:spcBef>
            </a:pPr>
            <a:r>
              <a:rPr lang="en-US" sz="2000" b="1" dirty="0" smtClean="0">
                <a:solidFill>
                  <a:srgbClr val="000099"/>
                </a:solidFill>
              </a:rPr>
              <a:t>THỨ TỰ CÁC MỨC NĂNG LƯỢNG TRONG NGUYÊN TỬ</a:t>
            </a:r>
          </a:p>
        </p:txBody>
      </p:sp>
      <p:sp>
        <p:nvSpPr>
          <p:cNvPr id="2100" name="Rectangle 52"/>
          <p:cNvSpPr>
            <a:spLocks noChangeArrowheads="1"/>
          </p:cNvSpPr>
          <p:nvPr/>
        </p:nvSpPr>
        <p:spPr bwMode="auto">
          <a:xfrm>
            <a:off x="533400" y="598068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en-US" sz="2400" dirty="0" smtClean="0">
                <a:solidFill>
                  <a:srgbClr val="000000"/>
                </a:solidFill>
                <a:latin typeface="Times New Roman" pitchFamily="18" charset="0"/>
              </a:rPr>
              <a:t/>
            </a:r>
            <a:br>
              <a:rPr lang="en-US" sz="2400" dirty="0" smtClean="0">
                <a:solidFill>
                  <a:srgbClr val="000000"/>
                </a:solidFill>
                <a:latin typeface="Times New Roman" pitchFamily="18" charset="0"/>
              </a:rPr>
            </a:br>
            <a:r>
              <a:rPr lang="en-US" sz="2400" dirty="0" smtClean="0">
                <a:solidFill>
                  <a:srgbClr val="7030A0"/>
                </a:solidFill>
                <a:latin typeface="Times New Roman" pitchFamily="18" charset="0"/>
              </a:rPr>
              <a:t>        </a:t>
            </a:r>
            <a:r>
              <a:rPr lang="en-US" sz="2400" b="1" dirty="0" smtClean="0">
                <a:solidFill>
                  <a:srgbClr val="7030A0"/>
                </a:solidFill>
                <a:latin typeface="Times New Roman" pitchFamily="18" charset="0"/>
              </a:rPr>
              <a:t>1s   2s2p   3s3p  4s  </a:t>
            </a:r>
            <a:r>
              <a:rPr lang="en-US" sz="2400" b="1" dirty="0" smtClean="0">
                <a:solidFill>
                  <a:srgbClr val="FF3300"/>
                </a:solidFill>
                <a:latin typeface="Times New Roman" pitchFamily="18" charset="0"/>
              </a:rPr>
              <a:t>3d</a:t>
            </a:r>
            <a:r>
              <a:rPr lang="en-US" sz="2400" b="1" dirty="0" smtClean="0">
                <a:solidFill>
                  <a:srgbClr val="000000"/>
                </a:solidFill>
                <a:latin typeface="Times New Roman" pitchFamily="18" charset="0"/>
              </a:rPr>
              <a:t>  </a:t>
            </a:r>
            <a:r>
              <a:rPr lang="en-US" sz="2400" b="1" dirty="0" smtClean="0">
                <a:solidFill>
                  <a:srgbClr val="7030A0"/>
                </a:solidFill>
                <a:latin typeface="Times New Roman" pitchFamily="18" charset="0"/>
              </a:rPr>
              <a:t>4p</a:t>
            </a:r>
            <a:r>
              <a:rPr lang="en-US" sz="2400" b="1" dirty="0" smtClean="0">
                <a:solidFill>
                  <a:srgbClr val="000000"/>
                </a:solidFill>
                <a:latin typeface="Times New Roman" pitchFamily="18" charset="0"/>
              </a:rPr>
              <a:t> </a:t>
            </a:r>
            <a:r>
              <a:rPr lang="en-US" sz="2400" b="1" dirty="0" smtClean="0">
                <a:solidFill>
                  <a:srgbClr val="FF0000"/>
                </a:solidFill>
                <a:latin typeface="Times New Roman" pitchFamily="18" charset="0"/>
              </a:rPr>
              <a:t>5s </a:t>
            </a:r>
            <a:r>
              <a:rPr lang="en-US" sz="2400" b="1" dirty="0" smtClean="0">
                <a:solidFill>
                  <a:srgbClr val="000000"/>
                </a:solidFill>
                <a:latin typeface="Times New Roman" pitchFamily="18" charset="0"/>
              </a:rPr>
              <a:t> </a:t>
            </a:r>
            <a:r>
              <a:rPr lang="en-US" sz="2400" b="1" dirty="0" smtClean="0">
                <a:solidFill>
                  <a:srgbClr val="7030A0"/>
                </a:solidFill>
                <a:latin typeface="Times New Roman" pitchFamily="18" charset="0"/>
              </a:rPr>
              <a:t>4d 5p 6s  ……………</a:t>
            </a:r>
          </a:p>
        </p:txBody>
      </p:sp>
    </p:spTree>
    <p:extLst>
      <p:ext uri="{BB962C8B-B14F-4D97-AF65-F5344CB8AC3E}">
        <p14:creationId xmlns:p14="http://schemas.microsoft.com/office/powerpoint/2010/main" val="2287550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
                                            <p:txEl>
                                              <p:pRg st="0" end="0"/>
                                            </p:txEl>
                                          </p:spTgt>
                                        </p:tgtEl>
                                        <p:attrNameLst>
                                          <p:attrName>style.visibility</p:attrName>
                                        </p:attrNameLst>
                                      </p:cBhvr>
                                      <p:to>
                                        <p:strVal val="visible"/>
                                      </p:to>
                                    </p:set>
                                    <p:animEffect transition="in" filter="fade">
                                      <p:cBhvr>
                                        <p:cTn id="7" dur="2000"/>
                                        <p:tgtEl>
                                          <p:spTgt spid="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box(in)">
                                      <p:cBhvr>
                                        <p:cTn id="12" dur="500"/>
                                        <p:tgtEl>
                                          <p:spTgt spid="2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00"/>
                                        </p:tgtEl>
                                        <p:attrNameLst>
                                          <p:attrName>style.visibility</p:attrName>
                                        </p:attrNameLst>
                                      </p:cBhvr>
                                      <p:to>
                                        <p:strVal val="visible"/>
                                      </p:to>
                                    </p:set>
                                    <p:animEffect transition="in" filter="box(in)">
                                      <p:cBhvr>
                                        <p:cTn id="17" dur="500"/>
                                        <p:tgtEl>
                                          <p:spTgt spid="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99" grpId="0" build="allAtOnce"/>
      <p:bldP spid="2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body" idx="1"/>
          </p:nvPr>
        </p:nvSpPr>
        <p:spPr>
          <a:xfrm>
            <a:off x="3874078" y="1397078"/>
            <a:ext cx="5257800" cy="4267200"/>
          </a:xfrm>
        </p:spPr>
        <p:txBody>
          <a:bodyPr/>
          <a:lstStyle/>
          <a:p>
            <a:r>
              <a:rPr lang="en-US" b="1" dirty="0"/>
              <a:t>1s</a:t>
            </a:r>
          </a:p>
          <a:p>
            <a:r>
              <a:rPr lang="en-US" b="1" dirty="0"/>
              <a:t>2s  2p</a:t>
            </a:r>
          </a:p>
          <a:p>
            <a:r>
              <a:rPr lang="en-US" b="1" dirty="0"/>
              <a:t>3s  3p  3d</a:t>
            </a:r>
          </a:p>
          <a:p>
            <a:r>
              <a:rPr lang="en-US" b="1" dirty="0"/>
              <a:t>4s  4p  4d  4f</a:t>
            </a:r>
          </a:p>
          <a:p>
            <a:r>
              <a:rPr lang="en-US" b="1" dirty="0"/>
              <a:t>5s  5p  5d  5f  5g</a:t>
            </a:r>
          </a:p>
          <a:p>
            <a:r>
              <a:rPr lang="en-US" b="1" dirty="0"/>
              <a:t>6s  6p  6d  6f  6g  6h</a:t>
            </a:r>
          </a:p>
          <a:p>
            <a:r>
              <a:rPr lang="en-US" b="1" dirty="0"/>
              <a:t>7s  7p  7d  7f  7g  7h  7i</a:t>
            </a:r>
          </a:p>
        </p:txBody>
      </p:sp>
      <p:sp>
        <p:nvSpPr>
          <p:cNvPr id="10266" name="Line 26"/>
          <p:cNvSpPr>
            <a:spLocks noChangeShapeType="1"/>
          </p:cNvSpPr>
          <p:nvPr/>
        </p:nvSpPr>
        <p:spPr bwMode="auto">
          <a:xfrm flipH="1">
            <a:off x="4026478" y="1168478"/>
            <a:ext cx="989013" cy="11430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27"/>
          <p:cNvSpPr>
            <a:spLocks noChangeShapeType="1"/>
          </p:cNvSpPr>
          <p:nvPr/>
        </p:nvSpPr>
        <p:spPr bwMode="auto">
          <a:xfrm flipH="1">
            <a:off x="4026478" y="1625678"/>
            <a:ext cx="989013" cy="11430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28"/>
          <p:cNvSpPr>
            <a:spLocks noChangeShapeType="1"/>
          </p:cNvSpPr>
          <p:nvPr/>
        </p:nvSpPr>
        <p:spPr bwMode="auto">
          <a:xfrm flipH="1">
            <a:off x="4407478" y="1930478"/>
            <a:ext cx="989013" cy="11430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29"/>
          <p:cNvSpPr>
            <a:spLocks noChangeShapeType="1"/>
          </p:cNvSpPr>
          <p:nvPr/>
        </p:nvSpPr>
        <p:spPr bwMode="auto">
          <a:xfrm flipH="1">
            <a:off x="4407478" y="2159078"/>
            <a:ext cx="1447800" cy="14478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30"/>
          <p:cNvSpPr>
            <a:spLocks noChangeShapeType="1"/>
          </p:cNvSpPr>
          <p:nvPr/>
        </p:nvSpPr>
        <p:spPr bwMode="auto">
          <a:xfrm flipH="1">
            <a:off x="4331278" y="2387678"/>
            <a:ext cx="2057400" cy="17526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1"/>
          <p:cNvSpPr>
            <a:spLocks noChangeShapeType="1"/>
          </p:cNvSpPr>
          <p:nvPr/>
        </p:nvSpPr>
        <p:spPr bwMode="auto">
          <a:xfrm flipH="1">
            <a:off x="4255078" y="3073478"/>
            <a:ext cx="2057400" cy="17526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32"/>
          <p:cNvSpPr>
            <a:spLocks noChangeShapeType="1"/>
          </p:cNvSpPr>
          <p:nvPr/>
        </p:nvSpPr>
        <p:spPr bwMode="auto">
          <a:xfrm flipH="1">
            <a:off x="4407478" y="3302078"/>
            <a:ext cx="2286000" cy="1947863"/>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33"/>
          <p:cNvSpPr>
            <a:spLocks noChangeShapeType="1"/>
          </p:cNvSpPr>
          <p:nvPr/>
        </p:nvSpPr>
        <p:spPr bwMode="auto">
          <a:xfrm flipH="1">
            <a:off x="4788478" y="3606878"/>
            <a:ext cx="2286000" cy="1947863"/>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34"/>
          <p:cNvSpPr>
            <a:spLocks noChangeShapeType="1"/>
          </p:cNvSpPr>
          <p:nvPr/>
        </p:nvSpPr>
        <p:spPr bwMode="auto">
          <a:xfrm flipH="1">
            <a:off x="5321878" y="3683078"/>
            <a:ext cx="2286000" cy="1947863"/>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35"/>
          <p:cNvSpPr>
            <a:spLocks noChangeShapeType="1"/>
          </p:cNvSpPr>
          <p:nvPr/>
        </p:nvSpPr>
        <p:spPr bwMode="auto">
          <a:xfrm flipH="1">
            <a:off x="5931478" y="4332366"/>
            <a:ext cx="1524000" cy="12985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36"/>
          <p:cNvSpPr>
            <a:spLocks noChangeShapeType="1"/>
          </p:cNvSpPr>
          <p:nvPr/>
        </p:nvSpPr>
        <p:spPr bwMode="auto">
          <a:xfrm flipH="1">
            <a:off x="6845878" y="4216478"/>
            <a:ext cx="1524000" cy="12985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37"/>
          <p:cNvSpPr>
            <a:spLocks noChangeShapeType="1"/>
          </p:cNvSpPr>
          <p:nvPr/>
        </p:nvSpPr>
        <p:spPr bwMode="auto">
          <a:xfrm flipH="1">
            <a:off x="7531678" y="4749878"/>
            <a:ext cx="838200" cy="7143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38"/>
          <p:cNvSpPr>
            <a:spLocks noChangeShapeType="1"/>
          </p:cNvSpPr>
          <p:nvPr/>
        </p:nvSpPr>
        <p:spPr bwMode="auto">
          <a:xfrm flipH="1">
            <a:off x="8065078" y="4826078"/>
            <a:ext cx="838200" cy="7143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AutoShape 18"/>
          <p:cNvSpPr>
            <a:spLocks noChangeArrowheads="1"/>
          </p:cNvSpPr>
          <p:nvPr/>
        </p:nvSpPr>
        <p:spPr bwMode="gray">
          <a:xfrm>
            <a:off x="107504" y="0"/>
            <a:ext cx="9433048" cy="908720"/>
          </a:xfrm>
          <a:prstGeom prst="roundRect">
            <a:avLst>
              <a:gd name="adj" fmla="val 4910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p:spPr>
        <p:txBody>
          <a:bodyPr wrap="none" anchor="ctr"/>
          <a:lstStyle/>
          <a:p>
            <a:r>
              <a:rPr lang="en-US" sz="3000" b="1" dirty="0" err="1" smtClean="0">
                <a:solidFill>
                  <a:schemeClr val="bg1"/>
                </a:solidFill>
              </a:rPr>
              <a:t>Trật</a:t>
            </a:r>
            <a:r>
              <a:rPr lang="en-US" sz="3000" b="1" dirty="0" smtClean="0">
                <a:solidFill>
                  <a:schemeClr val="bg1"/>
                </a:solidFill>
              </a:rPr>
              <a:t> </a:t>
            </a:r>
            <a:r>
              <a:rPr lang="en-US" sz="3000" b="1" dirty="0" err="1">
                <a:solidFill>
                  <a:schemeClr val="bg1"/>
                </a:solidFill>
              </a:rPr>
              <a:t>tự</a:t>
            </a:r>
            <a:r>
              <a:rPr lang="en-US" sz="3000" b="1" dirty="0">
                <a:solidFill>
                  <a:schemeClr val="bg1"/>
                </a:solidFill>
              </a:rPr>
              <a:t> </a:t>
            </a:r>
            <a:r>
              <a:rPr lang="en-US" sz="3000" b="1" dirty="0" err="1">
                <a:solidFill>
                  <a:schemeClr val="bg1"/>
                </a:solidFill>
              </a:rPr>
              <a:t>các</a:t>
            </a:r>
            <a:r>
              <a:rPr lang="en-US" sz="3000" b="1" dirty="0">
                <a:solidFill>
                  <a:schemeClr val="bg1"/>
                </a:solidFill>
              </a:rPr>
              <a:t> </a:t>
            </a:r>
            <a:r>
              <a:rPr lang="en-US" sz="3000" b="1" dirty="0" err="1">
                <a:solidFill>
                  <a:schemeClr val="bg1"/>
                </a:solidFill>
              </a:rPr>
              <a:t>mức</a:t>
            </a:r>
            <a:r>
              <a:rPr lang="en-US" sz="3000" b="1" dirty="0">
                <a:solidFill>
                  <a:schemeClr val="bg1"/>
                </a:solidFill>
              </a:rPr>
              <a:t> </a:t>
            </a:r>
            <a:r>
              <a:rPr lang="en-US" sz="3000" b="1" dirty="0" err="1">
                <a:solidFill>
                  <a:schemeClr val="bg1"/>
                </a:solidFill>
              </a:rPr>
              <a:t>năng</a:t>
            </a:r>
            <a:r>
              <a:rPr lang="en-US" sz="3000" b="1" dirty="0">
                <a:solidFill>
                  <a:schemeClr val="bg1"/>
                </a:solidFill>
              </a:rPr>
              <a:t> </a:t>
            </a:r>
            <a:r>
              <a:rPr lang="en-US" sz="3000" b="1" dirty="0" err="1" smtClean="0">
                <a:solidFill>
                  <a:schemeClr val="bg1"/>
                </a:solidFill>
              </a:rPr>
              <a:t>lượng</a:t>
            </a:r>
            <a:r>
              <a:rPr lang="en-US" sz="3000" b="1" dirty="0">
                <a:solidFill>
                  <a:schemeClr val="bg1"/>
                </a:solidFill>
              </a:rPr>
              <a:t> </a:t>
            </a:r>
            <a:r>
              <a:rPr lang="en-US" sz="3000" b="1" dirty="0" err="1" smtClean="0">
                <a:solidFill>
                  <a:schemeClr val="bg1"/>
                </a:solidFill>
              </a:rPr>
              <a:t>obitan</a:t>
            </a:r>
            <a:r>
              <a:rPr lang="en-US" sz="3000" b="1" dirty="0" smtClean="0">
                <a:solidFill>
                  <a:schemeClr val="bg1"/>
                </a:solidFill>
              </a:rPr>
              <a:t> </a:t>
            </a:r>
            <a:r>
              <a:rPr lang="en-US" sz="3000" b="1" dirty="0" err="1">
                <a:solidFill>
                  <a:schemeClr val="bg1"/>
                </a:solidFill>
              </a:rPr>
              <a:t>nguyên</a:t>
            </a:r>
            <a:r>
              <a:rPr lang="en-US" sz="3000" b="1" dirty="0">
                <a:solidFill>
                  <a:schemeClr val="bg1"/>
                </a:solidFill>
              </a:rPr>
              <a:t> </a:t>
            </a:r>
            <a:r>
              <a:rPr lang="en-US" sz="3000" b="1" dirty="0" err="1">
                <a:solidFill>
                  <a:schemeClr val="bg1"/>
                </a:solidFill>
              </a:rPr>
              <a:t>tử</a:t>
            </a:r>
            <a:endParaRPr lang="en-US" sz="3000" b="1" dirty="0">
              <a:solidFill>
                <a:schemeClr val="bg1"/>
              </a:solidFill>
            </a:endParaRPr>
          </a:p>
        </p:txBody>
      </p:sp>
      <p:sp>
        <p:nvSpPr>
          <p:cNvPr id="2" name="Rectangle 1"/>
          <p:cNvSpPr/>
          <p:nvPr/>
        </p:nvSpPr>
        <p:spPr>
          <a:xfrm>
            <a:off x="364676" y="5897902"/>
            <a:ext cx="10371604"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7030A0"/>
                </a:solidFill>
                <a:effectLst/>
                <a:uLnTx/>
                <a:uFillTx/>
                <a:latin typeface="Times New Roman" pitchFamily="18" charset="0"/>
              </a:rPr>
              <a:t> </a:t>
            </a:r>
            <a:r>
              <a:rPr kumimoji="0" lang="en-US" sz="3600" b="1" i="0" u="none" strike="noStrike" kern="0" cap="none" spc="0" normalizeH="0" baseline="0" noProof="0" dirty="0" smtClean="0">
                <a:ln>
                  <a:noFill/>
                </a:ln>
                <a:solidFill>
                  <a:srgbClr val="7030A0"/>
                </a:solidFill>
                <a:effectLst/>
                <a:uLnTx/>
                <a:uFillTx/>
                <a:latin typeface="Times New Roman" pitchFamily="18" charset="0"/>
              </a:rPr>
              <a:t>1s   2s2p   3s3p  4s  </a:t>
            </a:r>
            <a:r>
              <a:rPr kumimoji="0" lang="en-US" sz="3600" b="1" i="0" u="none" strike="noStrike" kern="0" cap="none" spc="0" normalizeH="0" baseline="0" noProof="0" dirty="0" smtClean="0">
                <a:ln>
                  <a:noFill/>
                </a:ln>
                <a:solidFill>
                  <a:srgbClr val="FF3300"/>
                </a:solidFill>
                <a:effectLst/>
                <a:uLnTx/>
                <a:uFillTx/>
                <a:latin typeface="Times New Roman" pitchFamily="18" charset="0"/>
              </a:rPr>
              <a:t>3d</a:t>
            </a:r>
            <a:r>
              <a:rPr kumimoji="0" lang="en-US" sz="3600" b="1" i="0" u="none" strike="noStrike" kern="0" cap="none" spc="0" normalizeH="0" baseline="0" noProof="0" dirty="0" smtClean="0">
                <a:ln>
                  <a:noFill/>
                </a:ln>
                <a:solidFill>
                  <a:srgbClr val="000000"/>
                </a:solidFill>
                <a:effectLst/>
                <a:uLnTx/>
                <a:uFillTx/>
                <a:latin typeface="Times New Roman" pitchFamily="18" charset="0"/>
              </a:rPr>
              <a:t>  </a:t>
            </a:r>
            <a:r>
              <a:rPr kumimoji="0" lang="en-US" sz="3600" b="1" i="0" u="none" strike="noStrike" kern="0" cap="none" spc="0" normalizeH="0" baseline="0" noProof="0" dirty="0" smtClean="0">
                <a:ln>
                  <a:noFill/>
                </a:ln>
                <a:solidFill>
                  <a:srgbClr val="7030A0"/>
                </a:solidFill>
                <a:effectLst/>
                <a:uLnTx/>
                <a:uFillTx/>
                <a:latin typeface="Times New Roman" pitchFamily="18" charset="0"/>
              </a:rPr>
              <a:t>4p</a:t>
            </a:r>
            <a:r>
              <a:rPr kumimoji="0" lang="en-US" sz="3600" b="1" i="0" u="none" strike="noStrike" kern="0" cap="none" spc="0" normalizeH="0" baseline="0" noProof="0" dirty="0" smtClean="0">
                <a:ln>
                  <a:noFill/>
                </a:ln>
                <a:solidFill>
                  <a:srgbClr val="000000"/>
                </a:solidFill>
                <a:effectLst/>
                <a:uLnTx/>
                <a:uFillTx/>
                <a:latin typeface="Times New Roman" pitchFamily="18" charset="0"/>
              </a:rPr>
              <a:t> </a:t>
            </a:r>
            <a:r>
              <a:rPr kumimoji="0" lang="en-US" sz="3600" b="1" i="0" u="none" strike="noStrike" kern="0" cap="none" spc="0" normalizeH="0" baseline="0" noProof="0" dirty="0" smtClean="0">
                <a:ln>
                  <a:noFill/>
                </a:ln>
                <a:solidFill>
                  <a:srgbClr val="FF0000"/>
                </a:solidFill>
                <a:effectLst/>
                <a:uLnTx/>
                <a:uFillTx/>
                <a:latin typeface="Times New Roman" pitchFamily="18" charset="0"/>
              </a:rPr>
              <a:t>5s </a:t>
            </a:r>
            <a:r>
              <a:rPr kumimoji="0" lang="en-US" sz="3600" b="1" i="0" u="none" strike="noStrike" kern="0" cap="none" spc="0" normalizeH="0" baseline="0" noProof="0" dirty="0" smtClean="0">
                <a:ln>
                  <a:noFill/>
                </a:ln>
                <a:solidFill>
                  <a:srgbClr val="000000"/>
                </a:solidFill>
                <a:effectLst/>
                <a:uLnTx/>
                <a:uFillTx/>
                <a:latin typeface="Times New Roman" pitchFamily="18" charset="0"/>
              </a:rPr>
              <a:t> </a:t>
            </a:r>
            <a:r>
              <a:rPr kumimoji="0" lang="en-US" sz="3600" b="1" i="0" u="none" strike="noStrike" kern="0" cap="none" spc="0" normalizeH="0" baseline="0" noProof="0" dirty="0" smtClean="0">
                <a:ln>
                  <a:noFill/>
                </a:ln>
                <a:solidFill>
                  <a:srgbClr val="7030A0"/>
                </a:solidFill>
                <a:effectLst/>
                <a:uLnTx/>
                <a:uFillTx/>
                <a:latin typeface="Times New Roman" pitchFamily="18" charset="0"/>
              </a:rPr>
              <a:t>4d 5p 6s  ……</a:t>
            </a:r>
            <a:endParaRPr kumimoji="0" lang="en-US" sz="3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559378" y="2159078"/>
            <a:ext cx="2644470" cy="2554545"/>
          </a:xfrm>
          <a:prstGeom prst="rect">
            <a:avLst/>
          </a:prstGeom>
        </p:spPr>
        <p:txBody>
          <a:bodyPr wrap="square">
            <a:spAutoFit/>
          </a:bodyPr>
          <a:lstStyle/>
          <a:p>
            <a:pPr lvl="0"/>
            <a:r>
              <a:rPr lang="en-US" sz="3200" b="1" dirty="0" err="1">
                <a:solidFill>
                  <a:srgbClr val="000099"/>
                </a:solidFill>
                <a:latin typeface="Times New Roman" pitchFamily="18" charset="0"/>
                <a:cs typeface="Times New Roman" pitchFamily="18" charset="0"/>
              </a:rPr>
              <a:t>Sơ</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đồ</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phân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bố</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mức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năng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lượng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của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lớp</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phân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lớp</a:t>
            </a:r>
            <a:endParaRPr lang="en-US" sz="32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300193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p:cTn id="7" dur="500" fill="hold"/>
                                        <p:tgtEl>
                                          <p:spTgt spid="2066"/>
                                        </p:tgtEl>
                                        <p:attrNameLst>
                                          <p:attrName>ppt_w</p:attrName>
                                        </p:attrNameLst>
                                      </p:cBhvr>
                                      <p:tavLst>
                                        <p:tav tm="0">
                                          <p:val>
                                            <p:fltVal val="0"/>
                                          </p:val>
                                        </p:tav>
                                        <p:tav tm="100000">
                                          <p:val>
                                            <p:strVal val="#ppt_w"/>
                                          </p:val>
                                        </p:tav>
                                      </p:tavLst>
                                    </p:anim>
                                    <p:anim calcmode="lin" valueType="num">
                                      <p:cBhvr>
                                        <p:cTn id="8" dur="500" fill="hold"/>
                                        <p:tgtEl>
                                          <p:spTgt spid="20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6">
                                            <p:txEl>
                                              <p:pRg st="0" end="0"/>
                                            </p:txEl>
                                          </p:spTgt>
                                        </p:tgtEl>
                                        <p:attrNameLst>
                                          <p:attrName>style.visibility</p:attrName>
                                        </p:attrNameLst>
                                      </p:cBhvr>
                                      <p:to>
                                        <p:strVal val="visible"/>
                                      </p:to>
                                    </p:set>
                                    <p:anim calcmode="lin" valueType="num">
                                      <p:cBhvr additive="base">
                                        <p:cTn id="13"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0246">
                                            <p:txEl>
                                              <p:pRg st="1" end="1"/>
                                            </p:txEl>
                                          </p:spTgt>
                                        </p:tgtEl>
                                        <p:attrNameLst>
                                          <p:attrName>style.visibility</p:attrName>
                                        </p:attrNameLst>
                                      </p:cBhvr>
                                      <p:to>
                                        <p:strVal val="visible"/>
                                      </p:to>
                                    </p:set>
                                    <p:anim calcmode="lin" valueType="num">
                                      <p:cBhvr additive="base">
                                        <p:cTn id="18"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6">
                                            <p:txEl>
                                              <p:pRg st="1" end="1"/>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0246">
                                            <p:txEl>
                                              <p:pRg st="2" end="2"/>
                                            </p:txEl>
                                          </p:spTgt>
                                        </p:tgtEl>
                                        <p:attrNameLst>
                                          <p:attrName>style.visibility</p:attrName>
                                        </p:attrNameLst>
                                      </p:cBhvr>
                                      <p:to>
                                        <p:strVal val="visible"/>
                                      </p:to>
                                    </p:set>
                                    <p:anim calcmode="lin" valueType="num">
                                      <p:cBhvr additive="base">
                                        <p:cTn id="23" dur="5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6">
                                            <p:txEl>
                                              <p:pRg st="2" end="2"/>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0246">
                                            <p:txEl>
                                              <p:pRg st="3" end="3"/>
                                            </p:txEl>
                                          </p:spTgt>
                                        </p:tgtEl>
                                        <p:attrNameLst>
                                          <p:attrName>style.visibility</p:attrName>
                                        </p:attrNameLst>
                                      </p:cBhvr>
                                      <p:to>
                                        <p:strVal val="visible"/>
                                      </p:to>
                                    </p:set>
                                    <p:anim calcmode="lin" valueType="num">
                                      <p:cBhvr additive="base">
                                        <p:cTn id="28" dur="5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246">
                                            <p:txEl>
                                              <p:pRg st="3" end="3"/>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0246">
                                            <p:txEl>
                                              <p:pRg st="4" end="4"/>
                                            </p:txEl>
                                          </p:spTgt>
                                        </p:tgtEl>
                                        <p:attrNameLst>
                                          <p:attrName>style.visibility</p:attrName>
                                        </p:attrNameLst>
                                      </p:cBhvr>
                                      <p:to>
                                        <p:strVal val="visible"/>
                                      </p:to>
                                    </p:set>
                                    <p:anim calcmode="lin" valueType="num">
                                      <p:cBhvr additive="base">
                                        <p:cTn id="33" dur="5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6">
                                            <p:txEl>
                                              <p:pRg st="4" end="4"/>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0246">
                                            <p:txEl>
                                              <p:pRg st="5" end="5"/>
                                            </p:txEl>
                                          </p:spTgt>
                                        </p:tgtEl>
                                        <p:attrNameLst>
                                          <p:attrName>style.visibility</p:attrName>
                                        </p:attrNameLst>
                                      </p:cBhvr>
                                      <p:to>
                                        <p:strVal val="visible"/>
                                      </p:to>
                                    </p:set>
                                    <p:anim calcmode="lin" valueType="num">
                                      <p:cBhvr additive="base">
                                        <p:cTn id="38" dur="5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46">
                                            <p:txEl>
                                              <p:pRg st="5" end="5"/>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0246">
                                            <p:txEl>
                                              <p:pRg st="6" end="6"/>
                                            </p:txEl>
                                          </p:spTgt>
                                        </p:tgtEl>
                                        <p:attrNameLst>
                                          <p:attrName>style.visibility</p:attrName>
                                        </p:attrNameLst>
                                      </p:cBhvr>
                                      <p:to>
                                        <p:strVal val="visible"/>
                                      </p:to>
                                    </p:set>
                                    <p:anim calcmode="lin" valueType="num">
                                      <p:cBhvr additive="base">
                                        <p:cTn id="43" dur="5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266"/>
                                        </p:tgtEl>
                                        <p:attrNameLst>
                                          <p:attrName>style.visibility</p:attrName>
                                        </p:attrNameLst>
                                      </p:cBhvr>
                                      <p:to>
                                        <p:strVal val="visible"/>
                                      </p:to>
                                    </p:set>
                                    <p:animEffect transition="in" filter="wipe(up)">
                                      <p:cBhvr>
                                        <p:cTn id="49" dur="500"/>
                                        <p:tgtEl>
                                          <p:spTgt spid="10266"/>
                                        </p:tgtEl>
                                      </p:cBhvr>
                                    </p:animEffec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0267"/>
                                        </p:tgtEl>
                                        <p:attrNameLst>
                                          <p:attrName>style.visibility</p:attrName>
                                        </p:attrNameLst>
                                      </p:cBhvr>
                                      <p:to>
                                        <p:strVal val="visible"/>
                                      </p:to>
                                    </p:set>
                                    <p:animEffect transition="in" filter="wipe(up)">
                                      <p:cBhvr>
                                        <p:cTn id="53" dur="500"/>
                                        <p:tgtEl>
                                          <p:spTgt spid="10267"/>
                                        </p:tgtEl>
                                      </p:cBhvr>
                                    </p:animEffect>
                                  </p:childTnLst>
                                </p:cTn>
                              </p:par>
                            </p:childTnLst>
                          </p:cTn>
                        </p:par>
                        <p:par>
                          <p:cTn id="54" fill="hold" nodeType="afterGroup">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10268"/>
                                        </p:tgtEl>
                                        <p:attrNameLst>
                                          <p:attrName>style.visibility</p:attrName>
                                        </p:attrNameLst>
                                      </p:cBhvr>
                                      <p:to>
                                        <p:strVal val="visible"/>
                                      </p:to>
                                    </p:set>
                                    <p:animEffect transition="in" filter="wipe(up)">
                                      <p:cBhvr>
                                        <p:cTn id="57" dur="500"/>
                                        <p:tgtEl>
                                          <p:spTgt spid="10268"/>
                                        </p:tgtEl>
                                      </p:cBhvr>
                                    </p:animEffect>
                                  </p:childTnLst>
                                </p:cTn>
                              </p:par>
                            </p:childTnLst>
                          </p:cTn>
                        </p:par>
                        <p:par>
                          <p:cTn id="58" fill="hold" nodeType="afterGroup">
                            <p:stCondLst>
                              <p:cond delay="1500"/>
                            </p:stCondLst>
                            <p:childTnLst>
                              <p:par>
                                <p:cTn id="59" presetID="22" presetClass="entr" presetSubtype="1" fill="hold" grpId="0" nodeType="afterEffect">
                                  <p:stCondLst>
                                    <p:cond delay="0"/>
                                  </p:stCondLst>
                                  <p:childTnLst>
                                    <p:set>
                                      <p:cBhvr>
                                        <p:cTn id="60" dur="1" fill="hold">
                                          <p:stCondLst>
                                            <p:cond delay="0"/>
                                          </p:stCondLst>
                                        </p:cTn>
                                        <p:tgtEl>
                                          <p:spTgt spid="10269"/>
                                        </p:tgtEl>
                                        <p:attrNameLst>
                                          <p:attrName>style.visibility</p:attrName>
                                        </p:attrNameLst>
                                      </p:cBhvr>
                                      <p:to>
                                        <p:strVal val="visible"/>
                                      </p:to>
                                    </p:set>
                                    <p:animEffect transition="in" filter="wipe(up)">
                                      <p:cBhvr>
                                        <p:cTn id="61" dur="500"/>
                                        <p:tgtEl>
                                          <p:spTgt spid="10269"/>
                                        </p:tgtEl>
                                      </p:cBhvr>
                                    </p:animEffect>
                                  </p:childTnLst>
                                </p:cTn>
                              </p:par>
                            </p:childTnLst>
                          </p:cTn>
                        </p:par>
                        <p:par>
                          <p:cTn id="62" fill="hold" nodeType="afterGroup">
                            <p:stCondLst>
                              <p:cond delay="2000"/>
                            </p:stCondLst>
                            <p:childTnLst>
                              <p:par>
                                <p:cTn id="63" presetID="22" presetClass="entr" presetSubtype="1" fill="hold" grpId="0" nodeType="afterEffect">
                                  <p:stCondLst>
                                    <p:cond delay="0"/>
                                  </p:stCondLst>
                                  <p:childTnLst>
                                    <p:set>
                                      <p:cBhvr>
                                        <p:cTn id="64" dur="1" fill="hold">
                                          <p:stCondLst>
                                            <p:cond delay="0"/>
                                          </p:stCondLst>
                                        </p:cTn>
                                        <p:tgtEl>
                                          <p:spTgt spid="10270"/>
                                        </p:tgtEl>
                                        <p:attrNameLst>
                                          <p:attrName>style.visibility</p:attrName>
                                        </p:attrNameLst>
                                      </p:cBhvr>
                                      <p:to>
                                        <p:strVal val="visible"/>
                                      </p:to>
                                    </p:set>
                                    <p:animEffect transition="in" filter="wipe(up)">
                                      <p:cBhvr>
                                        <p:cTn id="65" dur="500"/>
                                        <p:tgtEl>
                                          <p:spTgt spid="10270"/>
                                        </p:tgtEl>
                                      </p:cBhvr>
                                    </p:animEffect>
                                  </p:childTnLst>
                                </p:cTn>
                              </p:par>
                            </p:childTnLst>
                          </p:cTn>
                        </p:par>
                        <p:par>
                          <p:cTn id="66" fill="hold" nodeType="afterGroup">
                            <p:stCondLst>
                              <p:cond delay="2500"/>
                            </p:stCondLst>
                            <p:childTnLst>
                              <p:par>
                                <p:cTn id="67" presetID="22" presetClass="entr" presetSubtype="1" fill="hold" grpId="0" nodeType="afterEffect">
                                  <p:stCondLst>
                                    <p:cond delay="0"/>
                                  </p:stCondLst>
                                  <p:childTnLst>
                                    <p:set>
                                      <p:cBhvr>
                                        <p:cTn id="68" dur="1" fill="hold">
                                          <p:stCondLst>
                                            <p:cond delay="0"/>
                                          </p:stCondLst>
                                        </p:cTn>
                                        <p:tgtEl>
                                          <p:spTgt spid="10271"/>
                                        </p:tgtEl>
                                        <p:attrNameLst>
                                          <p:attrName>style.visibility</p:attrName>
                                        </p:attrNameLst>
                                      </p:cBhvr>
                                      <p:to>
                                        <p:strVal val="visible"/>
                                      </p:to>
                                    </p:set>
                                    <p:animEffect transition="in" filter="wipe(up)">
                                      <p:cBhvr>
                                        <p:cTn id="69" dur="500"/>
                                        <p:tgtEl>
                                          <p:spTgt spid="10271"/>
                                        </p:tgtEl>
                                      </p:cBhvr>
                                    </p:animEffect>
                                  </p:childTnLst>
                                </p:cTn>
                              </p:par>
                            </p:childTnLst>
                          </p:cTn>
                        </p:par>
                        <p:par>
                          <p:cTn id="70" fill="hold" nodeType="afterGroup">
                            <p:stCondLst>
                              <p:cond delay="3000"/>
                            </p:stCondLst>
                            <p:childTnLst>
                              <p:par>
                                <p:cTn id="71" presetID="22" presetClass="entr" presetSubtype="1" fill="hold" grpId="0" nodeType="afterEffect">
                                  <p:stCondLst>
                                    <p:cond delay="0"/>
                                  </p:stCondLst>
                                  <p:childTnLst>
                                    <p:set>
                                      <p:cBhvr>
                                        <p:cTn id="72" dur="1" fill="hold">
                                          <p:stCondLst>
                                            <p:cond delay="0"/>
                                          </p:stCondLst>
                                        </p:cTn>
                                        <p:tgtEl>
                                          <p:spTgt spid="10272"/>
                                        </p:tgtEl>
                                        <p:attrNameLst>
                                          <p:attrName>style.visibility</p:attrName>
                                        </p:attrNameLst>
                                      </p:cBhvr>
                                      <p:to>
                                        <p:strVal val="visible"/>
                                      </p:to>
                                    </p:set>
                                    <p:animEffect transition="in" filter="wipe(up)">
                                      <p:cBhvr>
                                        <p:cTn id="73" dur="500"/>
                                        <p:tgtEl>
                                          <p:spTgt spid="10272"/>
                                        </p:tgtEl>
                                      </p:cBhvr>
                                    </p:animEffect>
                                  </p:childTnLst>
                                </p:cTn>
                              </p:par>
                            </p:childTnLst>
                          </p:cTn>
                        </p:par>
                        <p:par>
                          <p:cTn id="74" fill="hold" nodeType="afterGroup">
                            <p:stCondLst>
                              <p:cond delay="3500"/>
                            </p:stCondLst>
                            <p:childTnLst>
                              <p:par>
                                <p:cTn id="75" presetID="22" presetClass="entr" presetSubtype="1" fill="hold" grpId="0" nodeType="afterEffect">
                                  <p:stCondLst>
                                    <p:cond delay="0"/>
                                  </p:stCondLst>
                                  <p:childTnLst>
                                    <p:set>
                                      <p:cBhvr>
                                        <p:cTn id="76" dur="1" fill="hold">
                                          <p:stCondLst>
                                            <p:cond delay="0"/>
                                          </p:stCondLst>
                                        </p:cTn>
                                        <p:tgtEl>
                                          <p:spTgt spid="10273"/>
                                        </p:tgtEl>
                                        <p:attrNameLst>
                                          <p:attrName>style.visibility</p:attrName>
                                        </p:attrNameLst>
                                      </p:cBhvr>
                                      <p:to>
                                        <p:strVal val="visible"/>
                                      </p:to>
                                    </p:set>
                                    <p:animEffect transition="in" filter="wipe(up)">
                                      <p:cBhvr>
                                        <p:cTn id="77" dur="500"/>
                                        <p:tgtEl>
                                          <p:spTgt spid="10273"/>
                                        </p:tgtEl>
                                      </p:cBhvr>
                                    </p:animEffect>
                                  </p:childTnLst>
                                </p:cTn>
                              </p:par>
                            </p:childTnLst>
                          </p:cTn>
                        </p:par>
                        <p:par>
                          <p:cTn id="78" fill="hold" nodeType="afterGroup">
                            <p:stCondLst>
                              <p:cond delay="4000"/>
                            </p:stCondLst>
                            <p:childTnLst>
                              <p:par>
                                <p:cTn id="79" presetID="22" presetClass="entr" presetSubtype="1" fill="hold" grpId="0" nodeType="afterEffect">
                                  <p:stCondLst>
                                    <p:cond delay="0"/>
                                  </p:stCondLst>
                                  <p:childTnLst>
                                    <p:set>
                                      <p:cBhvr>
                                        <p:cTn id="80" dur="1" fill="hold">
                                          <p:stCondLst>
                                            <p:cond delay="0"/>
                                          </p:stCondLst>
                                        </p:cTn>
                                        <p:tgtEl>
                                          <p:spTgt spid="10274"/>
                                        </p:tgtEl>
                                        <p:attrNameLst>
                                          <p:attrName>style.visibility</p:attrName>
                                        </p:attrNameLst>
                                      </p:cBhvr>
                                      <p:to>
                                        <p:strVal val="visible"/>
                                      </p:to>
                                    </p:set>
                                    <p:animEffect transition="in" filter="wipe(up)">
                                      <p:cBhvr>
                                        <p:cTn id="81" dur="500"/>
                                        <p:tgtEl>
                                          <p:spTgt spid="10274"/>
                                        </p:tgtEl>
                                      </p:cBhvr>
                                    </p:animEffect>
                                  </p:childTnLst>
                                </p:cTn>
                              </p:par>
                            </p:childTnLst>
                          </p:cTn>
                        </p:par>
                        <p:par>
                          <p:cTn id="82" fill="hold" nodeType="afterGroup">
                            <p:stCondLst>
                              <p:cond delay="4500"/>
                            </p:stCondLst>
                            <p:childTnLst>
                              <p:par>
                                <p:cTn id="83" presetID="22" presetClass="entr" presetSubtype="1" fill="hold" grpId="0" nodeType="afterEffect">
                                  <p:stCondLst>
                                    <p:cond delay="0"/>
                                  </p:stCondLst>
                                  <p:childTnLst>
                                    <p:set>
                                      <p:cBhvr>
                                        <p:cTn id="84" dur="1" fill="hold">
                                          <p:stCondLst>
                                            <p:cond delay="0"/>
                                          </p:stCondLst>
                                        </p:cTn>
                                        <p:tgtEl>
                                          <p:spTgt spid="10275"/>
                                        </p:tgtEl>
                                        <p:attrNameLst>
                                          <p:attrName>style.visibility</p:attrName>
                                        </p:attrNameLst>
                                      </p:cBhvr>
                                      <p:to>
                                        <p:strVal val="visible"/>
                                      </p:to>
                                    </p:set>
                                    <p:animEffect transition="in" filter="wipe(up)">
                                      <p:cBhvr>
                                        <p:cTn id="85" dur="500"/>
                                        <p:tgtEl>
                                          <p:spTgt spid="10275"/>
                                        </p:tgtEl>
                                      </p:cBhvr>
                                    </p:animEffect>
                                  </p:childTnLst>
                                </p:cTn>
                              </p:par>
                            </p:childTnLst>
                          </p:cTn>
                        </p:par>
                        <p:par>
                          <p:cTn id="86" fill="hold" nodeType="afterGroup">
                            <p:stCondLst>
                              <p:cond delay="5000"/>
                            </p:stCondLst>
                            <p:childTnLst>
                              <p:par>
                                <p:cTn id="87" presetID="22" presetClass="entr" presetSubtype="1" fill="hold" grpId="0" nodeType="afterEffect">
                                  <p:stCondLst>
                                    <p:cond delay="0"/>
                                  </p:stCondLst>
                                  <p:childTnLst>
                                    <p:set>
                                      <p:cBhvr>
                                        <p:cTn id="88" dur="1" fill="hold">
                                          <p:stCondLst>
                                            <p:cond delay="0"/>
                                          </p:stCondLst>
                                        </p:cTn>
                                        <p:tgtEl>
                                          <p:spTgt spid="10276"/>
                                        </p:tgtEl>
                                        <p:attrNameLst>
                                          <p:attrName>style.visibility</p:attrName>
                                        </p:attrNameLst>
                                      </p:cBhvr>
                                      <p:to>
                                        <p:strVal val="visible"/>
                                      </p:to>
                                    </p:set>
                                    <p:animEffect transition="in" filter="wipe(up)">
                                      <p:cBhvr>
                                        <p:cTn id="89" dur="500"/>
                                        <p:tgtEl>
                                          <p:spTgt spid="10276"/>
                                        </p:tgtEl>
                                      </p:cBhvr>
                                    </p:animEffect>
                                  </p:childTnLst>
                                </p:cTn>
                              </p:par>
                            </p:childTnLst>
                          </p:cTn>
                        </p:par>
                        <p:par>
                          <p:cTn id="90" fill="hold" nodeType="afterGroup">
                            <p:stCondLst>
                              <p:cond delay="5500"/>
                            </p:stCondLst>
                            <p:childTnLst>
                              <p:par>
                                <p:cTn id="91" presetID="22" presetClass="entr" presetSubtype="1" fill="hold" grpId="0" nodeType="afterEffect">
                                  <p:stCondLst>
                                    <p:cond delay="0"/>
                                  </p:stCondLst>
                                  <p:childTnLst>
                                    <p:set>
                                      <p:cBhvr>
                                        <p:cTn id="92" dur="1" fill="hold">
                                          <p:stCondLst>
                                            <p:cond delay="0"/>
                                          </p:stCondLst>
                                        </p:cTn>
                                        <p:tgtEl>
                                          <p:spTgt spid="10277"/>
                                        </p:tgtEl>
                                        <p:attrNameLst>
                                          <p:attrName>style.visibility</p:attrName>
                                        </p:attrNameLst>
                                      </p:cBhvr>
                                      <p:to>
                                        <p:strVal val="visible"/>
                                      </p:to>
                                    </p:set>
                                    <p:animEffect transition="in" filter="wipe(up)">
                                      <p:cBhvr>
                                        <p:cTn id="93" dur="500"/>
                                        <p:tgtEl>
                                          <p:spTgt spid="10277"/>
                                        </p:tgtEl>
                                      </p:cBhvr>
                                    </p:animEffect>
                                  </p:childTnLst>
                                </p:cTn>
                              </p:par>
                            </p:childTnLst>
                          </p:cTn>
                        </p:par>
                        <p:par>
                          <p:cTn id="94" fill="hold" nodeType="afterGroup">
                            <p:stCondLst>
                              <p:cond delay="6000"/>
                            </p:stCondLst>
                            <p:childTnLst>
                              <p:par>
                                <p:cTn id="95" presetID="22" presetClass="entr" presetSubtype="1" fill="hold" grpId="0" nodeType="afterEffect">
                                  <p:stCondLst>
                                    <p:cond delay="0"/>
                                  </p:stCondLst>
                                  <p:childTnLst>
                                    <p:set>
                                      <p:cBhvr>
                                        <p:cTn id="96" dur="1" fill="hold">
                                          <p:stCondLst>
                                            <p:cond delay="0"/>
                                          </p:stCondLst>
                                        </p:cTn>
                                        <p:tgtEl>
                                          <p:spTgt spid="10278"/>
                                        </p:tgtEl>
                                        <p:attrNameLst>
                                          <p:attrName>style.visibility</p:attrName>
                                        </p:attrNameLst>
                                      </p:cBhvr>
                                      <p:to>
                                        <p:strVal val="visible"/>
                                      </p:to>
                                    </p:set>
                                    <p:animEffect transition="in" filter="wipe(up)">
                                      <p:cBhvr>
                                        <p:cTn id="97" dur="500"/>
                                        <p:tgtEl>
                                          <p:spTgt spid="1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P spid="10266" grpId="0" animBg="1"/>
      <p:bldP spid="10267" grpId="0" animBg="1"/>
      <p:bldP spid="10268" grpId="0" animBg="1"/>
      <p:bldP spid="10269" grpId="0" animBg="1"/>
      <p:bldP spid="10270" grpId="0" animBg="1"/>
      <p:bldP spid="10271" grpId="0" animBg="1"/>
      <p:bldP spid="10272" grpId="0" animBg="1"/>
      <p:bldP spid="10273" grpId="0" animBg="1"/>
      <p:bldP spid="10274" grpId="0" animBg="1"/>
      <p:bldP spid="10275" grpId="0" animBg="1"/>
      <p:bldP spid="10276" grpId="0" animBg="1"/>
      <p:bldP spid="10277" grpId="0" animBg="1"/>
      <p:bldP spid="10278" grpId="0" animBg="1"/>
      <p:bldP spid="20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67544" y="1092994"/>
            <a:ext cx="8229600" cy="4495800"/>
          </a:xfrm>
        </p:spPr>
        <p:txBody>
          <a:bodyPr/>
          <a:lstStyle/>
          <a:p>
            <a:pPr marL="0" indent="0">
              <a:buNone/>
            </a:pPr>
            <a:endParaRPr lang="en-US" dirty="0" smtClean="0"/>
          </a:p>
          <a:p>
            <a:pPr marL="0" indent="0" algn="ctr">
              <a:buNone/>
            </a:pPr>
            <a:r>
              <a:rPr lang="en-US" dirty="0" smtClean="0">
                <a:solidFill>
                  <a:srgbClr val="FF0000"/>
                </a:solidFill>
              </a:rPr>
              <a:t>Ô </a:t>
            </a:r>
            <a:r>
              <a:rPr lang="en-US" dirty="0" err="1">
                <a:solidFill>
                  <a:srgbClr val="FF0000"/>
                </a:solidFill>
              </a:rPr>
              <a:t>lượng</a:t>
            </a:r>
            <a:r>
              <a:rPr lang="en-US" dirty="0">
                <a:solidFill>
                  <a:srgbClr val="FF0000"/>
                </a:solidFill>
              </a:rPr>
              <a:t> </a:t>
            </a:r>
            <a:r>
              <a:rPr lang="en-US" dirty="0" err="1" smtClean="0">
                <a:solidFill>
                  <a:srgbClr val="FF0000"/>
                </a:solidFill>
              </a:rPr>
              <a:t>tử</a:t>
            </a:r>
            <a:endParaRPr lang="en-US" dirty="0">
              <a:solidFill>
                <a:srgbClr val="FF0000"/>
              </a:solidFill>
            </a:endParaRPr>
          </a:p>
          <a:p>
            <a:pPr marL="609600" indent="-609600">
              <a:buFont typeface="Wingdings" pitchFamily="2" charset="2"/>
              <a:buNone/>
            </a:pPr>
            <a:r>
              <a:rPr lang="en-US" dirty="0" err="1"/>
              <a:t>Biểu</a:t>
            </a:r>
            <a:r>
              <a:rPr lang="en-US" dirty="0"/>
              <a:t> </a:t>
            </a:r>
            <a:r>
              <a:rPr lang="en-US" dirty="0" err="1"/>
              <a:t>diễn</a:t>
            </a:r>
            <a:r>
              <a:rPr lang="en-US" dirty="0"/>
              <a:t>: </a:t>
            </a:r>
            <a:endParaRPr lang="en-US" dirty="0" smtClean="0"/>
          </a:p>
          <a:p>
            <a:pPr marL="609600" indent="-609600">
              <a:buFont typeface="Wingdings" pitchFamily="2" charset="2"/>
              <a:buNone/>
            </a:pPr>
            <a:r>
              <a:rPr lang="en-US" dirty="0"/>
              <a:t> </a:t>
            </a:r>
            <a:r>
              <a:rPr lang="en-US" dirty="0" smtClean="0"/>
              <a:t>                        AOs          </a:t>
            </a:r>
            <a:r>
              <a:rPr lang="en-US" dirty="0" err="1" smtClean="0"/>
              <a:t>AOp</a:t>
            </a:r>
            <a:endParaRPr lang="en-US" dirty="0"/>
          </a:p>
          <a:p>
            <a:pPr marL="609600" indent="-609600">
              <a:buFont typeface="Wingdings" pitchFamily="2" charset="2"/>
              <a:buNone/>
            </a:pPr>
            <a:endParaRPr lang="en-US" dirty="0"/>
          </a:p>
          <a:p>
            <a:pPr marL="609600" indent="-609600">
              <a:buFont typeface="Wingdings" pitchFamily="2" charset="2"/>
              <a:buNone/>
            </a:pPr>
            <a:r>
              <a:rPr lang="en-US" dirty="0"/>
              <a:t>VD: </a:t>
            </a:r>
          </a:p>
          <a:p>
            <a:pPr marL="609600" indent="-609600">
              <a:buFont typeface="Wingdings" pitchFamily="2" charset="2"/>
              <a:buNone/>
            </a:pPr>
            <a:r>
              <a:rPr lang="en-US" dirty="0"/>
              <a:t>      </a:t>
            </a:r>
            <a:r>
              <a:rPr lang="en-US" dirty="0" smtClean="0"/>
              <a:t>  </a:t>
            </a:r>
            <a:r>
              <a:rPr lang="en-US" sz="2800" dirty="0" smtClean="0"/>
              <a:t>1s      2s  2p</a:t>
            </a:r>
            <a:r>
              <a:rPr lang="en-US" sz="2800" baseline="-25000" dirty="0" smtClean="0"/>
              <a:t>x</a:t>
            </a:r>
            <a:r>
              <a:rPr lang="en-US" sz="2800" dirty="0" smtClean="0"/>
              <a:t>2p</a:t>
            </a:r>
            <a:r>
              <a:rPr lang="en-US" sz="2800" baseline="-25000" dirty="0" smtClean="0"/>
              <a:t>y</a:t>
            </a:r>
            <a:r>
              <a:rPr lang="en-US" sz="2800" dirty="0" smtClean="0"/>
              <a:t>2p</a:t>
            </a:r>
            <a:r>
              <a:rPr lang="en-US" sz="2800" baseline="-25000" dirty="0" smtClean="0"/>
              <a:t>z</a:t>
            </a:r>
            <a:endParaRPr lang="en-US" sz="2800" dirty="0"/>
          </a:p>
          <a:p>
            <a:pPr marL="609600" indent="-609600">
              <a:buFont typeface="Wingdings" pitchFamily="2" charset="2"/>
              <a:buNone/>
            </a:pPr>
            <a:endParaRPr lang="en-US" sz="2800" dirty="0"/>
          </a:p>
          <a:p>
            <a:pPr marL="609600" indent="-609600">
              <a:buFont typeface="Wingdings" pitchFamily="2" charset="2"/>
              <a:buNone/>
            </a:pPr>
            <a:endParaRPr lang="en-US" sz="2800" dirty="0"/>
          </a:p>
        </p:txBody>
      </p:sp>
      <p:sp>
        <p:nvSpPr>
          <p:cNvPr id="11268" name="Rectangle 4"/>
          <p:cNvSpPr>
            <a:spLocks noChangeArrowheads="1"/>
          </p:cNvSpPr>
          <p:nvPr/>
        </p:nvSpPr>
        <p:spPr bwMode="auto">
          <a:xfrm>
            <a:off x="2768370" y="3759994"/>
            <a:ext cx="45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3" name="Group 9"/>
          <p:cNvGrpSpPr>
            <a:grpSpLocks/>
          </p:cNvGrpSpPr>
          <p:nvPr/>
        </p:nvGrpSpPr>
        <p:grpSpPr bwMode="auto">
          <a:xfrm>
            <a:off x="5191944" y="2183747"/>
            <a:ext cx="1371600" cy="381000"/>
            <a:chOff x="2640" y="2448"/>
            <a:chExt cx="864" cy="240"/>
          </a:xfrm>
        </p:grpSpPr>
        <p:sp>
          <p:nvSpPr>
            <p:cNvPr id="11270" name="Rectangle 6"/>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7"/>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8"/>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74" name="Rectangle 10"/>
          <p:cNvSpPr>
            <a:spLocks noChangeArrowheads="1"/>
          </p:cNvSpPr>
          <p:nvPr/>
        </p:nvSpPr>
        <p:spPr bwMode="auto">
          <a:xfrm>
            <a:off x="1458144" y="3759994"/>
            <a:ext cx="45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Rectangle 11"/>
          <p:cNvSpPr>
            <a:spLocks noChangeArrowheads="1"/>
          </p:cNvSpPr>
          <p:nvPr/>
        </p:nvSpPr>
        <p:spPr bwMode="auto">
          <a:xfrm>
            <a:off x="3744144" y="2197894"/>
            <a:ext cx="45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6" name="Group 12"/>
          <p:cNvGrpSpPr>
            <a:grpSpLocks/>
          </p:cNvGrpSpPr>
          <p:nvPr/>
        </p:nvGrpSpPr>
        <p:grpSpPr bwMode="auto">
          <a:xfrm>
            <a:off x="3515544" y="3759994"/>
            <a:ext cx="1371600" cy="381000"/>
            <a:chOff x="2640" y="2448"/>
            <a:chExt cx="864" cy="240"/>
          </a:xfrm>
        </p:grpSpPr>
        <p:sp>
          <p:nvSpPr>
            <p:cNvPr id="11277" name="Rectangle 13"/>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Rectangle 14"/>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Rectangle 15"/>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84" name="Oval 20"/>
          <p:cNvSpPr>
            <a:spLocks noChangeArrowheads="1"/>
          </p:cNvSpPr>
          <p:nvPr/>
        </p:nvSpPr>
        <p:spPr bwMode="auto">
          <a:xfrm>
            <a:off x="1804219" y="2067719"/>
            <a:ext cx="534988" cy="1227138"/>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p>
        </p:txBody>
      </p:sp>
      <p:sp>
        <p:nvSpPr>
          <p:cNvPr id="15" name="Title 1"/>
          <p:cNvSpPr>
            <a:spLocks noGrp="1"/>
          </p:cNvSpPr>
          <p:nvPr>
            <p:ph type="title"/>
          </p:nvPr>
        </p:nvSpPr>
        <p:spPr>
          <a:xfrm>
            <a:off x="533400" y="76200"/>
            <a:ext cx="8305800" cy="563563"/>
          </a:xfrm>
        </p:spPr>
        <p:txBody>
          <a:bodyPr/>
          <a:lstStyle/>
          <a:p>
            <a:r>
              <a:rPr lang="en-US" dirty="0" err="1" smtClean="0"/>
              <a:t>Nguyên</a:t>
            </a:r>
            <a:r>
              <a:rPr lang="en-US" dirty="0" smtClean="0"/>
              <a:t> </a:t>
            </a:r>
            <a:r>
              <a:rPr lang="en-US" dirty="0" err="1" smtClean="0"/>
              <a:t>lí</a:t>
            </a:r>
            <a:r>
              <a:rPr lang="en-US" dirty="0" smtClean="0"/>
              <a:t> Pauli</a:t>
            </a:r>
            <a:endParaRPr lang="en-US" dirty="0"/>
          </a:p>
        </p:txBody>
      </p:sp>
      <p:sp>
        <p:nvSpPr>
          <p:cNvPr id="16" name="Rectangle 3"/>
          <p:cNvSpPr txBox="1">
            <a:spLocks noChangeArrowheads="1"/>
          </p:cNvSpPr>
          <p:nvPr/>
        </p:nvSpPr>
        <p:spPr bwMode="auto">
          <a:xfrm>
            <a:off x="543744" y="1261790"/>
            <a:ext cx="8229600" cy="1872208"/>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90000"/>
              </a:lnSpc>
              <a:buFontTx/>
              <a:buNone/>
            </a:pPr>
            <a:r>
              <a:rPr lang="en-US" dirty="0" smtClean="0"/>
              <a:t>  </a:t>
            </a:r>
            <a:r>
              <a:rPr lang="en-US" dirty="0" err="1" smtClean="0"/>
              <a:t>Trên</a:t>
            </a:r>
            <a:r>
              <a:rPr lang="en-US" dirty="0" smtClean="0"/>
              <a:t> </a:t>
            </a:r>
            <a:r>
              <a:rPr lang="en-US" dirty="0" err="1" smtClean="0"/>
              <a:t>một</a:t>
            </a:r>
            <a:r>
              <a:rPr lang="en-US" dirty="0" smtClean="0"/>
              <a:t> </a:t>
            </a:r>
            <a:r>
              <a:rPr lang="en-US" dirty="0" err="1" smtClean="0"/>
              <a:t>obitan</a:t>
            </a:r>
            <a:r>
              <a:rPr lang="en-US" dirty="0" smtClean="0"/>
              <a:t> </a:t>
            </a:r>
            <a:r>
              <a:rPr lang="en-US" dirty="0" err="1" smtClean="0"/>
              <a:t>nguyên</a:t>
            </a:r>
            <a:r>
              <a:rPr lang="en-US" dirty="0" smtClean="0"/>
              <a:t> </a:t>
            </a:r>
            <a:r>
              <a:rPr lang="en-US" dirty="0" err="1" smtClean="0"/>
              <a:t>tử</a:t>
            </a:r>
            <a:r>
              <a:rPr lang="en-US" dirty="0" smtClean="0"/>
              <a:t> </a:t>
            </a:r>
            <a:r>
              <a:rPr lang="en-US" dirty="0" err="1" smtClean="0"/>
              <a:t>chỉ</a:t>
            </a:r>
            <a:r>
              <a:rPr lang="en-US" dirty="0" smtClean="0"/>
              <a:t> </a:t>
            </a:r>
            <a:r>
              <a:rPr lang="en-US" dirty="0" err="1" smtClean="0"/>
              <a:t>có</a:t>
            </a:r>
            <a:r>
              <a:rPr lang="en-US" dirty="0" smtClean="0"/>
              <a:t> </a:t>
            </a:r>
            <a:r>
              <a:rPr lang="en-US" dirty="0" err="1" smtClean="0"/>
              <a:t>thể</a:t>
            </a:r>
            <a:r>
              <a:rPr lang="en-US" dirty="0" smtClean="0"/>
              <a:t> </a:t>
            </a:r>
            <a:r>
              <a:rPr lang="en-US" dirty="0" err="1" smtClean="0"/>
              <a:t>có</a:t>
            </a:r>
            <a:r>
              <a:rPr lang="en-US" dirty="0" smtClean="0"/>
              <a:t> </a:t>
            </a:r>
            <a:r>
              <a:rPr lang="en-US" dirty="0" err="1" smtClean="0"/>
              <a:t>nhiều</a:t>
            </a:r>
            <a:r>
              <a:rPr lang="en-US" dirty="0" smtClean="0"/>
              <a:t> </a:t>
            </a:r>
            <a:r>
              <a:rPr lang="en-US" dirty="0" err="1" smtClean="0"/>
              <a:t>nhất</a:t>
            </a:r>
            <a:r>
              <a:rPr lang="en-US" dirty="0" smtClean="0"/>
              <a:t> </a:t>
            </a:r>
            <a:r>
              <a:rPr lang="en-US" dirty="0" err="1" smtClean="0"/>
              <a:t>là</a:t>
            </a:r>
            <a:r>
              <a:rPr lang="en-US" dirty="0" smtClean="0"/>
              <a:t> </a:t>
            </a:r>
            <a:r>
              <a:rPr lang="en-US" dirty="0" err="1" smtClean="0"/>
              <a:t>hai</a:t>
            </a:r>
            <a:r>
              <a:rPr lang="en-US" dirty="0" smtClean="0"/>
              <a:t> e </a:t>
            </a:r>
            <a:r>
              <a:rPr lang="en-US" dirty="0" err="1" smtClean="0"/>
              <a:t>và</a:t>
            </a:r>
            <a:r>
              <a:rPr lang="en-US" dirty="0" smtClean="0"/>
              <a:t> </a:t>
            </a:r>
            <a:r>
              <a:rPr lang="en-US" dirty="0" err="1" smtClean="0"/>
              <a:t>hai</a:t>
            </a:r>
            <a:r>
              <a:rPr lang="en-US" dirty="0" smtClean="0"/>
              <a:t> e </a:t>
            </a:r>
            <a:r>
              <a:rPr lang="en-US" dirty="0" err="1" smtClean="0"/>
              <a:t>này</a:t>
            </a:r>
            <a:r>
              <a:rPr lang="en-US" dirty="0" smtClean="0"/>
              <a:t> </a:t>
            </a:r>
            <a:r>
              <a:rPr lang="en-US" dirty="0" err="1" smtClean="0"/>
              <a:t>chuyển</a:t>
            </a:r>
            <a:r>
              <a:rPr lang="en-US" dirty="0" smtClean="0"/>
              <a:t> </a:t>
            </a:r>
            <a:r>
              <a:rPr lang="en-US" dirty="0" err="1" smtClean="0"/>
              <a:t>động</a:t>
            </a:r>
            <a:r>
              <a:rPr lang="en-US" dirty="0" smtClean="0"/>
              <a:t> </a:t>
            </a:r>
            <a:r>
              <a:rPr lang="en-US" dirty="0" err="1" smtClean="0"/>
              <a:t>tự</a:t>
            </a:r>
            <a:r>
              <a:rPr lang="en-US" dirty="0" smtClean="0"/>
              <a:t> quay </a:t>
            </a:r>
            <a:r>
              <a:rPr lang="en-US" dirty="0" err="1" smtClean="0"/>
              <a:t>khác</a:t>
            </a:r>
            <a:r>
              <a:rPr lang="en-US" dirty="0" smtClean="0"/>
              <a:t> </a:t>
            </a:r>
            <a:r>
              <a:rPr lang="en-US" dirty="0" err="1" smtClean="0"/>
              <a:t>chiều</a:t>
            </a:r>
            <a:r>
              <a:rPr lang="en-US" dirty="0" smtClean="0"/>
              <a:t> </a:t>
            </a:r>
            <a:r>
              <a:rPr lang="en-US" dirty="0" err="1" smtClean="0"/>
              <a:t>nhau</a:t>
            </a:r>
            <a:r>
              <a:rPr lang="en-US" dirty="0" smtClean="0"/>
              <a:t> </a:t>
            </a:r>
            <a:r>
              <a:rPr lang="en-US" dirty="0" err="1" smtClean="0"/>
              <a:t>xung</a:t>
            </a:r>
            <a:r>
              <a:rPr lang="en-US" dirty="0" smtClean="0"/>
              <a:t> </a:t>
            </a:r>
            <a:r>
              <a:rPr lang="en-US" dirty="0" err="1" smtClean="0"/>
              <a:t>quanh</a:t>
            </a:r>
            <a:r>
              <a:rPr lang="en-US" dirty="0" smtClean="0"/>
              <a:t> </a:t>
            </a:r>
            <a:r>
              <a:rPr lang="en-US" dirty="0" err="1" smtClean="0"/>
              <a:t>trục</a:t>
            </a:r>
            <a:r>
              <a:rPr lang="en-US" dirty="0" smtClean="0"/>
              <a:t> </a:t>
            </a:r>
            <a:r>
              <a:rPr lang="en-US" dirty="0" err="1" smtClean="0"/>
              <a:t>riêng</a:t>
            </a:r>
            <a:r>
              <a:rPr lang="en-US" dirty="0" smtClean="0"/>
              <a:t> </a:t>
            </a:r>
            <a:r>
              <a:rPr lang="en-US" dirty="0" err="1" smtClean="0"/>
              <a:t>của</a:t>
            </a:r>
            <a:r>
              <a:rPr lang="en-US" dirty="0" smtClean="0"/>
              <a:t> </a:t>
            </a:r>
            <a:r>
              <a:rPr lang="en-US" dirty="0" err="1" smtClean="0"/>
              <a:t>mỗi</a:t>
            </a:r>
            <a:r>
              <a:rPr lang="en-US" dirty="0" smtClean="0"/>
              <a:t> e.</a:t>
            </a:r>
            <a:endParaRPr lang="en-US" dirty="0"/>
          </a:p>
        </p:txBody>
      </p:sp>
      <p:sp>
        <p:nvSpPr>
          <p:cNvPr id="17" name="Rectangle 4"/>
          <p:cNvSpPr>
            <a:spLocks noChangeArrowheads="1"/>
          </p:cNvSpPr>
          <p:nvPr/>
        </p:nvSpPr>
        <p:spPr bwMode="auto">
          <a:xfrm>
            <a:off x="2034407" y="4790328"/>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
          <p:cNvSpPr>
            <a:spLocks noChangeShapeType="1"/>
          </p:cNvSpPr>
          <p:nvPr/>
        </p:nvSpPr>
        <p:spPr bwMode="auto">
          <a:xfrm>
            <a:off x="2411760" y="490462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p:cNvSpPr>
            <a:spLocks noChangeShapeType="1"/>
          </p:cNvSpPr>
          <p:nvPr/>
        </p:nvSpPr>
        <p:spPr bwMode="auto">
          <a:xfrm flipV="1">
            <a:off x="2185533" y="488987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7"/>
          <p:cNvSpPr>
            <a:spLocks noChangeArrowheads="1"/>
          </p:cNvSpPr>
          <p:nvPr/>
        </p:nvSpPr>
        <p:spPr bwMode="auto">
          <a:xfrm>
            <a:off x="5920607" y="4790328"/>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8"/>
          <p:cNvSpPr>
            <a:spLocks noChangeShapeType="1"/>
          </p:cNvSpPr>
          <p:nvPr/>
        </p:nvSpPr>
        <p:spPr bwMode="auto">
          <a:xfrm flipV="1">
            <a:off x="6225407" y="486652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AutoShape 9"/>
          <p:cNvSpPr>
            <a:spLocks/>
          </p:cNvSpPr>
          <p:nvPr/>
        </p:nvSpPr>
        <p:spPr bwMode="auto">
          <a:xfrm rot="16200000">
            <a:off x="2148707" y="5209428"/>
            <a:ext cx="381000" cy="914400"/>
          </a:xfrm>
          <a:prstGeom prst="leftBrace">
            <a:avLst>
              <a:gd name="adj1" fmla="val 2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0"/>
          <p:cNvSpPr>
            <a:spLocks/>
          </p:cNvSpPr>
          <p:nvPr/>
        </p:nvSpPr>
        <p:spPr bwMode="auto">
          <a:xfrm rot="16200000">
            <a:off x="6034907" y="5209428"/>
            <a:ext cx="381000" cy="914400"/>
          </a:xfrm>
          <a:prstGeom prst="leftBrace">
            <a:avLst>
              <a:gd name="adj1" fmla="val 2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11"/>
          <p:cNvSpPr>
            <a:spLocks noChangeArrowheads="1"/>
          </p:cNvSpPr>
          <p:nvPr/>
        </p:nvSpPr>
        <p:spPr bwMode="auto">
          <a:xfrm>
            <a:off x="1120007" y="6161928"/>
            <a:ext cx="209704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tx2"/>
              </a:buClr>
            </a:pPr>
            <a:r>
              <a:rPr lang="en-US" sz="3200" dirty="0"/>
              <a:t>e </a:t>
            </a:r>
            <a:r>
              <a:rPr lang="en-US" sz="3200" dirty="0" err="1"/>
              <a:t>ghép</a:t>
            </a:r>
            <a:r>
              <a:rPr lang="en-US" sz="3200" dirty="0"/>
              <a:t> </a:t>
            </a:r>
            <a:r>
              <a:rPr lang="en-US" sz="3200" dirty="0" err="1" smtClean="0"/>
              <a:t>đôi</a:t>
            </a:r>
            <a:endParaRPr lang="en-US" sz="3200" dirty="0"/>
          </a:p>
        </p:txBody>
      </p:sp>
      <p:sp>
        <p:nvSpPr>
          <p:cNvPr id="2" name="Rectangle 1"/>
          <p:cNvSpPr/>
          <p:nvPr/>
        </p:nvSpPr>
        <p:spPr>
          <a:xfrm>
            <a:off x="5057819" y="6161927"/>
            <a:ext cx="2097049" cy="535531"/>
          </a:xfrm>
          <a:prstGeom prst="rect">
            <a:avLst/>
          </a:prstGeom>
        </p:spPr>
        <p:txBody>
          <a:bodyPr wrap="none">
            <a:spAutoFit/>
          </a:bodyPr>
          <a:lstStyle/>
          <a:p>
            <a:pPr lvl="0">
              <a:lnSpc>
                <a:spcPct val="90000"/>
              </a:lnSpc>
              <a:spcBef>
                <a:spcPct val="20000"/>
              </a:spcBef>
              <a:buClr>
                <a:srgbClr val="0D466D"/>
              </a:buClr>
            </a:pPr>
            <a:r>
              <a:rPr lang="en-US" sz="3200" dirty="0">
                <a:solidFill>
                  <a:srgbClr val="000000"/>
                </a:solidFill>
              </a:rPr>
              <a:t>e </a:t>
            </a:r>
            <a:r>
              <a:rPr lang="en-US" sz="3200" dirty="0" err="1">
                <a:solidFill>
                  <a:srgbClr val="000000"/>
                </a:solidFill>
              </a:rPr>
              <a:t>độc</a:t>
            </a:r>
            <a:r>
              <a:rPr lang="en-US" sz="3200" dirty="0">
                <a:solidFill>
                  <a:srgbClr val="000000"/>
                </a:solidFill>
              </a:rPr>
              <a:t> </a:t>
            </a:r>
            <a:r>
              <a:rPr lang="en-US" sz="3200" dirty="0" err="1">
                <a:solidFill>
                  <a:srgbClr val="000000"/>
                </a:solidFill>
              </a:rPr>
              <a:t>thân</a:t>
            </a:r>
            <a:endParaRPr lang="en-US" sz="3200" dirty="0">
              <a:solidFill>
                <a:srgbClr val="000000"/>
              </a:solidFill>
            </a:endParaRPr>
          </a:p>
        </p:txBody>
      </p:sp>
    </p:spTree>
    <p:extLst>
      <p:ext uri="{BB962C8B-B14F-4D97-AF65-F5344CB8AC3E}">
        <p14:creationId xmlns:p14="http://schemas.microsoft.com/office/powerpoint/2010/main" val="3415323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arn(inHorizontal)">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arn(inVertical)">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1000"/>
                                        <p:tgtEl>
                                          <p:spTgt spid="11267">
                                            <p:txEl>
                                              <p:pRg st="3" end="3"/>
                                            </p:txEl>
                                          </p:spTgt>
                                        </p:tgtEl>
                                      </p:cBhvr>
                                    </p:animEffect>
                                    <p:anim calcmode="lin" valueType="num">
                                      <p:cBhvr>
                                        <p:cTn id="18"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9"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p:cTn id="24" dur="1000" fill="hold"/>
                                        <p:tgtEl>
                                          <p:spTgt spid="11273"/>
                                        </p:tgtEl>
                                        <p:attrNameLst>
                                          <p:attrName>ppt_w</p:attrName>
                                        </p:attrNameLst>
                                      </p:cBhvr>
                                      <p:tavLst>
                                        <p:tav tm="0">
                                          <p:val>
                                            <p:fltVal val="0"/>
                                          </p:val>
                                        </p:tav>
                                        <p:tav tm="100000">
                                          <p:val>
                                            <p:strVal val="#ppt_w"/>
                                          </p:val>
                                        </p:tav>
                                      </p:tavLst>
                                    </p:anim>
                                    <p:anim calcmode="lin" valueType="num">
                                      <p:cBhvr>
                                        <p:cTn id="25" dur="1000" fill="hold"/>
                                        <p:tgtEl>
                                          <p:spTgt spid="11273"/>
                                        </p:tgtEl>
                                        <p:attrNameLst>
                                          <p:attrName>ppt_h</p:attrName>
                                        </p:attrNameLst>
                                      </p:cBhvr>
                                      <p:tavLst>
                                        <p:tav tm="0">
                                          <p:val>
                                            <p:fltVal val="0"/>
                                          </p:val>
                                        </p:tav>
                                        <p:tav tm="100000">
                                          <p:val>
                                            <p:strVal val="#ppt_h"/>
                                          </p:val>
                                        </p:tav>
                                      </p:tavLst>
                                    </p:anim>
                                    <p:anim calcmode="lin" valueType="num">
                                      <p:cBhvr>
                                        <p:cTn id="26" dur="1000" fill="hold"/>
                                        <p:tgtEl>
                                          <p:spTgt spid="1127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273"/>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11275"/>
                                        </p:tgtEl>
                                        <p:attrNameLst>
                                          <p:attrName>style.visibility</p:attrName>
                                        </p:attrNameLst>
                                      </p:cBhvr>
                                      <p:to>
                                        <p:strVal val="visible"/>
                                      </p:to>
                                    </p:set>
                                    <p:anim calcmode="lin" valueType="num">
                                      <p:cBhvr>
                                        <p:cTn id="30" dur="1000" fill="hold"/>
                                        <p:tgtEl>
                                          <p:spTgt spid="11275"/>
                                        </p:tgtEl>
                                        <p:attrNameLst>
                                          <p:attrName>ppt_w</p:attrName>
                                        </p:attrNameLst>
                                      </p:cBhvr>
                                      <p:tavLst>
                                        <p:tav tm="0">
                                          <p:val>
                                            <p:fltVal val="0"/>
                                          </p:val>
                                        </p:tav>
                                        <p:tav tm="100000">
                                          <p:val>
                                            <p:strVal val="#ppt_w"/>
                                          </p:val>
                                        </p:tav>
                                      </p:tavLst>
                                    </p:anim>
                                    <p:anim calcmode="lin" valueType="num">
                                      <p:cBhvr>
                                        <p:cTn id="31" dur="1000" fill="hold"/>
                                        <p:tgtEl>
                                          <p:spTgt spid="11275"/>
                                        </p:tgtEl>
                                        <p:attrNameLst>
                                          <p:attrName>ppt_h</p:attrName>
                                        </p:attrNameLst>
                                      </p:cBhvr>
                                      <p:tavLst>
                                        <p:tav tm="0">
                                          <p:val>
                                            <p:fltVal val="0"/>
                                          </p:val>
                                        </p:tav>
                                        <p:tav tm="100000">
                                          <p:val>
                                            <p:strVal val="#ppt_h"/>
                                          </p:val>
                                        </p:tav>
                                      </p:tavLst>
                                    </p:anim>
                                    <p:anim calcmode="lin" valueType="num">
                                      <p:cBhvr>
                                        <p:cTn id="32" dur="1000" fill="hold"/>
                                        <p:tgtEl>
                                          <p:spTgt spid="1127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11267">
                                            <p:txEl>
                                              <p:pRg st="5" end="5"/>
                                            </p:txEl>
                                          </p:spTgt>
                                        </p:tgtEl>
                                        <p:attrNameLst>
                                          <p:attrName>style.visibility</p:attrName>
                                        </p:attrNameLst>
                                      </p:cBhvr>
                                      <p:to>
                                        <p:strVal val="visible"/>
                                      </p:to>
                                    </p:set>
                                    <p:anim by="(-#ppt_w*2)" calcmode="lin" valueType="num">
                                      <p:cBhvr rctx="PPT">
                                        <p:cTn id="38" dur="500" autoRev="1" fill="hold">
                                          <p:stCondLst>
                                            <p:cond delay="0"/>
                                          </p:stCondLst>
                                        </p:cTn>
                                        <p:tgtEl>
                                          <p:spTgt spid="11267">
                                            <p:txEl>
                                              <p:pRg st="5" end="5"/>
                                            </p:txEl>
                                          </p:spTgt>
                                        </p:tgtEl>
                                        <p:attrNameLst>
                                          <p:attrName>ppt_w</p:attrName>
                                        </p:attrNameLst>
                                      </p:cBhvr>
                                    </p:anim>
                                    <p:anim by="(#ppt_w*0.50)" calcmode="lin" valueType="num">
                                      <p:cBhvr>
                                        <p:cTn id="39" dur="500" decel="50000" autoRev="1" fill="hold">
                                          <p:stCondLst>
                                            <p:cond delay="0"/>
                                          </p:stCondLst>
                                        </p:cTn>
                                        <p:tgtEl>
                                          <p:spTgt spid="11267">
                                            <p:txEl>
                                              <p:pRg st="5" end="5"/>
                                            </p:txEl>
                                          </p:spTgt>
                                        </p:tgtEl>
                                        <p:attrNameLst>
                                          <p:attrName>ppt_x</p:attrName>
                                        </p:attrNameLst>
                                      </p:cBhvr>
                                    </p:anim>
                                    <p:anim from="(-#ppt_h/2)" to="(#ppt_y)" calcmode="lin" valueType="num">
                                      <p:cBhvr>
                                        <p:cTn id="40" dur="1000" fill="hold">
                                          <p:stCondLst>
                                            <p:cond delay="0"/>
                                          </p:stCondLst>
                                        </p:cTn>
                                        <p:tgtEl>
                                          <p:spTgt spid="11267">
                                            <p:txEl>
                                              <p:pRg st="5" end="5"/>
                                            </p:txEl>
                                          </p:spTgt>
                                        </p:tgtEl>
                                        <p:attrNameLst>
                                          <p:attrName>ppt_y</p:attrName>
                                        </p:attrNameLst>
                                      </p:cBhvr>
                                    </p:anim>
                                    <p:animRot by="21600000">
                                      <p:cBhvr>
                                        <p:cTn id="41" dur="1000" fill="hold">
                                          <p:stCondLst>
                                            <p:cond delay="0"/>
                                          </p:stCondLst>
                                        </p:cTn>
                                        <p:tgtEl>
                                          <p:spTgt spid="11267">
                                            <p:txEl>
                                              <p:pRg st="5" end="5"/>
                                            </p:txEl>
                                          </p:spTgt>
                                        </p:tgtEl>
                                        <p:attrNameLst>
                                          <p:attrName>r</p:attrName>
                                        </p:attrNameLst>
                                      </p:cBhvr>
                                    </p:animRot>
                                  </p:childTnLst>
                                </p:cTn>
                              </p:par>
                              <p:par>
                                <p:cTn id="42" presetID="16" presetClass="entr" presetSubtype="21" fill="hold" nodeType="withEffect">
                                  <p:stCondLst>
                                    <p:cond delay="0"/>
                                  </p:stCondLst>
                                  <p:childTnLst>
                                    <p:set>
                                      <p:cBhvr>
                                        <p:cTn id="43" dur="1" fill="hold">
                                          <p:stCondLst>
                                            <p:cond delay="0"/>
                                          </p:stCondLst>
                                        </p:cTn>
                                        <p:tgtEl>
                                          <p:spTgt spid="11267">
                                            <p:txEl>
                                              <p:pRg st="6" end="6"/>
                                            </p:txEl>
                                          </p:spTgt>
                                        </p:tgtEl>
                                        <p:attrNameLst>
                                          <p:attrName>style.visibility</p:attrName>
                                        </p:attrNameLst>
                                      </p:cBhvr>
                                      <p:to>
                                        <p:strVal val="visible"/>
                                      </p:to>
                                    </p:set>
                                    <p:animEffect transition="in" filter="barn(inVertical)">
                                      <p:cBhvr>
                                        <p:cTn id="44" dur="500"/>
                                        <p:tgtEl>
                                          <p:spTgt spid="11267">
                                            <p:txEl>
                                              <p:pRg st="6" end="6"/>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1268"/>
                                        </p:tgtEl>
                                        <p:attrNameLst>
                                          <p:attrName>style.visibility</p:attrName>
                                        </p:attrNameLst>
                                      </p:cBhvr>
                                      <p:to>
                                        <p:strVal val="visible"/>
                                      </p:to>
                                    </p:set>
                                    <p:anim calcmode="lin" valueType="num">
                                      <p:cBhvr>
                                        <p:cTn id="47" dur="500" decel="50000" fill="hold">
                                          <p:stCondLst>
                                            <p:cond delay="0"/>
                                          </p:stCondLst>
                                        </p:cTn>
                                        <p:tgtEl>
                                          <p:spTgt spid="1126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26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268"/>
                                        </p:tgtEl>
                                        <p:attrNameLst>
                                          <p:attrName>ppt_w</p:attrName>
                                        </p:attrNameLst>
                                      </p:cBhvr>
                                      <p:tavLst>
                                        <p:tav tm="0">
                                          <p:val>
                                            <p:strVal val="#ppt_w*.05"/>
                                          </p:val>
                                        </p:tav>
                                        <p:tav tm="100000">
                                          <p:val>
                                            <p:strVal val="#ppt_w"/>
                                          </p:val>
                                        </p:tav>
                                      </p:tavLst>
                                    </p:anim>
                                    <p:anim calcmode="lin" valueType="num">
                                      <p:cBhvr>
                                        <p:cTn id="50" dur="1000" fill="hold"/>
                                        <p:tgtEl>
                                          <p:spTgt spid="1126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26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26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26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268"/>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1274"/>
                                        </p:tgtEl>
                                        <p:attrNameLst>
                                          <p:attrName>style.visibility</p:attrName>
                                        </p:attrNameLst>
                                      </p:cBhvr>
                                      <p:to>
                                        <p:strVal val="visible"/>
                                      </p:to>
                                    </p:set>
                                    <p:anim calcmode="lin" valueType="num">
                                      <p:cBhvr>
                                        <p:cTn id="57" dur="500" decel="50000" fill="hold">
                                          <p:stCondLst>
                                            <p:cond delay="0"/>
                                          </p:stCondLst>
                                        </p:cTn>
                                        <p:tgtEl>
                                          <p:spTgt spid="1127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27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274"/>
                                        </p:tgtEl>
                                        <p:attrNameLst>
                                          <p:attrName>ppt_w</p:attrName>
                                        </p:attrNameLst>
                                      </p:cBhvr>
                                      <p:tavLst>
                                        <p:tav tm="0">
                                          <p:val>
                                            <p:strVal val="#ppt_w*.05"/>
                                          </p:val>
                                        </p:tav>
                                        <p:tav tm="100000">
                                          <p:val>
                                            <p:strVal val="#ppt_w"/>
                                          </p:val>
                                        </p:tav>
                                      </p:tavLst>
                                    </p:anim>
                                    <p:anim calcmode="lin" valueType="num">
                                      <p:cBhvr>
                                        <p:cTn id="60" dur="1000" fill="hold"/>
                                        <p:tgtEl>
                                          <p:spTgt spid="1127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27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27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27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274"/>
                                        </p:tgtEl>
                                      </p:cBhvr>
                                    </p:animEffect>
                                  </p:childTnLst>
                                </p:cTn>
                              </p:par>
                              <p:par>
                                <p:cTn id="65" presetID="25" presetClass="entr" presetSubtype="0" fill="hold" nodeType="withEffect">
                                  <p:stCondLst>
                                    <p:cond delay="0"/>
                                  </p:stCondLst>
                                  <p:childTnLst>
                                    <p:set>
                                      <p:cBhvr>
                                        <p:cTn id="66" dur="1" fill="hold">
                                          <p:stCondLst>
                                            <p:cond delay="0"/>
                                          </p:stCondLst>
                                        </p:cTn>
                                        <p:tgtEl>
                                          <p:spTgt spid="11276"/>
                                        </p:tgtEl>
                                        <p:attrNameLst>
                                          <p:attrName>style.visibility</p:attrName>
                                        </p:attrNameLst>
                                      </p:cBhvr>
                                      <p:to>
                                        <p:strVal val="visible"/>
                                      </p:to>
                                    </p:set>
                                    <p:anim calcmode="lin" valueType="num">
                                      <p:cBhvr>
                                        <p:cTn id="67" dur="500" decel="50000" fill="hold">
                                          <p:stCondLst>
                                            <p:cond delay="0"/>
                                          </p:stCondLst>
                                        </p:cTn>
                                        <p:tgtEl>
                                          <p:spTgt spid="1127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27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276"/>
                                        </p:tgtEl>
                                        <p:attrNameLst>
                                          <p:attrName>ppt_w</p:attrName>
                                        </p:attrNameLst>
                                      </p:cBhvr>
                                      <p:tavLst>
                                        <p:tav tm="0">
                                          <p:val>
                                            <p:strVal val="#ppt_w*.05"/>
                                          </p:val>
                                        </p:tav>
                                        <p:tav tm="100000">
                                          <p:val>
                                            <p:strVal val="#ppt_w"/>
                                          </p:val>
                                        </p:tav>
                                      </p:tavLst>
                                    </p:anim>
                                    <p:anim calcmode="lin" valueType="num">
                                      <p:cBhvr>
                                        <p:cTn id="70" dur="1000" fill="hold"/>
                                        <p:tgtEl>
                                          <p:spTgt spid="1127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27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27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27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27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arn(inVertical)">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arn(inVertical)">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barn(inVertical)">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down)">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down)">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barn(inVertical)">
                                      <p:cBhvr>
                                        <p:cTn id="117" dur="500"/>
                                        <p:tgtEl>
                                          <p:spTgt spid="22"/>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barn(inVertical)">
                                      <p:cBhvr>
                                        <p:cTn id="1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4" grpId="0" animBg="1"/>
      <p:bldP spid="11275" grpId="0" animBg="1"/>
      <p:bldP spid="16" grpId="0" animBg="1"/>
      <p:bldP spid="17" grpId="0" animBg="1"/>
      <p:bldP spid="18" grpId="0" animBg="1"/>
      <p:bldP spid="19" grpId="0" animBg="1"/>
      <p:bldP spid="20" grpId="0" animBg="1"/>
      <p:bldP spid="21" grpId="0" animBg="1"/>
      <p:bldP spid="22" grpId="0" animBg="1"/>
      <p:bldP spid="23" grpId="0" animBg="1"/>
      <p:bldP spid="24"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0"/>
          <p:cNvGraphicFramePr>
            <a:graphicFrameLocks noGrp="1"/>
          </p:cNvGraphicFramePr>
          <p:nvPr>
            <p:ph idx="1"/>
            <p:extLst>
              <p:ext uri="{D42A27DB-BD31-4B8C-83A1-F6EECF244321}">
                <p14:modId xmlns:p14="http://schemas.microsoft.com/office/powerpoint/2010/main" val="750350796"/>
              </p:ext>
            </p:extLst>
          </p:nvPr>
        </p:nvGraphicFramePr>
        <p:xfrm>
          <a:off x="0" y="24688"/>
          <a:ext cx="8991599" cy="6942866"/>
        </p:xfrm>
        <a:graphic>
          <a:graphicData uri="http://schemas.openxmlformats.org/drawingml/2006/table">
            <a:tbl>
              <a:tblPr/>
              <a:tblGrid>
                <a:gridCol w="2320412">
                  <a:extLst>
                    <a:ext uri="{9D8B030D-6E8A-4147-A177-3AD203B41FA5}">
                      <a16:colId xmlns="" xmlns:a16="http://schemas.microsoft.com/office/drawing/2014/main" val="2189206822"/>
                    </a:ext>
                  </a:extLst>
                </a:gridCol>
                <a:gridCol w="870155">
                  <a:extLst>
                    <a:ext uri="{9D8B030D-6E8A-4147-A177-3AD203B41FA5}">
                      <a16:colId xmlns="" xmlns:a16="http://schemas.microsoft.com/office/drawing/2014/main" val="1220112889"/>
                    </a:ext>
                  </a:extLst>
                </a:gridCol>
                <a:gridCol w="652616">
                  <a:extLst>
                    <a:ext uri="{9D8B030D-6E8A-4147-A177-3AD203B41FA5}">
                      <a16:colId xmlns="" xmlns:a16="http://schemas.microsoft.com/office/drawing/2014/main" val="3257604387"/>
                    </a:ext>
                  </a:extLst>
                </a:gridCol>
                <a:gridCol w="648869">
                  <a:extLst>
                    <a:ext uri="{9D8B030D-6E8A-4147-A177-3AD203B41FA5}">
                      <a16:colId xmlns="" xmlns:a16="http://schemas.microsoft.com/office/drawing/2014/main" val="3520656726"/>
                    </a:ext>
                  </a:extLst>
                </a:gridCol>
                <a:gridCol w="583851">
                  <a:extLst>
                    <a:ext uri="{9D8B030D-6E8A-4147-A177-3AD203B41FA5}">
                      <a16:colId xmlns="" xmlns:a16="http://schemas.microsoft.com/office/drawing/2014/main" val="989784119"/>
                    </a:ext>
                  </a:extLst>
                </a:gridCol>
                <a:gridCol w="652616">
                  <a:extLst>
                    <a:ext uri="{9D8B030D-6E8A-4147-A177-3AD203B41FA5}">
                      <a16:colId xmlns="" xmlns:a16="http://schemas.microsoft.com/office/drawing/2014/main" val="1965918413"/>
                    </a:ext>
                  </a:extLst>
                </a:gridCol>
                <a:gridCol w="652616">
                  <a:extLst>
                    <a:ext uri="{9D8B030D-6E8A-4147-A177-3AD203B41FA5}">
                      <a16:colId xmlns="" xmlns:a16="http://schemas.microsoft.com/office/drawing/2014/main" val="1150802308"/>
                    </a:ext>
                  </a:extLst>
                </a:gridCol>
                <a:gridCol w="652616"/>
                <a:gridCol w="652616"/>
                <a:gridCol w="652616"/>
                <a:gridCol w="652616"/>
              </a:tblGrid>
              <a:tr h="76200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46384538"/>
                  </a:ext>
                </a:extLst>
              </a:tr>
              <a:tr h="53340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51221254"/>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AO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226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4118390"/>
                  </a:ext>
                </a:extLst>
              </a:tr>
              <a:tr h="10210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01541522"/>
                  </a:ext>
                </a:extLst>
              </a:tr>
              <a:tr h="1021080">
                <a:tc gridSpan="1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38"/>
          <p:cNvSpPr>
            <a:spLocks noChangeArrowheads="1"/>
          </p:cNvSpPr>
          <p:nvPr/>
        </p:nvSpPr>
        <p:spPr bwMode="auto">
          <a:xfrm rot="10812914" flipV="1">
            <a:off x="558059" y="6045292"/>
            <a:ext cx="6483893" cy="523220"/>
          </a:xfrm>
          <a:prstGeom prst="rect">
            <a:avLst/>
          </a:prstGeom>
          <a:solidFill>
            <a:schemeClr val="accent3">
              <a:lumMod val="60000"/>
              <a:lumOff val="40000"/>
            </a:schemeClr>
          </a:solidFill>
          <a:ln w="9525">
            <a:solidFill>
              <a:srgbClr val="FF0000"/>
            </a:solidFill>
            <a:miter lim="800000"/>
            <a:headEnd/>
            <a:tailEnd/>
          </a:ln>
          <a:effectLst/>
          <a:extLst/>
        </p:spPr>
        <p:txBody>
          <a:bodyPr wrap="square">
            <a:spAutoFit/>
          </a:bodyPr>
          <a:lstStyle/>
          <a:p>
            <a:pPr algn="ctr" fontAlgn="auto">
              <a:spcBef>
                <a:spcPts val="0"/>
              </a:spcBef>
              <a:spcAft>
                <a:spcPts val="0"/>
              </a:spcAft>
            </a:pPr>
            <a:r>
              <a:rPr lang="en-US" altLang="vi-VN" sz="2800" dirty="0" err="1">
                <a:solidFill>
                  <a:prstClr val="black"/>
                </a:solidFill>
                <a:latin typeface=".VnArial" panose="020B7200000000000000" pitchFamily="34" charset="0"/>
              </a:rPr>
              <a:t>Sè</a:t>
            </a:r>
            <a:r>
              <a:rPr lang="en-US" altLang="vi-VN" sz="2800" dirty="0">
                <a:solidFill>
                  <a:prstClr val="black"/>
                </a:solidFill>
                <a:latin typeface=".VnArial" panose="020B7200000000000000" pitchFamily="34" charset="0"/>
              </a:rPr>
              <a:t> e </a:t>
            </a:r>
            <a:r>
              <a:rPr lang="en-US" altLang="vi-VN" sz="2800" dirty="0" err="1">
                <a:solidFill>
                  <a:prstClr val="black"/>
                </a:solidFill>
                <a:latin typeface=".VnArial" panose="020B7200000000000000" pitchFamily="34" charset="0"/>
              </a:rPr>
              <a:t>tèi</a:t>
            </a:r>
            <a:r>
              <a:rPr lang="en-US" altLang="vi-VN" sz="2800" dirty="0">
                <a:solidFill>
                  <a:prstClr val="black"/>
                </a:solidFill>
                <a:latin typeface=".VnArial" panose="020B7200000000000000" pitchFamily="34" charset="0"/>
              </a:rPr>
              <a:t> ®a </a:t>
            </a:r>
            <a:r>
              <a:rPr lang="en-US" altLang="vi-VN" sz="2800" dirty="0" err="1">
                <a:solidFill>
                  <a:prstClr val="black"/>
                </a:solidFill>
                <a:latin typeface=".VnArial" panose="020B7200000000000000" pitchFamily="34" charset="0"/>
              </a:rPr>
              <a:t>cña</a:t>
            </a:r>
            <a:r>
              <a:rPr lang="en-US" altLang="vi-VN" sz="2800" dirty="0">
                <a:solidFill>
                  <a:prstClr val="black"/>
                </a:solidFill>
                <a:latin typeface=".VnArial" panose="020B7200000000000000" pitchFamily="34" charset="0"/>
              </a:rPr>
              <a:t> </a:t>
            </a:r>
            <a:r>
              <a:rPr lang="en-US" altLang="vi-VN" sz="2800" dirty="0" err="1">
                <a:solidFill>
                  <a:prstClr val="black"/>
                </a:solidFill>
                <a:latin typeface=".VnArial" panose="020B7200000000000000" pitchFamily="34" charset="0"/>
              </a:rPr>
              <a:t>líp</a:t>
            </a:r>
            <a:r>
              <a:rPr lang="en-US" altLang="vi-VN" sz="2800" dirty="0">
                <a:solidFill>
                  <a:prstClr val="black"/>
                </a:solidFill>
                <a:latin typeface=".VnArial" panose="020B7200000000000000" pitchFamily="34" charset="0"/>
              </a:rPr>
              <a:t> n lµ </a:t>
            </a:r>
            <a:r>
              <a:rPr lang="en-US" altLang="vi-VN" sz="2800" dirty="0" smtClean="0">
                <a:solidFill>
                  <a:srgbClr val="FF0000"/>
                </a:solidFill>
                <a:latin typeface=".VnArial" panose="020B7200000000000000" pitchFamily="34" charset="0"/>
              </a:rPr>
              <a:t>2n</a:t>
            </a:r>
            <a:r>
              <a:rPr lang="en-US" altLang="vi-VN" sz="2800" baseline="30000" dirty="0" smtClean="0">
                <a:solidFill>
                  <a:srgbClr val="FF0000"/>
                </a:solidFill>
                <a:latin typeface=".VnArial" panose="020B7200000000000000" pitchFamily="34" charset="0"/>
              </a:rPr>
              <a:t>2</a:t>
            </a:r>
            <a:r>
              <a:rPr lang="en-US" altLang="vi-VN" sz="2800" dirty="0" smtClean="0">
                <a:solidFill>
                  <a:prstClr val="black"/>
                </a:solidFill>
                <a:latin typeface=".VnArial" panose="020B7200000000000000" pitchFamily="34" charset="0"/>
              </a:rPr>
              <a:t>( n=1</a:t>
            </a:r>
            <a:r>
              <a:rPr lang="en-US" altLang="vi-VN" sz="2800" dirty="0" smtClean="0">
                <a:solidFill>
                  <a:prstClr val="black"/>
                </a:solidFill>
                <a:latin typeface=".VnArial" panose="020B7200000000000000" pitchFamily="34" charset="0"/>
                <a:sym typeface="Wingdings" panose="05000000000000000000" pitchFamily="2" charset="2"/>
              </a:rPr>
              <a:t>4)</a:t>
            </a:r>
            <a:endParaRPr lang="en-US" altLang="vi-VN" sz="2800" dirty="0">
              <a:solidFill>
                <a:prstClr val="black"/>
              </a:solidFill>
              <a:latin typeface=".VnArial" panose="020B7200000000000000" pitchFamily="34" charset="0"/>
            </a:endParaRPr>
          </a:p>
        </p:txBody>
      </p:sp>
      <p:sp>
        <p:nvSpPr>
          <p:cNvPr id="7" name="Rectangle 38"/>
          <p:cNvSpPr>
            <a:spLocks noChangeArrowheads="1"/>
          </p:cNvSpPr>
          <p:nvPr/>
        </p:nvSpPr>
        <p:spPr bwMode="auto">
          <a:xfrm rot="10812914" flipV="1">
            <a:off x="133111" y="6049295"/>
            <a:ext cx="8615323" cy="523220"/>
          </a:xfrm>
          <a:prstGeom prst="rect">
            <a:avLst/>
          </a:prstGeom>
          <a:solidFill>
            <a:schemeClr val="accent3">
              <a:lumMod val="20000"/>
              <a:lumOff val="80000"/>
            </a:schemeClr>
          </a:solidFill>
          <a:ln w="9525">
            <a:solidFill>
              <a:srgbClr val="FF0000"/>
            </a:solidFill>
            <a:miter lim="800000"/>
            <a:headEnd/>
            <a:tailEnd/>
          </a:ln>
          <a:effectLst/>
          <a:extLst/>
        </p:spPr>
        <p:txBody>
          <a:bodyPr wrap="square">
            <a:spAutoFit/>
          </a:bodyPr>
          <a:lstStyle/>
          <a:p>
            <a:pPr algn="ctr" fontAlgn="auto">
              <a:spcBef>
                <a:spcPts val="0"/>
              </a:spcBef>
              <a:spcAft>
                <a:spcPts val="0"/>
              </a:spcAft>
            </a:pPr>
            <a:r>
              <a:rPr lang="en-US" altLang="vi-VN" sz="2800" dirty="0" err="1">
                <a:solidFill>
                  <a:prstClr val="black"/>
                </a:solidFill>
                <a:latin typeface=".VnArial" panose="020B7200000000000000" pitchFamily="34" charset="0"/>
              </a:rPr>
              <a:t>Sè</a:t>
            </a:r>
            <a:r>
              <a:rPr lang="en-US" altLang="vi-VN" sz="2800" dirty="0">
                <a:solidFill>
                  <a:prstClr val="black"/>
                </a:solidFill>
                <a:latin typeface=".VnArial" panose="020B7200000000000000" pitchFamily="34" charset="0"/>
              </a:rPr>
              <a:t> e </a:t>
            </a:r>
            <a:r>
              <a:rPr lang="en-US" altLang="vi-VN" sz="2800" dirty="0" err="1">
                <a:solidFill>
                  <a:prstClr val="black"/>
                </a:solidFill>
                <a:latin typeface=".VnArial" panose="020B7200000000000000" pitchFamily="34" charset="0"/>
              </a:rPr>
              <a:t>tèi</a:t>
            </a:r>
            <a:r>
              <a:rPr lang="en-US" altLang="vi-VN" sz="2800" dirty="0">
                <a:solidFill>
                  <a:prstClr val="black"/>
                </a:solidFill>
                <a:latin typeface=".VnArial" panose="020B7200000000000000" pitchFamily="34" charset="0"/>
              </a:rPr>
              <a:t> ®a </a:t>
            </a:r>
            <a:r>
              <a:rPr lang="en-US" altLang="vi-VN" sz="2800" dirty="0" err="1">
                <a:solidFill>
                  <a:prstClr val="black"/>
                </a:solidFill>
                <a:latin typeface=".VnArial" panose="020B7200000000000000" pitchFamily="34" charset="0"/>
              </a:rPr>
              <a:t>cña</a:t>
            </a:r>
            <a:r>
              <a:rPr lang="en-US" altLang="vi-VN" sz="2800" dirty="0">
                <a:solidFill>
                  <a:prstClr val="black"/>
                </a:solidFill>
                <a:latin typeface=".VnArial" panose="020B7200000000000000" pitchFamily="34" charset="0"/>
              </a:rPr>
              <a:t> </a:t>
            </a:r>
            <a:r>
              <a:rPr lang="en-US" altLang="vi-VN" sz="2800" dirty="0" err="1">
                <a:solidFill>
                  <a:prstClr val="black"/>
                </a:solidFill>
                <a:latin typeface=".VnArial" panose="020B7200000000000000" pitchFamily="34" charset="0"/>
              </a:rPr>
              <a:t>líp</a:t>
            </a:r>
            <a:r>
              <a:rPr lang="en-US" altLang="vi-VN" sz="2800" dirty="0">
                <a:solidFill>
                  <a:prstClr val="black"/>
                </a:solidFill>
                <a:latin typeface=".VnArial" panose="020B7200000000000000" pitchFamily="34" charset="0"/>
              </a:rPr>
              <a:t> </a:t>
            </a:r>
            <a:r>
              <a:rPr lang="en-US" altLang="vi-VN" sz="2800" dirty="0" smtClean="0">
                <a:solidFill>
                  <a:prstClr val="black"/>
                </a:solidFill>
                <a:latin typeface=".VnArial" panose="020B7200000000000000" pitchFamily="34" charset="0"/>
              </a:rPr>
              <a:t>n(</a:t>
            </a:r>
            <a:r>
              <a:rPr lang="en-US" altLang="vi-VN" sz="2800" dirty="0" err="1" smtClean="0">
                <a:solidFill>
                  <a:prstClr val="black"/>
                </a:solidFill>
                <a:latin typeface=".VnArial" panose="020B7200000000000000" pitchFamily="34" charset="0"/>
              </a:rPr>
              <a:t>nếu</a:t>
            </a:r>
            <a:r>
              <a:rPr lang="en-US" altLang="vi-VN" sz="2800" dirty="0" smtClean="0">
                <a:solidFill>
                  <a:prstClr val="black"/>
                </a:solidFill>
                <a:latin typeface=".VnArial" panose="020B7200000000000000" pitchFamily="34" charset="0"/>
              </a:rPr>
              <a:t> n=5</a:t>
            </a:r>
            <a:r>
              <a:rPr lang="en-US" altLang="vi-VN" sz="2800" dirty="0" smtClean="0">
                <a:solidFill>
                  <a:prstClr val="black"/>
                </a:solidFill>
                <a:latin typeface=".VnArial" panose="020B7200000000000000" pitchFamily="34" charset="0"/>
                <a:sym typeface="Wingdings" panose="05000000000000000000" pitchFamily="2" charset="2"/>
              </a:rPr>
              <a:t></a:t>
            </a:r>
            <a:r>
              <a:rPr lang="en-US" altLang="vi-VN" sz="2800" dirty="0">
                <a:solidFill>
                  <a:prstClr val="black"/>
                </a:solidFill>
                <a:latin typeface=".VnArial" panose="020B7200000000000000" pitchFamily="34" charset="0"/>
                <a:sym typeface="Wingdings" panose="05000000000000000000" pitchFamily="2" charset="2"/>
              </a:rPr>
              <a:t>7</a:t>
            </a:r>
            <a:r>
              <a:rPr lang="en-US" altLang="vi-VN" sz="2800" dirty="0" smtClean="0">
                <a:solidFill>
                  <a:prstClr val="black"/>
                </a:solidFill>
                <a:latin typeface=".VnArial" panose="020B7200000000000000" pitchFamily="34" charset="0"/>
                <a:sym typeface="Wingdings" panose="05000000000000000000" pitchFamily="2" charset="2"/>
              </a:rPr>
              <a:t>) </a:t>
            </a:r>
            <a:r>
              <a:rPr lang="en-US" altLang="vi-VN" sz="2800" dirty="0" smtClean="0">
                <a:solidFill>
                  <a:prstClr val="black"/>
                </a:solidFill>
                <a:latin typeface=".VnArial" panose="020B7200000000000000" pitchFamily="34" charset="0"/>
              </a:rPr>
              <a:t>lµ </a:t>
            </a:r>
            <a:r>
              <a:rPr lang="en-US" altLang="vi-VN" sz="2800" dirty="0" smtClean="0">
                <a:solidFill>
                  <a:srgbClr val="FF0000"/>
                </a:solidFill>
                <a:latin typeface=".VnArial" panose="020B7200000000000000" pitchFamily="34" charset="0"/>
              </a:rPr>
              <a:t>32</a:t>
            </a:r>
            <a:r>
              <a:rPr lang="en-US" altLang="vi-VN" sz="2800" dirty="0" smtClean="0">
                <a:solidFill>
                  <a:prstClr val="black"/>
                </a:solidFill>
                <a:latin typeface=".VnArial" panose="020B7200000000000000" pitchFamily="34" charset="0"/>
              </a:rPr>
              <a:t> e</a:t>
            </a:r>
            <a:endParaRPr lang="en-US" altLang="vi-VN" sz="2800" dirty="0">
              <a:solidFill>
                <a:prstClr val="black"/>
              </a:solidFill>
              <a:latin typeface=".VnArial" panose="020B7200000000000000" pitchFamily="34" charset="0"/>
            </a:endParaRPr>
          </a:p>
        </p:txBody>
      </p:sp>
      <p:sp>
        <p:nvSpPr>
          <p:cNvPr id="2" name="Rectangle 1"/>
          <p:cNvSpPr/>
          <p:nvPr/>
        </p:nvSpPr>
        <p:spPr>
          <a:xfrm>
            <a:off x="2509602" y="32782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0" name="Rectangle 9"/>
          <p:cNvSpPr/>
          <p:nvPr/>
        </p:nvSpPr>
        <p:spPr>
          <a:xfrm>
            <a:off x="3276600" y="32782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1" name="Rectangle 10"/>
          <p:cNvSpPr/>
          <p:nvPr/>
        </p:nvSpPr>
        <p:spPr>
          <a:xfrm>
            <a:off x="3958652" y="32807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6</a:t>
            </a:r>
          </a:p>
        </p:txBody>
      </p:sp>
      <p:sp>
        <p:nvSpPr>
          <p:cNvPr id="12" name="Rectangle 11"/>
          <p:cNvSpPr/>
          <p:nvPr/>
        </p:nvSpPr>
        <p:spPr>
          <a:xfrm>
            <a:off x="4549512" y="326449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3" name="Rectangle 12"/>
          <p:cNvSpPr/>
          <p:nvPr/>
        </p:nvSpPr>
        <p:spPr>
          <a:xfrm>
            <a:off x="5177852" y="326824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6</a:t>
            </a:r>
          </a:p>
        </p:txBody>
      </p:sp>
      <p:sp>
        <p:nvSpPr>
          <p:cNvPr id="14" name="Rectangle 13"/>
          <p:cNvSpPr/>
          <p:nvPr/>
        </p:nvSpPr>
        <p:spPr>
          <a:xfrm>
            <a:off x="5772462" y="3285730"/>
            <a:ext cx="57587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latin typeface="Times New Roman" panose="02020603050405020304" pitchFamily="18" charset="0"/>
                <a:cs typeface="Times New Roman" panose="02020603050405020304" pitchFamily="18" charset="0"/>
              </a:rPr>
              <a:t>10</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488242" y="32857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6" name="Rectangle 15"/>
          <p:cNvSpPr/>
          <p:nvPr/>
        </p:nvSpPr>
        <p:spPr>
          <a:xfrm>
            <a:off x="7129072" y="32857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6</a:t>
            </a:r>
          </a:p>
        </p:txBody>
      </p:sp>
      <p:sp>
        <p:nvSpPr>
          <p:cNvPr id="17" name="Rectangle 16"/>
          <p:cNvSpPr/>
          <p:nvPr/>
        </p:nvSpPr>
        <p:spPr>
          <a:xfrm>
            <a:off x="7721182" y="3270740"/>
            <a:ext cx="59086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latin typeface="Times New Roman" panose="02020603050405020304" pitchFamily="18" charset="0"/>
                <a:cs typeface="Times New Roman" panose="02020603050405020304" pitchFamily="18" charset="0"/>
              </a:rPr>
              <a:t>10</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8358262" y="3270740"/>
            <a:ext cx="5983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latin typeface="Times New Roman" panose="02020603050405020304" pitchFamily="18" charset="0"/>
                <a:cs typeface="Times New Roman" panose="02020603050405020304" pitchFamily="18" charset="0"/>
              </a:rPr>
              <a:t>14</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512102" y="500085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srgbClr val="FF0000"/>
                </a:solidFill>
                <a:latin typeface="Times New Roman" panose="02020603050405020304" pitchFamily="18" charset="0"/>
                <a:cs typeface="Times New Roman" panose="02020603050405020304" pitchFamily="18" charset="0"/>
              </a:rPr>
              <a:t>2</a:t>
            </a:r>
          </a:p>
        </p:txBody>
      </p:sp>
      <p:sp>
        <p:nvSpPr>
          <p:cNvPr id="20" name="Rectangle 19"/>
          <p:cNvSpPr/>
          <p:nvPr/>
        </p:nvSpPr>
        <p:spPr>
          <a:xfrm>
            <a:off x="3349052" y="5018340"/>
            <a:ext cx="90191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srgbClr val="FF0000"/>
                </a:solidFill>
                <a:latin typeface="Times New Roman" panose="02020603050405020304" pitchFamily="18" charset="0"/>
                <a:cs typeface="Times New Roman" panose="02020603050405020304" pitchFamily="18" charset="0"/>
              </a:rPr>
              <a:t>8</a:t>
            </a:r>
          </a:p>
        </p:txBody>
      </p:sp>
      <p:sp>
        <p:nvSpPr>
          <p:cNvPr id="21" name="Rectangle 20"/>
          <p:cNvSpPr/>
          <p:nvPr/>
        </p:nvSpPr>
        <p:spPr>
          <a:xfrm>
            <a:off x="4955497" y="4975870"/>
            <a:ext cx="90191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srgbClr val="FF0000"/>
                </a:solidFill>
                <a:latin typeface="Times New Roman" panose="02020603050405020304" pitchFamily="18" charset="0"/>
                <a:cs typeface="Times New Roman" panose="02020603050405020304" pitchFamily="18" charset="0"/>
              </a:rPr>
              <a:t>18</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7261482" y="5008350"/>
            <a:ext cx="90191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srgbClr val="FF0000"/>
                </a:solidFill>
                <a:latin typeface="Times New Roman" panose="02020603050405020304" pitchFamily="18" charset="0"/>
                <a:cs typeface="Times New Roman" panose="02020603050405020304" pitchFamily="18" charset="0"/>
              </a:rPr>
              <a:t>32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502634" y="20608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269632" y="20608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3951684" y="20633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3</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542544" y="204710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70884" y="205085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3</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765494" y="2068348"/>
            <a:ext cx="57587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smtClean="0">
                <a:solidFill>
                  <a:prstClr val="white"/>
                </a:solidFill>
                <a:latin typeface="Times New Roman" panose="02020603050405020304" pitchFamily="18" charset="0"/>
                <a:cs typeface="Times New Roman" panose="02020603050405020304" pitchFamily="18" charset="0"/>
              </a:rPr>
              <a:t>5</a:t>
            </a:r>
            <a:endParaRPr lang="en-US" sz="4400" dirty="0">
              <a:solidFill>
                <a:prstClr val="white"/>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6481274" y="20683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7122104" y="20683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3</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7714214" y="2053358"/>
            <a:ext cx="59086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smtClean="0">
                <a:solidFill>
                  <a:prstClr val="white"/>
                </a:solidFill>
                <a:latin typeface="Times New Roman" panose="02020603050405020304" pitchFamily="18" charset="0"/>
                <a:cs typeface="Times New Roman" panose="02020603050405020304" pitchFamily="18" charset="0"/>
              </a:rPr>
              <a:t>5</a:t>
            </a:r>
            <a:endParaRPr lang="en-US" sz="4400" dirty="0">
              <a:solidFill>
                <a:prstClr val="white"/>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8351294" y="2053358"/>
            <a:ext cx="5983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7</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2771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arn(inVertical)">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fltVal val="0"/>
                                          </p:val>
                                        </p:tav>
                                        <p:tav tm="100000">
                                          <p:val>
                                            <p:strVal val="#ppt_h"/>
                                          </p:val>
                                        </p:tav>
                                      </p:tavLst>
                                    </p:anim>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500" fill="hold"/>
                                        <p:tgtEl>
                                          <p:spTgt spid="12"/>
                                        </p:tgtEl>
                                        <p:attrNameLst>
                                          <p:attrName>ppt_x</p:attrName>
                                        </p:attrNameLst>
                                      </p:cBhvr>
                                      <p:tavLst>
                                        <p:tav tm="0">
                                          <p:val>
                                            <p:strVal val="#ppt_x"/>
                                          </p:val>
                                        </p:tav>
                                        <p:tav tm="100000">
                                          <p:val>
                                            <p:strVal val="#ppt_x"/>
                                          </p:val>
                                        </p:tav>
                                      </p:tavLst>
                                    </p:anim>
                                    <p:anim calcmode="lin" valueType="num">
                                      <p:cBhvr additive="base">
                                        <p:cTn id="10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additive="base">
                                        <p:cTn id="106" dur="500" fill="hold"/>
                                        <p:tgtEl>
                                          <p:spTgt spid="13"/>
                                        </p:tgtEl>
                                        <p:attrNameLst>
                                          <p:attrName>ppt_x</p:attrName>
                                        </p:attrNameLst>
                                      </p:cBhvr>
                                      <p:tavLst>
                                        <p:tav tm="0">
                                          <p:val>
                                            <p:strVal val="#ppt_x"/>
                                          </p:val>
                                        </p:tav>
                                        <p:tav tm="100000">
                                          <p:val>
                                            <p:strVal val="#ppt_x"/>
                                          </p:val>
                                        </p:tav>
                                      </p:tavLst>
                                    </p:anim>
                                    <p:anim calcmode="lin" valueType="num">
                                      <p:cBhvr additive="base">
                                        <p:cTn id="10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additive="base">
                                        <p:cTn id="112" dur="500" fill="hold"/>
                                        <p:tgtEl>
                                          <p:spTgt spid="14"/>
                                        </p:tgtEl>
                                        <p:attrNameLst>
                                          <p:attrName>ppt_x</p:attrName>
                                        </p:attrNameLst>
                                      </p:cBhvr>
                                      <p:tavLst>
                                        <p:tav tm="0">
                                          <p:val>
                                            <p:strVal val="#ppt_x"/>
                                          </p:val>
                                        </p:tav>
                                        <p:tav tm="100000">
                                          <p:val>
                                            <p:strVal val="#ppt_x"/>
                                          </p:val>
                                        </p:tav>
                                      </p:tavLst>
                                    </p:anim>
                                    <p:anim calcmode="lin" valueType="num">
                                      <p:cBhvr additive="base">
                                        <p:cTn id="1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ppt_w</p:attrName>
                                        </p:attrNameLst>
                                      </p:cBhvr>
                                      <p:tavLst>
                                        <p:tav tm="0">
                                          <p:val>
                                            <p:fltVal val="0"/>
                                          </p:val>
                                        </p:tav>
                                        <p:tav tm="100000">
                                          <p:val>
                                            <p:strVal val="#ppt_w"/>
                                          </p:val>
                                        </p:tav>
                                      </p:tavLst>
                                    </p:anim>
                                    <p:anim calcmode="lin" valueType="num">
                                      <p:cBhvr>
                                        <p:cTn id="119" dur="500" fill="hold"/>
                                        <p:tgtEl>
                                          <p:spTgt spid="21"/>
                                        </p:tgtEl>
                                        <p:attrNameLst>
                                          <p:attrName>ppt_h</p:attrName>
                                        </p:attrNameLst>
                                      </p:cBhvr>
                                      <p:tavLst>
                                        <p:tav tm="0">
                                          <p:val>
                                            <p:fltVal val="0"/>
                                          </p:val>
                                        </p:tav>
                                        <p:tav tm="100000">
                                          <p:val>
                                            <p:strVal val="#ppt_h"/>
                                          </p:val>
                                        </p:tav>
                                      </p:tavLst>
                                    </p:anim>
                                    <p:animEffect transition="in" filter="fade">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barn(inVertical)">
                                      <p:cBhvr>
                                        <p:cTn id="125" dur="500"/>
                                        <p:tgtEl>
                                          <p:spTgt spid="15"/>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barn(inVertical)">
                                      <p:cBhvr>
                                        <p:cTn id="130" dur="500"/>
                                        <p:tgtEl>
                                          <p:spTgt spid="16"/>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barn(inVertical)">
                                      <p:cBhvr>
                                        <p:cTn id="135" dur="500"/>
                                        <p:tgtEl>
                                          <p:spTgt spid="17"/>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barn(inVertical)">
                                      <p:cBhvr>
                                        <p:cTn id="140" dur="500"/>
                                        <p:tgtEl>
                                          <p:spTgt spid="18"/>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p:cTn id="145" dur="500" fill="hold"/>
                                        <p:tgtEl>
                                          <p:spTgt spid="22"/>
                                        </p:tgtEl>
                                        <p:attrNameLst>
                                          <p:attrName>ppt_w</p:attrName>
                                        </p:attrNameLst>
                                      </p:cBhvr>
                                      <p:tavLst>
                                        <p:tav tm="0">
                                          <p:val>
                                            <p:fltVal val="0"/>
                                          </p:val>
                                        </p:tav>
                                        <p:tav tm="100000">
                                          <p:val>
                                            <p:strVal val="#ppt_w"/>
                                          </p:val>
                                        </p:tav>
                                      </p:tavLst>
                                    </p:anim>
                                    <p:anim calcmode="lin" valueType="num">
                                      <p:cBhvr>
                                        <p:cTn id="146" dur="500" fill="hold"/>
                                        <p:tgtEl>
                                          <p:spTgt spid="22"/>
                                        </p:tgtEl>
                                        <p:attrNameLst>
                                          <p:attrName>ppt_h</p:attrName>
                                        </p:attrNameLst>
                                      </p:cBhvr>
                                      <p:tavLst>
                                        <p:tav tm="0">
                                          <p:val>
                                            <p:fltVal val="0"/>
                                          </p:val>
                                        </p:tav>
                                        <p:tav tm="100000">
                                          <p:val>
                                            <p:strVal val="#ppt_h"/>
                                          </p:val>
                                        </p:tav>
                                      </p:tavLst>
                                    </p:anim>
                                    <p:animEffect transition="in" filter="fade">
                                      <p:cBhvr>
                                        <p:cTn id="147" dur="500"/>
                                        <p:tgtEl>
                                          <p:spTgt spid="22"/>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6"/>
                                        </p:tgtEl>
                                        <p:attrNameLst>
                                          <p:attrName>style.visibility</p:attrName>
                                        </p:attrNameLst>
                                      </p:cBhvr>
                                      <p:to>
                                        <p:strVal val="visible"/>
                                      </p:to>
                                    </p:set>
                                    <p:animEffect transition="in" filter="fade">
                                      <p:cBhvr>
                                        <p:cTn id="152" dur="1000"/>
                                        <p:tgtEl>
                                          <p:spTgt spid="6"/>
                                        </p:tgtEl>
                                      </p:cBhvr>
                                    </p:animEffect>
                                    <p:anim calcmode="lin" valueType="num">
                                      <p:cBhvr>
                                        <p:cTn id="153" dur="1000" fill="hold"/>
                                        <p:tgtEl>
                                          <p:spTgt spid="6"/>
                                        </p:tgtEl>
                                        <p:attrNameLst>
                                          <p:attrName>ppt_x</p:attrName>
                                        </p:attrNameLst>
                                      </p:cBhvr>
                                      <p:tavLst>
                                        <p:tav tm="0">
                                          <p:val>
                                            <p:strVal val="#ppt_x"/>
                                          </p:val>
                                        </p:tav>
                                        <p:tav tm="100000">
                                          <p:val>
                                            <p:strVal val="#ppt_x"/>
                                          </p:val>
                                        </p:tav>
                                      </p:tavLst>
                                    </p:anim>
                                    <p:anim calcmode="lin" valueType="num">
                                      <p:cBhvr>
                                        <p:cTn id="1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7"/>
                                        </p:tgtEl>
                                        <p:attrNameLst>
                                          <p:attrName>style.visibility</p:attrName>
                                        </p:attrNameLst>
                                      </p:cBhvr>
                                      <p:to>
                                        <p:strVal val="visible"/>
                                      </p:to>
                                    </p:set>
                                    <p:animEffect transition="in" filter="barn(inVertical)">
                                      <p:cBhvr>
                                        <p:cTn id="1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827584" y="838200"/>
            <a:ext cx="8064896" cy="1815882"/>
          </a:xfrm>
          <a:prstGeom prst="rect">
            <a:avLst/>
          </a:prstGeom>
          <a:solidFill>
            <a:schemeClr val="accent1">
              <a:lumMod val="60000"/>
              <a:lumOff val="40000"/>
            </a:schemeClr>
          </a:solidFill>
          <a:ln>
            <a:noFill/>
          </a:ln>
          <a:effectLst/>
          <a:extLst/>
        </p:spPr>
        <p:txBody>
          <a:bodyPr wrap="square">
            <a:spAutoFit/>
          </a:bodyPr>
          <a:lstStyle/>
          <a:p>
            <a:pPr algn="ctr">
              <a:spcBef>
                <a:spcPct val="50000"/>
              </a:spcBef>
            </a:pPr>
            <a:r>
              <a:rPr lang="en-US" sz="2800" b="1" dirty="0" err="1"/>
              <a:t>Trong</a:t>
            </a:r>
            <a:r>
              <a:rPr lang="en-US" sz="2800" b="1" dirty="0"/>
              <a:t> </a:t>
            </a:r>
            <a:r>
              <a:rPr lang="en-US" sz="2800" b="1" dirty="0" err="1"/>
              <a:t>cùng</a:t>
            </a:r>
            <a:r>
              <a:rPr lang="en-US" sz="2800" b="1" dirty="0"/>
              <a:t> 1 </a:t>
            </a:r>
            <a:r>
              <a:rPr lang="en-US" sz="2800" b="1" dirty="0" err="1"/>
              <a:t>phân</a:t>
            </a:r>
            <a:r>
              <a:rPr lang="en-US" sz="2800" b="1" dirty="0"/>
              <a:t> </a:t>
            </a:r>
            <a:r>
              <a:rPr lang="en-US" sz="2800" b="1" dirty="0" err="1"/>
              <a:t>lớp</a:t>
            </a:r>
            <a:r>
              <a:rPr lang="en-US" sz="2800" b="1" dirty="0"/>
              <a:t> </a:t>
            </a:r>
            <a:r>
              <a:rPr lang="en-US" sz="2800" b="1" dirty="0" err="1"/>
              <a:t>các</a:t>
            </a:r>
            <a:r>
              <a:rPr lang="en-US" sz="2800" b="1" dirty="0"/>
              <a:t> electron </a:t>
            </a:r>
            <a:r>
              <a:rPr lang="en-US" sz="2800" b="1" dirty="0" err="1"/>
              <a:t>sẽ</a:t>
            </a:r>
            <a:r>
              <a:rPr lang="en-US" sz="2800" b="1" dirty="0"/>
              <a:t> </a:t>
            </a:r>
            <a:r>
              <a:rPr lang="en-US" sz="2800" b="1" dirty="0" err="1"/>
              <a:t>phân</a:t>
            </a:r>
            <a:r>
              <a:rPr lang="en-US" sz="2800" b="1" dirty="0"/>
              <a:t> </a:t>
            </a:r>
            <a:r>
              <a:rPr lang="en-US" sz="2800" b="1" dirty="0" err="1"/>
              <a:t>bố</a:t>
            </a:r>
            <a:r>
              <a:rPr lang="en-US" sz="2800" b="1" dirty="0"/>
              <a:t> </a:t>
            </a:r>
            <a:r>
              <a:rPr lang="en-US" sz="2800" b="1" dirty="0" err="1"/>
              <a:t>trên</a:t>
            </a:r>
            <a:r>
              <a:rPr lang="en-US" sz="2800" b="1" dirty="0"/>
              <a:t> </a:t>
            </a:r>
            <a:r>
              <a:rPr lang="en-US" sz="2800" b="1" dirty="0" err="1"/>
              <a:t>các</a:t>
            </a:r>
            <a:r>
              <a:rPr lang="en-US" sz="2800" b="1" dirty="0"/>
              <a:t> </a:t>
            </a:r>
            <a:r>
              <a:rPr lang="en-US" sz="2800" b="1" dirty="0" err="1"/>
              <a:t>obital</a:t>
            </a:r>
            <a:r>
              <a:rPr lang="en-US" sz="2800" b="1" dirty="0"/>
              <a:t> </a:t>
            </a:r>
            <a:r>
              <a:rPr lang="en-US" sz="2800" b="1" dirty="0" err="1"/>
              <a:t>sao</a:t>
            </a:r>
            <a:r>
              <a:rPr lang="en-US" sz="2800" b="1" dirty="0"/>
              <a:t> </a:t>
            </a:r>
            <a:r>
              <a:rPr lang="en-US" sz="2800" b="1" dirty="0" err="1"/>
              <a:t>cho</a:t>
            </a:r>
            <a:r>
              <a:rPr lang="en-US" sz="2800" b="1" dirty="0"/>
              <a:t> </a:t>
            </a:r>
            <a:r>
              <a:rPr lang="en-US" sz="2800" b="1" dirty="0" err="1"/>
              <a:t>số</a:t>
            </a:r>
            <a:r>
              <a:rPr lang="en-US" sz="2800" b="1" dirty="0"/>
              <a:t> electron </a:t>
            </a:r>
            <a:r>
              <a:rPr lang="en-US" sz="2800" b="1" dirty="0" err="1"/>
              <a:t>độc</a:t>
            </a:r>
            <a:r>
              <a:rPr lang="en-US" sz="2800" b="1" dirty="0"/>
              <a:t> </a:t>
            </a:r>
            <a:r>
              <a:rPr lang="en-US" sz="2800" b="1" dirty="0" err="1"/>
              <a:t>thân</a:t>
            </a:r>
            <a:r>
              <a:rPr lang="en-US" sz="2800" b="1" dirty="0"/>
              <a:t> </a:t>
            </a:r>
            <a:r>
              <a:rPr lang="en-US" sz="2800" b="1" dirty="0" err="1"/>
              <a:t>là</a:t>
            </a:r>
            <a:r>
              <a:rPr lang="en-US" sz="2800" b="1" dirty="0"/>
              <a:t> </a:t>
            </a:r>
            <a:r>
              <a:rPr lang="en-US" sz="2800" b="1" dirty="0" err="1"/>
              <a:t>tối</a:t>
            </a:r>
            <a:r>
              <a:rPr lang="en-US" sz="2800" b="1" dirty="0"/>
              <a:t> </a:t>
            </a:r>
            <a:r>
              <a:rPr lang="en-US" sz="2800" b="1" dirty="0" err="1"/>
              <a:t>đa</a:t>
            </a:r>
            <a:r>
              <a:rPr lang="en-US" sz="2800" b="1" dirty="0"/>
              <a:t> </a:t>
            </a:r>
            <a:r>
              <a:rPr lang="en-US" sz="2800" b="1" dirty="0" err="1"/>
              <a:t>và</a:t>
            </a:r>
            <a:r>
              <a:rPr lang="en-US" sz="2800" b="1" dirty="0"/>
              <a:t> </a:t>
            </a:r>
            <a:r>
              <a:rPr lang="en-US" sz="2800" b="1" dirty="0" err="1"/>
              <a:t>các</a:t>
            </a:r>
            <a:r>
              <a:rPr lang="en-US" sz="2800" b="1" dirty="0"/>
              <a:t> electron </a:t>
            </a:r>
            <a:r>
              <a:rPr lang="en-US" sz="2800" b="1" dirty="0" err="1"/>
              <a:t>này</a:t>
            </a:r>
            <a:r>
              <a:rPr lang="en-US" sz="2800" b="1" dirty="0"/>
              <a:t> </a:t>
            </a:r>
            <a:r>
              <a:rPr lang="en-US" sz="2800" b="1" dirty="0" err="1"/>
              <a:t>phải</a:t>
            </a:r>
            <a:r>
              <a:rPr lang="en-US" sz="2800" b="1" dirty="0"/>
              <a:t> </a:t>
            </a:r>
            <a:r>
              <a:rPr lang="en-US" sz="2800" b="1" dirty="0" err="1"/>
              <a:t>có</a:t>
            </a:r>
            <a:r>
              <a:rPr lang="en-US" sz="2800" b="1" dirty="0"/>
              <a:t> </a:t>
            </a:r>
            <a:r>
              <a:rPr lang="en-US" sz="2800" b="1" dirty="0" err="1"/>
              <a:t>chiều</a:t>
            </a:r>
            <a:r>
              <a:rPr lang="en-US" sz="2800" b="1" dirty="0"/>
              <a:t> </a:t>
            </a:r>
            <a:r>
              <a:rPr lang="en-US" sz="2800" b="1" dirty="0" err="1"/>
              <a:t>tự</a:t>
            </a:r>
            <a:r>
              <a:rPr lang="en-US" sz="2800" b="1" dirty="0"/>
              <a:t> quay </a:t>
            </a:r>
            <a:r>
              <a:rPr lang="en-US" sz="2800" b="1" dirty="0" err="1"/>
              <a:t>giống</a:t>
            </a:r>
            <a:r>
              <a:rPr lang="en-US" sz="2800" b="1" dirty="0"/>
              <a:t> </a:t>
            </a:r>
            <a:r>
              <a:rPr lang="en-US" sz="2800" b="1" dirty="0" err="1"/>
              <a:t>nhau</a:t>
            </a:r>
            <a:r>
              <a:rPr lang="en-US" sz="2800" b="1" dirty="0"/>
              <a:t>.</a:t>
            </a:r>
          </a:p>
        </p:txBody>
      </p:sp>
      <p:sp>
        <p:nvSpPr>
          <p:cNvPr id="37895" name="Rectangle 7"/>
          <p:cNvSpPr>
            <a:spLocks noChangeArrowheads="1"/>
          </p:cNvSpPr>
          <p:nvPr/>
        </p:nvSpPr>
        <p:spPr bwMode="auto">
          <a:xfrm>
            <a:off x="1691680" y="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3600" b="1" dirty="0" err="1" smtClean="0">
                <a:solidFill>
                  <a:schemeClr val="bg1">
                    <a:lumMod val="95000"/>
                  </a:schemeClr>
                </a:solidFill>
              </a:rPr>
              <a:t>Quy</a:t>
            </a:r>
            <a:r>
              <a:rPr lang="en-US" sz="3600" b="1" dirty="0" smtClean="0">
                <a:solidFill>
                  <a:schemeClr val="bg1">
                    <a:lumMod val="95000"/>
                  </a:schemeClr>
                </a:solidFill>
              </a:rPr>
              <a:t> </a:t>
            </a:r>
            <a:r>
              <a:rPr lang="en-US" sz="3600" b="1" dirty="0" err="1">
                <a:solidFill>
                  <a:schemeClr val="bg1">
                    <a:lumMod val="95000"/>
                  </a:schemeClr>
                </a:solidFill>
              </a:rPr>
              <a:t>tắc</a:t>
            </a:r>
            <a:r>
              <a:rPr lang="en-US" sz="3600" b="1" dirty="0">
                <a:solidFill>
                  <a:schemeClr val="bg1">
                    <a:lumMod val="95000"/>
                  </a:schemeClr>
                </a:solidFill>
              </a:rPr>
              <a:t> </a:t>
            </a:r>
            <a:r>
              <a:rPr lang="en-US" sz="3600" b="1" dirty="0" err="1" smtClean="0">
                <a:solidFill>
                  <a:schemeClr val="bg1">
                    <a:lumMod val="95000"/>
                  </a:schemeClr>
                </a:solidFill>
              </a:rPr>
              <a:t>Hund</a:t>
            </a:r>
            <a:endParaRPr lang="en-US" sz="3600" b="1" dirty="0">
              <a:solidFill>
                <a:schemeClr val="bg1">
                  <a:lumMod val="95000"/>
                </a:schemeClr>
              </a:solidFill>
            </a:endParaRPr>
          </a:p>
        </p:txBody>
      </p:sp>
      <p:sp>
        <p:nvSpPr>
          <p:cNvPr id="5" name="Rectangle 4"/>
          <p:cNvSpPr>
            <a:spLocks noChangeArrowheads="1"/>
          </p:cNvSpPr>
          <p:nvPr/>
        </p:nvSpPr>
        <p:spPr bwMode="auto">
          <a:xfrm>
            <a:off x="2444080" y="3618999"/>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10"/>
          <p:cNvSpPr>
            <a:spLocks noChangeArrowheads="1"/>
          </p:cNvSpPr>
          <p:nvPr/>
        </p:nvSpPr>
        <p:spPr bwMode="auto">
          <a:xfrm>
            <a:off x="1133854" y="3618999"/>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12"/>
          <p:cNvGrpSpPr>
            <a:grpSpLocks/>
          </p:cNvGrpSpPr>
          <p:nvPr/>
        </p:nvGrpSpPr>
        <p:grpSpPr bwMode="auto">
          <a:xfrm>
            <a:off x="3517712" y="3605641"/>
            <a:ext cx="2443935" cy="630361"/>
            <a:chOff x="2640" y="2448"/>
            <a:chExt cx="864" cy="240"/>
          </a:xfrm>
        </p:grpSpPr>
        <p:sp>
          <p:nvSpPr>
            <p:cNvPr id="8" name="Rectangle 13"/>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4"/>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5"/>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Line 8"/>
          <p:cNvSpPr>
            <a:spLocks noChangeShapeType="1"/>
          </p:cNvSpPr>
          <p:nvPr/>
        </p:nvSpPr>
        <p:spPr bwMode="auto">
          <a:xfrm flipV="1">
            <a:off x="1458726"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8"/>
          <p:cNvSpPr>
            <a:spLocks noChangeShapeType="1"/>
          </p:cNvSpPr>
          <p:nvPr/>
        </p:nvSpPr>
        <p:spPr bwMode="auto">
          <a:xfrm flipV="1">
            <a:off x="2754870"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ShapeType="1"/>
          </p:cNvSpPr>
          <p:nvPr/>
        </p:nvSpPr>
        <p:spPr bwMode="auto">
          <a:xfrm flipV="1">
            <a:off x="3779912" y="367296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8"/>
          <p:cNvSpPr>
            <a:spLocks noChangeShapeType="1"/>
          </p:cNvSpPr>
          <p:nvPr/>
        </p:nvSpPr>
        <p:spPr bwMode="auto">
          <a:xfrm flipV="1">
            <a:off x="4715371" y="370653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8"/>
          <p:cNvSpPr>
            <a:spLocks noChangeShapeType="1"/>
          </p:cNvSpPr>
          <p:nvPr/>
        </p:nvSpPr>
        <p:spPr bwMode="auto">
          <a:xfrm flipV="1">
            <a:off x="5554324"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5"/>
          <p:cNvSpPr>
            <a:spLocks noChangeShapeType="1"/>
          </p:cNvSpPr>
          <p:nvPr/>
        </p:nvSpPr>
        <p:spPr bwMode="auto">
          <a:xfrm>
            <a:off x="1674750" y="371426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5"/>
          <p:cNvSpPr>
            <a:spLocks noChangeShapeType="1"/>
          </p:cNvSpPr>
          <p:nvPr/>
        </p:nvSpPr>
        <p:spPr bwMode="auto">
          <a:xfrm>
            <a:off x="2970894" y="376613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p:cNvSpPr>
            <a:spLocks noChangeShapeType="1"/>
          </p:cNvSpPr>
          <p:nvPr/>
        </p:nvSpPr>
        <p:spPr bwMode="auto">
          <a:xfrm>
            <a:off x="4067944"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a:spLocks noChangeArrowheads="1"/>
          </p:cNvSpPr>
          <p:nvPr/>
        </p:nvSpPr>
        <p:spPr bwMode="auto">
          <a:xfrm>
            <a:off x="2563571" y="5301208"/>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0"/>
          <p:cNvSpPr>
            <a:spLocks noChangeArrowheads="1"/>
          </p:cNvSpPr>
          <p:nvPr/>
        </p:nvSpPr>
        <p:spPr bwMode="auto">
          <a:xfrm>
            <a:off x="1253345" y="5301208"/>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2"/>
          <p:cNvGrpSpPr>
            <a:grpSpLocks/>
          </p:cNvGrpSpPr>
          <p:nvPr/>
        </p:nvGrpSpPr>
        <p:grpSpPr bwMode="auto">
          <a:xfrm>
            <a:off x="3637203" y="5287850"/>
            <a:ext cx="2443935" cy="630361"/>
            <a:chOff x="2640" y="2448"/>
            <a:chExt cx="864" cy="240"/>
          </a:xfrm>
        </p:grpSpPr>
        <p:sp>
          <p:nvSpPr>
            <p:cNvPr id="22" name="Rectangle 13"/>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14"/>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15"/>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Line 8"/>
          <p:cNvSpPr>
            <a:spLocks noChangeShapeType="1"/>
          </p:cNvSpPr>
          <p:nvPr/>
        </p:nvSpPr>
        <p:spPr bwMode="auto">
          <a:xfrm flipV="1">
            <a:off x="1578217" y="538778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8"/>
          <p:cNvSpPr>
            <a:spLocks noChangeShapeType="1"/>
          </p:cNvSpPr>
          <p:nvPr/>
        </p:nvSpPr>
        <p:spPr bwMode="auto">
          <a:xfrm flipV="1">
            <a:off x="2874361" y="538778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8"/>
          <p:cNvSpPr>
            <a:spLocks noChangeShapeType="1"/>
          </p:cNvSpPr>
          <p:nvPr/>
        </p:nvSpPr>
        <p:spPr bwMode="auto">
          <a:xfrm flipV="1">
            <a:off x="3899403" y="535517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8"/>
          <p:cNvSpPr>
            <a:spLocks noChangeShapeType="1"/>
          </p:cNvSpPr>
          <p:nvPr/>
        </p:nvSpPr>
        <p:spPr bwMode="auto">
          <a:xfrm flipV="1">
            <a:off x="4695845" y="538874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auto">
          <a:xfrm>
            <a:off x="1794241" y="539647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5"/>
          <p:cNvSpPr>
            <a:spLocks noChangeShapeType="1"/>
          </p:cNvSpPr>
          <p:nvPr/>
        </p:nvSpPr>
        <p:spPr bwMode="auto">
          <a:xfrm>
            <a:off x="3090385" y="544834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5"/>
          <p:cNvSpPr>
            <a:spLocks noChangeShapeType="1"/>
          </p:cNvSpPr>
          <p:nvPr/>
        </p:nvSpPr>
        <p:spPr bwMode="auto">
          <a:xfrm>
            <a:off x="4187435" y="538778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5"/>
          <p:cNvSpPr>
            <a:spLocks noChangeShapeType="1"/>
          </p:cNvSpPr>
          <p:nvPr/>
        </p:nvSpPr>
        <p:spPr bwMode="auto">
          <a:xfrm>
            <a:off x="4932040" y="537443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Rectangle 11"/>
          <p:cNvSpPr>
            <a:spLocks noChangeArrowheads="1"/>
          </p:cNvSpPr>
          <p:nvPr/>
        </p:nvSpPr>
        <p:spPr bwMode="auto">
          <a:xfrm>
            <a:off x="1202322" y="2852936"/>
            <a:ext cx="316464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tx2"/>
              </a:buClr>
            </a:pPr>
            <a:r>
              <a:rPr lang="en-US" sz="3200" b="1" dirty="0" err="1" smtClean="0">
                <a:solidFill>
                  <a:srgbClr val="FF0000"/>
                </a:solidFill>
              </a:rPr>
              <a:t>Cấu</a:t>
            </a:r>
            <a:r>
              <a:rPr lang="en-US" sz="3200" b="1" dirty="0" smtClean="0">
                <a:solidFill>
                  <a:srgbClr val="FF0000"/>
                </a:solidFill>
              </a:rPr>
              <a:t> </a:t>
            </a:r>
            <a:r>
              <a:rPr lang="en-US" sz="3200" b="1" dirty="0" err="1" smtClean="0">
                <a:solidFill>
                  <a:srgbClr val="FF0000"/>
                </a:solidFill>
              </a:rPr>
              <a:t>hình</a:t>
            </a:r>
            <a:r>
              <a:rPr lang="en-US" sz="3200" b="1" dirty="0" smtClean="0">
                <a:solidFill>
                  <a:srgbClr val="FF0000"/>
                </a:solidFill>
              </a:rPr>
              <a:t> </a:t>
            </a:r>
            <a:r>
              <a:rPr lang="en-US" sz="3200" b="1" dirty="0" err="1" smtClean="0">
                <a:solidFill>
                  <a:srgbClr val="FF0000"/>
                </a:solidFill>
              </a:rPr>
              <a:t>đúng</a:t>
            </a:r>
            <a:r>
              <a:rPr lang="en-US" sz="3200" b="1" dirty="0" smtClean="0">
                <a:solidFill>
                  <a:srgbClr val="FF0000"/>
                </a:solidFill>
              </a:rPr>
              <a:t> </a:t>
            </a:r>
            <a:endParaRPr lang="en-US" sz="3200" b="1" dirty="0">
              <a:solidFill>
                <a:srgbClr val="FF0000"/>
              </a:solidFill>
            </a:endParaRPr>
          </a:p>
        </p:txBody>
      </p:sp>
      <p:sp>
        <p:nvSpPr>
          <p:cNvPr id="35" name="Rectangle 11"/>
          <p:cNvSpPr>
            <a:spLocks noChangeArrowheads="1"/>
          </p:cNvSpPr>
          <p:nvPr/>
        </p:nvSpPr>
        <p:spPr bwMode="auto">
          <a:xfrm>
            <a:off x="1169806" y="4509120"/>
            <a:ext cx="421461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tx2"/>
              </a:buClr>
            </a:pPr>
            <a:r>
              <a:rPr lang="en-US" sz="3200" dirty="0" err="1" smtClean="0"/>
              <a:t>Cấu</a:t>
            </a:r>
            <a:r>
              <a:rPr lang="en-US" sz="3200" dirty="0" smtClean="0"/>
              <a:t> </a:t>
            </a:r>
            <a:r>
              <a:rPr lang="en-US" sz="3200" dirty="0" err="1" smtClean="0"/>
              <a:t>hình</a:t>
            </a:r>
            <a:r>
              <a:rPr lang="en-US" sz="3200" dirty="0" smtClean="0"/>
              <a:t> </a:t>
            </a:r>
            <a:r>
              <a:rPr lang="en-US" sz="3200" dirty="0" err="1" smtClean="0"/>
              <a:t>không</a:t>
            </a:r>
            <a:r>
              <a:rPr lang="en-US" sz="3200" dirty="0" smtClean="0"/>
              <a:t> </a:t>
            </a:r>
            <a:r>
              <a:rPr lang="en-US" sz="3200" dirty="0" err="1" smtClean="0"/>
              <a:t>đúng</a:t>
            </a:r>
            <a:r>
              <a:rPr lang="en-US" sz="3200" dirty="0" smtClean="0"/>
              <a:t> </a:t>
            </a:r>
            <a:endParaRPr lang="en-US" sz="3200" dirty="0"/>
          </a:p>
        </p:txBody>
      </p:sp>
    </p:spTree>
    <p:extLst>
      <p:ext uri="{BB962C8B-B14F-4D97-AF65-F5344CB8AC3E}">
        <p14:creationId xmlns:p14="http://schemas.microsoft.com/office/powerpoint/2010/main" val="3521304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500" fill="hold"/>
                                        <p:tgtEl>
                                          <p:spTgt spid="37895"/>
                                        </p:tgtEl>
                                        <p:attrNameLst>
                                          <p:attrName>ppt_w</p:attrName>
                                        </p:attrNameLst>
                                      </p:cBhvr>
                                      <p:tavLst>
                                        <p:tav tm="0">
                                          <p:val>
                                            <p:fltVal val="0"/>
                                          </p:val>
                                        </p:tav>
                                        <p:tav tm="100000">
                                          <p:val>
                                            <p:strVal val="#ppt_w"/>
                                          </p:val>
                                        </p:tav>
                                      </p:tavLst>
                                    </p:anim>
                                    <p:anim calcmode="lin" valueType="num">
                                      <p:cBhvr>
                                        <p:cTn id="8" dur="500" fill="hold"/>
                                        <p:tgtEl>
                                          <p:spTgt spid="3789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4"/>
                                        </p:tgtEl>
                                        <p:attrNameLst>
                                          <p:attrName>style.visibility</p:attrName>
                                        </p:attrNameLst>
                                      </p:cBhvr>
                                      <p:to>
                                        <p:strVal val="visible"/>
                                      </p:to>
                                    </p:set>
                                    <p:animEffect transition="in" filter="box(in)">
                                      <p:cBhvr>
                                        <p:cTn id="13" dur="500"/>
                                        <p:tgtEl>
                                          <p:spTgt spid="37894"/>
                                        </p:tgtEl>
                                      </p:cBhvr>
                                    </p:animEffect>
                                  </p:childTnLst>
                                </p:cTn>
                              </p:par>
                              <p:par>
                                <p:cTn id="14" presetID="25"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par>
                                <p:cTn id="34" presetID="2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00"/>
                                        <p:tgtEl>
                                          <p:spTgt spid="1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arn(inVertical)">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00"/>
                                        <p:tgtEl>
                                          <p:spTgt spid="18"/>
                                        </p:tgtEl>
                                      </p:cBhvr>
                                    </p:animEffect>
                                  </p:childTnLst>
                                </p:cTn>
                              </p:par>
                              <p:par>
                                <p:cTn id="90" presetID="25"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95" dur="1000" fill="hold"/>
                                        <p:tgtEl>
                                          <p:spTgt spid="19"/>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9"/>
                                        </p:tgtEl>
                                      </p:cBhvr>
                                    </p:animEffect>
                                  </p:childTnLst>
                                </p:cTn>
                              </p:par>
                              <p:par>
                                <p:cTn id="100" presetID="25"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5" dur="1000" fill="hold"/>
                                        <p:tgtEl>
                                          <p:spTgt spid="20"/>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20"/>
                                        </p:tgtEl>
                                      </p:cBhvr>
                                    </p:animEffect>
                                  </p:childTnLst>
                                </p:cTn>
                              </p:par>
                              <p:par>
                                <p:cTn id="110" presetID="25" presetClass="entr" presetSubtype="0"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15" dur="1000" fill="hold"/>
                                        <p:tgtEl>
                                          <p:spTgt spid="21"/>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ipe(down)">
                                      <p:cBhvr>
                                        <p:cTn id="124" dur="5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down)">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wipe(down)">
                                      <p:cBhvr>
                                        <p:cTn id="134" dur="500"/>
                                        <p:tgtEl>
                                          <p:spTgt spid="26"/>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wipe(down)">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wipe(down)">
                                      <p:cBhvr>
                                        <p:cTn id="144" dur="500"/>
                                        <p:tgtEl>
                                          <p:spTgt spid="27"/>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Effect transition="in" filter="wipe(down)">
                                      <p:cBhvr>
                                        <p:cTn id="149" dur="500"/>
                                        <p:tgtEl>
                                          <p:spTgt spid="2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wipe(down)">
                                      <p:cBhvr>
                                        <p:cTn id="154" dur="500"/>
                                        <p:tgtEl>
                                          <p:spTgt spid="32"/>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animEffect transition="in" filter="wipe(down)">
                                      <p:cBhvr>
                                        <p:cTn id="1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5" grpId="0"/>
      <p:bldP spid="5"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P spid="30" grpId="0" animBg="1"/>
      <p:bldP spid="31" grpId="0" animBg="1"/>
      <p:bldP spid="32" grpId="0" animBg="1"/>
      <p:bldP spid="33" grpId="0" animBg="1"/>
      <p:bldP spid="34" grpId="0"/>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Text Box 22"/>
          <p:cNvSpPr txBox="1">
            <a:spLocks noChangeArrowheads="1"/>
          </p:cNvSpPr>
          <p:nvPr/>
        </p:nvSpPr>
        <p:spPr bwMode="auto">
          <a:xfrm>
            <a:off x="940594" y="539421"/>
            <a:ext cx="7315200" cy="519113"/>
          </a:xfrm>
          <a:prstGeom prst="rect">
            <a:avLst/>
          </a:prstGeom>
          <a:solidFill>
            <a:srgbClr val="92D050"/>
          </a:solidFill>
          <a:ln>
            <a:noFill/>
          </a:ln>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sz="2800" b="1" dirty="0" smtClean="0">
                <a:solidFill>
                  <a:srgbClr val="000066"/>
                </a:solidFill>
              </a:rPr>
              <a:t>CẤU </a:t>
            </a:r>
            <a:r>
              <a:rPr lang="en-US" sz="2800" b="1" dirty="0">
                <a:solidFill>
                  <a:srgbClr val="000066"/>
                </a:solidFill>
              </a:rPr>
              <a:t>HÌNH ELECTRON NGUYÊN TỬ</a:t>
            </a:r>
          </a:p>
        </p:txBody>
      </p:sp>
      <p:sp>
        <p:nvSpPr>
          <p:cNvPr id="6168" name="Text Box 24"/>
          <p:cNvSpPr txBox="1">
            <a:spLocks noChangeArrowheads="1"/>
          </p:cNvSpPr>
          <p:nvPr/>
        </p:nvSpPr>
        <p:spPr bwMode="auto">
          <a:xfrm>
            <a:off x="381000" y="14478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algn="l">
              <a:spcBef>
                <a:spcPct val="50000"/>
              </a:spcBef>
            </a:pPr>
            <a:r>
              <a:rPr lang="en-US" sz="2800" dirty="0"/>
              <a:t>	- </a:t>
            </a:r>
            <a:r>
              <a:rPr lang="en-US" sz="2800" dirty="0" err="1"/>
              <a:t>Biểu</a:t>
            </a:r>
            <a:r>
              <a:rPr lang="en-US" sz="2800" dirty="0"/>
              <a:t> </a:t>
            </a:r>
            <a:r>
              <a:rPr lang="en-US" sz="2800" dirty="0" err="1"/>
              <a:t>diễn</a:t>
            </a:r>
            <a:r>
              <a:rPr lang="en-US" sz="2800" dirty="0"/>
              <a:t> </a:t>
            </a:r>
            <a:r>
              <a:rPr lang="en-US" sz="2800" dirty="0" err="1"/>
              <a:t>sự</a:t>
            </a:r>
            <a:r>
              <a:rPr lang="en-US" sz="2800" dirty="0"/>
              <a:t> </a:t>
            </a:r>
            <a:r>
              <a:rPr lang="en-US" sz="2800" dirty="0" err="1"/>
              <a:t>phân</a:t>
            </a:r>
            <a:r>
              <a:rPr lang="en-US" sz="2800" dirty="0"/>
              <a:t> </a:t>
            </a:r>
            <a:r>
              <a:rPr lang="en-US" sz="2800" dirty="0" err="1"/>
              <a:t>bố</a:t>
            </a:r>
            <a:r>
              <a:rPr lang="en-US" sz="2800" dirty="0"/>
              <a:t> electron </a:t>
            </a:r>
            <a:r>
              <a:rPr lang="en-US" sz="2800" dirty="0" err="1"/>
              <a:t>trên</a:t>
            </a:r>
            <a:r>
              <a:rPr lang="en-US" sz="2800" dirty="0"/>
              <a:t> </a:t>
            </a:r>
            <a:r>
              <a:rPr lang="en-US" sz="2800" dirty="0" err="1"/>
              <a:t>các</a:t>
            </a:r>
            <a:r>
              <a:rPr lang="en-US" sz="2800" dirty="0"/>
              <a:t> </a:t>
            </a:r>
            <a:r>
              <a:rPr lang="en-US" sz="2800" dirty="0" err="1"/>
              <a:t>phân</a:t>
            </a:r>
            <a:r>
              <a:rPr lang="en-US" sz="2800" dirty="0"/>
              <a:t> </a:t>
            </a:r>
            <a:r>
              <a:rPr lang="en-US" sz="2800" dirty="0" err="1"/>
              <a:t>lớp</a:t>
            </a:r>
            <a:r>
              <a:rPr lang="en-US" sz="2800" dirty="0"/>
              <a:t> </a:t>
            </a:r>
            <a:r>
              <a:rPr lang="en-US" sz="2800" dirty="0" err="1"/>
              <a:t>thuộc</a:t>
            </a:r>
            <a:r>
              <a:rPr lang="en-US" sz="2800" dirty="0"/>
              <a:t> </a:t>
            </a:r>
            <a:r>
              <a:rPr lang="en-US" sz="2800" dirty="0" err="1"/>
              <a:t>các</a:t>
            </a:r>
            <a:r>
              <a:rPr lang="en-US" sz="2800" dirty="0"/>
              <a:t> </a:t>
            </a:r>
            <a:r>
              <a:rPr lang="en-US" sz="2800" dirty="0" err="1"/>
              <a:t>lớp</a:t>
            </a:r>
            <a:r>
              <a:rPr lang="en-US" sz="2800" dirty="0"/>
              <a:t> </a:t>
            </a:r>
            <a:r>
              <a:rPr lang="en-US" sz="2800" dirty="0" err="1"/>
              <a:t>khác</a:t>
            </a:r>
            <a:r>
              <a:rPr lang="en-US" sz="2800" dirty="0"/>
              <a:t> </a:t>
            </a:r>
            <a:r>
              <a:rPr lang="en-US" sz="2800" dirty="0" err="1"/>
              <a:t>nhau</a:t>
            </a:r>
            <a:endParaRPr lang="en-US" sz="2800" dirty="0"/>
          </a:p>
        </p:txBody>
      </p:sp>
      <p:sp>
        <p:nvSpPr>
          <p:cNvPr id="6169" name="Text Box 25"/>
          <p:cNvSpPr txBox="1">
            <a:spLocks noChangeArrowheads="1"/>
          </p:cNvSpPr>
          <p:nvPr/>
        </p:nvSpPr>
        <p:spPr bwMode="auto">
          <a:xfrm>
            <a:off x="1295400" y="2438400"/>
            <a:ext cx="647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algn="l">
              <a:spcBef>
                <a:spcPct val="50000"/>
              </a:spcBef>
            </a:pPr>
            <a:r>
              <a:rPr lang="en-US" sz="2800">
                <a:solidFill>
                  <a:srgbClr val="FF3300"/>
                </a:solidFill>
              </a:rPr>
              <a:t>- Qui ước cách viết cấu hình  e:</a:t>
            </a:r>
          </a:p>
        </p:txBody>
      </p:sp>
      <p:sp>
        <p:nvSpPr>
          <p:cNvPr id="9" name="TextBox 8"/>
          <p:cNvSpPr txBox="1"/>
          <p:nvPr/>
        </p:nvSpPr>
        <p:spPr>
          <a:xfrm>
            <a:off x="219902" y="2948548"/>
            <a:ext cx="8863324" cy="2492990"/>
          </a:xfrm>
          <a:prstGeom prst="rect">
            <a:avLst/>
          </a:prstGeom>
          <a:noFill/>
        </p:spPr>
        <p:txBody>
          <a:bodyPr wrap="none">
            <a:spAutoFit/>
          </a:bodyPr>
          <a:lstStyle/>
          <a:p>
            <a:pPr marL="457200" indent="-457200" algn="l">
              <a:lnSpc>
                <a:spcPct val="150000"/>
              </a:lnSpc>
              <a:buFont typeface="Arial" charset="0"/>
              <a:buChar char="•"/>
              <a:defRPr/>
            </a:pPr>
            <a:r>
              <a:rPr lang="en-US" sz="2600" dirty="0" err="1">
                <a:cs typeface="Times New Roman" pitchFamily="18" charset="0"/>
              </a:rPr>
              <a:t>Số</a:t>
            </a:r>
            <a:r>
              <a:rPr lang="en-US" sz="2600" dirty="0">
                <a:cs typeface="Times New Roman" pitchFamily="18" charset="0"/>
              </a:rPr>
              <a:t> </a:t>
            </a:r>
            <a:r>
              <a:rPr lang="en-US" sz="2600" dirty="0" err="1">
                <a:cs typeface="Times New Roman" pitchFamily="18" charset="0"/>
              </a:rPr>
              <a:t>thứ</a:t>
            </a:r>
            <a:r>
              <a:rPr lang="en-US" sz="2600" dirty="0">
                <a:cs typeface="Times New Roman" pitchFamily="18" charset="0"/>
              </a:rPr>
              <a:t> </a:t>
            </a:r>
            <a:r>
              <a:rPr lang="en-US" sz="2600" dirty="0" err="1">
                <a:cs typeface="Times New Roman" pitchFamily="18" charset="0"/>
              </a:rPr>
              <a:t>tự</a:t>
            </a:r>
            <a:r>
              <a:rPr lang="en-US" sz="2600" dirty="0">
                <a:cs typeface="Times New Roman" pitchFamily="18" charset="0"/>
              </a:rPr>
              <a:t> </a:t>
            </a:r>
            <a:r>
              <a:rPr lang="en-US" sz="2600" dirty="0" err="1">
                <a:cs typeface="Times New Roman" pitchFamily="18" charset="0"/>
              </a:rPr>
              <a:t>lớp</a:t>
            </a:r>
            <a:r>
              <a:rPr lang="en-US" sz="2600" dirty="0">
                <a:cs typeface="Times New Roman" pitchFamily="18" charset="0"/>
              </a:rPr>
              <a:t> electron </a:t>
            </a:r>
            <a:r>
              <a:rPr lang="en-US" sz="2600" dirty="0" err="1">
                <a:cs typeface="Times New Roman" pitchFamily="18" charset="0"/>
              </a:rPr>
              <a:t>được</a:t>
            </a:r>
            <a:r>
              <a:rPr lang="en-US" sz="2600" dirty="0">
                <a:cs typeface="Times New Roman" pitchFamily="18" charset="0"/>
              </a:rPr>
              <a:t> </a:t>
            </a:r>
            <a:r>
              <a:rPr lang="en-US" sz="2600" dirty="0" err="1">
                <a:cs typeface="Times New Roman" pitchFamily="18" charset="0"/>
              </a:rPr>
              <a:t>ghi</a:t>
            </a:r>
            <a:r>
              <a:rPr lang="en-US" sz="2600" dirty="0">
                <a:cs typeface="Times New Roman" pitchFamily="18" charset="0"/>
              </a:rPr>
              <a:t> </a:t>
            </a:r>
            <a:r>
              <a:rPr lang="en-US" sz="2600" dirty="0" err="1">
                <a:cs typeface="Times New Roman" pitchFamily="18" charset="0"/>
              </a:rPr>
              <a:t>bằng</a:t>
            </a:r>
            <a:r>
              <a:rPr lang="en-US" sz="2600" dirty="0">
                <a:cs typeface="Times New Roman" pitchFamily="18" charset="0"/>
              </a:rPr>
              <a:t> </a:t>
            </a:r>
            <a:r>
              <a:rPr lang="en-US" sz="2600" dirty="0" err="1">
                <a:cs typeface="Times New Roman" pitchFamily="18" charset="0"/>
              </a:rPr>
              <a:t>chữ</a:t>
            </a:r>
            <a:r>
              <a:rPr lang="en-US" sz="2600" dirty="0">
                <a:cs typeface="Times New Roman" pitchFamily="18" charset="0"/>
              </a:rPr>
              <a:t> </a:t>
            </a:r>
            <a:r>
              <a:rPr lang="en-US" sz="2600" dirty="0" err="1">
                <a:cs typeface="Times New Roman" pitchFamily="18" charset="0"/>
              </a:rPr>
              <a:t>số</a:t>
            </a:r>
            <a:r>
              <a:rPr lang="en-US" sz="2600" dirty="0">
                <a:cs typeface="Times New Roman" pitchFamily="18" charset="0"/>
              </a:rPr>
              <a:t> (1, 2, 3…)</a:t>
            </a:r>
          </a:p>
          <a:p>
            <a:pPr marL="457200" indent="-457200" algn="l">
              <a:lnSpc>
                <a:spcPct val="150000"/>
              </a:lnSpc>
              <a:buFont typeface="Arial" charset="0"/>
              <a:buChar char="•"/>
              <a:defRPr/>
            </a:pPr>
            <a:r>
              <a:rPr lang="en-US" sz="2600" dirty="0" err="1" smtClean="0">
                <a:cs typeface="Times New Roman" pitchFamily="18" charset="0"/>
              </a:rPr>
              <a:t>Phân</a:t>
            </a:r>
            <a:r>
              <a:rPr lang="en-US" sz="2600" dirty="0" smtClean="0">
                <a:cs typeface="Times New Roman" pitchFamily="18" charset="0"/>
              </a:rPr>
              <a:t> </a:t>
            </a:r>
            <a:r>
              <a:rPr lang="en-US" sz="2600" dirty="0" err="1" smtClean="0">
                <a:cs typeface="Times New Roman" pitchFamily="18" charset="0"/>
              </a:rPr>
              <a:t>lớp</a:t>
            </a:r>
            <a:r>
              <a:rPr lang="en-US" sz="2600" dirty="0" smtClean="0">
                <a:cs typeface="Times New Roman" pitchFamily="18" charset="0"/>
              </a:rPr>
              <a:t> </a:t>
            </a:r>
            <a:r>
              <a:rPr lang="en-US" sz="2600" dirty="0" err="1" smtClean="0">
                <a:cs typeface="Times New Roman" pitchFamily="18" charset="0"/>
              </a:rPr>
              <a:t>được</a:t>
            </a:r>
            <a:r>
              <a:rPr lang="en-US" sz="2600" dirty="0" smtClean="0">
                <a:cs typeface="Times New Roman" pitchFamily="18" charset="0"/>
              </a:rPr>
              <a:t> </a:t>
            </a:r>
            <a:r>
              <a:rPr lang="en-US" sz="2600" dirty="0" err="1">
                <a:cs typeface="Times New Roman" pitchFamily="18" charset="0"/>
              </a:rPr>
              <a:t>ghi</a:t>
            </a:r>
            <a:r>
              <a:rPr lang="en-US" sz="2600" dirty="0">
                <a:cs typeface="Times New Roman" pitchFamily="18" charset="0"/>
              </a:rPr>
              <a:t> </a:t>
            </a:r>
            <a:r>
              <a:rPr lang="en-US" sz="2600" dirty="0" err="1">
                <a:cs typeface="Times New Roman" pitchFamily="18" charset="0"/>
              </a:rPr>
              <a:t>bằng</a:t>
            </a:r>
            <a:r>
              <a:rPr lang="en-US" sz="2600" dirty="0">
                <a:cs typeface="Times New Roman" pitchFamily="18" charset="0"/>
              </a:rPr>
              <a:t> </a:t>
            </a:r>
            <a:r>
              <a:rPr lang="en-US" sz="2600" dirty="0" err="1">
                <a:cs typeface="Times New Roman" pitchFamily="18" charset="0"/>
              </a:rPr>
              <a:t>các</a:t>
            </a:r>
            <a:r>
              <a:rPr lang="en-US" sz="2600" dirty="0">
                <a:cs typeface="Times New Roman" pitchFamily="18" charset="0"/>
              </a:rPr>
              <a:t> </a:t>
            </a:r>
            <a:r>
              <a:rPr lang="en-US" sz="2600" dirty="0" err="1">
                <a:cs typeface="Times New Roman" pitchFamily="18" charset="0"/>
              </a:rPr>
              <a:t>chữ</a:t>
            </a:r>
            <a:r>
              <a:rPr lang="en-US" sz="2600" dirty="0">
                <a:cs typeface="Times New Roman" pitchFamily="18" charset="0"/>
              </a:rPr>
              <a:t> </a:t>
            </a:r>
            <a:r>
              <a:rPr lang="en-US" sz="2600" dirty="0" err="1">
                <a:cs typeface="Times New Roman" pitchFamily="18" charset="0"/>
              </a:rPr>
              <a:t>cái</a:t>
            </a:r>
            <a:r>
              <a:rPr lang="en-US" sz="2600" dirty="0">
                <a:cs typeface="Times New Roman" pitchFamily="18" charset="0"/>
              </a:rPr>
              <a:t> </a:t>
            </a:r>
            <a:r>
              <a:rPr lang="en-US" sz="2600" dirty="0" err="1">
                <a:cs typeface="Times New Roman" pitchFamily="18" charset="0"/>
              </a:rPr>
              <a:t>thường</a:t>
            </a:r>
            <a:r>
              <a:rPr lang="en-US" sz="2600" dirty="0">
                <a:cs typeface="Times New Roman" pitchFamily="18" charset="0"/>
              </a:rPr>
              <a:t> (s, p, d, f)</a:t>
            </a:r>
          </a:p>
          <a:p>
            <a:pPr marL="457200" indent="-457200" algn="l">
              <a:lnSpc>
                <a:spcPct val="150000"/>
              </a:lnSpc>
              <a:buFont typeface="Arial" charset="0"/>
              <a:buChar char="•"/>
              <a:defRPr/>
            </a:pPr>
            <a:r>
              <a:rPr lang="en-US" sz="2600" dirty="0" err="1">
                <a:cs typeface="Times New Roman" pitchFamily="18" charset="0"/>
              </a:rPr>
              <a:t>Số</a:t>
            </a:r>
            <a:r>
              <a:rPr lang="en-US" sz="2600" dirty="0">
                <a:cs typeface="Times New Roman" pitchFamily="18" charset="0"/>
              </a:rPr>
              <a:t> e </a:t>
            </a:r>
            <a:r>
              <a:rPr lang="en-US" sz="2600" dirty="0" err="1">
                <a:cs typeface="Times New Roman" pitchFamily="18" charset="0"/>
              </a:rPr>
              <a:t>trong</a:t>
            </a:r>
            <a:r>
              <a:rPr lang="en-US" sz="2600" dirty="0">
                <a:cs typeface="Times New Roman" pitchFamily="18" charset="0"/>
              </a:rPr>
              <a:t> </a:t>
            </a:r>
            <a:r>
              <a:rPr lang="en-US" sz="2600" dirty="0" err="1">
                <a:cs typeface="Times New Roman" pitchFamily="18" charset="0"/>
              </a:rPr>
              <a:t>một</a:t>
            </a:r>
            <a:r>
              <a:rPr lang="en-US" sz="2600" dirty="0">
                <a:cs typeface="Times New Roman" pitchFamily="18" charset="0"/>
              </a:rPr>
              <a:t> </a:t>
            </a:r>
            <a:r>
              <a:rPr lang="en-US" sz="2600" dirty="0" err="1">
                <a:cs typeface="Times New Roman" pitchFamily="18" charset="0"/>
              </a:rPr>
              <a:t>phân</a:t>
            </a:r>
            <a:r>
              <a:rPr lang="en-US" sz="2600" dirty="0">
                <a:cs typeface="Times New Roman" pitchFamily="18" charset="0"/>
              </a:rPr>
              <a:t> </a:t>
            </a:r>
            <a:r>
              <a:rPr lang="en-US" sz="2600" dirty="0" err="1">
                <a:cs typeface="Times New Roman" pitchFamily="18" charset="0"/>
              </a:rPr>
              <a:t>lớp</a:t>
            </a:r>
            <a:r>
              <a:rPr lang="en-US" sz="2600" dirty="0">
                <a:cs typeface="Times New Roman" pitchFamily="18" charset="0"/>
              </a:rPr>
              <a:t> </a:t>
            </a:r>
            <a:r>
              <a:rPr lang="en-US" sz="2600" dirty="0" err="1">
                <a:cs typeface="Times New Roman" pitchFamily="18" charset="0"/>
              </a:rPr>
              <a:t>được</a:t>
            </a:r>
            <a:r>
              <a:rPr lang="en-US" sz="2600" dirty="0">
                <a:cs typeface="Times New Roman" pitchFamily="18" charset="0"/>
              </a:rPr>
              <a:t> </a:t>
            </a:r>
            <a:r>
              <a:rPr lang="en-US" sz="2600" dirty="0" err="1">
                <a:cs typeface="Times New Roman" pitchFamily="18" charset="0"/>
              </a:rPr>
              <a:t>ghi</a:t>
            </a:r>
            <a:r>
              <a:rPr lang="en-US" sz="2600" dirty="0">
                <a:cs typeface="Times New Roman" pitchFamily="18" charset="0"/>
              </a:rPr>
              <a:t> </a:t>
            </a:r>
            <a:r>
              <a:rPr lang="en-US" sz="2600" dirty="0" err="1">
                <a:cs typeface="Times New Roman" pitchFamily="18" charset="0"/>
              </a:rPr>
              <a:t>bằng</a:t>
            </a:r>
            <a:r>
              <a:rPr lang="en-US" sz="2600" dirty="0">
                <a:cs typeface="Times New Roman" pitchFamily="18" charset="0"/>
              </a:rPr>
              <a:t> </a:t>
            </a:r>
            <a:r>
              <a:rPr lang="en-US" sz="2600" dirty="0" err="1">
                <a:cs typeface="Times New Roman" pitchFamily="18" charset="0"/>
              </a:rPr>
              <a:t>số</a:t>
            </a:r>
            <a:r>
              <a:rPr lang="en-US" sz="2600" dirty="0">
                <a:cs typeface="Times New Roman" pitchFamily="18" charset="0"/>
              </a:rPr>
              <a:t> </a:t>
            </a:r>
            <a:r>
              <a:rPr lang="en-US" sz="2600" dirty="0" err="1">
                <a:cs typeface="Times New Roman" pitchFamily="18" charset="0"/>
              </a:rPr>
              <a:t>phía</a:t>
            </a:r>
            <a:r>
              <a:rPr lang="en-US" sz="2600" dirty="0">
                <a:cs typeface="Times New Roman" pitchFamily="18" charset="0"/>
              </a:rPr>
              <a:t> </a:t>
            </a:r>
            <a:r>
              <a:rPr lang="en-US" sz="2600" dirty="0" err="1">
                <a:cs typeface="Times New Roman" pitchFamily="18" charset="0"/>
              </a:rPr>
              <a:t>trên</a:t>
            </a:r>
            <a:endParaRPr lang="en-US" sz="2600" dirty="0">
              <a:cs typeface="Times New Roman" pitchFamily="18" charset="0"/>
            </a:endParaRPr>
          </a:p>
          <a:p>
            <a:pPr algn="l">
              <a:lnSpc>
                <a:spcPct val="150000"/>
              </a:lnSpc>
              <a:defRPr/>
            </a:pPr>
            <a:r>
              <a:rPr lang="en-US" sz="2600" dirty="0" err="1">
                <a:cs typeface="Times New Roman" pitchFamily="18" charset="0"/>
              </a:rPr>
              <a:t>bên</a:t>
            </a:r>
            <a:r>
              <a:rPr lang="en-US" sz="2600" dirty="0">
                <a:cs typeface="Times New Roman" pitchFamily="18" charset="0"/>
              </a:rPr>
              <a:t> </a:t>
            </a:r>
            <a:r>
              <a:rPr lang="en-US" sz="2600" dirty="0" err="1">
                <a:cs typeface="Times New Roman" pitchFamily="18" charset="0"/>
              </a:rPr>
              <a:t>phải</a:t>
            </a:r>
            <a:r>
              <a:rPr lang="en-US" sz="2600" dirty="0">
                <a:cs typeface="Times New Roman" pitchFamily="18" charset="0"/>
              </a:rPr>
              <a:t> </a:t>
            </a:r>
            <a:r>
              <a:rPr lang="en-US" sz="2600" dirty="0" err="1">
                <a:cs typeface="Times New Roman" pitchFamily="18" charset="0"/>
              </a:rPr>
              <a:t>của</a:t>
            </a:r>
            <a:r>
              <a:rPr lang="en-US" sz="2600" dirty="0">
                <a:cs typeface="Times New Roman" pitchFamily="18" charset="0"/>
              </a:rPr>
              <a:t> </a:t>
            </a:r>
            <a:r>
              <a:rPr lang="en-US" sz="2600" dirty="0" err="1">
                <a:cs typeface="Times New Roman" pitchFamily="18" charset="0"/>
              </a:rPr>
              <a:t>phân</a:t>
            </a:r>
            <a:r>
              <a:rPr lang="en-US" sz="2600" dirty="0">
                <a:cs typeface="Times New Roman" pitchFamily="18" charset="0"/>
              </a:rPr>
              <a:t> </a:t>
            </a:r>
            <a:r>
              <a:rPr lang="en-US" sz="2600" dirty="0" err="1">
                <a:cs typeface="Times New Roman" pitchFamily="18" charset="0"/>
              </a:rPr>
              <a:t>lớp</a:t>
            </a:r>
            <a:r>
              <a:rPr lang="en-US" sz="2600" dirty="0">
                <a:cs typeface="Times New Roman" pitchFamily="18" charset="0"/>
              </a:rPr>
              <a:t> (s</a:t>
            </a:r>
            <a:r>
              <a:rPr lang="en-US" sz="2600" baseline="30000" dirty="0">
                <a:cs typeface="Times New Roman" pitchFamily="18" charset="0"/>
              </a:rPr>
              <a:t>2</a:t>
            </a:r>
            <a:r>
              <a:rPr lang="en-US" sz="2600" dirty="0">
                <a:cs typeface="Times New Roman" pitchFamily="18" charset="0"/>
              </a:rPr>
              <a:t>, p</a:t>
            </a:r>
            <a:r>
              <a:rPr lang="en-US" sz="2600" baseline="30000" dirty="0">
                <a:cs typeface="Times New Roman" pitchFamily="18" charset="0"/>
              </a:rPr>
              <a:t>6</a:t>
            </a:r>
            <a:r>
              <a:rPr lang="en-US" sz="2600" dirty="0">
                <a:cs typeface="Times New Roman" pitchFamily="18" charset="0"/>
              </a:rPr>
              <a:t>, d</a:t>
            </a:r>
            <a:r>
              <a:rPr lang="en-US" sz="2600" baseline="30000" dirty="0">
                <a:cs typeface="Times New Roman" pitchFamily="18" charset="0"/>
              </a:rPr>
              <a:t>10</a:t>
            </a:r>
            <a:r>
              <a:rPr lang="en-US" sz="2600" dirty="0">
                <a:cs typeface="Times New Roman" pitchFamily="18" charset="0"/>
              </a:rPr>
              <a:t>…)</a:t>
            </a:r>
          </a:p>
        </p:txBody>
      </p:sp>
      <p:sp>
        <p:nvSpPr>
          <p:cNvPr id="3" name="Rectangle 2"/>
          <p:cNvSpPr/>
          <p:nvPr/>
        </p:nvSpPr>
        <p:spPr>
          <a:xfrm>
            <a:off x="3995615" y="5692606"/>
            <a:ext cx="655949" cy="11079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600" kern="0" dirty="0">
                <a:solidFill>
                  <a:srgbClr val="000000"/>
                </a:solidFill>
              </a:rPr>
              <a:t>1</a:t>
            </a:r>
            <a:endParaRPr kumimoji="0" lang="en-US" sz="66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4386106" y="5839652"/>
            <a:ext cx="530915"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kern="0" dirty="0" smtClean="0">
                <a:solidFill>
                  <a:srgbClr val="FF0000"/>
                </a:solidFill>
              </a:rPr>
              <a:t>s</a:t>
            </a:r>
            <a:endParaRPr kumimoji="0" lang="en-US" sz="5400" b="0" i="0" u="none" strike="noStrike" kern="0" cap="none" spc="0" normalizeH="0" baseline="0" noProof="0" dirty="0" smtClean="0">
              <a:ln>
                <a:noFill/>
              </a:ln>
              <a:solidFill>
                <a:srgbClr val="FF0000"/>
              </a:solidFill>
              <a:effectLst/>
              <a:uLnTx/>
              <a:uFillTx/>
            </a:endParaRPr>
          </a:p>
        </p:txBody>
      </p:sp>
      <p:sp>
        <p:nvSpPr>
          <p:cNvPr id="11" name="Rectangle 10"/>
          <p:cNvSpPr/>
          <p:nvPr/>
        </p:nvSpPr>
        <p:spPr>
          <a:xfrm>
            <a:off x="4696448" y="5659486"/>
            <a:ext cx="44114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692AA2"/>
                </a:solidFill>
              </a:rPr>
              <a:t>2</a:t>
            </a:r>
            <a:endParaRPr kumimoji="0" lang="en-US" sz="3600" b="1" i="0" u="none" strike="noStrike" kern="0" cap="none" spc="0" normalizeH="0" baseline="0" noProof="0" dirty="0" smtClean="0">
              <a:ln>
                <a:noFill/>
              </a:ln>
              <a:solidFill>
                <a:srgbClr val="692AA2"/>
              </a:solidFill>
              <a:effectLst/>
              <a:uLnTx/>
              <a:uFillTx/>
            </a:endParaRPr>
          </a:p>
        </p:txBody>
      </p:sp>
      <p:sp>
        <p:nvSpPr>
          <p:cNvPr id="4" name="Rectangle 3"/>
          <p:cNvSpPr/>
          <p:nvPr/>
        </p:nvSpPr>
        <p:spPr>
          <a:xfrm>
            <a:off x="5337442" y="5593430"/>
            <a:ext cx="3876382" cy="492443"/>
          </a:xfrm>
          <a:prstGeom prst="rect">
            <a:avLst/>
          </a:prstGeom>
        </p:spPr>
        <p:txBody>
          <a:bodyPr wrap="none">
            <a:spAutoFit/>
          </a:bodyPr>
          <a:lstStyle/>
          <a:p>
            <a:r>
              <a:rPr lang="en-US" sz="2600" dirty="0" err="1">
                <a:solidFill>
                  <a:srgbClr val="000000"/>
                </a:solidFill>
                <a:cs typeface="Times New Roman" pitchFamily="18" charset="0"/>
              </a:rPr>
              <a:t>Số</a:t>
            </a:r>
            <a:r>
              <a:rPr lang="en-US" sz="2600" dirty="0">
                <a:solidFill>
                  <a:srgbClr val="000000"/>
                </a:solidFill>
                <a:cs typeface="Times New Roman" pitchFamily="18" charset="0"/>
              </a:rPr>
              <a:t> e </a:t>
            </a:r>
            <a:r>
              <a:rPr lang="en-US" sz="2600" dirty="0" err="1">
                <a:solidFill>
                  <a:srgbClr val="000000"/>
                </a:solidFill>
                <a:cs typeface="Times New Roman" pitchFamily="18" charset="0"/>
              </a:rPr>
              <a:t>trong</a:t>
            </a:r>
            <a:r>
              <a:rPr lang="en-US" sz="2600" dirty="0">
                <a:solidFill>
                  <a:srgbClr val="000000"/>
                </a:solidFill>
                <a:cs typeface="Times New Roman" pitchFamily="18" charset="0"/>
              </a:rPr>
              <a:t> </a:t>
            </a:r>
            <a:r>
              <a:rPr lang="en-US" sz="2600" dirty="0" err="1">
                <a:solidFill>
                  <a:srgbClr val="000000"/>
                </a:solidFill>
                <a:cs typeface="Times New Roman" pitchFamily="18" charset="0"/>
              </a:rPr>
              <a:t>một</a:t>
            </a:r>
            <a:r>
              <a:rPr lang="en-US" sz="2600" dirty="0">
                <a:solidFill>
                  <a:srgbClr val="000000"/>
                </a:solidFill>
                <a:cs typeface="Times New Roman" pitchFamily="18" charset="0"/>
              </a:rPr>
              <a:t> </a:t>
            </a:r>
            <a:r>
              <a:rPr lang="en-US" sz="2600" dirty="0" err="1">
                <a:solidFill>
                  <a:srgbClr val="000000"/>
                </a:solidFill>
                <a:cs typeface="Times New Roman" pitchFamily="18" charset="0"/>
              </a:rPr>
              <a:t>phân</a:t>
            </a:r>
            <a:r>
              <a:rPr lang="en-US" sz="2600" dirty="0">
                <a:solidFill>
                  <a:srgbClr val="000000"/>
                </a:solidFill>
                <a:cs typeface="Times New Roman" pitchFamily="18" charset="0"/>
              </a:rPr>
              <a:t> </a:t>
            </a:r>
            <a:r>
              <a:rPr lang="en-US" sz="2600" dirty="0" err="1">
                <a:solidFill>
                  <a:srgbClr val="000000"/>
                </a:solidFill>
                <a:cs typeface="Times New Roman" pitchFamily="18" charset="0"/>
              </a:rPr>
              <a:t>lớp</a:t>
            </a:r>
            <a:r>
              <a:rPr lang="en-US" sz="2600" dirty="0">
                <a:solidFill>
                  <a:srgbClr val="000000"/>
                </a:solidFill>
                <a:cs typeface="Times New Roman" pitchFamily="18" charset="0"/>
              </a:rPr>
              <a:t> </a:t>
            </a:r>
            <a:endParaRPr lang="en-US" dirty="0"/>
          </a:p>
        </p:txBody>
      </p:sp>
      <p:sp>
        <p:nvSpPr>
          <p:cNvPr id="12" name="Line 8"/>
          <p:cNvSpPr>
            <a:spLocks noChangeShapeType="1"/>
          </p:cNvSpPr>
          <p:nvPr/>
        </p:nvSpPr>
        <p:spPr bwMode="auto">
          <a:xfrm flipV="1">
            <a:off x="4917021" y="6525344"/>
            <a:ext cx="5799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ShapeType="1"/>
          </p:cNvSpPr>
          <p:nvPr/>
        </p:nvSpPr>
        <p:spPr bwMode="auto">
          <a:xfrm flipV="1">
            <a:off x="5072161" y="5910207"/>
            <a:ext cx="5799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8"/>
          <p:cNvSpPr>
            <a:spLocks noChangeShapeType="1"/>
          </p:cNvSpPr>
          <p:nvPr/>
        </p:nvSpPr>
        <p:spPr bwMode="auto">
          <a:xfrm flipH="1" flipV="1">
            <a:off x="3644382" y="6352346"/>
            <a:ext cx="5414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4"/>
          <p:cNvSpPr/>
          <p:nvPr/>
        </p:nvSpPr>
        <p:spPr>
          <a:xfrm>
            <a:off x="5652120" y="6301317"/>
            <a:ext cx="2725426" cy="492443"/>
          </a:xfrm>
          <a:prstGeom prst="rect">
            <a:avLst/>
          </a:prstGeom>
        </p:spPr>
        <p:txBody>
          <a:bodyPr wrap="none">
            <a:spAutoFit/>
          </a:bodyPr>
          <a:lstStyle/>
          <a:p>
            <a:r>
              <a:rPr lang="en-US" sz="2600" dirty="0" err="1" smtClean="0">
                <a:solidFill>
                  <a:srgbClr val="000000"/>
                </a:solidFill>
                <a:cs typeface="Times New Roman" pitchFamily="18" charset="0"/>
              </a:rPr>
              <a:t>Kí</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hiệu</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phân</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lớp</a:t>
            </a:r>
            <a:r>
              <a:rPr lang="en-US" sz="2600" dirty="0" smtClean="0">
                <a:solidFill>
                  <a:srgbClr val="000000"/>
                </a:solidFill>
                <a:cs typeface="Times New Roman" pitchFamily="18" charset="0"/>
              </a:rPr>
              <a:t> </a:t>
            </a:r>
            <a:endParaRPr lang="en-US" dirty="0"/>
          </a:p>
        </p:txBody>
      </p:sp>
      <p:sp>
        <p:nvSpPr>
          <p:cNvPr id="16" name="Rectangle 15"/>
          <p:cNvSpPr/>
          <p:nvPr/>
        </p:nvSpPr>
        <p:spPr>
          <a:xfrm>
            <a:off x="219902" y="6000382"/>
            <a:ext cx="3448380" cy="492443"/>
          </a:xfrm>
          <a:prstGeom prst="rect">
            <a:avLst/>
          </a:prstGeom>
        </p:spPr>
        <p:txBody>
          <a:bodyPr wrap="none">
            <a:spAutoFit/>
          </a:bodyPr>
          <a:lstStyle/>
          <a:p>
            <a:r>
              <a:rPr lang="en-US" sz="2600" dirty="0" err="1" smtClean="0">
                <a:solidFill>
                  <a:srgbClr val="000000"/>
                </a:solidFill>
                <a:cs typeface="Times New Roman" pitchFamily="18" charset="0"/>
              </a:rPr>
              <a:t>Số</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thứ</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tự</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lớp</a:t>
            </a:r>
            <a:r>
              <a:rPr lang="en-US" sz="2600" dirty="0" smtClean="0">
                <a:solidFill>
                  <a:srgbClr val="000000"/>
                </a:solidFill>
                <a:cs typeface="Times New Roman" pitchFamily="18" charset="0"/>
              </a:rPr>
              <a:t> electron</a:t>
            </a:r>
            <a:endParaRPr lang="en-US" dirty="0"/>
          </a:p>
        </p:txBody>
      </p:sp>
    </p:spTree>
    <p:extLst>
      <p:ext uri="{BB962C8B-B14F-4D97-AF65-F5344CB8AC3E}">
        <p14:creationId xmlns:p14="http://schemas.microsoft.com/office/powerpoint/2010/main" val="136062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blinds(horizontal)">
                                      <p:cBhvr>
                                        <p:cTn id="7" dur="500"/>
                                        <p:tgtEl>
                                          <p:spTgt spid="6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68"/>
                                        </p:tgtEl>
                                        <p:attrNameLst>
                                          <p:attrName>style.visibility</p:attrName>
                                        </p:attrNameLst>
                                      </p:cBhvr>
                                      <p:to>
                                        <p:strVal val="visible"/>
                                      </p:to>
                                    </p:set>
                                    <p:animEffect transition="in" filter="blinds(horizontal)">
                                      <p:cBhvr>
                                        <p:cTn id="12" dur="500"/>
                                        <p:tgtEl>
                                          <p:spTgt spid="61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6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8" grpId="0"/>
      <p:bldP spid="6169" grpId="0"/>
      <p:bldP spid="9" grpId="0"/>
      <p:bldP spid="3" grpId="0"/>
      <p:bldP spid="10" grpId="0"/>
      <p:bldP spid="11" grpId="0"/>
      <p:bldP spid="4" grpId="0"/>
      <p:bldP spid="12" grpId="0" animBg="1"/>
      <p:bldP spid="13" grpId="0" animBg="1"/>
      <p:bldP spid="14" grpId="0" animBg="1"/>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xmlns="" id="{F6F0249A-1A41-49F5-9D2A-5266F0301CAE}"/>
              </a:ext>
            </a:extLst>
          </p:cNvPr>
          <p:cNvGrpSpPr/>
          <p:nvPr/>
        </p:nvGrpSpPr>
        <p:grpSpPr>
          <a:xfrm>
            <a:off x="450215" y="2955808"/>
            <a:ext cx="8693785" cy="1838415"/>
            <a:chOff x="566128" y="4157884"/>
            <a:chExt cx="8192462" cy="1668322"/>
          </a:xfrm>
        </p:grpSpPr>
        <p:grpSp>
          <p:nvGrpSpPr>
            <p:cNvPr id="16" name="Group 15">
              <a:extLst>
                <a:ext uri="{FF2B5EF4-FFF2-40B4-BE49-F238E27FC236}">
                  <a16:creationId xmlns:a16="http://schemas.microsoft.com/office/drawing/2014/main" xmlns="" id="{21715558-97EC-4426-96B3-5CEF1DC1D327}"/>
                </a:ext>
              </a:extLst>
            </p:cNvPr>
            <p:cNvGrpSpPr/>
            <p:nvPr/>
          </p:nvGrpSpPr>
          <p:grpSpPr>
            <a:xfrm>
              <a:off x="600288" y="4157884"/>
              <a:ext cx="360000" cy="360000"/>
              <a:chOff x="5955305" y="3844870"/>
              <a:chExt cx="360000" cy="360000"/>
            </a:xfrm>
          </p:grpSpPr>
          <p:sp>
            <p:nvSpPr>
              <p:cNvPr id="39" name="Oval 38">
                <a:extLst>
                  <a:ext uri="{FF2B5EF4-FFF2-40B4-BE49-F238E27FC236}">
                    <a16:creationId xmlns:a16="http://schemas.microsoft.com/office/drawing/2014/main" xmlns="" id="{3C579C4C-016D-4499-82D3-56949ABDDFAD}"/>
                  </a:ext>
                </a:extLst>
              </p:cNvPr>
              <p:cNvSpPr/>
              <p:nvPr/>
            </p:nvSpPr>
            <p:spPr>
              <a:xfrm>
                <a:off x="5955305" y="3844870"/>
                <a:ext cx="360000" cy="360000"/>
              </a:xfrm>
              <a:prstGeom prst="ellipse">
                <a:avLst/>
              </a:prstGeom>
              <a:gradFill>
                <a:gsLst>
                  <a:gs pos="52000">
                    <a:schemeClr val="accent3">
                      <a:lumMod val="40000"/>
                      <a:lumOff val="60000"/>
                    </a:schemeClr>
                  </a:gs>
                  <a:gs pos="16000">
                    <a:schemeClr val="accent2">
                      <a:lumMod val="90000"/>
                    </a:schemeClr>
                  </a:gs>
                  <a:gs pos="100000">
                    <a:schemeClr val="accent4">
                      <a:lumMod val="50000"/>
                      <a:lumOff val="50000"/>
                      <a:alpha val="93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TextBox 39">
                <a:extLst>
                  <a:ext uri="{FF2B5EF4-FFF2-40B4-BE49-F238E27FC236}">
                    <a16:creationId xmlns:a16="http://schemas.microsoft.com/office/drawing/2014/main" xmlns="" id="{41A67E33-279A-439C-8155-866403EA11E4}"/>
                  </a:ext>
                </a:extLst>
              </p:cNvPr>
              <p:cNvSpPr txBox="1">
                <a:spLocks noChangeAspect="1"/>
              </p:cNvSpPr>
              <p:nvPr/>
            </p:nvSpPr>
            <p:spPr>
              <a:xfrm>
                <a:off x="6090616" y="3942791"/>
                <a:ext cx="89377" cy="164157"/>
              </a:xfrm>
              <a:custGeom>
                <a:avLst/>
                <a:gdLst/>
                <a:ahLst/>
                <a:cxnLst/>
                <a:rect l="l" t="t" r="r" b="b"/>
                <a:pathLst>
                  <a:path w="102184" h="187680">
                    <a:moveTo>
                      <a:pt x="51892" y="0"/>
                    </a:moveTo>
                    <a:cubicBezTo>
                      <a:pt x="68199" y="0"/>
                      <a:pt x="80657" y="4267"/>
                      <a:pt x="89268" y="12801"/>
                    </a:cubicBezTo>
                    <a:cubicBezTo>
                      <a:pt x="97878" y="21336"/>
                      <a:pt x="102184" y="33375"/>
                      <a:pt x="102184" y="48920"/>
                    </a:cubicBezTo>
                    <a:cubicBezTo>
                      <a:pt x="102184" y="55930"/>
                      <a:pt x="101079" y="62560"/>
                      <a:pt x="98869" y="68808"/>
                    </a:cubicBezTo>
                    <a:cubicBezTo>
                      <a:pt x="96659" y="75057"/>
                      <a:pt x="94030" y="80695"/>
                      <a:pt x="90982" y="85725"/>
                    </a:cubicBezTo>
                    <a:cubicBezTo>
                      <a:pt x="87934" y="90754"/>
                      <a:pt x="83210" y="97917"/>
                      <a:pt x="76809" y="107213"/>
                    </a:cubicBezTo>
                    <a:lnTo>
                      <a:pt x="42976" y="157734"/>
                    </a:lnTo>
                    <a:lnTo>
                      <a:pt x="97155" y="157734"/>
                    </a:lnTo>
                    <a:lnTo>
                      <a:pt x="97155" y="187680"/>
                    </a:lnTo>
                    <a:lnTo>
                      <a:pt x="457" y="187680"/>
                    </a:lnTo>
                    <a:lnTo>
                      <a:pt x="457" y="160705"/>
                    </a:lnTo>
                    <a:lnTo>
                      <a:pt x="44805" y="92583"/>
                    </a:lnTo>
                    <a:lnTo>
                      <a:pt x="47548" y="88468"/>
                    </a:lnTo>
                    <a:cubicBezTo>
                      <a:pt x="53340" y="79781"/>
                      <a:pt x="57607" y="72504"/>
                      <a:pt x="60350" y="66637"/>
                    </a:cubicBezTo>
                    <a:cubicBezTo>
                      <a:pt x="63093" y="60769"/>
                      <a:pt x="64465" y="54635"/>
                      <a:pt x="64465" y="48234"/>
                    </a:cubicBezTo>
                    <a:cubicBezTo>
                      <a:pt x="64465" y="43053"/>
                      <a:pt x="63398" y="39128"/>
                      <a:pt x="61264" y="36461"/>
                    </a:cubicBezTo>
                    <a:cubicBezTo>
                      <a:pt x="59131" y="33794"/>
                      <a:pt x="56159" y="32461"/>
                      <a:pt x="52349" y="32461"/>
                    </a:cubicBezTo>
                    <a:cubicBezTo>
                      <a:pt x="46558" y="32461"/>
                      <a:pt x="42557" y="34709"/>
                      <a:pt x="40347" y="39205"/>
                    </a:cubicBezTo>
                    <a:cubicBezTo>
                      <a:pt x="38138" y="43700"/>
                      <a:pt x="37033" y="49911"/>
                      <a:pt x="37033" y="57835"/>
                    </a:cubicBezTo>
                    <a:lnTo>
                      <a:pt x="37033" y="66979"/>
                    </a:lnTo>
                    <a:lnTo>
                      <a:pt x="0" y="66979"/>
                    </a:lnTo>
                    <a:lnTo>
                      <a:pt x="0" y="57150"/>
                    </a:lnTo>
                    <a:cubicBezTo>
                      <a:pt x="0" y="39776"/>
                      <a:pt x="4229" y="25908"/>
                      <a:pt x="12687" y="15544"/>
                    </a:cubicBezTo>
                    <a:cubicBezTo>
                      <a:pt x="21145" y="5181"/>
                      <a:pt x="34213" y="0"/>
                      <a:pt x="51892"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accent1"/>
                  </a:solidFill>
                  <a:latin typeface="+mj-lt"/>
                </a:endParaRPr>
              </a:p>
            </p:txBody>
          </p:sp>
        </p:grpSp>
        <p:sp>
          <p:nvSpPr>
            <p:cNvPr id="51" name="TextBox 50">
              <a:extLst>
                <a:ext uri="{FF2B5EF4-FFF2-40B4-BE49-F238E27FC236}">
                  <a16:creationId xmlns:a16="http://schemas.microsoft.com/office/drawing/2014/main" xmlns="" id="{BE6D85A9-2A05-499D-A33A-61032EEFFACE}"/>
                </a:ext>
              </a:extLst>
            </p:cNvPr>
            <p:cNvSpPr txBox="1"/>
            <p:nvPr/>
          </p:nvSpPr>
          <p:spPr>
            <a:xfrm>
              <a:off x="566128" y="4157884"/>
              <a:ext cx="8192462" cy="517065"/>
            </a:xfrm>
            <a:prstGeom prst="rect">
              <a:avLst/>
            </a:prstGeom>
            <a:noFill/>
          </p:spPr>
          <p:txBody>
            <a:bodyPr wrap="square" lIns="0" tIns="0" rIns="0" bIns="0" rtlCol="0">
              <a:spAutoFit/>
            </a:bodyPr>
            <a:lstStyle/>
            <a:p>
              <a:pPr algn="l">
                <a:lnSpc>
                  <a:spcPct val="120000"/>
                </a:lnSpc>
              </a:pPr>
              <a:r>
                <a:rPr lang="vi-VN" sz="2800" dirty="0">
                  <a:solidFill>
                    <a:srgbClr val="C00000"/>
                  </a:solidFill>
                </a:rPr>
                <a:t>Biểu diễn mỗi AO bằng một ô vuông</a:t>
              </a:r>
              <a:endParaRPr lang="en-US" sz="2800" dirty="0">
                <a:solidFill>
                  <a:srgbClr val="C00000"/>
                </a:solidFill>
              </a:endParaRPr>
            </a:p>
          </p:txBody>
        </p:sp>
        <p:sp>
          <p:nvSpPr>
            <p:cNvPr id="52" name="TextBox 51">
              <a:extLst>
                <a:ext uri="{FF2B5EF4-FFF2-40B4-BE49-F238E27FC236}">
                  <a16:creationId xmlns:a16="http://schemas.microsoft.com/office/drawing/2014/main" xmlns="" id="{300ABC97-ECD2-4D73-A7ED-5D833F8CD741}"/>
                </a:ext>
              </a:extLst>
            </p:cNvPr>
            <p:cNvSpPr txBox="1"/>
            <p:nvPr/>
          </p:nvSpPr>
          <p:spPr>
            <a:xfrm>
              <a:off x="855419" y="4619628"/>
              <a:ext cx="7598299" cy="1206578"/>
            </a:xfrm>
            <a:prstGeom prst="rect">
              <a:avLst/>
            </a:prstGeom>
            <a:noFill/>
          </p:spPr>
          <p:txBody>
            <a:bodyPr wrap="square" lIns="0" tIns="0" rIns="0" bIns="0" rtlCol="0">
              <a:spAutoFit/>
            </a:bodyPr>
            <a:lstStyle/>
            <a:p>
              <a:pPr marL="342900" indent="-342900" algn="l">
                <a:lnSpc>
                  <a:spcPct val="120000"/>
                </a:lnSpc>
                <a:buFont typeface="Arial" panose="020B0604020202020204" pitchFamily="34" charset="0"/>
                <a:buChar char="•"/>
              </a:pPr>
              <a:r>
                <a:rPr lang="vi-VN" sz="2400" dirty="0">
                  <a:solidFill>
                    <a:schemeClr val="tx1">
                      <a:lumMod val="85000"/>
                      <a:lumOff val="15000"/>
                    </a:schemeClr>
                  </a:solidFill>
                </a:rPr>
                <a:t>Các AO trong cùng phân lớp thì viết liền nhau</a:t>
              </a:r>
            </a:p>
            <a:p>
              <a:pPr marL="342900" indent="-342900" algn="l">
                <a:lnSpc>
                  <a:spcPct val="120000"/>
                </a:lnSpc>
                <a:buFont typeface="Arial" panose="020B0604020202020204" pitchFamily="34" charset="0"/>
                <a:buChar char="•"/>
              </a:pPr>
              <a:r>
                <a:rPr lang="vi-VN" sz="2400" dirty="0">
                  <a:solidFill>
                    <a:schemeClr val="tx1">
                      <a:lumMod val="85000"/>
                      <a:lumOff val="15000"/>
                    </a:schemeClr>
                  </a:solidFill>
                </a:rPr>
                <a:t>Các AO khác phân lớp thì viết tách nhau</a:t>
              </a:r>
              <a:endParaRPr lang="en-US" sz="2400" dirty="0">
                <a:solidFill>
                  <a:schemeClr val="tx1">
                    <a:lumMod val="85000"/>
                    <a:lumOff val="15000"/>
                  </a:schemeClr>
                </a:solidFill>
              </a:endParaRPr>
            </a:p>
            <a:p>
              <a:pPr marL="342900" indent="-342900" algn="l">
                <a:lnSpc>
                  <a:spcPct val="120000"/>
                </a:lnSpc>
                <a:buFont typeface="Arial" panose="020B0604020202020204" pitchFamily="34" charset="0"/>
                <a:buChar char="•"/>
              </a:pPr>
              <a:r>
                <a:rPr lang="en-US" sz="2400" dirty="0" err="1">
                  <a:solidFill>
                    <a:schemeClr val="tx1">
                      <a:lumMod val="85000"/>
                      <a:lumOff val="15000"/>
                    </a:schemeClr>
                  </a:solidFill>
                </a:rPr>
                <a:t>Thứ</a:t>
              </a:r>
              <a:r>
                <a:rPr lang="en-US" sz="2400" dirty="0">
                  <a:solidFill>
                    <a:schemeClr val="tx1">
                      <a:lumMod val="85000"/>
                      <a:lumOff val="15000"/>
                    </a:schemeClr>
                  </a:solidFill>
                </a:rPr>
                <a:t> </a:t>
              </a:r>
              <a:r>
                <a:rPr lang="en-US" sz="2400" dirty="0" err="1">
                  <a:solidFill>
                    <a:schemeClr val="tx1">
                      <a:lumMod val="85000"/>
                      <a:lumOff val="15000"/>
                    </a:schemeClr>
                  </a:solidFill>
                </a:rPr>
                <a:t>tự</a:t>
              </a:r>
              <a:r>
                <a:rPr lang="en-US" sz="2400" dirty="0">
                  <a:solidFill>
                    <a:schemeClr val="tx1">
                      <a:lumMod val="85000"/>
                      <a:lumOff val="15000"/>
                    </a:schemeClr>
                  </a:solidFill>
                </a:rPr>
                <a:t> ô orbital </a:t>
              </a:r>
              <a:r>
                <a:rPr lang="en-US" sz="2400" dirty="0" err="1">
                  <a:solidFill>
                    <a:schemeClr val="tx1">
                      <a:lumMod val="85000"/>
                      <a:lumOff val="15000"/>
                    </a:schemeClr>
                  </a:solidFill>
                </a:rPr>
                <a:t>từ</a:t>
              </a:r>
              <a:r>
                <a:rPr lang="en-US" sz="2400" dirty="0">
                  <a:solidFill>
                    <a:schemeClr val="tx1">
                      <a:lumMod val="85000"/>
                      <a:lumOff val="15000"/>
                    </a:schemeClr>
                  </a:solidFill>
                </a:rPr>
                <a:t> </a:t>
              </a:r>
              <a:r>
                <a:rPr lang="en-US" sz="2400" dirty="0" err="1">
                  <a:solidFill>
                    <a:schemeClr val="tx1">
                      <a:lumMod val="85000"/>
                      <a:lumOff val="15000"/>
                    </a:schemeClr>
                  </a:solidFill>
                </a:rPr>
                <a:t>trái</a:t>
              </a:r>
              <a:r>
                <a:rPr lang="en-US" sz="2400" dirty="0">
                  <a:solidFill>
                    <a:schemeClr val="tx1">
                      <a:lumMod val="85000"/>
                      <a:lumOff val="15000"/>
                    </a:schemeClr>
                  </a:solidFill>
                </a:rPr>
                <a:t> sang </a:t>
              </a:r>
              <a:r>
                <a:rPr lang="en-US" sz="2400" dirty="0" err="1">
                  <a:solidFill>
                    <a:schemeClr val="tx1">
                      <a:lumMod val="85000"/>
                      <a:lumOff val="15000"/>
                    </a:schemeClr>
                  </a:solidFill>
                </a:rPr>
                <a:t>phải</a:t>
              </a:r>
              <a:r>
                <a:rPr lang="en-US" sz="2400" dirty="0">
                  <a:solidFill>
                    <a:schemeClr val="tx1">
                      <a:lumMod val="85000"/>
                      <a:lumOff val="15000"/>
                    </a:schemeClr>
                  </a:solidFill>
                </a:rPr>
                <a:t> </a:t>
              </a:r>
              <a:r>
                <a:rPr lang="en-US" sz="2400" dirty="0" err="1">
                  <a:solidFill>
                    <a:schemeClr val="tx1">
                      <a:lumMod val="85000"/>
                      <a:lumOff val="15000"/>
                    </a:schemeClr>
                  </a:solidFill>
                </a:rPr>
                <a:t>theo</a:t>
              </a:r>
              <a:r>
                <a:rPr lang="en-US" sz="2400" dirty="0">
                  <a:solidFill>
                    <a:schemeClr val="tx1">
                      <a:lumMod val="85000"/>
                      <a:lumOff val="15000"/>
                    </a:schemeClr>
                  </a:solidFill>
                </a:rPr>
                <a:t> </a:t>
              </a:r>
              <a:r>
                <a:rPr lang="en-US" sz="2400" dirty="0" err="1">
                  <a:solidFill>
                    <a:schemeClr val="tx1">
                      <a:lumMod val="85000"/>
                      <a:lumOff val="15000"/>
                    </a:schemeClr>
                  </a:solidFill>
                </a:rPr>
                <a:t>thứ</a:t>
              </a:r>
              <a:r>
                <a:rPr lang="en-US" sz="2400" dirty="0">
                  <a:solidFill>
                    <a:schemeClr val="tx1">
                      <a:lumMod val="85000"/>
                      <a:lumOff val="15000"/>
                    </a:schemeClr>
                  </a:solidFill>
                </a:rPr>
                <a:t> </a:t>
              </a:r>
              <a:r>
                <a:rPr lang="en-US" sz="2400" dirty="0" err="1">
                  <a:solidFill>
                    <a:schemeClr val="tx1">
                      <a:lumMod val="85000"/>
                      <a:lumOff val="15000"/>
                    </a:schemeClr>
                  </a:solidFill>
                </a:rPr>
                <a:t>tự</a:t>
              </a:r>
              <a:r>
                <a:rPr lang="en-US" sz="2400" dirty="0">
                  <a:solidFill>
                    <a:schemeClr val="tx1">
                      <a:lumMod val="85000"/>
                      <a:lumOff val="15000"/>
                    </a:schemeClr>
                  </a:solidFill>
                </a:rPr>
                <a:t> </a:t>
              </a:r>
              <a:r>
                <a:rPr lang="en-US" sz="2400" dirty="0" err="1">
                  <a:solidFill>
                    <a:schemeClr val="tx1">
                      <a:lumMod val="85000"/>
                      <a:lumOff val="15000"/>
                    </a:schemeClr>
                  </a:solidFill>
                </a:rPr>
                <a:t>cấu</a:t>
              </a:r>
              <a:r>
                <a:rPr lang="en-US" sz="2400" dirty="0">
                  <a:solidFill>
                    <a:schemeClr val="tx1">
                      <a:lumMod val="85000"/>
                      <a:lumOff val="15000"/>
                    </a:schemeClr>
                  </a:solidFill>
                </a:rPr>
                <a:t> </a:t>
              </a:r>
              <a:r>
                <a:rPr lang="en-US" sz="2400" dirty="0" err="1">
                  <a:solidFill>
                    <a:schemeClr val="tx1">
                      <a:lumMod val="85000"/>
                      <a:lumOff val="15000"/>
                    </a:schemeClr>
                  </a:solidFill>
                </a:rPr>
                <a:t>hình</a:t>
              </a:r>
              <a:endParaRPr lang="en-US" sz="2400" dirty="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xmlns="" id="{54F39FB1-D996-41D5-92D7-571A87A9443A}"/>
              </a:ext>
            </a:extLst>
          </p:cNvPr>
          <p:cNvGrpSpPr/>
          <p:nvPr/>
        </p:nvGrpSpPr>
        <p:grpSpPr>
          <a:xfrm>
            <a:off x="-171451" y="166479"/>
            <a:ext cx="6766014" cy="869381"/>
            <a:chOff x="-228601" y="337323"/>
            <a:chExt cx="9021352" cy="869381"/>
          </a:xfrm>
        </p:grpSpPr>
        <p:sp>
          <p:nvSpPr>
            <p:cNvPr id="7" name="Rectangle: Rounded Corners 6">
              <a:extLst>
                <a:ext uri="{FF2B5EF4-FFF2-40B4-BE49-F238E27FC236}">
                  <a16:creationId xmlns:a16="http://schemas.microsoft.com/office/drawing/2014/main" xmlns="" id="{AE677662-DAB9-422C-8453-4A6CABE20BC3}"/>
                </a:ext>
              </a:extLst>
            </p:cNvPr>
            <p:cNvSpPr/>
            <p:nvPr/>
          </p:nvSpPr>
          <p:spPr>
            <a:xfrm>
              <a:off x="-228601" y="337323"/>
              <a:ext cx="7239000" cy="863349"/>
            </a:xfrm>
            <a:prstGeom prst="round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9625B8D0-75B7-48AF-B24A-D7DC743A346B}"/>
                </a:ext>
              </a:extLst>
            </p:cNvPr>
            <p:cNvSpPr/>
            <p:nvPr/>
          </p:nvSpPr>
          <p:spPr>
            <a:xfrm>
              <a:off x="1553751" y="343355"/>
              <a:ext cx="7239000" cy="863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6F464F9-CFAE-4DD8-9D0B-21F9E980E865}"/>
                </a:ext>
              </a:extLst>
            </p:cNvPr>
            <p:cNvSpPr txBox="1"/>
            <p:nvPr/>
          </p:nvSpPr>
          <p:spPr>
            <a:xfrm>
              <a:off x="187884" y="638426"/>
              <a:ext cx="8448808" cy="553998"/>
            </a:xfrm>
            <a:prstGeom prst="rect">
              <a:avLst/>
            </a:prstGeom>
            <a:noFill/>
          </p:spPr>
          <p:txBody>
            <a:bodyPr wrap="none" lIns="0" tIns="0" rIns="0" bIns="0" rtlCol="0">
              <a:spAutoFit/>
            </a:bodyPr>
            <a:lstStyle/>
            <a:p>
              <a:r>
                <a:rPr lang="vi-VN" sz="3600" dirty="0" smtClean="0">
                  <a:solidFill>
                    <a:schemeClr val="accent1"/>
                  </a:solidFill>
                  <a:latin typeface="+mj-lt"/>
                </a:rPr>
                <a:t> </a:t>
              </a:r>
              <a:r>
                <a:rPr lang="vi-VN" sz="2800" b="1" dirty="0">
                  <a:solidFill>
                    <a:schemeClr val="bg2">
                      <a:lumMod val="60000"/>
                      <a:lumOff val="40000"/>
                    </a:schemeClr>
                  </a:solidFill>
                  <a:latin typeface="Times New Roman" pitchFamily="18" charset="0"/>
                  <a:cs typeface="Times New Roman" pitchFamily="18" charset="0"/>
                </a:rPr>
                <a:t>CẤU HÌNH ELECTRON NGUYÊN TỬ</a:t>
              </a:r>
              <a:endParaRPr lang="en-US" sz="2800" b="1" dirty="0">
                <a:solidFill>
                  <a:schemeClr val="bg2">
                    <a:lumMod val="60000"/>
                    <a:lumOff val="40000"/>
                  </a:schemeClr>
                </a:solidFill>
                <a:latin typeface="Times New Roman" pitchFamily="18" charset="0"/>
                <a:cs typeface="Times New Roman" pitchFamily="18" charset="0"/>
              </a:endParaRPr>
            </a:p>
          </p:txBody>
        </p:sp>
      </p:grpSp>
      <p:sp>
        <p:nvSpPr>
          <p:cNvPr id="8" name="Rectangle: Rounded Corners 7">
            <a:extLst>
              <a:ext uri="{FF2B5EF4-FFF2-40B4-BE49-F238E27FC236}">
                <a16:creationId xmlns:a16="http://schemas.microsoft.com/office/drawing/2014/main" xmlns="" id="{00F3589A-BBFA-42A3-B484-9820E8924390}"/>
              </a:ext>
            </a:extLst>
          </p:cNvPr>
          <p:cNvSpPr/>
          <p:nvPr/>
        </p:nvSpPr>
        <p:spPr>
          <a:xfrm>
            <a:off x="-185738" y="1286493"/>
            <a:ext cx="5317984" cy="599379"/>
          </a:xfrm>
          <a:prstGeom prst="roundRect">
            <a:avLst/>
          </a:prstGeom>
          <a:solidFill>
            <a:schemeClr val="accent2">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4DDE5B5E-B3BD-4DBA-9F21-30949DE7A4B1}"/>
              </a:ext>
            </a:extLst>
          </p:cNvPr>
          <p:cNvSpPr/>
          <p:nvPr/>
        </p:nvSpPr>
        <p:spPr>
          <a:xfrm>
            <a:off x="140913" y="1286493"/>
            <a:ext cx="6414572" cy="60634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9A89319-12AA-45D2-ADAC-052B163E2DFB}"/>
              </a:ext>
            </a:extLst>
          </p:cNvPr>
          <p:cNvSpPr txBox="1"/>
          <p:nvPr/>
        </p:nvSpPr>
        <p:spPr>
          <a:xfrm>
            <a:off x="147355" y="1427520"/>
            <a:ext cx="6326988" cy="430887"/>
          </a:xfrm>
          <a:prstGeom prst="rect">
            <a:avLst/>
          </a:prstGeom>
          <a:noFill/>
        </p:spPr>
        <p:txBody>
          <a:bodyPr wrap="none" lIns="0" tIns="0" rIns="0" bIns="0" rtlCol="0" anchor="ctr">
            <a:spAutoFit/>
          </a:bodyPr>
          <a:lstStyle/>
          <a:p>
            <a:r>
              <a:rPr lang="vi-VN" sz="2800" b="1" dirty="0" smtClean="0">
                <a:solidFill>
                  <a:srgbClr val="FF0000"/>
                </a:solidFill>
                <a:latin typeface="Times New Roman" pitchFamily="18" charset="0"/>
                <a:cs typeface="Times New Roman" pitchFamily="18" charset="0"/>
              </a:rPr>
              <a:t>Biểu </a:t>
            </a:r>
            <a:r>
              <a:rPr lang="vi-VN" sz="2800" b="1" dirty="0">
                <a:solidFill>
                  <a:srgbClr val="FF0000"/>
                </a:solidFill>
                <a:latin typeface="Times New Roman" pitchFamily="18" charset="0"/>
                <a:cs typeface="Times New Roman" pitchFamily="18" charset="0"/>
              </a:rPr>
              <a:t>diễn cấu hình electron theo ô orbital</a:t>
            </a:r>
            <a:endParaRPr lang="en-US" sz="2800" b="1" dirty="0">
              <a:solidFill>
                <a:srgbClr val="FF0000"/>
              </a:solidFill>
              <a:latin typeface="Times New Roman" pitchFamily="18" charset="0"/>
              <a:cs typeface="Times New Roman" pitchFamily="18" charset="0"/>
            </a:endParaRPr>
          </a:p>
        </p:txBody>
      </p:sp>
      <p:grpSp>
        <p:nvGrpSpPr>
          <p:cNvPr id="67" name="Group 66">
            <a:extLst>
              <a:ext uri="{FF2B5EF4-FFF2-40B4-BE49-F238E27FC236}">
                <a16:creationId xmlns:a16="http://schemas.microsoft.com/office/drawing/2014/main" xmlns="" id="{8F1D7140-0B5B-45F3-B2BF-05F22245E92D}"/>
              </a:ext>
            </a:extLst>
          </p:cNvPr>
          <p:cNvGrpSpPr/>
          <p:nvPr/>
        </p:nvGrpSpPr>
        <p:grpSpPr>
          <a:xfrm>
            <a:off x="249852" y="2293110"/>
            <a:ext cx="6118727" cy="567867"/>
            <a:chOff x="365330" y="3345901"/>
            <a:chExt cx="7175206" cy="567867"/>
          </a:xfrm>
        </p:grpSpPr>
        <p:grpSp>
          <p:nvGrpSpPr>
            <p:cNvPr id="15" name="Group 14">
              <a:extLst>
                <a:ext uri="{FF2B5EF4-FFF2-40B4-BE49-F238E27FC236}">
                  <a16:creationId xmlns:a16="http://schemas.microsoft.com/office/drawing/2014/main" xmlns="" id="{A21227EB-7109-4166-8177-051C8C836CC3}"/>
                </a:ext>
              </a:extLst>
            </p:cNvPr>
            <p:cNvGrpSpPr/>
            <p:nvPr/>
          </p:nvGrpSpPr>
          <p:grpSpPr>
            <a:xfrm>
              <a:off x="600288" y="3345901"/>
              <a:ext cx="360000" cy="360000"/>
              <a:chOff x="1459506" y="3844870"/>
              <a:chExt cx="360000" cy="360000"/>
            </a:xfrm>
          </p:grpSpPr>
          <p:sp>
            <p:nvSpPr>
              <p:cNvPr id="30" name="Oval 29">
                <a:extLst>
                  <a:ext uri="{FF2B5EF4-FFF2-40B4-BE49-F238E27FC236}">
                    <a16:creationId xmlns:a16="http://schemas.microsoft.com/office/drawing/2014/main" xmlns="" id="{F79C0EE0-2721-4D75-BB08-BD656380897B}"/>
                  </a:ext>
                </a:extLst>
              </p:cNvPr>
              <p:cNvSpPr/>
              <p:nvPr/>
            </p:nvSpPr>
            <p:spPr>
              <a:xfrm>
                <a:off x="1459506" y="3844870"/>
                <a:ext cx="360000" cy="360000"/>
              </a:xfrm>
              <a:prstGeom prst="ellipse">
                <a:avLst/>
              </a:prstGeom>
              <a:gradFill>
                <a:gsLst>
                  <a:gs pos="48000">
                    <a:schemeClr val="accent2">
                      <a:lumMod val="50000"/>
                      <a:alpha val="73000"/>
                    </a:schemeClr>
                  </a:gs>
                  <a:gs pos="0">
                    <a:schemeClr val="accent3">
                      <a:lumMod val="60000"/>
                      <a:lumOff val="40000"/>
                    </a:schemeClr>
                  </a:gs>
                  <a:gs pos="100000">
                    <a:schemeClr val="accent4">
                      <a:lumMod val="25000"/>
                      <a:lumOff val="7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xmlns="" id="{DC24B9C3-33F3-495D-B946-79FE17BB1CA9}"/>
                  </a:ext>
                </a:extLst>
              </p:cNvPr>
              <p:cNvSpPr txBox="1">
                <a:spLocks noChangeAspect="1"/>
              </p:cNvSpPr>
              <p:nvPr/>
            </p:nvSpPr>
            <p:spPr>
              <a:xfrm>
                <a:off x="1611713" y="3943891"/>
                <a:ext cx="55586" cy="161958"/>
              </a:xfrm>
              <a:custGeom>
                <a:avLst/>
                <a:gdLst/>
                <a:ahLst/>
                <a:cxnLst/>
                <a:rect l="l" t="t" r="r" b="b"/>
                <a:pathLst>
                  <a:path w="63551" h="185166">
                    <a:moveTo>
                      <a:pt x="33376" y="0"/>
                    </a:moveTo>
                    <a:lnTo>
                      <a:pt x="63551" y="0"/>
                    </a:lnTo>
                    <a:lnTo>
                      <a:pt x="63551" y="185166"/>
                    </a:lnTo>
                    <a:lnTo>
                      <a:pt x="25146" y="185166"/>
                    </a:lnTo>
                    <a:lnTo>
                      <a:pt x="25146" y="37719"/>
                    </a:lnTo>
                    <a:cubicBezTo>
                      <a:pt x="22251" y="39243"/>
                      <a:pt x="17984" y="41148"/>
                      <a:pt x="12345" y="43434"/>
                    </a:cubicBezTo>
                    <a:cubicBezTo>
                      <a:pt x="6858" y="45568"/>
                      <a:pt x="2744" y="47397"/>
                      <a:pt x="0" y="48921"/>
                    </a:cubicBezTo>
                    <a:lnTo>
                      <a:pt x="0" y="20574"/>
                    </a:lnTo>
                    <a:cubicBezTo>
                      <a:pt x="8230" y="16155"/>
                      <a:pt x="15202" y="12307"/>
                      <a:pt x="20917" y="9030"/>
                    </a:cubicBezTo>
                    <a:cubicBezTo>
                      <a:pt x="26632" y="5753"/>
                      <a:pt x="30785" y="2743"/>
                      <a:pt x="33376"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400">
                  <a:solidFill>
                    <a:schemeClr val="accent1"/>
                  </a:solidFill>
                  <a:latin typeface="+mj-lt"/>
                </a:endParaRPr>
              </a:p>
            </p:txBody>
          </p:sp>
        </p:grpSp>
        <p:sp>
          <p:nvSpPr>
            <p:cNvPr id="49" name="TextBox 48">
              <a:extLst>
                <a:ext uri="{FF2B5EF4-FFF2-40B4-BE49-F238E27FC236}">
                  <a16:creationId xmlns:a16="http://schemas.microsoft.com/office/drawing/2014/main" xmlns="" id="{94D41741-2B67-41D8-95DA-560080A69DCB}"/>
                </a:ext>
              </a:extLst>
            </p:cNvPr>
            <p:cNvSpPr txBox="1"/>
            <p:nvPr/>
          </p:nvSpPr>
          <p:spPr>
            <a:xfrm>
              <a:off x="365330" y="3396703"/>
              <a:ext cx="7175206" cy="517065"/>
            </a:xfrm>
            <a:prstGeom prst="rect">
              <a:avLst/>
            </a:prstGeom>
            <a:noFill/>
          </p:spPr>
          <p:txBody>
            <a:bodyPr wrap="square" lIns="0" tIns="0" rIns="0" bIns="0" rtlCol="0">
              <a:spAutoFit/>
            </a:bodyPr>
            <a:lstStyle/>
            <a:p>
              <a:pPr algn="l">
                <a:lnSpc>
                  <a:spcPct val="120000"/>
                </a:lnSpc>
              </a:pPr>
              <a:r>
                <a:rPr lang="vi-VN" sz="2800" dirty="0">
                  <a:solidFill>
                    <a:srgbClr val="C00000"/>
                  </a:solidFill>
                </a:rPr>
                <a:t>Viết cấu hình electron của nguyên tử</a:t>
              </a:r>
              <a:endParaRPr lang="en-US" sz="2800" dirty="0">
                <a:solidFill>
                  <a:srgbClr val="C00000"/>
                </a:solidFill>
              </a:endParaRPr>
            </a:p>
          </p:txBody>
        </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6102A97F-04E8-4D30-9451-7A65D811DCEE}"/>
                  </a:ext>
                </a:extLst>
              </p:cNvPr>
              <p:cNvSpPr txBox="1"/>
              <p:nvPr/>
            </p:nvSpPr>
            <p:spPr>
              <a:xfrm>
                <a:off x="6250433" y="2387002"/>
                <a:ext cx="532838" cy="430887"/>
              </a:xfrm>
              <a:prstGeom prst="rect">
                <a:avLst/>
              </a:prstGeom>
              <a:noFill/>
            </p:spPr>
            <p:txBody>
              <a:bodyPr wrap="none" lIns="0" tIns="0" rIns="0" bIns="0" rtlCol="0">
                <a:spAutoFit/>
              </a:bodyPr>
              <a:lstStyle/>
              <a:p>
                <a:pPr algn="l"/>
                <a:r>
                  <a:rPr lang="vi-VN" sz="2800" dirty="0">
                    <a:solidFill>
                      <a:schemeClr val="tx1">
                        <a:lumMod val="85000"/>
                        <a:lumOff val="15000"/>
                      </a:schemeClr>
                    </a:solidFill>
                  </a:rPr>
                  <a:t>1</a:t>
                </a:r>
                <a14:m>
                  <m:oMath xmlns:m="http://schemas.openxmlformats.org/officeDocument/2006/math">
                    <m:sSup>
                      <m:sSupPr>
                        <m:ctrlPr>
                          <a:rPr lang="vi-VN" sz="2800" i="1" smtClean="0">
                            <a:solidFill>
                              <a:schemeClr val="tx1">
                                <a:lumMod val="85000"/>
                                <a:lumOff val="15000"/>
                              </a:schemeClr>
                            </a:solidFill>
                            <a:latin typeface="Cambria Math"/>
                          </a:rPr>
                        </m:ctrlPr>
                      </m:sSupPr>
                      <m:e>
                        <m:r>
                          <m:rPr>
                            <m:sty m:val="p"/>
                          </m:rPr>
                          <a:rPr lang="vi-VN" sz="2800" i="1">
                            <a:solidFill>
                              <a:schemeClr val="tx1">
                                <a:lumMod val="85000"/>
                                <a:lumOff val="15000"/>
                              </a:schemeClr>
                            </a:solidFill>
                            <a:latin typeface="Cambria Math" panose="02040503050406030204" pitchFamily="18" charset="0"/>
                          </a:rPr>
                          <m:t>s</m:t>
                        </m:r>
                      </m:e>
                      <m:sup>
                        <m:r>
                          <a:rPr lang="vi-VN" sz="2800" i="1">
                            <a:solidFill>
                              <a:schemeClr val="tx1">
                                <a:lumMod val="85000"/>
                                <a:lumOff val="15000"/>
                              </a:schemeClr>
                            </a:solidFill>
                            <a:latin typeface="Cambria Math" panose="02040503050406030204" pitchFamily="18" charset="0"/>
                          </a:rPr>
                          <m:t>2</m:t>
                        </m:r>
                      </m:sup>
                    </m:sSup>
                  </m:oMath>
                </a14:m>
                <a:endParaRPr lang="en-US" sz="2800" dirty="0">
                  <a:solidFill>
                    <a:schemeClr val="tx1">
                      <a:lumMod val="50000"/>
                      <a:lumOff val="50000"/>
                    </a:schemeClr>
                  </a:solidFill>
                </a:endParaRPr>
              </a:p>
            </p:txBody>
          </p:sp>
        </mc:Choice>
        <mc:Fallback xmlns="">
          <p:sp>
            <p:nvSpPr>
              <p:cNvPr id="50" name="TextBox 49">
                <a:extLst>
                  <a:ext uri="{FF2B5EF4-FFF2-40B4-BE49-F238E27FC236}">
                    <a16:creationId xmlns:a16="http://schemas.microsoft.com/office/drawing/2014/main" id="{6102A97F-04E8-4D30-9451-7A65D811DCEE}"/>
                  </a:ext>
                </a:extLst>
              </p:cNvPr>
              <p:cNvSpPr txBox="1">
                <a:spLocks noRot="1" noChangeAspect="1" noMove="1" noResize="1" noEditPoints="1" noAdjustHandles="1" noChangeArrowheads="1" noChangeShapeType="1" noTextEdit="1"/>
              </p:cNvSpPr>
              <p:nvPr/>
            </p:nvSpPr>
            <p:spPr>
              <a:xfrm>
                <a:off x="8333911" y="2387001"/>
                <a:ext cx="532838" cy="430887"/>
              </a:xfrm>
              <a:prstGeom prst="rect">
                <a:avLst/>
              </a:prstGeom>
              <a:blipFill>
                <a:blip r:embed="rId8"/>
                <a:stretch>
                  <a:fillRect l="-39773" t="-25714"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A1C17D3C-3024-4E8A-B891-97BB2774F8B7}"/>
                  </a:ext>
                </a:extLst>
              </p:cNvPr>
              <p:cNvSpPr txBox="1"/>
              <p:nvPr/>
            </p:nvSpPr>
            <p:spPr>
              <a:xfrm>
                <a:off x="6711238" y="2397356"/>
                <a:ext cx="532838" cy="430887"/>
              </a:xfrm>
              <a:prstGeom prst="rect">
                <a:avLst/>
              </a:prstGeom>
              <a:noFill/>
            </p:spPr>
            <p:txBody>
              <a:bodyPr wrap="none" lIns="0" tIns="0" rIns="0" bIns="0" rtlCol="0">
                <a:spAutoFit/>
              </a:bodyPr>
              <a:lstStyle/>
              <a:p>
                <a:pPr algn="l"/>
                <a:r>
                  <a:rPr lang="vi-VN" sz="2800" dirty="0">
                    <a:solidFill>
                      <a:schemeClr val="tx1">
                        <a:lumMod val="85000"/>
                        <a:lumOff val="15000"/>
                      </a:schemeClr>
                    </a:solidFill>
                  </a:rPr>
                  <a:t>2</a:t>
                </a:r>
                <a14:m>
                  <m:oMath xmlns:m="http://schemas.openxmlformats.org/officeDocument/2006/math">
                    <m:sSup>
                      <m:sSupPr>
                        <m:ctrlPr>
                          <a:rPr lang="vi-VN" sz="2800" i="1" smtClean="0">
                            <a:solidFill>
                              <a:schemeClr val="tx1">
                                <a:lumMod val="85000"/>
                                <a:lumOff val="15000"/>
                              </a:schemeClr>
                            </a:solidFill>
                            <a:latin typeface="Cambria Math"/>
                          </a:rPr>
                        </m:ctrlPr>
                      </m:sSupPr>
                      <m:e>
                        <m:r>
                          <m:rPr>
                            <m:sty m:val="p"/>
                          </m:rPr>
                          <a:rPr lang="vi-VN" sz="2800" i="1">
                            <a:solidFill>
                              <a:schemeClr val="tx1">
                                <a:lumMod val="85000"/>
                                <a:lumOff val="15000"/>
                              </a:schemeClr>
                            </a:solidFill>
                            <a:latin typeface="Cambria Math" panose="02040503050406030204" pitchFamily="18" charset="0"/>
                          </a:rPr>
                          <m:t>s</m:t>
                        </m:r>
                      </m:e>
                      <m:sup>
                        <m:r>
                          <a:rPr lang="vi-VN" sz="2800" i="1">
                            <a:solidFill>
                              <a:schemeClr val="tx1">
                                <a:lumMod val="85000"/>
                                <a:lumOff val="15000"/>
                              </a:schemeClr>
                            </a:solidFill>
                            <a:latin typeface="Cambria Math" panose="02040503050406030204" pitchFamily="18" charset="0"/>
                          </a:rPr>
                          <m:t>2</m:t>
                        </m:r>
                      </m:sup>
                    </m:sSup>
                  </m:oMath>
                </a14:m>
                <a:endParaRPr lang="en-US" sz="2800" dirty="0">
                  <a:solidFill>
                    <a:schemeClr val="tx1">
                      <a:lumMod val="50000"/>
                      <a:lumOff val="50000"/>
                    </a:schemeClr>
                  </a:solidFill>
                </a:endParaRPr>
              </a:p>
            </p:txBody>
          </p:sp>
        </mc:Choice>
        <mc:Fallback xmlns="">
          <p:sp>
            <p:nvSpPr>
              <p:cNvPr id="53" name="TextBox 52">
                <a:extLst>
                  <a:ext uri="{FF2B5EF4-FFF2-40B4-BE49-F238E27FC236}">
                    <a16:creationId xmlns:a16="http://schemas.microsoft.com/office/drawing/2014/main" id="{A1C17D3C-3024-4E8A-B891-97BB2774F8B7}"/>
                  </a:ext>
                </a:extLst>
              </p:cNvPr>
              <p:cNvSpPr txBox="1">
                <a:spLocks noRot="1" noChangeAspect="1" noMove="1" noResize="1" noEditPoints="1" noAdjustHandles="1" noChangeArrowheads="1" noChangeShapeType="1" noTextEdit="1"/>
              </p:cNvSpPr>
              <p:nvPr/>
            </p:nvSpPr>
            <p:spPr>
              <a:xfrm>
                <a:off x="8948318" y="2397355"/>
                <a:ext cx="532838" cy="430887"/>
              </a:xfrm>
              <a:prstGeom prst="rect">
                <a:avLst/>
              </a:prstGeom>
              <a:blipFill>
                <a:blip r:embed="rId9"/>
                <a:stretch>
                  <a:fillRect l="-41379" t="-25352" b="-49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xmlns="" id="{FB71B706-B073-4307-BDF4-9860DCDE378B}"/>
                  </a:ext>
                </a:extLst>
              </p:cNvPr>
              <p:cNvSpPr txBox="1"/>
              <p:nvPr/>
            </p:nvSpPr>
            <p:spPr>
              <a:xfrm>
                <a:off x="7185508" y="2397356"/>
                <a:ext cx="567912" cy="430887"/>
              </a:xfrm>
              <a:prstGeom prst="rect">
                <a:avLst/>
              </a:prstGeom>
              <a:noFill/>
            </p:spPr>
            <p:txBody>
              <a:bodyPr wrap="none" lIns="0" tIns="0" rIns="0" bIns="0" rtlCol="0">
                <a:spAutoFit/>
              </a:bodyPr>
              <a:lstStyle/>
              <a:p>
                <a:pPr algn="l"/>
                <a:r>
                  <a:rPr lang="vi-VN" sz="2800">
                    <a:solidFill>
                      <a:schemeClr val="tx1">
                        <a:lumMod val="85000"/>
                        <a:lumOff val="15000"/>
                      </a:schemeClr>
                    </a:solidFill>
                  </a:rPr>
                  <a:t>2</a:t>
                </a:r>
                <a14:m>
                  <m:oMath xmlns:m="http://schemas.openxmlformats.org/officeDocument/2006/math">
                    <m:sSup>
                      <m:sSupPr>
                        <m:ctrlPr>
                          <a:rPr lang="vi-VN" sz="2800" i="1" smtClean="0">
                            <a:solidFill>
                              <a:schemeClr val="tx1">
                                <a:lumMod val="85000"/>
                                <a:lumOff val="15000"/>
                              </a:schemeClr>
                            </a:solidFill>
                            <a:latin typeface="Cambria Math"/>
                          </a:rPr>
                        </m:ctrlPr>
                      </m:sSupPr>
                      <m:e>
                        <m:r>
                          <m:rPr>
                            <m:sty m:val="p"/>
                          </m:rPr>
                          <a:rPr lang="vi-VN" sz="2800" i="1">
                            <a:solidFill>
                              <a:schemeClr val="tx1">
                                <a:lumMod val="85000"/>
                                <a:lumOff val="15000"/>
                              </a:schemeClr>
                            </a:solidFill>
                            <a:latin typeface="Cambria Math" panose="02040503050406030204" pitchFamily="18" charset="0"/>
                          </a:rPr>
                          <m:t>p</m:t>
                        </m:r>
                      </m:e>
                      <m:sup>
                        <m:r>
                          <a:rPr lang="vi-VN" sz="2800" i="1">
                            <a:solidFill>
                              <a:schemeClr val="tx1">
                                <a:lumMod val="85000"/>
                                <a:lumOff val="15000"/>
                              </a:schemeClr>
                            </a:solidFill>
                            <a:latin typeface="Cambria Math" panose="02040503050406030204" pitchFamily="18" charset="0"/>
                          </a:rPr>
                          <m:t>2</m:t>
                        </m:r>
                      </m:sup>
                    </m:sSup>
                  </m:oMath>
                </a14:m>
                <a:endParaRPr lang="en-US" sz="2800">
                  <a:solidFill>
                    <a:schemeClr val="tx1">
                      <a:lumMod val="50000"/>
                      <a:lumOff val="50000"/>
                    </a:schemeClr>
                  </a:solidFill>
                </a:endParaRPr>
              </a:p>
            </p:txBody>
          </p:sp>
        </mc:Choice>
        <mc:Fallback xmlns="">
          <p:sp>
            <p:nvSpPr>
              <p:cNvPr id="60" name="TextBox 59">
                <a:extLst>
                  <a:ext uri="{FF2B5EF4-FFF2-40B4-BE49-F238E27FC236}">
                    <a16:creationId xmlns:a16="http://schemas.microsoft.com/office/drawing/2014/main" id="{FB71B706-B073-4307-BDF4-9860DCDE378B}"/>
                  </a:ext>
                </a:extLst>
              </p:cNvPr>
              <p:cNvSpPr txBox="1">
                <a:spLocks noRot="1" noChangeAspect="1" noMove="1" noResize="1" noEditPoints="1" noAdjustHandles="1" noChangeArrowheads="1" noChangeShapeType="1" noTextEdit="1"/>
              </p:cNvSpPr>
              <p:nvPr/>
            </p:nvSpPr>
            <p:spPr>
              <a:xfrm>
                <a:off x="9580677" y="2397355"/>
                <a:ext cx="567912" cy="430887"/>
              </a:xfrm>
              <a:prstGeom prst="rect">
                <a:avLst/>
              </a:prstGeom>
              <a:blipFill>
                <a:blip r:embed="rId10"/>
                <a:stretch>
                  <a:fillRect l="-38710" t="-25352" b="-49296"/>
                </a:stretch>
              </a:blipFill>
            </p:spPr>
            <p:txBody>
              <a:bodyPr/>
              <a:lstStyle/>
              <a:p>
                <a:r>
                  <a:rPr lang="en-US">
                    <a:noFill/>
                  </a:rPr>
                  <a:t> </a:t>
                </a:r>
              </a:p>
            </p:txBody>
          </p:sp>
        </mc:Fallback>
      </mc:AlternateContent>
      <p:grpSp>
        <p:nvGrpSpPr>
          <p:cNvPr id="76" name="Group 75">
            <a:extLst>
              <a:ext uri="{FF2B5EF4-FFF2-40B4-BE49-F238E27FC236}">
                <a16:creationId xmlns:a16="http://schemas.microsoft.com/office/drawing/2014/main" xmlns="" id="{F76E09C1-A4D0-4FF8-8609-7B7AAD532770}"/>
              </a:ext>
            </a:extLst>
          </p:cNvPr>
          <p:cNvGrpSpPr/>
          <p:nvPr/>
        </p:nvGrpSpPr>
        <p:grpSpPr>
          <a:xfrm>
            <a:off x="3371948" y="5204996"/>
            <a:ext cx="3028337" cy="571500"/>
            <a:chOff x="3240521" y="6069547"/>
            <a:chExt cx="4037783" cy="571500"/>
          </a:xfrm>
        </p:grpSpPr>
        <p:sp>
          <p:nvSpPr>
            <p:cNvPr id="83" name="Rectangle 82">
              <a:extLst>
                <a:ext uri="{FF2B5EF4-FFF2-40B4-BE49-F238E27FC236}">
                  <a16:creationId xmlns:a16="http://schemas.microsoft.com/office/drawing/2014/main" xmlns="" id="{0F620F69-3C87-4FB0-B323-F5B6888E170D}"/>
                </a:ext>
              </a:extLst>
            </p:cNvPr>
            <p:cNvSpPr/>
            <p:nvPr/>
          </p:nvSpPr>
          <p:spPr>
            <a:xfrm>
              <a:off x="3240521"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8DA9F30C-FE84-405A-9E15-FF5CB1F22D2D}"/>
                </a:ext>
              </a:extLst>
            </p:cNvPr>
            <p:cNvSpPr/>
            <p:nvPr/>
          </p:nvSpPr>
          <p:spPr>
            <a:xfrm>
              <a:off x="4402163"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xmlns="" id="{3347AC80-8FEA-47E5-AF0C-CBC09F7B07CF}"/>
                </a:ext>
              </a:extLst>
            </p:cNvPr>
            <p:cNvGrpSpPr/>
            <p:nvPr/>
          </p:nvGrpSpPr>
          <p:grpSpPr>
            <a:xfrm>
              <a:off x="5563804" y="6069547"/>
              <a:ext cx="1714500" cy="571500"/>
              <a:chOff x="5563804" y="6069547"/>
              <a:chExt cx="1714500" cy="571500"/>
            </a:xfrm>
          </p:grpSpPr>
          <p:sp>
            <p:nvSpPr>
              <p:cNvPr id="86" name="Rectangle 85">
                <a:extLst>
                  <a:ext uri="{FF2B5EF4-FFF2-40B4-BE49-F238E27FC236}">
                    <a16:creationId xmlns:a16="http://schemas.microsoft.com/office/drawing/2014/main" xmlns="" id="{B57702E7-4F01-459B-9768-034F14AEC029}"/>
                  </a:ext>
                </a:extLst>
              </p:cNvPr>
              <p:cNvSpPr/>
              <p:nvPr/>
            </p:nvSpPr>
            <p:spPr>
              <a:xfrm>
                <a:off x="5563804"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1748F9F8-B5BB-4449-B751-59E422A387A1}"/>
                  </a:ext>
                </a:extLst>
              </p:cNvPr>
              <p:cNvSpPr/>
              <p:nvPr/>
            </p:nvSpPr>
            <p:spPr>
              <a:xfrm>
                <a:off x="6135304"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xmlns="" id="{A8B93DF6-7EC1-4E90-B42D-595C7420381A}"/>
                  </a:ext>
                </a:extLst>
              </p:cNvPr>
              <p:cNvSpPr/>
              <p:nvPr/>
            </p:nvSpPr>
            <p:spPr>
              <a:xfrm>
                <a:off x="6706804"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TextBox 81">
            <a:extLst>
              <a:ext uri="{FF2B5EF4-FFF2-40B4-BE49-F238E27FC236}">
                <a16:creationId xmlns:a16="http://schemas.microsoft.com/office/drawing/2014/main" xmlns="" id="{03F4D579-7C80-4D92-B038-8BE081DD48EB}"/>
              </a:ext>
            </a:extLst>
          </p:cNvPr>
          <p:cNvSpPr txBox="1"/>
          <p:nvPr/>
        </p:nvSpPr>
        <p:spPr>
          <a:xfrm>
            <a:off x="3429000" y="5964050"/>
            <a:ext cx="379912" cy="430887"/>
          </a:xfrm>
          <a:prstGeom prst="rect">
            <a:avLst/>
          </a:prstGeom>
          <a:noFill/>
        </p:spPr>
        <p:txBody>
          <a:bodyPr wrap="none" lIns="0" tIns="0" rIns="0" bIns="0" rtlCol="0">
            <a:spAutoFit/>
          </a:bodyPr>
          <a:lstStyle/>
          <a:p>
            <a:pPr algn="l"/>
            <a:r>
              <a:rPr lang="vi-VN" sz="2800" dirty="0">
                <a:solidFill>
                  <a:schemeClr val="tx1">
                    <a:lumMod val="85000"/>
                    <a:lumOff val="15000"/>
                  </a:schemeClr>
                </a:solidFill>
              </a:rPr>
              <a:t>1</a:t>
            </a:r>
            <a:r>
              <a:rPr lang="en-US" sz="2800" dirty="0">
                <a:solidFill>
                  <a:schemeClr val="tx1">
                    <a:lumMod val="85000"/>
                    <a:lumOff val="15000"/>
                  </a:schemeClr>
                </a:solidFill>
              </a:rPr>
              <a:t>s</a:t>
            </a:r>
            <a:endParaRPr lang="en-US" sz="2800" dirty="0">
              <a:solidFill>
                <a:schemeClr val="tx1">
                  <a:lumMod val="50000"/>
                  <a:lumOff val="50000"/>
                </a:schemeClr>
              </a:solidFill>
            </a:endParaRPr>
          </a:p>
        </p:txBody>
      </p:sp>
      <p:sp>
        <p:nvSpPr>
          <p:cNvPr id="91" name="TextBox 90">
            <a:extLst>
              <a:ext uri="{FF2B5EF4-FFF2-40B4-BE49-F238E27FC236}">
                <a16:creationId xmlns:a16="http://schemas.microsoft.com/office/drawing/2014/main" xmlns="" id="{07317BC4-98B6-466F-8949-DD050E0D4F18}"/>
              </a:ext>
            </a:extLst>
          </p:cNvPr>
          <p:cNvSpPr txBox="1"/>
          <p:nvPr/>
        </p:nvSpPr>
        <p:spPr>
          <a:xfrm>
            <a:off x="4315025" y="5964050"/>
            <a:ext cx="379912" cy="430887"/>
          </a:xfrm>
          <a:prstGeom prst="rect">
            <a:avLst/>
          </a:prstGeom>
          <a:noFill/>
        </p:spPr>
        <p:txBody>
          <a:bodyPr wrap="none" lIns="0" tIns="0" rIns="0" bIns="0" rtlCol="0">
            <a:spAutoFit/>
          </a:bodyPr>
          <a:lstStyle/>
          <a:p>
            <a:pPr algn="l"/>
            <a:r>
              <a:rPr lang="en-US" sz="2800" dirty="0">
                <a:solidFill>
                  <a:schemeClr val="tx1">
                    <a:lumMod val="85000"/>
                    <a:lumOff val="15000"/>
                  </a:schemeClr>
                </a:solidFill>
              </a:rPr>
              <a:t>2s</a:t>
            </a:r>
            <a:endParaRPr lang="en-US" sz="2800" dirty="0">
              <a:solidFill>
                <a:schemeClr val="tx1">
                  <a:lumMod val="50000"/>
                  <a:lumOff val="50000"/>
                </a:schemeClr>
              </a:solidFill>
            </a:endParaRPr>
          </a:p>
        </p:txBody>
      </p:sp>
      <p:sp>
        <p:nvSpPr>
          <p:cNvPr id="92" name="TextBox 91">
            <a:extLst>
              <a:ext uri="{FF2B5EF4-FFF2-40B4-BE49-F238E27FC236}">
                <a16:creationId xmlns:a16="http://schemas.microsoft.com/office/drawing/2014/main" xmlns="" id="{4964F8B7-1D33-4A3C-B5D4-23120C7FCDC7}"/>
              </a:ext>
            </a:extLst>
          </p:cNvPr>
          <p:cNvSpPr txBox="1"/>
          <p:nvPr/>
        </p:nvSpPr>
        <p:spPr>
          <a:xfrm>
            <a:off x="5683161" y="5964050"/>
            <a:ext cx="685418" cy="430887"/>
          </a:xfrm>
          <a:prstGeom prst="rect">
            <a:avLst/>
          </a:prstGeom>
          <a:noFill/>
        </p:spPr>
        <p:txBody>
          <a:bodyPr wrap="square" lIns="0" tIns="0" rIns="0" bIns="0" rtlCol="0">
            <a:spAutoFit/>
          </a:bodyPr>
          <a:lstStyle/>
          <a:p>
            <a:pPr algn="l"/>
            <a:r>
              <a:rPr lang="en-US" sz="2800" dirty="0">
                <a:solidFill>
                  <a:schemeClr val="tx1">
                    <a:lumMod val="85000"/>
                    <a:lumOff val="15000"/>
                  </a:schemeClr>
                </a:solidFill>
              </a:rPr>
              <a:t>2p</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13231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4F39FB1-D996-41D5-92D7-571A87A9443A}"/>
              </a:ext>
            </a:extLst>
          </p:cNvPr>
          <p:cNvGrpSpPr/>
          <p:nvPr/>
        </p:nvGrpSpPr>
        <p:grpSpPr>
          <a:xfrm>
            <a:off x="-228602" y="166479"/>
            <a:ext cx="8617025" cy="944490"/>
            <a:chOff x="-304802" y="337323"/>
            <a:chExt cx="11489367" cy="944490"/>
          </a:xfrm>
        </p:grpSpPr>
        <p:sp>
          <p:nvSpPr>
            <p:cNvPr id="7" name="Rectangle: Rounded Corners 6">
              <a:extLst>
                <a:ext uri="{FF2B5EF4-FFF2-40B4-BE49-F238E27FC236}">
                  <a16:creationId xmlns:a16="http://schemas.microsoft.com/office/drawing/2014/main" xmlns="" id="{AE677662-DAB9-422C-8453-4A6CABE20BC3}"/>
                </a:ext>
              </a:extLst>
            </p:cNvPr>
            <p:cNvSpPr/>
            <p:nvPr/>
          </p:nvSpPr>
          <p:spPr>
            <a:xfrm>
              <a:off x="-228601" y="337323"/>
              <a:ext cx="7239000" cy="863349"/>
            </a:xfrm>
            <a:prstGeom prst="round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9625B8D0-75B7-48AF-B24A-D7DC743A346B}"/>
                </a:ext>
              </a:extLst>
            </p:cNvPr>
            <p:cNvSpPr/>
            <p:nvPr/>
          </p:nvSpPr>
          <p:spPr>
            <a:xfrm>
              <a:off x="-304802" y="418464"/>
              <a:ext cx="11489367" cy="863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6F464F9-CFAE-4DD8-9D0B-21F9E980E865}"/>
                </a:ext>
              </a:extLst>
            </p:cNvPr>
            <p:cNvSpPr txBox="1"/>
            <p:nvPr/>
          </p:nvSpPr>
          <p:spPr>
            <a:xfrm>
              <a:off x="187884" y="638426"/>
              <a:ext cx="10805951" cy="553998"/>
            </a:xfrm>
            <a:prstGeom prst="rect">
              <a:avLst/>
            </a:prstGeom>
            <a:noFill/>
          </p:spPr>
          <p:txBody>
            <a:bodyPr wrap="none" lIns="0" tIns="0" rIns="0" bIns="0" rtlCol="0">
              <a:spAutoFit/>
            </a:bodyPr>
            <a:lstStyle/>
            <a:p>
              <a:r>
                <a:rPr lang="vi-VN" sz="3600" dirty="0" smtClean="0">
                  <a:solidFill>
                    <a:schemeClr val="accent1"/>
                  </a:solidFill>
                  <a:latin typeface="+mj-lt"/>
                </a:rPr>
                <a:t> </a:t>
              </a:r>
              <a:r>
                <a:rPr lang="vi-VN" sz="3600" b="1" dirty="0">
                  <a:solidFill>
                    <a:schemeClr val="bg2">
                      <a:lumMod val="60000"/>
                      <a:lumOff val="40000"/>
                    </a:schemeClr>
                  </a:solidFill>
                  <a:latin typeface="Times New Roman" pitchFamily="18" charset="0"/>
                  <a:cs typeface="Times New Roman" pitchFamily="18" charset="0"/>
                </a:rPr>
                <a:t>CẤU HÌNH ELECTRON NGUYÊN TỬ</a:t>
              </a:r>
              <a:endParaRPr lang="en-US" sz="3600" b="1" dirty="0">
                <a:solidFill>
                  <a:schemeClr val="bg2">
                    <a:lumMod val="60000"/>
                    <a:lumOff val="40000"/>
                  </a:schemeClr>
                </a:solidFill>
                <a:latin typeface="Times New Roman" pitchFamily="18" charset="0"/>
                <a:cs typeface="Times New Roman" pitchFamily="18" charset="0"/>
              </a:endParaRPr>
            </a:p>
          </p:txBody>
        </p:sp>
      </p:grpSp>
      <p:sp>
        <p:nvSpPr>
          <p:cNvPr id="8" name="Rectangle: Rounded Corners 7">
            <a:extLst>
              <a:ext uri="{FF2B5EF4-FFF2-40B4-BE49-F238E27FC236}">
                <a16:creationId xmlns:a16="http://schemas.microsoft.com/office/drawing/2014/main" xmlns="" id="{00F3589A-BBFA-42A3-B484-9820E8924390}"/>
              </a:ext>
            </a:extLst>
          </p:cNvPr>
          <p:cNvSpPr/>
          <p:nvPr/>
        </p:nvSpPr>
        <p:spPr>
          <a:xfrm>
            <a:off x="-185738" y="1286493"/>
            <a:ext cx="5317984" cy="599379"/>
          </a:xfrm>
          <a:prstGeom prst="roundRect">
            <a:avLst/>
          </a:prstGeom>
          <a:solidFill>
            <a:schemeClr val="accent2">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4DDE5B5E-B3BD-4DBA-9F21-30949DE7A4B1}"/>
              </a:ext>
            </a:extLst>
          </p:cNvPr>
          <p:cNvSpPr/>
          <p:nvPr/>
        </p:nvSpPr>
        <p:spPr>
          <a:xfrm>
            <a:off x="-228600" y="1367255"/>
            <a:ext cx="8797074" cy="60634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9A89319-12AA-45D2-ADAC-052B163E2DFB}"/>
              </a:ext>
            </a:extLst>
          </p:cNvPr>
          <p:cNvSpPr txBox="1"/>
          <p:nvPr/>
        </p:nvSpPr>
        <p:spPr>
          <a:xfrm>
            <a:off x="114300" y="1479442"/>
            <a:ext cx="5943935" cy="430887"/>
          </a:xfrm>
          <a:prstGeom prst="rect">
            <a:avLst/>
          </a:prstGeom>
          <a:noFill/>
        </p:spPr>
        <p:txBody>
          <a:bodyPr wrap="none" lIns="0" tIns="0" rIns="0" bIns="0" rtlCol="0" anchor="ctr">
            <a:spAutoFit/>
          </a:bodyPr>
          <a:lstStyle/>
          <a:p>
            <a:r>
              <a:rPr lang="vi-VN" sz="2800" dirty="0" smtClean="0">
                <a:solidFill>
                  <a:srgbClr val="FF0000"/>
                </a:solidFill>
                <a:latin typeface="Times New Roman" pitchFamily="18" charset="0"/>
                <a:cs typeface="Times New Roman" pitchFamily="18" charset="0"/>
              </a:rPr>
              <a:t>Biểu </a:t>
            </a:r>
            <a:r>
              <a:rPr lang="vi-VN" sz="2800" dirty="0">
                <a:solidFill>
                  <a:srgbClr val="FF0000"/>
                </a:solidFill>
                <a:latin typeface="Times New Roman" pitchFamily="18" charset="0"/>
                <a:cs typeface="Times New Roman" pitchFamily="18" charset="0"/>
              </a:rPr>
              <a:t>diễn cấu hình electron theo ô orbital</a:t>
            </a:r>
            <a:endParaRPr lang="en-US" sz="2800" dirty="0">
              <a:solidFill>
                <a:srgbClr val="FF0000"/>
              </a:solidFill>
              <a:latin typeface="Times New Roman" pitchFamily="18" charset="0"/>
              <a:cs typeface="Times New Roman" pitchFamily="18" charset="0"/>
            </a:endParaRPr>
          </a:p>
        </p:txBody>
      </p:sp>
      <p:grpSp>
        <p:nvGrpSpPr>
          <p:cNvPr id="68" name="Group 67">
            <a:extLst>
              <a:ext uri="{FF2B5EF4-FFF2-40B4-BE49-F238E27FC236}">
                <a16:creationId xmlns:a16="http://schemas.microsoft.com/office/drawing/2014/main" xmlns="" id="{BE1343C2-5463-4C3D-A59A-3D514D1A072A}"/>
              </a:ext>
            </a:extLst>
          </p:cNvPr>
          <p:cNvGrpSpPr/>
          <p:nvPr/>
        </p:nvGrpSpPr>
        <p:grpSpPr>
          <a:xfrm>
            <a:off x="377565" y="2025362"/>
            <a:ext cx="8190910" cy="1034129"/>
            <a:chOff x="600288" y="4816429"/>
            <a:chExt cx="10921212" cy="1034129"/>
          </a:xfrm>
        </p:grpSpPr>
        <p:grpSp>
          <p:nvGrpSpPr>
            <p:cNvPr id="17" name="Group 16">
              <a:extLst>
                <a:ext uri="{FF2B5EF4-FFF2-40B4-BE49-F238E27FC236}">
                  <a16:creationId xmlns:a16="http://schemas.microsoft.com/office/drawing/2014/main" xmlns="" id="{54A2B9D8-A030-4D5B-83E8-81080952CE53}"/>
                </a:ext>
              </a:extLst>
            </p:cNvPr>
            <p:cNvGrpSpPr/>
            <p:nvPr/>
          </p:nvGrpSpPr>
          <p:grpSpPr>
            <a:xfrm>
              <a:off x="600288" y="5211224"/>
              <a:ext cx="529406" cy="529406"/>
              <a:chOff x="9964183" y="3844870"/>
              <a:chExt cx="529406" cy="529406"/>
            </a:xfrm>
          </p:grpSpPr>
          <p:sp>
            <p:nvSpPr>
              <p:cNvPr id="42" name="Oval 41">
                <a:extLst>
                  <a:ext uri="{FF2B5EF4-FFF2-40B4-BE49-F238E27FC236}">
                    <a16:creationId xmlns:a16="http://schemas.microsoft.com/office/drawing/2014/main" xmlns="" id="{04249535-F89F-4768-80BE-ADC50F7E7917}"/>
                  </a:ext>
                </a:extLst>
              </p:cNvPr>
              <p:cNvSpPr/>
              <p:nvPr/>
            </p:nvSpPr>
            <p:spPr>
              <a:xfrm>
                <a:off x="9964183" y="3844870"/>
                <a:ext cx="529406" cy="529406"/>
              </a:xfrm>
              <a:prstGeom prst="ellipse">
                <a:avLst/>
              </a:prstGeom>
              <a:gradFill>
                <a:gsLst>
                  <a:gs pos="50000">
                    <a:schemeClr val="accent4">
                      <a:lumMod val="75000"/>
                      <a:lumOff val="25000"/>
                      <a:alpha val="65000"/>
                    </a:schemeClr>
                  </a:gs>
                  <a:gs pos="1000">
                    <a:schemeClr val="accent4">
                      <a:lumMod val="25000"/>
                      <a:lumOff val="75000"/>
                    </a:schemeClr>
                  </a:gs>
                  <a:gs pos="100000">
                    <a:schemeClr val="accent3">
                      <a:lumMod val="20000"/>
                      <a:lumOff val="8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Box 42">
                <a:extLst>
                  <a:ext uri="{FF2B5EF4-FFF2-40B4-BE49-F238E27FC236}">
                    <a16:creationId xmlns:a16="http://schemas.microsoft.com/office/drawing/2014/main" xmlns="" id="{12B9A8E7-86F3-4A6C-9959-64710ABAAE8C}"/>
                  </a:ext>
                </a:extLst>
              </p:cNvPr>
              <p:cNvSpPr txBox="1">
                <a:spLocks noChangeAspect="1"/>
              </p:cNvSpPr>
              <p:nvPr/>
            </p:nvSpPr>
            <p:spPr>
              <a:xfrm>
                <a:off x="10132394" y="3928083"/>
                <a:ext cx="192983" cy="362979"/>
              </a:xfrm>
              <a:custGeom>
                <a:avLst/>
                <a:gdLst/>
                <a:ahLst/>
                <a:cxnLst/>
                <a:rect l="l" t="t" r="r" b="b"/>
                <a:pathLst>
                  <a:path w="101727" h="191338">
                    <a:moveTo>
                      <a:pt x="50520" y="0"/>
                    </a:moveTo>
                    <a:cubicBezTo>
                      <a:pt x="66675" y="0"/>
                      <a:pt x="79248" y="4267"/>
                      <a:pt x="88239" y="12802"/>
                    </a:cubicBezTo>
                    <a:cubicBezTo>
                      <a:pt x="97231" y="21336"/>
                      <a:pt x="101727" y="33757"/>
                      <a:pt x="101727" y="50063"/>
                    </a:cubicBezTo>
                    <a:cubicBezTo>
                      <a:pt x="101727" y="60579"/>
                      <a:pt x="99593" y="69533"/>
                      <a:pt x="95326" y="76924"/>
                    </a:cubicBezTo>
                    <a:cubicBezTo>
                      <a:pt x="91059" y="84315"/>
                      <a:pt x="85648" y="88925"/>
                      <a:pt x="79095" y="90754"/>
                    </a:cubicBezTo>
                    <a:cubicBezTo>
                      <a:pt x="86106" y="93345"/>
                      <a:pt x="91630" y="97993"/>
                      <a:pt x="95669" y="104699"/>
                    </a:cubicBezTo>
                    <a:cubicBezTo>
                      <a:pt x="99707" y="111404"/>
                      <a:pt x="101727" y="121006"/>
                      <a:pt x="101727" y="133502"/>
                    </a:cubicBezTo>
                    <a:cubicBezTo>
                      <a:pt x="101727" y="151486"/>
                      <a:pt x="97688" y="165621"/>
                      <a:pt x="89611" y="175908"/>
                    </a:cubicBezTo>
                    <a:cubicBezTo>
                      <a:pt x="81534" y="186195"/>
                      <a:pt x="68656" y="191338"/>
                      <a:pt x="50977" y="191338"/>
                    </a:cubicBezTo>
                    <a:cubicBezTo>
                      <a:pt x="32537" y="191338"/>
                      <a:pt x="19431" y="186309"/>
                      <a:pt x="11658" y="176251"/>
                    </a:cubicBezTo>
                    <a:cubicBezTo>
                      <a:pt x="3886" y="166192"/>
                      <a:pt x="0" y="151867"/>
                      <a:pt x="0" y="133274"/>
                    </a:cubicBezTo>
                    <a:lnTo>
                      <a:pt x="0" y="126644"/>
                    </a:lnTo>
                    <a:lnTo>
                      <a:pt x="38176" y="126644"/>
                    </a:lnTo>
                    <a:lnTo>
                      <a:pt x="38176" y="133274"/>
                    </a:lnTo>
                    <a:cubicBezTo>
                      <a:pt x="38176" y="142723"/>
                      <a:pt x="39128" y="149390"/>
                      <a:pt x="41033" y="153276"/>
                    </a:cubicBezTo>
                    <a:cubicBezTo>
                      <a:pt x="42938" y="157163"/>
                      <a:pt x="46405" y="159106"/>
                      <a:pt x="51435" y="159106"/>
                    </a:cubicBezTo>
                    <a:cubicBezTo>
                      <a:pt x="56464" y="159106"/>
                      <a:pt x="59817" y="157201"/>
                      <a:pt x="61493" y="153391"/>
                    </a:cubicBezTo>
                    <a:cubicBezTo>
                      <a:pt x="63169" y="149581"/>
                      <a:pt x="64008" y="143256"/>
                      <a:pt x="64008" y="134417"/>
                    </a:cubicBezTo>
                    <a:cubicBezTo>
                      <a:pt x="64008" y="124663"/>
                      <a:pt x="62636" y="117539"/>
                      <a:pt x="59893" y="113043"/>
                    </a:cubicBezTo>
                    <a:cubicBezTo>
                      <a:pt x="57150" y="108547"/>
                      <a:pt x="52044" y="106223"/>
                      <a:pt x="44577" y="106070"/>
                    </a:cubicBezTo>
                    <a:lnTo>
                      <a:pt x="37490" y="106070"/>
                    </a:lnTo>
                    <a:lnTo>
                      <a:pt x="37490" y="79781"/>
                    </a:lnTo>
                    <a:lnTo>
                      <a:pt x="43662" y="79781"/>
                    </a:lnTo>
                    <a:cubicBezTo>
                      <a:pt x="51435" y="79781"/>
                      <a:pt x="56769" y="77686"/>
                      <a:pt x="59664" y="73495"/>
                    </a:cubicBezTo>
                    <a:cubicBezTo>
                      <a:pt x="62560" y="69304"/>
                      <a:pt x="64008" y="62332"/>
                      <a:pt x="64008" y="52578"/>
                    </a:cubicBezTo>
                    <a:cubicBezTo>
                      <a:pt x="64008" y="45110"/>
                      <a:pt x="63017" y="39548"/>
                      <a:pt x="61036" y="35890"/>
                    </a:cubicBezTo>
                    <a:cubicBezTo>
                      <a:pt x="59055" y="32233"/>
                      <a:pt x="55549" y="30404"/>
                      <a:pt x="50520" y="30404"/>
                    </a:cubicBezTo>
                    <a:cubicBezTo>
                      <a:pt x="45796" y="30404"/>
                      <a:pt x="42557" y="32347"/>
                      <a:pt x="40805" y="36233"/>
                    </a:cubicBezTo>
                    <a:cubicBezTo>
                      <a:pt x="39052" y="40119"/>
                      <a:pt x="38176" y="45796"/>
                      <a:pt x="38176" y="53264"/>
                    </a:cubicBezTo>
                    <a:lnTo>
                      <a:pt x="38176" y="62865"/>
                    </a:lnTo>
                    <a:lnTo>
                      <a:pt x="0" y="62865"/>
                    </a:lnTo>
                    <a:lnTo>
                      <a:pt x="0" y="51664"/>
                    </a:lnTo>
                    <a:cubicBezTo>
                      <a:pt x="0" y="35052"/>
                      <a:pt x="4457" y="22289"/>
                      <a:pt x="13373" y="13373"/>
                    </a:cubicBezTo>
                    <a:cubicBezTo>
                      <a:pt x="22288" y="4458"/>
                      <a:pt x="34671" y="0"/>
                      <a:pt x="50520"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4400">
                  <a:solidFill>
                    <a:schemeClr val="accent1"/>
                  </a:solidFill>
                  <a:latin typeface="+mj-lt"/>
                </a:endParaRPr>
              </a:p>
            </p:txBody>
          </p:sp>
        </p:grpSp>
        <p:sp>
          <p:nvSpPr>
            <p:cNvPr id="54" name="TextBox 53">
              <a:extLst>
                <a:ext uri="{FF2B5EF4-FFF2-40B4-BE49-F238E27FC236}">
                  <a16:creationId xmlns:a16="http://schemas.microsoft.com/office/drawing/2014/main" xmlns="" id="{0512F3B9-DA5E-4DF6-90E4-45B1B3428AA8}"/>
                </a:ext>
              </a:extLst>
            </p:cNvPr>
            <p:cNvSpPr txBox="1"/>
            <p:nvPr/>
          </p:nvSpPr>
          <p:spPr>
            <a:xfrm>
              <a:off x="636827" y="4816429"/>
              <a:ext cx="10884673" cy="1034129"/>
            </a:xfrm>
            <a:prstGeom prst="rect">
              <a:avLst/>
            </a:prstGeom>
            <a:noFill/>
          </p:spPr>
          <p:txBody>
            <a:bodyPr wrap="square" lIns="0" tIns="0" rIns="0" bIns="0" rtlCol="0">
              <a:spAutoFit/>
            </a:bodyPr>
            <a:lstStyle/>
            <a:p>
              <a:pPr algn="l">
                <a:lnSpc>
                  <a:spcPct val="120000"/>
                </a:lnSpc>
              </a:pPr>
              <a:r>
                <a:rPr lang="vi-VN" sz="2800" dirty="0">
                  <a:solidFill>
                    <a:srgbClr val="C00000"/>
                  </a:solidFill>
                </a:rPr>
                <a:t>Điền electron vào từng ô orbital theo thứ tự lớp và phân lớp, mỗi electron biểu diễn bằng một mũi tên</a:t>
              </a:r>
              <a:endParaRPr lang="en-US" sz="2800" dirty="0">
                <a:solidFill>
                  <a:srgbClr val="C00000"/>
                </a:solidFill>
              </a:endParaRPr>
            </a:p>
          </p:txBody>
        </p:sp>
      </p:grpSp>
      <p:sp>
        <p:nvSpPr>
          <p:cNvPr id="20" name="Rectangle 19">
            <a:extLst>
              <a:ext uri="{FF2B5EF4-FFF2-40B4-BE49-F238E27FC236}">
                <a16:creationId xmlns:a16="http://schemas.microsoft.com/office/drawing/2014/main" xmlns="" id="{B861424C-0AE0-4A19-BCDF-B1A34C1E0550}"/>
              </a:ext>
            </a:extLst>
          </p:cNvPr>
          <p:cNvSpPr/>
          <p:nvPr/>
        </p:nvSpPr>
        <p:spPr>
          <a:xfrm>
            <a:off x="4457700" y="5430727"/>
            <a:ext cx="428625"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E2D0C91D-874F-43E2-81C8-64B23B89E1E6}"/>
              </a:ext>
            </a:extLst>
          </p:cNvPr>
          <p:cNvSpPr/>
          <p:nvPr/>
        </p:nvSpPr>
        <p:spPr>
          <a:xfrm>
            <a:off x="5328932" y="5430727"/>
            <a:ext cx="428625"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96DE4F55-FEE8-4028-AA01-A9164671DAEC}"/>
              </a:ext>
            </a:extLst>
          </p:cNvPr>
          <p:cNvGrpSpPr/>
          <p:nvPr/>
        </p:nvGrpSpPr>
        <p:grpSpPr>
          <a:xfrm>
            <a:off x="6200162" y="5430727"/>
            <a:ext cx="1285875" cy="571500"/>
            <a:chOff x="5563804" y="6069547"/>
            <a:chExt cx="1714500" cy="571500"/>
          </a:xfrm>
        </p:grpSpPr>
        <p:sp>
          <p:nvSpPr>
            <p:cNvPr id="56" name="Rectangle 55">
              <a:extLst>
                <a:ext uri="{FF2B5EF4-FFF2-40B4-BE49-F238E27FC236}">
                  <a16:creationId xmlns:a16="http://schemas.microsoft.com/office/drawing/2014/main" xmlns="" id="{435D8028-C3DD-4570-A453-F729BE9BC059}"/>
                </a:ext>
              </a:extLst>
            </p:cNvPr>
            <p:cNvSpPr/>
            <p:nvPr/>
          </p:nvSpPr>
          <p:spPr>
            <a:xfrm>
              <a:off x="5563804"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58BD1F4B-315F-45E6-8BD2-8AAA742FDBF7}"/>
                </a:ext>
              </a:extLst>
            </p:cNvPr>
            <p:cNvSpPr/>
            <p:nvPr/>
          </p:nvSpPr>
          <p:spPr>
            <a:xfrm>
              <a:off x="6135304"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30A15CA7-B477-44E7-809D-10D74C45F13C}"/>
                </a:ext>
              </a:extLst>
            </p:cNvPr>
            <p:cNvSpPr/>
            <p:nvPr/>
          </p:nvSpPr>
          <p:spPr>
            <a:xfrm>
              <a:off x="6706804" y="6069547"/>
              <a:ext cx="571500" cy="571500"/>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Arrow Connector 58">
            <a:extLst>
              <a:ext uri="{FF2B5EF4-FFF2-40B4-BE49-F238E27FC236}">
                <a16:creationId xmlns:a16="http://schemas.microsoft.com/office/drawing/2014/main" xmlns="" id="{BB63E1C1-2ED5-46AD-878D-A94C3FB565B5}"/>
              </a:ext>
            </a:extLst>
          </p:cNvPr>
          <p:cNvCxnSpPr>
            <a:cxnSpLocks/>
          </p:cNvCxnSpPr>
          <p:nvPr/>
        </p:nvCxnSpPr>
        <p:spPr>
          <a:xfrm flipV="1">
            <a:off x="4587277" y="5517214"/>
            <a:ext cx="0" cy="3982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56AC4683-277A-4939-978F-631D474FBB8C}"/>
              </a:ext>
            </a:extLst>
          </p:cNvPr>
          <p:cNvCxnSpPr>
            <a:cxnSpLocks/>
          </p:cNvCxnSpPr>
          <p:nvPr/>
        </p:nvCxnSpPr>
        <p:spPr>
          <a:xfrm>
            <a:off x="4714568" y="5517214"/>
            <a:ext cx="0" cy="3982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891D5395-95F7-4A4B-89A1-FAAD83B90F4E}"/>
              </a:ext>
            </a:extLst>
          </p:cNvPr>
          <p:cNvCxnSpPr>
            <a:cxnSpLocks/>
          </p:cNvCxnSpPr>
          <p:nvPr/>
        </p:nvCxnSpPr>
        <p:spPr>
          <a:xfrm flipV="1">
            <a:off x="5475483" y="5523564"/>
            <a:ext cx="0" cy="3982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98F8B27B-7E54-43ED-8E9A-BCCFF3D42C97}"/>
              </a:ext>
            </a:extLst>
          </p:cNvPr>
          <p:cNvCxnSpPr>
            <a:cxnSpLocks/>
          </p:cNvCxnSpPr>
          <p:nvPr/>
        </p:nvCxnSpPr>
        <p:spPr>
          <a:xfrm>
            <a:off x="5602775" y="5523564"/>
            <a:ext cx="0" cy="3982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B80128CC-108D-47DF-BBA6-8B2E18C8C06E}"/>
              </a:ext>
            </a:extLst>
          </p:cNvPr>
          <p:cNvCxnSpPr>
            <a:cxnSpLocks/>
          </p:cNvCxnSpPr>
          <p:nvPr/>
        </p:nvCxnSpPr>
        <p:spPr>
          <a:xfrm flipV="1">
            <a:off x="6402875" y="5523564"/>
            <a:ext cx="0" cy="3982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5E6D11C4-04D4-4D54-B4C6-3738896A7792}"/>
              </a:ext>
            </a:extLst>
          </p:cNvPr>
          <p:cNvCxnSpPr>
            <a:cxnSpLocks/>
          </p:cNvCxnSpPr>
          <p:nvPr/>
        </p:nvCxnSpPr>
        <p:spPr>
          <a:xfrm flipV="1">
            <a:off x="6829118" y="5523564"/>
            <a:ext cx="0" cy="3982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268EBB85-5747-4A43-8CEF-9419DB813D94}"/>
              </a:ext>
            </a:extLst>
          </p:cNvPr>
          <p:cNvSpPr txBox="1"/>
          <p:nvPr/>
        </p:nvSpPr>
        <p:spPr>
          <a:xfrm>
            <a:off x="3789923" y="6237311"/>
            <a:ext cx="4778552" cy="430887"/>
          </a:xfrm>
          <a:prstGeom prst="rect">
            <a:avLst/>
          </a:prstGeom>
          <a:noFill/>
        </p:spPr>
        <p:txBody>
          <a:bodyPr wrap="none" lIns="0" tIns="0" rIns="0" bIns="0" rtlCol="0">
            <a:spAutoFit/>
          </a:bodyPr>
          <a:lstStyle/>
          <a:p>
            <a:pPr algn="l"/>
            <a:r>
              <a:rPr lang="vi-VN" sz="2800" dirty="0">
                <a:solidFill>
                  <a:schemeClr val="accent4"/>
                </a:solidFill>
              </a:rPr>
              <a:t>Cấu hình theo ô orbital của </a:t>
            </a:r>
            <a:r>
              <a:rPr lang="vi-VN" sz="2800" dirty="0" smtClean="0">
                <a:solidFill>
                  <a:schemeClr val="accent4"/>
                </a:solidFill>
              </a:rPr>
              <a:t>C</a:t>
            </a:r>
            <a:endParaRPr lang="en-US" sz="2800" dirty="0">
              <a:solidFill>
                <a:schemeClr val="accent4"/>
              </a:solidFill>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xmlns="" id="{813B5F43-CD0D-497A-A850-4081961748EC}"/>
                  </a:ext>
                </a:extLst>
              </p:cNvPr>
              <p:cNvSpPr txBox="1"/>
              <p:nvPr/>
            </p:nvSpPr>
            <p:spPr>
              <a:xfrm>
                <a:off x="4543660" y="5066940"/>
                <a:ext cx="342273" cy="276999"/>
              </a:xfrm>
              <a:prstGeom prst="rect">
                <a:avLst/>
              </a:prstGeom>
              <a:noFill/>
            </p:spPr>
            <p:txBody>
              <a:bodyPr wrap="none" lIns="0" tIns="0" rIns="0" bIns="0" rtlCol="0">
                <a:spAutoFit/>
              </a:bodyPr>
              <a:lstStyle/>
              <a:p>
                <a:pPr algn="l"/>
                <a:r>
                  <a:rPr lang="vi-VN" sz="1800" dirty="0">
                    <a:solidFill>
                      <a:schemeClr val="tx1">
                        <a:lumMod val="85000"/>
                        <a:lumOff val="15000"/>
                      </a:schemeClr>
                    </a:solidFill>
                  </a:rPr>
                  <a:t>1</a:t>
                </a:r>
                <a14:m>
                  <m:oMath xmlns:m="http://schemas.openxmlformats.org/officeDocument/2006/math">
                    <m:sSup>
                      <m:sSupPr>
                        <m:ctrlPr>
                          <a:rPr lang="vi-VN" sz="1800" i="1" smtClean="0">
                            <a:solidFill>
                              <a:schemeClr val="tx1">
                                <a:lumMod val="85000"/>
                                <a:lumOff val="15000"/>
                              </a:schemeClr>
                            </a:solidFill>
                            <a:latin typeface="Cambria Math"/>
                          </a:rPr>
                        </m:ctrlPr>
                      </m:sSupPr>
                      <m:e>
                        <m:r>
                          <m:rPr>
                            <m:sty m:val="p"/>
                          </m:rPr>
                          <a:rPr lang="vi-VN" sz="1800" i="1">
                            <a:solidFill>
                              <a:schemeClr val="tx1">
                                <a:lumMod val="85000"/>
                                <a:lumOff val="15000"/>
                              </a:schemeClr>
                            </a:solidFill>
                            <a:latin typeface="Cambria Math" panose="02040503050406030204" pitchFamily="18" charset="0"/>
                          </a:rPr>
                          <m:t>s</m:t>
                        </m:r>
                      </m:e>
                      <m:sup>
                        <m:r>
                          <a:rPr lang="vi-VN" sz="1800" i="1">
                            <a:solidFill>
                              <a:schemeClr val="tx1">
                                <a:lumMod val="85000"/>
                                <a:lumOff val="15000"/>
                              </a:schemeClr>
                            </a:solidFill>
                            <a:latin typeface="Cambria Math" panose="02040503050406030204" pitchFamily="18" charset="0"/>
                          </a:rPr>
                          <m:t>2</m:t>
                        </m:r>
                      </m:sup>
                    </m:sSup>
                  </m:oMath>
                </a14:m>
                <a:endParaRPr lang="en-US" dirty="0">
                  <a:solidFill>
                    <a:schemeClr val="tx1">
                      <a:lumMod val="50000"/>
                      <a:lumOff val="50000"/>
                    </a:schemeClr>
                  </a:solidFill>
                </a:endParaRPr>
              </a:p>
            </p:txBody>
          </p:sp>
        </mc:Choice>
        <mc:Fallback xmlns="">
          <p:sp>
            <p:nvSpPr>
              <p:cNvPr id="71" name="TextBox 70">
                <a:extLst>
                  <a:ext uri="{FF2B5EF4-FFF2-40B4-BE49-F238E27FC236}">
                    <a16:creationId xmlns:a16="http://schemas.microsoft.com/office/drawing/2014/main" id="{813B5F43-CD0D-497A-A850-4081961748EC}"/>
                  </a:ext>
                </a:extLst>
              </p:cNvPr>
              <p:cNvSpPr txBox="1">
                <a:spLocks noRot="1" noChangeAspect="1" noMove="1" noResize="1" noEditPoints="1" noAdjustHandles="1" noChangeArrowheads="1" noChangeShapeType="1" noTextEdit="1"/>
              </p:cNvSpPr>
              <p:nvPr/>
            </p:nvSpPr>
            <p:spPr>
              <a:xfrm>
                <a:off x="6058213" y="5066939"/>
                <a:ext cx="342273" cy="276999"/>
              </a:xfrm>
              <a:prstGeom prst="rect">
                <a:avLst/>
              </a:prstGeom>
              <a:blipFill>
                <a:blip r:embed="rId4"/>
                <a:stretch>
                  <a:fillRect l="-42857" t="-28261" r="-125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xmlns="" id="{16A20987-CA6E-4E13-80F1-54A68D0EF8B9}"/>
                  </a:ext>
                </a:extLst>
              </p:cNvPr>
              <p:cNvSpPr txBox="1"/>
              <p:nvPr/>
            </p:nvSpPr>
            <p:spPr>
              <a:xfrm>
                <a:off x="5414892" y="5066940"/>
                <a:ext cx="342273" cy="276999"/>
              </a:xfrm>
              <a:prstGeom prst="rect">
                <a:avLst/>
              </a:prstGeom>
              <a:noFill/>
            </p:spPr>
            <p:txBody>
              <a:bodyPr wrap="none" lIns="0" tIns="0" rIns="0" bIns="0" rtlCol="0">
                <a:spAutoFit/>
              </a:bodyPr>
              <a:lstStyle/>
              <a:p>
                <a:pPr algn="l"/>
                <a:r>
                  <a:rPr lang="vi-VN">
                    <a:solidFill>
                      <a:schemeClr val="tx1">
                        <a:lumMod val="85000"/>
                        <a:lumOff val="15000"/>
                      </a:schemeClr>
                    </a:solidFill>
                  </a:rPr>
                  <a:t>2</a:t>
                </a:r>
                <a14:m>
                  <m:oMath xmlns:m="http://schemas.openxmlformats.org/officeDocument/2006/math">
                    <m:sSup>
                      <m:sSupPr>
                        <m:ctrlPr>
                          <a:rPr lang="vi-VN" sz="1800" i="1" smtClean="0">
                            <a:solidFill>
                              <a:schemeClr val="tx1">
                                <a:lumMod val="85000"/>
                                <a:lumOff val="15000"/>
                              </a:schemeClr>
                            </a:solidFill>
                            <a:latin typeface="Cambria Math"/>
                          </a:rPr>
                        </m:ctrlPr>
                      </m:sSupPr>
                      <m:e>
                        <m:r>
                          <m:rPr>
                            <m:sty m:val="p"/>
                          </m:rPr>
                          <a:rPr lang="vi-VN" sz="1800" i="1">
                            <a:solidFill>
                              <a:schemeClr val="tx1">
                                <a:lumMod val="85000"/>
                                <a:lumOff val="15000"/>
                              </a:schemeClr>
                            </a:solidFill>
                            <a:latin typeface="Cambria Math" panose="02040503050406030204" pitchFamily="18" charset="0"/>
                          </a:rPr>
                          <m:t>s</m:t>
                        </m:r>
                      </m:e>
                      <m:sup>
                        <m:r>
                          <a:rPr lang="vi-VN" sz="1800" i="1">
                            <a:solidFill>
                              <a:schemeClr val="tx1">
                                <a:lumMod val="85000"/>
                                <a:lumOff val="15000"/>
                              </a:schemeClr>
                            </a:solidFill>
                            <a:latin typeface="Cambria Math" panose="02040503050406030204" pitchFamily="18" charset="0"/>
                          </a:rPr>
                          <m:t>2</m:t>
                        </m:r>
                      </m:sup>
                    </m:sSup>
                  </m:oMath>
                </a14:m>
                <a:endParaRPr lang="en-US">
                  <a:solidFill>
                    <a:schemeClr val="tx1">
                      <a:lumMod val="50000"/>
                      <a:lumOff val="50000"/>
                    </a:schemeClr>
                  </a:solidFill>
                </a:endParaRPr>
              </a:p>
            </p:txBody>
          </p:sp>
        </mc:Choice>
        <mc:Fallback xmlns="">
          <p:sp>
            <p:nvSpPr>
              <p:cNvPr id="72" name="TextBox 71">
                <a:extLst>
                  <a:ext uri="{FF2B5EF4-FFF2-40B4-BE49-F238E27FC236}">
                    <a16:creationId xmlns:a16="http://schemas.microsoft.com/office/drawing/2014/main" id="{16A20987-CA6E-4E13-80F1-54A68D0EF8B9}"/>
                  </a:ext>
                </a:extLst>
              </p:cNvPr>
              <p:cNvSpPr txBox="1">
                <a:spLocks noRot="1" noChangeAspect="1" noMove="1" noResize="1" noEditPoints="1" noAdjustHandles="1" noChangeArrowheads="1" noChangeShapeType="1" noTextEdit="1"/>
              </p:cNvSpPr>
              <p:nvPr/>
            </p:nvSpPr>
            <p:spPr>
              <a:xfrm>
                <a:off x="7219855" y="5066939"/>
                <a:ext cx="342273" cy="276999"/>
              </a:xfrm>
              <a:prstGeom prst="rect">
                <a:avLst/>
              </a:prstGeom>
              <a:blipFill>
                <a:blip r:embed="rId5"/>
                <a:stretch>
                  <a:fillRect l="-40351" t="-28261" r="-1228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xmlns="" id="{624A218E-36BA-4916-9E98-033F6D88BA79}"/>
                  </a:ext>
                </a:extLst>
              </p:cNvPr>
              <p:cNvSpPr txBox="1"/>
              <p:nvPr/>
            </p:nvSpPr>
            <p:spPr>
              <a:xfrm>
                <a:off x="6714747" y="5066940"/>
                <a:ext cx="363818" cy="276999"/>
              </a:xfrm>
              <a:prstGeom prst="rect">
                <a:avLst/>
              </a:prstGeom>
              <a:noFill/>
            </p:spPr>
            <p:txBody>
              <a:bodyPr wrap="none" lIns="0" tIns="0" rIns="0" bIns="0" rtlCol="0">
                <a:spAutoFit/>
              </a:bodyPr>
              <a:lstStyle/>
              <a:p>
                <a:pPr algn="l"/>
                <a:r>
                  <a:rPr lang="vi-VN">
                    <a:solidFill>
                      <a:schemeClr val="tx1">
                        <a:lumMod val="85000"/>
                        <a:lumOff val="15000"/>
                      </a:schemeClr>
                    </a:solidFill>
                  </a:rPr>
                  <a:t>2</a:t>
                </a:r>
                <a14:m>
                  <m:oMath xmlns:m="http://schemas.openxmlformats.org/officeDocument/2006/math">
                    <m:sSup>
                      <m:sSupPr>
                        <m:ctrlPr>
                          <a:rPr lang="vi-VN" sz="1800" i="1" smtClean="0">
                            <a:solidFill>
                              <a:schemeClr val="tx1">
                                <a:lumMod val="85000"/>
                                <a:lumOff val="15000"/>
                              </a:schemeClr>
                            </a:solidFill>
                            <a:latin typeface="Cambria Math"/>
                          </a:rPr>
                        </m:ctrlPr>
                      </m:sSupPr>
                      <m:e>
                        <m:r>
                          <m:rPr>
                            <m:sty m:val="p"/>
                          </m:rPr>
                          <a:rPr lang="vi-VN" i="1">
                            <a:solidFill>
                              <a:schemeClr val="tx1">
                                <a:lumMod val="85000"/>
                                <a:lumOff val="15000"/>
                              </a:schemeClr>
                            </a:solidFill>
                            <a:latin typeface="Cambria Math" panose="02040503050406030204" pitchFamily="18" charset="0"/>
                          </a:rPr>
                          <m:t>p</m:t>
                        </m:r>
                      </m:e>
                      <m:sup>
                        <m:r>
                          <a:rPr lang="vi-VN" sz="1800" i="1">
                            <a:solidFill>
                              <a:schemeClr val="tx1">
                                <a:lumMod val="85000"/>
                                <a:lumOff val="15000"/>
                              </a:schemeClr>
                            </a:solidFill>
                            <a:latin typeface="Cambria Math" panose="02040503050406030204" pitchFamily="18" charset="0"/>
                          </a:rPr>
                          <m:t>2</m:t>
                        </m:r>
                      </m:sup>
                    </m:sSup>
                  </m:oMath>
                </a14:m>
                <a:endParaRPr lang="en-US">
                  <a:solidFill>
                    <a:schemeClr val="tx1">
                      <a:lumMod val="50000"/>
                      <a:lumOff val="50000"/>
                    </a:schemeClr>
                  </a:solidFill>
                </a:endParaRPr>
              </a:p>
            </p:txBody>
          </p:sp>
        </mc:Choice>
        <mc:Fallback xmlns="">
          <p:sp>
            <p:nvSpPr>
              <p:cNvPr id="73" name="TextBox 72">
                <a:extLst>
                  <a:ext uri="{FF2B5EF4-FFF2-40B4-BE49-F238E27FC236}">
                    <a16:creationId xmlns:a16="http://schemas.microsoft.com/office/drawing/2014/main" id="{624A218E-36BA-4916-9E98-033F6D88BA79}"/>
                  </a:ext>
                </a:extLst>
              </p:cNvPr>
              <p:cNvSpPr txBox="1">
                <a:spLocks noRot="1" noChangeAspect="1" noMove="1" noResize="1" noEditPoints="1" noAdjustHandles="1" noChangeArrowheads="1" noChangeShapeType="1" noTextEdit="1"/>
              </p:cNvSpPr>
              <p:nvPr/>
            </p:nvSpPr>
            <p:spPr>
              <a:xfrm>
                <a:off x="8952996" y="5066939"/>
                <a:ext cx="363818" cy="276999"/>
              </a:xfrm>
              <a:prstGeom prst="rect">
                <a:avLst/>
              </a:prstGeom>
              <a:blipFill>
                <a:blip r:embed="rId6"/>
                <a:stretch>
                  <a:fillRect l="-40678" t="-28261" r="-13559" b="-50000"/>
                </a:stretch>
              </a:blipFill>
            </p:spPr>
            <p:txBody>
              <a:bodyPr/>
              <a:lstStyle/>
              <a:p>
                <a:r>
                  <a:rPr lang="en-US">
                    <a:noFill/>
                  </a:rPr>
                  <a:t> </a:t>
                </a:r>
              </a:p>
            </p:txBody>
          </p:sp>
        </mc:Fallback>
      </mc:AlternateContent>
      <p:sp>
        <p:nvSpPr>
          <p:cNvPr id="75" name="TextBox 74">
            <a:extLst>
              <a:ext uri="{FF2B5EF4-FFF2-40B4-BE49-F238E27FC236}">
                <a16:creationId xmlns:a16="http://schemas.microsoft.com/office/drawing/2014/main" xmlns="" id="{E7D2FCE3-817E-44C7-8686-E05C0E30A871}"/>
              </a:ext>
            </a:extLst>
          </p:cNvPr>
          <p:cNvSpPr txBox="1"/>
          <p:nvPr/>
        </p:nvSpPr>
        <p:spPr>
          <a:xfrm>
            <a:off x="309624" y="3007706"/>
            <a:ext cx="8354196" cy="2400657"/>
          </a:xfrm>
          <a:prstGeom prst="rect">
            <a:avLst/>
          </a:prstGeom>
          <a:noFill/>
        </p:spPr>
        <p:txBody>
          <a:bodyPr wrap="square" lIns="0" tIns="0" rIns="0" bIns="0" rtlCol="0">
            <a:spAutoFit/>
          </a:bodyPr>
          <a:lstStyle/>
          <a:p>
            <a:pPr marL="342900" indent="-342900" algn="l">
              <a:lnSpc>
                <a:spcPct val="120000"/>
              </a:lnSpc>
              <a:buFont typeface="Arial" panose="020B0604020202020204" pitchFamily="34" charset="0"/>
              <a:buChar char="•"/>
            </a:pPr>
            <a:r>
              <a:rPr lang="en-US" sz="2600" dirty="0" err="1">
                <a:solidFill>
                  <a:schemeClr val="tx1">
                    <a:lumMod val="85000"/>
                    <a:lumOff val="15000"/>
                  </a:schemeClr>
                </a:solidFill>
              </a:rPr>
              <a:t>Trong</a:t>
            </a:r>
            <a:r>
              <a:rPr lang="en-US" sz="2600" dirty="0">
                <a:solidFill>
                  <a:schemeClr val="tx1">
                    <a:lumMod val="85000"/>
                    <a:lumOff val="15000"/>
                  </a:schemeClr>
                </a:solidFill>
              </a:rPr>
              <a:t> </a:t>
            </a:r>
            <a:r>
              <a:rPr lang="en-US" sz="2600" dirty="0" err="1">
                <a:solidFill>
                  <a:schemeClr val="tx1">
                    <a:lumMod val="85000"/>
                    <a:lumOff val="15000"/>
                  </a:schemeClr>
                </a:solidFill>
              </a:rPr>
              <a:t>mỗi</a:t>
            </a:r>
            <a:r>
              <a:rPr lang="en-US" sz="2600" dirty="0">
                <a:solidFill>
                  <a:schemeClr val="tx1">
                    <a:lumMod val="85000"/>
                    <a:lumOff val="15000"/>
                  </a:schemeClr>
                </a:solidFill>
              </a:rPr>
              <a:t> phần lớp, phần </a:t>
            </a:r>
            <a:r>
              <a:rPr lang="en-US" sz="2600" dirty="0" err="1">
                <a:solidFill>
                  <a:schemeClr val="tx1">
                    <a:lumMod val="85000"/>
                    <a:lumOff val="15000"/>
                  </a:schemeClr>
                </a:solidFill>
              </a:rPr>
              <a:t>bố</a:t>
            </a:r>
            <a:r>
              <a:rPr lang="en-US" sz="2600" dirty="0">
                <a:solidFill>
                  <a:schemeClr val="tx1">
                    <a:lumMod val="85000"/>
                    <a:lumOff val="15000"/>
                  </a:schemeClr>
                </a:solidFill>
              </a:rPr>
              <a:t> </a:t>
            </a:r>
            <a:r>
              <a:rPr lang="en-US" sz="2600" dirty="0" err="1">
                <a:solidFill>
                  <a:schemeClr val="tx1">
                    <a:lumMod val="85000"/>
                    <a:lumOff val="15000"/>
                  </a:schemeClr>
                </a:solidFill>
              </a:rPr>
              <a:t>sao</a:t>
            </a:r>
            <a:r>
              <a:rPr lang="en-US" sz="2600" dirty="0">
                <a:solidFill>
                  <a:schemeClr val="tx1">
                    <a:lumMod val="85000"/>
                    <a:lumOff val="15000"/>
                  </a:schemeClr>
                </a:solidFill>
              </a:rPr>
              <a:t> </a:t>
            </a:r>
            <a:r>
              <a:rPr lang="en-US" sz="2600" dirty="0" err="1">
                <a:solidFill>
                  <a:schemeClr val="tx1">
                    <a:lumMod val="85000"/>
                    <a:lumOff val="15000"/>
                  </a:schemeClr>
                </a:solidFill>
              </a:rPr>
              <a:t>cho</a:t>
            </a:r>
            <a:r>
              <a:rPr lang="en-US" sz="2600" dirty="0">
                <a:solidFill>
                  <a:schemeClr val="tx1">
                    <a:lumMod val="85000"/>
                    <a:lumOff val="15000"/>
                  </a:schemeClr>
                </a:solidFill>
              </a:rPr>
              <a:t> </a:t>
            </a:r>
            <a:r>
              <a:rPr lang="en-US" sz="2600" dirty="0" err="1">
                <a:solidFill>
                  <a:schemeClr val="tx1">
                    <a:lumMod val="85000"/>
                    <a:lumOff val="15000"/>
                  </a:schemeClr>
                </a:solidFill>
              </a:rPr>
              <a:t>số</a:t>
            </a:r>
            <a:r>
              <a:rPr lang="en-US" sz="2600" dirty="0">
                <a:solidFill>
                  <a:schemeClr val="tx1">
                    <a:lumMod val="85000"/>
                    <a:lumOff val="15000"/>
                  </a:schemeClr>
                </a:solidFill>
              </a:rPr>
              <a:t> electron </a:t>
            </a:r>
            <a:r>
              <a:rPr lang="en-US" sz="2600" dirty="0" err="1">
                <a:solidFill>
                  <a:schemeClr val="tx1">
                    <a:lumMod val="85000"/>
                    <a:lumOff val="15000"/>
                  </a:schemeClr>
                </a:solidFill>
              </a:rPr>
              <a:t>độc</a:t>
            </a:r>
            <a:r>
              <a:rPr lang="en-US" sz="2600" dirty="0">
                <a:solidFill>
                  <a:schemeClr val="tx1">
                    <a:lumMod val="85000"/>
                    <a:lumOff val="15000"/>
                  </a:schemeClr>
                </a:solidFill>
              </a:rPr>
              <a:t> </a:t>
            </a:r>
            <a:r>
              <a:rPr lang="en-US" sz="2600" dirty="0" err="1">
                <a:solidFill>
                  <a:schemeClr val="tx1">
                    <a:lumMod val="85000"/>
                    <a:lumOff val="15000"/>
                  </a:schemeClr>
                </a:solidFill>
              </a:rPr>
              <a:t>thân</a:t>
            </a:r>
            <a:r>
              <a:rPr lang="en-US" sz="2600" dirty="0">
                <a:solidFill>
                  <a:schemeClr val="tx1">
                    <a:lumMod val="85000"/>
                    <a:lumOff val="15000"/>
                  </a:schemeClr>
                </a:solidFill>
              </a:rPr>
              <a:t> </a:t>
            </a:r>
            <a:r>
              <a:rPr lang="en-US" sz="2600" dirty="0" err="1">
                <a:solidFill>
                  <a:schemeClr val="tx1">
                    <a:lumMod val="85000"/>
                    <a:lumOff val="15000"/>
                  </a:schemeClr>
                </a:solidFill>
              </a:rPr>
              <a:t>lớn</a:t>
            </a:r>
            <a:r>
              <a:rPr lang="en-US" sz="2600" dirty="0">
                <a:solidFill>
                  <a:schemeClr val="tx1">
                    <a:lumMod val="85000"/>
                    <a:lumOff val="15000"/>
                  </a:schemeClr>
                </a:solidFill>
              </a:rPr>
              <a:t> </a:t>
            </a:r>
            <a:r>
              <a:rPr lang="en-US" sz="2600" dirty="0" err="1">
                <a:solidFill>
                  <a:schemeClr val="tx1">
                    <a:lumMod val="85000"/>
                    <a:lumOff val="15000"/>
                  </a:schemeClr>
                </a:solidFill>
              </a:rPr>
              <a:t>nhất</a:t>
            </a:r>
            <a:endParaRPr lang="vi-VN" sz="2600" dirty="0">
              <a:solidFill>
                <a:schemeClr val="tx1">
                  <a:lumMod val="85000"/>
                  <a:lumOff val="15000"/>
                </a:schemeClr>
              </a:solidFill>
            </a:endParaRPr>
          </a:p>
          <a:p>
            <a:pPr marL="342900" indent="-342900" algn="l">
              <a:lnSpc>
                <a:spcPct val="120000"/>
              </a:lnSpc>
              <a:buFont typeface="Arial" panose="020B0604020202020204" pitchFamily="34" charset="0"/>
              <a:buChar char="•"/>
            </a:pPr>
            <a:r>
              <a:rPr lang="en-US" sz="2600" dirty="0">
                <a:solidFill>
                  <a:schemeClr val="tx1">
                    <a:lumMod val="85000"/>
                    <a:lumOff val="15000"/>
                  </a:schemeClr>
                </a:solidFill>
              </a:rPr>
              <a:t>Electron </a:t>
            </a:r>
            <a:r>
              <a:rPr lang="en-US" sz="2600" dirty="0" err="1">
                <a:solidFill>
                  <a:schemeClr val="tx1">
                    <a:lumMod val="85000"/>
                    <a:lumOff val="15000"/>
                  </a:schemeClr>
                </a:solidFill>
              </a:rPr>
              <a:t>điền</a:t>
            </a:r>
            <a:r>
              <a:rPr lang="en-US" sz="2600" dirty="0">
                <a:solidFill>
                  <a:schemeClr val="tx1">
                    <a:lumMod val="85000"/>
                    <a:lumOff val="15000"/>
                  </a:schemeClr>
                </a:solidFill>
              </a:rPr>
              <a:t> </a:t>
            </a:r>
            <a:r>
              <a:rPr lang="en-US" sz="2600" dirty="0" err="1">
                <a:solidFill>
                  <a:schemeClr val="tx1">
                    <a:lumMod val="85000"/>
                    <a:lumOff val="15000"/>
                  </a:schemeClr>
                </a:solidFill>
              </a:rPr>
              <a:t>lần</a:t>
            </a:r>
            <a:r>
              <a:rPr lang="en-US" sz="2600" dirty="0">
                <a:solidFill>
                  <a:schemeClr val="tx1">
                    <a:lumMod val="85000"/>
                    <a:lumOff val="15000"/>
                  </a:schemeClr>
                </a:solidFill>
              </a:rPr>
              <a:t> </a:t>
            </a:r>
            <a:r>
              <a:rPr lang="en-US" sz="2600" dirty="0" err="1">
                <a:solidFill>
                  <a:schemeClr val="tx1">
                    <a:lumMod val="85000"/>
                    <a:lumOff val="15000"/>
                  </a:schemeClr>
                </a:solidFill>
              </a:rPr>
              <a:t>lượt</a:t>
            </a:r>
            <a:r>
              <a:rPr lang="en-US" sz="2600" dirty="0">
                <a:solidFill>
                  <a:schemeClr val="tx1">
                    <a:lumMod val="85000"/>
                    <a:lumOff val="15000"/>
                  </a:schemeClr>
                </a:solidFill>
              </a:rPr>
              <a:t> </a:t>
            </a:r>
            <a:r>
              <a:rPr lang="en-US" sz="2600" dirty="0" err="1">
                <a:solidFill>
                  <a:schemeClr val="tx1">
                    <a:lumMod val="85000"/>
                    <a:lumOff val="15000"/>
                  </a:schemeClr>
                </a:solidFill>
              </a:rPr>
              <a:t>từ</a:t>
            </a:r>
            <a:r>
              <a:rPr lang="en-US" sz="2600" dirty="0">
                <a:solidFill>
                  <a:schemeClr val="tx1">
                    <a:lumMod val="85000"/>
                    <a:lumOff val="15000"/>
                  </a:schemeClr>
                </a:solidFill>
              </a:rPr>
              <a:t> </a:t>
            </a:r>
            <a:r>
              <a:rPr lang="en-US" sz="2600" dirty="0" err="1">
                <a:solidFill>
                  <a:schemeClr val="tx1">
                    <a:lumMod val="85000"/>
                    <a:lumOff val="15000"/>
                  </a:schemeClr>
                </a:solidFill>
              </a:rPr>
              <a:t>trái</a:t>
            </a:r>
            <a:r>
              <a:rPr lang="en-US" sz="2600" dirty="0">
                <a:solidFill>
                  <a:schemeClr val="tx1">
                    <a:lumMod val="85000"/>
                    <a:lumOff val="15000"/>
                  </a:schemeClr>
                </a:solidFill>
              </a:rPr>
              <a:t> sang </a:t>
            </a:r>
            <a:r>
              <a:rPr lang="en-US" sz="2600" dirty="0" err="1">
                <a:solidFill>
                  <a:schemeClr val="tx1">
                    <a:lumMod val="85000"/>
                    <a:lumOff val="15000"/>
                  </a:schemeClr>
                </a:solidFill>
              </a:rPr>
              <a:t>phải</a:t>
            </a:r>
            <a:endParaRPr lang="en-US" sz="2600" dirty="0">
              <a:solidFill>
                <a:schemeClr val="tx1">
                  <a:lumMod val="85000"/>
                  <a:lumOff val="15000"/>
                </a:schemeClr>
              </a:solidFill>
            </a:endParaRPr>
          </a:p>
          <a:p>
            <a:pPr marL="342900" indent="-342900" algn="l">
              <a:lnSpc>
                <a:spcPct val="120000"/>
              </a:lnSpc>
              <a:buFont typeface="Arial" panose="020B0604020202020204" pitchFamily="34" charset="0"/>
              <a:buChar char="•"/>
            </a:pPr>
            <a:r>
              <a:rPr lang="en-US" sz="2600" dirty="0">
                <a:solidFill>
                  <a:schemeClr val="tx1">
                    <a:lumMod val="85000"/>
                    <a:lumOff val="15000"/>
                  </a:schemeClr>
                </a:solidFill>
              </a:rPr>
              <a:t>Electron </a:t>
            </a:r>
            <a:r>
              <a:rPr lang="en-US" sz="2600" dirty="0" err="1">
                <a:solidFill>
                  <a:schemeClr val="tx1">
                    <a:lumMod val="85000"/>
                    <a:lumOff val="15000"/>
                  </a:schemeClr>
                </a:solidFill>
              </a:rPr>
              <a:t>đầu</a:t>
            </a:r>
            <a:r>
              <a:rPr lang="en-US" sz="2600" dirty="0">
                <a:solidFill>
                  <a:schemeClr val="tx1">
                    <a:lumMod val="85000"/>
                    <a:lumOff val="15000"/>
                  </a:schemeClr>
                </a:solidFill>
              </a:rPr>
              <a:t>: </a:t>
            </a:r>
            <a:r>
              <a:rPr lang="en-US" sz="2600" dirty="0" err="1">
                <a:solidFill>
                  <a:schemeClr val="tx1">
                    <a:lumMod val="85000"/>
                    <a:lumOff val="15000"/>
                  </a:schemeClr>
                </a:solidFill>
              </a:rPr>
              <a:t>mũi</a:t>
            </a:r>
            <a:r>
              <a:rPr lang="en-US" sz="2600" dirty="0">
                <a:solidFill>
                  <a:schemeClr val="tx1">
                    <a:lumMod val="85000"/>
                    <a:lumOff val="15000"/>
                  </a:schemeClr>
                </a:solidFill>
              </a:rPr>
              <a:t> </a:t>
            </a:r>
            <a:r>
              <a:rPr lang="en-US" sz="2600" dirty="0" err="1">
                <a:solidFill>
                  <a:schemeClr val="tx1">
                    <a:lumMod val="85000"/>
                    <a:lumOff val="15000"/>
                  </a:schemeClr>
                </a:solidFill>
              </a:rPr>
              <a:t>tên</a:t>
            </a:r>
            <a:r>
              <a:rPr lang="en-US" sz="2600" dirty="0">
                <a:solidFill>
                  <a:schemeClr val="tx1">
                    <a:lumMod val="85000"/>
                    <a:lumOff val="15000"/>
                  </a:schemeClr>
                </a:solidFill>
              </a:rPr>
              <a:t> </a:t>
            </a:r>
            <a:r>
              <a:rPr lang="en-US" sz="2600" dirty="0" err="1">
                <a:solidFill>
                  <a:schemeClr val="tx1">
                    <a:lumMod val="85000"/>
                    <a:lumOff val="15000"/>
                  </a:schemeClr>
                </a:solidFill>
              </a:rPr>
              <a:t>hướng</a:t>
            </a:r>
            <a:r>
              <a:rPr lang="en-US" sz="2600" dirty="0">
                <a:solidFill>
                  <a:schemeClr val="tx1">
                    <a:lumMod val="85000"/>
                    <a:lumOff val="15000"/>
                  </a:schemeClr>
                </a:solidFill>
              </a:rPr>
              <a:t> </a:t>
            </a:r>
            <a:r>
              <a:rPr lang="en-US" sz="2600" dirty="0" err="1">
                <a:solidFill>
                  <a:schemeClr val="tx1">
                    <a:lumMod val="85000"/>
                    <a:lumOff val="15000"/>
                  </a:schemeClr>
                </a:solidFill>
              </a:rPr>
              <a:t>lên</a:t>
            </a:r>
            <a:r>
              <a:rPr lang="en-US" sz="2600" dirty="0">
                <a:solidFill>
                  <a:schemeClr val="tx1">
                    <a:lumMod val="85000"/>
                    <a:lumOff val="15000"/>
                  </a:schemeClr>
                </a:solidFill>
              </a:rPr>
              <a:t>, electron </a:t>
            </a:r>
            <a:r>
              <a:rPr lang="en-US" sz="2600" dirty="0" err="1">
                <a:solidFill>
                  <a:schemeClr val="tx1">
                    <a:lumMod val="85000"/>
                    <a:lumOff val="15000"/>
                  </a:schemeClr>
                </a:solidFill>
              </a:rPr>
              <a:t>thứ</a:t>
            </a:r>
            <a:r>
              <a:rPr lang="en-US" sz="2600" dirty="0">
                <a:solidFill>
                  <a:schemeClr val="tx1">
                    <a:lumMod val="85000"/>
                    <a:lumOff val="15000"/>
                  </a:schemeClr>
                </a:solidFill>
              </a:rPr>
              <a:t> 2: </a:t>
            </a:r>
            <a:r>
              <a:rPr lang="en-US" sz="2600" dirty="0" err="1">
                <a:solidFill>
                  <a:schemeClr val="tx1">
                    <a:lumMod val="85000"/>
                    <a:lumOff val="15000"/>
                  </a:schemeClr>
                </a:solidFill>
              </a:rPr>
              <a:t>mũi</a:t>
            </a:r>
            <a:r>
              <a:rPr lang="en-US" sz="2600" dirty="0">
                <a:solidFill>
                  <a:schemeClr val="tx1">
                    <a:lumMod val="85000"/>
                    <a:lumOff val="15000"/>
                  </a:schemeClr>
                </a:solidFill>
              </a:rPr>
              <a:t> </a:t>
            </a:r>
            <a:r>
              <a:rPr lang="en-US" sz="2600" dirty="0" err="1">
                <a:solidFill>
                  <a:schemeClr val="tx1">
                    <a:lumMod val="85000"/>
                    <a:lumOff val="15000"/>
                  </a:schemeClr>
                </a:solidFill>
              </a:rPr>
              <a:t>tên</a:t>
            </a:r>
            <a:r>
              <a:rPr lang="en-US" sz="2600" dirty="0">
                <a:solidFill>
                  <a:schemeClr val="tx1">
                    <a:lumMod val="85000"/>
                    <a:lumOff val="15000"/>
                  </a:schemeClr>
                </a:solidFill>
              </a:rPr>
              <a:t> </a:t>
            </a:r>
            <a:r>
              <a:rPr lang="en-US" sz="2600" dirty="0" err="1">
                <a:solidFill>
                  <a:schemeClr val="tx1">
                    <a:lumMod val="85000"/>
                    <a:lumOff val="15000"/>
                  </a:schemeClr>
                </a:solidFill>
              </a:rPr>
              <a:t>hướng</a:t>
            </a:r>
            <a:r>
              <a:rPr lang="en-US" sz="2600" dirty="0">
                <a:solidFill>
                  <a:schemeClr val="tx1">
                    <a:lumMod val="85000"/>
                    <a:lumOff val="15000"/>
                  </a:schemeClr>
                </a:solidFill>
              </a:rPr>
              <a:t> </a:t>
            </a:r>
            <a:r>
              <a:rPr lang="en-US" sz="2600" dirty="0" err="1">
                <a:solidFill>
                  <a:schemeClr val="tx1">
                    <a:lumMod val="85000"/>
                    <a:lumOff val="15000"/>
                  </a:schemeClr>
                </a:solidFill>
              </a:rPr>
              <a:t>xuống</a:t>
            </a:r>
            <a:endParaRPr lang="en-US" sz="2600" dirty="0">
              <a:solidFill>
                <a:schemeClr val="tx1">
                  <a:lumMod val="85000"/>
                  <a:lumOff val="15000"/>
                </a:schemeClr>
              </a:solidFill>
            </a:endParaRPr>
          </a:p>
        </p:txBody>
      </p:sp>
    </p:spTree>
    <p:extLst>
      <p:ext uri="{BB962C8B-B14F-4D97-AF65-F5344CB8AC3E}">
        <p14:creationId xmlns:p14="http://schemas.microsoft.com/office/powerpoint/2010/main" val="846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randombar(horizontal)">
                                      <p:cBhvr>
                                        <p:cTn id="16" dur="500"/>
                                        <p:tgtEl>
                                          <p:spTgt spid="7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randombar(horizontal)">
                                      <p:cBhvr>
                                        <p:cTn id="19" dur="500"/>
                                        <p:tgtEl>
                                          <p:spTgt spid="7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randombar(horizontal)">
                                      <p:cBhvr>
                                        <p:cTn id="22" dur="500"/>
                                        <p:tgtEl>
                                          <p:spTgt spid="7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randombar(horizontal)">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down)">
                                      <p:cBhvr>
                                        <p:cTn id="30" dur="500"/>
                                        <p:tgtEl>
                                          <p:spTgt spid="59"/>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up)">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down)">
                                      <p:cBhvr>
                                        <p:cTn id="39" dur="500"/>
                                        <p:tgtEl>
                                          <p:spTgt spid="62"/>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down)">
                                      <p:cBhvr>
                                        <p:cTn id="48" dur="500"/>
                                        <p:tgtEl>
                                          <p:spTgt spid="64"/>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down)">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5" grpId="0" animBg="1"/>
      <p:bldP spid="70" grpId="0"/>
      <p:bldP spid="71" grpId="0"/>
      <p:bldP spid="72" grpId="0"/>
      <p:bldP spid="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331640" y="228600"/>
            <a:ext cx="6887652" cy="584775"/>
          </a:xfrm>
          <a:prstGeom prst="rect">
            <a:avLst/>
          </a:prstGeom>
          <a:solidFill>
            <a:srgbClr val="009900"/>
          </a:solidFill>
          <a:ln w="19050">
            <a:solidFill>
              <a:srgbClr val="FFFF00"/>
            </a:solidFill>
            <a:miter lim="800000"/>
            <a:headEnd/>
            <a:tailEnd/>
          </a:ln>
        </p:spPr>
        <p:txBody>
          <a:bodyPr wrap="square">
            <a:spAutoFit/>
          </a:bodyPr>
          <a:lstStyle/>
          <a:p>
            <a:pPr algn="ctr" eaLnBrk="1" hangingPunct="1"/>
            <a:r>
              <a:rPr lang="en-US" sz="3200">
                <a:solidFill>
                  <a:srgbClr val="FFFF99"/>
                </a:solidFill>
                <a:cs typeface="Times New Roman" pitchFamily="18" charset="0"/>
              </a:rPr>
              <a:t>Cách viết cấu hình electron</a:t>
            </a:r>
            <a:r>
              <a:rPr lang="en-US" sz="3200">
                <a:solidFill>
                  <a:srgbClr val="FFFF99"/>
                </a:solidFill>
                <a:latin typeface=".VnTime" pitchFamily="34" charset="0"/>
                <a:cs typeface="Times New Roman" pitchFamily="18" charset="0"/>
              </a:rPr>
              <a:t>:</a:t>
            </a:r>
          </a:p>
        </p:txBody>
      </p:sp>
      <p:sp>
        <p:nvSpPr>
          <p:cNvPr id="17413" name="Rectangle 5"/>
          <p:cNvSpPr>
            <a:spLocks noChangeArrowheads="1"/>
          </p:cNvSpPr>
          <p:nvPr/>
        </p:nvSpPr>
        <p:spPr bwMode="auto">
          <a:xfrm>
            <a:off x="0" y="990600"/>
            <a:ext cx="685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dirty="0">
                <a:solidFill>
                  <a:srgbClr val="009900"/>
                </a:solidFill>
                <a:latin typeface=".VnTime" pitchFamily="34" charset="0"/>
                <a:cs typeface="Times New Roman" pitchFamily="18" charset="0"/>
              </a:rPr>
              <a:t>- </a:t>
            </a:r>
            <a:r>
              <a:rPr lang="en-US" sz="2800" b="1" dirty="0" err="1">
                <a:solidFill>
                  <a:srgbClr val="009900"/>
                </a:solidFill>
                <a:cs typeface="Times New Roman" pitchFamily="18" charset="0"/>
              </a:rPr>
              <a:t>Bước</a:t>
            </a:r>
            <a:r>
              <a:rPr lang="en-US" sz="2800" b="1" dirty="0">
                <a:solidFill>
                  <a:srgbClr val="009900"/>
                </a:solidFill>
                <a:cs typeface="Times New Roman" pitchFamily="18" charset="0"/>
              </a:rPr>
              <a:t> 1:</a:t>
            </a:r>
            <a:r>
              <a:rPr lang="en-US" sz="2800" b="1" dirty="0">
                <a:solidFill>
                  <a:srgbClr val="009900"/>
                </a:solidFill>
                <a:latin typeface=".VnTime" pitchFamily="34" charset="0"/>
                <a:cs typeface="Times New Roman" pitchFamily="18" charset="0"/>
              </a:rPr>
              <a:t> </a:t>
            </a:r>
            <a:r>
              <a:rPr lang="en-US" sz="2800" b="1" dirty="0" err="1">
                <a:solidFill>
                  <a:srgbClr val="009900"/>
                </a:solidFill>
              </a:rPr>
              <a:t>Xác</a:t>
            </a:r>
            <a:r>
              <a:rPr lang="en-US" sz="2800" b="1" dirty="0">
                <a:solidFill>
                  <a:srgbClr val="009900"/>
                </a:solidFill>
              </a:rPr>
              <a:t> </a:t>
            </a:r>
            <a:r>
              <a:rPr lang="en-US" sz="2800" b="1" dirty="0" err="1">
                <a:solidFill>
                  <a:srgbClr val="009900"/>
                </a:solidFill>
              </a:rPr>
              <a:t>định</a:t>
            </a:r>
            <a:r>
              <a:rPr lang="en-US" sz="2800" b="1" dirty="0">
                <a:solidFill>
                  <a:srgbClr val="009900"/>
                </a:solidFill>
              </a:rPr>
              <a:t> </a:t>
            </a:r>
            <a:r>
              <a:rPr lang="en-US" sz="2800" b="1" dirty="0" err="1">
                <a:solidFill>
                  <a:srgbClr val="009900"/>
                </a:solidFill>
              </a:rPr>
              <a:t>số</a:t>
            </a:r>
            <a:r>
              <a:rPr lang="en-US" sz="2800" b="1" dirty="0">
                <a:solidFill>
                  <a:srgbClr val="009900"/>
                </a:solidFill>
              </a:rPr>
              <a:t> e </a:t>
            </a:r>
            <a:r>
              <a:rPr lang="en-US" sz="2800" b="1" dirty="0" err="1">
                <a:solidFill>
                  <a:srgbClr val="009900"/>
                </a:solidFill>
              </a:rPr>
              <a:t>trong</a:t>
            </a:r>
            <a:r>
              <a:rPr lang="en-US" sz="2800" b="1" dirty="0">
                <a:solidFill>
                  <a:srgbClr val="009900"/>
                </a:solidFill>
              </a:rPr>
              <a:t> </a:t>
            </a:r>
            <a:r>
              <a:rPr lang="en-US" sz="2800" b="1" dirty="0" err="1">
                <a:solidFill>
                  <a:srgbClr val="009900"/>
                </a:solidFill>
              </a:rPr>
              <a:t>nguyên</a:t>
            </a:r>
            <a:r>
              <a:rPr lang="en-US" sz="2800" b="1" dirty="0">
                <a:solidFill>
                  <a:srgbClr val="009900"/>
                </a:solidFill>
              </a:rPr>
              <a:t> </a:t>
            </a:r>
            <a:r>
              <a:rPr lang="en-US" sz="2800" b="1" dirty="0" err="1">
                <a:solidFill>
                  <a:srgbClr val="009900"/>
                </a:solidFill>
              </a:rPr>
              <a:t>tử</a:t>
            </a:r>
            <a:r>
              <a:rPr lang="en-US" sz="2800" b="1" dirty="0">
                <a:solidFill>
                  <a:srgbClr val="009900"/>
                </a:solidFill>
              </a:rPr>
              <a:t> (Z)</a:t>
            </a:r>
          </a:p>
        </p:txBody>
      </p:sp>
      <p:sp>
        <p:nvSpPr>
          <p:cNvPr id="17414" name="Rectangle 6"/>
          <p:cNvSpPr>
            <a:spLocks noChangeArrowheads="1"/>
          </p:cNvSpPr>
          <p:nvPr/>
        </p:nvSpPr>
        <p:spPr bwMode="auto">
          <a:xfrm>
            <a:off x="279666" y="2246567"/>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dirty="0" err="1" smtClean="0">
                <a:solidFill>
                  <a:srgbClr val="009900"/>
                </a:solidFill>
              </a:rPr>
              <a:t>Bước</a:t>
            </a:r>
            <a:r>
              <a:rPr lang="en-US" sz="2800" b="1" dirty="0" smtClean="0">
                <a:solidFill>
                  <a:srgbClr val="009900"/>
                </a:solidFill>
              </a:rPr>
              <a:t> </a:t>
            </a:r>
            <a:r>
              <a:rPr lang="en-US" sz="2800" b="1" dirty="0">
                <a:solidFill>
                  <a:srgbClr val="009900"/>
                </a:solidFill>
              </a:rPr>
              <a:t>2: </a:t>
            </a:r>
            <a:r>
              <a:rPr lang="en-US" sz="2800" b="1" dirty="0" err="1" smtClean="0">
                <a:solidFill>
                  <a:srgbClr val="009900"/>
                </a:solidFill>
              </a:rPr>
              <a:t>Các</a:t>
            </a:r>
            <a:r>
              <a:rPr lang="en-US" sz="2800" b="1" dirty="0" smtClean="0">
                <a:solidFill>
                  <a:srgbClr val="009900"/>
                </a:solidFill>
              </a:rPr>
              <a:t> e </a:t>
            </a:r>
            <a:r>
              <a:rPr lang="en-US" sz="2800" b="1" dirty="0" err="1">
                <a:solidFill>
                  <a:srgbClr val="009900"/>
                </a:solidFill>
              </a:rPr>
              <a:t>được</a:t>
            </a:r>
            <a:r>
              <a:rPr lang="en-US" sz="2800" b="1" dirty="0">
                <a:solidFill>
                  <a:srgbClr val="009900"/>
                </a:solidFill>
              </a:rPr>
              <a:t> </a:t>
            </a:r>
            <a:r>
              <a:rPr lang="en-US" sz="2800" b="1" dirty="0" err="1">
                <a:solidFill>
                  <a:srgbClr val="009900"/>
                </a:solidFill>
              </a:rPr>
              <a:t>phân</a:t>
            </a:r>
            <a:r>
              <a:rPr lang="en-US" sz="2800" b="1" dirty="0">
                <a:solidFill>
                  <a:srgbClr val="009900"/>
                </a:solidFill>
              </a:rPr>
              <a:t> </a:t>
            </a:r>
            <a:r>
              <a:rPr lang="en-US" sz="2800" b="1" dirty="0" err="1">
                <a:solidFill>
                  <a:srgbClr val="009900"/>
                </a:solidFill>
              </a:rPr>
              <a:t>bố</a:t>
            </a:r>
            <a:r>
              <a:rPr lang="en-US" sz="2800" b="1" dirty="0">
                <a:solidFill>
                  <a:srgbClr val="009900"/>
                </a:solidFill>
              </a:rPr>
              <a:t> </a:t>
            </a:r>
            <a:r>
              <a:rPr lang="en-US" sz="2800" b="1" dirty="0" err="1">
                <a:solidFill>
                  <a:srgbClr val="009900"/>
                </a:solidFill>
              </a:rPr>
              <a:t>theo</a:t>
            </a:r>
            <a:r>
              <a:rPr lang="en-US" sz="2800" b="1" dirty="0">
                <a:solidFill>
                  <a:srgbClr val="009900"/>
                </a:solidFill>
              </a:rPr>
              <a:t> </a:t>
            </a:r>
            <a:r>
              <a:rPr lang="en-US" sz="2800" b="1" dirty="0" err="1">
                <a:solidFill>
                  <a:srgbClr val="009900"/>
                </a:solidFill>
              </a:rPr>
              <a:t>thứ</a:t>
            </a:r>
            <a:r>
              <a:rPr lang="en-US" sz="2800" b="1" dirty="0">
                <a:solidFill>
                  <a:srgbClr val="009900"/>
                </a:solidFill>
              </a:rPr>
              <a:t> </a:t>
            </a:r>
            <a:r>
              <a:rPr lang="en-US" sz="2800" b="1" dirty="0" err="1" smtClean="0">
                <a:solidFill>
                  <a:srgbClr val="009900"/>
                </a:solidFill>
              </a:rPr>
              <a:t>tự</a:t>
            </a:r>
            <a:r>
              <a:rPr lang="en-US" sz="2800" b="1" dirty="0" smtClean="0">
                <a:solidFill>
                  <a:srgbClr val="009900"/>
                </a:solidFill>
              </a:rPr>
              <a:t> </a:t>
            </a:r>
            <a:r>
              <a:rPr lang="en-US" sz="2800" b="1" dirty="0" err="1" smtClean="0">
                <a:solidFill>
                  <a:srgbClr val="009900"/>
                </a:solidFill>
              </a:rPr>
              <a:t>các</a:t>
            </a:r>
            <a:r>
              <a:rPr lang="en-US" sz="2800" b="1" dirty="0" smtClean="0">
                <a:solidFill>
                  <a:srgbClr val="009900"/>
                </a:solidFill>
              </a:rPr>
              <a:t> AO </a:t>
            </a:r>
            <a:r>
              <a:rPr lang="en-US" sz="2800" b="1" dirty="0" err="1" smtClean="0">
                <a:solidFill>
                  <a:srgbClr val="009900"/>
                </a:solidFill>
              </a:rPr>
              <a:t>có</a:t>
            </a:r>
            <a:r>
              <a:rPr lang="en-US" sz="2800" b="1" dirty="0" smtClean="0">
                <a:solidFill>
                  <a:srgbClr val="009900"/>
                </a:solidFill>
              </a:rPr>
              <a:t> </a:t>
            </a:r>
            <a:r>
              <a:rPr lang="en-US" sz="2800" b="1" dirty="0" err="1">
                <a:solidFill>
                  <a:srgbClr val="009900"/>
                </a:solidFill>
              </a:rPr>
              <a:t>mức</a:t>
            </a:r>
            <a:r>
              <a:rPr lang="en-US" sz="2800" b="1" dirty="0">
                <a:solidFill>
                  <a:srgbClr val="009900"/>
                </a:solidFill>
              </a:rPr>
              <a:t> </a:t>
            </a:r>
            <a:r>
              <a:rPr lang="en-US" sz="2800" b="1" dirty="0" err="1">
                <a:solidFill>
                  <a:srgbClr val="009900"/>
                </a:solidFill>
              </a:rPr>
              <a:t>năng</a:t>
            </a:r>
            <a:r>
              <a:rPr lang="en-US" sz="2800" b="1" dirty="0">
                <a:solidFill>
                  <a:srgbClr val="009900"/>
                </a:solidFill>
              </a:rPr>
              <a:t> </a:t>
            </a:r>
            <a:r>
              <a:rPr lang="en-US" sz="2800" b="1" dirty="0" err="1" smtClean="0">
                <a:solidFill>
                  <a:srgbClr val="009900"/>
                </a:solidFill>
              </a:rPr>
              <a:t>lượng</a:t>
            </a:r>
            <a:r>
              <a:rPr lang="en-US" sz="2800" b="1" dirty="0" smtClean="0">
                <a:solidFill>
                  <a:srgbClr val="009900"/>
                </a:solidFill>
              </a:rPr>
              <a:t> </a:t>
            </a:r>
            <a:r>
              <a:rPr lang="en-US" sz="2800" b="1" dirty="0" err="1" smtClean="0">
                <a:solidFill>
                  <a:srgbClr val="009900"/>
                </a:solidFill>
              </a:rPr>
              <a:t>tăng</a:t>
            </a:r>
            <a:r>
              <a:rPr lang="en-US" sz="2800" b="1" dirty="0" smtClean="0">
                <a:solidFill>
                  <a:srgbClr val="009900"/>
                </a:solidFill>
              </a:rPr>
              <a:t> </a:t>
            </a:r>
            <a:r>
              <a:rPr lang="en-US" sz="2800" b="1" dirty="0" err="1" smtClean="0">
                <a:solidFill>
                  <a:srgbClr val="009900"/>
                </a:solidFill>
              </a:rPr>
              <a:t>dần</a:t>
            </a:r>
            <a:r>
              <a:rPr lang="en-US" sz="2800" b="1" dirty="0" smtClean="0">
                <a:solidFill>
                  <a:srgbClr val="009900"/>
                </a:solidFill>
              </a:rPr>
              <a:t>, </a:t>
            </a:r>
            <a:r>
              <a:rPr lang="en-US" sz="2800" b="1" dirty="0" err="1" smtClean="0">
                <a:solidFill>
                  <a:srgbClr val="009900"/>
                </a:solidFill>
              </a:rPr>
              <a:t>theo</a:t>
            </a:r>
            <a:r>
              <a:rPr lang="en-US" sz="2800" b="1" dirty="0" smtClean="0">
                <a:solidFill>
                  <a:srgbClr val="009900"/>
                </a:solidFill>
              </a:rPr>
              <a:t> </a:t>
            </a:r>
            <a:r>
              <a:rPr lang="en-US" sz="2800" b="1" dirty="0" err="1" smtClean="0">
                <a:solidFill>
                  <a:srgbClr val="009900"/>
                </a:solidFill>
              </a:rPr>
              <a:t>các</a:t>
            </a:r>
            <a:r>
              <a:rPr lang="en-US" sz="2800" b="1" dirty="0" smtClean="0">
                <a:solidFill>
                  <a:srgbClr val="009900"/>
                </a:solidFill>
              </a:rPr>
              <a:t> </a:t>
            </a:r>
            <a:r>
              <a:rPr lang="en-US" sz="2800" b="1" dirty="0" err="1" smtClean="0">
                <a:solidFill>
                  <a:srgbClr val="009900"/>
                </a:solidFill>
              </a:rPr>
              <a:t>nguyên</a:t>
            </a:r>
            <a:r>
              <a:rPr lang="en-US" sz="2800" b="1" dirty="0" smtClean="0">
                <a:solidFill>
                  <a:srgbClr val="009900"/>
                </a:solidFill>
              </a:rPr>
              <a:t> </a:t>
            </a:r>
            <a:r>
              <a:rPr lang="en-US" sz="2800" b="1" dirty="0" err="1" smtClean="0">
                <a:solidFill>
                  <a:srgbClr val="009900"/>
                </a:solidFill>
              </a:rPr>
              <a:t>lí</a:t>
            </a:r>
            <a:r>
              <a:rPr lang="en-US" sz="2800" b="1" dirty="0" smtClean="0">
                <a:solidFill>
                  <a:srgbClr val="009900"/>
                </a:solidFill>
              </a:rPr>
              <a:t> </a:t>
            </a:r>
            <a:r>
              <a:rPr lang="en-US" sz="2800" b="1" dirty="0" err="1" smtClean="0">
                <a:solidFill>
                  <a:srgbClr val="009900"/>
                </a:solidFill>
              </a:rPr>
              <a:t>và</a:t>
            </a:r>
            <a:r>
              <a:rPr lang="en-US" sz="2800" b="1" dirty="0" smtClean="0">
                <a:solidFill>
                  <a:srgbClr val="009900"/>
                </a:solidFill>
              </a:rPr>
              <a:t> </a:t>
            </a:r>
            <a:r>
              <a:rPr lang="en-US" sz="2800" b="1" dirty="0">
                <a:solidFill>
                  <a:srgbClr val="009900"/>
                </a:solidFill>
              </a:rPr>
              <a:t>qui </a:t>
            </a:r>
            <a:r>
              <a:rPr lang="en-US" sz="2800" b="1" dirty="0" err="1" smtClean="0">
                <a:solidFill>
                  <a:srgbClr val="009900"/>
                </a:solidFill>
              </a:rPr>
              <a:t>tắc</a:t>
            </a:r>
            <a:endParaRPr lang="en-US" sz="2800" b="1" dirty="0">
              <a:solidFill>
                <a:srgbClr val="009900"/>
              </a:solidFill>
            </a:endParaRPr>
          </a:p>
        </p:txBody>
      </p:sp>
      <p:sp>
        <p:nvSpPr>
          <p:cNvPr id="17415" name="Rectangle 7"/>
          <p:cNvSpPr>
            <a:spLocks noChangeArrowheads="1"/>
          </p:cNvSpPr>
          <p:nvPr/>
        </p:nvSpPr>
        <p:spPr bwMode="auto">
          <a:xfrm>
            <a:off x="356683" y="4417376"/>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600" b="1" dirty="0" err="1">
                <a:solidFill>
                  <a:srgbClr val="009900"/>
                </a:solidFill>
              </a:rPr>
              <a:t>Bước</a:t>
            </a:r>
            <a:r>
              <a:rPr lang="en-US" sz="2600" b="1" dirty="0">
                <a:solidFill>
                  <a:srgbClr val="009900"/>
                </a:solidFill>
              </a:rPr>
              <a:t> 3: </a:t>
            </a:r>
            <a:r>
              <a:rPr lang="en-US" sz="2600" b="1" dirty="0" err="1">
                <a:solidFill>
                  <a:srgbClr val="009900"/>
                </a:solidFill>
                <a:cs typeface="Times New Roman" pitchFamily="18" charset="0"/>
              </a:rPr>
              <a:t>Sắp</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xếp</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lại</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theo</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thứ</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tự</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lớp</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nếu</a:t>
            </a:r>
            <a:r>
              <a:rPr lang="en-US" sz="2600" b="1" dirty="0">
                <a:solidFill>
                  <a:srgbClr val="009900"/>
                </a:solidFill>
                <a:cs typeface="Times New Roman" pitchFamily="18" charset="0"/>
              </a:rPr>
              <a:t> Z&gt;20)</a:t>
            </a:r>
          </a:p>
        </p:txBody>
      </p:sp>
      <p:sp>
        <p:nvSpPr>
          <p:cNvPr id="2" name="Rectangle 1"/>
          <p:cNvSpPr/>
          <p:nvPr/>
        </p:nvSpPr>
        <p:spPr>
          <a:xfrm>
            <a:off x="381000" y="1700808"/>
            <a:ext cx="2093843" cy="523220"/>
          </a:xfrm>
          <a:prstGeom prst="rect">
            <a:avLst/>
          </a:prstGeom>
        </p:spPr>
        <p:txBody>
          <a:bodyPr wrap="none">
            <a:spAutoFit/>
          </a:bodyPr>
          <a:lstStyle/>
          <a:p>
            <a:r>
              <a:rPr lang="en-US" sz="2800" b="1" dirty="0" smtClean="0">
                <a:solidFill>
                  <a:srgbClr val="000000"/>
                </a:solidFill>
              </a:rPr>
              <a:t>Fe </a:t>
            </a:r>
            <a:r>
              <a:rPr lang="en-US" sz="2800" b="1" dirty="0">
                <a:solidFill>
                  <a:srgbClr val="000000"/>
                </a:solidFill>
              </a:rPr>
              <a:t>(</a:t>
            </a:r>
            <a:r>
              <a:rPr lang="en-US" sz="2800" b="1" dirty="0" smtClean="0">
                <a:solidFill>
                  <a:srgbClr val="000000"/>
                </a:solidFill>
              </a:rPr>
              <a:t>Z=26):  </a:t>
            </a:r>
            <a:endParaRPr lang="en-US" dirty="0"/>
          </a:p>
        </p:txBody>
      </p:sp>
      <p:sp>
        <p:nvSpPr>
          <p:cNvPr id="8" name="Rectangle 7"/>
          <p:cNvSpPr/>
          <p:nvPr/>
        </p:nvSpPr>
        <p:spPr>
          <a:xfrm>
            <a:off x="2601307" y="1692624"/>
            <a:ext cx="2023311" cy="523220"/>
          </a:xfrm>
          <a:prstGeom prst="rect">
            <a:avLst/>
          </a:prstGeom>
        </p:spPr>
        <p:txBody>
          <a:bodyPr wrap="none">
            <a:spAutoFit/>
          </a:bodyPr>
          <a:lstStyle/>
          <a:p>
            <a:r>
              <a:rPr lang="en-US" sz="2800" b="1" dirty="0" smtClean="0">
                <a:solidFill>
                  <a:srgbClr val="FF0000"/>
                </a:solidFill>
              </a:rPr>
              <a:t>Z= e = 26e </a:t>
            </a:r>
            <a:endParaRPr lang="en-US" dirty="0">
              <a:solidFill>
                <a:srgbClr val="FF0000"/>
              </a:solidFill>
            </a:endParaRPr>
          </a:p>
        </p:txBody>
      </p:sp>
      <p:sp>
        <p:nvSpPr>
          <p:cNvPr id="3" name="Rectangle 2"/>
          <p:cNvSpPr/>
          <p:nvPr/>
        </p:nvSpPr>
        <p:spPr>
          <a:xfrm>
            <a:off x="5436096" y="3631559"/>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5" name="Rectangle 4"/>
          <p:cNvSpPr/>
          <p:nvPr/>
        </p:nvSpPr>
        <p:spPr>
          <a:xfrm>
            <a:off x="611560" y="3632415"/>
            <a:ext cx="90601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1s</a:t>
            </a:r>
            <a:r>
              <a:rPr lang="en-US" sz="3200" b="1" baseline="30000" dirty="0">
                <a:solidFill>
                  <a:srgbClr val="FF0000"/>
                </a:solidFill>
                <a:latin typeface="Arial" pitchFamily="34" charset="0"/>
                <a:cs typeface="Arial" pitchFamily="34" charset="0"/>
              </a:rPr>
              <a:t>2</a:t>
            </a:r>
            <a:r>
              <a:rPr lang="en-US" sz="3200" b="1" dirty="0">
                <a:solidFill>
                  <a:srgbClr val="FF0000"/>
                </a:solidFill>
                <a:latin typeface="Arial" pitchFamily="34" charset="0"/>
                <a:cs typeface="Arial" pitchFamily="34" charset="0"/>
              </a:rPr>
              <a:t> </a:t>
            </a:r>
            <a:endParaRPr lang="en-US" dirty="0"/>
          </a:p>
        </p:txBody>
      </p:sp>
      <p:sp>
        <p:nvSpPr>
          <p:cNvPr id="6" name="Rectangle 5"/>
          <p:cNvSpPr/>
          <p:nvPr/>
        </p:nvSpPr>
        <p:spPr>
          <a:xfrm>
            <a:off x="1417505" y="3631558"/>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2s</a:t>
            </a:r>
            <a:r>
              <a:rPr lang="en-US" sz="3200" b="1" baseline="30000" dirty="0">
                <a:solidFill>
                  <a:srgbClr val="FF0000"/>
                </a:solidFill>
                <a:latin typeface="Arial" pitchFamily="34" charset="0"/>
                <a:cs typeface="Arial" pitchFamily="34" charset="0"/>
              </a:rPr>
              <a:t>2</a:t>
            </a:r>
            <a:endParaRPr lang="en-US" dirty="0"/>
          </a:p>
        </p:txBody>
      </p:sp>
      <p:sp>
        <p:nvSpPr>
          <p:cNvPr id="7" name="Rectangle 6"/>
          <p:cNvSpPr/>
          <p:nvPr/>
        </p:nvSpPr>
        <p:spPr>
          <a:xfrm>
            <a:off x="2193983" y="3631557"/>
            <a:ext cx="81464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2p</a:t>
            </a:r>
            <a:r>
              <a:rPr lang="en-US" sz="3200" b="1" baseline="30000" dirty="0">
                <a:solidFill>
                  <a:srgbClr val="FF0000"/>
                </a:solidFill>
                <a:latin typeface="Arial" pitchFamily="34" charset="0"/>
                <a:cs typeface="Arial" pitchFamily="34" charset="0"/>
              </a:rPr>
              <a:t>6</a:t>
            </a:r>
            <a:endParaRPr lang="en-US" dirty="0"/>
          </a:p>
        </p:txBody>
      </p:sp>
      <p:sp>
        <p:nvSpPr>
          <p:cNvPr id="14" name="Rectangle 13"/>
          <p:cNvSpPr/>
          <p:nvPr/>
        </p:nvSpPr>
        <p:spPr>
          <a:xfrm>
            <a:off x="3020088" y="3631556"/>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3s</a:t>
            </a:r>
            <a:r>
              <a:rPr lang="en-US" sz="3200" b="1" baseline="30000" dirty="0" smtClean="0">
                <a:solidFill>
                  <a:srgbClr val="FF0000"/>
                </a:solidFill>
                <a:latin typeface="Arial" pitchFamily="34" charset="0"/>
                <a:cs typeface="Arial" pitchFamily="34" charset="0"/>
              </a:rPr>
              <a:t>2</a:t>
            </a:r>
            <a:endParaRPr lang="en-US" dirty="0"/>
          </a:p>
        </p:txBody>
      </p:sp>
      <p:sp>
        <p:nvSpPr>
          <p:cNvPr id="15" name="Rectangle 14"/>
          <p:cNvSpPr/>
          <p:nvPr/>
        </p:nvSpPr>
        <p:spPr>
          <a:xfrm>
            <a:off x="3884619" y="3631555"/>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sp>
        <p:nvSpPr>
          <p:cNvPr id="16" name="Rectangle 15"/>
          <p:cNvSpPr/>
          <p:nvPr/>
        </p:nvSpPr>
        <p:spPr>
          <a:xfrm>
            <a:off x="4656921" y="3626369"/>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sp>
        <p:nvSpPr>
          <p:cNvPr id="17" name="Rectangle 16"/>
          <p:cNvSpPr/>
          <p:nvPr/>
        </p:nvSpPr>
        <p:spPr>
          <a:xfrm>
            <a:off x="4621449" y="5007989"/>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grpSp>
        <p:nvGrpSpPr>
          <p:cNvPr id="9" name="Group 8"/>
          <p:cNvGrpSpPr/>
          <p:nvPr/>
        </p:nvGrpSpPr>
        <p:grpSpPr>
          <a:xfrm>
            <a:off x="561676" y="5013176"/>
            <a:ext cx="4087706" cy="585635"/>
            <a:chOff x="561676" y="5013176"/>
            <a:chExt cx="4087706" cy="585635"/>
          </a:xfrm>
        </p:grpSpPr>
        <p:sp>
          <p:nvSpPr>
            <p:cNvPr id="18" name="Rectangle 17"/>
            <p:cNvSpPr/>
            <p:nvPr/>
          </p:nvSpPr>
          <p:spPr>
            <a:xfrm>
              <a:off x="561676" y="5014036"/>
              <a:ext cx="90601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1s</a:t>
              </a:r>
              <a:r>
                <a:rPr lang="en-US" sz="3200" b="1" baseline="30000" dirty="0">
                  <a:solidFill>
                    <a:srgbClr val="FF0000"/>
                  </a:solidFill>
                  <a:latin typeface="Arial" pitchFamily="34" charset="0"/>
                  <a:cs typeface="Arial" pitchFamily="34" charset="0"/>
                </a:rPr>
                <a:t>2</a:t>
              </a:r>
              <a:r>
                <a:rPr lang="en-US" sz="3200" b="1" dirty="0">
                  <a:solidFill>
                    <a:srgbClr val="FF0000"/>
                  </a:solidFill>
                  <a:latin typeface="Arial" pitchFamily="34" charset="0"/>
                  <a:cs typeface="Arial" pitchFamily="34" charset="0"/>
                </a:rPr>
                <a:t> </a:t>
              </a:r>
              <a:endParaRPr lang="en-US" dirty="0"/>
            </a:p>
          </p:txBody>
        </p:sp>
        <p:sp>
          <p:nvSpPr>
            <p:cNvPr id="19" name="Rectangle 18"/>
            <p:cNvSpPr/>
            <p:nvPr/>
          </p:nvSpPr>
          <p:spPr>
            <a:xfrm>
              <a:off x="1367621" y="5013179"/>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2s</a:t>
              </a:r>
              <a:r>
                <a:rPr lang="en-US" sz="3200" b="1" baseline="30000" dirty="0">
                  <a:solidFill>
                    <a:srgbClr val="FF0000"/>
                  </a:solidFill>
                  <a:latin typeface="Arial" pitchFamily="34" charset="0"/>
                  <a:cs typeface="Arial" pitchFamily="34" charset="0"/>
                </a:rPr>
                <a:t>2</a:t>
              </a:r>
              <a:endParaRPr lang="en-US" dirty="0"/>
            </a:p>
          </p:txBody>
        </p:sp>
        <p:sp>
          <p:nvSpPr>
            <p:cNvPr id="20" name="Rectangle 19"/>
            <p:cNvSpPr/>
            <p:nvPr/>
          </p:nvSpPr>
          <p:spPr>
            <a:xfrm>
              <a:off x="2144099" y="5013178"/>
              <a:ext cx="81464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2p</a:t>
              </a:r>
              <a:r>
                <a:rPr lang="en-US" sz="3200" b="1" baseline="30000" dirty="0">
                  <a:solidFill>
                    <a:srgbClr val="FF0000"/>
                  </a:solidFill>
                  <a:latin typeface="Arial" pitchFamily="34" charset="0"/>
                  <a:cs typeface="Arial" pitchFamily="34" charset="0"/>
                </a:rPr>
                <a:t>6</a:t>
              </a:r>
              <a:endParaRPr lang="en-US" dirty="0"/>
            </a:p>
          </p:txBody>
        </p:sp>
        <p:sp>
          <p:nvSpPr>
            <p:cNvPr id="21" name="Rectangle 20"/>
            <p:cNvSpPr/>
            <p:nvPr/>
          </p:nvSpPr>
          <p:spPr>
            <a:xfrm>
              <a:off x="2970204" y="5013177"/>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3s</a:t>
              </a:r>
              <a:r>
                <a:rPr lang="en-US" sz="3200" b="1" baseline="30000" dirty="0" smtClean="0">
                  <a:solidFill>
                    <a:srgbClr val="FF0000"/>
                  </a:solidFill>
                  <a:latin typeface="Arial" pitchFamily="34" charset="0"/>
                  <a:cs typeface="Arial" pitchFamily="34" charset="0"/>
                </a:rPr>
                <a:t>2</a:t>
              </a:r>
              <a:endParaRPr lang="en-US" dirty="0"/>
            </a:p>
          </p:txBody>
        </p:sp>
        <p:sp>
          <p:nvSpPr>
            <p:cNvPr id="22" name="Rectangle 21"/>
            <p:cNvSpPr/>
            <p:nvPr/>
          </p:nvSpPr>
          <p:spPr>
            <a:xfrm>
              <a:off x="3834735" y="5013176"/>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grpSp>
      <p:sp>
        <p:nvSpPr>
          <p:cNvPr id="23" name="Rectangle 22"/>
          <p:cNvSpPr/>
          <p:nvPr/>
        </p:nvSpPr>
        <p:spPr>
          <a:xfrm>
            <a:off x="5580112" y="5007990"/>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65368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14"/>
                                        </p:tgtEl>
                                        <p:attrNameLst>
                                          <p:attrName>style.visibility</p:attrName>
                                        </p:attrNameLst>
                                      </p:cBhvr>
                                      <p:to>
                                        <p:strVal val="visible"/>
                                      </p:to>
                                    </p:set>
                                    <p:animEffect transition="in" filter="checkerboard(across)">
                                      <p:cBhvr>
                                        <p:cTn id="22" dur="500"/>
                                        <p:tgtEl>
                                          <p:spTgt spid="174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415"/>
                                        </p:tgtEl>
                                        <p:attrNameLst>
                                          <p:attrName>style.visibility</p:attrName>
                                        </p:attrNameLst>
                                      </p:cBhvr>
                                      <p:to>
                                        <p:strVal val="visible"/>
                                      </p:to>
                                    </p:set>
                                    <p:animEffect transition="in" filter="checkerboard(across)">
                                      <p:cBhvr>
                                        <p:cTn id="62" dur="500"/>
                                        <p:tgtEl>
                                          <p:spTgt spid="174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P spid="2" grpId="0"/>
      <p:bldP spid="8" grpId="0"/>
      <p:bldP spid="3" grpId="0"/>
      <p:bldP spid="5" grpId="0"/>
      <p:bldP spid="6" grpId="0"/>
      <p:bldP spid="7" grpId="0"/>
      <p:bldP spid="14" grpId="0"/>
      <p:bldP spid="15" grpId="0"/>
      <p:bldP spid="16" grpId="0"/>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23528" y="5085184"/>
            <a:ext cx="2057399" cy="1577419"/>
          </a:xfrm>
          <a:prstGeom prst="rect">
            <a:avLst/>
          </a:prstGeom>
          <a:noFill/>
          <a:ln w="9525">
            <a:noFill/>
            <a:miter lim="800000"/>
            <a:headEnd/>
            <a:tailEnd/>
          </a:ln>
          <a:effectLst/>
        </p:spPr>
      </p:pic>
      <p:grpSp>
        <p:nvGrpSpPr>
          <p:cNvPr id="7" name="Group 6"/>
          <p:cNvGrpSpPr/>
          <p:nvPr/>
        </p:nvGrpSpPr>
        <p:grpSpPr>
          <a:xfrm>
            <a:off x="1835696" y="1268760"/>
            <a:ext cx="6264696" cy="4104456"/>
            <a:chOff x="1835696" y="1628800"/>
            <a:chExt cx="6264696" cy="4104456"/>
          </a:xfrm>
        </p:grpSpPr>
        <p:sp>
          <p:nvSpPr>
            <p:cNvPr id="6" name="Oval Callout 5"/>
            <p:cNvSpPr/>
            <p:nvPr/>
          </p:nvSpPr>
          <p:spPr>
            <a:xfrm>
              <a:off x="1835696" y="1628800"/>
              <a:ext cx="6264696" cy="4104456"/>
            </a:xfrm>
            <a:prstGeom prst="wedgeEllipseCallout">
              <a:avLst/>
            </a:prstGeom>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2384884" y="2407528"/>
              <a:ext cx="5166320" cy="2677656"/>
            </a:xfrm>
            <a:prstGeom prst="rect">
              <a:avLst/>
            </a:prstGeom>
          </p:spPr>
          <p:txBody>
            <a:bodyPr wrap="square">
              <a:spAutoFit/>
            </a:bodyPr>
            <a:lstStyle/>
            <a:p>
              <a:pPr algn="ct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electron </a:t>
              </a:r>
              <a:r>
                <a:rPr lang="en-US" sz="2400" b="1" dirty="0" err="1">
                  <a:solidFill>
                    <a:srgbClr val="FF0000"/>
                  </a:solidFill>
                  <a:latin typeface="Arial" pitchFamily="34" charset="0"/>
                  <a:cs typeface="Arial" pitchFamily="34" charset="0"/>
                </a:rPr>
                <a:t>chuyển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động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như</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thế</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nào</a:t>
              </a:r>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chiếm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lượng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Trình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tự</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sắp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xếp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lượng</a:t>
              </a:r>
              <a:r>
                <a:rPr lang="en-US" sz="2400" b="1" dirty="0">
                  <a:solidFill>
                    <a:srgbClr val="FF0000"/>
                  </a:solidFill>
                  <a:latin typeface="Arial" pitchFamily="34" charset="0"/>
                  <a:cs typeface="Arial" pitchFamily="34" charset="0"/>
                </a:rPr>
                <a:t> ? </a:t>
              </a:r>
              <a:r>
                <a:rPr lang="en-US" sz="2400" b="1" dirty="0" err="1">
                  <a:solidFill>
                    <a:srgbClr val="FF0000"/>
                  </a:solidFill>
                  <a:latin typeface="Arial" pitchFamily="34" charset="0"/>
                  <a:cs typeface="Arial" pitchFamily="34" charset="0"/>
                </a:rPr>
                <a:t>Việc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phân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bố</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electron </a:t>
              </a: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tuân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theo</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những</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tắc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nào</a:t>
              </a:r>
              <a:r>
                <a:rPr lang="en-US" sz="2400" b="1" dirty="0">
                  <a:solidFill>
                    <a:srgbClr val="FF0000"/>
                  </a:solidFill>
                  <a:latin typeface="Arial" pitchFamily="34" charset="0"/>
                  <a:cs typeface="Arial" pitchFamily="34" charset="0"/>
                </a:rPr>
                <a:t>? </a:t>
              </a:r>
            </a:p>
          </p:txBody>
        </p:sp>
      </p:grpSp>
    </p:spTree>
    <p:extLst>
      <p:ext uri="{BB962C8B-B14F-4D97-AF65-F5344CB8AC3E}">
        <p14:creationId xmlns:p14="http://schemas.microsoft.com/office/powerpoint/2010/main" val="66422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2341473" y="1519953"/>
            <a:ext cx="5810641" cy="590822"/>
            <a:chOff x="2341473" y="1519953"/>
            <a:chExt cx="5810641" cy="590822"/>
          </a:xfrm>
        </p:grpSpPr>
        <p:sp>
          <p:nvSpPr>
            <p:cNvPr id="4" name="Rectangle 3"/>
            <p:cNvSpPr/>
            <p:nvPr/>
          </p:nvSpPr>
          <p:spPr>
            <a:xfrm>
              <a:off x="6401246" y="1519953"/>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6" name="Rectangle 5"/>
            <p:cNvSpPr/>
            <p:nvPr/>
          </p:nvSpPr>
          <p:spPr>
            <a:xfrm>
              <a:off x="2341473" y="1526000"/>
              <a:ext cx="90601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1s</a:t>
              </a:r>
              <a:r>
                <a:rPr lang="en-US" sz="3200" b="1" baseline="30000" dirty="0">
                  <a:solidFill>
                    <a:srgbClr val="FF0000"/>
                  </a:solidFill>
                  <a:latin typeface="Arial" pitchFamily="34" charset="0"/>
                  <a:cs typeface="Arial" pitchFamily="34" charset="0"/>
                </a:rPr>
                <a:t>2</a:t>
              </a:r>
              <a:r>
                <a:rPr lang="en-US" sz="3200" b="1" dirty="0">
                  <a:solidFill>
                    <a:srgbClr val="FF0000"/>
                  </a:solidFill>
                  <a:latin typeface="Arial" pitchFamily="34" charset="0"/>
                  <a:cs typeface="Arial" pitchFamily="34" charset="0"/>
                </a:rPr>
                <a:t> </a:t>
              </a:r>
              <a:endParaRPr lang="en-US" dirty="0"/>
            </a:p>
          </p:txBody>
        </p:sp>
        <p:sp>
          <p:nvSpPr>
            <p:cNvPr id="7" name="Rectangle 6"/>
            <p:cNvSpPr/>
            <p:nvPr/>
          </p:nvSpPr>
          <p:spPr>
            <a:xfrm>
              <a:off x="3147418" y="1525143"/>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2s</a:t>
              </a:r>
              <a:r>
                <a:rPr lang="en-US" sz="3200" b="1" baseline="30000" dirty="0">
                  <a:solidFill>
                    <a:srgbClr val="FF0000"/>
                  </a:solidFill>
                  <a:latin typeface="Arial" pitchFamily="34" charset="0"/>
                  <a:cs typeface="Arial" pitchFamily="34" charset="0"/>
                </a:rPr>
                <a:t>2</a:t>
              </a:r>
              <a:endParaRPr lang="en-US" dirty="0"/>
            </a:p>
          </p:txBody>
        </p:sp>
        <p:sp>
          <p:nvSpPr>
            <p:cNvPr id="8" name="Rectangle 7"/>
            <p:cNvSpPr/>
            <p:nvPr/>
          </p:nvSpPr>
          <p:spPr>
            <a:xfrm>
              <a:off x="3923896" y="1525142"/>
              <a:ext cx="81464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2p</a:t>
              </a:r>
              <a:r>
                <a:rPr lang="en-US" sz="3200" b="1" baseline="30000" dirty="0">
                  <a:solidFill>
                    <a:srgbClr val="FF0000"/>
                  </a:solidFill>
                  <a:latin typeface="Arial" pitchFamily="34" charset="0"/>
                  <a:cs typeface="Arial" pitchFamily="34" charset="0"/>
                </a:rPr>
                <a:t>6</a:t>
              </a:r>
              <a:endParaRPr lang="en-US" dirty="0"/>
            </a:p>
          </p:txBody>
        </p:sp>
        <p:sp>
          <p:nvSpPr>
            <p:cNvPr id="9" name="Rectangle 8"/>
            <p:cNvSpPr/>
            <p:nvPr/>
          </p:nvSpPr>
          <p:spPr>
            <a:xfrm>
              <a:off x="4750001" y="1525141"/>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3s</a:t>
              </a:r>
              <a:r>
                <a:rPr lang="en-US" sz="3200" b="1" baseline="30000" dirty="0" smtClean="0">
                  <a:solidFill>
                    <a:srgbClr val="FF0000"/>
                  </a:solidFill>
                  <a:latin typeface="Arial" pitchFamily="34" charset="0"/>
                  <a:cs typeface="Arial" pitchFamily="34" charset="0"/>
                </a:rPr>
                <a:t>2</a:t>
              </a:r>
              <a:endParaRPr lang="en-US" dirty="0"/>
            </a:p>
          </p:txBody>
        </p:sp>
        <p:sp>
          <p:nvSpPr>
            <p:cNvPr id="10" name="Rectangle 9"/>
            <p:cNvSpPr/>
            <p:nvPr/>
          </p:nvSpPr>
          <p:spPr>
            <a:xfrm>
              <a:off x="5614532" y="1525140"/>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sp>
          <p:nvSpPr>
            <p:cNvPr id="11" name="Rectangle 10"/>
            <p:cNvSpPr/>
            <p:nvPr/>
          </p:nvSpPr>
          <p:spPr>
            <a:xfrm>
              <a:off x="7359909" y="1519954"/>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grpSp>
      <p:sp>
        <p:nvSpPr>
          <p:cNvPr id="52" name="Rectangle 51"/>
          <p:cNvSpPr/>
          <p:nvPr/>
        </p:nvSpPr>
        <p:spPr>
          <a:xfrm>
            <a:off x="6575499" y="8361556"/>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12" name="Rectangle 11"/>
          <p:cNvSpPr/>
          <p:nvPr/>
        </p:nvSpPr>
        <p:spPr>
          <a:xfrm>
            <a:off x="381000" y="1177588"/>
            <a:ext cx="2093843" cy="523220"/>
          </a:xfrm>
          <a:prstGeom prst="rect">
            <a:avLst/>
          </a:prstGeom>
        </p:spPr>
        <p:txBody>
          <a:bodyPr wrap="none">
            <a:spAutoFit/>
          </a:bodyPr>
          <a:lstStyle/>
          <a:p>
            <a:r>
              <a:rPr lang="en-US" sz="2800" b="1" dirty="0" smtClean="0">
                <a:solidFill>
                  <a:srgbClr val="000000"/>
                </a:solidFill>
              </a:rPr>
              <a:t>Fe </a:t>
            </a:r>
            <a:r>
              <a:rPr lang="en-US" sz="2800" b="1" dirty="0">
                <a:solidFill>
                  <a:srgbClr val="000000"/>
                </a:solidFill>
              </a:rPr>
              <a:t>(</a:t>
            </a:r>
            <a:r>
              <a:rPr lang="en-US" sz="2800" b="1" dirty="0" smtClean="0">
                <a:solidFill>
                  <a:srgbClr val="000000"/>
                </a:solidFill>
              </a:rPr>
              <a:t>Z=26):  </a:t>
            </a:r>
            <a:endParaRPr lang="en-US" dirty="0"/>
          </a:p>
        </p:txBody>
      </p:sp>
      <p:sp>
        <p:nvSpPr>
          <p:cNvPr id="14" name="Rectangle 7"/>
          <p:cNvSpPr>
            <a:spLocks noChangeArrowheads="1"/>
          </p:cNvSpPr>
          <p:nvPr/>
        </p:nvSpPr>
        <p:spPr bwMode="auto">
          <a:xfrm>
            <a:off x="3147418" y="2276872"/>
            <a:ext cx="3788278"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b="1" dirty="0" err="1" smtClean="0">
                <a:solidFill>
                  <a:srgbClr val="009900"/>
                </a:solidFill>
              </a:rPr>
              <a:t>Viết</a:t>
            </a:r>
            <a:r>
              <a:rPr lang="en-US" sz="2600" b="1" dirty="0" smtClean="0">
                <a:solidFill>
                  <a:srgbClr val="009900"/>
                </a:solidFill>
              </a:rPr>
              <a:t> </a:t>
            </a:r>
            <a:r>
              <a:rPr lang="en-US" sz="2600" b="1" dirty="0" err="1" smtClean="0">
                <a:solidFill>
                  <a:srgbClr val="009900"/>
                </a:solidFill>
              </a:rPr>
              <a:t>gọn</a:t>
            </a:r>
            <a:r>
              <a:rPr lang="en-US" sz="2600" b="1" dirty="0" smtClean="0">
                <a:solidFill>
                  <a:srgbClr val="009900"/>
                </a:solidFill>
              </a:rPr>
              <a:t>: [</a:t>
            </a:r>
            <a:r>
              <a:rPr lang="en-US" sz="2600" b="1" dirty="0" err="1" smtClean="0">
                <a:solidFill>
                  <a:srgbClr val="009900"/>
                </a:solidFill>
              </a:rPr>
              <a:t>Ar</a:t>
            </a:r>
            <a:r>
              <a:rPr lang="en-US" sz="2600" b="1" dirty="0" smtClean="0">
                <a:solidFill>
                  <a:srgbClr val="009900"/>
                </a:solidFill>
              </a:rPr>
              <a:t>]</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3d</a:t>
            </a:r>
            <a:r>
              <a:rPr lang="en-US" sz="2800" b="1" baseline="30000" dirty="0" smtClean="0">
                <a:solidFill>
                  <a:srgbClr val="000000"/>
                </a:solidFill>
                <a:latin typeface="Arial" pitchFamily="34" charset="0"/>
                <a:cs typeface="Arial" pitchFamily="34" charset="0"/>
              </a:rPr>
              <a:t>6</a:t>
            </a:r>
            <a:r>
              <a:rPr lang="en-US" sz="2800" b="1" dirty="0" smtClean="0">
                <a:solidFill>
                  <a:srgbClr val="000000"/>
                </a:solidFill>
                <a:latin typeface="Arial" pitchFamily="34" charset="0"/>
                <a:cs typeface="Arial" pitchFamily="34" charset="0"/>
              </a:rPr>
              <a:t>4s</a:t>
            </a:r>
            <a:r>
              <a:rPr lang="en-US" sz="2800" b="1" baseline="30000" dirty="0" smtClean="0">
                <a:solidFill>
                  <a:srgbClr val="000000"/>
                </a:solidFill>
                <a:latin typeface="Arial" pitchFamily="34" charset="0"/>
                <a:cs typeface="Arial" pitchFamily="34" charset="0"/>
              </a:rPr>
              <a:t>2</a:t>
            </a:r>
            <a:endParaRPr lang="en-US" sz="2800" b="1" baseline="30000" dirty="0">
              <a:solidFill>
                <a:srgbClr val="000000"/>
              </a:solidFill>
              <a:latin typeface="Arial" pitchFamily="34" charset="0"/>
              <a:cs typeface="Arial" pitchFamily="34" charset="0"/>
            </a:endParaRPr>
          </a:p>
          <a:p>
            <a:pPr lvl="0"/>
            <a:endParaRPr lang="en-US" sz="2800" b="1" baseline="30000" dirty="0">
              <a:solidFill>
                <a:srgbClr val="000000"/>
              </a:solidFill>
              <a:latin typeface="Arial" pitchFamily="34" charset="0"/>
              <a:cs typeface="Arial" pitchFamily="34" charset="0"/>
            </a:endParaRPr>
          </a:p>
          <a:p>
            <a:pPr algn="l"/>
            <a:endParaRPr lang="en-US" sz="2600" b="1" dirty="0">
              <a:solidFill>
                <a:srgbClr val="009900"/>
              </a:solidFill>
              <a:cs typeface="Times New Roman" pitchFamily="18" charset="0"/>
            </a:endParaRPr>
          </a:p>
        </p:txBody>
      </p:sp>
      <p:sp>
        <p:nvSpPr>
          <p:cNvPr id="15" name="Rectangle 7"/>
          <p:cNvSpPr>
            <a:spLocks noChangeArrowheads="1"/>
          </p:cNvSpPr>
          <p:nvPr/>
        </p:nvSpPr>
        <p:spPr bwMode="auto">
          <a:xfrm>
            <a:off x="381000" y="3029107"/>
            <a:ext cx="378827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600" b="1" dirty="0" err="1" smtClean="0">
                <a:solidFill>
                  <a:srgbClr val="009900"/>
                </a:solidFill>
              </a:rPr>
              <a:t>Cấu</a:t>
            </a:r>
            <a:r>
              <a:rPr lang="en-US" sz="2600" b="1" dirty="0" smtClean="0">
                <a:solidFill>
                  <a:srgbClr val="009900"/>
                </a:solidFill>
              </a:rPr>
              <a:t> </a:t>
            </a:r>
            <a:r>
              <a:rPr lang="en-US" sz="2600" b="1" dirty="0" err="1" smtClean="0">
                <a:solidFill>
                  <a:srgbClr val="009900"/>
                </a:solidFill>
              </a:rPr>
              <a:t>hình</a:t>
            </a:r>
            <a:r>
              <a:rPr lang="en-US" sz="2600" b="1" dirty="0" smtClean="0">
                <a:solidFill>
                  <a:srgbClr val="009900"/>
                </a:solidFill>
              </a:rPr>
              <a:t> e </a:t>
            </a:r>
            <a:r>
              <a:rPr lang="en-US" sz="2600" b="1" dirty="0" err="1" smtClean="0">
                <a:solidFill>
                  <a:srgbClr val="009900"/>
                </a:solidFill>
              </a:rPr>
              <a:t>theo</a:t>
            </a:r>
            <a:r>
              <a:rPr lang="en-US" sz="2600" b="1" dirty="0" smtClean="0">
                <a:solidFill>
                  <a:srgbClr val="009900"/>
                </a:solidFill>
              </a:rPr>
              <a:t> ô AO: </a:t>
            </a:r>
            <a:endParaRPr lang="en-US" sz="2600" b="1" dirty="0">
              <a:solidFill>
                <a:srgbClr val="009900"/>
              </a:solidFill>
              <a:cs typeface="Times New Roman" pitchFamily="18" charset="0"/>
            </a:endParaRPr>
          </a:p>
        </p:txBody>
      </p:sp>
      <p:grpSp>
        <p:nvGrpSpPr>
          <p:cNvPr id="54" name="Group 53"/>
          <p:cNvGrpSpPr/>
          <p:nvPr/>
        </p:nvGrpSpPr>
        <p:grpSpPr>
          <a:xfrm>
            <a:off x="381000" y="4063073"/>
            <a:ext cx="8763000" cy="1462870"/>
            <a:chOff x="381000" y="4063073"/>
            <a:chExt cx="8763000" cy="1462870"/>
          </a:xfrm>
        </p:grpSpPr>
        <p:grpSp>
          <p:nvGrpSpPr>
            <p:cNvPr id="16" name="Group 15"/>
            <p:cNvGrpSpPr/>
            <p:nvPr/>
          </p:nvGrpSpPr>
          <p:grpSpPr>
            <a:xfrm>
              <a:off x="387948" y="4063073"/>
              <a:ext cx="8701189" cy="700199"/>
              <a:chOff x="2175653" y="3618999"/>
              <a:chExt cx="8701189" cy="700199"/>
            </a:xfrm>
          </p:grpSpPr>
          <p:sp>
            <p:nvSpPr>
              <p:cNvPr id="17" name="Rectangle 16"/>
              <p:cNvSpPr>
                <a:spLocks noChangeArrowheads="1"/>
              </p:cNvSpPr>
              <p:nvPr/>
            </p:nvSpPr>
            <p:spPr bwMode="auto">
              <a:xfrm>
                <a:off x="2175653" y="3618999"/>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0"/>
              <p:cNvSpPr>
                <a:spLocks noChangeArrowheads="1"/>
              </p:cNvSpPr>
              <p:nvPr/>
            </p:nvSpPr>
            <p:spPr bwMode="auto">
              <a:xfrm>
                <a:off x="10062197" y="3688837"/>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 name="Group 12"/>
              <p:cNvGrpSpPr>
                <a:grpSpLocks/>
              </p:cNvGrpSpPr>
              <p:nvPr/>
            </p:nvGrpSpPr>
            <p:grpSpPr bwMode="auto">
              <a:xfrm>
                <a:off x="3161306" y="3650298"/>
                <a:ext cx="6723650" cy="648747"/>
                <a:chOff x="2514" y="2465"/>
                <a:chExt cx="2377" cy="247"/>
              </a:xfrm>
            </p:grpSpPr>
            <p:sp>
              <p:nvSpPr>
                <p:cNvPr id="28" name="Rectangle 13"/>
                <p:cNvSpPr>
                  <a:spLocks noChangeArrowheads="1"/>
                </p:cNvSpPr>
                <p:nvPr/>
              </p:nvSpPr>
              <p:spPr bwMode="auto">
                <a:xfrm>
                  <a:off x="2514" y="2465"/>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14"/>
                <p:cNvSpPr>
                  <a:spLocks noChangeArrowheads="1"/>
                </p:cNvSpPr>
                <p:nvPr/>
              </p:nvSpPr>
              <p:spPr bwMode="auto">
                <a:xfrm>
                  <a:off x="3090" y="2465"/>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15"/>
                <p:cNvSpPr>
                  <a:spLocks noChangeArrowheads="1"/>
                </p:cNvSpPr>
                <p:nvPr/>
              </p:nvSpPr>
              <p:spPr bwMode="auto">
                <a:xfrm>
                  <a:off x="2802" y="2465"/>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13"/>
                <p:cNvSpPr>
                  <a:spLocks noChangeArrowheads="1"/>
                </p:cNvSpPr>
                <p:nvPr/>
              </p:nvSpPr>
              <p:spPr bwMode="auto">
                <a:xfrm>
                  <a:off x="3451"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14"/>
                <p:cNvSpPr>
                  <a:spLocks noChangeArrowheads="1"/>
                </p:cNvSpPr>
                <p:nvPr/>
              </p:nvSpPr>
              <p:spPr bwMode="auto">
                <a:xfrm>
                  <a:off x="4027"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15"/>
                <p:cNvSpPr>
                  <a:spLocks noChangeArrowheads="1"/>
                </p:cNvSpPr>
                <p:nvPr/>
              </p:nvSpPr>
              <p:spPr bwMode="auto">
                <a:xfrm>
                  <a:off x="3739"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14"/>
                <p:cNvSpPr>
                  <a:spLocks noChangeArrowheads="1"/>
                </p:cNvSpPr>
                <p:nvPr/>
              </p:nvSpPr>
              <p:spPr bwMode="auto">
                <a:xfrm>
                  <a:off x="4315"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14"/>
                <p:cNvSpPr>
                  <a:spLocks noChangeArrowheads="1"/>
                </p:cNvSpPr>
                <p:nvPr/>
              </p:nvSpPr>
              <p:spPr bwMode="auto">
                <a:xfrm>
                  <a:off x="4603" y="2471"/>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 name="Line 8"/>
              <p:cNvSpPr>
                <a:spLocks noChangeShapeType="1"/>
              </p:cNvSpPr>
              <p:nvPr/>
            </p:nvSpPr>
            <p:spPr bwMode="auto">
              <a:xfrm flipV="1">
                <a:off x="10452699" y="379216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8"/>
              <p:cNvSpPr>
                <a:spLocks noChangeShapeType="1"/>
              </p:cNvSpPr>
              <p:nvPr/>
            </p:nvSpPr>
            <p:spPr bwMode="auto">
              <a:xfrm flipV="1">
                <a:off x="2413989" y="369222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8"/>
              <p:cNvSpPr>
                <a:spLocks noChangeShapeType="1"/>
              </p:cNvSpPr>
              <p:nvPr/>
            </p:nvSpPr>
            <p:spPr bwMode="auto">
              <a:xfrm flipV="1">
                <a:off x="3423131" y="371785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8"/>
              <p:cNvSpPr>
                <a:spLocks noChangeShapeType="1"/>
              </p:cNvSpPr>
              <p:nvPr/>
            </p:nvSpPr>
            <p:spPr bwMode="auto">
              <a:xfrm flipV="1">
                <a:off x="4358590" y="375143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8"/>
              <p:cNvSpPr>
                <a:spLocks noChangeShapeType="1"/>
              </p:cNvSpPr>
              <p:nvPr/>
            </p:nvSpPr>
            <p:spPr bwMode="auto">
              <a:xfrm flipV="1">
                <a:off x="5197543" y="37504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
              <p:cNvSpPr>
                <a:spLocks noChangeShapeType="1"/>
              </p:cNvSpPr>
              <p:nvPr/>
            </p:nvSpPr>
            <p:spPr bwMode="auto">
              <a:xfrm>
                <a:off x="10625322" y="3784127"/>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5"/>
              <p:cNvSpPr>
                <a:spLocks noChangeShapeType="1"/>
              </p:cNvSpPr>
              <p:nvPr/>
            </p:nvSpPr>
            <p:spPr bwMode="auto">
              <a:xfrm>
                <a:off x="2630013" y="3752783"/>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
              <p:cNvSpPr>
                <a:spLocks noChangeShapeType="1"/>
              </p:cNvSpPr>
              <p:nvPr/>
            </p:nvSpPr>
            <p:spPr bwMode="auto">
              <a:xfrm>
                <a:off x="3711163" y="37504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5"/>
              <p:cNvSpPr>
                <a:spLocks noChangeShapeType="1"/>
              </p:cNvSpPr>
              <p:nvPr/>
            </p:nvSpPr>
            <p:spPr bwMode="auto">
              <a:xfrm>
                <a:off x="4574229" y="375526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5"/>
              <p:cNvSpPr>
                <a:spLocks noChangeShapeType="1"/>
              </p:cNvSpPr>
              <p:nvPr/>
            </p:nvSpPr>
            <p:spPr bwMode="auto">
              <a:xfrm>
                <a:off x="5366317" y="375526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8"/>
              <p:cNvSpPr>
                <a:spLocks noChangeShapeType="1"/>
              </p:cNvSpPr>
              <p:nvPr/>
            </p:nvSpPr>
            <p:spPr bwMode="auto">
              <a:xfrm flipV="1">
                <a:off x="6139032" y="36994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8"/>
              <p:cNvSpPr>
                <a:spLocks noChangeShapeType="1"/>
              </p:cNvSpPr>
              <p:nvPr/>
            </p:nvSpPr>
            <p:spPr bwMode="auto">
              <a:xfrm flipV="1">
                <a:off x="7074491" y="373304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
              <p:cNvSpPr>
                <a:spLocks noChangeShapeType="1"/>
              </p:cNvSpPr>
              <p:nvPr/>
            </p:nvSpPr>
            <p:spPr bwMode="auto">
              <a:xfrm flipV="1">
                <a:off x="7913444" y="373208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5"/>
              <p:cNvSpPr>
                <a:spLocks noChangeShapeType="1"/>
              </p:cNvSpPr>
              <p:nvPr/>
            </p:nvSpPr>
            <p:spPr bwMode="auto">
              <a:xfrm>
                <a:off x="6427064" y="373208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8"/>
              <p:cNvSpPr>
                <a:spLocks noChangeShapeType="1"/>
              </p:cNvSpPr>
              <p:nvPr/>
            </p:nvSpPr>
            <p:spPr bwMode="auto">
              <a:xfrm flipV="1">
                <a:off x="8662988" y="3743811"/>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8"/>
              <p:cNvSpPr>
                <a:spLocks noChangeShapeType="1"/>
              </p:cNvSpPr>
              <p:nvPr/>
            </p:nvSpPr>
            <p:spPr bwMode="auto">
              <a:xfrm flipV="1">
                <a:off x="9441649" y="3743811"/>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 name="Group 52"/>
            <p:cNvGrpSpPr/>
            <p:nvPr/>
          </p:nvGrpSpPr>
          <p:grpSpPr>
            <a:xfrm>
              <a:off x="381000" y="4940342"/>
              <a:ext cx="8763000" cy="585601"/>
              <a:chOff x="381000" y="4940342"/>
              <a:chExt cx="8763000" cy="585601"/>
            </a:xfrm>
          </p:grpSpPr>
          <p:sp>
            <p:nvSpPr>
              <p:cNvPr id="49" name="Rectangle 48"/>
              <p:cNvSpPr/>
              <p:nvPr/>
            </p:nvSpPr>
            <p:spPr>
              <a:xfrm>
                <a:off x="2067519" y="4940755"/>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sp>
            <p:nvSpPr>
              <p:cNvPr id="50" name="Rectangle 49"/>
              <p:cNvSpPr/>
              <p:nvPr/>
            </p:nvSpPr>
            <p:spPr>
              <a:xfrm>
                <a:off x="5583613" y="4940342"/>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51" name="Rectangle 50"/>
              <p:cNvSpPr/>
              <p:nvPr/>
            </p:nvSpPr>
            <p:spPr>
              <a:xfrm>
                <a:off x="8351795" y="4941168"/>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sp>
            <p:nvSpPr>
              <p:cNvPr id="48" name="Rectangle 47"/>
              <p:cNvSpPr/>
              <p:nvPr/>
            </p:nvSpPr>
            <p:spPr>
              <a:xfrm>
                <a:off x="381000" y="4941168"/>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3</a:t>
                </a:r>
                <a:r>
                  <a:rPr lang="en-US" sz="3200" b="1" dirty="0" smtClean="0">
                    <a:solidFill>
                      <a:srgbClr val="FF0000"/>
                    </a:solidFill>
                    <a:latin typeface="Arial" pitchFamily="34" charset="0"/>
                    <a:cs typeface="Arial" pitchFamily="34" charset="0"/>
                  </a:rPr>
                  <a:t>s</a:t>
                </a:r>
                <a:r>
                  <a:rPr lang="en-US" sz="3200" b="1" baseline="30000" dirty="0" smtClean="0">
                    <a:solidFill>
                      <a:srgbClr val="FF0000"/>
                    </a:solidFill>
                    <a:latin typeface="Arial" pitchFamily="34" charset="0"/>
                    <a:cs typeface="Arial" pitchFamily="34" charset="0"/>
                  </a:rPr>
                  <a:t>2</a:t>
                </a:r>
                <a:endParaRPr lang="en-US" dirty="0"/>
              </a:p>
            </p:txBody>
          </p:sp>
        </p:grpSp>
      </p:grpSp>
    </p:spTree>
    <p:extLst>
      <p:ext uri="{BB962C8B-B14F-4D97-AF65-F5344CB8AC3E}">
        <p14:creationId xmlns:p14="http://schemas.microsoft.com/office/powerpoint/2010/main" val="25943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3">
            <a:extLst>
              <a:ext uri="{FF2B5EF4-FFF2-40B4-BE49-F238E27FC236}">
                <a16:creationId xmlns="" xmlns:a16="http://schemas.microsoft.com/office/drawing/2014/main" id="{EF1C878F-9391-4BF8-A61B-67CD1897AC93}"/>
              </a:ext>
            </a:extLst>
          </p:cNvPr>
          <p:cNvSpPr txBox="1">
            <a:spLocks noChangeArrowheads="1"/>
          </p:cNvSpPr>
          <p:nvPr/>
        </p:nvSpPr>
        <p:spPr bwMode="auto">
          <a:xfrm>
            <a:off x="360187" y="1333969"/>
            <a:ext cx="8106857" cy="54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8096" eaLnBrk="1" hangingPunct="1">
              <a:spcBef>
                <a:spcPct val="50000"/>
              </a:spcBef>
            </a:pPr>
            <a:r>
              <a:rPr lang="en-US" altLang="vi-VN" sz="3200" b="1" dirty="0" err="1" smtClean="0">
                <a:solidFill>
                  <a:srgbClr val="FF0000"/>
                </a:solidFill>
              </a:rPr>
              <a:t>Đặc</a:t>
            </a:r>
            <a:r>
              <a:rPr lang="en-US" altLang="vi-VN" sz="3200" b="1" dirty="0" smtClean="0">
                <a:solidFill>
                  <a:srgbClr val="FF0000"/>
                </a:solidFill>
              </a:rPr>
              <a:t> </a:t>
            </a:r>
            <a:r>
              <a:rPr lang="en-US" altLang="vi-VN" sz="3200" b="1" dirty="0" err="1">
                <a:solidFill>
                  <a:srgbClr val="FF0000"/>
                </a:solidFill>
              </a:rPr>
              <a:t>điểm</a:t>
            </a:r>
            <a:r>
              <a:rPr lang="en-US" altLang="vi-VN" sz="3200" b="1" dirty="0">
                <a:solidFill>
                  <a:srgbClr val="FF0000"/>
                </a:solidFill>
              </a:rPr>
              <a:t> </a:t>
            </a:r>
            <a:r>
              <a:rPr lang="en-US" altLang="vi-VN" sz="3200" b="1" dirty="0" err="1">
                <a:solidFill>
                  <a:srgbClr val="FF0000"/>
                </a:solidFill>
              </a:rPr>
              <a:t>của</a:t>
            </a:r>
            <a:r>
              <a:rPr lang="en-US" altLang="vi-VN" sz="3200" b="1" dirty="0">
                <a:solidFill>
                  <a:srgbClr val="FF0000"/>
                </a:solidFill>
              </a:rPr>
              <a:t> </a:t>
            </a:r>
            <a:r>
              <a:rPr lang="en-US" altLang="vi-VN" sz="3200" b="1" dirty="0" err="1">
                <a:solidFill>
                  <a:srgbClr val="FF0000"/>
                </a:solidFill>
              </a:rPr>
              <a:t>lớp</a:t>
            </a:r>
            <a:r>
              <a:rPr lang="en-US" altLang="vi-VN" sz="3200" b="1" dirty="0">
                <a:solidFill>
                  <a:srgbClr val="FF0000"/>
                </a:solidFill>
              </a:rPr>
              <a:t> electron </a:t>
            </a:r>
            <a:r>
              <a:rPr lang="en-US" altLang="vi-VN" sz="3200" b="1" dirty="0" err="1">
                <a:solidFill>
                  <a:srgbClr val="FF0000"/>
                </a:solidFill>
              </a:rPr>
              <a:t>ngoài</a:t>
            </a:r>
            <a:r>
              <a:rPr lang="en-US" altLang="vi-VN" sz="3200" b="1" dirty="0">
                <a:solidFill>
                  <a:srgbClr val="FF0000"/>
                </a:solidFill>
              </a:rPr>
              <a:t> </a:t>
            </a:r>
            <a:r>
              <a:rPr lang="en-US" altLang="vi-VN" sz="3200" b="1" dirty="0" err="1">
                <a:solidFill>
                  <a:srgbClr val="FF0000"/>
                </a:solidFill>
              </a:rPr>
              <a:t>cùng</a:t>
            </a:r>
            <a:endParaRPr lang="en-US" altLang="vi-VN" sz="3200" b="1" dirty="0">
              <a:solidFill>
                <a:srgbClr val="FF0000"/>
              </a:solidFill>
            </a:endParaRPr>
          </a:p>
        </p:txBody>
      </p:sp>
      <p:graphicFrame>
        <p:nvGraphicFramePr>
          <p:cNvPr id="17" name="Table 16">
            <a:extLst>
              <a:ext uri="{FF2B5EF4-FFF2-40B4-BE49-F238E27FC236}">
                <a16:creationId xmlns="" xmlns:a16="http://schemas.microsoft.com/office/drawing/2014/main" id="{BD576C11-6E02-47CB-8152-4BA121CF2964}"/>
              </a:ext>
            </a:extLst>
          </p:cNvPr>
          <p:cNvGraphicFramePr>
            <a:graphicFrameLocks noGrp="1"/>
          </p:cNvGraphicFramePr>
          <p:nvPr>
            <p:extLst>
              <p:ext uri="{D42A27DB-BD31-4B8C-83A1-F6EECF244321}">
                <p14:modId xmlns:p14="http://schemas.microsoft.com/office/powerpoint/2010/main" val="436545002"/>
              </p:ext>
            </p:extLst>
          </p:nvPr>
        </p:nvGraphicFramePr>
        <p:xfrm>
          <a:off x="416289" y="2819400"/>
          <a:ext cx="8311424" cy="3185016"/>
        </p:xfrm>
        <a:graphic>
          <a:graphicData uri="http://schemas.openxmlformats.org/drawingml/2006/table">
            <a:tbl>
              <a:tblPr firstRow="1" bandRow="1">
                <a:tableStyleId>{5C22544A-7EE6-4342-B048-85BDC9FD1C3A}</a:tableStyleId>
              </a:tblPr>
              <a:tblGrid>
                <a:gridCol w="1949609">
                  <a:extLst>
                    <a:ext uri="{9D8B030D-6E8A-4147-A177-3AD203B41FA5}">
                      <a16:colId xmlns="" xmlns:a16="http://schemas.microsoft.com/office/drawing/2014/main" val="20000"/>
                    </a:ext>
                  </a:extLst>
                </a:gridCol>
                <a:gridCol w="704846">
                  <a:extLst>
                    <a:ext uri="{9D8B030D-6E8A-4147-A177-3AD203B41FA5}">
                      <a16:colId xmlns="" xmlns:a16="http://schemas.microsoft.com/office/drawing/2014/main" val="20001"/>
                    </a:ext>
                  </a:extLst>
                </a:gridCol>
                <a:gridCol w="621617">
                  <a:extLst>
                    <a:ext uri="{9D8B030D-6E8A-4147-A177-3AD203B41FA5}">
                      <a16:colId xmlns="" xmlns:a16="http://schemas.microsoft.com/office/drawing/2014/main" val="20002"/>
                    </a:ext>
                  </a:extLst>
                </a:gridCol>
                <a:gridCol w="702245">
                  <a:extLst>
                    <a:ext uri="{9D8B030D-6E8A-4147-A177-3AD203B41FA5}">
                      <a16:colId xmlns="" xmlns:a16="http://schemas.microsoft.com/office/drawing/2014/main" val="20003"/>
                    </a:ext>
                  </a:extLst>
                </a:gridCol>
                <a:gridCol w="1170407">
                  <a:extLst>
                    <a:ext uri="{9D8B030D-6E8A-4147-A177-3AD203B41FA5}">
                      <a16:colId xmlns="" xmlns:a16="http://schemas.microsoft.com/office/drawing/2014/main" val="20004"/>
                    </a:ext>
                  </a:extLst>
                </a:gridCol>
                <a:gridCol w="623098">
                  <a:extLst>
                    <a:ext uri="{9D8B030D-6E8A-4147-A177-3AD203B41FA5}">
                      <a16:colId xmlns="" xmlns:a16="http://schemas.microsoft.com/office/drawing/2014/main" val="20005"/>
                    </a:ext>
                  </a:extLst>
                </a:gridCol>
                <a:gridCol w="692619">
                  <a:extLst>
                    <a:ext uri="{9D8B030D-6E8A-4147-A177-3AD203B41FA5}">
                      <a16:colId xmlns="" xmlns:a16="http://schemas.microsoft.com/office/drawing/2014/main" val="20006"/>
                    </a:ext>
                  </a:extLst>
                </a:gridCol>
                <a:gridCol w="634962">
                  <a:extLst>
                    <a:ext uri="{9D8B030D-6E8A-4147-A177-3AD203B41FA5}">
                      <a16:colId xmlns="" xmlns:a16="http://schemas.microsoft.com/office/drawing/2014/main" val="20007"/>
                    </a:ext>
                  </a:extLst>
                </a:gridCol>
                <a:gridCol w="1212021">
                  <a:extLst>
                    <a:ext uri="{9D8B030D-6E8A-4147-A177-3AD203B41FA5}">
                      <a16:colId xmlns="" xmlns:a16="http://schemas.microsoft.com/office/drawing/2014/main" val="20008"/>
                    </a:ext>
                  </a:extLst>
                </a:gridCol>
              </a:tblGrid>
              <a:tr h="1065332">
                <a:tc>
                  <a:txBody>
                    <a:bodyPr/>
                    <a:lstStyle/>
                    <a:p>
                      <a:pPr algn="ctr"/>
                      <a:endParaRPr lang="en-US" sz="2000" dirty="0">
                        <a:solidFill>
                          <a:schemeClr val="tx1"/>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2119684">
                <a:tc>
                  <a:txBody>
                    <a:bodyPr/>
                    <a:lstStyle/>
                    <a:p>
                      <a:pPr algn="ctr"/>
                      <a:endParaRPr lang="en-US" sz="2000" b="1" baseline="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endParaRPr lang="en-US" sz="2000" dirty="0">
                        <a:solidFill>
                          <a:srgbClr val="0000FF"/>
                        </a:solidFill>
                      </a:endParaRPr>
                    </a:p>
                  </a:txBody>
                  <a:tcPr marL="68580" marR="68580"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18" name="TextBox 17">
            <a:extLst>
              <a:ext uri="{FF2B5EF4-FFF2-40B4-BE49-F238E27FC236}">
                <a16:creationId xmlns="" xmlns:a16="http://schemas.microsoft.com/office/drawing/2014/main" id="{4589958F-F66A-4C90-9CE0-8E3528B5202B}"/>
              </a:ext>
            </a:extLst>
          </p:cNvPr>
          <p:cNvSpPr txBox="1">
            <a:spLocks noChangeArrowheads="1"/>
          </p:cNvSpPr>
          <p:nvPr/>
        </p:nvSpPr>
        <p:spPr bwMode="auto">
          <a:xfrm>
            <a:off x="3022236" y="3133830"/>
            <a:ext cx="4691063" cy="4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768096" eaLnBrk="1" hangingPunct="1"/>
            <a:r>
              <a:rPr lang="en-US" altLang="vi-VN" sz="2700" b="1" dirty="0">
                <a:solidFill>
                  <a:prstClr val="black"/>
                </a:solidFill>
              </a:rPr>
              <a:t>  2      3       </a:t>
            </a:r>
            <a:r>
              <a:rPr lang="en-US" altLang="vi-VN" sz="2700" b="1" dirty="0" smtClean="0">
                <a:solidFill>
                  <a:prstClr val="black"/>
                </a:solidFill>
              </a:rPr>
              <a:t> </a:t>
            </a:r>
            <a:r>
              <a:rPr lang="en-US" altLang="vi-VN" sz="2700" b="1" dirty="0">
                <a:solidFill>
                  <a:prstClr val="black"/>
                </a:solidFill>
              </a:rPr>
              <a:t>4     </a:t>
            </a:r>
            <a:r>
              <a:rPr lang="en-US" altLang="vi-VN" sz="2700" b="1" dirty="0" smtClean="0">
                <a:solidFill>
                  <a:prstClr val="black"/>
                </a:solidFill>
              </a:rPr>
              <a:t>5      </a:t>
            </a:r>
            <a:r>
              <a:rPr lang="en-US" altLang="vi-VN" sz="2700" b="1" dirty="0">
                <a:solidFill>
                  <a:prstClr val="black"/>
                </a:solidFill>
              </a:rPr>
              <a:t>6      7          </a:t>
            </a:r>
          </a:p>
        </p:txBody>
      </p:sp>
      <p:sp>
        <p:nvSpPr>
          <p:cNvPr id="19" name="TextBox 18">
            <a:extLst>
              <a:ext uri="{FF2B5EF4-FFF2-40B4-BE49-F238E27FC236}">
                <a16:creationId xmlns="" xmlns:a16="http://schemas.microsoft.com/office/drawing/2014/main" id="{296B362A-3B94-44B7-98ED-95EF8DD71F59}"/>
              </a:ext>
            </a:extLst>
          </p:cNvPr>
          <p:cNvSpPr txBox="1">
            <a:spLocks noChangeArrowheads="1"/>
          </p:cNvSpPr>
          <p:nvPr/>
        </p:nvSpPr>
        <p:spPr bwMode="auto">
          <a:xfrm>
            <a:off x="2349950" y="4211985"/>
            <a:ext cx="2027382" cy="12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2700" b="1">
                <a:solidFill>
                  <a:srgbClr val="0000FF"/>
                </a:solidFill>
              </a:rPr>
              <a:t> Kim loại </a:t>
            </a:r>
          </a:p>
          <a:p>
            <a:pPr algn="ctr" defTabSz="768096" eaLnBrk="1" hangingPunct="1"/>
            <a:r>
              <a:rPr lang="en-US" altLang="vi-VN" sz="2500" b="1">
                <a:solidFill>
                  <a:srgbClr val="0000FF"/>
                </a:solidFill>
              </a:rPr>
              <a:t>(trừ H, He, B)</a:t>
            </a:r>
          </a:p>
        </p:txBody>
      </p:sp>
      <p:sp>
        <p:nvSpPr>
          <p:cNvPr id="20" name="TextBox 19">
            <a:extLst>
              <a:ext uri="{FF2B5EF4-FFF2-40B4-BE49-F238E27FC236}">
                <a16:creationId xmlns="" xmlns:a16="http://schemas.microsoft.com/office/drawing/2014/main" id="{F02C4FC8-7793-4839-A8B3-25468679AC79}"/>
              </a:ext>
            </a:extLst>
          </p:cNvPr>
          <p:cNvSpPr txBox="1">
            <a:spLocks noChangeArrowheads="1"/>
          </p:cNvSpPr>
          <p:nvPr/>
        </p:nvSpPr>
        <p:spPr bwMode="auto">
          <a:xfrm>
            <a:off x="4377332" y="4232502"/>
            <a:ext cx="1257300" cy="159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2500" b="1">
                <a:solidFill>
                  <a:srgbClr val="0000FF"/>
                </a:solidFill>
              </a:rPr>
              <a:t>Kim loại hoặc </a:t>
            </a:r>
          </a:p>
          <a:p>
            <a:pPr algn="ctr" defTabSz="768096" eaLnBrk="1" hangingPunct="1"/>
            <a:r>
              <a:rPr lang="en-US" altLang="vi-VN" sz="2500" b="1">
                <a:solidFill>
                  <a:srgbClr val="0000FF"/>
                </a:solidFill>
              </a:rPr>
              <a:t>phi kim       </a:t>
            </a:r>
          </a:p>
        </p:txBody>
      </p:sp>
      <p:sp>
        <p:nvSpPr>
          <p:cNvPr id="21" name="TextBox 20">
            <a:extLst>
              <a:ext uri="{FF2B5EF4-FFF2-40B4-BE49-F238E27FC236}">
                <a16:creationId xmlns="" xmlns:a16="http://schemas.microsoft.com/office/drawing/2014/main" id="{92AA156E-6A0D-45FF-B2D6-BAB5BCB2E0DE}"/>
              </a:ext>
            </a:extLst>
          </p:cNvPr>
          <p:cNvSpPr txBox="1">
            <a:spLocks noChangeArrowheads="1"/>
          </p:cNvSpPr>
          <p:nvPr/>
        </p:nvSpPr>
        <p:spPr bwMode="auto">
          <a:xfrm>
            <a:off x="5616603" y="4235169"/>
            <a:ext cx="1910787" cy="212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2700" b="1">
                <a:solidFill>
                  <a:srgbClr val="0000FF"/>
                </a:solidFill>
              </a:rPr>
              <a:t>Phi kim </a:t>
            </a:r>
          </a:p>
          <a:p>
            <a:pPr algn="ctr" defTabSz="768096" eaLnBrk="1" hangingPunct="1"/>
            <a:r>
              <a:rPr lang="en-US" altLang="vi-VN" sz="2700" b="1">
                <a:solidFill>
                  <a:srgbClr val="0000FF"/>
                </a:solidFill>
              </a:rPr>
              <a:t>(trừ một số nguyên tố);</a:t>
            </a:r>
          </a:p>
          <a:p>
            <a:pPr algn="ctr" defTabSz="768096" eaLnBrk="1" hangingPunct="1"/>
            <a:r>
              <a:rPr lang="en-US" altLang="vi-VN" sz="2700" b="1">
                <a:solidFill>
                  <a:srgbClr val="0000FF"/>
                </a:solidFill>
              </a:rPr>
              <a:t>      </a:t>
            </a:r>
          </a:p>
        </p:txBody>
      </p:sp>
      <p:sp>
        <p:nvSpPr>
          <p:cNvPr id="22" name="TextBox 21">
            <a:extLst>
              <a:ext uri="{FF2B5EF4-FFF2-40B4-BE49-F238E27FC236}">
                <a16:creationId xmlns="" xmlns:a16="http://schemas.microsoft.com/office/drawing/2014/main" id="{9818D36C-C98A-4BC8-BE16-2AD8B2A7ABF0}"/>
              </a:ext>
            </a:extLst>
          </p:cNvPr>
          <p:cNvSpPr txBox="1">
            <a:spLocks noChangeArrowheads="1"/>
          </p:cNvSpPr>
          <p:nvPr/>
        </p:nvSpPr>
        <p:spPr bwMode="auto">
          <a:xfrm>
            <a:off x="7552650" y="4390119"/>
            <a:ext cx="1175061" cy="140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2200" b="1">
                <a:solidFill>
                  <a:srgbClr val="0000FF"/>
                </a:solidFill>
              </a:rPr>
              <a:t>Khí hiếm</a:t>
            </a:r>
          </a:p>
          <a:p>
            <a:pPr algn="ctr" defTabSz="768096" eaLnBrk="1" hangingPunct="1"/>
            <a:r>
              <a:rPr lang="en-US" altLang="vi-VN" sz="2200" b="1">
                <a:solidFill>
                  <a:srgbClr val="0000FF"/>
                </a:solidFill>
              </a:rPr>
              <a:t>(He: 1s</a:t>
            </a:r>
            <a:r>
              <a:rPr lang="en-US" altLang="vi-VN" sz="2200" b="1" baseline="30000">
                <a:solidFill>
                  <a:srgbClr val="0000FF"/>
                </a:solidFill>
              </a:rPr>
              <a:t>2</a:t>
            </a:r>
            <a:r>
              <a:rPr lang="en-US" altLang="vi-VN" sz="2200" b="1">
                <a:solidFill>
                  <a:srgbClr val="0000FF"/>
                </a:solidFill>
              </a:rPr>
              <a:t>)       </a:t>
            </a:r>
          </a:p>
        </p:txBody>
      </p:sp>
      <p:sp>
        <p:nvSpPr>
          <p:cNvPr id="24" name="TextBox 23">
            <a:extLst>
              <a:ext uri="{FF2B5EF4-FFF2-40B4-BE49-F238E27FC236}">
                <a16:creationId xmlns="" xmlns:a16="http://schemas.microsoft.com/office/drawing/2014/main" id="{ADC1DB2B-E70D-4E15-A611-D7B9709A79A6}"/>
              </a:ext>
            </a:extLst>
          </p:cNvPr>
          <p:cNvSpPr txBox="1">
            <a:spLocks noChangeArrowheads="1"/>
          </p:cNvSpPr>
          <p:nvPr/>
        </p:nvSpPr>
        <p:spPr bwMode="auto">
          <a:xfrm>
            <a:off x="7723045" y="3119959"/>
            <a:ext cx="800100" cy="4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2700" b="1">
                <a:solidFill>
                  <a:prstClr val="black"/>
                </a:solidFill>
              </a:rPr>
              <a:t>8</a:t>
            </a:r>
            <a:endParaRPr lang="en-US" altLang="vi-VN" sz="2700">
              <a:solidFill>
                <a:prstClr val="black"/>
              </a:solidFill>
            </a:endParaRPr>
          </a:p>
        </p:txBody>
      </p:sp>
      <p:sp>
        <p:nvSpPr>
          <p:cNvPr id="25" name="TextBox 24">
            <a:extLst>
              <a:ext uri="{FF2B5EF4-FFF2-40B4-BE49-F238E27FC236}">
                <a16:creationId xmlns="" xmlns:a16="http://schemas.microsoft.com/office/drawing/2014/main" id="{4C8CF745-9206-4150-B4CE-C4B2D9F44C70}"/>
              </a:ext>
            </a:extLst>
          </p:cNvPr>
          <p:cNvSpPr txBox="1">
            <a:spLocks noChangeArrowheads="1"/>
          </p:cNvSpPr>
          <p:nvPr/>
        </p:nvSpPr>
        <p:spPr bwMode="auto">
          <a:xfrm>
            <a:off x="2300785" y="3133830"/>
            <a:ext cx="800100" cy="4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2700" b="1">
                <a:solidFill>
                  <a:prstClr val="black"/>
                </a:solidFill>
              </a:rPr>
              <a:t>1</a:t>
            </a:r>
            <a:endParaRPr lang="en-US" altLang="vi-VN" sz="2700">
              <a:solidFill>
                <a:prstClr val="black"/>
              </a:solidFill>
            </a:endParaRPr>
          </a:p>
        </p:txBody>
      </p:sp>
      <p:sp>
        <p:nvSpPr>
          <p:cNvPr id="29" name="Rectangle 28">
            <a:extLst>
              <a:ext uri="{FF2B5EF4-FFF2-40B4-BE49-F238E27FC236}">
                <a16:creationId xmlns="" xmlns:a16="http://schemas.microsoft.com/office/drawing/2014/main" id="{10F6658B-3697-44AC-8C4A-5E75A11E6AD2}"/>
              </a:ext>
            </a:extLst>
          </p:cNvPr>
          <p:cNvSpPr>
            <a:spLocks noChangeArrowheads="1"/>
          </p:cNvSpPr>
          <p:nvPr/>
        </p:nvSpPr>
        <p:spPr bwMode="auto">
          <a:xfrm>
            <a:off x="360187" y="2883344"/>
            <a:ext cx="2536771" cy="72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2200" b="1">
                <a:solidFill>
                  <a:prstClr val="black"/>
                </a:solidFill>
              </a:rPr>
              <a:t>Số e </a:t>
            </a:r>
          </a:p>
          <a:p>
            <a:pPr algn="ctr" defTabSz="768096" eaLnBrk="1" hangingPunct="1"/>
            <a:r>
              <a:rPr lang="en-US" altLang="vi-VN" sz="2200" b="1">
                <a:solidFill>
                  <a:prstClr val="black"/>
                </a:solidFill>
              </a:rPr>
              <a:t>lớp ngoài cùng</a:t>
            </a:r>
            <a:r>
              <a:rPr lang="en-US" altLang="vi-VN" sz="2200" b="1">
                <a:solidFill>
                  <a:srgbClr val="0000FF"/>
                </a:solidFill>
              </a:rPr>
              <a:t>     </a:t>
            </a:r>
          </a:p>
        </p:txBody>
      </p:sp>
      <p:sp>
        <p:nvSpPr>
          <p:cNvPr id="30" name="Rectangle 29">
            <a:extLst>
              <a:ext uri="{FF2B5EF4-FFF2-40B4-BE49-F238E27FC236}">
                <a16:creationId xmlns="" xmlns:a16="http://schemas.microsoft.com/office/drawing/2014/main" id="{EB1B2A6D-8835-4550-82F9-A3924A01CE83}"/>
              </a:ext>
            </a:extLst>
          </p:cNvPr>
          <p:cNvSpPr>
            <a:spLocks noChangeArrowheads="1"/>
          </p:cNvSpPr>
          <p:nvPr/>
        </p:nvSpPr>
        <p:spPr bwMode="auto">
          <a:xfrm>
            <a:off x="431932" y="4419600"/>
            <a:ext cx="1902374" cy="14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206" tIns="25603" rIns="51206" bIns="25603">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768096" eaLnBrk="1" hangingPunct="1"/>
            <a:r>
              <a:rPr lang="en-US" altLang="vi-VN" sz="3000" b="1">
                <a:solidFill>
                  <a:srgbClr val="0000FF"/>
                </a:solidFill>
              </a:rPr>
              <a:t>Loại nguyên tố   </a:t>
            </a:r>
          </a:p>
        </p:txBody>
      </p:sp>
    </p:spTree>
    <p:extLst>
      <p:ext uri="{BB962C8B-B14F-4D97-AF65-F5344CB8AC3E}">
        <p14:creationId xmlns:p14="http://schemas.microsoft.com/office/powerpoint/2010/main" val="646278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4" grpId="0"/>
      <p:bldP spid="25" grpId="0"/>
      <p:bldP spid="29"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16632"/>
            <a:ext cx="8746172" cy="620474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Company Logo</a:t>
            </a:r>
            <a:endParaRPr lang="en-US"/>
          </a:p>
        </p:txBody>
      </p:sp>
      <p:pic>
        <p:nvPicPr>
          <p:cNvPr id="5" name="image56.jpeg"/>
          <p:cNvPicPr/>
          <p:nvPr/>
        </p:nvPicPr>
        <p:blipFill>
          <a:blip r:embed="rId2" cstate="print"/>
          <a:stretch>
            <a:fillRect/>
          </a:stretch>
        </p:blipFill>
        <p:spPr>
          <a:xfrm>
            <a:off x="395536" y="908721"/>
            <a:ext cx="8424936" cy="5400600"/>
          </a:xfrm>
          <a:prstGeom prst="rect">
            <a:avLst/>
          </a:prstGeom>
        </p:spPr>
      </p:pic>
    </p:spTree>
    <p:extLst>
      <p:ext uri="{BB962C8B-B14F-4D97-AF65-F5344CB8AC3E}">
        <p14:creationId xmlns:p14="http://schemas.microsoft.com/office/powerpoint/2010/main" val="1385990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Company Logo</a:t>
            </a:r>
            <a:endParaRPr lang="en-US"/>
          </a:p>
        </p:txBody>
      </p:sp>
      <p:pic>
        <p:nvPicPr>
          <p:cNvPr id="5" name="image57.jpeg"/>
          <p:cNvPicPr>
            <a:picLocks noGrp="1"/>
          </p:cNvPicPr>
          <p:nvPr>
            <p:ph idx="1"/>
          </p:nvPr>
        </p:nvPicPr>
        <p:blipFill>
          <a:blip r:embed="rId2" cstate="print"/>
          <a:stretch>
            <a:fillRect/>
          </a:stretch>
        </p:blipFill>
        <p:spPr>
          <a:xfrm>
            <a:off x="467544" y="764704"/>
            <a:ext cx="8356600" cy="5832648"/>
          </a:xfrm>
          <a:prstGeom prst="rect">
            <a:avLst/>
          </a:prstGeom>
        </p:spPr>
      </p:pic>
    </p:spTree>
    <p:extLst>
      <p:ext uri="{BB962C8B-B14F-4D97-AF65-F5344CB8AC3E}">
        <p14:creationId xmlns:p14="http://schemas.microsoft.com/office/powerpoint/2010/main" val="3042271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6">
            <a:extLst>
              <a:ext uri="{FF2B5EF4-FFF2-40B4-BE49-F238E27FC236}">
                <a16:creationId xmlns:a16="http://schemas.microsoft.com/office/drawing/2014/main" xmlns="" id="{664DFDA2-30F2-400E-98C4-3944A908C57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9133" y="5809234"/>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963"/>
            <a:ext cx="6979964" cy="40403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29"/>
            <a:ext cx="6979964" cy="4967514"/>
          </a:xfrm>
          <a:prstGeom prst="rect">
            <a:avLst/>
          </a:prstGeom>
          <a:solidFill>
            <a:srgbClr val="00C699"/>
          </a:solidFill>
        </p:spPr>
        <p:txBody>
          <a:bodyPr wrap="square" rtlCol="0">
            <a:spAutoFit/>
          </a:bodyPr>
          <a:lstStyle/>
          <a:p>
            <a:pPr algn="just">
              <a:lnSpc>
                <a:spcPct val="120000"/>
              </a:lnSpc>
            </a:pPr>
            <a:r>
              <a:rPr lang="vi-VN" sz="2400" dirty="0">
                <a:solidFill>
                  <a:schemeClr val="bg1"/>
                </a:solidFill>
                <a:latin typeface="Arial" panose="020B0604020202020204" pitchFamily="34" charset="0"/>
                <a:cs typeface="Arial" panose="020B0604020202020204" pitchFamily="34" charset="0"/>
              </a:rPr>
              <a:t>Bài 1. Những phát biểu nào sau đây là đúng khi nói về mô hình Rutherford</a:t>
            </a:r>
            <a:r>
              <a:rPr lang="en-US" sz="2400" dirty="0">
                <a:solidFill>
                  <a:schemeClr val="bg1"/>
                </a:solidFill>
                <a:latin typeface="Arial" panose="020B0604020202020204" pitchFamily="34" charset="0"/>
                <a:cs typeface="Arial" panose="020B0604020202020204" pitchFamily="34" charset="0"/>
              </a:rPr>
              <a:t> - </a:t>
            </a:r>
            <a:r>
              <a:rPr lang="vi-VN" sz="2400" dirty="0">
                <a:solidFill>
                  <a:schemeClr val="bg1"/>
                </a:solidFill>
                <a:latin typeface="Arial" panose="020B0604020202020204" pitchFamily="34" charset="0"/>
                <a:cs typeface="Arial" panose="020B0604020202020204" pitchFamily="34" charset="0"/>
              </a:rPr>
              <a:t>Bohr”</a:t>
            </a:r>
          </a:p>
          <a:p>
            <a:pPr algn="just">
              <a:lnSpc>
                <a:spcPct val="120000"/>
              </a:lnSpc>
            </a:pPr>
            <a:endParaRPr lang="vi-VN" sz="2400" dirty="0">
              <a:solidFill>
                <a:schemeClr val="bg1"/>
              </a:solidFill>
              <a:latin typeface="Arial" panose="020B0604020202020204" pitchFamily="34" charset="0"/>
              <a:cs typeface="Arial" panose="020B0604020202020204" pitchFamily="34" charset="0"/>
            </a:endParaRPr>
          </a:p>
          <a:p>
            <a:pPr algn="just">
              <a:lnSpc>
                <a:spcPct val="120000"/>
              </a:lnSpc>
            </a:pPr>
            <a:r>
              <a:rPr lang="vi-VN" sz="2400" dirty="0">
                <a:solidFill>
                  <a:schemeClr val="bg1"/>
                </a:solidFill>
                <a:latin typeface="Arial" panose="020B0604020202020204" pitchFamily="34" charset="0"/>
                <a:cs typeface="Arial" panose="020B0604020202020204" pitchFamily="34" charset="0"/>
              </a:rPr>
              <a:t>A. Electron quay xung quanh hạt nhân theo những quỹ đạo giống như các hành tinh quay xung quanh Mặt Trời.</a:t>
            </a:r>
          </a:p>
          <a:p>
            <a:pPr algn="just">
              <a:lnSpc>
                <a:spcPct val="120000"/>
              </a:lnSpc>
            </a:pPr>
            <a:r>
              <a:rPr lang="vi-VN" sz="2400" dirty="0">
                <a:solidFill>
                  <a:schemeClr val="bg1"/>
                </a:solidFill>
                <a:latin typeface="Arial" panose="020B0604020202020204" pitchFamily="34" charset="0"/>
                <a:cs typeface="Arial" panose="020B0604020202020204" pitchFamily="34" charset="0"/>
              </a:rPr>
              <a:t>B. Electron không chuyển động theo quỹ đạo cố định mà trong cả khu vực không gian xung quanh hạt nhân</a:t>
            </a:r>
          </a:p>
          <a:p>
            <a:pPr algn="just">
              <a:lnSpc>
                <a:spcPct val="120000"/>
              </a:lnSpc>
            </a:pPr>
            <a:r>
              <a:rPr lang="vi-VN" sz="2400" dirty="0">
                <a:solidFill>
                  <a:schemeClr val="bg1"/>
                </a:solidFill>
                <a:latin typeface="Arial" panose="020B0604020202020204" pitchFamily="34" charset="0"/>
                <a:cs typeface="Arial" panose="020B0604020202020204" pitchFamily="34" charset="0"/>
              </a:rPr>
              <a:t>C. Electron không bị hút vào hạt nhân do còn chịu tác dụng của lục quán tính.</a:t>
            </a:r>
            <a:endParaRPr lang="en-US" sz="2400" dirty="0">
              <a:solidFill>
                <a:schemeClr val="bg1"/>
              </a:solidFill>
              <a:latin typeface="Arial" panose="020B0604020202020204" pitchFamily="34" charset="0"/>
              <a:cs typeface="Arial" panose="020B0604020202020204" pitchFamily="34" charset="0"/>
            </a:endParaRPr>
          </a:p>
        </p:txBody>
      </p:sp>
      <p:pic>
        <p:nvPicPr>
          <p:cNvPr id="20" name="Picture 6">
            <a:extLst>
              <a:ext uri="{FF2B5EF4-FFF2-40B4-BE49-F238E27FC236}">
                <a16:creationId xmlns:a16="http://schemas.microsoft.com/office/drawing/2014/main" xmlns="" id="{086C15F8-E95F-4933-AE3B-249FFA9BCAB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6635" y="4747899"/>
            <a:ext cx="957539" cy="1459866"/>
          </a:xfrm>
          <a:prstGeom prst="rect">
            <a:avLst/>
          </a:prstGeom>
        </p:spPr>
      </p:pic>
      <p:grpSp>
        <p:nvGrpSpPr>
          <p:cNvPr id="21" name="Group 20">
            <a:extLst>
              <a:ext uri="{FF2B5EF4-FFF2-40B4-BE49-F238E27FC236}">
                <a16:creationId xmlns:a16="http://schemas.microsoft.com/office/drawing/2014/main" xmlns="" id="{42E0EF8B-1375-4606-8657-0F0AC068CCF7}"/>
              </a:ext>
            </a:extLst>
          </p:cNvPr>
          <p:cNvGrpSpPr/>
          <p:nvPr/>
        </p:nvGrpSpPr>
        <p:grpSpPr>
          <a:xfrm>
            <a:off x="4572000" y="4819325"/>
            <a:ext cx="1791821" cy="535531"/>
            <a:chOff x="548845" y="2942251"/>
            <a:chExt cx="845907" cy="535531"/>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8845" y="2942251"/>
              <a:ext cx="845907" cy="480531"/>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612090" y="2942251"/>
              <a:ext cx="782662" cy="535531"/>
            </a:xfrm>
            <a:prstGeom prst="rect">
              <a:avLst/>
            </a:prstGeom>
            <a:noFill/>
          </p:spPr>
          <p:txBody>
            <a:bodyPr wrap="square" rtlCol="0">
              <a:spAutoFit/>
            </a:bodyPr>
            <a:lstStyle/>
            <a:p>
              <a:pPr algn="ctr">
                <a:lnSpc>
                  <a:spcPct val="120000"/>
                </a:lnSpc>
              </a:pPr>
              <a:r>
                <a:rPr lang="vi-VN" sz="2400" dirty="0">
                  <a:latin typeface="Arial" panose="020B0604020202020204" pitchFamily="34" charset="0"/>
                  <a:cs typeface="Arial" panose="020B0604020202020204" pitchFamily="34" charset="0"/>
                </a:rPr>
                <a:t>Đáp án: A</a:t>
              </a:r>
            </a:p>
          </p:txBody>
        </p:sp>
      </p:grpSp>
    </p:spTree>
    <p:extLst>
      <p:ext uri="{BB962C8B-B14F-4D97-AF65-F5344CB8AC3E}">
        <p14:creationId xmlns:p14="http://schemas.microsoft.com/office/powerpoint/2010/main" val="226759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393C26AF-F77D-43E3-8992-209CB6254F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73038" y="5580111"/>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963"/>
            <a:ext cx="6979964" cy="18243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30"/>
            <a:ext cx="6979964" cy="2308324"/>
          </a:xfrm>
          <a:prstGeom prst="rect">
            <a:avLst/>
          </a:prstGeom>
          <a:solidFill>
            <a:srgbClr val="00C699"/>
          </a:solidFill>
        </p:spPr>
        <p:txBody>
          <a:bodyPr wrap="square" rtlCol="0">
            <a:spAutoFit/>
          </a:bodyPr>
          <a:lstStyle/>
          <a:p>
            <a:pPr algn="just">
              <a:lnSpc>
                <a:spcPct val="120000"/>
              </a:lnSpc>
            </a:pPr>
            <a:r>
              <a:rPr lang="vi-VN" sz="2400" dirty="0">
                <a:solidFill>
                  <a:schemeClr val="bg1"/>
                </a:solidFill>
                <a:latin typeface="Arial" panose="020B0604020202020204" pitchFamily="34" charset="0"/>
                <a:cs typeface="Arial" panose="020B0604020202020204" pitchFamily="34" charset="0"/>
              </a:rPr>
              <a:t> Bài 2.</a:t>
            </a:r>
          </a:p>
          <a:p>
            <a:pPr algn="just">
              <a:lnSpc>
                <a:spcPct val="120000"/>
              </a:lnSpc>
            </a:pPr>
            <a:r>
              <a:rPr lang="vi-VN" sz="2400" dirty="0">
                <a:solidFill>
                  <a:schemeClr val="bg1"/>
                </a:solidFill>
                <a:latin typeface="Arial" panose="020B0604020202020204" pitchFamily="34" charset="0"/>
                <a:cs typeface="Arial" panose="020B0604020202020204" pitchFamily="34" charset="0"/>
              </a:rPr>
              <a:t>Nguyên tử Li(Z = 3) có 2 electron ở lớp K và I electron ở lớp L. So sánh năng lượng của electron giữa hai lớp theo mô hình Rutherford –</a:t>
            </a:r>
            <a:r>
              <a:rPr lang="en-US" sz="2400" dirty="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Bohr </a:t>
            </a: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3633536" y="4528025"/>
            <a:ext cx="4970911" cy="1342320"/>
            <a:chOff x="5005137" y="4819324"/>
            <a:chExt cx="5085346" cy="1342320"/>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052087"/>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1200329"/>
            </a:xfrm>
            <a:prstGeom prst="rect">
              <a:avLst/>
            </a:prstGeom>
            <a:noFill/>
          </p:spPr>
          <p:txBody>
            <a:bodyPr wrap="square" rtlCol="0">
              <a:spAutoFit/>
            </a:bodyPr>
            <a:lstStyle/>
            <a:p>
              <a:pPr algn="just">
                <a:lnSpc>
                  <a:spcPct val="120000"/>
                </a:lnSpc>
              </a:pPr>
              <a:r>
                <a:rPr lang="vi-VN" sz="2000" dirty="0">
                  <a:latin typeface="Arial" panose="020B0604020202020204" pitchFamily="34" charset="0"/>
                  <a:cs typeface="Arial" panose="020B0604020202020204" pitchFamily="34" charset="0"/>
                </a:rPr>
                <a:t>Năng lượng của electron lớp L lớn hơn ở lớp K, vì electron ở xa hạt nhân hơn</a:t>
              </a:r>
            </a:p>
          </p:txBody>
        </p:sp>
      </p:grpSp>
      <p:grpSp>
        <p:nvGrpSpPr>
          <p:cNvPr id="11" name="Group 10">
            <a:extLst>
              <a:ext uri="{FF2B5EF4-FFF2-40B4-BE49-F238E27FC236}">
                <a16:creationId xmlns:a16="http://schemas.microsoft.com/office/drawing/2014/main" xmlns="" id="{DE111CD1-E725-42F1-A71D-FD2E88F34C33}"/>
              </a:ext>
            </a:extLst>
          </p:cNvPr>
          <p:cNvGrpSpPr/>
          <p:nvPr/>
        </p:nvGrpSpPr>
        <p:grpSpPr>
          <a:xfrm>
            <a:off x="4535178" y="2376823"/>
            <a:ext cx="1294016" cy="1664403"/>
            <a:chOff x="4438093" y="935581"/>
            <a:chExt cx="1725354" cy="1664403"/>
          </a:xfrm>
        </p:grpSpPr>
        <p:sp>
          <p:nvSpPr>
            <p:cNvPr id="12" name="Oval 11">
              <a:extLst>
                <a:ext uri="{FF2B5EF4-FFF2-40B4-BE49-F238E27FC236}">
                  <a16:creationId xmlns:a16="http://schemas.microsoft.com/office/drawing/2014/main" xmlns="" id="{9EAE861F-53D3-43E8-A06F-16FC5520D283}"/>
                </a:ext>
              </a:extLst>
            </p:cNvPr>
            <p:cNvSpPr/>
            <p:nvPr/>
          </p:nvSpPr>
          <p:spPr>
            <a:xfrm>
              <a:off x="4499044" y="935581"/>
              <a:ext cx="1664403" cy="16644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xmlns="" id="{39161A66-8F4D-4414-98A8-5FEBB8BE2509}"/>
                </a:ext>
              </a:extLst>
            </p:cNvPr>
            <p:cNvSpPr/>
            <p:nvPr/>
          </p:nvSpPr>
          <p:spPr>
            <a:xfrm flipV="1">
              <a:off x="5130369" y="1566906"/>
              <a:ext cx="401753" cy="401753"/>
            </a:xfrm>
            <a:prstGeom prst="ellipse">
              <a:avLst/>
            </a:prstGeom>
            <a:solidFill>
              <a:srgbClr val="F6D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xmlns="" id="{D682F570-CDFB-4A76-91CB-F42F59E25A7E}"/>
                </a:ext>
              </a:extLst>
            </p:cNvPr>
            <p:cNvSpPr/>
            <p:nvPr/>
          </p:nvSpPr>
          <p:spPr>
            <a:xfrm>
              <a:off x="4699921" y="1136457"/>
              <a:ext cx="1262651" cy="126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xmlns="" id="{98E268D7-807C-4269-B6C3-2D303296B34E}"/>
                </a:ext>
              </a:extLst>
            </p:cNvPr>
            <p:cNvSpPr/>
            <p:nvPr/>
          </p:nvSpPr>
          <p:spPr>
            <a:xfrm>
              <a:off x="5269656" y="1101340"/>
              <a:ext cx="123179" cy="123179"/>
            </a:xfrm>
            <a:prstGeom prst="ellipse">
              <a:avLst/>
            </a:prstGeom>
            <a:gradFill flip="none" rotWithShape="1">
              <a:gsLst>
                <a:gs pos="0">
                  <a:schemeClr val="accent1">
                    <a:lumMod val="5000"/>
                    <a:lumOff val="95000"/>
                  </a:schemeClr>
                </a:gs>
                <a:gs pos="63000">
                  <a:schemeClr val="accent1">
                    <a:lumMod val="60000"/>
                    <a:lumOff val="40000"/>
                  </a:schemeClr>
                </a:gs>
                <a:gs pos="100000">
                  <a:schemeClr val="accent1">
                    <a:lumMod val="60000"/>
                    <a:lumOff val="4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a:extLst>
                <a:ext uri="{FF2B5EF4-FFF2-40B4-BE49-F238E27FC236}">
                  <a16:creationId xmlns:a16="http://schemas.microsoft.com/office/drawing/2014/main" xmlns="" id="{CCD22A61-D8EB-4D25-84AA-DE016DC26FD6}"/>
                </a:ext>
              </a:extLst>
            </p:cNvPr>
            <p:cNvSpPr/>
            <p:nvPr/>
          </p:nvSpPr>
          <p:spPr>
            <a:xfrm>
              <a:off x="5269656" y="2322392"/>
              <a:ext cx="123179" cy="123179"/>
            </a:xfrm>
            <a:prstGeom prst="ellipse">
              <a:avLst/>
            </a:prstGeom>
            <a:gradFill flip="none" rotWithShape="1">
              <a:gsLst>
                <a:gs pos="0">
                  <a:schemeClr val="accent1">
                    <a:lumMod val="5000"/>
                    <a:lumOff val="95000"/>
                  </a:schemeClr>
                </a:gs>
                <a:gs pos="63000">
                  <a:schemeClr val="accent1">
                    <a:lumMod val="60000"/>
                    <a:lumOff val="40000"/>
                  </a:schemeClr>
                </a:gs>
                <a:gs pos="100000">
                  <a:schemeClr val="accent1">
                    <a:lumMod val="60000"/>
                    <a:lumOff val="4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a:extLst>
                <a:ext uri="{FF2B5EF4-FFF2-40B4-BE49-F238E27FC236}">
                  <a16:creationId xmlns:a16="http://schemas.microsoft.com/office/drawing/2014/main" xmlns="" id="{4E9FB898-BA3E-4552-B578-4BFB023AC71C}"/>
                </a:ext>
              </a:extLst>
            </p:cNvPr>
            <p:cNvSpPr/>
            <p:nvPr/>
          </p:nvSpPr>
          <p:spPr>
            <a:xfrm>
              <a:off x="4438093" y="1706192"/>
              <a:ext cx="123179" cy="123179"/>
            </a:xfrm>
            <a:prstGeom prst="ellipse">
              <a:avLst/>
            </a:prstGeom>
            <a:gradFill flip="none" rotWithShape="1">
              <a:gsLst>
                <a:gs pos="0">
                  <a:schemeClr val="accent1">
                    <a:lumMod val="5000"/>
                    <a:lumOff val="95000"/>
                  </a:schemeClr>
                </a:gs>
                <a:gs pos="63000">
                  <a:schemeClr val="accent1">
                    <a:lumMod val="60000"/>
                    <a:lumOff val="40000"/>
                  </a:schemeClr>
                </a:gs>
                <a:gs pos="100000">
                  <a:schemeClr val="accent1">
                    <a:lumMod val="60000"/>
                    <a:lumOff val="4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6" name="Picture 13">
            <a:extLst>
              <a:ext uri="{FF2B5EF4-FFF2-40B4-BE49-F238E27FC236}">
                <a16:creationId xmlns:a16="http://schemas.microsoft.com/office/drawing/2014/main" xmlns="" id="{64558D4D-967B-4D24-8A7E-1934A89D12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557212" y="4747899"/>
            <a:ext cx="1109015" cy="1459866"/>
          </a:xfrm>
          <a:prstGeom prst="rect">
            <a:avLst/>
          </a:prstGeom>
        </p:spPr>
      </p:pic>
    </p:spTree>
    <p:extLst>
      <p:ext uri="{BB962C8B-B14F-4D97-AF65-F5344CB8AC3E}">
        <p14:creationId xmlns:p14="http://schemas.microsoft.com/office/powerpoint/2010/main" val="25035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6">
            <a:extLst>
              <a:ext uri="{FF2B5EF4-FFF2-40B4-BE49-F238E27FC236}">
                <a16:creationId xmlns:a16="http://schemas.microsoft.com/office/drawing/2014/main" xmlns="" id="{3748C11B-3B1E-4742-96C6-49FCD1AF322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0590" y="5580111"/>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18243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30"/>
            <a:ext cx="6979964" cy="2308324"/>
          </a:xfrm>
          <a:prstGeom prst="rect">
            <a:avLst/>
          </a:prstGeom>
          <a:solidFill>
            <a:srgbClr val="00C699"/>
          </a:solidFill>
        </p:spPr>
        <p:txBody>
          <a:bodyPr wrap="square" rtlCol="0">
            <a:spAutoFit/>
          </a:bodyPr>
          <a:lstStyle/>
          <a:p>
            <a:pPr algn="just">
              <a:lnSpc>
                <a:spcPct val="120000"/>
              </a:lnSpc>
            </a:pPr>
            <a:r>
              <a:rPr lang="vi-VN" sz="2400" dirty="0">
                <a:solidFill>
                  <a:schemeClr val="bg1"/>
                </a:solidFill>
                <a:latin typeface="Arial" panose="020B0604020202020204" pitchFamily="34" charset="0"/>
                <a:cs typeface="Arial" panose="020B0604020202020204" pitchFamily="34" charset="0"/>
              </a:rPr>
              <a:t>Bài 3. Sử dụng mô hình Rutherford – Bohr, hãy cho biết khi electron của nguyên tử H hấp thụ một năng lượng phù hợp, electron đó sẽ chuyển ra xa hay tiến gần vào hạt nhân hơn. Giải thích</a:t>
            </a:r>
            <a:r>
              <a:rPr lang="en-US" sz="2400" dirty="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electron giữa hai lớp theo mô hình Rutherford –Bohr </a:t>
            </a: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313510" y="4241680"/>
            <a:ext cx="6473303" cy="2303341"/>
            <a:chOff x="5213684" y="4819324"/>
            <a:chExt cx="4876799" cy="932250"/>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23776" y="4819324"/>
              <a:ext cx="4866705" cy="932250"/>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186853"/>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xmlns="" id="{DE111CD1-E725-42F1-A71D-FD2E88F34C33}"/>
              </a:ext>
            </a:extLst>
          </p:cNvPr>
          <p:cNvGrpSpPr/>
          <p:nvPr/>
        </p:nvGrpSpPr>
        <p:grpSpPr>
          <a:xfrm>
            <a:off x="4586355" y="2041932"/>
            <a:ext cx="1248302" cy="1664403"/>
            <a:chOff x="4499044" y="935581"/>
            <a:chExt cx="1664403" cy="1664403"/>
          </a:xfrm>
        </p:grpSpPr>
        <p:sp>
          <p:nvSpPr>
            <p:cNvPr id="12" name="Oval 11">
              <a:extLst>
                <a:ext uri="{FF2B5EF4-FFF2-40B4-BE49-F238E27FC236}">
                  <a16:creationId xmlns:a16="http://schemas.microsoft.com/office/drawing/2014/main" xmlns="" id="{9EAE861F-53D3-43E8-A06F-16FC5520D283}"/>
                </a:ext>
              </a:extLst>
            </p:cNvPr>
            <p:cNvSpPr/>
            <p:nvPr/>
          </p:nvSpPr>
          <p:spPr>
            <a:xfrm>
              <a:off x="4499044" y="935581"/>
              <a:ext cx="1664403" cy="16644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xmlns="" id="{39161A66-8F4D-4414-98A8-5FEBB8BE2509}"/>
                </a:ext>
              </a:extLst>
            </p:cNvPr>
            <p:cNvSpPr/>
            <p:nvPr/>
          </p:nvSpPr>
          <p:spPr>
            <a:xfrm flipV="1">
              <a:off x="5130369" y="1566906"/>
              <a:ext cx="401753" cy="401753"/>
            </a:xfrm>
            <a:prstGeom prst="ellipse">
              <a:avLst/>
            </a:prstGeom>
            <a:solidFill>
              <a:srgbClr val="F6D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xmlns="" id="{D682F570-CDFB-4A76-91CB-F42F59E25A7E}"/>
                </a:ext>
              </a:extLst>
            </p:cNvPr>
            <p:cNvSpPr/>
            <p:nvPr/>
          </p:nvSpPr>
          <p:spPr>
            <a:xfrm>
              <a:off x="4699921" y="1136457"/>
              <a:ext cx="1262651" cy="12626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a:extLst>
                <a:ext uri="{FF2B5EF4-FFF2-40B4-BE49-F238E27FC236}">
                  <a16:creationId xmlns:a16="http://schemas.microsoft.com/office/drawing/2014/main" xmlns="" id="{CCD22A61-D8EB-4D25-84AA-DE016DC26FD6}"/>
                </a:ext>
              </a:extLst>
            </p:cNvPr>
            <p:cNvSpPr/>
            <p:nvPr/>
          </p:nvSpPr>
          <p:spPr>
            <a:xfrm>
              <a:off x="5269656" y="2322392"/>
              <a:ext cx="123179" cy="123179"/>
            </a:xfrm>
            <a:prstGeom prst="ellipse">
              <a:avLst/>
            </a:prstGeom>
            <a:gradFill flip="none" rotWithShape="1">
              <a:gsLst>
                <a:gs pos="0">
                  <a:schemeClr val="accent1">
                    <a:lumMod val="5000"/>
                    <a:lumOff val="95000"/>
                  </a:schemeClr>
                </a:gs>
                <a:gs pos="63000">
                  <a:schemeClr val="accent1">
                    <a:lumMod val="60000"/>
                    <a:lumOff val="40000"/>
                  </a:schemeClr>
                </a:gs>
                <a:gs pos="100000">
                  <a:schemeClr val="accent1">
                    <a:lumMod val="60000"/>
                    <a:lumOff val="4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0" name="Picture 12">
            <a:extLst>
              <a:ext uri="{FF2B5EF4-FFF2-40B4-BE49-F238E27FC236}">
                <a16:creationId xmlns:a16="http://schemas.microsoft.com/office/drawing/2014/main" xmlns="" id="{12851192-84BB-4B91-A660-A1E48837C4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7976" y="4528024"/>
            <a:ext cx="780365" cy="1459866"/>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4D6753F2-7ADA-49E5-BCA2-21D91EFC212D}"/>
                  </a:ext>
                </a:extLst>
              </p:cNvPr>
              <p:cNvSpPr txBox="1"/>
              <p:nvPr/>
            </p:nvSpPr>
            <p:spPr>
              <a:xfrm>
                <a:off x="2326906" y="4261162"/>
                <a:ext cx="6349957" cy="2308324"/>
              </a:xfrm>
              <a:prstGeom prst="rect">
                <a:avLst/>
              </a:prstGeom>
              <a:noFill/>
            </p:spPr>
            <p:txBody>
              <a:bodyPr wrap="square" rtlCol="0">
                <a:spAutoFit/>
              </a:bodyPr>
              <a:lstStyle/>
              <a:p>
                <a:pPr algn="just">
                  <a:lnSpc>
                    <a:spcPct val="120000"/>
                  </a:lnSpc>
                </a:pPr>
                <a:r>
                  <a:rPr lang="en-US" sz="2000" dirty="0">
                    <a:latin typeface="Arial" panose="020B0604020202020204" pitchFamily="34" charset="0"/>
                    <a:cs typeface="Arial" panose="020B0604020202020204" pitchFamily="34" charset="0"/>
                  </a:rPr>
                  <a:t>Theo </a:t>
                </a:r>
                <a:r>
                  <a:rPr lang="en-US" sz="2000" dirty="0" err="1">
                    <a:latin typeface="Arial" panose="020B0604020202020204" pitchFamily="34" charset="0"/>
                    <a:cs typeface="Arial" panose="020B0604020202020204" pitchFamily="34" charset="0"/>
                  </a:rPr>
                  <a:t>mô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Rutherford – Bord: </a:t>
                </a:r>
                <a:r>
                  <a:rPr lang="vi-VN" sz="2000" dirty="0">
                    <a:latin typeface="Arial" panose="020B0604020202020204" pitchFamily="34" charset="0"/>
                    <a:cs typeface="Arial" panose="020B0604020202020204" pitchFamily="34" charset="0"/>
                  </a:rPr>
                  <a:t>Năng lượng của electron phụ thuộc vào khoảng cách từ electron đó tới hạt nhân nguyên tử. Electron ở càng xa hạt nhân thì có năng lượng càng cao. </a:t>
                </a:r>
                <a:endParaRPr lang="en-US" sz="2000" dirty="0">
                  <a:latin typeface="Arial" panose="020B0604020202020204" pitchFamily="34" charset="0"/>
                  <a:cs typeface="Arial" panose="020B0604020202020204" pitchFamily="34" charset="0"/>
                </a:endParaRPr>
              </a:p>
              <a:p>
                <a:pPr algn="just">
                  <a:lnSpc>
                    <a:spcPct val="120000"/>
                  </a:lnSpc>
                </a:pPr>
                <a:r>
                  <a:rPr lang="en-US" sz="2000" dirty="0">
                    <a:latin typeface="Arial" panose="020B0604020202020204" pitchFamily="34" charset="0"/>
                    <a:cs typeface="Arial" panose="020B0604020202020204" pitchFamily="34" charset="0"/>
                  </a:rPr>
                  <a:t>Khi electron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H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14:m>
                  <m:oMath xmlns:m="http://schemas.openxmlformats.org/officeDocument/2006/math">
                    <m:groupChr>
                      <m:groupChrPr>
                        <m:chr m:val="⇒"/>
                        <m:vertJc m:val="bot"/>
                        <m:ctrlPr>
                          <a:rPr lang="en-US" sz="2000" i="1" smtClean="0">
                            <a:latin typeface="Cambria Math"/>
                            <a:cs typeface="Arial" panose="020B0604020202020204" pitchFamily="34" charset="0"/>
                          </a:rPr>
                        </m:ctrlPr>
                      </m:groupChrPr>
                      <m:e>
                        <m:r>
                          <m:rPr>
                            <m:brk m:alnAt="2"/>
                          </m:rPr>
                          <a:rPr lang="en-US" sz="2000" b="0" i="1" smtClean="0">
                            <a:latin typeface="Cambria Math" panose="02040503050406030204" pitchFamily="18" charset="0"/>
                            <a:cs typeface="Arial" panose="020B0604020202020204" pitchFamily="34" charset="0"/>
                          </a:rPr>
                          <m:t> </m:t>
                        </m:r>
                        <m:r>
                          <a:rPr lang="en-US" sz="2000" b="0" i="1" smtClean="0">
                            <a:latin typeface="Cambria Math" panose="02040503050406030204" pitchFamily="18" charset="0"/>
                            <a:cs typeface="Arial" panose="020B0604020202020204" pitchFamily="34" charset="0"/>
                          </a:rPr>
                          <m:t>   </m:t>
                        </m:r>
                      </m:e>
                    </m:groupChr>
                  </m:oMath>
                </a14:m>
                <a:r>
                  <a:rPr lang="en-US" sz="2000" dirty="0">
                    <a:latin typeface="Arial" panose="020B0604020202020204" pitchFamily="34" charset="0"/>
                    <a:cs typeface="Arial" panose="020B0604020202020204" pitchFamily="34" charset="0"/>
                  </a:rPr>
                  <a:t> </a:t>
                </a:r>
                <a:r>
                  <a:rPr lang="vi-VN" sz="2000" dirty="0">
                    <a:cs typeface="Arial" panose="020B0604020202020204" pitchFamily="34" charset="0"/>
                  </a:rPr>
                  <a:t>electron đó sẽ chuyển ra xa </a:t>
                </a:r>
                <a:endParaRPr lang="vi-VN" sz="20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xmlns="" xmlns:a14="http://schemas.microsoft.com/office/drawing/2010/main" id="{4D6753F2-7ADA-49E5-BCA2-21D91EFC212D}"/>
                  </a:ext>
                </a:extLst>
              </p:cNvPr>
              <p:cNvSpPr txBox="1">
                <a:spLocks noRot="1" noChangeAspect="1" noMove="1" noResize="1" noEditPoints="1" noAdjustHandles="1" noChangeArrowheads="1" noChangeShapeType="1" noTextEdit="1"/>
              </p:cNvSpPr>
              <p:nvPr/>
            </p:nvSpPr>
            <p:spPr>
              <a:xfrm>
                <a:off x="2326906" y="4261162"/>
                <a:ext cx="6349957" cy="2308324"/>
              </a:xfrm>
              <a:prstGeom prst="rect">
                <a:avLst/>
              </a:prstGeom>
              <a:blipFill rotWithShape="1">
                <a:blip r:embed="rId10"/>
                <a:stretch>
                  <a:fillRect l="-1057" r="-961" b="-13193"/>
                </a:stretch>
              </a:blipFill>
            </p:spPr>
            <p:txBody>
              <a:bodyPr/>
              <a:lstStyle/>
              <a:p>
                <a:r>
                  <a:rPr lang="en-US">
                    <a:noFill/>
                  </a:rPr>
                  <a:t> </a:t>
                </a:r>
              </a:p>
            </p:txBody>
          </p:sp>
        </mc:Fallback>
      </mc:AlternateContent>
    </p:spTree>
    <p:extLst>
      <p:ext uri="{BB962C8B-B14F-4D97-AF65-F5344CB8AC3E}">
        <p14:creationId xmlns:p14="http://schemas.microsoft.com/office/powerpoint/2010/main" val="33422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6">
            <a:extLst>
              <a:ext uri="{FF2B5EF4-FFF2-40B4-BE49-F238E27FC236}">
                <a16:creationId xmlns:a16="http://schemas.microsoft.com/office/drawing/2014/main" xmlns="" id="{587AE635-E5E9-4243-8046-D089D16079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9133" y="5809234"/>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226754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30"/>
            <a:ext cx="6979964" cy="2751522"/>
          </a:xfrm>
          <a:prstGeom prst="rect">
            <a:avLst/>
          </a:prstGeom>
          <a:solidFill>
            <a:srgbClr val="00C699"/>
          </a:solidFill>
        </p:spPr>
        <p:txBody>
          <a:bodyPr wrap="square" rtlCol="0">
            <a:spAutoFit/>
          </a:bodyPr>
          <a:lstStyle/>
          <a:p>
            <a:pPr algn="just">
              <a:lnSpc>
                <a:spcPct val="120000"/>
              </a:lnSpc>
            </a:pPr>
            <a:r>
              <a:rPr lang="vi-VN" sz="2400" dirty="0">
                <a:solidFill>
                  <a:schemeClr val="bg1"/>
                </a:solidFill>
                <a:latin typeface="Arial" panose="020B0604020202020204" pitchFamily="34" charset="0"/>
                <a:cs typeface="Arial" panose="020B0604020202020204" pitchFamily="34" charset="0"/>
              </a:rPr>
              <a:t>Bài 4. Từ khái niệm: Orbital nguyên tử là khu vực không gian xung quanh hạt nhân nguyên tử mà xác suất tìm thấy electron trong khu vực đó là lớn nhất (khoảng 90%). Phát biểu sau </a:t>
            </a:r>
            <a:r>
              <a:rPr lang="en-US" sz="2400" dirty="0">
                <a:solidFill>
                  <a:schemeClr val="bg1"/>
                </a:solidFill>
                <a:latin typeface="Arial" panose="020B0604020202020204" pitchFamily="34" charset="0"/>
                <a:cs typeface="Arial" panose="020B0604020202020204" pitchFamily="34" charset="0"/>
              </a:rPr>
              <a:t>đ</a:t>
            </a:r>
            <a:r>
              <a:rPr lang="vi-VN" sz="2400" dirty="0">
                <a:solidFill>
                  <a:schemeClr val="bg1"/>
                </a:solidFill>
                <a:latin typeface="Arial" panose="020B0604020202020204" pitchFamily="34" charset="0"/>
                <a:cs typeface="Arial" panose="020B0604020202020204" pitchFamily="34" charset="0"/>
              </a:rPr>
              <a:t>ây có đúng không. </a:t>
            </a:r>
            <a:r>
              <a:rPr lang="en-US" sz="2400" dirty="0" smtClean="0">
                <a:solidFill>
                  <a:schemeClr val="bg1"/>
                </a:solidFill>
                <a:latin typeface="Arial" panose="020B0604020202020204" pitchFamily="34" charset="0"/>
                <a:cs typeface="Arial" panose="020B0604020202020204" pitchFamily="34" charset="0"/>
              </a:rPr>
              <a:t>“</a:t>
            </a:r>
            <a:r>
              <a:rPr lang="vi-VN" sz="2400" dirty="0" smtClean="0">
                <a:solidFill>
                  <a:schemeClr val="bg1"/>
                </a:solidFill>
                <a:latin typeface="Arial" panose="020B0604020202020204" pitchFamily="34" charset="0"/>
                <a:cs typeface="Arial" panose="020B0604020202020204" pitchFamily="34" charset="0"/>
              </a:rPr>
              <a:t>Xác </a:t>
            </a:r>
            <a:r>
              <a:rPr lang="vi-VN" sz="2400" dirty="0">
                <a:solidFill>
                  <a:schemeClr val="bg1"/>
                </a:solidFill>
                <a:latin typeface="Arial" panose="020B0604020202020204" pitchFamily="34" charset="0"/>
                <a:cs typeface="Arial" panose="020B0604020202020204" pitchFamily="34" charset="0"/>
              </a:rPr>
              <a:t>suất tìm thấy electron tại mỗi điểm trong không gian của A0 là 90</a:t>
            </a:r>
            <a:r>
              <a:rPr lang="vi-VN" sz="2400" dirty="0" smtClean="0">
                <a:solidFill>
                  <a:schemeClr val="bg1"/>
                </a:solidFill>
                <a:latin typeface="Arial" panose="020B0604020202020204" pitchFamily="34" charset="0"/>
                <a:cs typeface="Arial" panose="020B0604020202020204" pitchFamily="34" charset="0"/>
              </a:rPr>
              <a:t>%</a:t>
            </a:r>
            <a:r>
              <a:rPr lang="en-US" sz="2400" dirty="0" smtClean="0">
                <a:solidFill>
                  <a:schemeClr val="bg1"/>
                </a:solidFill>
                <a:latin typeface="Arial" panose="020B0604020202020204" pitchFamily="34" charset="0"/>
                <a:cs typeface="Arial" panose="020B0604020202020204" pitchFamily="34" charset="0"/>
              </a:rPr>
              <a:t>”</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Giải thích</a:t>
            </a: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753285" y="5018756"/>
            <a:ext cx="5728447" cy="1839245"/>
            <a:chOff x="5005137" y="4819324"/>
            <a:chExt cx="5085346" cy="1052087"/>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052087"/>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264082"/>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xmlns="" id="{D5E4CB34-2982-4ABE-925C-DE47EF5F5E9A}"/>
              </a:ext>
            </a:extLst>
          </p:cNvPr>
          <p:cNvGrpSpPr/>
          <p:nvPr/>
        </p:nvGrpSpPr>
        <p:grpSpPr>
          <a:xfrm>
            <a:off x="4425714" y="2521336"/>
            <a:ext cx="1742232" cy="2322976"/>
            <a:chOff x="2397870" y="1517005"/>
            <a:chExt cx="2322976" cy="2322976"/>
          </a:xfrm>
        </p:grpSpPr>
        <p:sp>
          <p:nvSpPr>
            <p:cNvPr id="20" name="Oval 19">
              <a:extLst>
                <a:ext uri="{FF2B5EF4-FFF2-40B4-BE49-F238E27FC236}">
                  <a16:creationId xmlns:a16="http://schemas.microsoft.com/office/drawing/2014/main" xmlns="" id="{C31D78C4-5DF7-4E86-B6AA-02451B5B46C7}"/>
                </a:ext>
              </a:extLst>
            </p:cNvPr>
            <p:cNvSpPr/>
            <p:nvPr/>
          </p:nvSpPr>
          <p:spPr>
            <a:xfrm>
              <a:off x="2397870" y="1517005"/>
              <a:ext cx="2322976" cy="2322976"/>
            </a:xfrm>
            <a:prstGeom prst="ellipse">
              <a:avLst/>
            </a:prstGeom>
            <a:gradFill>
              <a:gsLst>
                <a:gs pos="100000">
                  <a:schemeClr val="accent1">
                    <a:lumMod val="5000"/>
                    <a:lumOff val="95000"/>
                  </a:schemeClr>
                </a:gs>
                <a:gs pos="0">
                  <a:schemeClr val="accent1">
                    <a:lumMod val="60000"/>
                    <a:lumOff val="40000"/>
                  </a:schemeClr>
                </a:gs>
                <a:gs pos="61000">
                  <a:schemeClr val="accent1">
                    <a:lumMod val="40000"/>
                    <a:lumOff val="6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1" name="Group 20">
              <a:extLst>
                <a:ext uri="{FF2B5EF4-FFF2-40B4-BE49-F238E27FC236}">
                  <a16:creationId xmlns:a16="http://schemas.microsoft.com/office/drawing/2014/main" xmlns="" id="{C77AF060-2765-4644-BB63-F732EDED98ED}"/>
                </a:ext>
              </a:extLst>
            </p:cNvPr>
            <p:cNvGrpSpPr/>
            <p:nvPr/>
          </p:nvGrpSpPr>
          <p:grpSpPr>
            <a:xfrm>
              <a:off x="3389796" y="2510603"/>
              <a:ext cx="339125" cy="335780"/>
              <a:chOff x="3364832" y="2495613"/>
              <a:chExt cx="339125" cy="335780"/>
            </a:xfrm>
          </p:grpSpPr>
          <p:sp>
            <p:nvSpPr>
              <p:cNvPr id="25" name="Oval 24">
                <a:extLst>
                  <a:ext uri="{FF2B5EF4-FFF2-40B4-BE49-F238E27FC236}">
                    <a16:creationId xmlns:a16="http://schemas.microsoft.com/office/drawing/2014/main" xmlns="" id="{6882DE53-7533-48FC-8841-79F64479A619}"/>
                  </a:ext>
                </a:extLst>
              </p:cNvPr>
              <p:cNvSpPr/>
              <p:nvPr/>
            </p:nvSpPr>
            <p:spPr>
              <a:xfrm>
                <a:off x="3376478" y="2518348"/>
                <a:ext cx="182880" cy="182880"/>
              </a:xfrm>
              <a:prstGeom prst="ellipse">
                <a:avLst/>
              </a:prstGeom>
              <a:gradFill flip="none" rotWithShape="1">
                <a:gsLst>
                  <a:gs pos="0">
                    <a:schemeClr val="accent1">
                      <a:lumMod val="5000"/>
                      <a:lumOff val="95000"/>
                    </a:schemeClr>
                  </a:gs>
                  <a:gs pos="63000">
                    <a:srgbClr val="FF0000"/>
                  </a:gs>
                  <a:gs pos="100000">
                    <a:srgbClr val="FF00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xmlns="" id="{40B05FA3-F224-4DB4-8E1A-94E71D6E565D}"/>
                  </a:ext>
                </a:extLst>
              </p:cNvPr>
              <p:cNvSpPr/>
              <p:nvPr/>
            </p:nvSpPr>
            <p:spPr>
              <a:xfrm>
                <a:off x="3364832" y="2648513"/>
                <a:ext cx="182880" cy="182880"/>
              </a:xfrm>
              <a:prstGeom prst="ellipse">
                <a:avLst/>
              </a:prstGeom>
              <a:gradFill flip="none" rotWithShape="1">
                <a:gsLst>
                  <a:gs pos="0">
                    <a:schemeClr val="accent1">
                      <a:lumMod val="5000"/>
                      <a:lumOff val="95000"/>
                    </a:schemeClr>
                  </a:gs>
                  <a:gs pos="63000">
                    <a:srgbClr val="00B050"/>
                  </a:gs>
                  <a:gs pos="100000">
                    <a:srgbClr val="00B05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Oval 27">
                <a:extLst>
                  <a:ext uri="{FF2B5EF4-FFF2-40B4-BE49-F238E27FC236}">
                    <a16:creationId xmlns:a16="http://schemas.microsoft.com/office/drawing/2014/main" xmlns="" id="{A05A6F4D-CF6A-4647-A8FC-FE6F0FB0E406}"/>
                  </a:ext>
                </a:extLst>
              </p:cNvPr>
              <p:cNvSpPr/>
              <p:nvPr/>
            </p:nvSpPr>
            <p:spPr>
              <a:xfrm>
                <a:off x="3513888" y="2640768"/>
                <a:ext cx="182880" cy="182880"/>
              </a:xfrm>
              <a:prstGeom prst="ellipse">
                <a:avLst/>
              </a:prstGeom>
              <a:gradFill flip="none" rotWithShape="1">
                <a:gsLst>
                  <a:gs pos="0">
                    <a:schemeClr val="accent1">
                      <a:lumMod val="5000"/>
                      <a:lumOff val="95000"/>
                    </a:schemeClr>
                  </a:gs>
                  <a:gs pos="63000">
                    <a:srgbClr val="FF0000"/>
                  </a:gs>
                  <a:gs pos="100000">
                    <a:srgbClr val="FF00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a:extLst>
                  <a:ext uri="{FF2B5EF4-FFF2-40B4-BE49-F238E27FC236}">
                    <a16:creationId xmlns:a16="http://schemas.microsoft.com/office/drawing/2014/main" xmlns="" id="{0054E0FF-71CF-4ECA-A961-9265FBE453F6}"/>
                  </a:ext>
                </a:extLst>
              </p:cNvPr>
              <p:cNvSpPr/>
              <p:nvPr/>
            </p:nvSpPr>
            <p:spPr>
              <a:xfrm>
                <a:off x="3521077" y="2495613"/>
                <a:ext cx="182880" cy="182880"/>
              </a:xfrm>
              <a:prstGeom prst="ellipse">
                <a:avLst/>
              </a:prstGeom>
              <a:gradFill flip="none" rotWithShape="1">
                <a:gsLst>
                  <a:gs pos="0">
                    <a:schemeClr val="accent1">
                      <a:lumMod val="5000"/>
                      <a:lumOff val="95000"/>
                    </a:schemeClr>
                  </a:gs>
                  <a:gs pos="63000">
                    <a:srgbClr val="00B050"/>
                  </a:gs>
                  <a:gs pos="100000">
                    <a:srgbClr val="00B05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30" name="Picture 8">
            <a:extLst>
              <a:ext uri="{FF2B5EF4-FFF2-40B4-BE49-F238E27FC236}">
                <a16:creationId xmlns:a16="http://schemas.microsoft.com/office/drawing/2014/main" xmlns="" id="{D690A9B1-F66A-4678-A764-6369F0942C5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57213" y="4661508"/>
            <a:ext cx="688792" cy="1459866"/>
          </a:xfrm>
          <a:prstGeom prst="rect">
            <a:avLst/>
          </a:prstGeom>
        </p:spPr>
      </p:pic>
      <p:sp>
        <p:nvSpPr>
          <p:cNvPr id="24" name="TextBox 23">
            <a:extLst>
              <a:ext uri="{FF2B5EF4-FFF2-40B4-BE49-F238E27FC236}">
                <a16:creationId xmlns:a16="http://schemas.microsoft.com/office/drawing/2014/main" xmlns="" id="{170F5ED8-8B56-476B-95E0-1B39D229C0ED}"/>
              </a:ext>
            </a:extLst>
          </p:cNvPr>
          <p:cNvSpPr txBox="1"/>
          <p:nvPr/>
        </p:nvSpPr>
        <p:spPr>
          <a:xfrm>
            <a:off x="3107750" y="5095454"/>
            <a:ext cx="5254438" cy="1754326"/>
          </a:xfrm>
          <a:prstGeom prst="rect">
            <a:avLst/>
          </a:prstGeom>
          <a:noFill/>
        </p:spPr>
        <p:txBody>
          <a:bodyPr wrap="square" rtlCol="0">
            <a:spAutoFit/>
          </a:bodyPr>
          <a:lstStyle/>
          <a:p>
            <a:pPr algn="just">
              <a:lnSpc>
                <a:spcPct val="150000"/>
              </a:lnSpc>
            </a:pP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đúng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electron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AO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khoảng</a:t>
            </a:r>
            <a:r>
              <a:rPr lang="en-US" sz="2400" dirty="0">
                <a:latin typeface="Arial" panose="020B0604020202020204" pitchFamily="34" charset="0"/>
                <a:cs typeface="Arial" panose="020B0604020202020204" pitchFamily="34" charset="0"/>
              </a:rPr>
              <a:t> 90%).</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31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a:extLst>
              <a:ext uri="{FF2B5EF4-FFF2-40B4-BE49-F238E27FC236}">
                <a16:creationId xmlns:a16="http://schemas.microsoft.com/office/drawing/2014/main" xmlns="" id="{16D42DCA-BF46-4E95-92FF-2D649346CE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201" y="5689492"/>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44835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29"/>
            <a:ext cx="6979964" cy="5853910"/>
          </a:xfrm>
          <a:prstGeom prst="rect">
            <a:avLst/>
          </a:prstGeom>
          <a:solidFill>
            <a:srgbClr val="00C699"/>
          </a:solidFill>
        </p:spPr>
        <p:txBody>
          <a:bodyPr wrap="square" rtlCol="0">
            <a:spAutoFit/>
          </a:bodyPr>
          <a:lstStyle/>
          <a:p>
            <a:pPr algn="just">
              <a:lnSpc>
                <a:spcPct val="120000"/>
              </a:lnSpc>
            </a:pPr>
            <a:r>
              <a:rPr lang="vi-VN" sz="2400" dirty="0" smtClean="0">
                <a:solidFill>
                  <a:schemeClr val="bg1"/>
                </a:solidFill>
                <a:latin typeface="Arial" panose="020B0604020202020204" pitchFamily="34" charset="0"/>
                <a:cs typeface="Arial" panose="020B0604020202020204" pitchFamily="34" charset="0"/>
              </a:rPr>
              <a:t>Trả </a:t>
            </a:r>
            <a:r>
              <a:rPr lang="vi-VN" sz="2400" dirty="0">
                <a:solidFill>
                  <a:schemeClr val="bg1"/>
                </a:solidFill>
                <a:latin typeface="Arial" panose="020B0604020202020204" pitchFamily="34" charset="0"/>
                <a:cs typeface="Arial" panose="020B0604020202020204" pitchFamily="34" charset="0"/>
              </a:rPr>
              <a:t>lời những câu hỏi sau đây liên quan đến mô hình Rutherford – Bohr và mô hình hiện đại về nguyên tử </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5.</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Vì sao còn gọi mô hình Rutherford — Bohr là mô hình hành tinh nguyên tử?</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6.</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Theo mô hình hiện đại, orbital p có hình số tám nổi với hai phần (còn gọi là hai thuỳ) giống hệt nhau. Xác suất tìm thấy electron ở mỗi thuỷ là khoảng bao nhiêu phần trăm? </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7.</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So sánh sự giống và khác nhau giữa mô hình Rutherford – Bohr và mô hình hiện đại v</a:t>
            </a:r>
            <a:r>
              <a:rPr lang="en-US" sz="2400" dirty="0">
                <a:solidFill>
                  <a:schemeClr val="bg1"/>
                </a:solidFill>
                <a:latin typeface="Arial" panose="020B0604020202020204" pitchFamily="34" charset="0"/>
                <a:cs typeface="Arial" panose="020B0604020202020204" pitchFamily="34" charset="0"/>
              </a:rPr>
              <a:t>ề</a:t>
            </a:r>
            <a:r>
              <a:rPr lang="vi-VN" sz="2400" dirty="0">
                <a:solidFill>
                  <a:schemeClr val="bg1"/>
                </a:solidFill>
                <a:latin typeface="Arial" panose="020B0604020202020204" pitchFamily="34" charset="0"/>
                <a:cs typeface="Arial" panose="020B0604020202020204" pitchFamily="34" charset="0"/>
              </a:rPr>
              <a:t> nguyên tử</a:t>
            </a:r>
          </a:p>
          <a:p>
            <a:pPr algn="just">
              <a:lnSpc>
                <a:spcPct val="120000"/>
              </a:lnSpc>
            </a:pP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329704" y="4903655"/>
            <a:ext cx="6457109" cy="1516575"/>
            <a:chOff x="5005137" y="4819324"/>
            <a:chExt cx="5085346" cy="1052087"/>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052087"/>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320269"/>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pic>
        <p:nvPicPr>
          <p:cNvPr id="24" name="Picture 10">
            <a:extLst>
              <a:ext uri="{FF2B5EF4-FFF2-40B4-BE49-F238E27FC236}">
                <a16:creationId xmlns:a16="http://schemas.microsoft.com/office/drawing/2014/main" xmlns="" id="{539139BD-1499-4934-BAE5-96D0CD84A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221" y="4473205"/>
            <a:ext cx="1192736" cy="1913946"/>
          </a:xfrm>
          <a:prstGeom prst="rect">
            <a:avLst/>
          </a:prstGeom>
        </p:spPr>
      </p:pic>
      <p:sp>
        <p:nvSpPr>
          <p:cNvPr id="12" name="TextBox 11">
            <a:extLst>
              <a:ext uri="{FF2B5EF4-FFF2-40B4-BE49-F238E27FC236}">
                <a16:creationId xmlns:a16="http://schemas.microsoft.com/office/drawing/2014/main" xmlns="" id="{1258DBEA-9FEE-4C24-831C-BA8240487E8E}"/>
              </a:ext>
            </a:extLst>
          </p:cNvPr>
          <p:cNvSpPr txBox="1"/>
          <p:nvPr/>
        </p:nvSpPr>
        <p:spPr>
          <a:xfrm>
            <a:off x="2678905" y="4949679"/>
            <a:ext cx="5758703" cy="1569660"/>
          </a:xfrm>
          <a:prstGeom prst="rect">
            <a:avLst/>
          </a:prstGeom>
          <a:noFill/>
        </p:spPr>
        <p:txBody>
          <a:bodyPr wrap="square" rtlCol="0">
            <a:spAutoFit/>
          </a:bodyPr>
          <a:lstStyle/>
          <a:p>
            <a:pPr algn="just">
              <a:lnSpc>
                <a:spcPct val="120000"/>
              </a:lnSpc>
            </a:pPr>
            <a:r>
              <a:rPr lang="en-US" sz="2000" dirty="0" smtClean="0">
                <a:latin typeface="Arial" panose="020B0604020202020204" pitchFamily="34" charset="0"/>
                <a:cs typeface="Arial" panose="020B0604020202020204" pitchFamily="34" charset="0"/>
              </a:rPr>
              <a:t>5.</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Vì mô hình biểu diễn electron quay xung quanh hạt nhân theo những quỹ đạo giống như các hành tinh quay xung quanh Mặt Trời nên được gọi là mô hình hành tinh nguyên tử.</a:t>
            </a:r>
          </a:p>
        </p:txBody>
      </p:sp>
    </p:spTree>
    <p:extLst>
      <p:ext uri="{BB962C8B-B14F-4D97-AF65-F5344CB8AC3E}">
        <p14:creationId xmlns:p14="http://schemas.microsoft.com/office/powerpoint/2010/main" val="4762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DDD071D-E653-4CE5-A99F-4500777E0688}"/>
              </a:ext>
            </a:extLst>
          </p:cNvPr>
          <p:cNvSpPr>
            <a:spLocks noGrp="1"/>
          </p:cNvSpPr>
          <p:nvPr>
            <p:ph type="title"/>
          </p:nvPr>
        </p:nvSpPr>
        <p:spPr/>
        <p:txBody>
          <a:bodyPr/>
          <a:lstStyle/>
          <a:p>
            <a:endParaRPr lang="en-US"/>
          </a:p>
        </p:txBody>
      </p:sp>
      <p:sp>
        <p:nvSpPr>
          <p:cNvPr id="4" name="Rectangle 3"/>
          <p:cNvSpPr/>
          <p:nvPr/>
        </p:nvSpPr>
        <p:spPr>
          <a:xfrm>
            <a:off x="681470" y="1484784"/>
            <a:ext cx="8225650" cy="1446550"/>
          </a:xfrm>
          <a:prstGeom prst="rect">
            <a:avLst/>
          </a:prstGeom>
        </p:spPr>
        <p:txBody>
          <a:bodyPr wrap="none">
            <a:spAutoFit/>
          </a:bodyPr>
          <a:lstStyle/>
          <a:p>
            <a:pPr algn="ctr"/>
            <a:r>
              <a:rPr lang="en-US" sz="4400" b="1" dirty="0" smtClean="0">
                <a:solidFill>
                  <a:srgbClr val="FF0000"/>
                </a:solidFill>
                <a:latin typeface="Times New Roman" pitchFamily="18" charset="0"/>
              </a:rPr>
              <a:t>BÀI 4: CẤU TRÚC LỚP VỎ </a:t>
            </a:r>
          </a:p>
          <a:p>
            <a:pPr algn="ctr"/>
            <a:r>
              <a:rPr lang="en-US" sz="4400" b="1" dirty="0" smtClean="0">
                <a:solidFill>
                  <a:srgbClr val="FF0000"/>
                </a:solidFill>
                <a:latin typeface="Times New Roman" pitchFamily="18" charset="0"/>
              </a:rPr>
              <a:t>ELECTRON CỦA NGUYÊN TỬ</a:t>
            </a:r>
            <a:endParaRPr lang="en-US" sz="4400" b="1" dirty="0">
              <a:solidFill>
                <a:srgbClr val="FF0000"/>
              </a:solidFill>
              <a:latin typeface="Times New Roman" pitchFamily="18" charset="0"/>
            </a:endParaRPr>
          </a:p>
        </p:txBody>
      </p:sp>
      <p:grpSp>
        <p:nvGrpSpPr>
          <p:cNvPr id="3" name="Group 2"/>
          <p:cNvGrpSpPr/>
          <p:nvPr/>
        </p:nvGrpSpPr>
        <p:grpSpPr>
          <a:xfrm>
            <a:off x="681470" y="3435389"/>
            <a:ext cx="7772400" cy="3265454"/>
            <a:chOff x="681470" y="3435389"/>
            <a:chExt cx="7772400" cy="326545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435389"/>
              <a:ext cx="3743325" cy="3265454"/>
            </a:xfrm>
            <a:prstGeom prst="rect">
              <a:avLst/>
            </a:prstGeom>
          </p:spPr>
        </p:pic>
        <p:cxnSp>
          <p:nvCxnSpPr>
            <p:cNvPr id="7" name="Straight Arrow Connector 6"/>
            <p:cNvCxnSpPr/>
            <p:nvPr/>
          </p:nvCxnSpPr>
          <p:spPr>
            <a:xfrm>
              <a:off x="2815070" y="4121189"/>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872470" y="4654589"/>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1670" y="5187989"/>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91070" y="3816389"/>
              <a:ext cx="1524000" cy="461665"/>
            </a:xfrm>
            <a:prstGeom prst="rect">
              <a:avLst/>
            </a:prstGeom>
            <a:noFill/>
          </p:spPr>
          <p:txBody>
            <a:bodyPr wrap="square" rtlCol="0">
              <a:spAutoFit/>
            </a:bodyPr>
            <a:lstStyle/>
            <a:p>
              <a:pPr algn="ctr"/>
              <a:r>
                <a:rPr lang="en-US" sz="2400" b="1" dirty="0" smtClean="0">
                  <a:solidFill>
                    <a:srgbClr val="0070C0"/>
                  </a:solidFill>
                  <a:latin typeface="Times New Roman" pitchFamily="18" charset="0"/>
                  <a:cs typeface="Times New Roman" pitchFamily="18" charset="0"/>
                </a:rPr>
                <a:t>Electron</a:t>
              </a:r>
              <a:endParaRPr lang="en-US" sz="2400" b="1" dirty="0">
                <a:solidFill>
                  <a:srgbClr val="0070C0"/>
                </a:solidFill>
                <a:latin typeface="Times New Roman" pitchFamily="18" charset="0"/>
                <a:cs typeface="Times New Roman" pitchFamily="18" charset="0"/>
              </a:endParaRPr>
            </a:p>
          </p:txBody>
        </p:sp>
        <p:sp>
          <p:nvSpPr>
            <p:cNvPr id="11" name="TextBox 10"/>
            <p:cNvSpPr txBox="1"/>
            <p:nvPr/>
          </p:nvSpPr>
          <p:spPr>
            <a:xfrm>
              <a:off x="6849340" y="4425989"/>
              <a:ext cx="1604530" cy="461665"/>
            </a:xfrm>
            <a:prstGeom prst="rect">
              <a:avLst/>
            </a:prstGeom>
            <a:noFill/>
          </p:spPr>
          <p:txBody>
            <a:bodyPr wrap="square" rtlCol="0">
              <a:spAutoFit/>
            </a:bodyPr>
            <a:lstStyle/>
            <a:p>
              <a:r>
                <a:rPr lang="en-US" sz="2400" b="1" smtClean="0">
                  <a:solidFill>
                    <a:srgbClr val="00B050"/>
                  </a:solidFill>
                  <a:latin typeface="Times New Roman" pitchFamily="18" charset="0"/>
                  <a:cs typeface="Times New Roman" pitchFamily="18" charset="0"/>
                </a:rPr>
                <a:t>Hạt nhân</a:t>
              </a:r>
              <a:endParaRPr lang="en-US" sz="2400" b="1">
                <a:solidFill>
                  <a:srgbClr val="00B050"/>
                </a:solidFill>
                <a:latin typeface="Times New Roman" pitchFamily="18" charset="0"/>
                <a:cs typeface="Times New Roman" pitchFamily="18" charset="0"/>
              </a:endParaRPr>
            </a:p>
          </p:txBody>
        </p:sp>
        <p:sp>
          <p:nvSpPr>
            <p:cNvPr id="12" name="TextBox 11"/>
            <p:cNvSpPr txBox="1"/>
            <p:nvPr/>
          </p:nvSpPr>
          <p:spPr>
            <a:xfrm>
              <a:off x="681470" y="4730789"/>
              <a:ext cx="1828800" cy="830997"/>
            </a:xfrm>
            <a:prstGeom prst="rect">
              <a:avLst/>
            </a:prstGeom>
            <a:noFill/>
          </p:spPr>
          <p:txBody>
            <a:bodyPr wrap="square" rtlCol="0">
              <a:spAutoFit/>
            </a:bodyPr>
            <a:lstStyle/>
            <a:p>
              <a:pPr algn="ctr"/>
              <a:r>
                <a:rPr lang="en-US" sz="2400" b="1" dirty="0" err="1" smtClean="0">
                  <a:solidFill>
                    <a:schemeClr val="accent6">
                      <a:lumMod val="75000"/>
                    </a:schemeClr>
                  </a:solidFill>
                  <a:latin typeface="Times New Roman" pitchFamily="18" charset="0"/>
                  <a:cs typeface="Times New Roman" pitchFamily="18" charset="0"/>
                </a:rPr>
                <a:t>Quỹ</a:t>
              </a:r>
              <a:r>
                <a:rPr lang="en-US" sz="2400" b="1" dirty="0" smtClean="0">
                  <a:solidFill>
                    <a:schemeClr val="accent6">
                      <a:lumMod val="75000"/>
                    </a:schemeClr>
                  </a:solidFill>
                  <a:latin typeface="Times New Roman" pitchFamily="18" charset="0"/>
                  <a:cs typeface="Times New Roman" pitchFamily="18" charset="0"/>
                </a:rPr>
                <a:t> </a:t>
              </a:r>
              <a:r>
                <a:rPr lang="en-US" sz="2400" b="1" dirty="0" err="1" smtClean="0">
                  <a:solidFill>
                    <a:schemeClr val="accent6">
                      <a:lumMod val="75000"/>
                    </a:schemeClr>
                  </a:solidFill>
                  <a:latin typeface="Times New Roman" pitchFamily="18" charset="0"/>
                  <a:cs typeface="Times New Roman" pitchFamily="18" charset="0"/>
                </a:rPr>
                <a:t>đạo</a:t>
              </a:r>
              <a:r>
                <a:rPr lang="en-US" sz="2400" b="1" dirty="0" smtClean="0">
                  <a:solidFill>
                    <a:schemeClr val="accent6">
                      <a:lumMod val="75000"/>
                    </a:schemeClr>
                  </a:solidFill>
                  <a:latin typeface="Times New Roman" pitchFamily="18" charset="0"/>
                  <a:cs typeface="Times New Roman" pitchFamily="18" charset="0"/>
                </a:rPr>
                <a:t> Electron</a:t>
              </a:r>
              <a:endParaRPr lang="en-US" sz="2400" b="1" dirty="0">
                <a:solidFill>
                  <a:schemeClr val="accent6">
                    <a:lumMod val="7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84259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a:extLst>
              <a:ext uri="{FF2B5EF4-FFF2-40B4-BE49-F238E27FC236}">
                <a16:creationId xmlns:a16="http://schemas.microsoft.com/office/drawing/2014/main" xmlns="" id="{16D42DCA-BF46-4E95-92FF-2D649346CE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201" y="5689492"/>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44835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29"/>
            <a:ext cx="6979964" cy="5853910"/>
          </a:xfrm>
          <a:prstGeom prst="rect">
            <a:avLst/>
          </a:prstGeom>
          <a:solidFill>
            <a:srgbClr val="00C699"/>
          </a:solidFill>
        </p:spPr>
        <p:txBody>
          <a:bodyPr wrap="square" rtlCol="0">
            <a:spAutoFit/>
          </a:bodyPr>
          <a:lstStyle/>
          <a:p>
            <a:pPr algn="just">
              <a:lnSpc>
                <a:spcPct val="120000"/>
              </a:lnSpc>
            </a:pPr>
            <a:r>
              <a:rPr lang="vi-VN" sz="2400" dirty="0" smtClean="0">
                <a:solidFill>
                  <a:schemeClr val="bg1"/>
                </a:solidFill>
                <a:latin typeface="Arial" panose="020B0604020202020204" pitchFamily="34" charset="0"/>
                <a:cs typeface="Arial" panose="020B0604020202020204" pitchFamily="34" charset="0"/>
              </a:rPr>
              <a:t>Trả </a:t>
            </a:r>
            <a:r>
              <a:rPr lang="vi-VN" sz="2400" dirty="0">
                <a:solidFill>
                  <a:schemeClr val="bg1"/>
                </a:solidFill>
                <a:latin typeface="Arial" panose="020B0604020202020204" pitchFamily="34" charset="0"/>
                <a:cs typeface="Arial" panose="020B0604020202020204" pitchFamily="34" charset="0"/>
              </a:rPr>
              <a:t>lời những câu hỏi sau đây liên quan đến mô hình Rutherford – Bohr và mô hình hiện đại về nguyên tử </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5.</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Vì sao còn gọi mô hình Rutherford — Bohr là mô hình hành tinh nguyên tử?</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6.</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Theo mô hình hiện đại, orbital p có hình số tám nổi với hai phần (còn gọi là hai thuỳ) giống hệt nhau. Xác suất tìm thấy electron ở mỗi thuỷ là khoảng bao nhiêu phần trăm? </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7.</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So sánh sự giống và khác nhau giữa mô hình Rutherford – Bohr và mô hình hiện đại v</a:t>
            </a:r>
            <a:r>
              <a:rPr lang="en-US" sz="2400" dirty="0">
                <a:solidFill>
                  <a:schemeClr val="bg1"/>
                </a:solidFill>
                <a:latin typeface="Arial" panose="020B0604020202020204" pitchFamily="34" charset="0"/>
                <a:cs typeface="Arial" panose="020B0604020202020204" pitchFamily="34" charset="0"/>
              </a:rPr>
              <a:t>ề</a:t>
            </a:r>
            <a:r>
              <a:rPr lang="vi-VN" sz="2400" dirty="0">
                <a:solidFill>
                  <a:schemeClr val="bg1"/>
                </a:solidFill>
                <a:latin typeface="Arial" panose="020B0604020202020204" pitchFamily="34" charset="0"/>
                <a:cs typeface="Arial" panose="020B0604020202020204" pitchFamily="34" charset="0"/>
              </a:rPr>
              <a:t> nguyên tử</a:t>
            </a:r>
          </a:p>
          <a:p>
            <a:pPr algn="just">
              <a:lnSpc>
                <a:spcPct val="120000"/>
              </a:lnSpc>
            </a:pP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329704" y="4903655"/>
            <a:ext cx="6457109" cy="1516575"/>
            <a:chOff x="5005137" y="4819324"/>
            <a:chExt cx="5085346" cy="1052087"/>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052087"/>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320269"/>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pic>
        <p:nvPicPr>
          <p:cNvPr id="24" name="Picture 10">
            <a:extLst>
              <a:ext uri="{FF2B5EF4-FFF2-40B4-BE49-F238E27FC236}">
                <a16:creationId xmlns:a16="http://schemas.microsoft.com/office/drawing/2014/main" xmlns="" id="{539139BD-1499-4934-BAE5-96D0CD84A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221" y="4473205"/>
            <a:ext cx="1192736" cy="1913946"/>
          </a:xfrm>
          <a:prstGeom prst="rect">
            <a:avLst/>
          </a:prstGeom>
        </p:spPr>
      </p:pic>
      <p:sp>
        <p:nvSpPr>
          <p:cNvPr id="12" name="TextBox 11">
            <a:extLst>
              <a:ext uri="{FF2B5EF4-FFF2-40B4-BE49-F238E27FC236}">
                <a16:creationId xmlns:a16="http://schemas.microsoft.com/office/drawing/2014/main" xmlns="" id="{1258DBEA-9FEE-4C24-831C-BA8240487E8E}"/>
              </a:ext>
            </a:extLst>
          </p:cNvPr>
          <p:cNvSpPr txBox="1"/>
          <p:nvPr/>
        </p:nvSpPr>
        <p:spPr>
          <a:xfrm>
            <a:off x="2561502" y="5255951"/>
            <a:ext cx="5993510" cy="978729"/>
          </a:xfrm>
          <a:prstGeom prst="rect">
            <a:avLst/>
          </a:prstGeom>
          <a:noFill/>
        </p:spPr>
        <p:txBody>
          <a:bodyPr wrap="square" rtlCol="0">
            <a:spAutoFit/>
          </a:bodyPr>
          <a:lstStyle/>
          <a:p>
            <a:pPr algn="just">
              <a:lnSpc>
                <a:spcPct val="120000"/>
              </a:lnSpc>
            </a:pPr>
            <a:r>
              <a:rPr lang="en-US" sz="2400" dirty="0" smtClean="0">
                <a:latin typeface="Arial" panose="020B0604020202020204" pitchFamily="34" charset="0"/>
                <a:cs typeface="Arial" panose="020B0604020202020204" pitchFamily="34" charset="0"/>
              </a:rPr>
              <a:t>6.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electron ở </a:t>
            </a: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thùy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orbital p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khoảng</a:t>
            </a:r>
            <a:r>
              <a:rPr lang="en-US" sz="2400" dirty="0">
                <a:latin typeface="Arial" panose="020B0604020202020204" pitchFamily="34" charset="0"/>
                <a:cs typeface="Arial" panose="020B0604020202020204" pitchFamily="34" charset="0"/>
              </a:rPr>
              <a:t> 90%.</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2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a:extLst>
              <a:ext uri="{FF2B5EF4-FFF2-40B4-BE49-F238E27FC236}">
                <a16:creationId xmlns:a16="http://schemas.microsoft.com/office/drawing/2014/main" xmlns="" id="{16D42DCA-BF46-4E95-92FF-2D649346CE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201" y="5689492"/>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44835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30"/>
            <a:ext cx="6979964" cy="5410712"/>
          </a:xfrm>
          <a:prstGeom prst="rect">
            <a:avLst/>
          </a:prstGeom>
          <a:solidFill>
            <a:srgbClr val="00C699"/>
          </a:solidFill>
        </p:spPr>
        <p:txBody>
          <a:bodyPr wrap="square" rtlCol="0">
            <a:spAutoFit/>
          </a:bodyPr>
          <a:lstStyle/>
          <a:p>
            <a:pPr algn="just">
              <a:lnSpc>
                <a:spcPct val="120000"/>
              </a:lnSpc>
            </a:pPr>
            <a:r>
              <a:rPr lang="vi-VN" sz="2400" dirty="0" smtClean="0">
                <a:solidFill>
                  <a:schemeClr val="bg1"/>
                </a:solidFill>
                <a:latin typeface="Arial" panose="020B0604020202020204" pitchFamily="34" charset="0"/>
                <a:cs typeface="Arial" panose="020B0604020202020204" pitchFamily="34" charset="0"/>
              </a:rPr>
              <a:t>Trả </a:t>
            </a:r>
            <a:r>
              <a:rPr lang="vi-VN" sz="2400" dirty="0">
                <a:solidFill>
                  <a:schemeClr val="bg1"/>
                </a:solidFill>
                <a:latin typeface="Arial" panose="020B0604020202020204" pitchFamily="34" charset="0"/>
                <a:cs typeface="Arial" panose="020B0604020202020204" pitchFamily="34" charset="0"/>
              </a:rPr>
              <a:t>lời những câu hỏi sau đây liên quan đến mô hình Rutherford – Bohr và mô hình hiện đại về nguyên tử </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5.</a:t>
            </a:r>
            <a:r>
              <a:rPr lang="vi-VN" sz="2400" dirty="0" smtClean="0">
                <a:solidFill>
                  <a:schemeClr val="bg1"/>
                </a:solidFill>
                <a:latin typeface="Arial" panose="020B0604020202020204" pitchFamily="34" charset="0"/>
                <a:cs typeface="Arial" panose="020B0604020202020204" pitchFamily="34" charset="0"/>
              </a:rPr>
              <a:t> </a:t>
            </a:r>
            <a:r>
              <a:rPr lang="vi-VN" sz="2400" dirty="0">
                <a:solidFill>
                  <a:schemeClr val="bg1"/>
                </a:solidFill>
                <a:latin typeface="Arial" panose="020B0604020202020204" pitchFamily="34" charset="0"/>
                <a:cs typeface="Arial" panose="020B0604020202020204" pitchFamily="34" charset="0"/>
              </a:rPr>
              <a:t>Vì sao còn gọi mô hình Rutherford — Bohr là mô hình hành tinh nguyên tử?</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6. </a:t>
            </a:r>
            <a:r>
              <a:rPr lang="vi-VN" sz="2400" dirty="0" smtClean="0">
                <a:solidFill>
                  <a:schemeClr val="bg1"/>
                </a:solidFill>
                <a:latin typeface="Arial" panose="020B0604020202020204" pitchFamily="34" charset="0"/>
                <a:cs typeface="Arial" panose="020B0604020202020204" pitchFamily="34" charset="0"/>
              </a:rPr>
              <a:t>Theo </a:t>
            </a:r>
            <a:r>
              <a:rPr lang="vi-VN" sz="2400" dirty="0">
                <a:solidFill>
                  <a:schemeClr val="bg1"/>
                </a:solidFill>
                <a:latin typeface="Arial" panose="020B0604020202020204" pitchFamily="34" charset="0"/>
                <a:cs typeface="Arial" panose="020B0604020202020204" pitchFamily="34" charset="0"/>
              </a:rPr>
              <a:t>mô hình hiện đại, orbital p có hình số tám nổi với hai phần (còn gọi là hai thuỳ) giống hệt nhau. Xác suất tìm thấy electron ở mỗi thuỷ là khoảng bao nhiêu phần trăm? </a:t>
            </a:r>
          </a:p>
          <a:p>
            <a:pPr algn="just">
              <a:lnSpc>
                <a:spcPct val="120000"/>
              </a:lnSpc>
            </a:pPr>
            <a:r>
              <a:rPr lang="en-US" sz="2400" dirty="0" smtClean="0">
                <a:solidFill>
                  <a:schemeClr val="bg1"/>
                </a:solidFill>
                <a:latin typeface="Arial" panose="020B0604020202020204" pitchFamily="34" charset="0"/>
                <a:cs typeface="Arial" panose="020B0604020202020204" pitchFamily="34" charset="0"/>
              </a:rPr>
              <a:t>7. </a:t>
            </a:r>
            <a:r>
              <a:rPr lang="vi-VN" sz="2400" dirty="0" smtClean="0">
                <a:solidFill>
                  <a:schemeClr val="bg1"/>
                </a:solidFill>
                <a:latin typeface="Arial" panose="020B0604020202020204" pitchFamily="34" charset="0"/>
                <a:cs typeface="Arial" panose="020B0604020202020204" pitchFamily="34" charset="0"/>
              </a:rPr>
              <a:t>So </a:t>
            </a:r>
            <a:r>
              <a:rPr lang="vi-VN" sz="2400" dirty="0">
                <a:solidFill>
                  <a:schemeClr val="bg1"/>
                </a:solidFill>
                <a:latin typeface="Arial" panose="020B0604020202020204" pitchFamily="34" charset="0"/>
                <a:cs typeface="Arial" panose="020B0604020202020204" pitchFamily="34" charset="0"/>
              </a:rPr>
              <a:t>sánh sự giống và khác nhau giữa mô hình Rutherford – Bohr và mô hình hiện đại v</a:t>
            </a:r>
            <a:r>
              <a:rPr lang="en-US" sz="2400" dirty="0">
                <a:solidFill>
                  <a:schemeClr val="bg1"/>
                </a:solidFill>
                <a:latin typeface="Arial" panose="020B0604020202020204" pitchFamily="34" charset="0"/>
                <a:cs typeface="Arial" panose="020B0604020202020204" pitchFamily="34" charset="0"/>
              </a:rPr>
              <a:t>ề</a:t>
            </a:r>
            <a:r>
              <a:rPr lang="vi-VN" sz="2400" dirty="0">
                <a:solidFill>
                  <a:schemeClr val="bg1"/>
                </a:solidFill>
                <a:latin typeface="Arial" panose="020B0604020202020204" pitchFamily="34" charset="0"/>
                <a:cs typeface="Arial" panose="020B0604020202020204" pitchFamily="34" charset="0"/>
              </a:rPr>
              <a:t> nguyên </a:t>
            </a:r>
            <a:r>
              <a:rPr lang="vi-VN" sz="2400" dirty="0" smtClean="0">
                <a:solidFill>
                  <a:schemeClr val="bg1"/>
                </a:solidFill>
                <a:latin typeface="Arial" panose="020B0604020202020204" pitchFamily="34" charset="0"/>
                <a:cs typeface="Arial" panose="020B0604020202020204" pitchFamily="34" charset="0"/>
              </a:rPr>
              <a:t>tử</a:t>
            </a:r>
            <a:endParaRPr lang="vi-VN"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037231" y="4286013"/>
            <a:ext cx="6880549" cy="2284361"/>
            <a:chOff x="5005137" y="4819324"/>
            <a:chExt cx="5085346" cy="1274052"/>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274052"/>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257483"/>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pic>
        <p:nvPicPr>
          <p:cNvPr id="24" name="Picture 10">
            <a:extLst>
              <a:ext uri="{FF2B5EF4-FFF2-40B4-BE49-F238E27FC236}">
                <a16:creationId xmlns:a16="http://schemas.microsoft.com/office/drawing/2014/main" xmlns="" id="{539139BD-1499-4934-BAE5-96D0CD84A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221" y="4473205"/>
            <a:ext cx="1192736" cy="1913946"/>
          </a:xfrm>
          <a:prstGeom prst="rect">
            <a:avLst/>
          </a:prstGeom>
        </p:spPr>
      </p:pic>
      <p:sp>
        <p:nvSpPr>
          <p:cNvPr id="12" name="TextBox 11">
            <a:extLst>
              <a:ext uri="{FF2B5EF4-FFF2-40B4-BE49-F238E27FC236}">
                <a16:creationId xmlns:a16="http://schemas.microsoft.com/office/drawing/2014/main" xmlns="" id="{1258DBEA-9FEE-4C24-831C-BA8240487E8E}"/>
              </a:ext>
            </a:extLst>
          </p:cNvPr>
          <p:cNvSpPr txBox="1"/>
          <p:nvPr/>
        </p:nvSpPr>
        <p:spPr>
          <a:xfrm>
            <a:off x="2383390" y="4303455"/>
            <a:ext cx="6317433" cy="2554545"/>
          </a:xfrm>
          <a:prstGeom prst="rect">
            <a:avLst/>
          </a:prstGeom>
          <a:noFill/>
        </p:spPr>
        <p:txBody>
          <a:bodyPr wrap="square" rtlCol="0">
            <a:spAutoFit/>
          </a:bodyPr>
          <a:lstStyle/>
          <a:p>
            <a:r>
              <a:rPr lang="vi-VN" sz="2000" b="1" dirty="0" smtClean="0"/>
              <a:t>Giống </a:t>
            </a:r>
            <a:r>
              <a:rPr lang="vi-VN" sz="2000" b="1" dirty="0"/>
              <a:t>nhau: </a:t>
            </a:r>
            <a:r>
              <a:rPr lang="vi-VN" sz="2000" dirty="0"/>
              <a:t>Mô tả sự chuyển động của electron xung quanh hạt nhân.</a:t>
            </a:r>
          </a:p>
          <a:p>
            <a:r>
              <a:rPr lang="vi-VN" sz="2000" b="1" dirty="0"/>
              <a:t>Khác nhau:</a:t>
            </a:r>
          </a:p>
          <a:p>
            <a:r>
              <a:rPr lang="vi-VN" sz="2000" dirty="0"/>
              <a:t>- Mô hình Rutherford - Bohr: Electron chuyển động theo quỹ đạo giống như các hành tinh quay xung quanh Mặt trời.</a:t>
            </a:r>
          </a:p>
          <a:p>
            <a:r>
              <a:rPr lang="vi-VN" sz="2000" dirty="0"/>
              <a:t>- Mô hình hiện đại về nguyên tử: Electron chuyển động không theo quỹ đạo cố định.</a:t>
            </a:r>
          </a:p>
        </p:txBody>
      </p:sp>
      <p:sp>
        <p:nvSpPr>
          <p:cNvPr id="14" name="TextBox 13">
            <a:extLst>
              <a:ext uri="{FF2B5EF4-FFF2-40B4-BE49-F238E27FC236}">
                <a16:creationId xmlns:a16="http://schemas.microsoft.com/office/drawing/2014/main" xmlns="" id="{1258DBEA-9FEE-4C24-831C-BA8240487E8E}"/>
              </a:ext>
            </a:extLst>
          </p:cNvPr>
          <p:cNvSpPr txBox="1"/>
          <p:nvPr/>
        </p:nvSpPr>
        <p:spPr>
          <a:xfrm>
            <a:off x="2118154" y="4523751"/>
            <a:ext cx="309814" cy="830997"/>
          </a:xfrm>
          <a:prstGeom prst="rect">
            <a:avLst/>
          </a:prstGeom>
          <a:noFill/>
        </p:spPr>
        <p:txBody>
          <a:bodyPr wrap="square" rtlCol="0">
            <a:spAutoFit/>
          </a:bodyPr>
          <a:lstStyle/>
          <a:p>
            <a:pPr algn="just">
              <a:lnSpc>
                <a:spcPct val="120000"/>
              </a:lnSpc>
            </a:pPr>
            <a:r>
              <a:rPr lang="en-US" sz="2000" dirty="0" smtClean="0">
                <a:latin typeface="Arial" panose="020B0604020202020204" pitchFamily="34" charset="0"/>
                <a:cs typeface="Arial" panose="020B0604020202020204" pitchFamily="34" charset="0"/>
              </a:rPr>
              <a:t>7.</a:t>
            </a:r>
            <a:endParaRPr lang="vi-V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44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a:extLst>
              <a:ext uri="{FF2B5EF4-FFF2-40B4-BE49-F238E27FC236}">
                <a16:creationId xmlns:a16="http://schemas.microsoft.com/office/drawing/2014/main" xmlns="" id="{16D42DCA-BF46-4E95-92FF-2D649346CE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201" y="5689492"/>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44835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30"/>
            <a:ext cx="6979964" cy="2308324"/>
          </a:xfrm>
          <a:prstGeom prst="rect">
            <a:avLst/>
          </a:prstGeom>
          <a:solidFill>
            <a:srgbClr val="00C699"/>
          </a:solidFill>
        </p:spPr>
        <p:txBody>
          <a:bodyPr wrap="square" rtlCol="0">
            <a:spAutoFit/>
          </a:bodyPr>
          <a:lstStyle/>
          <a:p>
            <a:r>
              <a:rPr lang="vi-VN" sz="2400" dirty="0">
                <a:solidFill>
                  <a:schemeClr val="bg1"/>
                </a:solidFill>
                <a:latin typeface="Arial" panose="020B0604020202020204" pitchFamily="34" charset="0"/>
                <a:cs typeface="Arial" panose="020B0604020202020204" pitchFamily="34" charset="0"/>
              </a:rPr>
              <a:t>Bài </a:t>
            </a:r>
            <a:r>
              <a:rPr lang="en-US" sz="2400" dirty="0">
                <a:solidFill>
                  <a:schemeClr val="bg1"/>
                </a:solidFill>
                <a:latin typeface="Arial" panose="020B0604020202020204" pitchFamily="34" charset="0"/>
                <a:cs typeface="Arial" panose="020B0604020202020204" pitchFamily="34" charset="0"/>
              </a:rPr>
              <a:t>8</a:t>
            </a:r>
            <a:r>
              <a:rPr lang="vi-VN" sz="2400" dirty="0" smtClean="0">
                <a:solidFill>
                  <a:schemeClr val="bg1"/>
                </a:solidFill>
                <a:latin typeface="Arial" panose="020B0604020202020204" pitchFamily="34" charset="0"/>
                <a:cs typeface="Arial" panose="020B0604020202020204" pitchFamily="34" charset="0"/>
              </a:rPr>
              <a:t>, </a:t>
            </a:r>
            <a:r>
              <a:rPr lang="pt-BR" sz="2400" dirty="0">
                <a:solidFill>
                  <a:schemeClr val="bg1"/>
                </a:solidFill>
                <a:latin typeface="Arial" panose="020B0604020202020204" pitchFamily="34" charset="0"/>
                <a:cs typeface="Arial" panose="020B0604020202020204" pitchFamily="34" charset="0"/>
              </a:rPr>
              <a:t>Electron nào quyết định tính chất hóa học của một nguyên tố?</a:t>
            </a:r>
            <a:endParaRPr lang="en-US" sz="2400" dirty="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A. Electron </a:t>
            </a:r>
            <a:r>
              <a:rPr lang="en-US" sz="2400" dirty="0">
                <a:solidFill>
                  <a:schemeClr val="bg1"/>
                </a:solidFill>
                <a:latin typeface="Arial" panose="020B0604020202020204" pitchFamily="34" charset="0"/>
                <a:cs typeface="Arial" panose="020B0604020202020204" pitchFamily="34" charset="0"/>
              </a:rPr>
              <a:t>ở </a:t>
            </a:r>
            <a:r>
              <a:rPr lang="en-US" sz="2400" dirty="0" err="1">
                <a:solidFill>
                  <a:schemeClr val="bg1"/>
                </a:solidFill>
                <a:latin typeface="Arial" panose="020B0604020202020204" pitchFamily="34" charset="0"/>
                <a:cs typeface="Arial" panose="020B0604020202020204" pitchFamily="34" charset="0"/>
              </a:rPr>
              <a:t>lớp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gần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nhân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nhất</a:t>
            </a:r>
            <a:r>
              <a:rPr lang="en-US" sz="2400" dirty="0">
                <a:solidFill>
                  <a:schemeClr val="bg1"/>
                </a:solidFill>
                <a:latin typeface="Arial" panose="020B0604020202020204" pitchFamily="34" charset="0"/>
                <a:cs typeface="Arial" panose="020B0604020202020204" pitchFamily="34" charset="0"/>
              </a:rPr>
              <a:t>. 	</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B</a:t>
            </a:r>
            <a:r>
              <a:rPr lang="en-US" sz="2400" dirty="0">
                <a:solidFill>
                  <a:schemeClr val="bg1"/>
                </a:solidFill>
                <a:latin typeface="Arial" panose="020B0604020202020204" pitchFamily="34" charset="0"/>
                <a:cs typeface="Arial" panose="020B0604020202020204" pitchFamily="34" charset="0"/>
              </a:rPr>
              <a:t>. Electron ở </a:t>
            </a:r>
            <a:r>
              <a:rPr lang="en-US" sz="2400" dirty="0" err="1">
                <a:solidFill>
                  <a:schemeClr val="bg1"/>
                </a:solidFill>
                <a:latin typeface="Arial" panose="020B0604020202020204" pitchFamily="34" charset="0"/>
                <a:cs typeface="Arial" panose="020B0604020202020204" pitchFamily="34" charset="0"/>
              </a:rPr>
              <a:t>lớp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kế</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ngoài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cùng</a:t>
            </a:r>
            <a:r>
              <a:rPr lang="en-US" sz="2400" dirty="0">
                <a:solidFill>
                  <a:schemeClr val="bg1"/>
                </a:solidFill>
                <a:latin typeface="Arial" panose="020B0604020202020204" pitchFamily="34" charset="0"/>
                <a:cs typeface="Arial" panose="020B0604020202020204" pitchFamily="34" charset="0"/>
              </a:rPr>
              <a:t>.</a:t>
            </a:r>
          </a:p>
          <a:p>
            <a:r>
              <a:rPr lang="en-US" sz="2400" dirty="0" smtClean="0">
                <a:solidFill>
                  <a:schemeClr val="bg1"/>
                </a:solidFill>
                <a:latin typeface="Arial" panose="020B0604020202020204" pitchFamily="34" charset="0"/>
                <a:cs typeface="Arial" panose="020B0604020202020204" pitchFamily="34" charset="0"/>
              </a:rPr>
              <a:t>C</a:t>
            </a:r>
            <a:r>
              <a:rPr lang="en-US" sz="2400" dirty="0">
                <a:solidFill>
                  <a:schemeClr val="bg1"/>
                </a:solidFill>
                <a:latin typeface="Arial" panose="020B0604020202020204" pitchFamily="34" charset="0"/>
                <a:cs typeface="Arial" panose="020B0604020202020204" pitchFamily="34" charset="0"/>
              </a:rPr>
              <a:t>. Electron ở </a:t>
            </a:r>
            <a:r>
              <a:rPr lang="en-US" sz="2400" dirty="0" err="1">
                <a:solidFill>
                  <a:schemeClr val="bg1"/>
                </a:solidFill>
                <a:latin typeface="Arial" panose="020B0604020202020204" pitchFamily="34" charset="0"/>
                <a:cs typeface="Arial" panose="020B0604020202020204" pitchFamily="34" charset="0"/>
              </a:rPr>
              <a:t>lớp</a:t>
            </a:r>
            <a:r>
              <a:rPr lang="en-US" sz="2400" dirty="0">
                <a:solidFill>
                  <a:schemeClr val="bg1"/>
                </a:solidFill>
                <a:latin typeface="Arial" panose="020B0604020202020204" pitchFamily="34" charset="0"/>
                <a:cs typeface="Arial" panose="020B0604020202020204" pitchFamily="34" charset="0"/>
              </a:rPr>
              <a:t> Q.  		</a:t>
            </a:r>
            <a:endParaRPr lang="en-US" sz="2400" dirty="0" smtClean="0">
              <a:solidFill>
                <a:schemeClr val="bg1"/>
              </a:solidFill>
              <a:latin typeface="Arial" panose="020B0604020202020204" pitchFamily="34" charset="0"/>
              <a:cs typeface="Arial" panose="020B0604020202020204" pitchFamily="34" charset="0"/>
            </a:endParaRPr>
          </a:p>
          <a:p>
            <a:r>
              <a:rPr lang="en-US" sz="2400" dirty="0" smtClean="0">
                <a:solidFill>
                  <a:schemeClr val="bg1"/>
                </a:solidFill>
                <a:latin typeface="Arial" panose="020B0604020202020204" pitchFamily="34" charset="0"/>
                <a:cs typeface="Arial" panose="020B0604020202020204" pitchFamily="34" charset="0"/>
              </a:rPr>
              <a:t>D</a:t>
            </a:r>
            <a:r>
              <a:rPr lang="en-US" sz="2400" dirty="0">
                <a:solidFill>
                  <a:schemeClr val="bg1"/>
                </a:solidFill>
                <a:latin typeface="Arial" panose="020B0604020202020204" pitchFamily="34" charset="0"/>
                <a:cs typeface="Arial" panose="020B0604020202020204" pitchFamily="34" charset="0"/>
              </a:rPr>
              <a:t>. Electron ở </a:t>
            </a:r>
            <a:r>
              <a:rPr lang="en-US" sz="2400" dirty="0" err="1">
                <a:solidFill>
                  <a:schemeClr val="bg1"/>
                </a:solidFill>
                <a:latin typeface="Arial" panose="020B0604020202020204" pitchFamily="34" charset="0"/>
                <a:cs typeface="Arial" panose="020B0604020202020204" pitchFamily="34" charset="0"/>
              </a:rPr>
              <a:t>lớp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ngoài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cùng</a:t>
            </a:r>
            <a:r>
              <a:rPr lang="en-US" sz="2400" dirty="0">
                <a:solidFill>
                  <a:schemeClr val="bg1"/>
                </a:solidFill>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4193831" y="3907951"/>
            <a:ext cx="2826441" cy="995703"/>
            <a:chOff x="5005137" y="4819324"/>
            <a:chExt cx="5085346" cy="1274052"/>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274052"/>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3" y="4961314"/>
              <a:ext cx="4876800" cy="590724"/>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pic>
        <p:nvPicPr>
          <p:cNvPr id="24" name="Picture 10">
            <a:extLst>
              <a:ext uri="{FF2B5EF4-FFF2-40B4-BE49-F238E27FC236}">
                <a16:creationId xmlns:a16="http://schemas.microsoft.com/office/drawing/2014/main" xmlns="" id="{539139BD-1499-4934-BAE5-96D0CD84A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221" y="4473205"/>
            <a:ext cx="1192736" cy="1913946"/>
          </a:xfrm>
          <a:prstGeom prst="rect">
            <a:avLst/>
          </a:prstGeom>
        </p:spPr>
      </p:pic>
      <p:sp>
        <p:nvSpPr>
          <p:cNvPr id="12" name="TextBox 11">
            <a:extLst>
              <a:ext uri="{FF2B5EF4-FFF2-40B4-BE49-F238E27FC236}">
                <a16:creationId xmlns:a16="http://schemas.microsoft.com/office/drawing/2014/main" xmlns="" id="{1258DBEA-9FEE-4C24-831C-BA8240487E8E}"/>
              </a:ext>
            </a:extLst>
          </p:cNvPr>
          <p:cNvSpPr txBox="1"/>
          <p:nvPr/>
        </p:nvSpPr>
        <p:spPr>
          <a:xfrm>
            <a:off x="4642692" y="4195877"/>
            <a:ext cx="1570208" cy="954107"/>
          </a:xfrm>
          <a:prstGeom prst="rect">
            <a:avLst/>
          </a:prstGeom>
          <a:noFill/>
        </p:spPr>
        <p:txBody>
          <a:bodyPr wrap="square" rtlCol="0">
            <a:spAutoFit/>
          </a:bodyPr>
          <a:lstStyle/>
          <a:p>
            <a:pPr algn="ctr"/>
            <a:r>
              <a:rPr lang="en-US" sz="2800" dirty="0" err="1" smtClean="0">
                <a:latin typeface="Arial" panose="020B0604020202020204" pitchFamily="34" charset="0"/>
                <a:cs typeface="Arial" panose="020B0604020202020204" pitchFamily="34" charset="0"/>
              </a:rPr>
              <a:t>Đáp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án</a:t>
            </a:r>
            <a:r>
              <a:rPr lang="en-US" sz="2800" dirty="0" smtClean="0">
                <a:latin typeface="Arial" panose="020B0604020202020204" pitchFamily="34" charset="0"/>
                <a:cs typeface="Arial" panose="020B0604020202020204" pitchFamily="34" charset="0"/>
              </a:rPr>
              <a:t> D.</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77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a:extLst>
              <a:ext uri="{FF2B5EF4-FFF2-40B4-BE49-F238E27FC236}">
                <a16:creationId xmlns:a16="http://schemas.microsoft.com/office/drawing/2014/main" xmlns="" id="{16D42DCA-BF46-4E95-92FF-2D649346CE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201" y="5689492"/>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59121"/>
            <a:ext cx="6979964" cy="44835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29"/>
            <a:ext cx="6979964" cy="1200329"/>
          </a:xfrm>
          <a:prstGeom prst="rect">
            <a:avLst/>
          </a:prstGeom>
          <a:solidFill>
            <a:srgbClr val="00C699"/>
          </a:solidFill>
        </p:spPr>
        <p:txBody>
          <a:bodyPr wrap="square" rtlCol="0">
            <a:spAutoFit/>
          </a:bodyPr>
          <a:lstStyle/>
          <a:p>
            <a:r>
              <a:rPr lang="vi-VN" sz="2400" dirty="0">
                <a:solidFill>
                  <a:schemeClr val="bg1"/>
                </a:solidFill>
                <a:latin typeface="Arial" panose="020B0604020202020204" pitchFamily="34" charset="0"/>
                <a:cs typeface="Arial" panose="020B0604020202020204" pitchFamily="34" charset="0"/>
              </a:rPr>
              <a:t>Bài </a:t>
            </a:r>
            <a:r>
              <a:rPr lang="en-US" sz="2400" dirty="0">
                <a:solidFill>
                  <a:schemeClr val="bg1"/>
                </a:solidFill>
                <a:latin typeface="Arial" panose="020B0604020202020204" pitchFamily="34" charset="0"/>
                <a:cs typeface="Arial" panose="020B0604020202020204" pitchFamily="34" charset="0"/>
              </a:rPr>
              <a:t>9</a:t>
            </a:r>
            <a:r>
              <a:rPr lang="vi-VN" sz="2400" dirty="0" smtClean="0">
                <a:solidFill>
                  <a:schemeClr val="bg1"/>
                </a:solidFill>
                <a:latin typeface="Arial" panose="020B0604020202020204" pitchFamily="34" charset="0"/>
                <a:cs typeface="Arial" panose="020B0604020202020204" pitchFamily="34" charset="0"/>
              </a:rPr>
              <a:t>, </a:t>
            </a:r>
            <a:r>
              <a:rPr lang="nl-NL" sz="2400" dirty="0" smtClean="0">
                <a:solidFill>
                  <a:schemeClr val="bg1"/>
                </a:solidFill>
                <a:latin typeface="Arial" panose="020B0604020202020204" pitchFamily="34" charset="0"/>
                <a:cs typeface="Arial" panose="020B0604020202020204" pitchFamily="34" charset="0"/>
              </a:rPr>
              <a:t>Số electron tối đa trong lớp M là</a:t>
            </a:r>
          </a:p>
          <a:p>
            <a:r>
              <a:rPr lang="nl-NL" sz="2400" b="1" dirty="0" smtClean="0"/>
              <a:t>	</a:t>
            </a:r>
            <a:r>
              <a:rPr lang="nl-NL" sz="2400" dirty="0">
                <a:solidFill>
                  <a:schemeClr val="bg1"/>
                </a:solidFill>
                <a:latin typeface="Arial" panose="020B0604020202020204" pitchFamily="34" charset="0"/>
                <a:cs typeface="Arial" panose="020B0604020202020204" pitchFamily="34" charset="0"/>
              </a:rPr>
              <a:t>A. </a:t>
            </a:r>
            <a:r>
              <a:rPr lang="nl-NL" sz="2400" dirty="0" smtClean="0">
                <a:solidFill>
                  <a:schemeClr val="bg1"/>
                </a:solidFill>
                <a:latin typeface="Arial" panose="020B0604020202020204" pitchFamily="34" charset="0"/>
                <a:cs typeface="Arial" panose="020B0604020202020204" pitchFamily="34" charset="0"/>
              </a:rPr>
              <a:t>2</a:t>
            </a:r>
            <a:r>
              <a:rPr lang="nl-NL" sz="2400" dirty="0">
                <a:solidFill>
                  <a:schemeClr val="bg1"/>
                </a:solidFill>
                <a:latin typeface="Arial" panose="020B0604020202020204" pitchFamily="34" charset="0"/>
                <a:cs typeface="Arial" panose="020B0604020202020204" pitchFamily="34" charset="0"/>
              </a:rPr>
              <a:t>			</a:t>
            </a:r>
            <a:r>
              <a:rPr lang="nl-NL" sz="2400" dirty="0" smtClean="0">
                <a:solidFill>
                  <a:schemeClr val="bg1"/>
                </a:solidFill>
                <a:latin typeface="Arial" panose="020B0604020202020204" pitchFamily="34" charset="0"/>
                <a:cs typeface="Arial" panose="020B0604020202020204" pitchFamily="34" charset="0"/>
              </a:rPr>
              <a:t>	B</a:t>
            </a:r>
            <a:r>
              <a:rPr lang="nl-NL" sz="2400" dirty="0">
                <a:solidFill>
                  <a:schemeClr val="bg1"/>
                </a:solidFill>
                <a:latin typeface="Arial" panose="020B0604020202020204" pitchFamily="34" charset="0"/>
                <a:cs typeface="Arial" panose="020B0604020202020204" pitchFamily="34" charset="0"/>
              </a:rPr>
              <a:t>. </a:t>
            </a:r>
            <a:r>
              <a:rPr lang="nl-NL" sz="2400" dirty="0" smtClean="0">
                <a:solidFill>
                  <a:schemeClr val="bg1"/>
                </a:solidFill>
                <a:latin typeface="Arial" panose="020B0604020202020204" pitchFamily="34" charset="0"/>
                <a:cs typeface="Arial" panose="020B0604020202020204" pitchFamily="34" charset="0"/>
              </a:rPr>
              <a:t>8</a:t>
            </a:r>
            <a:r>
              <a:rPr lang="nl-NL" sz="2400" dirty="0">
                <a:solidFill>
                  <a:schemeClr val="bg1"/>
                </a:solidFill>
                <a:latin typeface="Arial" panose="020B0604020202020204" pitchFamily="34" charset="0"/>
                <a:cs typeface="Arial" panose="020B0604020202020204" pitchFamily="34" charset="0"/>
              </a:rPr>
              <a:t>		</a:t>
            </a:r>
          </a:p>
          <a:p>
            <a:r>
              <a:rPr lang="nl-NL" sz="2400" dirty="0">
                <a:solidFill>
                  <a:schemeClr val="bg1"/>
                </a:solidFill>
                <a:latin typeface="Arial" panose="020B0604020202020204" pitchFamily="34" charset="0"/>
                <a:cs typeface="Arial" panose="020B0604020202020204" pitchFamily="34" charset="0"/>
              </a:rPr>
              <a:t>	C. </a:t>
            </a:r>
            <a:r>
              <a:rPr lang="nl-NL" sz="2400" dirty="0" smtClean="0">
                <a:solidFill>
                  <a:schemeClr val="bg1"/>
                </a:solidFill>
                <a:latin typeface="Arial" panose="020B0604020202020204" pitchFamily="34" charset="0"/>
                <a:cs typeface="Arial" panose="020B0604020202020204" pitchFamily="34" charset="0"/>
              </a:rPr>
              <a:t>18</a:t>
            </a:r>
            <a:r>
              <a:rPr lang="nl-NL" sz="2400" dirty="0">
                <a:solidFill>
                  <a:schemeClr val="bg1"/>
                </a:solidFill>
                <a:latin typeface="Arial" panose="020B0604020202020204" pitchFamily="34" charset="0"/>
                <a:cs typeface="Arial" panose="020B0604020202020204" pitchFamily="34" charset="0"/>
              </a:rPr>
              <a:t>			</a:t>
            </a:r>
            <a:r>
              <a:rPr lang="nl-NL" sz="2400" dirty="0" smtClean="0">
                <a:solidFill>
                  <a:schemeClr val="bg1"/>
                </a:solidFill>
                <a:latin typeface="Arial" panose="020B0604020202020204" pitchFamily="34" charset="0"/>
                <a:cs typeface="Arial" panose="020B0604020202020204" pitchFamily="34" charset="0"/>
              </a:rPr>
              <a:t>	D</a:t>
            </a:r>
            <a:r>
              <a:rPr lang="nl-NL" sz="2400" dirty="0">
                <a:solidFill>
                  <a:schemeClr val="bg1"/>
                </a:solidFill>
                <a:latin typeface="Arial" panose="020B0604020202020204" pitchFamily="34" charset="0"/>
                <a:cs typeface="Arial" panose="020B0604020202020204" pitchFamily="34" charset="0"/>
              </a:rPr>
              <a:t>. </a:t>
            </a:r>
            <a:r>
              <a:rPr lang="nl-NL" sz="2400" dirty="0" smtClean="0">
                <a:solidFill>
                  <a:schemeClr val="bg1"/>
                </a:solidFill>
                <a:latin typeface="Arial" panose="020B0604020202020204" pitchFamily="34" charset="0"/>
                <a:cs typeface="Arial" panose="020B0604020202020204" pitchFamily="34" charset="0"/>
              </a:rPr>
              <a:t>36</a:t>
            </a: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037231" y="4601188"/>
            <a:ext cx="6880549" cy="1872527"/>
            <a:chOff x="5005137" y="4819324"/>
            <a:chExt cx="5085346" cy="1274052"/>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274052"/>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314113"/>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pic>
        <p:nvPicPr>
          <p:cNvPr id="24" name="Picture 10">
            <a:extLst>
              <a:ext uri="{FF2B5EF4-FFF2-40B4-BE49-F238E27FC236}">
                <a16:creationId xmlns:a16="http://schemas.microsoft.com/office/drawing/2014/main" xmlns="" id="{539139BD-1499-4934-BAE5-96D0CD84A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221" y="4473205"/>
            <a:ext cx="1192736" cy="1913946"/>
          </a:xfrm>
          <a:prstGeom prst="rect">
            <a:avLst/>
          </a:prstGeom>
        </p:spPr>
      </p:pic>
      <p:sp>
        <p:nvSpPr>
          <p:cNvPr id="12" name="TextBox 11">
            <a:extLst>
              <a:ext uri="{FF2B5EF4-FFF2-40B4-BE49-F238E27FC236}">
                <a16:creationId xmlns:a16="http://schemas.microsoft.com/office/drawing/2014/main" xmlns="" id="{1258DBEA-9FEE-4C24-831C-BA8240487E8E}"/>
              </a:ext>
            </a:extLst>
          </p:cNvPr>
          <p:cNvSpPr txBox="1"/>
          <p:nvPr/>
        </p:nvSpPr>
        <p:spPr>
          <a:xfrm>
            <a:off x="2469380" y="4905611"/>
            <a:ext cx="6317433" cy="1754326"/>
          </a:xfrm>
          <a:prstGeom prst="rect">
            <a:avLst/>
          </a:prstGeom>
          <a:noFill/>
        </p:spPr>
        <p:txBody>
          <a:bodyPr wrap="square" rtlCol="0">
            <a:spAutoFit/>
          </a:bodyPr>
          <a:lstStyle/>
          <a:p>
            <a:pPr fontAlgn="ctr">
              <a:lnSpc>
                <a:spcPct val="150000"/>
              </a:lnSpc>
            </a:pPr>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electron </a:t>
            </a:r>
            <a:r>
              <a:rPr lang="en-US" sz="2400" dirty="0" err="1" smtClean="0">
                <a:latin typeface="Arial" panose="020B0604020202020204" pitchFamily="34" charset="0"/>
                <a:cs typeface="Arial" panose="020B0604020202020204" pitchFamily="34" charset="0"/>
              </a:rPr>
              <a:t>trong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lớp</a:t>
            </a:r>
            <a:r>
              <a:rPr lang="en-US" sz="2400" dirty="0" smtClean="0">
                <a:latin typeface="Arial" panose="020B0604020202020204" pitchFamily="34" charset="0"/>
                <a:cs typeface="Arial" panose="020B0604020202020204" pitchFamily="34" charset="0"/>
              </a:rPr>
              <a:t> M (</a:t>
            </a:r>
            <a:r>
              <a:rPr lang="en-US" sz="2400" dirty="0" err="1" smtClean="0">
                <a:latin typeface="Arial" panose="020B0604020202020204" pitchFamily="34" charset="0"/>
                <a:cs typeface="Arial" panose="020B0604020202020204" pitchFamily="34" charset="0"/>
              </a:rPr>
              <a:t>lớp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thứ</a:t>
            </a:r>
            <a:r>
              <a:rPr lang="en-US" sz="2400" dirty="0" smtClean="0">
                <a:latin typeface="Arial" panose="020B0604020202020204" pitchFamily="34" charset="0"/>
                <a:cs typeface="Arial" panose="020B0604020202020204" pitchFamily="34" charset="0"/>
              </a:rPr>
              <a:t> 3)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2x3</a:t>
            </a:r>
            <a:r>
              <a:rPr lang="en-US" sz="2400" baseline="30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=18</a:t>
            </a:r>
          </a:p>
          <a:p>
            <a:pPr fontAlgn="ctr">
              <a:lnSpc>
                <a:spcPct val="150000"/>
              </a:lnSpc>
            </a:pP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Đáp</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án</a:t>
            </a:r>
            <a:r>
              <a:rPr lang="en-US" sz="2400" dirty="0" smtClean="0">
                <a:latin typeface="Arial" panose="020B0604020202020204" pitchFamily="34" charset="0"/>
                <a:cs typeface="Arial" panose="020B0604020202020204" pitchFamily="34" charset="0"/>
                <a:sym typeface="Wingdings" panose="05000000000000000000" pitchFamily="2" charset="2"/>
              </a:rPr>
              <a:t> C.</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19580" t="2627" r="41948" b="64040"/>
          <a:stretch/>
        </p:blipFill>
        <p:spPr>
          <a:xfrm>
            <a:off x="3737243" y="1636447"/>
            <a:ext cx="3119174" cy="2659761"/>
          </a:xfrm>
          <a:prstGeom prst="rect">
            <a:avLst/>
          </a:prstGeom>
        </p:spPr>
      </p:pic>
    </p:spTree>
    <p:extLst>
      <p:ext uri="{BB962C8B-B14F-4D97-AF65-F5344CB8AC3E}">
        <p14:creationId xmlns:p14="http://schemas.microsoft.com/office/powerpoint/2010/main" val="18029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a:extLst>
              <a:ext uri="{FF2B5EF4-FFF2-40B4-BE49-F238E27FC236}">
                <a16:creationId xmlns:a16="http://schemas.microsoft.com/office/drawing/2014/main" xmlns="" id="{16D42DCA-BF46-4E95-92FF-2D649346CE7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201" y="5689492"/>
            <a:ext cx="2777496" cy="1461474"/>
          </a:xfrm>
          <a:prstGeom prst="rect">
            <a:avLst/>
          </a:prstGeom>
        </p:spPr>
      </p:pic>
      <p:sp>
        <p:nvSpPr>
          <p:cNvPr id="19" name="Rectangle 18">
            <a:extLst>
              <a:ext uri="{FF2B5EF4-FFF2-40B4-BE49-F238E27FC236}">
                <a16:creationId xmlns:a16="http://schemas.microsoft.com/office/drawing/2014/main" xmlns="" id="{632C2DC6-7549-4873-B9DA-691412130EB2}"/>
              </a:ext>
            </a:extLst>
          </p:cNvPr>
          <p:cNvSpPr/>
          <p:nvPr/>
        </p:nvSpPr>
        <p:spPr>
          <a:xfrm>
            <a:off x="1937815" y="204895"/>
            <a:ext cx="6979964" cy="44835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xmlns="" id="{C0661634-8DA4-4242-846B-0541E952790F}"/>
              </a:ext>
            </a:extLst>
          </p:cNvPr>
          <p:cNvSpPr/>
          <p:nvPr/>
        </p:nvSpPr>
        <p:spPr>
          <a:xfrm>
            <a:off x="0" y="0"/>
            <a:ext cx="1495140" cy="2110102"/>
          </a:xfrm>
          <a:custGeom>
            <a:avLst/>
            <a:gdLst>
              <a:gd name="connsiteX0" fmla="*/ 0 w 1993520"/>
              <a:gd name="connsiteY0" fmla="*/ 0 h 2110102"/>
              <a:gd name="connsiteX1" fmla="*/ 1993520 w 1993520"/>
              <a:gd name="connsiteY1" fmla="*/ 0 h 2110102"/>
              <a:gd name="connsiteX2" fmla="*/ 1993008 w 1993520"/>
              <a:gd name="connsiteY2" fmla="*/ 10141 h 2110102"/>
              <a:gd name="connsiteX3" fmla="*/ 109525 w 1993520"/>
              <a:gd name="connsiteY3" fmla="*/ 2093386 h 2110102"/>
              <a:gd name="connsiteX4" fmla="*/ 0 w 1993520"/>
              <a:gd name="connsiteY4" fmla="*/ 2110102 h 211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520" h="2110102">
                <a:moveTo>
                  <a:pt x="0" y="0"/>
                </a:moveTo>
                <a:lnTo>
                  <a:pt x="1993520" y="0"/>
                </a:lnTo>
                <a:lnTo>
                  <a:pt x="1993008" y="10141"/>
                </a:lnTo>
                <a:cubicBezTo>
                  <a:pt x="1887635" y="1047733"/>
                  <a:pt x="1114144" y="1887811"/>
                  <a:pt x="109525" y="2093386"/>
                </a:cubicBezTo>
                <a:lnTo>
                  <a:pt x="0" y="2110102"/>
                </a:lnTo>
                <a:close/>
              </a:path>
            </a:pathLst>
          </a:custGeom>
          <a:solidFill>
            <a:srgbClr val="00C6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xmlns="" id="{06D02A37-DAF3-4662-9F15-27146565BBF1}"/>
              </a:ext>
            </a:extLst>
          </p:cNvPr>
          <p:cNvSpPr/>
          <p:nvPr/>
        </p:nvSpPr>
        <p:spPr>
          <a:xfrm>
            <a:off x="1" y="0"/>
            <a:ext cx="1364173" cy="1929962"/>
          </a:xfrm>
          <a:custGeom>
            <a:avLst/>
            <a:gdLst>
              <a:gd name="connsiteX0" fmla="*/ 0 w 1818897"/>
              <a:gd name="connsiteY0" fmla="*/ 0 h 1929962"/>
              <a:gd name="connsiteX1" fmla="*/ 1818897 w 1818897"/>
              <a:gd name="connsiteY1" fmla="*/ 0 h 1929962"/>
              <a:gd name="connsiteX2" fmla="*/ 1804630 w 1818897"/>
              <a:gd name="connsiteY2" fmla="*/ 93481 h 1929962"/>
              <a:gd name="connsiteX3" fmla="*/ 184658 w 1818897"/>
              <a:gd name="connsiteY3" fmla="*/ 1882481 h 1929962"/>
              <a:gd name="connsiteX4" fmla="*/ 0 w 1818897"/>
              <a:gd name="connsiteY4" fmla="*/ 1929962 h 192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97" h="1929962">
                <a:moveTo>
                  <a:pt x="0" y="0"/>
                </a:moveTo>
                <a:lnTo>
                  <a:pt x="1818897" y="0"/>
                </a:lnTo>
                <a:lnTo>
                  <a:pt x="1804630" y="93481"/>
                </a:lnTo>
                <a:cubicBezTo>
                  <a:pt x="1630682" y="943543"/>
                  <a:pt x="1002445" y="1628123"/>
                  <a:pt x="184658" y="1882481"/>
                </a:cubicBezTo>
                <a:lnTo>
                  <a:pt x="0" y="1929962"/>
                </a:lnTo>
                <a:close/>
              </a:path>
            </a:pathLst>
          </a:custGeom>
          <a:solidFill>
            <a:srgbClr val="00C6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9">
            <a:extLst>
              <a:ext uri="{FF2B5EF4-FFF2-40B4-BE49-F238E27FC236}">
                <a16:creationId xmlns:a16="http://schemas.microsoft.com/office/drawing/2014/main" xmlns="" id="{59AAA174-3CD6-4BEA-B8B2-6E532B537D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57188" y="318029"/>
            <a:ext cx="400050" cy="926042"/>
          </a:xfrm>
          <a:prstGeom prst="rect">
            <a:avLst/>
          </a:prstGeom>
        </p:spPr>
      </p:pic>
      <p:sp>
        <p:nvSpPr>
          <p:cNvPr id="18" name="TextBox 17">
            <a:extLst>
              <a:ext uri="{FF2B5EF4-FFF2-40B4-BE49-F238E27FC236}">
                <a16:creationId xmlns:a16="http://schemas.microsoft.com/office/drawing/2014/main" xmlns="" id="{90F303F8-F92F-4BE0-B83D-2F4180103D79}"/>
              </a:ext>
            </a:extLst>
          </p:cNvPr>
          <p:cNvSpPr txBox="1"/>
          <p:nvPr/>
        </p:nvSpPr>
        <p:spPr>
          <a:xfrm>
            <a:off x="1806849" y="-10330"/>
            <a:ext cx="6979964" cy="3046988"/>
          </a:xfrm>
          <a:prstGeom prst="rect">
            <a:avLst/>
          </a:prstGeom>
          <a:solidFill>
            <a:srgbClr val="00C699"/>
          </a:solidFill>
        </p:spPr>
        <p:txBody>
          <a:bodyPr wrap="square" rtlCol="0">
            <a:spAutoFit/>
          </a:bodyPr>
          <a:lstStyle/>
          <a:p>
            <a:r>
              <a:rPr lang="vi-VN" sz="2400" dirty="0">
                <a:solidFill>
                  <a:schemeClr val="bg1"/>
                </a:solidFill>
                <a:latin typeface="Arial" panose="020B0604020202020204" pitchFamily="34" charset="0"/>
                <a:cs typeface="Arial" panose="020B0604020202020204" pitchFamily="34" charset="0"/>
              </a:rPr>
              <a:t>Bài </a:t>
            </a:r>
            <a:r>
              <a:rPr lang="en-US" sz="2400" dirty="0" smtClean="0">
                <a:solidFill>
                  <a:schemeClr val="bg1"/>
                </a:solidFill>
                <a:latin typeface="Arial" panose="020B0604020202020204" pitchFamily="34" charset="0"/>
                <a:cs typeface="Arial" panose="020B0604020202020204" pitchFamily="34" charset="0"/>
              </a:rPr>
              <a:t>10</a:t>
            </a:r>
            <a:r>
              <a:rPr lang="vi-VN"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Chọn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phát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biểu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sai</a:t>
            </a:r>
            <a:r>
              <a:rPr lang="en-US" sz="2400" dirty="0" smtClean="0">
                <a:solidFill>
                  <a:schemeClr val="bg1"/>
                </a:solidFill>
                <a:latin typeface="Arial" panose="020B060402020202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r>
              <a:rPr lang="nl-NL" sz="2400"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 </a:t>
            </a:r>
            <a:r>
              <a:rPr lang="en-US" sz="2400" dirty="0" err="1" smtClean="0">
                <a:solidFill>
                  <a:schemeClr val="bg1"/>
                </a:solidFill>
                <a:latin typeface="Arial" panose="020B0604020202020204" pitchFamily="34" charset="0"/>
                <a:cs typeface="Arial" panose="020B0604020202020204" pitchFamily="34" charset="0"/>
              </a:rPr>
              <a:t>Mỗi</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chỉ</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chứa</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tối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đa</a:t>
            </a:r>
            <a:r>
              <a:rPr lang="en-US" sz="2400" dirty="0" smtClean="0">
                <a:solidFill>
                  <a:schemeClr val="bg1"/>
                </a:solidFill>
                <a:latin typeface="Arial" panose="020B0604020202020204" pitchFamily="34" charset="0"/>
                <a:cs typeface="Arial" panose="020B0604020202020204" pitchFamily="34" charset="0"/>
              </a:rPr>
              <a:t> 2 electron.</a:t>
            </a: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B</a:t>
            </a:r>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2 electron </a:t>
            </a:r>
            <a:r>
              <a:rPr lang="en-US" sz="2400" dirty="0" err="1" smtClean="0">
                <a:solidFill>
                  <a:schemeClr val="bg1"/>
                </a:solidFill>
                <a:latin typeface="Arial" panose="020B0604020202020204" pitchFamily="34" charset="0"/>
                <a:cs typeface="Arial" panose="020B0604020202020204" pitchFamily="34" charset="0"/>
              </a:rPr>
              <a:t>chung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trong</a:t>
            </a:r>
            <a:r>
              <a:rPr lang="en-US" sz="2400" dirty="0" smtClean="0">
                <a:solidFill>
                  <a:schemeClr val="bg1"/>
                </a:solidFill>
                <a:latin typeface="Arial" panose="020B0604020202020204" pitchFamily="34" charset="0"/>
                <a:cs typeface="Arial" panose="020B0604020202020204" pitchFamily="34" charset="0"/>
              </a:rPr>
              <a:t> 1 AO </a:t>
            </a:r>
            <a:r>
              <a:rPr lang="en-US" sz="2400" dirty="0" err="1" smtClean="0">
                <a:solidFill>
                  <a:schemeClr val="bg1"/>
                </a:solidFill>
                <a:latin typeface="Arial" panose="020B0604020202020204" pitchFamily="34" charset="0"/>
                <a:cs typeface="Arial" panose="020B0604020202020204" pitchFamily="34" charset="0"/>
              </a:rPr>
              <a:t>thì</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gọi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electron </a:t>
            </a:r>
            <a:r>
              <a:rPr lang="en-US" sz="2400" dirty="0" err="1" smtClean="0">
                <a:solidFill>
                  <a:schemeClr val="bg1"/>
                </a:solidFill>
                <a:latin typeface="Arial" panose="020B0604020202020204" pitchFamily="34" charset="0"/>
                <a:cs typeface="Arial" panose="020B0604020202020204" pitchFamily="34" charset="0"/>
              </a:rPr>
              <a:t>ghép</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đôi</a:t>
            </a:r>
            <a:endParaRPr lang="en-US" sz="2400" dirty="0" smtClean="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C</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Nếu</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không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chứa</a:t>
            </a:r>
            <a:r>
              <a:rPr lang="en-US" sz="2400" dirty="0" smtClean="0">
                <a:solidFill>
                  <a:schemeClr val="bg1"/>
                </a:solidFill>
                <a:latin typeface="Arial" panose="020B0604020202020204" pitchFamily="34" charset="0"/>
                <a:cs typeface="Arial" panose="020B0604020202020204" pitchFamily="34" charset="0"/>
              </a:rPr>
              <a:t> electron </a:t>
            </a:r>
            <a:r>
              <a:rPr lang="en-US" sz="2400" dirty="0" err="1" smtClean="0">
                <a:solidFill>
                  <a:schemeClr val="bg1"/>
                </a:solidFill>
                <a:latin typeface="Arial" panose="020B0604020202020204" pitchFamily="34" charset="0"/>
                <a:cs typeface="Arial" panose="020B0604020202020204" pitchFamily="34" charset="0"/>
              </a:rPr>
              <a:t>thì</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gọi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là</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độc</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thân</a:t>
            </a:r>
            <a:r>
              <a:rPr lang="en-US" sz="2400" dirty="0" smtClean="0">
                <a:solidFill>
                  <a:schemeClr val="bg1"/>
                </a:solidFill>
                <a:latin typeface="Arial" panose="020B0604020202020204" pitchFamily="34" charset="0"/>
                <a:cs typeface="Arial" panose="020B0604020202020204" pitchFamily="34" charset="0"/>
              </a:rPr>
              <a:t>. </a:t>
            </a:r>
          </a:p>
          <a:p>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D</a:t>
            </a:r>
            <a:r>
              <a:rPr lang="en-US" sz="2400" dirty="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Mỗi</a:t>
            </a:r>
            <a:r>
              <a:rPr lang="en-US" sz="2400" dirty="0" smtClean="0">
                <a:solidFill>
                  <a:schemeClr val="bg1"/>
                </a:solidFill>
                <a:latin typeface="Arial" panose="020B0604020202020204" pitchFamily="34" charset="0"/>
                <a:cs typeface="Arial" panose="020B0604020202020204" pitchFamily="34" charset="0"/>
              </a:rPr>
              <a:t> AO </a:t>
            </a:r>
            <a:r>
              <a:rPr lang="en-US" sz="2400" dirty="0" err="1" smtClean="0">
                <a:solidFill>
                  <a:schemeClr val="bg1"/>
                </a:solidFill>
                <a:latin typeface="Arial" panose="020B0604020202020204" pitchFamily="34" charset="0"/>
                <a:cs typeface="Arial" panose="020B0604020202020204" pitchFamily="34" charset="0"/>
              </a:rPr>
              <a:t>có</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thể</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chứa</a:t>
            </a:r>
            <a:r>
              <a:rPr lang="en-US" sz="2400" dirty="0" smtClean="0">
                <a:solidFill>
                  <a:schemeClr val="bg1"/>
                </a:solidFill>
                <a:latin typeface="Arial" panose="020B0604020202020204" pitchFamily="34" charset="0"/>
                <a:cs typeface="Arial" panose="020B0604020202020204" pitchFamily="34" charset="0"/>
              </a:rPr>
              <a:t> 0, 1 </a:t>
            </a:r>
            <a:r>
              <a:rPr lang="en-US" sz="2400" dirty="0" err="1" smtClean="0">
                <a:solidFill>
                  <a:schemeClr val="bg1"/>
                </a:solidFill>
                <a:latin typeface="Arial" panose="020B0604020202020204" pitchFamily="34" charset="0"/>
                <a:cs typeface="Arial" panose="020B0604020202020204" pitchFamily="34" charset="0"/>
              </a:rPr>
              <a:t>hoặc</a:t>
            </a:r>
            <a:r>
              <a:rPr lang="en-US" sz="2400" dirty="0" smtClean="0">
                <a:solidFill>
                  <a:schemeClr val="bg1"/>
                </a:solidFill>
                <a:latin typeface="Arial" panose="020B0604020202020204" pitchFamily="34" charset="0"/>
                <a:cs typeface="Arial" panose="020B0604020202020204" pitchFamily="34" charset="0"/>
              </a:rPr>
              <a:t> 2 electron.</a:t>
            </a:r>
            <a:endParaRPr lang="en-US" sz="2400"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11F718CE-F028-46BA-B43C-97E1DA47AA82}"/>
              </a:ext>
            </a:extLst>
          </p:cNvPr>
          <p:cNvGrpSpPr/>
          <p:nvPr/>
        </p:nvGrpSpPr>
        <p:grpSpPr>
          <a:xfrm>
            <a:off x="2723161" y="4959929"/>
            <a:ext cx="5914062" cy="1356942"/>
            <a:chOff x="5005137" y="4819324"/>
            <a:chExt cx="5085346" cy="1274052"/>
          </a:xfrm>
        </p:grpSpPr>
        <p:pic>
          <p:nvPicPr>
            <p:cNvPr id="22" name="Picture 31">
              <a:extLst>
                <a:ext uri="{FF2B5EF4-FFF2-40B4-BE49-F238E27FC236}">
                  <a16:creationId xmlns:a16="http://schemas.microsoft.com/office/drawing/2014/main" xmlns="" id="{495B19EB-5D6B-4CFA-8383-169F612D08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005137" y="4819324"/>
              <a:ext cx="5085345" cy="1274052"/>
            </a:xfrm>
            <a:prstGeom prst="rect">
              <a:avLst/>
            </a:prstGeom>
          </p:spPr>
        </p:pic>
        <p:sp>
          <p:nvSpPr>
            <p:cNvPr id="23" name="TextBox 22">
              <a:extLst>
                <a:ext uri="{FF2B5EF4-FFF2-40B4-BE49-F238E27FC236}">
                  <a16:creationId xmlns:a16="http://schemas.microsoft.com/office/drawing/2014/main" xmlns="" id="{C0769279-E8D1-4BA9-950B-89CD3E814F61}"/>
                </a:ext>
              </a:extLst>
            </p:cNvPr>
            <p:cNvSpPr txBox="1"/>
            <p:nvPr/>
          </p:nvSpPr>
          <p:spPr>
            <a:xfrm>
              <a:off x="5213684" y="4961315"/>
              <a:ext cx="4876799" cy="433464"/>
            </a:xfrm>
            <a:prstGeom prst="rect">
              <a:avLst/>
            </a:prstGeom>
            <a:noFill/>
          </p:spPr>
          <p:txBody>
            <a:bodyPr wrap="square" rtlCol="0">
              <a:spAutoFit/>
            </a:bodyPr>
            <a:lstStyle/>
            <a:p>
              <a:pPr algn="just">
                <a:lnSpc>
                  <a:spcPct val="120000"/>
                </a:lnSpc>
              </a:pPr>
              <a:endParaRPr lang="vi-VN" sz="2000">
                <a:latin typeface="Arial" panose="020B0604020202020204" pitchFamily="34" charset="0"/>
                <a:cs typeface="Arial" panose="020B0604020202020204" pitchFamily="34" charset="0"/>
              </a:endParaRPr>
            </a:p>
          </p:txBody>
        </p:sp>
      </p:grpSp>
      <p:pic>
        <p:nvPicPr>
          <p:cNvPr id="24" name="Picture 10">
            <a:extLst>
              <a:ext uri="{FF2B5EF4-FFF2-40B4-BE49-F238E27FC236}">
                <a16:creationId xmlns:a16="http://schemas.microsoft.com/office/drawing/2014/main" xmlns="" id="{539139BD-1499-4934-BAE5-96D0CD84A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221" y="4473205"/>
            <a:ext cx="1192736" cy="1913946"/>
          </a:xfrm>
          <a:prstGeom prst="rect">
            <a:avLst/>
          </a:prstGeom>
        </p:spPr>
      </p:pic>
      <p:sp>
        <p:nvSpPr>
          <p:cNvPr id="12" name="TextBox 11">
            <a:extLst>
              <a:ext uri="{FF2B5EF4-FFF2-40B4-BE49-F238E27FC236}">
                <a16:creationId xmlns:a16="http://schemas.microsoft.com/office/drawing/2014/main" xmlns="" id="{1258DBEA-9FEE-4C24-831C-BA8240487E8E}"/>
              </a:ext>
            </a:extLst>
          </p:cNvPr>
          <p:cNvSpPr txBox="1"/>
          <p:nvPr/>
        </p:nvSpPr>
        <p:spPr>
          <a:xfrm>
            <a:off x="3143817" y="5038236"/>
            <a:ext cx="5072749" cy="1754326"/>
          </a:xfrm>
          <a:prstGeom prst="rect">
            <a:avLst/>
          </a:prstGeom>
          <a:noFill/>
        </p:spPr>
        <p:txBody>
          <a:bodyPr wrap="square" rtlCol="0">
            <a:spAutoFit/>
          </a:bodyPr>
          <a:lstStyle/>
          <a:p>
            <a:pPr>
              <a:lnSpc>
                <a:spcPct val="150000"/>
              </a:lnSpc>
            </a:pPr>
            <a:r>
              <a:rPr lang="en-US" sz="2400" dirty="0" err="1" smtClean="0">
                <a:latin typeface="Arial" panose="020B0604020202020204" pitchFamily="34" charset="0"/>
                <a:cs typeface="Arial" panose="020B0604020202020204" pitchFamily="34" charset="0"/>
              </a:rPr>
              <a:t>Nếu</a:t>
            </a:r>
            <a:r>
              <a:rPr lang="en-US" sz="2400" dirty="0" smtClean="0">
                <a:latin typeface="Arial" panose="020B0604020202020204" pitchFamily="34" charset="0"/>
                <a:cs typeface="Arial" panose="020B0604020202020204" pitchFamily="34" charset="0"/>
              </a:rPr>
              <a:t> AO </a:t>
            </a:r>
            <a:r>
              <a:rPr lang="en-US" sz="2400" dirty="0" err="1" smtClean="0">
                <a:latin typeface="Arial" panose="020B0604020202020204" pitchFamily="34" charset="0"/>
                <a:cs typeface="Arial" panose="020B0604020202020204" pitchFamily="34" charset="0"/>
              </a:rPr>
              <a:t>không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chứa</a:t>
            </a:r>
            <a:r>
              <a:rPr lang="en-US" sz="2400" dirty="0" smtClean="0">
                <a:latin typeface="Arial" panose="020B0604020202020204" pitchFamily="34" charset="0"/>
                <a:cs typeface="Arial" panose="020B0604020202020204" pitchFamily="34" charset="0"/>
              </a:rPr>
              <a:t> electron </a:t>
            </a:r>
            <a:r>
              <a:rPr lang="en-US" sz="2400" dirty="0" err="1" smtClean="0">
                <a:latin typeface="Arial" panose="020B0604020202020204" pitchFamily="34" charset="0"/>
                <a:cs typeface="Arial" panose="020B0604020202020204" pitchFamily="34" charset="0"/>
              </a:rPr>
              <a:t>thì</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gọi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là</a:t>
            </a:r>
            <a:r>
              <a:rPr lang="en-US" sz="2400" dirty="0" smtClean="0">
                <a:latin typeface="Arial" panose="020B0604020202020204" pitchFamily="34" charset="0"/>
                <a:cs typeface="Arial" panose="020B0604020202020204" pitchFamily="34" charset="0"/>
              </a:rPr>
              <a:t> AO </a:t>
            </a:r>
            <a:r>
              <a:rPr lang="en-US" sz="2400" dirty="0" err="1" smtClean="0">
                <a:latin typeface="Arial" panose="020B0604020202020204" pitchFamily="34" charset="0"/>
                <a:cs typeface="Arial" panose="020B0604020202020204" pitchFamily="34" charset="0"/>
              </a:rPr>
              <a:t>trống</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fontAlgn="ctr">
              <a:lnSpc>
                <a:spcPct val="150000"/>
              </a:lnSpc>
            </a:pPr>
            <a:r>
              <a:rPr lang="en-US" sz="2400" dirty="0">
                <a:latin typeface="Arial" panose="020B0604020202020204" pitchFamily="34" charset="0"/>
                <a:cs typeface="Arial" panose="020B0604020202020204" pitchFamily="34" charset="0"/>
                <a:sym typeface="Wingdings" panose="05000000000000000000" pitchFamily="2" charset="2"/>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a:t>
            </a:r>
            <a:r>
              <a:rPr lang="en-US" sz="2400" dirty="0">
                <a:latin typeface="Arial" panose="020B0604020202020204" pitchFamily="34" charset="0"/>
                <a:cs typeface="Arial" panose="020B0604020202020204" pitchFamily="34" charset="0"/>
              </a:rPr>
              <a:t> C.</a:t>
            </a:r>
          </a:p>
        </p:txBody>
      </p:sp>
      <p:pic>
        <p:nvPicPr>
          <p:cNvPr id="3" name="Picture 2"/>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19539" t="66060" r="17708" b="11718"/>
          <a:stretch/>
        </p:blipFill>
        <p:spPr>
          <a:xfrm>
            <a:off x="2339752" y="3070484"/>
            <a:ext cx="5372543" cy="2090114"/>
          </a:xfrm>
          <a:prstGeom prst="rect">
            <a:avLst/>
          </a:prstGeom>
        </p:spPr>
      </p:pic>
    </p:spTree>
    <p:extLst>
      <p:ext uri="{BB962C8B-B14F-4D97-AF65-F5344CB8AC3E}">
        <p14:creationId xmlns:p14="http://schemas.microsoft.com/office/powerpoint/2010/main" val="35631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eds.png"/>
          <p:cNvPicPr>
            <a:picLocks noChangeAspect="1"/>
          </p:cNvPicPr>
          <p:nvPr/>
        </p:nvPicPr>
        <p:blipFill>
          <a:blip r:embed="rId2" cstate="print"/>
          <a:srcRect l="45606" t="-1265"/>
          <a:stretch>
            <a:fillRect/>
          </a:stretch>
        </p:blipFill>
        <p:spPr>
          <a:xfrm>
            <a:off x="0" y="681991"/>
            <a:ext cx="2457450" cy="6019800"/>
          </a:xfrm>
          <a:prstGeom prst="rect">
            <a:avLst/>
          </a:prstGeom>
          <a:scene3d>
            <a:camera prst="orthographicFront"/>
            <a:lightRig rig="threePt" dir="t"/>
          </a:scene3d>
          <a:sp3d>
            <a:bevelT/>
          </a:sp3d>
        </p:spPr>
      </p:pic>
      <p:grpSp>
        <p:nvGrpSpPr>
          <p:cNvPr id="8" name="Group 7"/>
          <p:cNvGrpSpPr/>
          <p:nvPr/>
        </p:nvGrpSpPr>
        <p:grpSpPr>
          <a:xfrm>
            <a:off x="1835696" y="-99392"/>
            <a:ext cx="7221845" cy="2792717"/>
            <a:chOff x="1885212" y="-538452"/>
            <a:chExt cx="7716848" cy="2792717"/>
          </a:xfrm>
        </p:grpSpPr>
        <p:sp>
          <p:nvSpPr>
            <p:cNvPr id="32" name="Rounded Rectangle 31"/>
            <p:cNvSpPr/>
            <p:nvPr/>
          </p:nvSpPr>
          <p:spPr>
            <a:xfrm>
              <a:off x="2437773" y="1257298"/>
              <a:ext cx="7164287" cy="996965"/>
            </a:xfrm>
            <a:prstGeom prst="roundRect">
              <a:avLst>
                <a:gd name="adj" fmla="val 50000"/>
              </a:avLst>
            </a:prstGeom>
            <a:solidFill>
              <a:srgbClr val="0070C0"/>
            </a:solid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FFFF"/>
                  </a:solidFill>
                  <a:latin typeface="Times New Roman" pitchFamily="18" charset="0"/>
                  <a:cs typeface="Times New Roman" pitchFamily="18" charset="0"/>
                </a:rPr>
                <a:t>I.SỰ CHUYỂN ĐỘNG CỦA CÁC ELECTRON TRONG NGUYÊN TỬ</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nvGrpSpPr>
            <p:cNvPr id="6" name="Group 5"/>
            <p:cNvGrpSpPr/>
            <p:nvPr/>
          </p:nvGrpSpPr>
          <p:grpSpPr>
            <a:xfrm>
              <a:off x="2133600" y="1181101"/>
              <a:ext cx="905770" cy="1073164"/>
              <a:chOff x="2743200" y="300992"/>
              <a:chExt cx="905770" cy="1073164"/>
            </a:xfrm>
          </p:grpSpPr>
          <p:sp>
            <p:nvSpPr>
              <p:cNvPr id="31" name="Oval 30">
                <a:hlinkClick r:id="rId3" action="ppaction://hlinksldjump"/>
              </p:cNvPr>
              <p:cNvSpPr/>
              <p:nvPr/>
            </p:nvSpPr>
            <p:spPr>
              <a:xfrm>
                <a:off x="2743200" y="796291"/>
                <a:ext cx="228600" cy="228600"/>
              </a:xfrm>
              <a:prstGeom prst="ellipse">
                <a:avLst/>
              </a:prstGeom>
              <a:solidFill>
                <a:srgbClr val="0070C0"/>
              </a:solidFill>
              <a:ln>
                <a:noFill/>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33" name="Block Arc 32"/>
              <p:cNvSpPr/>
              <p:nvPr/>
            </p:nvSpPr>
            <p:spPr>
              <a:xfrm rot="16200000" flipH="1">
                <a:off x="2773804" y="498990"/>
                <a:ext cx="1073164" cy="677168"/>
              </a:xfrm>
              <a:prstGeom prst="blockArc">
                <a:avLst>
                  <a:gd name="adj1" fmla="val 10800000"/>
                  <a:gd name="adj2" fmla="val 0"/>
                  <a:gd name="adj3" fmla="val 9328"/>
                </a:avLst>
              </a:prstGeom>
              <a:solidFill>
                <a:srgbClr val="0070C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grpSp>
        <p:sp>
          <p:nvSpPr>
            <p:cNvPr id="35" name="Rounded Rectangle 34"/>
            <p:cNvSpPr/>
            <p:nvPr/>
          </p:nvSpPr>
          <p:spPr>
            <a:xfrm>
              <a:off x="1885212" y="-538452"/>
              <a:ext cx="7540473" cy="996965"/>
            </a:xfrm>
            <a:prstGeom prst="roundRect">
              <a:avLst>
                <a:gd name="adj" fmla="val 50000"/>
              </a:avLst>
            </a:prstGeom>
            <a:no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FFFF"/>
                  </a:solidFill>
                  <a:latin typeface="Times New Roman" pitchFamily="18" charset="0"/>
                  <a:cs typeface="Times New Roman" pitchFamily="18" charset="0"/>
                </a:rPr>
                <a:t>NỘI DUNG BÀI HỌC</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grpSp>
        <p:nvGrpSpPr>
          <p:cNvPr id="9" name="Group 8"/>
          <p:cNvGrpSpPr/>
          <p:nvPr/>
        </p:nvGrpSpPr>
        <p:grpSpPr>
          <a:xfrm>
            <a:off x="2478754" y="3310890"/>
            <a:ext cx="6253711" cy="1414253"/>
            <a:chOff x="2743200" y="2113822"/>
            <a:chExt cx="7315201" cy="762000"/>
          </a:xfrm>
        </p:grpSpPr>
        <p:grpSp>
          <p:nvGrpSpPr>
            <p:cNvPr id="36" name="Group 35"/>
            <p:cNvGrpSpPr/>
            <p:nvPr/>
          </p:nvGrpSpPr>
          <p:grpSpPr>
            <a:xfrm>
              <a:off x="2743200" y="2113822"/>
              <a:ext cx="990600" cy="762000"/>
              <a:chOff x="2743200" y="300991"/>
              <a:chExt cx="990600" cy="762000"/>
            </a:xfrm>
            <a:solidFill>
              <a:srgbClr val="A13532"/>
            </a:solidFill>
          </p:grpSpPr>
          <p:sp>
            <p:nvSpPr>
              <p:cNvPr id="37" name="Oval 36">
                <a:hlinkClick r:id="rId3" action="ppaction://hlinksldjump"/>
              </p:cNvPr>
              <p:cNvSpPr/>
              <p:nvPr/>
            </p:nvSpPr>
            <p:spPr>
              <a:xfrm>
                <a:off x="2743200" y="567691"/>
                <a:ext cx="228600" cy="228600"/>
              </a:xfrm>
              <a:prstGeom prst="ellipse">
                <a:avLst/>
              </a:prstGeom>
              <a:grpFill/>
              <a:ln>
                <a:noFill/>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38" name="Block Arc 37"/>
              <p:cNvSpPr/>
              <p:nvPr/>
            </p:nvSpPr>
            <p:spPr>
              <a:xfrm rot="16200000" flipH="1">
                <a:off x="2971800" y="300991"/>
                <a:ext cx="762000" cy="762000"/>
              </a:xfrm>
              <a:prstGeom prst="blockArc">
                <a:avLst>
                  <a:gd name="adj1" fmla="val 10800000"/>
                  <a:gd name="adj2" fmla="val 0"/>
                  <a:gd name="adj3" fmla="val 9328"/>
                </a:avLst>
              </a:prstGeom>
              <a:grp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grpSp>
        <p:sp>
          <p:nvSpPr>
            <p:cNvPr id="48" name="Rounded Rectangle 47"/>
            <p:cNvSpPr/>
            <p:nvPr/>
          </p:nvSpPr>
          <p:spPr>
            <a:xfrm>
              <a:off x="3048000" y="2177142"/>
              <a:ext cx="7010401" cy="609600"/>
            </a:xfrm>
            <a:prstGeom prst="roundRect">
              <a:avLst>
                <a:gd name="adj" fmla="val 50000"/>
              </a:avLst>
            </a:prstGeom>
            <a:solidFill>
              <a:srgbClr val="A13532"/>
            </a:solid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FFFF"/>
                  </a:solidFill>
                  <a:latin typeface="Times New Roman" pitchFamily="18" charset="0"/>
                  <a:cs typeface="Times New Roman" pitchFamily="18" charset="0"/>
                </a:rPr>
                <a:t>II.LỚP ELECTRON VÀ PHÂN LỚP ELECTRON</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grpSp>
        <p:nvGrpSpPr>
          <p:cNvPr id="10" name="Group 9"/>
          <p:cNvGrpSpPr/>
          <p:nvPr/>
        </p:nvGrpSpPr>
        <p:grpSpPr>
          <a:xfrm>
            <a:off x="2131442" y="4869160"/>
            <a:ext cx="6601023" cy="1152128"/>
            <a:chOff x="3048000" y="3141345"/>
            <a:chExt cx="7315201" cy="762000"/>
          </a:xfrm>
        </p:grpSpPr>
        <p:grpSp>
          <p:nvGrpSpPr>
            <p:cNvPr id="39" name="Group 38"/>
            <p:cNvGrpSpPr/>
            <p:nvPr/>
          </p:nvGrpSpPr>
          <p:grpSpPr>
            <a:xfrm>
              <a:off x="3048000" y="3141345"/>
              <a:ext cx="990600" cy="762000"/>
              <a:chOff x="2743200" y="300991"/>
              <a:chExt cx="990600" cy="762000"/>
            </a:xfrm>
            <a:solidFill>
              <a:srgbClr val="50538D"/>
            </a:solidFill>
          </p:grpSpPr>
          <p:sp>
            <p:nvSpPr>
              <p:cNvPr id="40" name="Oval 39">
                <a:hlinkClick r:id="rId3" action="ppaction://hlinksldjump"/>
              </p:cNvPr>
              <p:cNvSpPr/>
              <p:nvPr/>
            </p:nvSpPr>
            <p:spPr>
              <a:xfrm>
                <a:off x="2743200" y="567691"/>
                <a:ext cx="228600" cy="228600"/>
              </a:xfrm>
              <a:prstGeom prst="ellipse">
                <a:avLst/>
              </a:prstGeom>
              <a:grpFill/>
              <a:ln>
                <a:noFill/>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41" name="Block Arc 40"/>
              <p:cNvSpPr/>
              <p:nvPr/>
            </p:nvSpPr>
            <p:spPr>
              <a:xfrm rot="16200000" flipH="1">
                <a:off x="2971800" y="300991"/>
                <a:ext cx="762000" cy="762000"/>
              </a:xfrm>
              <a:prstGeom prst="blockArc">
                <a:avLst>
                  <a:gd name="adj1" fmla="val 10800000"/>
                  <a:gd name="adj2" fmla="val 0"/>
                  <a:gd name="adj3" fmla="val 9328"/>
                </a:avLst>
              </a:prstGeom>
              <a:grp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grpSp>
        <p:sp>
          <p:nvSpPr>
            <p:cNvPr id="49" name="Rounded Rectangle 48"/>
            <p:cNvSpPr/>
            <p:nvPr/>
          </p:nvSpPr>
          <p:spPr>
            <a:xfrm>
              <a:off x="3352800" y="3210376"/>
              <a:ext cx="7010401" cy="609600"/>
            </a:xfrm>
            <a:prstGeom prst="roundRect">
              <a:avLst>
                <a:gd name="adj" fmla="val 50000"/>
              </a:avLst>
            </a:prstGeom>
            <a:solidFill>
              <a:srgbClr val="50538D"/>
            </a:solid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rPr>
                <a:t>III.CẤU</a:t>
              </a:r>
              <a:r>
                <a:rPr kumimoji="0" lang="en-US" sz="2800" b="1" i="0" u="none" strike="noStrike" kern="1200" cap="none" spc="0" normalizeH="0" noProof="0" dirty="0" smtClean="0">
                  <a:ln>
                    <a:noFill/>
                  </a:ln>
                  <a:solidFill>
                    <a:srgbClr val="FFFFFF"/>
                  </a:solidFill>
                  <a:effectLst/>
                  <a:uLnTx/>
                  <a:uFillTx/>
                  <a:latin typeface="Times New Roman" pitchFamily="18" charset="0"/>
                  <a:ea typeface="+mn-ea"/>
                  <a:cs typeface="Times New Roman" pitchFamily="18" charset="0"/>
                </a:rPr>
                <a:t> HÌNH ELECTRON NGUYÊN TỬ </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spTree>
    <p:extLst>
      <p:ext uri="{BB962C8B-B14F-4D97-AF65-F5344CB8AC3E}">
        <p14:creationId xmlns:p14="http://schemas.microsoft.com/office/powerpoint/2010/main" val="204831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981200" y="4572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endParaRPr>
          </a:p>
        </p:txBody>
      </p:sp>
      <p:sp>
        <p:nvSpPr>
          <p:cNvPr id="15367" name="AutoShape 7"/>
          <p:cNvSpPr>
            <a:spLocks noChangeArrowheads="1"/>
          </p:cNvSpPr>
          <p:nvPr/>
        </p:nvSpPr>
        <p:spPr bwMode="auto">
          <a:xfrm>
            <a:off x="3131840" y="762000"/>
            <a:ext cx="5631160" cy="4107160"/>
          </a:xfrm>
          <a:prstGeom prst="cloudCallout">
            <a:avLst>
              <a:gd name="adj1" fmla="val -77931"/>
              <a:gd name="adj2" fmla="val 66148"/>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b="1">
              <a:solidFill>
                <a:srgbClr val="FF0000"/>
              </a:solidFill>
              <a:latin typeface="Times New Roman" pitchFamily="18" charset="0"/>
            </a:endParaRPr>
          </a:p>
          <a:p>
            <a:pPr algn="ctr"/>
            <a:r>
              <a:rPr lang="en-US" sz="3600" b="1">
                <a:solidFill>
                  <a:srgbClr val="FF0000"/>
                </a:solidFill>
                <a:latin typeface="Times New Roman" pitchFamily="18" charset="0"/>
              </a:rPr>
              <a:t>CÁC ELECTRON CHUYỂN ĐỘNG NHƯ THẾ NÀO ?</a:t>
            </a:r>
          </a:p>
        </p:txBody>
      </p:sp>
      <p:sp>
        <p:nvSpPr>
          <p:cNvPr id="15368" name="WordArt 8"/>
          <p:cNvSpPr>
            <a:spLocks noChangeArrowheads="1" noChangeShapeType="1" noTextEdit="1"/>
          </p:cNvSpPr>
          <p:nvPr/>
        </p:nvSpPr>
        <p:spPr bwMode="auto">
          <a:xfrm>
            <a:off x="611560" y="4667037"/>
            <a:ext cx="1219200" cy="16002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0066"/>
                    </a:gs>
                    <a:gs pos="100000">
                      <a:srgbClr val="FFFF00"/>
                    </a:gs>
                  </a:gsLst>
                  <a:lin ang="5400000" scaled="1"/>
                </a:gradFill>
                <a:latin typeface="Times New Roman"/>
                <a:cs typeface="Times New Roman"/>
              </a:rPr>
              <a:t>?</a:t>
            </a:r>
          </a:p>
        </p:txBody>
      </p:sp>
    </p:spTree>
    <p:extLst>
      <p:ext uri="{BB962C8B-B14F-4D97-AF65-F5344CB8AC3E}">
        <p14:creationId xmlns:p14="http://schemas.microsoft.com/office/powerpoint/2010/main" val="153040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arn(inVertical)">
                                      <p:cBhvr>
                                        <p:cTn id="7" dur="500"/>
                                        <p:tgtEl>
                                          <p:spTgt spid="153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arn(inVertical)">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A333A2FF-5B78-4775-AFFC-14DE18F7B923}"/>
              </a:ext>
            </a:extLst>
          </p:cNvPr>
          <p:cNvSpPr/>
          <p:nvPr/>
        </p:nvSpPr>
        <p:spPr>
          <a:xfrm>
            <a:off x="706883" y="1168831"/>
            <a:ext cx="3963201" cy="561885"/>
          </a:xfrm>
          <a:prstGeom prst="roundRect">
            <a:avLst>
              <a:gd name="adj" fmla="val 50000"/>
            </a:avLst>
          </a:prstGeom>
          <a:solidFill>
            <a:srgbClr val="00C69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a:extLst>
              <a:ext uri="{FF2B5EF4-FFF2-40B4-BE49-F238E27FC236}">
                <a16:creationId xmlns="" xmlns:a16="http://schemas.microsoft.com/office/drawing/2014/main" id="{D6A49237-E81F-47AD-BDC7-94DF83B61FA1}"/>
              </a:ext>
            </a:extLst>
          </p:cNvPr>
          <p:cNvSpPr/>
          <p:nvPr/>
        </p:nvSpPr>
        <p:spPr>
          <a:xfrm rot="1583708">
            <a:off x="6033940" y="2190714"/>
            <a:ext cx="2236763" cy="169760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 xmlns:a16="http://schemas.microsoft.com/office/drawing/2014/main" id="{1407E1A0-B324-48E6-93FA-2CB784F3DAC5}"/>
              </a:ext>
            </a:extLst>
          </p:cNvPr>
          <p:cNvSpPr txBox="1"/>
          <p:nvPr/>
        </p:nvSpPr>
        <p:spPr>
          <a:xfrm>
            <a:off x="988739" y="2744917"/>
            <a:ext cx="4100975" cy="1865126"/>
          </a:xfrm>
          <a:prstGeom prst="rect">
            <a:avLst/>
          </a:prstGeom>
          <a:noFill/>
        </p:spPr>
        <p:txBody>
          <a:bodyPr wrap="square" rtlCol="0">
            <a:spAutoFit/>
          </a:bodyPr>
          <a:lstStyle/>
          <a:p>
            <a:pPr algn="just">
              <a:lnSpc>
                <a:spcPct val="120000"/>
              </a:lnSpc>
            </a:pPr>
            <a:r>
              <a:rPr lang="en-US"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Electron quay xung quanh hạt nhân theo những quỹ đạo giống như các hành tinh quay xung quanh Mặt Trời.</a:t>
            </a:r>
            <a:endParaRPr lang="en-US" sz="2400">
              <a:latin typeface="Arial" panose="020B0604020202020204" pitchFamily="34" charset="0"/>
              <a:cs typeface="Arial" panose="020B0604020202020204" pitchFamily="34" charset="0"/>
            </a:endParaRPr>
          </a:p>
        </p:txBody>
      </p:sp>
      <p:sp>
        <p:nvSpPr>
          <p:cNvPr id="9" name="Oval 8">
            <a:extLst>
              <a:ext uri="{FF2B5EF4-FFF2-40B4-BE49-F238E27FC236}">
                <a16:creationId xmlns="" xmlns:a16="http://schemas.microsoft.com/office/drawing/2014/main" id="{DD462271-642A-4577-AEBD-A777D8EE7D74}"/>
              </a:ext>
            </a:extLst>
          </p:cNvPr>
          <p:cNvSpPr/>
          <p:nvPr/>
        </p:nvSpPr>
        <p:spPr>
          <a:xfrm>
            <a:off x="7083741" y="2099273"/>
            <a:ext cx="137160" cy="182880"/>
          </a:xfrm>
          <a:prstGeom prst="ellipse">
            <a:avLst/>
          </a:prstGeom>
          <a:gradFill flip="none" rotWithShape="1">
            <a:gsLst>
              <a:gs pos="0">
                <a:schemeClr val="accent1">
                  <a:lumMod val="5000"/>
                  <a:lumOff val="95000"/>
                </a:schemeClr>
              </a:gs>
              <a:gs pos="63000">
                <a:schemeClr val="accent1">
                  <a:lumMod val="60000"/>
                  <a:lumOff val="40000"/>
                </a:schemeClr>
              </a:gs>
              <a:gs pos="100000">
                <a:schemeClr val="accent1">
                  <a:lumMod val="60000"/>
                  <a:lumOff val="4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 xmlns:a16="http://schemas.microsoft.com/office/drawing/2014/main" id="{A7825F4E-6197-4501-A43C-87D4A784F169}"/>
              </a:ext>
            </a:extLst>
          </p:cNvPr>
          <p:cNvSpPr/>
          <p:nvPr/>
        </p:nvSpPr>
        <p:spPr>
          <a:xfrm>
            <a:off x="7015161" y="2838875"/>
            <a:ext cx="274320" cy="365760"/>
          </a:xfrm>
          <a:prstGeom prst="ellipse">
            <a:avLst/>
          </a:prstGeom>
          <a:gradFill flip="none" rotWithShape="1">
            <a:gsLst>
              <a:gs pos="0">
                <a:schemeClr val="accent1">
                  <a:lumMod val="5000"/>
                  <a:lumOff val="95000"/>
                </a:schemeClr>
              </a:gs>
              <a:gs pos="63000">
                <a:srgbClr val="FF0000"/>
              </a:gs>
              <a:gs pos="100000">
                <a:srgbClr val="FF0000"/>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 xmlns:a16="http://schemas.microsoft.com/office/drawing/2014/main" id="{2DC435A0-90B5-400F-90B6-9BF51BDF5161}"/>
              </a:ext>
            </a:extLst>
          </p:cNvPr>
          <p:cNvSpPr txBox="1"/>
          <p:nvPr/>
        </p:nvSpPr>
        <p:spPr>
          <a:xfrm>
            <a:off x="1671292" y="120537"/>
            <a:ext cx="6232160" cy="561885"/>
          </a:xfrm>
          <a:prstGeom prst="rect">
            <a:avLst/>
          </a:prstGeom>
          <a:noFill/>
        </p:spPr>
        <p:txBody>
          <a:bodyPr wrap="square" rtlCol="0">
            <a:spAutoFit/>
          </a:bodyPr>
          <a:lstStyle/>
          <a:p>
            <a:pPr algn="just">
              <a:lnSpc>
                <a:spcPct val="120000"/>
              </a:lnSpc>
            </a:pPr>
            <a:r>
              <a:rPr lang="en-US" sz="2800" dirty="0">
                <a:solidFill>
                  <a:srgbClr val="508A94"/>
                </a:solidFill>
                <a:latin typeface="Arial" panose="020B0604020202020204" pitchFamily="34" charset="0"/>
                <a:cs typeface="Arial" panose="020B0604020202020204" pitchFamily="34" charset="0"/>
              </a:rPr>
              <a:t>I. </a:t>
            </a:r>
            <a:r>
              <a:rPr lang="en-US" sz="2800" b="1" dirty="0">
                <a:solidFill>
                  <a:srgbClr val="FFFF00"/>
                </a:solidFill>
                <a:latin typeface="Arial" panose="020B0604020202020204" pitchFamily="34" charset="0"/>
                <a:cs typeface="Arial" panose="020B0604020202020204" pitchFamily="34" charset="0"/>
              </a:rPr>
              <a:t>MÔ HÌNH NGUYÊN TỬ</a:t>
            </a:r>
          </a:p>
        </p:txBody>
      </p:sp>
      <p:sp>
        <p:nvSpPr>
          <p:cNvPr id="14" name="TextBox 13">
            <a:extLst>
              <a:ext uri="{FF2B5EF4-FFF2-40B4-BE49-F238E27FC236}">
                <a16:creationId xmlns="" xmlns:a16="http://schemas.microsoft.com/office/drawing/2014/main" id="{ABB1EB76-2D21-490F-AEF3-F2F87533F058}"/>
              </a:ext>
            </a:extLst>
          </p:cNvPr>
          <p:cNvSpPr txBox="1"/>
          <p:nvPr/>
        </p:nvSpPr>
        <p:spPr>
          <a:xfrm>
            <a:off x="373221" y="1152058"/>
            <a:ext cx="6070988" cy="561885"/>
          </a:xfrm>
          <a:prstGeom prst="rect">
            <a:avLst/>
          </a:prstGeom>
          <a:noFill/>
        </p:spPr>
        <p:txBody>
          <a:bodyPr wrap="square" rtlCol="0">
            <a:spAutoFit/>
          </a:bodyPr>
          <a:lstStyle/>
          <a:p>
            <a:pPr algn="just">
              <a:lnSpc>
                <a:spcPct val="120000"/>
              </a:lnSpc>
            </a:pPr>
            <a:r>
              <a:rPr lang="en-US" sz="2800" dirty="0">
                <a:solidFill>
                  <a:srgbClr val="EB5D4A"/>
                </a:solidFill>
                <a:latin typeface="Arial" panose="020B0604020202020204" pitchFamily="34" charset="0"/>
                <a:cs typeface="Arial" panose="020B0604020202020204" pitchFamily="34" charset="0"/>
              </a:rPr>
              <a:t>1. </a:t>
            </a:r>
            <a:r>
              <a:rPr lang="en-US" sz="2800" b="1" dirty="0" err="1">
                <a:solidFill>
                  <a:srgbClr val="EB5D4A"/>
                </a:solidFill>
                <a:latin typeface="Arial" panose="020B0604020202020204" pitchFamily="34" charset="0"/>
                <a:cs typeface="Arial" panose="020B0604020202020204" pitchFamily="34" charset="0"/>
              </a:rPr>
              <a:t>Mô</a:t>
            </a:r>
            <a:r>
              <a:rPr lang="en-US" sz="2800" b="1" dirty="0">
                <a:solidFill>
                  <a:srgbClr val="EB5D4A"/>
                </a:solidFill>
                <a:latin typeface="Arial" panose="020B0604020202020204" pitchFamily="34" charset="0"/>
                <a:cs typeface="Arial" panose="020B0604020202020204" pitchFamily="34" charset="0"/>
              </a:rPr>
              <a:t> </a:t>
            </a:r>
            <a:r>
              <a:rPr lang="en-US" sz="2800" b="1" dirty="0" err="1">
                <a:solidFill>
                  <a:srgbClr val="EB5D4A"/>
                </a:solidFill>
                <a:latin typeface="Arial" panose="020B0604020202020204" pitchFamily="34" charset="0"/>
                <a:cs typeface="Arial" panose="020B0604020202020204" pitchFamily="34" charset="0"/>
              </a:rPr>
              <a:t>hình</a:t>
            </a:r>
            <a:r>
              <a:rPr lang="en-US" sz="2800" b="1" dirty="0">
                <a:solidFill>
                  <a:srgbClr val="EB5D4A"/>
                </a:solidFill>
                <a:latin typeface="Arial" panose="020B0604020202020204" pitchFamily="34" charset="0"/>
                <a:cs typeface="Arial" panose="020B0604020202020204" pitchFamily="34" charset="0"/>
              </a:rPr>
              <a:t> Rutherford – Bohr</a:t>
            </a:r>
          </a:p>
        </p:txBody>
      </p:sp>
      <p:sp>
        <p:nvSpPr>
          <p:cNvPr id="15" name="TextBox 14">
            <a:extLst>
              <a:ext uri="{FF2B5EF4-FFF2-40B4-BE49-F238E27FC236}">
                <a16:creationId xmlns="" xmlns:a16="http://schemas.microsoft.com/office/drawing/2014/main" id="{C17C101B-D521-478F-8A9C-29A3D5F9F21B}"/>
              </a:ext>
            </a:extLst>
          </p:cNvPr>
          <p:cNvSpPr txBox="1"/>
          <p:nvPr/>
        </p:nvSpPr>
        <p:spPr>
          <a:xfrm>
            <a:off x="988739" y="1731435"/>
            <a:ext cx="4100975" cy="978729"/>
          </a:xfrm>
          <a:prstGeom prst="rect">
            <a:avLst/>
          </a:prstGeom>
          <a:noFill/>
        </p:spPr>
        <p:txBody>
          <a:bodyPr wrap="square" rtlCol="0">
            <a:spAutoFit/>
          </a:bodyPr>
          <a:lstStyle/>
          <a:p>
            <a:pPr algn="just">
              <a:lnSpc>
                <a:spcPct val="120000"/>
              </a:lnSpc>
            </a:pPr>
            <a:r>
              <a:rPr lang="en-US" sz="2400">
                <a:latin typeface="Arial" panose="020B0604020202020204" pitchFamily="34" charset="0"/>
                <a:cs typeface="Arial" panose="020B0604020202020204" pitchFamily="34" charset="0"/>
              </a:rPr>
              <a:t>- Khối lượng nguyên tử tập trung chủ yếu ở hạt nhân</a:t>
            </a:r>
          </a:p>
        </p:txBody>
      </p:sp>
      <p:pic>
        <p:nvPicPr>
          <p:cNvPr id="16" name="Picture 2">
            <a:extLst>
              <a:ext uri="{FF2B5EF4-FFF2-40B4-BE49-F238E27FC236}">
                <a16:creationId xmlns="" xmlns:a16="http://schemas.microsoft.com/office/drawing/2014/main" id="{210C9D15-FE89-4244-875A-B5DC5A9B166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76581"/>
          <a:stretch/>
        </p:blipFill>
        <p:spPr>
          <a:xfrm>
            <a:off x="101908" y="225850"/>
            <a:ext cx="542625" cy="689984"/>
          </a:xfrm>
          <a:prstGeom prst="rect">
            <a:avLst/>
          </a:prstGeom>
        </p:spPr>
      </p:pic>
      <p:sp>
        <p:nvSpPr>
          <p:cNvPr id="17" name="Freeform: Shape 16">
            <a:extLst>
              <a:ext uri="{FF2B5EF4-FFF2-40B4-BE49-F238E27FC236}">
                <a16:creationId xmlns="" xmlns:a16="http://schemas.microsoft.com/office/drawing/2014/main" id="{54AE4703-DE1B-46C3-8726-EC7C07C5CCD1}"/>
              </a:ext>
            </a:extLst>
          </p:cNvPr>
          <p:cNvSpPr/>
          <p:nvPr/>
        </p:nvSpPr>
        <p:spPr>
          <a:xfrm>
            <a:off x="592850" y="225850"/>
            <a:ext cx="3963201" cy="714334"/>
          </a:xfrm>
          <a:custGeom>
            <a:avLst/>
            <a:gdLst>
              <a:gd name="connsiteX0" fmla="*/ 0 w 5284268"/>
              <a:gd name="connsiteY0" fmla="*/ 0 h 714334"/>
              <a:gd name="connsiteX1" fmla="*/ 4927101 w 5284268"/>
              <a:gd name="connsiteY1" fmla="*/ 0 h 714334"/>
              <a:gd name="connsiteX2" fmla="*/ 5284268 w 5284268"/>
              <a:gd name="connsiteY2" fmla="*/ 357167 h 714334"/>
              <a:gd name="connsiteX3" fmla="*/ 4927101 w 5284268"/>
              <a:gd name="connsiteY3" fmla="*/ 714334 h 714334"/>
              <a:gd name="connsiteX4" fmla="*/ 0 w 5284268"/>
              <a:gd name="connsiteY4" fmla="*/ 714334 h 714334"/>
              <a:gd name="connsiteX5" fmla="*/ 43445 w 5284268"/>
              <a:gd name="connsiteY5" fmla="*/ 678489 h 714334"/>
              <a:gd name="connsiteX6" fmla="*/ 176541 w 5284268"/>
              <a:gd name="connsiteY6" fmla="*/ 357167 h 714334"/>
              <a:gd name="connsiteX7" fmla="*/ 43445 w 5284268"/>
              <a:gd name="connsiteY7" fmla="*/ 35845 h 7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4268" h="714334">
                <a:moveTo>
                  <a:pt x="0" y="0"/>
                </a:moveTo>
                <a:lnTo>
                  <a:pt x="4927101" y="0"/>
                </a:lnTo>
                <a:lnTo>
                  <a:pt x="5284268" y="357167"/>
                </a:lnTo>
                <a:lnTo>
                  <a:pt x="4927101" y="714334"/>
                </a:lnTo>
                <a:lnTo>
                  <a:pt x="0" y="714334"/>
                </a:lnTo>
                <a:lnTo>
                  <a:pt x="43445" y="678489"/>
                </a:lnTo>
                <a:cubicBezTo>
                  <a:pt x="125678" y="596256"/>
                  <a:pt x="176541" y="482651"/>
                  <a:pt x="176541" y="357167"/>
                </a:cubicBezTo>
                <a:cubicBezTo>
                  <a:pt x="176541" y="231683"/>
                  <a:pt x="125678" y="118079"/>
                  <a:pt x="43445" y="35845"/>
                </a:cubicBezTo>
                <a:close/>
              </a:path>
            </a:pathLst>
          </a:custGeom>
          <a:noFill/>
          <a:ln w="19050">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18" name="Picture 9">
            <a:extLst>
              <a:ext uri="{FF2B5EF4-FFF2-40B4-BE49-F238E27FC236}">
                <a16:creationId xmlns="" xmlns:a16="http://schemas.microsoft.com/office/drawing/2014/main" id="{C0E51B71-2825-47CB-88D1-664EAEFE7B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34146" y="4462746"/>
            <a:ext cx="1190108" cy="1459866"/>
          </a:xfrm>
          <a:prstGeom prst="rect">
            <a:avLst/>
          </a:prstGeom>
        </p:spPr>
      </p:pic>
      <p:pic>
        <p:nvPicPr>
          <p:cNvPr id="19" name="Picture 18">
            <a:extLst>
              <a:ext uri="{FF2B5EF4-FFF2-40B4-BE49-F238E27FC236}">
                <a16:creationId xmlns="" xmlns:a16="http://schemas.microsoft.com/office/drawing/2014/main" id="{5D0A86AB-CDEC-4D32-8FF8-EC940FB7B9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499908" y="197457"/>
            <a:ext cx="807089" cy="802197"/>
          </a:xfrm>
          <a:prstGeom prst="rect">
            <a:avLst/>
          </a:prstGeom>
        </p:spPr>
      </p:pic>
      <p:pic>
        <p:nvPicPr>
          <p:cNvPr id="20" name="Picture 23">
            <a:extLst>
              <a:ext uri="{FF2B5EF4-FFF2-40B4-BE49-F238E27FC236}">
                <a16:creationId xmlns="" xmlns:a16="http://schemas.microsoft.com/office/drawing/2014/main" id="{F9582AB3-F271-49C5-8558-6829AE43CE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515251" y="1059856"/>
            <a:ext cx="594827" cy="829289"/>
          </a:xfrm>
          <a:prstGeom prst="rect">
            <a:avLst/>
          </a:prstGeom>
        </p:spPr>
      </p:pic>
      <p:pic>
        <p:nvPicPr>
          <p:cNvPr id="21" name="Picture 24">
            <a:extLst>
              <a:ext uri="{FF2B5EF4-FFF2-40B4-BE49-F238E27FC236}">
                <a16:creationId xmlns="" xmlns:a16="http://schemas.microsoft.com/office/drawing/2014/main" id="{FFEB5C56-F614-4C13-B547-2ACC0FCA7B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437117" y="127052"/>
            <a:ext cx="578510" cy="737599"/>
          </a:xfrm>
          <a:prstGeom prst="rect">
            <a:avLst/>
          </a:prstGeom>
        </p:spPr>
      </p:pic>
      <p:pic>
        <p:nvPicPr>
          <p:cNvPr id="25" name="Picture 25">
            <a:extLst>
              <a:ext uri="{FF2B5EF4-FFF2-40B4-BE49-F238E27FC236}">
                <a16:creationId xmlns="" xmlns:a16="http://schemas.microsoft.com/office/drawing/2014/main" id="{607D53B0-2DE4-45C4-B3CE-31F1ABACCBF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6278" y="1571378"/>
            <a:ext cx="993143" cy="1324190"/>
          </a:xfrm>
          <a:prstGeom prst="rect">
            <a:avLst/>
          </a:prstGeom>
        </p:spPr>
      </p:pic>
    </p:spTree>
    <p:extLst>
      <p:ext uri="{BB962C8B-B14F-4D97-AF65-F5344CB8AC3E}">
        <p14:creationId xmlns:p14="http://schemas.microsoft.com/office/powerpoint/2010/main" val="111685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0.0319 0.01366 C 0.09336 0.06922 0.12904 0.16436 0.11133 0.22593 C 0.09375 0.28727 0.02956 0.29213 -0.0319 0.23635 C -0.09336 0.18079 -0.12903 0.08565 -0.11133 0.02408 C -0.09375 -0.03726 -0.02956 -0.04213 0.0319 0.01366 Z " pathEditMode="relative" rAng="1620000" ptsTypes="AAAAA">
                                      <p:cBhvr>
                                        <p:cTn id="6" dur="3000" fill="hold"/>
                                        <p:tgtEl>
                                          <p:spTgt spid="9"/>
                                        </p:tgtEl>
                                        <p:attrNameLst>
                                          <p:attrName>ppt_x</p:attrName>
                                          <p:attrName>ppt_y</p:attrName>
                                        </p:attrNameLst>
                                      </p:cBhvr>
                                      <p:rCtr x="-3190" y="1113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2" presetClass="entr" presetSubtype="8" fill="hold" nodeType="withEffect">
                                  <p:stCondLst>
                                    <p:cond delay="7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0-#ppt_w/2"/>
                                          </p:val>
                                        </p:tav>
                                        <p:tav tm="100000">
                                          <p:val>
                                            <p:strVal val="#ppt_x"/>
                                          </p:val>
                                        </p:tav>
                                      </p:tavLst>
                                    </p:anim>
                                    <p:anim calcmode="lin" valueType="num">
                                      <p:cBhvr additive="base">
                                        <p:cTn id="15"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 xmlns:a16="http://schemas.microsoft.com/office/drawing/2014/main" id="{513BB1FB-3BFE-4ABB-9DE0-BED73B5A63B9}"/>
              </a:ext>
            </a:extLst>
          </p:cNvPr>
          <p:cNvSpPr/>
          <p:nvPr/>
        </p:nvSpPr>
        <p:spPr>
          <a:xfrm>
            <a:off x="592850" y="1112254"/>
            <a:ext cx="3963201" cy="561885"/>
          </a:xfrm>
          <a:prstGeom prst="roundRect">
            <a:avLst>
              <a:gd name="adj" fmla="val 50000"/>
            </a:avLst>
          </a:prstGeom>
          <a:solidFill>
            <a:srgbClr val="00C69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Screen Recording 5">
            <a:hlinkClick r:id="" action="ppaction://media"/>
            <a:extLst>
              <a:ext uri="{FF2B5EF4-FFF2-40B4-BE49-F238E27FC236}">
                <a16:creationId xmlns="" xmlns:a16="http://schemas.microsoft.com/office/drawing/2014/main" id="{69F461EB-6D0A-424F-B0A9-36D1C1E7F07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563192" y="1415019"/>
            <a:ext cx="3343275" cy="4476750"/>
          </a:xfrm>
          <a:prstGeom prst="rect">
            <a:avLst/>
          </a:prstGeom>
        </p:spPr>
      </p:pic>
      <p:sp>
        <p:nvSpPr>
          <p:cNvPr id="9" name="TextBox 8">
            <a:extLst>
              <a:ext uri="{FF2B5EF4-FFF2-40B4-BE49-F238E27FC236}">
                <a16:creationId xmlns="" xmlns:a16="http://schemas.microsoft.com/office/drawing/2014/main" id="{BE0AFBDA-E808-43D9-8D1A-F69F51187464}"/>
              </a:ext>
            </a:extLst>
          </p:cNvPr>
          <p:cNvSpPr txBox="1"/>
          <p:nvPr/>
        </p:nvSpPr>
        <p:spPr>
          <a:xfrm>
            <a:off x="1122794" y="2132856"/>
            <a:ext cx="4100975" cy="2751522"/>
          </a:xfrm>
          <a:prstGeom prst="rect">
            <a:avLst/>
          </a:prstGeom>
          <a:noFill/>
        </p:spPr>
        <p:txBody>
          <a:bodyPr wrap="square" rtlCol="0">
            <a:spAutoFit/>
          </a:bodyPr>
          <a:lstStyle/>
          <a:p>
            <a:pPr algn="just">
              <a:lnSpc>
                <a:spcPct val="120000"/>
              </a:lnSpc>
            </a:pP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Năng lượng của electron phụ thuộc vào khoảng cách từ electron đó tới hạt nhân nguyên tử. Electron ở càng xa hạt nhân thì có năng lượng càng cao.  </a:t>
            </a:r>
            <a:endParaRPr lang="en-US"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2AB6D0EE-F2AF-4095-8AB8-8005DF8B4B6E}"/>
              </a:ext>
            </a:extLst>
          </p:cNvPr>
          <p:cNvSpPr txBox="1"/>
          <p:nvPr/>
        </p:nvSpPr>
        <p:spPr>
          <a:xfrm>
            <a:off x="1431889" y="127052"/>
            <a:ext cx="5743499" cy="561885"/>
          </a:xfrm>
          <a:prstGeom prst="rect">
            <a:avLst/>
          </a:prstGeom>
          <a:noFill/>
        </p:spPr>
        <p:txBody>
          <a:bodyPr wrap="square" rtlCol="0">
            <a:spAutoFit/>
          </a:bodyPr>
          <a:lstStyle/>
          <a:p>
            <a:pPr algn="just">
              <a:lnSpc>
                <a:spcPct val="120000"/>
              </a:lnSpc>
            </a:pPr>
            <a:r>
              <a:rPr lang="en-US" sz="2800" dirty="0">
                <a:solidFill>
                  <a:srgbClr val="508A94"/>
                </a:solidFill>
                <a:latin typeface="Arial" panose="020B0604020202020204" pitchFamily="34" charset="0"/>
                <a:cs typeface="Arial" panose="020B0604020202020204" pitchFamily="34" charset="0"/>
              </a:rPr>
              <a:t>I. </a:t>
            </a:r>
            <a:r>
              <a:rPr lang="en-US" sz="2800" b="1" dirty="0">
                <a:solidFill>
                  <a:srgbClr val="FFFF00"/>
                </a:solidFill>
                <a:latin typeface="Arial" panose="020B0604020202020204" pitchFamily="34" charset="0"/>
                <a:cs typeface="Arial" panose="020B0604020202020204" pitchFamily="34" charset="0"/>
              </a:rPr>
              <a:t>MÔ HÌNH NGUYÊN TỬ</a:t>
            </a:r>
          </a:p>
        </p:txBody>
      </p:sp>
      <p:sp>
        <p:nvSpPr>
          <p:cNvPr id="14" name="TextBox 13">
            <a:extLst>
              <a:ext uri="{FF2B5EF4-FFF2-40B4-BE49-F238E27FC236}">
                <a16:creationId xmlns="" xmlns:a16="http://schemas.microsoft.com/office/drawing/2014/main" id="{E07D602C-6728-47F5-A854-A28F6846D9F9}"/>
              </a:ext>
            </a:extLst>
          </p:cNvPr>
          <p:cNvSpPr txBox="1"/>
          <p:nvPr/>
        </p:nvSpPr>
        <p:spPr>
          <a:xfrm>
            <a:off x="251520" y="1094017"/>
            <a:ext cx="6192688" cy="561885"/>
          </a:xfrm>
          <a:prstGeom prst="rect">
            <a:avLst/>
          </a:prstGeom>
          <a:noFill/>
        </p:spPr>
        <p:txBody>
          <a:bodyPr wrap="square" rtlCol="0">
            <a:spAutoFit/>
          </a:bodyPr>
          <a:lstStyle/>
          <a:p>
            <a:pPr algn="just">
              <a:lnSpc>
                <a:spcPct val="120000"/>
              </a:lnSpc>
            </a:pPr>
            <a:r>
              <a:rPr lang="en-US" sz="2800" b="1" dirty="0">
                <a:solidFill>
                  <a:srgbClr val="EB5D4A"/>
                </a:solidFill>
                <a:latin typeface="Arial" panose="020B0604020202020204" pitchFamily="34" charset="0"/>
                <a:cs typeface="Arial" panose="020B0604020202020204" pitchFamily="34" charset="0"/>
              </a:rPr>
              <a:t>1. </a:t>
            </a:r>
            <a:r>
              <a:rPr lang="en-US" sz="2800" b="1" dirty="0" err="1">
                <a:solidFill>
                  <a:srgbClr val="EB5D4A"/>
                </a:solidFill>
                <a:latin typeface="Arial" panose="020B0604020202020204" pitchFamily="34" charset="0"/>
                <a:cs typeface="Arial" panose="020B0604020202020204" pitchFamily="34" charset="0"/>
              </a:rPr>
              <a:t>Mô</a:t>
            </a:r>
            <a:r>
              <a:rPr lang="en-US" sz="2800" b="1" dirty="0">
                <a:solidFill>
                  <a:srgbClr val="EB5D4A"/>
                </a:solidFill>
                <a:latin typeface="Arial" panose="020B0604020202020204" pitchFamily="34" charset="0"/>
                <a:cs typeface="Arial" panose="020B0604020202020204" pitchFamily="34" charset="0"/>
              </a:rPr>
              <a:t> </a:t>
            </a:r>
            <a:r>
              <a:rPr lang="en-US" sz="2800" b="1" dirty="0" err="1">
                <a:solidFill>
                  <a:srgbClr val="EB5D4A"/>
                </a:solidFill>
                <a:latin typeface="Arial" panose="020B0604020202020204" pitchFamily="34" charset="0"/>
                <a:cs typeface="Arial" panose="020B0604020202020204" pitchFamily="34" charset="0"/>
              </a:rPr>
              <a:t>hình</a:t>
            </a:r>
            <a:r>
              <a:rPr lang="en-US" sz="2800" b="1" dirty="0">
                <a:solidFill>
                  <a:srgbClr val="EB5D4A"/>
                </a:solidFill>
                <a:latin typeface="Arial" panose="020B0604020202020204" pitchFamily="34" charset="0"/>
                <a:cs typeface="Arial" panose="020B0604020202020204" pitchFamily="34" charset="0"/>
              </a:rPr>
              <a:t> Rutherford – Bohr</a:t>
            </a:r>
          </a:p>
        </p:txBody>
      </p:sp>
      <p:pic>
        <p:nvPicPr>
          <p:cNvPr id="16" name="Picture 2">
            <a:extLst>
              <a:ext uri="{FF2B5EF4-FFF2-40B4-BE49-F238E27FC236}">
                <a16:creationId xmlns="" xmlns:a16="http://schemas.microsoft.com/office/drawing/2014/main" id="{66386E20-05D7-4E1D-BDA8-2B81F578590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76581"/>
          <a:stretch/>
        </p:blipFill>
        <p:spPr>
          <a:xfrm>
            <a:off x="101908" y="225850"/>
            <a:ext cx="542625" cy="689984"/>
          </a:xfrm>
          <a:prstGeom prst="rect">
            <a:avLst/>
          </a:prstGeom>
        </p:spPr>
      </p:pic>
      <p:sp>
        <p:nvSpPr>
          <p:cNvPr id="17" name="Freeform: Shape 16">
            <a:extLst>
              <a:ext uri="{FF2B5EF4-FFF2-40B4-BE49-F238E27FC236}">
                <a16:creationId xmlns="" xmlns:a16="http://schemas.microsoft.com/office/drawing/2014/main" id="{D1628481-427F-4534-BCCA-083D3A5CA35E}"/>
              </a:ext>
            </a:extLst>
          </p:cNvPr>
          <p:cNvSpPr/>
          <p:nvPr/>
        </p:nvSpPr>
        <p:spPr>
          <a:xfrm>
            <a:off x="592850" y="225850"/>
            <a:ext cx="3963201" cy="714334"/>
          </a:xfrm>
          <a:custGeom>
            <a:avLst/>
            <a:gdLst>
              <a:gd name="connsiteX0" fmla="*/ 0 w 5284268"/>
              <a:gd name="connsiteY0" fmla="*/ 0 h 714334"/>
              <a:gd name="connsiteX1" fmla="*/ 4927101 w 5284268"/>
              <a:gd name="connsiteY1" fmla="*/ 0 h 714334"/>
              <a:gd name="connsiteX2" fmla="*/ 5284268 w 5284268"/>
              <a:gd name="connsiteY2" fmla="*/ 357167 h 714334"/>
              <a:gd name="connsiteX3" fmla="*/ 4927101 w 5284268"/>
              <a:gd name="connsiteY3" fmla="*/ 714334 h 714334"/>
              <a:gd name="connsiteX4" fmla="*/ 0 w 5284268"/>
              <a:gd name="connsiteY4" fmla="*/ 714334 h 714334"/>
              <a:gd name="connsiteX5" fmla="*/ 43445 w 5284268"/>
              <a:gd name="connsiteY5" fmla="*/ 678489 h 714334"/>
              <a:gd name="connsiteX6" fmla="*/ 176541 w 5284268"/>
              <a:gd name="connsiteY6" fmla="*/ 357167 h 714334"/>
              <a:gd name="connsiteX7" fmla="*/ 43445 w 5284268"/>
              <a:gd name="connsiteY7" fmla="*/ 35845 h 7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4268" h="714334">
                <a:moveTo>
                  <a:pt x="0" y="0"/>
                </a:moveTo>
                <a:lnTo>
                  <a:pt x="4927101" y="0"/>
                </a:lnTo>
                <a:lnTo>
                  <a:pt x="5284268" y="357167"/>
                </a:lnTo>
                <a:lnTo>
                  <a:pt x="4927101" y="714334"/>
                </a:lnTo>
                <a:lnTo>
                  <a:pt x="0" y="714334"/>
                </a:lnTo>
                <a:lnTo>
                  <a:pt x="43445" y="678489"/>
                </a:lnTo>
                <a:cubicBezTo>
                  <a:pt x="125678" y="596256"/>
                  <a:pt x="176541" y="482651"/>
                  <a:pt x="176541" y="357167"/>
                </a:cubicBezTo>
                <a:cubicBezTo>
                  <a:pt x="176541" y="231683"/>
                  <a:pt x="125678" y="118079"/>
                  <a:pt x="43445" y="35845"/>
                </a:cubicBezTo>
                <a:close/>
              </a:path>
            </a:pathLst>
          </a:custGeom>
          <a:noFill/>
          <a:ln w="19050">
            <a:solidFill>
              <a:srgbClr val="508A9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18" name="Picture 18">
            <a:extLst>
              <a:ext uri="{FF2B5EF4-FFF2-40B4-BE49-F238E27FC236}">
                <a16:creationId xmlns="" xmlns:a16="http://schemas.microsoft.com/office/drawing/2014/main" id="{AD2C9303-F403-499E-8183-E6FF4D882BE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499908" y="197457"/>
            <a:ext cx="807089" cy="802197"/>
          </a:xfrm>
          <a:prstGeom prst="rect">
            <a:avLst/>
          </a:prstGeom>
        </p:spPr>
      </p:pic>
      <p:pic>
        <p:nvPicPr>
          <p:cNvPr id="19" name="Picture 23">
            <a:extLst>
              <a:ext uri="{FF2B5EF4-FFF2-40B4-BE49-F238E27FC236}">
                <a16:creationId xmlns="" xmlns:a16="http://schemas.microsoft.com/office/drawing/2014/main" id="{B15D52D6-C389-4F47-9F72-06AB936013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515251" y="1059856"/>
            <a:ext cx="594827" cy="829289"/>
          </a:xfrm>
          <a:prstGeom prst="rect">
            <a:avLst/>
          </a:prstGeom>
        </p:spPr>
      </p:pic>
      <p:pic>
        <p:nvPicPr>
          <p:cNvPr id="20" name="Picture 24">
            <a:extLst>
              <a:ext uri="{FF2B5EF4-FFF2-40B4-BE49-F238E27FC236}">
                <a16:creationId xmlns="" xmlns:a16="http://schemas.microsoft.com/office/drawing/2014/main" id="{037F8C45-82A0-4B21-9D2C-ABCE72E17C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437117" y="127052"/>
            <a:ext cx="578510" cy="737599"/>
          </a:xfrm>
          <a:prstGeom prst="rect">
            <a:avLst/>
          </a:prstGeom>
        </p:spPr>
      </p:pic>
      <p:pic>
        <p:nvPicPr>
          <p:cNvPr id="23" name="Picture 25">
            <a:extLst>
              <a:ext uri="{FF2B5EF4-FFF2-40B4-BE49-F238E27FC236}">
                <a16:creationId xmlns="" xmlns:a16="http://schemas.microsoft.com/office/drawing/2014/main" id="{2B0C620E-E8FB-4B33-A2DD-53BA8F0C8B5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96278" y="1571378"/>
            <a:ext cx="993143" cy="1324190"/>
          </a:xfrm>
          <a:prstGeom prst="rect">
            <a:avLst/>
          </a:prstGeom>
        </p:spPr>
      </p:pic>
    </p:spTree>
    <p:extLst>
      <p:ext uri="{BB962C8B-B14F-4D97-AF65-F5344CB8AC3E}">
        <p14:creationId xmlns:p14="http://schemas.microsoft.com/office/powerpoint/2010/main" val="616948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c023TGp_natural_diagram_v2">
  <a:themeElements>
    <a:clrScheme name="Office Theme 3">
      <a:dk1>
        <a:srgbClr val="000000"/>
      </a:dk1>
      <a:lt1>
        <a:srgbClr val="FFFFFF"/>
      </a:lt1>
      <a:dk2>
        <a:srgbClr val="0D466D"/>
      </a:dk2>
      <a:lt2>
        <a:srgbClr val="B2B2B2"/>
      </a:lt2>
      <a:accent1>
        <a:srgbClr val="5BAE4A"/>
      </a:accent1>
      <a:accent2>
        <a:srgbClr val="CDB331"/>
      </a:accent2>
      <a:accent3>
        <a:srgbClr val="FFFFFF"/>
      </a:accent3>
      <a:accent4>
        <a:srgbClr val="000000"/>
      </a:accent4>
      <a:accent5>
        <a:srgbClr val="B5D3B1"/>
      </a:accent5>
      <a:accent6>
        <a:srgbClr val="BAA22B"/>
      </a:accent6>
      <a:hlink>
        <a:srgbClr val="268CD2"/>
      </a:hlink>
      <a:folHlink>
        <a:srgbClr val="D38259"/>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C42CA"/>
        </a:dk2>
        <a:lt2>
          <a:srgbClr val="B2B2B2"/>
        </a:lt2>
        <a:accent1>
          <a:srgbClr val="3C77EC"/>
        </a:accent1>
        <a:accent2>
          <a:srgbClr val="09B9E3"/>
        </a:accent2>
        <a:accent3>
          <a:srgbClr val="FFFFFF"/>
        </a:accent3>
        <a:accent4>
          <a:srgbClr val="000000"/>
        </a:accent4>
        <a:accent5>
          <a:srgbClr val="AFBDF4"/>
        </a:accent5>
        <a:accent6>
          <a:srgbClr val="07A7CE"/>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EF9E2"/>
        </a:lt1>
        <a:dk2>
          <a:srgbClr val="853F0F"/>
        </a:dk2>
        <a:lt2>
          <a:srgbClr val="808080"/>
        </a:lt2>
        <a:accent1>
          <a:srgbClr val="CC9636"/>
        </a:accent1>
        <a:accent2>
          <a:srgbClr val="DF713F"/>
        </a:accent2>
        <a:accent3>
          <a:srgbClr val="FEFBEE"/>
        </a:accent3>
        <a:accent4>
          <a:srgbClr val="000000"/>
        </a:accent4>
        <a:accent5>
          <a:srgbClr val="E2C9AE"/>
        </a:accent5>
        <a:accent6>
          <a:srgbClr val="CA6638"/>
        </a:accent6>
        <a:hlink>
          <a:srgbClr val="9B9D53"/>
        </a:hlink>
        <a:folHlink>
          <a:srgbClr val="6D9DB5"/>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D466D"/>
        </a:dk2>
        <a:lt2>
          <a:srgbClr val="B2B2B2"/>
        </a:lt2>
        <a:accent1>
          <a:srgbClr val="5BAE4A"/>
        </a:accent1>
        <a:accent2>
          <a:srgbClr val="CDB331"/>
        </a:accent2>
        <a:accent3>
          <a:srgbClr val="FFFFFF"/>
        </a:accent3>
        <a:accent4>
          <a:srgbClr val="000000"/>
        </a:accent4>
        <a:accent5>
          <a:srgbClr val="B5D3B1"/>
        </a:accent5>
        <a:accent6>
          <a:srgbClr val="BAA22B"/>
        </a:accent6>
        <a:hlink>
          <a:srgbClr val="268CD2"/>
        </a:hlink>
        <a:folHlink>
          <a:srgbClr val="D382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VnBodoni"/>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Arial"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c023TGp_natural_diagram_v2</Template>
  <TotalTime>2186</TotalTime>
  <Words>2798</Words>
  <Application>Microsoft Office PowerPoint</Application>
  <PresentationFormat>On-screen Show (4:3)</PresentationFormat>
  <Paragraphs>392</Paragraphs>
  <Slides>54</Slides>
  <Notes>4</Notes>
  <HiddenSlides>0</HiddenSlides>
  <MMClips>1</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59" baseType="lpstr">
      <vt:lpstr>c023TGp_natural_diagram_v2</vt:lpstr>
      <vt:lpstr>Level</vt:lpstr>
      <vt:lpstr>Default Design</vt:lpstr>
      <vt:lpstr>1_Office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SỰ CHUYỂN ĐỘNG CỦA CÁC ELECTRON TRONG NGUYÊN TỬ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SỰ CHUYỂN ĐỘNG CỦA CÁC ELECTRON TRONG NGUYÊN TỬ</vt:lpstr>
      <vt:lpstr>PowerPoint Presentation</vt:lpstr>
      <vt:lpstr>PowerPoint Presentation</vt:lpstr>
      <vt:lpstr>PowerPoint Presentation</vt:lpstr>
      <vt:lpstr>PowerPoint Presentation</vt:lpstr>
      <vt:lpstr>Sè obitan trong mét ph©n líp electron.</vt:lpstr>
      <vt:lpstr>PowerPoint Presentation</vt:lpstr>
      <vt:lpstr>PowerPoint Presentation</vt:lpstr>
      <vt:lpstr>PowerPoint Presentation</vt:lpstr>
      <vt:lpstr>PowerPoint Presentation</vt:lpstr>
      <vt:lpstr>Nguyên lí Pauli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SONY</dc:creator>
  <cp:lastModifiedBy>Admin</cp:lastModifiedBy>
  <cp:revision>313</cp:revision>
  <dcterms:created xsi:type="dcterms:W3CDTF">2019-10-11T04:04:39Z</dcterms:created>
  <dcterms:modified xsi:type="dcterms:W3CDTF">2023-09-03T05:29:39Z</dcterms:modified>
</cp:coreProperties>
</file>