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94" r:id="rId2"/>
    <p:sldId id="279" r:id="rId3"/>
    <p:sldId id="292" r:id="rId4"/>
    <p:sldId id="297" r:id="rId5"/>
    <p:sldId id="302" r:id="rId6"/>
    <p:sldId id="303" r:id="rId7"/>
    <p:sldId id="308" r:id="rId8"/>
    <p:sldId id="309" r:id="rId9"/>
    <p:sldId id="307" r:id="rId10"/>
    <p:sldId id="306" r:id="rId11"/>
    <p:sldId id="310" r:id="rId12"/>
    <p:sldId id="315" r:id="rId13"/>
    <p:sldId id="350" r:id="rId14"/>
    <p:sldId id="314" r:id="rId15"/>
    <p:sldId id="317" r:id="rId16"/>
    <p:sldId id="319" r:id="rId17"/>
    <p:sldId id="281" r:id="rId18"/>
    <p:sldId id="278" r:id="rId19"/>
    <p:sldId id="313" r:id="rId20"/>
    <p:sldId id="296" r:id="rId21"/>
    <p:sldId id="298" r:id="rId22"/>
    <p:sldId id="321" r:id="rId23"/>
    <p:sldId id="322" r:id="rId24"/>
    <p:sldId id="323" r:id="rId25"/>
    <p:sldId id="320" r:id="rId26"/>
    <p:sldId id="325" r:id="rId27"/>
    <p:sldId id="326" r:id="rId28"/>
    <p:sldId id="324" r:id="rId29"/>
    <p:sldId id="328" r:id="rId30"/>
    <p:sldId id="329" r:id="rId31"/>
    <p:sldId id="327" r:id="rId32"/>
    <p:sldId id="299" r:id="rId33"/>
    <p:sldId id="330" r:id="rId34"/>
    <p:sldId id="331" r:id="rId35"/>
    <p:sldId id="332" r:id="rId36"/>
    <p:sldId id="333" r:id="rId37"/>
    <p:sldId id="334" r:id="rId38"/>
    <p:sldId id="335" r:id="rId39"/>
    <p:sldId id="336" r:id="rId40"/>
    <p:sldId id="337" r:id="rId41"/>
    <p:sldId id="338" r:id="rId42"/>
    <p:sldId id="339" r:id="rId43"/>
    <p:sldId id="340" r:id="rId44"/>
    <p:sldId id="342" r:id="rId45"/>
    <p:sldId id="343" r:id="rId46"/>
    <p:sldId id="344" r:id="rId47"/>
    <p:sldId id="345" r:id="rId48"/>
    <p:sldId id="346" r:id="rId49"/>
    <p:sldId id="347" r:id="rId50"/>
    <p:sldId id="348" r:id="rId51"/>
    <p:sldId id="34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3"/>
    <a:srgbClr val="49712D"/>
    <a:srgbClr val="9D00B6"/>
    <a:srgbClr val="AF00BE"/>
    <a:srgbClr val="8C00D7"/>
    <a:srgbClr val="EEDDFF"/>
    <a:srgbClr val="D9B3FF"/>
    <a:srgbClr val="FACEF1"/>
    <a:srgbClr val="FEDAFC"/>
    <a:srgbClr val="FDD3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01" autoAdjust="0"/>
  </p:normalViewPr>
  <p:slideViewPr>
    <p:cSldViewPr showGuides="1">
      <p:cViewPr varScale="1">
        <p:scale>
          <a:sx n="68" d="100"/>
          <a:sy n="68" d="100"/>
        </p:scale>
        <p:origin x="616"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BC91BD-EF44-4037-8665-ECDAA0EA61B6}"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D84924-322E-44BA-81F7-0162453DBA61}" type="slidenum">
              <a:rPr lang="en-US" smtClean="0"/>
              <a:t>‹#›</a:t>
            </a:fld>
            <a:endParaRPr lang="en-US"/>
          </a:p>
        </p:txBody>
      </p:sp>
    </p:spTree>
    <p:extLst>
      <p:ext uri="{BB962C8B-B14F-4D97-AF65-F5344CB8AC3E}">
        <p14:creationId xmlns:p14="http://schemas.microsoft.com/office/powerpoint/2010/main" val="3642960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D84924-322E-44BA-81F7-0162453DBA61}" type="slidenum">
              <a:rPr lang="en-US" smtClean="0"/>
              <a:t>46</a:t>
            </a:fld>
            <a:endParaRPr lang="en-US"/>
          </a:p>
        </p:txBody>
      </p:sp>
    </p:spTree>
    <p:extLst>
      <p:ext uri="{BB962C8B-B14F-4D97-AF65-F5344CB8AC3E}">
        <p14:creationId xmlns:p14="http://schemas.microsoft.com/office/powerpoint/2010/main" val="1529949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124D-4B30-6F33-F0EF-A916B3652C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35ACC9-890E-77C5-705E-5695C25884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089C43-9C20-D16B-547E-EBCAED23160B}"/>
              </a:ext>
            </a:extLst>
          </p:cNvPr>
          <p:cNvSpPr>
            <a:spLocks noGrp="1"/>
          </p:cNvSpPr>
          <p:nvPr>
            <p:ph type="dt" sz="half" idx="10"/>
          </p:nvPr>
        </p:nvSpPr>
        <p:spPr/>
        <p:txBody>
          <a:bodyPr/>
          <a:lstStyle/>
          <a:p>
            <a:fld id="{702BE260-C329-4027-AAED-E5296B474A37}" type="datetimeFigureOut">
              <a:rPr lang="en-US" smtClean="0"/>
              <a:t>9/18/2023</a:t>
            </a:fld>
            <a:endParaRPr lang="en-US"/>
          </a:p>
        </p:txBody>
      </p:sp>
      <p:sp>
        <p:nvSpPr>
          <p:cNvPr id="5" name="Footer Placeholder 4">
            <a:extLst>
              <a:ext uri="{FF2B5EF4-FFF2-40B4-BE49-F238E27FC236}">
                <a16:creationId xmlns:a16="http://schemas.microsoft.com/office/drawing/2014/main" id="{D1CE6234-540A-10D1-3E2A-675F0A2CA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35DAE6-E711-B581-8C65-2F1C58B5BD39}"/>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91164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C7D0-BF78-2312-001D-705FFF13DF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BF1290-2742-5C66-1FB7-DA53192A2D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8C01B-BDDC-E803-DBC2-BD26D18A1392}"/>
              </a:ext>
            </a:extLst>
          </p:cNvPr>
          <p:cNvSpPr>
            <a:spLocks noGrp="1"/>
          </p:cNvSpPr>
          <p:nvPr>
            <p:ph type="dt" sz="half" idx="10"/>
          </p:nvPr>
        </p:nvSpPr>
        <p:spPr/>
        <p:txBody>
          <a:bodyPr/>
          <a:lstStyle/>
          <a:p>
            <a:fld id="{702BE260-C329-4027-AAED-E5296B474A37}" type="datetimeFigureOut">
              <a:rPr lang="en-US" smtClean="0"/>
              <a:t>9/18/2023</a:t>
            </a:fld>
            <a:endParaRPr lang="en-US"/>
          </a:p>
        </p:txBody>
      </p:sp>
      <p:sp>
        <p:nvSpPr>
          <p:cNvPr id="5" name="Footer Placeholder 4">
            <a:extLst>
              <a:ext uri="{FF2B5EF4-FFF2-40B4-BE49-F238E27FC236}">
                <a16:creationId xmlns:a16="http://schemas.microsoft.com/office/drawing/2014/main" id="{6E14C87E-1079-9C9F-B779-AB8AF690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4AD36-42E3-6B28-655D-CAB8A66EC238}"/>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536422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A1D6D-794C-8C2E-F2CF-C1968F604A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B712F-88F7-6F2B-BAA6-04E8BB66B9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253D4-F1F5-9838-8EC9-D9FF21426534}"/>
              </a:ext>
            </a:extLst>
          </p:cNvPr>
          <p:cNvSpPr>
            <a:spLocks noGrp="1"/>
          </p:cNvSpPr>
          <p:nvPr>
            <p:ph type="dt" sz="half" idx="10"/>
          </p:nvPr>
        </p:nvSpPr>
        <p:spPr/>
        <p:txBody>
          <a:bodyPr/>
          <a:lstStyle/>
          <a:p>
            <a:fld id="{702BE260-C329-4027-AAED-E5296B474A37}" type="datetimeFigureOut">
              <a:rPr lang="en-US" smtClean="0"/>
              <a:t>9/18/2023</a:t>
            </a:fld>
            <a:endParaRPr lang="en-US"/>
          </a:p>
        </p:txBody>
      </p:sp>
      <p:sp>
        <p:nvSpPr>
          <p:cNvPr id="5" name="Footer Placeholder 4">
            <a:extLst>
              <a:ext uri="{FF2B5EF4-FFF2-40B4-BE49-F238E27FC236}">
                <a16:creationId xmlns:a16="http://schemas.microsoft.com/office/drawing/2014/main" id="{163B381D-79FB-FF14-77ED-28BCBA2B5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828E4-5C9B-8DA6-A68E-2BEB769746F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738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B8D86-4390-B53D-C457-37EB08632A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6CE68-F036-CD8A-5F84-D4698A6B7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201C4-FAE9-4410-74B4-B917E1B9AAF8}"/>
              </a:ext>
            </a:extLst>
          </p:cNvPr>
          <p:cNvSpPr>
            <a:spLocks noGrp="1"/>
          </p:cNvSpPr>
          <p:nvPr>
            <p:ph type="dt" sz="half" idx="10"/>
          </p:nvPr>
        </p:nvSpPr>
        <p:spPr/>
        <p:txBody>
          <a:bodyPr/>
          <a:lstStyle/>
          <a:p>
            <a:fld id="{702BE260-C329-4027-AAED-E5296B474A37}" type="datetimeFigureOut">
              <a:rPr lang="en-US" smtClean="0"/>
              <a:t>9/18/2023</a:t>
            </a:fld>
            <a:endParaRPr lang="en-US"/>
          </a:p>
        </p:txBody>
      </p:sp>
      <p:sp>
        <p:nvSpPr>
          <p:cNvPr id="5" name="Footer Placeholder 4">
            <a:extLst>
              <a:ext uri="{FF2B5EF4-FFF2-40B4-BE49-F238E27FC236}">
                <a16:creationId xmlns:a16="http://schemas.microsoft.com/office/drawing/2014/main" id="{83D42AE3-3CFA-3970-7BDE-22A7EA188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42068-BCBA-A6B2-EC23-9669CCCB1F2E}"/>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41524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9F2C8-EA43-1FBB-8CEC-1107BBD3A0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64D955-97D0-1EC8-3379-C8C658EC0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DB5E52-EDF1-E42F-D03A-2C96A2D2406B}"/>
              </a:ext>
            </a:extLst>
          </p:cNvPr>
          <p:cNvSpPr>
            <a:spLocks noGrp="1"/>
          </p:cNvSpPr>
          <p:nvPr>
            <p:ph type="dt" sz="half" idx="10"/>
          </p:nvPr>
        </p:nvSpPr>
        <p:spPr/>
        <p:txBody>
          <a:bodyPr/>
          <a:lstStyle/>
          <a:p>
            <a:fld id="{702BE260-C329-4027-AAED-E5296B474A37}" type="datetimeFigureOut">
              <a:rPr lang="en-US" smtClean="0"/>
              <a:t>9/18/2023</a:t>
            </a:fld>
            <a:endParaRPr lang="en-US"/>
          </a:p>
        </p:txBody>
      </p:sp>
      <p:sp>
        <p:nvSpPr>
          <p:cNvPr id="5" name="Footer Placeholder 4">
            <a:extLst>
              <a:ext uri="{FF2B5EF4-FFF2-40B4-BE49-F238E27FC236}">
                <a16:creationId xmlns:a16="http://schemas.microsoft.com/office/drawing/2014/main" id="{A26A7779-2DD6-C4EC-FC7D-8E9C1CF5E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839F0-5830-418A-6200-18DB5C454A1B}"/>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16769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ED41-A7DD-960D-2EEC-944C48D896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1FCE85-173C-6C40-DB04-9C7159248B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7F8A72-8E24-2E8C-D22A-B55BB217FF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179CE2-57FC-9EA0-3D33-22D2C643A0FD}"/>
              </a:ext>
            </a:extLst>
          </p:cNvPr>
          <p:cNvSpPr>
            <a:spLocks noGrp="1"/>
          </p:cNvSpPr>
          <p:nvPr>
            <p:ph type="dt" sz="half" idx="10"/>
          </p:nvPr>
        </p:nvSpPr>
        <p:spPr/>
        <p:txBody>
          <a:bodyPr/>
          <a:lstStyle/>
          <a:p>
            <a:fld id="{702BE260-C329-4027-AAED-E5296B474A37}" type="datetimeFigureOut">
              <a:rPr lang="en-US" smtClean="0"/>
              <a:t>9/18/2023</a:t>
            </a:fld>
            <a:endParaRPr lang="en-US"/>
          </a:p>
        </p:txBody>
      </p:sp>
      <p:sp>
        <p:nvSpPr>
          <p:cNvPr id="6" name="Footer Placeholder 5">
            <a:extLst>
              <a:ext uri="{FF2B5EF4-FFF2-40B4-BE49-F238E27FC236}">
                <a16:creationId xmlns:a16="http://schemas.microsoft.com/office/drawing/2014/main" id="{AC88B797-14BC-F660-83B9-835552357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0EAF8-EFA2-122F-E893-DDD4761B2EEE}"/>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996282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1CBF-A6BF-E26C-0D45-E9F552D918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2EBFF7-6757-715F-BA11-A888C1A086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09283D-9061-AE7F-92E0-E4DDA4D6BE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9D41C-C372-F4E1-506E-C48431B2BD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6479EF-9095-8E58-EFBB-783AE55E14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A71A3C-F802-48B7-77E1-1B294986D224}"/>
              </a:ext>
            </a:extLst>
          </p:cNvPr>
          <p:cNvSpPr>
            <a:spLocks noGrp="1"/>
          </p:cNvSpPr>
          <p:nvPr>
            <p:ph type="dt" sz="half" idx="10"/>
          </p:nvPr>
        </p:nvSpPr>
        <p:spPr/>
        <p:txBody>
          <a:bodyPr/>
          <a:lstStyle/>
          <a:p>
            <a:fld id="{702BE260-C329-4027-AAED-E5296B474A37}" type="datetimeFigureOut">
              <a:rPr lang="en-US" smtClean="0"/>
              <a:t>9/18/2023</a:t>
            </a:fld>
            <a:endParaRPr lang="en-US"/>
          </a:p>
        </p:txBody>
      </p:sp>
      <p:sp>
        <p:nvSpPr>
          <p:cNvPr id="8" name="Footer Placeholder 7">
            <a:extLst>
              <a:ext uri="{FF2B5EF4-FFF2-40B4-BE49-F238E27FC236}">
                <a16:creationId xmlns:a16="http://schemas.microsoft.com/office/drawing/2014/main" id="{F1E35A85-C87D-0340-153C-CC7909C33B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4461E0-0793-10F4-4AFB-0393D2D4684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260586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CE334-AACB-F04B-7E0F-A2C70F1355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8C49BC-3369-255E-CE53-6D744F95FB22}"/>
              </a:ext>
            </a:extLst>
          </p:cNvPr>
          <p:cNvSpPr>
            <a:spLocks noGrp="1"/>
          </p:cNvSpPr>
          <p:nvPr>
            <p:ph type="dt" sz="half" idx="10"/>
          </p:nvPr>
        </p:nvSpPr>
        <p:spPr/>
        <p:txBody>
          <a:bodyPr/>
          <a:lstStyle/>
          <a:p>
            <a:fld id="{702BE260-C329-4027-AAED-E5296B474A37}" type="datetimeFigureOut">
              <a:rPr lang="en-US" smtClean="0"/>
              <a:t>9/18/2023</a:t>
            </a:fld>
            <a:endParaRPr lang="en-US"/>
          </a:p>
        </p:txBody>
      </p:sp>
      <p:sp>
        <p:nvSpPr>
          <p:cNvPr id="4" name="Footer Placeholder 3">
            <a:extLst>
              <a:ext uri="{FF2B5EF4-FFF2-40B4-BE49-F238E27FC236}">
                <a16:creationId xmlns:a16="http://schemas.microsoft.com/office/drawing/2014/main" id="{61654288-A78D-1369-1891-980F79A153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8A2EF5-E0FF-621B-33D4-E394A500A914}"/>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68106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E1697-020B-9B58-9867-F762028F5EC0}"/>
              </a:ext>
            </a:extLst>
          </p:cNvPr>
          <p:cNvSpPr>
            <a:spLocks noGrp="1"/>
          </p:cNvSpPr>
          <p:nvPr>
            <p:ph type="dt" sz="half" idx="10"/>
          </p:nvPr>
        </p:nvSpPr>
        <p:spPr/>
        <p:txBody>
          <a:bodyPr/>
          <a:lstStyle/>
          <a:p>
            <a:fld id="{702BE260-C329-4027-AAED-E5296B474A37}" type="datetimeFigureOut">
              <a:rPr lang="en-US" smtClean="0"/>
              <a:t>9/18/2023</a:t>
            </a:fld>
            <a:endParaRPr lang="en-US"/>
          </a:p>
        </p:txBody>
      </p:sp>
      <p:sp>
        <p:nvSpPr>
          <p:cNvPr id="3" name="Footer Placeholder 2">
            <a:extLst>
              <a:ext uri="{FF2B5EF4-FFF2-40B4-BE49-F238E27FC236}">
                <a16:creationId xmlns:a16="http://schemas.microsoft.com/office/drawing/2014/main" id="{C2DA84CF-A033-704A-2B97-CD2A733C14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558CEA-A6DE-86BB-E7D1-512283B8C233}"/>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3456744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3C38F-CA05-81C0-ABB6-81E00D504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2045B6-1D80-F1F2-3E32-60E155EAC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6897D5-3A69-31B0-F171-31A4297F9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82B77-D14B-B0A7-D7B1-45FEB5F2CA51}"/>
              </a:ext>
            </a:extLst>
          </p:cNvPr>
          <p:cNvSpPr>
            <a:spLocks noGrp="1"/>
          </p:cNvSpPr>
          <p:nvPr>
            <p:ph type="dt" sz="half" idx="10"/>
          </p:nvPr>
        </p:nvSpPr>
        <p:spPr/>
        <p:txBody>
          <a:bodyPr/>
          <a:lstStyle/>
          <a:p>
            <a:fld id="{702BE260-C329-4027-AAED-E5296B474A37}" type="datetimeFigureOut">
              <a:rPr lang="en-US" smtClean="0"/>
              <a:t>9/18/2023</a:t>
            </a:fld>
            <a:endParaRPr lang="en-US"/>
          </a:p>
        </p:txBody>
      </p:sp>
      <p:sp>
        <p:nvSpPr>
          <p:cNvPr id="6" name="Footer Placeholder 5">
            <a:extLst>
              <a:ext uri="{FF2B5EF4-FFF2-40B4-BE49-F238E27FC236}">
                <a16:creationId xmlns:a16="http://schemas.microsoft.com/office/drawing/2014/main" id="{AE6CEEFB-345B-F7EA-62A6-F676C45CB4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118678-6B69-F156-4590-D668709DFA7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948708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444F2-95E6-8D3E-F93F-7FF3CD18B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492F3C-72E7-11FA-443E-0845BF978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446651-6607-F2F4-0238-EC0410287F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BE256-9088-5B2D-60CD-0BC1A16C6F3F}"/>
              </a:ext>
            </a:extLst>
          </p:cNvPr>
          <p:cNvSpPr>
            <a:spLocks noGrp="1"/>
          </p:cNvSpPr>
          <p:nvPr>
            <p:ph type="dt" sz="half" idx="10"/>
          </p:nvPr>
        </p:nvSpPr>
        <p:spPr/>
        <p:txBody>
          <a:bodyPr/>
          <a:lstStyle/>
          <a:p>
            <a:fld id="{702BE260-C329-4027-AAED-E5296B474A37}" type="datetimeFigureOut">
              <a:rPr lang="en-US" smtClean="0"/>
              <a:t>9/18/2023</a:t>
            </a:fld>
            <a:endParaRPr lang="en-US"/>
          </a:p>
        </p:txBody>
      </p:sp>
      <p:sp>
        <p:nvSpPr>
          <p:cNvPr id="6" name="Footer Placeholder 5">
            <a:extLst>
              <a:ext uri="{FF2B5EF4-FFF2-40B4-BE49-F238E27FC236}">
                <a16:creationId xmlns:a16="http://schemas.microsoft.com/office/drawing/2014/main" id="{3BEE66C5-A6FC-4AF4-8338-85D4AE1B44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88D65F-B1B5-9B2F-E67D-0E119697AF60}"/>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828269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456C2804-1BA1-BF5B-B92D-06EA39D26A16}"/>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3964A2A-B1F3-DB82-18E5-E9BC8AA94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276B3-FBEE-F6DD-617E-327028B98C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E856F-57CE-2EF9-FC77-336592B922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BE260-C329-4027-AAED-E5296B474A37}" type="datetimeFigureOut">
              <a:rPr lang="en-US" smtClean="0"/>
              <a:t>9/18/2023</a:t>
            </a:fld>
            <a:endParaRPr lang="en-US"/>
          </a:p>
        </p:txBody>
      </p:sp>
      <p:sp>
        <p:nvSpPr>
          <p:cNvPr id="5" name="Footer Placeholder 4">
            <a:extLst>
              <a:ext uri="{FF2B5EF4-FFF2-40B4-BE49-F238E27FC236}">
                <a16:creationId xmlns:a16="http://schemas.microsoft.com/office/drawing/2014/main" id="{57E276CC-90D2-E334-1AD8-612BCEB2EE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BADD4C-32AE-06FD-A0B4-53A5B6FFB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6304-B2E7-4B9D-B8F2-241C6E85E8C2}" type="slidenum">
              <a:rPr lang="en-US" smtClean="0"/>
              <a:t>‹#›</a:t>
            </a:fld>
            <a:endParaRPr lang="en-US"/>
          </a:p>
        </p:txBody>
      </p:sp>
      <p:sp>
        <p:nvSpPr>
          <p:cNvPr id="8" name="Rectangle 7">
            <a:extLst>
              <a:ext uri="{FF2B5EF4-FFF2-40B4-BE49-F238E27FC236}">
                <a16:creationId xmlns:a16="http://schemas.microsoft.com/office/drawing/2014/main" id="{D824BE44-2CFD-AD24-9315-2822EED8C6C7}"/>
              </a:ext>
            </a:extLst>
          </p:cNvPr>
          <p:cNvSpPr/>
          <p:nvPr userDrawn="1"/>
        </p:nvSpPr>
        <p:spPr>
          <a:xfrm>
            <a:off x="4191000" y="-1066800"/>
            <a:ext cx="3981450" cy="9525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608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gi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jpe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2.png"/><Relationship Id="rId4" Type="http://schemas.openxmlformats.org/officeDocument/2006/relationships/image" Target="../media/image7.png"/><Relationship Id="rId9" Type="http://schemas.openxmlformats.org/officeDocument/2006/relationships/image" Target="../media/image51.png"/></Relationships>
</file>

<file path=ppt/slides/_rels/slide4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3.png"/></Relationships>
</file>

<file path=ppt/slides/_rels/slide4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5.pn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9.png"/><Relationship Id="rId5" Type="http://schemas.openxmlformats.org/officeDocument/2006/relationships/image" Target="../media/image9.png"/><Relationship Id="rId10" Type="http://schemas.openxmlformats.org/officeDocument/2006/relationships/image" Target="../media/image58.png"/><Relationship Id="rId4" Type="http://schemas.openxmlformats.org/officeDocument/2006/relationships/image" Target="../media/image7.png"/><Relationship Id="rId9"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6CF4D3E-C560-EBB8-F21A-FB62E92C504C}"/>
              </a:ext>
            </a:extLst>
          </p:cNvPr>
          <p:cNvSpPr/>
          <p:nvPr/>
        </p:nvSpPr>
        <p:spPr>
          <a:xfrm rot="5400000">
            <a:off x="2668391" y="-2677725"/>
            <a:ext cx="6855219" cy="12213451"/>
          </a:xfrm>
          <a:custGeom>
            <a:avLst/>
            <a:gdLst>
              <a:gd name="connsiteX0" fmla="*/ 0 w 5871852"/>
              <a:gd name="connsiteY0" fmla="*/ 0 h 12213451"/>
              <a:gd name="connsiteX1" fmla="*/ 5871852 w 5871852"/>
              <a:gd name="connsiteY1" fmla="*/ 0 h 12213451"/>
              <a:gd name="connsiteX2" fmla="*/ 5871852 w 5871852"/>
              <a:gd name="connsiteY2" fmla="*/ 12213451 h 12213451"/>
              <a:gd name="connsiteX3" fmla="*/ 0 w 5871852"/>
              <a:gd name="connsiteY3" fmla="*/ 12213451 h 12213451"/>
            </a:gdLst>
            <a:ahLst/>
            <a:cxnLst>
              <a:cxn ang="0">
                <a:pos x="connsiteX0" y="connsiteY0"/>
              </a:cxn>
              <a:cxn ang="0">
                <a:pos x="connsiteX1" y="connsiteY1"/>
              </a:cxn>
              <a:cxn ang="0">
                <a:pos x="connsiteX2" y="connsiteY2"/>
              </a:cxn>
              <a:cxn ang="0">
                <a:pos x="connsiteX3" y="connsiteY3"/>
              </a:cxn>
            </a:cxnLst>
            <a:rect l="l" t="t" r="r" b="b"/>
            <a:pathLst>
              <a:path w="5871852" h="12213451">
                <a:moveTo>
                  <a:pt x="0" y="0"/>
                </a:moveTo>
                <a:lnTo>
                  <a:pt x="5871852" y="0"/>
                </a:lnTo>
                <a:lnTo>
                  <a:pt x="5871852" y="12213451"/>
                </a:lnTo>
                <a:lnTo>
                  <a:pt x="0" y="12213451"/>
                </a:lnTo>
                <a:close/>
              </a:path>
            </a:pathLst>
          </a:custGeom>
          <a:solidFill>
            <a:srgbClr val="F5FEFF"/>
          </a:solidFill>
          <a:ln w="11741" cap="flat">
            <a:noFill/>
            <a:prstDash val="solid"/>
            <a:miter/>
          </a:ln>
        </p:spPr>
        <p:txBody>
          <a:bodyPr rtlCol="0" anchor="ctr"/>
          <a:lstStyle/>
          <a:p>
            <a:endParaRPr lang="en-US"/>
          </a:p>
        </p:txBody>
      </p:sp>
      <p:grpSp>
        <p:nvGrpSpPr>
          <p:cNvPr id="7" name="Graphic 2">
            <a:extLst>
              <a:ext uri="{FF2B5EF4-FFF2-40B4-BE49-F238E27FC236}">
                <a16:creationId xmlns:a16="http://schemas.microsoft.com/office/drawing/2014/main" id="{E6970051-121F-DFC8-0B82-EAA5CCD4258D}"/>
              </a:ext>
            </a:extLst>
          </p:cNvPr>
          <p:cNvGrpSpPr/>
          <p:nvPr/>
        </p:nvGrpSpPr>
        <p:grpSpPr>
          <a:xfrm rot="1963435">
            <a:off x="6349840" y="-1413262"/>
            <a:ext cx="2591811" cy="3546862"/>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905309" y="4862960"/>
            <a:ext cx="3997909" cy="269970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sp>
        <p:nvSpPr>
          <p:cNvPr id="25" name="Freeform: Shape 24">
            <a:extLst>
              <a:ext uri="{FF2B5EF4-FFF2-40B4-BE49-F238E27FC236}">
                <a16:creationId xmlns:a16="http://schemas.microsoft.com/office/drawing/2014/main" id="{205461D1-AE56-492B-9835-A67907AF760D}"/>
              </a:ext>
            </a:extLst>
          </p:cNvPr>
          <p:cNvSpPr/>
          <p:nvPr/>
        </p:nvSpPr>
        <p:spPr>
          <a:xfrm>
            <a:off x="-1836736" y="-1053454"/>
            <a:ext cx="3571627" cy="3141875"/>
          </a:xfrm>
          <a:custGeom>
            <a:avLst/>
            <a:gdLst>
              <a:gd name="connsiteX0" fmla="*/ 128717 w 3571627"/>
              <a:gd name="connsiteY0" fmla="*/ 2853091 h 3141875"/>
              <a:gd name="connsiteX1" fmla="*/ 1779177 w 3571627"/>
              <a:gd name="connsiteY1" fmla="*/ 3066004 h 3141875"/>
              <a:gd name="connsiteX2" fmla="*/ 2428134 w 3571627"/>
              <a:gd name="connsiteY2" fmla="*/ 2035729 h 3141875"/>
              <a:gd name="connsiteX3" fmla="*/ 1531032 w 3571627"/>
              <a:gd name="connsiteY3" fmla="*/ 9471 h 3141875"/>
              <a:gd name="connsiteX4" fmla="*/ 447089 w 3571627"/>
              <a:gd name="connsiteY4" fmla="*/ 2545523 h 314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627" h="3141875">
                <a:moveTo>
                  <a:pt x="128717" y="2853091"/>
                </a:moveTo>
                <a:cubicBezTo>
                  <a:pt x="667166" y="2553274"/>
                  <a:pt x="1213130" y="3389896"/>
                  <a:pt x="1779177" y="3066004"/>
                </a:cubicBezTo>
                <a:cubicBezTo>
                  <a:pt x="2109762" y="2796252"/>
                  <a:pt x="1841771" y="2147999"/>
                  <a:pt x="2428134" y="2035729"/>
                </a:cubicBezTo>
                <a:cubicBezTo>
                  <a:pt x="4818917" y="1569974"/>
                  <a:pt x="2935697" y="-142140"/>
                  <a:pt x="1531032" y="9471"/>
                </a:cubicBezTo>
                <a:cubicBezTo>
                  <a:pt x="90315" y="159085"/>
                  <a:pt x="-470799" y="1681070"/>
                  <a:pt x="447089" y="2545523"/>
                </a:cubicBezTo>
              </a:path>
            </a:pathLst>
          </a:custGeom>
          <a:solidFill>
            <a:srgbClr val="E1F5ED"/>
          </a:solidFill>
          <a:ln w="1174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D004716-DC4F-253F-2BE4-670FD0ED94EF}"/>
              </a:ext>
            </a:extLst>
          </p:cNvPr>
          <p:cNvSpPr/>
          <p:nvPr/>
        </p:nvSpPr>
        <p:spPr>
          <a:xfrm>
            <a:off x="-320223" y="2735175"/>
            <a:ext cx="801489" cy="763285"/>
          </a:xfrm>
          <a:custGeom>
            <a:avLst/>
            <a:gdLst>
              <a:gd name="connsiteX0" fmla="*/ 227080 w 801489"/>
              <a:gd name="connsiteY0" fmla="*/ 122922 h 763285"/>
              <a:gd name="connsiteX1" fmla="*/ 685672 w 801489"/>
              <a:gd name="connsiteY1" fmla="*/ 616275 h 763285"/>
              <a:gd name="connsiteX2" fmla="*/ 227080 w 801489"/>
              <a:gd name="connsiteY2" fmla="*/ 122922 h 763285"/>
            </a:gdLst>
            <a:ahLst/>
            <a:cxnLst>
              <a:cxn ang="0">
                <a:pos x="connsiteX0" y="connsiteY0"/>
              </a:cxn>
              <a:cxn ang="0">
                <a:pos x="connsiteX1" y="connsiteY1"/>
              </a:cxn>
              <a:cxn ang="0">
                <a:pos x="connsiteX2" y="connsiteY2"/>
              </a:cxn>
            </a:cxnLst>
            <a:rect l="l" t="t" r="r" b="b"/>
            <a:pathLst>
              <a:path w="801489" h="763285">
                <a:moveTo>
                  <a:pt x="227080" y="122922"/>
                </a:moveTo>
                <a:cubicBezTo>
                  <a:pt x="-346952" y="395610"/>
                  <a:pt x="302944" y="1055842"/>
                  <a:pt x="685672" y="616275"/>
                </a:cubicBezTo>
                <a:cubicBezTo>
                  <a:pt x="1018254" y="270423"/>
                  <a:pt x="562245" y="-235614"/>
                  <a:pt x="227080" y="122922"/>
                </a:cubicBezTo>
                <a:close/>
              </a:path>
            </a:pathLst>
          </a:custGeom>
          <a:solidFill>
            <a:srgbClr val="CEEBE1"/>
          </a:solidFill>
          <a:ln w="1174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221D51C-B4BD-E1B3-5701-7C6A657155D1}"/>
              </a:ext>
            </a:extLst>
          </p:cNvPr>
          <p:cNvSpPr/>
          <p:nvPr/>
        </p:nvSpPr>
        <p:spPr>
          <a:xfrm>
            <a:off x="10694493" y="-784800"/>
            <a:ext cx="2662976" cy="3006257"/>
          </a:xfrm>
          <a:custGeom>
            <a:avLst/>
            <a:gdLst>
              <a:gd name="connsiteX0" fmla="*/ 1693102 w 2662976"/>
              <a:gd name="connsiteY0" fmla="*/ 0 h 3006257"/>
              <a:gd name="connsiteX1" fmla="*/ 1007975 w 2662976"/>
              <a:gd name="connsiteY1" fmla="*/ 177565 h 3006257"/>
              <a:gd name="connsiteX2" fmla="*/ 192844 w 2662976"/>
              <a:gd name="connsiteY2" fmla="*/ 635922 h 3006257"/>
              <a:gd name="connsiteX3" fmla="*/ 46988 w 2662976"/>
              <a:gd name="connsiteY3" fmla="*/ 1332910 h 3006257"/>
              <a:gd name="connsiteX4" fmla="*/ 449326 w 2662976"/>
              <a:gd name="connsiteY4" fmla="*/ 1652691 h 3006257"/>
              <a:gd name="connsiteX5" fmla="*/ 938804 w 2662976"/>
              <a:gd name="connsiteY5" fmla="*/ 1842705 h 3006257"/>
              <a:gd name="connsiteX6" fmla="*/ 1233218 w 2662976"/>
              <a:gd name="connsiteY6" fmla="*/ 2251620 h 3006257"/>
              <a:gd name="connsiteX7" fmla="*/ 1170507 w 2662976"/>
              <a:gd name="connsiteY7" fmla="*/ 2812852 h 3006257"/>
              <a:gd name="connsiteX8" fmla="*/ 1393990 w 2662976"/>
              <a:gd name="connsiteY8" fmla="*/ 2993940 h 3006257"/>
              <a:gd name="connsiteX9" fmla="*/ 1688874 w 2662976"/>
              <a:gd name="connsiteY9" fmla="*/ 2977146 h 3006257"/>
              <a:gd name="connsiteX10" fmla="*/ 2368012 w 2662976"/>
              <a:gd name="connsiteY10" fmla="*/ 2437406 h 3006257"/>
              <a:gd name="connsiteX11" fmla="*/ 2643168 w 2662976"/>
              <a:gd name="connsiteY11" fmla="*/ 1599962 h 3006257"/>
              <a:gd name="connsiteX12" fmla="*/ 2512225 w 2662976"/>
              <a:gd name="connsiteY12" fmla="*/ 660583 h 3006257"/>
              <a:gd name="connsiteX13" fmla="*/ 1705902 w 2662976"/>
              <a:gd name="connsiteY13" fmla="*/ 274450 h 300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2976" h="3006257">
                <a:moveTo>
                  <a:pt x="1693102" y="0"/>
                </a:moveTo>
                <a:cubicBezTo>
                  <a:pt x="1521644" y="169814"/>
                  <a:pt x="1246724" y="145152"/>
                  <a:pt x="1007975" y="177565"/>
                </a:cubicBezTo>
                <a:cubicBezTo>
                  <a:pt x="691834" y="220429"/>
                  <a:pt x="394131" y="387777"/>
                  <a:pt x="192844" y="635922"/>
                </a:cubicBezTo>
                <a:cubicBezTo>
                  <a:pt x="34892" y="830632"/>
                  <a:pt x="-63286" y="1107666"/>
                  <a:pt x="46988" y="1332910"/>
                </a:cubicBezTo>
                <a:cubicBezTo>
                  <a:pt x="124143" y="1490628"/>
                  <a:pt x="286207" y="1588571"/>
                  <a:pt x="449326" y="1652691"/>
                </a:cubicBezTo>
                <a:cubicBezTo>
                  <a:pt x="612446" y="1716812"/>
                  <a:pt x="786136" y="1756741"/>
                  <a:pt x="938804" y="1842705"/>
                </a:cubicBezTo>
                <a:cubicBezTo>
                  <a:pt x="1091590" y="1928668"/>
                  <a:pt x="1225820" y="2076052"/>
                  <a:pt x="1233218" y="2251620"/>
                </a:cubicBezTo>
                <a:cubicBezTo>
                  <a:pt x="1241205" y="2442573"/>
                  <a:pt x="1100515" y="2635170"/>
                  <a:pt x="1170507" y="2812852"/>
                </a:cubicBezTo>
                <a:cubicBezTo>
                  <a:pt x="1207030" y="2905745"/>
                  <a:pt x="1297340" y="2970335"/>
                  <a:pt x="1393990" y="2993940"/>
                </a:cubicBezTo>
                <a:cubicBezTo>
                  <a:pt x="1490758" y="3017545"/>
                  <a:pt x="1593163" y="3004626"/>
                  <a:pt x="1688874" y="2977146"/>
                </a:cubicBezTo>
                <a:cubicBezTo>
                  <a:pt x="1972955" y="2895645"/>
                  <a:pt x="2211234" y="2688486"/>
                  <a:pt x="2368012" y="2437406"/>
                </a:cubicBezTo>
                <a:cubicBezTo>
                  <a:pt x="2524792" y="2186325"/>
                  <a:pt x="2605589" y="1893790"/>
                  <a:pt x="2643168" y="1599962"/>
                </a:cubicBezTo>
                <a:cubicBezTo>
                  <a:pt x="2683918" y="1280768"/>
                  <a:pt x="2671588" y="939966"/>
                  <a:pt x="2512225" y="660583"/>
                </a:cubicBezTo>
                <a:cubicBezTo>
                  <a:pt x="2352864" y="381201"/>
                  <a:pt x="2014645" y="186373"/>
                  <a:pt x="1705902" y="274450"/>
                </a:cubicBezTo>
              </a:path>
            </a:pathLst>
          </a:custGeom>
          <a:solidFill>
            <a:srgbClr val="CEEBE1"/>
          </a:solidFill>
          <a:ln w="1174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7AA1F33-C45A-DAA1-8B35-6AF1D3B84A4D}"/>
              </a:ext>
            </a:extLst>
          </p:cNvPr>
          <p:cNvSpPr/>
          <p:nvPr/>
        </p:nvSpPr>
        <p:spPr>
          <a:xfrm>
            <a:off x="3501391" y="-1611081"/>
            <a:ext cx="3289741" cy="2112836"/>
          </a:xfrm>
          <a:custGeom>
            <a:avLst/>
            <a:gdLst>
              <a:gd name="connsiteX0" fmla="*/ 3289742 w 3289741"/>
              <a:gd name="connsiteY0" fmla="*/ 1078302 h 2112836"/>
              <a:gd name="connsiteX1" fmla="*/ 1585260 w 3289741"/>
              <a:gd name="connsiteY1" fmla="*/ 2072758 h 2112836"/>
              <a:gd name="connsiteX2" fmla="*/ 449997 w 3289741"/>
              <a:gd name="connsiteY2" fmla="*/ 987758 h 2112836"/>
              <a:gd name="connsiteX3" fmla="*/ 899429 w 3289741"/>
              <a:gd name="connsiteY3" fmla="*/ 99346 h 2112836"/>
              <a:gd name="connsiteX4" fmla="*/ 3048996 w 3289741"/>
              <a:gd name="connsiteY4" fmla="*/ 936203 h 2112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741" h="2112836">
                <a:moveTo>
                  <a:pt x="3289742" y="1078302"/>
                </a:moveTo>
                <a:cubicBezTo>
                  <a:pt x="2525109" y="1285343"/>
                  <a:pt x="2373381" y="2328419"/>
                  <a:pt x="1585260" y="2072758"/>
                </a:cubicBezTo>
                <a:cubicBezTo>
                  <a:pt x="1280746" y="1973876"/>
                  <a:pt x="777411" y="1065031"/>
                  <a:pt x="449997" y="987758"/>
                </a:cubicBezTo>
                <a:cubicBezTo>
                  <a:pt x="-408116" y="785414"/>
                  <a:pt x="83946" y="476554"/>
                  <a:pt x="899429" y="99346"/>
                </a:cubicBezTo>
                <a:cubicBezTo>
                  <a:pt x="1649968" y="-215385"/>
                  <a:pt x="2925100" y="259530"/>
                  <a:pt x="3048996" y="936203"/>
                </a:cubicBezTo>
              </a:path>
            </a:pathLst>
          </a:custGeom>
          <a:solidFill>
            <a:srgbClr val="CEEBE1"/>
          </a:solidFill>
          <a:ln w="1174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32A4132-60EC-5D16-B8F4-EC2D9479FF3F}"/>
              </a:ext>
            </a:extLst>
          </p:cNvPr>
          <p:cNvSpPr/>
          <p:nvPr/>
        </p:nvSpPr>
        <p:spPr>
          <a:xfrm rot="912478">
            <a:off x="3033485" y="6036472"/>
            <a:ext cx="4341645" cy="1982211"/>
          </a:xfrm>
          <a:custGeom>
            <a:avLst/>
            <a:gdLst>
              <a:gd name="connsiteX0" fmla="*/ 4594165 w 5592139"/>
              <a:gd name="connsiteY0" fmla="*/ 1163063 h 2553133"/>
              <a:gd name="connsiteX1" fmla="*/ 4080612 w 5592139"/>
              <a:gd name="connsiteY1" fmla="*/ 936997 h 2553133"/>
              <a:gd name="connsiteX2" fmla="*/ 3572815 w 5592139"/>
              <a:gd name="connsiteY2" fmla="*/ 1151437 h 2553133"/>
              <a:gd name="connsiteX3" fmla="*/ 2091229 w 5592139"/>
              <a:gd name="connsiteY3" fmla="*/ 2181476 h 2553133"/>
              <a:gd name="connsiteX4" fmla="*/ 356214 w 5592139"/>
              <a:gd name="connsiteY4" fmla="*/ 2502197 h 2553133"/>
              <a:gd name="connsiteX5" fmla="*/ 32557 w 5592139"/>
              <a:gd name="connsiteY5" fmla="*/ 2299618 h 2553133"/>
              <a:gd name="connsiteX6" fmla="*/ 49468 w 5592139"/>
              <a:gd name="connsiteY6" fmla="*/ 1970560 h 2553133"/>
              <a:gd name="connsiteX7" fmla="*/ 274830 w 5592139"/>
              <a:gd name="connsiteY7" fmla="*/ 1714899 h 2553133"/>
              <a:gd name="connsiteX8" fmla="*/ 3220621 w 5592139"/>
              <a:gd name="connsiteY8" fmla="*/ 227912 h 2553133"/>
              <a:gd name="connsiteX9" fmla="*/ 4498102 w 5592139"/>
              <a:gd name="connsiteY9" fmla="*/ 20048 h 2553133"/>
              <a:gd name="connsiteX10" fmla="*/ 5572415 w 5592139"/>
              <a:gd name="connsiteY10" fmla="*/ 1023899 h 2553133"/>
              <a:gd name="connsiteX11" fmla="*/ 5355744 w 5592139"/>
              <a:gd name="connsiteY11" fmla="*/ 1539800 h 2553133"/>
              <a:gd name="connsiteX12" fmla="*/ 4594165 w 5592139"/>
              <a:gd name="connsiteY12" fmla="*/ 1163063 h 255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92139" h="2553133">
                <a:moveTo>
                  <a:pt x="4594165" y="1163063"/>
                </a:moveTo>
                <a:cubicBezTo>
                  <a:pt x="4445489" y="1043394"/>
                  <a:pt x="4271447" y="935352"/>
                  <a:pt x="4080612" y="936997"/>
                </a:cubicBezTo>
                <a:cubicBezTo>
                  <a:pt x="3893888" y="938641"/>
                  <a:pt x="3725835" y="1044451"/>
                  <a:pt x="3572815" y="1151437"/>
                </a:cubicBezTo>
                <a:cubicBezTo>
                  <a:pt x="3079461" y="1496232"/>
                  <a:pt x="2619461" y="1892934"/>
                  <a:pt x="2091229" y="2181476"/>
                </a:cubicBezTo>
                <a:cubicBezTo>
                  <a:pt x="1562997" y="2470019"/>
                  <a:pt x="940816" y="2645470"/>
                  <a:pt x="356214" y="2502197"/>
                </a:cubicBezTo>
                <a:cubicBezTo>
                  <a:pt x="228677" y="2470959"/>
                  <a:pt x="93742" y="2415764"/>
                  <a:pt x="32557" y="2299618"/>
                </a:cubicBezTo>
                <a:cubicBezTo>
                  <a:pt x="-20759" y="2198505"/>
                  <a:pt x="-3965" y="2071673"/>
                  <a:pt x="49468" y="1970560"/>
                </a:cubicBezTo>
                <a:cubicBezTo>
                  <a:pt x="102903" y="1869446"/>
                  <a:pt x="188279" y="1789589"/>
                  <a:pt x="274830" y="1714899"/>
                </a:cubicBezTo>
                <a:cubicBezTo>
                  <a:pt x="1112744" y="991487"/>
                  <a:pt x="2173787" y="587739"/>
                  <a:pt x="3220621" y="227912"/>
                </a:cubicBezTo>
                <a:cubicBezTo>
                  <a:pt x="3633177" y="86165"/>
                  <a:pt x="4068047" y="-52881"/>
                  <a:pt x="4498102" y="20048"/>
                </a:cubicBezTo>
                <a:cubicBezTo>
                  <a:pt x="4997796" y="104720"/>
                  <a:pt x="5459676" y="524792"/>
                  <a:pt x="5572415" y="1023899"/>
                </a:cubicBezTo>
                <a:cubicBezTo>
                  <a:pt x="5618921" y="1229414"/>
                  <a:pt x="5596842" y="1484370"/>
                  <a:pt x="5355744" y="1539800"/>
                </a:cubicBezTo>
                <a:cubicBezTo>
                  <a:pt x="5062269" y="1606975"/>
                  <a:pt x="4797448" y="1326653"/>
                  <a:pt x="4594165" y="1163063"/>
                </a:cubicBezTo>
                <a:close/>
              </a:path>
            </a:pathLst>
          </a:custGeom>
          <a:solidFill>
            <a:srgbClr val="CEEBE1"/>
          </a:solidFill>
          <a:ln w="11741" cap="flat">
            <a:noFill/>
            <a:prstDash val="solid"/>
            <a:miter/>
          </a:ln>
        </p:spPr>
        <p:txBody>
          <a:bodyPr rtlCol="0" anchor="ctr"/>
          <a:lstStyle/>
          <a:p>
            <a:endParaRPr lang="en-US"/>
          </a:p>
        </p:txBody>
      </p:sp>
      <p:pic>
        <p:nvPicPr>
          <p:cNvPr id="271" name="Picture 270">
            <a:extLst>
              <a:ext uri="{FF2B5EF4-FFF2-40B4-BE49-F238E27FC236}">
                <a16:creationId xmlns:a16="http://schemas.microsoft.com/office/drawing/2014/main" id="{CC88841F-8217-489C-FA9F-442A854CBB89}"/>
              </a:ext>
            </a:extLst>
          </p:cNvPr>
          <p:cNvPicPr>
            <a:picLocks noChangeAspect="1"/>
          </p:cNvPicPr>
          <p:nvPr/>
        </p:nvPicPr>
        <p:blipFill>
          <a:blip r:embed="rId2"/>
          <a:stretch>
            <a:fillRect/>
          </a:stretch>
        </p:blipFill>
        <p:spPr>
          <a:xfrm>
            <a:off x="-1739900" y="1193800"/>
            <a:ext cx="2413000" cy="2269426"/>
          </a:xfrm>
          <a:prstGeom prst="rect">
            <a:avLst/>
          </a:prstGeom>
        </p:spPr>
      </p:pic>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3"/>
          <a:stretch>
            <a:fillRect/>
          </a:stretch>
        </p:blipFill>
        <p:spPr>
          <a:xfrm>
            <a:off x="-622300" y="-571500"/>
            <a:ext cx="1930400" cy="1831034"/>
          </a:xfrm>
          <a:prstGeom prst="rect">
            <a:avLst/>
          </a:prstGeom>
        </p:spPr>
      </p:pic>
      <p:pic>
        <p:nvPicPr>
          <p:cNvPr id="273" name="Picture 272">
            <a:extLst>
              <a:ext uri="{FF2B5EF4-FFF2-40B4-BE49-F238E27FC236}">
                <a16:creationId xmlns:a16="http://schemas.microsoft.com/office/drawing/2014/main" id="{0A0F2399-2035-76BA-87EC-F48173B98B38}"/>
              </a:ext>
            </a:extLst>
          </p:cNvPr>
          <p:cNvPicPr>
            <a:picLocks noChangeAspect="1"/>
          </p:cNvPicPr>
          <p:nvPr/>
        </p:nvPicPr>
        <p:blipFill>
          <a:blip r:embed="rId4"/>
          <a:stretch>
            <a:fillRect/>
          </a:stretch>
        </p:blipFill>
        <p:spPr>
          <a:xfrm>
            <a:off x="863600" y="-1346200"/>
            <a:ext cx="2070100" cy="2399246"/>
          </a:xfrm>
          <a:prstGeom prst="rect">
            <a:avLst/>
          </a:prstGeom>
        </p:spPr>
      </p:pic>
      <p:pic>
        <p:nvPicPr>
          <p:cNvPr id="274" name="Picture 273">
            <a:extLst>
              <a:ext uri="{FF2B5EF4-FFF2-40B4-BE49-F238E27FC236}">
                <a16:creationId xmlns:a16="http://schemas.microsoft.com/office/drawing/2014/main" id="{B531FB60-52CB-BA19-ED41-B9C60B1070D9}"/>
              </a:ext>
            </a:extLst>
          </p:cNvPr>
          <p:cNvPicPr>
            <a:picLocks noChangeAspect="1"/>
          </p:cNvPicPr>
          <p:nvPr/>
        </p:nvPicPr>
        <p:blipFill>
          <a:blip r:embed="rId5"/>
          <a:stretch>
            <a:fillRect/>
          </a:stretch>
        </p:blipFill>
        <p:spPr>
          <a:xfrm>
            <a:off x="2768600" y="-114300"/>
            <a:ext cx="1155700" cy="1203638"/>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6"/>
          <a:stretch>
            <a:fillRect/>
          </a:stretch>
        </p:blipFill>
        <p:spPr>
          <a:xfrm>
            <a:off x="8470900" y="6019800"/>
            <a:ext cx="1663700" cy="2051342"/>
          </a:xfrm>
          <a:prstGeom prst="rect">
            <a:avLst/>
          </a:prstGeom>
        </p:spPr>
      </p:pic>
      <p:pic>
        <p:nvPicPr>
          <p:cNvPr id="277" name="Picture 276">
            <a:extLst>
              <a:ext uri="{FF2B5EF4-FFF2-40B4-BE49-F238E27FC236}">
                <a16:creationId xmlns:a16="http://schemas.microsoft.com/office/drawing/2014/main" id="{4DDF3366-D0FE-4FB6-B81B-614D06FB5988}"/>
              </a:ext>
            </a:extLst>
          </p:cNvPr>
          <p:cNvPicPr>
            <a:picLocks noChangeAspect="1"/>
          </p:cNvPicPr>
          <p:nvPr/>
        </p:nvPicPr>
        <p:blipFill>
          <a:blip r:embed="rId7"/>
          <a:stretch>
            <a:fillRect/>
          </a:stretch>
        </p:blipFill>
        <p:spPr>
          <a:xfrm>
            <a:off x="2070100" y="6311900"/>
            <a:ext cx="1244600" cy="1646606"/>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8"/>
          <a:stretch>
            <a:fillRect/>
          </a:stretch>
        </p:blipFill>
        <p:spPr>
          <a:xfrm>
            <a:off x="-469900" y="6172200"/>
            <a:ext cx="1295400" cy="1301874"/>
          </a:xfrm>
          <a:prstGeom prst="rect">
            <a:avLst/>
          </a:prstGeom>
        </p:spPr>
      </p:pic>
      <p:pic>
        <p:nvPicPr>
          <p:cNvPr id="279" name="Picture 278">
            <a:extLst>
              <a:ext uri="{FF2B5EF4-FFF2-40B4-BE49-F238E27FC236}">
                <a16:creationId xmlns:a16="http://schemas.microsoft.com/office/drawing/2014/main" id="{562D62EE-67EE-ABA4-5712-2CEE66248933}"/>
              </a:ext>
            </a:extLst>
          </p:cNvPr>
          <p:cNvPicPr>
            <a:picLocks noChangeAspect="1"/>
          </p:cNvPicPr>
          <p:nvPr/>
        </p:nvPicPr>
        <p:blipFill>
          <a:blip r:embed="rId9"/>
          <a:stretch>
            <a:fillRect/>
          </a:stretch>
        </p:blipFill>
        <p:spPr>
          <a:xfrm>
            <a:off x="1016000" y="6210300"/>
            <a:ext cx="876300" cy="1641366"/>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10"/>
          <a:stretch>
            <a:fillRect/>
          </a:stretch>
        </p:blipFill>
        <p:spPr>
          <a:xfrm>
            <a:off x="10223500" y="4953000"/>
            <a:ext cx="2235200" cy="2667711"/>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11"/>
          <a:stretch>
            <a:fillRect/>
          </a:stretch>
        </p:blipFill>
        <p:spPr>
          <a:xfrm>
            <a:off x="10922000" y="-6731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12"/>
          <a:stretch>
            <a:fillRect/>
          </a:stretch>
        </p:blipFill>
        <p:spPr>
          <a:xfrm>
            <a:off x="11684000" y="1485900"/>
            <a:ext cx="876300" cy="1642187"/>
          </a:xfrm>
          <a:prstGeom prst="rect">
            <a:avLst/>
          </a:prstGeom>
        </p:spPr>
      </p:pic>
      <p:pic>
        <p:nvPicPr>
          <p:cNvPr id="284" name="Picture 283">
            <a:extLst>
              <a:ext uri="{FF2B5EF4-FFF2-40B4-BE49-F238E27FC236}">
                <a16:creationId xmlns:a16="http://schemas.microsoft.com/office/drawing/2014/main" id="{4F9ADA12-30A6-7273-6C2E-4D70E536F6B9}"/>
              </a:ext>
            </a:extLst>
          </p:cNvPr>
          <p:cNvPicPr>
            <a:picLocks noChangeAspect="1"/>
          </p:cNvPicPr>
          <p:nvPr/>
        </p:nvPicPr>
        <p:blipFill>
          <a:blip r:embed="rId13"/>
          <a:stretch>
            <a:fillRect/>
          </a:stretch>
        </p:blipFill>
        <p:spPr>
          <a:xfrm>
            <a:off x="6997700" y="6286500"/>
            <a:ext cx="1143000" cy="1189292"/>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18986109">
            <a:off x="-434187" y="4412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08" name="Graphic 287">
            <a:extLst>
              <a:ext uri="{FF2B5EF4-FFF2-40B4-BE49-F238E27FC236}">
                <a16:creationId xmlns:a16="http://schemas.microsoft.com/office/drawing/2014/main" id="{AF7FEC92-1CCA-6F95-21C5-7ACFD16F8DD1}"/>
              </a:ext>
            </a:extLst>
          </p:cNvPr>
          <p:cNvGrpSpPr/>
          <p:nvPr/>
        </p:nvGrpSpPr>
        <p:grpSpPr>
          <a:xfrm rot="21052902">
            <a:off x="8700438" y="-458959"/>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329" name="Channel URL">
            <a:extLst>
              <a:ext uri="{FF2B5EF4-FFF2-40B4-BE49-F238E27FC236}">
                <a16:creationId xmlns:a16="http://schemas.microsoft.com/office/drawing/2014/main" id="{7A859D00-8DF3-8741-58CA-23B90F02641C}"/>
              </a:ext>
            </a:extLst>
          </p:cNvPr>
          <p:cNvSpPr txBox="1"/>
          <p:nvPr/>
        </p:nvSpPr>
        <p:spPr>
          <a:xfrm>
            <a:off x="1263353" y="1744454"/>
            <a:ext cx="9665294"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rPr>
              <a:t>BÀI 2</a:t>
            </a:r>
            <a:endParaRPr kumimoji="0" lang="vi-VN" sz="6000" b="1" i="0" u="none" strike="noStrike" kern="1200" cap="none" spc="0" normalizeH="0" baseline="0" noProof="0" dirty="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36D76DE1-9BD2-9437-BAE3-DCD4D87120D2}"/>
              </a:ext>
            </a:extLst>
          </p:cNvPr>
          <p:cNvSpPr/>
          <p:nvPr/>
        </p:nvSpPr>
        <p:spPr>
          <a:xfrm>
            <a:off x="638176" y="2925263"/>
            <a:ext cx="10915650" cy="18562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nnel URL">
            <a:extLst>
              <a:ext uri="{FF2B5EF4-FFF2-40B4-BE49-F238E27FC236}">
                <a16:creationId xmlns:a16="http://schemas.microsoft.com/office/drawing/2014/main" id="{93711324-B053-1F65-D238-20E9B1C4C5D5}"/>
              </a:ext>
            </a:extLst>
          </p:cNvPr>
          <p:cNvSpPr txBox="1"/>
          <p:nvPr/>
        </p:nvSpPr>
        <p:spPr>
          <a:xfrm>
            <a:off x="828675" y="3230146"/>
            <a:ext cx="10534650" cy="1144929"/>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lang="vi-VN" sz="3600" b="1" dirty="0">
                <a:solidFill>
                  <a:srgbClr val="002060"/>
                </a:solidFill>
                <a:latin typeface="Arial" panose="020B0604020202020204" pitchFamily="34" charset="0"/>
                <a:ea typeface="Tahoma" panose="020B0604030504040204" pitchFamily="34" charset="0"/>
                <a:cs typeface="Arial" panose="020B0604020202020204" pitchFamily="34" charset="0"/>
              </a:rPr>
              <a:t>CÂN BẰNG</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 TRONG DUNG DỊCH NƯỚC.</a:t>
            </a:r>
          </a:p>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835581569"/>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844493DC-40B5-C28A-67A7-DB24698E6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776" y="3196566"/>
            <a:ext cx="5479836" cy="3424898"/>
          </a:xfrm>
          <a:prstGeom prst="rect">
            <a:avLst/>
          </a:prstGeom>
        </p:spPr>
      </p:pic>
      <p:pic>
        <p:nvPicPr>
          <p:cNvPr id="2" name="Picture 1">
            <a:extLst>
              <a:ext uri="{FF2B5EF4-FFF2-40B4-BE49-F238E27FC236}">
                <a16:creationId xmlns:a16="http://schemas.microsoft.com/office/drawing/2014/main" id="{2752B1AC-6AF7-AD74-9E21-DCE276D155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1388" y="3196566"/>
            <a:ext cx="5479836" cy="3424898"/>
          </a:xfrm>
          <a:prstGeom prst="rect">
            <a:avLst/>
          </a:prstGeom>
        </p:spPr>
      </p:pic>
      <p:sp>
        <p:nvSpPr>
          <p:cNvPr id="26" name="Rectangle: Rounded Corners 25">
            <a:extLst>
              <a:ext uri="{FF2B5EF4-FFF2-40B4-BE49-F238E27FC236}">
                <a16:creationId xmlns:a16="http://schemas.microsoft.com/office/drawing/2014/main" id="{A3274E91-20C2-2AB8-1D93-F9239FA84B66}"/>
              </a:ext>
            </a:extLst>
          </p:cNvPr>
          <p:cNvSpPr/>
          <p:nvPr/>
        </p:nvSpPr>
        <p:spPr>
          <a:xfrm>
            <a:off x="637367" y="3469377"/>
            <a:ext cx="1084847"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E9F25A97-B0B9-E704-310A-865EE9AA04A5}"/>
              </a:ext>
            </a:extLst>
          </p:cNvPr>
          <p:cNvSpPr/>
          <p:nvPr/>
        </p:nvSpPr>
        <p:spPr>
          <a:xfrm>
            <a:off x="6502595" y="3469377"/>
            <a:ext cx="1251000"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0C0DD0-0169-D2D2-8994-A30B5E95FE62}"/>
              </a:ext>
            </a:extLst>
          </p:cNvPr>
          <p:cNvSpPr txBox="1"/>
          <p:nvPr/>
        </p:nvSpPr>
        <p:spPr>
          <a:xfrm>
            <a:off x="698982" y="3559239"/>
            <a:ext cx="949298" cy="769441"/>
          </a:xfrm>
          <a:prstGeom prst="rect">
            <a:avLst/>
          </a:prstGeom>
          <a:noFill/>
        </p:spPr>
        <p:txBody>
          <a:bodyPr wrap="none" rtlCol="0">
            <a:spAutoFit/>
          </a:bodyPr>
          <a:lstStyle/>
          <a:p>
            <a:pPr algn="ctr"/>
            <a:r>
              <a:rPr lang="en-US" sz="2200" b="1">
                <a:solidFill>
                  <a:schemeClr val="bg1"/>
                </a:solidFill>
              </a:rPr>
              <a:t>Nước</a:t>
            </a:r>
          </a:p>
          <a:p>
            <a:pPr algn="ctr"/>
            <a:r>
              <a:rPr lang="en-US" sz="2200" b="1">
                <a:solidFill>
                  <a:schemeClr val="bg1"/>
                </a:solidFill>
              </a:rPr>
              <a:t>muối</a:t>
            </a:r>
          </a:p>
        </p:txBody>
      </p:sp>
      <p:sp>
        <p:nvSpPr>
          <p:cNvPr id="25" name="TextBox 24">
            <a:extLst>
              <a:ext uri="{FF2B5EF4-FFF2-40B4-BE49-F238E27FC236}">
                <a16:creationId xmlns:a16="http://schemas.microsoft.com/office/drawing/2014/main" id="{D9A7C6EE-A22B-A3C5-7CA1-968CB58BB42F}"/>
              </a:ext>
            </a:extLst>
          </p:cNvPr>
          <p:cNvSpPr txBox="1"/>
          <p:nvPr/>
        </p:nvSpPr>
        <p:spPr>
          <a:xfrm>
            <a:off x="6574097" y="3559239"/>
            <a:ext cx="1107997" cy="769441"/>
          </a:xfrm>
          <a:prstGeom prst="rect">
            <a:avLst/>
          </a:prstGeom>
          <a:noFill/>
        </p:spPr>
        <p:txBody>
          <a:bodyPr wrap="none" rtlCol="0">
            <a:spAutoFit/>
          </a:bodyPr>
          <a:lstStyle/>
          <a:p>
            <a:pPr algn="ctr"/>
            <a:r>
              <a:rPr lang="en-US" sz="2200" b="1">
                <a:solidFill>
                  <a:schemeClr val="bg1"/>
                </a:solidFill>
              </a:rPr>
              <a:t>Nước</a:t>
            </a:r>
          </a:p>
          <a:p>
            <a:pPr algn="ctr"/>
            <a:r>
              <a:rPr lang="en-US" sz="2200" b="1">
                <a:solidFill>
                  <a:schemeClr val="bg1"/>
                </a:solidFill>
              </a:rPr>
              <a:t>đường</a:t>
            </a:r>
          </a:p>
        </p:txBody>
      </p:sp>
      <p:sp>
        <p:nvSpPr>
          <p:cNvPr id="3" name="Oval 2">
            <a:extLst>
              <a:ext uri="{FF2B5EF4-FFF2-40B4-BE49-F238E27FC236}">
                <a16:creationId xmlns:a16="http://schemas.microsoft.com/office/drawing/2014/main" id="{ADB3DFBE-8C8A-6CFA-C32E-A6170BD5C54D}"/>
              </a:ext>
            </a:extLst>
          </p:cNvPr>
          <p:cNvSpPr/>
          <p:nvPr/>
        </p:nvSpPr>
        <p:spPr>
          <a:xfrm>
            <a:off x="5105275" y="3359527"/>
            <a:ext cx="607412" cy="6074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b="1">
                <a:solidFill>
                  <a:schemeClr val="tx1"/>
                </a:solidFill>
              </a:rPr>
              <a:t>a</a:t>
            </a:r>
          </a:p>
        </p:txBody>
      </p:sp>
      <p:sp>
        <p:nvSpPr>
          <p:cNvPr id="28" name="Oval 27">
            <a:extLst>
              <a:ext uri="{FF2B5EF4-FFF2-40B4-BE49-F238E27FC236}">
                <a16:creationId xmlns:a16="http://schemas.microsoft.com/office/drawing/2014/main" id="{165EDE2F-6052-15BA-99BD-C25C5B204256}"/>
              </a:ext>
            </a:extLst>
          </p:cNvPr>
          <p:cNvSpPr/>
          <p:nvPr/>
        </p:nvSpPr>
        <p:spPr>
          <a:xfrm>
            <a:off x="11085553" y="3359527"/>
            <a:ext cx="607412" cy="6074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3600" b="1">
                <a:solidFill>
                  <a:schemeClr val="tx1"/>
                </a:solidFill>
              </a:rPr>
              <a:t>b</a:t>
            </a:r>
          </a:p>
        </p:txBody>
      </p:sp>
      <p:grpSp>
        <p:nvGrpSpPr>
          <p:cNvPr id="5" name="Group 4">
            <a:extLst>
              <a:ext uri="{FF2B5EF4-FFF2-40B4-BE49-F238E27FC236}">
                <a16:creationId xmlns:a16="http://schemas.microsoft.com/office/drawing/2014/main" id="{BE301EE9-F7D4-662A-50A4-2A124D2D3FAE}"/>
              </a:ext>
            </a:extLst>
          </p:cNvPr>
          <p:cNvGrpSpPr/>
          <p:nvPr/>
        </p:nvGrpSpPr>
        <p:grpSpPr>
          <a:xfrm>
            <a:off x="1172235" y="2401755"/>
            <a:ext cx="10045009" cy="461217"/>
            <a:chOff x="1172235" y="2401755"/>
            <a:chExt cx="10045009" cy="461217"/>
          </a:xfrm>
        </p:grpSpPr>
        <p:sp>
          <p:nvSpPr>
            <p:cNvPr id="259" name="Hexagon 258">
              <a:extLst>
                <a:ext uri="{FF2B5EF4-FFF2-40B4-BE49-F238E27FC236}">
                  <a16:creationId xmlns:a16="http://schemas.microsoft.com/office/drawing/2014/main" id="{E8C910E9-B612-1286-2589-2867E3B7EF2F}"/>
                </a:ext>
              </a:extLst>
            </p:cNvPr>
            <p:cNvSpPr/>
            <p:nvPr/>
          </p:nvSpPr>
          <p:spPr>
            <a:xfrm>
              <a:off x="1172235" y="2449105"/>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extBox 260">
              <a:extLst>
                <a:ext uri="{FF2B5EF4-FFF2-40B4-BE49-F238E27FC236}">
                  <a16:creationId xmlns:a16="http://schemas.microsoft.com/office/drawing/2014/main" id="{2359406E-78DF-C694-C7FC-0FE20F2A185F}"/>
                </a:ext>
              </a:extLst>
            </p:cNvPr>
            <p:cNvSpPr txBox="1"/>
            <p:nvPr/>
          </p:nvSpPr>
          <p:spPr>
            <a:xfrm>
              <a:off x="1722791" y="2401755"/>
              <a:ext cx="9494453" cy="461217"/>
            </a:xfrm>
            <a:prstGeom prst="rect">
              <a:avLst/>
            </a:prstGeom>
            <a:noFill/>
          </p:spPr>
          <p:txBody>
            <a:bodyPr wrap="square" rtlCol="0">
              <a:spAutoFit/>
            </a:bodyPr>
            <a:lstStyle/>
            <a:p>
              <a:pPr>
                <a:lnSpc>
                  <a:spcPct val="120000"/>
                </a:lnSpc>
              </a:pPr>
              <a:r>
                <a:rPr lang="en-US" sz="2200"/>
                <a:t>Đ</a:t>
              </a:r>
              <a:r>
                <a:rPr lang="vi-VN" sz="2200"/>
                <a:t>ường tan trong nước không tạo ra các ion nên dung dịch không dẫn điện.</a:t>
              </a:r>
              <a:endParaRPr lang="en-US" sz="2200"/>
            </a:p>
          </p:txBody>
        </p:sp>
      </p:grpSp>
      <p:grpSp>
        <p:nvGrpSpPr>
          <p:cNvPr id="4" name="Group 3">
            <a:extLst>
              <a:ext uri="{FF2B5EF4-FFF2-40B4-BE49-F238E27FC236}">
                <a16:creationId xmlns:a16="http://schemas.microsoft.com/office/drawing/2014/main" id="{EA2E6836-1401-4091-9A76-5657307049FD}"/>
              </a:ext>
            </a:extLst>
          </p:cNvPr>
          <p:cNvGrpSpPr/>
          <p:nvPr/>
        </p:nvGrpSpPr>
        <p:grpSpPr>
          <a:xfrm>
            <a:off x="1172235" y="955714"/>
            <a:ext cx="10008796" cy="1273747"/>
            <a:chOff x="1172235" y="955714"/>
            <a:chExt cx="10008796" cy="1273747"/>
          </a:xfrm>
        </p:grpSpPr>
        <p:sp>
          <p:nvSpPr>
            <p:cNvPr id="260" name="TextBox 259">
              <a:extLst>
                <a:ext uri="{FF2B5EF4-FFF2-40B4-BE49-F238E27FC236}">
                  <a16:creationId xmlns:a16="http://schemas.microsoft.com/office/drawing/2014/main" id="{A523B99C-6BCB-7C29-CEBC-A1E6A0E02FAC}"/>
                </a:ext>
              </a:extLst>
            </p:cNvPr>
            <p:cNvSpPr txBox="1"/>
            <p:nvPr/>
          </p:nvSpPr>
          <p:spPr>
            <a:xfrm>
              <a:off x="1722793" y="955714"/>
              <a:ext cx="9458238" cy="1273747"/>
            </a:xfrm>
            <a:prstGeom prst="rect">
              <a:avLst/>
            </a:prstGeom>
            <a:noFill/>
          </p:spPr>
          <p:txBody>
            <a:bodyPr wrap="square" rtlCol="0">
              <a:spAutoFit/>
            </a:bodyPr>
            <a:lstStyle/>
            <a:p>
              <a:pPr algn="just">
                <a:lnSpc>
                  <a:spcPct val="120000"/>
                </a:lnSpc>
              </a:pPr>
              <a:r>
                <a:rPr lang="vi-VN" sz="2200"/>
                <a:t>Nước muối dẫn điện chứng tỏ trong dung dịch có chứa các hạt mang điện chuyển động tự do, đó chính là các ion. Vậy muối ăn khi tan trong nước sẽ phân li thành các ion. </a:t>
              </a:r>
              <a:endParaRPr lang="en-US" sz="2200"/>
            </a:p>
          </p:txBody>
        </p:sp>
        <p:sp>
          <p:nvSpPr>
            <p:cNvPr id="31" name="Hexagon 30">
              <a:extLst>
                <a:ext uri="{FF2B5EF4-FFF2-40B4-BE49-F238E27FC236}">
                  <a16:creationId xmlns:a16="http://schemas.microsoft.com/office/drawing/2014/main" id="{9F6A09ED-355E-F4DD-1B60-E0F20745A0D9}"/>
                </a:ext>
              </a:extLst>
            </p:cNvPr>
            <p:cNvSpPr/>
            <p:nvPr/>
          </p:nvSpPr>
          <p:spPr>
            <a:xfrm>
              <a:off x="1172235" y="1005512"/>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8233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844493DC-40B5-C28A-67A7-DB24698E6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776" y="3196566"/>
            <a:ext cx="5479836" cy="3424898"/>
          </a:xfrm>
          <a:prstGeom prst="rect">
            <a:avLst/>
          </a:prstGeom>
        </p:spPr>
      </p:pic>
      <p:pic>
        <p:nvPicPr>
          <p:cNvPr id="2" name="Picture 1">
            <a:extLst>
              <a:ext uri="{FF2B5EF4-FFF2-40B4-BE49-F238E27FC236}">
                <a16:creationId xmlns:a16="http://schemas.microsoft.com/office/drawing/2014/main" id="{2752B1AC-6AF7-AD74-9E21-DCE276D155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1388" y="3196566"/>
            <a:ext cx="5479836" cy="3424898"/>
          </a:xfrm>
          <a:prstGeom prst="rect">
            <a:avLst/>
          </a:prstGeom>
        </p:spPr>
      </p:pic>
      <p:sp>
        <p:nvSpPr>
          <p:cNvPr id="26" name="Rectangle: Rounded Corners 25">
            <a:extLst>
              <a:ext uri="{FF2B5EF4-FFF2-40B4-BE49-F238E27FC236}">
                <a16:creationId xmlns:a16="http://schemas.microsoft.com/office/drawing/2014/main" id="{A3274E91-20C2-2AB8-1D93-F9239FA84B66}"/>
              </a:ext>
            </a:extLst>
          </p:cNvPr>
          <p:cNvSpPr/>
          <p:nvPr/>
        </p:nvSpPr>
        <p:spPr>
          <a:xfrm>
            <a:off x="637367" y="3469377"/>
            <a:ext cx="1084847"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E9F25A97-B0B9-E704-310A-865EE9AA04A5}"/>
              </a:ext>
            </a:extLst>
          </p:cNvPr>
          <p:cNvSpPr/>
          <p:nvPr/>
        </p:nvSpPr>
        <p:spPr>
          <a:xfrm>
            <a:off x="6502595" y="3469377"/>
            <a:ext cx="1251000"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0C0DD0-0169-D2D2-8994-A30B5E95FE62}"/>
              </a:ext>
            </a:extLst>
          </p:cNvPr>
          <p:cNvSpPr txBox="1"/>
          <p:nvPr/>
        </p:nvSpPr>
        <p:spPr>
          <a:xfrm>
            <a:off x="698982" y="3559239"/>
            <a:ext cx="949298" cy="769441"/>
          </a:xfrm>
          <a:prstGeom prst="rect">
            <a:avLst/>
          </a:prstGeom>
          <a:noFill/>
        </p:spPr>
        <p:txBody>
          <a:bodyPr wrap="none" rtlCol="0">
            <a:spAutoFit/>
          </a:bodyPr>
          <a:lstStyle/>
          <a:p>
            <a:pPr algn="ctr"/>
            <a:r>
              <a:rPr lang="en-US" sz="2200" b="1">
                <a:solidFill>
                  <a:schemeClr val="bg1"/>
                </a:solidFill>
              </a:rPr>
              <a:t>Nước</a:t>
            </a:r>
          </a:p>
          <a:p>
            <a:pPr algn="ctr"/>
            <a:r>
              <a:rPr lang="en-US" sz="2200" b="1">
                <a:solidFill>
                  <a:schemeClr val="bg1"/>
                </a:solidFill>
              </a:rPr>
              <a:t>muối</a:t>
            </a:r>
          </a:p>
        </p:txBody>
      </p:sp>
      <p:sp>
        <p:nvSpPr>
          <p:cNvPr id="25" name="TextBox 24">
            <a:extLst>
              <a:ext uri="{FF2B5EF4-FFF2-40B4-BE49-F238E27FC236}">
                <a16:creationId xmlns:a16="http://schemas.microsoft.com/office/drawing/2014/main" id="{D9A7C6EE-A22B-A3C5-7CA1-968CB58BB42F}"/>
              </a:ext>
            </a:extLst>
          </p:cNvPr>
          <p:cNvSpPr txBox="1"/>
          <p:nvPr/>
        </p:nvSpPr>
        <p:spPr>
          <a:xfrm>
            <a:off x="6574097" y="3559239"/>
            <a:ext cx="1107997" cy="769441"/>
          </a:xfrm>
          <a:prstGeom prst="rect">
            <a:avLst/>
          </a:prstGeom>
          <a:noFill/>
        </p:spPr>
        <p:txBody>
          <a:bodyPr wrap="none" rtlCol="0">
            <a:spAutoFit/>
          </a:bodyPr>
          <a:lstStyle/>
          <a:p>
            <a:pPr algn="ctr"/>
            <a:r>
              <a:rPr lang="en-US" sz="2200" b="1">
                <a:solidFill>
                  <a:schemeClr val="bg1"/>
                </a:solidFill>
              </a:rPr>
              <a:t>Nước</a:t>
            </a:r>
          </a:p>
          <a:p>
            <a:pPr algn="ctr"/>
            <a:r>
              <a:rPr lang="en-US" sz="2200" b="1">
                <a:solidFill>
                  <a:schemeClr val="bg1"/>
                </a:solidFill>
              </a:rPr>
              <a:t>đường</a:t>
            </a:r>
          </a:p>
        </p:txBody>
      </p:sp>
      <p:sp>
        <p:nvSpPr>
          <p:cNvPr id="3" name="Oval 2">
            <a:extLst>
              <a:ext uri="{FF2B5EF4-FFF2-40B4-BE49-F238E27FC236}">
                <a16:creationId xmlns:a16="http://schemas.microsoft.com/office/drawing/2014/main" id="{ADB3DFBE-8C8A-6CFA-C32E-A6170BD5C54D}"/>
              </a:ext>
            </a:extLst>
          </p:cNvPr>
          <p:cNvSpPr/>
          <p:nvPr/>
        </p:nvSpPr>
        <p:spPr>
          <a:xfrm>
            <a:off x="5105275" y="3359527"/>
            <a:ext cx="607412" cy="6074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b="1">
                <a:solidFill>
                  <a:schemeClr val="tx1"/>
                </a:solidFill>
              </a:rPr>
              <a:t>a</a:t>
            </a:r>
          </a:p>
        </p:txBody>
      </p:sp>
      <p:sp>
        <p:nvSpPr>
          <p:cNvPr id="28" name="Oval 27">
            <a:extLst>
              <a:ext uri="{FF2B5EF4-FFF2-40B4-BE49-F238E27FC236}">
                <a16:creationId xmlns:a16="http://schemas.microsoft.com/office/drawing/2014/main" id="{165EDE2F-6052-15BA-99BD-C25C5B204256}"/>
              </a:ext>
            </a:extLst>
          </p:cNvPr>
          <p:cNvSpPr/>
          <p:nvPr/>
        </p:nvSpPr>
        <p:spPr>
          <a:xfrm>
            <a:off x="11085553" y="3359527"/>
            <a:ext cx="607412" cy="6074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3600" b="1">
                <a:solidFill>
                  <a:schemeClr val="tx1"/>
                </a:solidFill>
              </a:rPr>
              <a:t>b</a:t>
            </a:r>
          </a:p>
        </p:txBody>
      </p:sp>
      <p:sp>
        <p:nvSpPr>
          <p:cNvPr id="270" name="Rectangle: Rounded Corners 269">
            <a:extLst>
              <a:ext uri="{FF2B5EF4-FFF2-40B4-BE49-F238E27FC236}">
                <a16:creationId xmlns:a16="http://schemas.microsoft.com/office/drawing/2014/main" id="{01B74D7F-68D6-11F2-DF31-1810F27C48AD}"/>
              </a:ext>
            </a:extLst>
          </p:cNvPr>
          <p:cNvSpPr/>
          <p:nvPr/>
        </p:nvSpPr>
        <p:spPr>
          <a:xfrm>
            <a:off x="1831670" y="2131740"/>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sp>
        <p:nvSpPr>
          <p:cNvPr id="271" name="TextBox 270">
            <a:extLst>
              <a:ext uri="{FF2B5EF4-FFF2-40B4-BE49-F238E27FC236}">
                <a16:creationId xmlns:a16="http://schemas.microsoft.com/office/drawing/2014/main" id="{03A310AE-A35E-D18F-2942-ACD1138B2B80}"/>
              </a:ext>
            </a:extLst>
          </p:cNvPr>
          <p:cNvSpPr txBox="1"/>
          <p:nvPr/>
        </p:nvSpPr>
        <p:spPr>
          <a:xfrm>
            <a:off x="3139282" y="2022138"/>
            <a:ext cx="7433468" cy="867482"/>
          </a:xfrm>
          <a:prstGeom prst="rect">
            <a:avLst/>
          </a:prstGeom>
          <a:noFill/>
        </p:spPr>
        <p:txBody>
          <a:bodyPr wrap="square" rtlCol="0">
            <a:spAutoFit/>
          </a:bodyPr>
          <a:lstStyle/>
          <a:p>
            <a:pPr>
              <a:lnSpc>
                <a:spcPct val="120000"/>
              </a:lnSpc>
            </a:pPr>
            <a:r>
              <a:rPr lang="en-US" sz="2200"/>
              <a:t>C</a:t>
            </a:r>
            <a:r>
              <a:rPr lang="vi-VN" sz="2200"/>
              <a:t>ốc thuỷ tinh chứa nước nguyên chất thì đèn không sáng vì trong nước nguyên chất </a:t>
            </a:r>
            <a:r>
              <a:rPr lang="vi-VN" sz="2200" b="1"/>
              <a:t>không có ion dẫn điện</a:t>
            </a:r>
            <a:r>
              <a:rPr lang="vi-VN" sz="2200"/>
              <a:t>.</a:t>
            </a:r>
            <a:endParaRPr lang="en-US" sz="2200"/>
          </a:p>
        </p:txBody>
      </p:sp>
      <p:sp>
        <p:nvSpPr>
          <p:cNvPr id="258" name="Rectangle: Rounded Corners 257">
            <a:extLst>
              <a:ext uri="{FF2B5EF4-FFF2-40B4-BE49-F238E27FC236}">
                <a16:creationId xmlns:a16="http://schemas.microsoft.com/office/drawing/2014/main" id="{18745720-B436-D1B6-7A3D-F5F4FB56C3F3}"/>
              </a:ext>
            </a:extLst>
          </p:cNvPr>
          <p:cNvSpPr/>
          <p:nvPr/>
        </p:nvSpPr>
        <p:spPr>
          <a:xfrm>
            <a:off x="2298760" y="561774"/>
            <a:ext cx="8093015" cy="1181301"/>
          </a:xfrm>
          <a:prstGeom prst="roundRect">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F53A61F5-E6CA-3CBA-A318-8E1D3F19FC5C}"/>
              </a:ext>
            </a:extLst>
          </p:cNvPr>
          <p:cNvSpPr/>
          <p:nvPr/>
        </p:nvSpPr>
        <p:spPr>
          <a:xfrm>
            <a:off x="1935956" y="251087"/>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1" name="Picture 260">
            <a:extLst>
              <a:ext uri="{FF2B5EF4-FFF2-40B4-BE49-F238E27FC236}">
                <a16:creationId xmlns:a16="http://schemas.microsoft.com/office/drawing/2014/main" id="{0AEE11C2-E279-8F0E-0D92-D80828A4F2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22305" y="311243"/>
            <a:ext cx="698841" cy="698841"/>
          </a:xfrm>
          <a:prstGeom prst="rect">
            <a:avLst/>
          </a:prstGeom>
        </p:spPr>
      </p:pic>
      <p:sp>
        <p:nvSpPr>
          <p:cNvPr id="273" name="TextBox 272">
            <a:extLst>
              <a:ext uri="{FF2B5EF4-FFF2-40B4-BE49-F238E27FC236}">
                <a16:creationId xmlns:a16="http://schemas.microsoft.com/office/drawing/2014/main" id="{D3CAD86C-9B67-CC40-C8EB-A40B590C2529}"/>
              </a:ext>
            </a:extLst>
          </p:cNvPr>
          <p:cNvSpPr txBox="1"/>
          <p:nvPr/>
        </p:nvSpPr>
        <p:spPr>
          <a:xfrm>
            <a:off x="2841624" y="664661"/>
            <a:ext cx="7426325" cy="937949"/>
          </a:xfrm>
          <a:prstGeom prst="rect">
            <a:avLst/>
          </a:prstGeom>
          <a:noFill/>
        </p:spPr>
        <p:txBody>
          <a:bodyPr wrap="square" rtlCol="0">
            <a:spAutoFit/>
          </a:bodyPr>
          <a:lstStyle/>
          <a:p>
            <a:pPr>
              <a:lnSpc>
                <a:spcPct val="120000"/>
              </a:lnSpc>
            </a:pPr>
            <a:r>
              <a:rPr lang="en-US" sz="2400" b="1"/>
              <a:t>Dự đoán trong thí nghiệm trên, cốc thủy tinh chứa nước nguyên chất thì đèn sáng hay không?</a:t>
            </a:r>
          </a:p>
        </p:txBody>
      </p:sp>
    </p:spTree>
    <p:extLst>
      <p:ext uri="{BB962C8B-B14F-4D97-AF65-F5344CB8AC3E}">
        <p14:creationId xmlns:p14="http://schemas.microsoft.com/office/powerpoint/2010/main" val="3434879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wipe(left)">
                                      <p:cBhvr>
                                        <p:cTn id="7"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844493DC-40B5-C28A-67A7-DB24698E6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776" y="3196566"/>
            <a:ext cx="5479836" cy="3424898"/>
          </a:xfrm>
          <a:prstGeom prst="rect">
            <a:avLst/>
          </a:prstGeom>
        </p:spPr>
      </p:pic>
      <p:pic>
        <p:nvPicPr>
          <p:cNvPr id="2" name="Picture 1">
            <a:extLst>
              <a:ext uri="{FF2B5EF4-FFF2-40B4-BE49-F238E27FC236}">
                <a16:creationId xmlns:a16="http://schemas.microsoft.com/office/drawing/2014/main" id="{2752B1AC-6AF7-AD74-9E21-DCE276D155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1388" y="3196566"/>
            <a:ext cx="5479836" cy="3424898"/>
          </a:xfrm>
          <a:prstGeom prst="rect">
            <a:avLst/>
          </a:prstGeom>
        </p:spPr>
      </p:pic>
      <p:sp>
        <p:nvSpPr>
          <p:cNvPr id="26" name="Rectangle: Rounded Corners 25">
            <a:extLst>
              <a:ext uri="{FF2B5EF4-FFF2-40B4-BE49-F238E27FC236}">
                <a16:creationId xmlns:a16="http://schemas.microsoft.com/office/drawing/2014/main" id="{A3274E91-20C2-2AB8-1D93-F9239FA84B66}"/>
              </a:ext>
            </a:extLst>
          </p:cNvPr>
          <p:cNvSpPr/>
          <p:nvPr/>
        </p:nvSpPr>
        <p:spPr>
          <a:xfrm>
            <a:off x="637367" y="3469377"/>
            <a:ext cx="1084847"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E9F25A97-B0B9-E704-310A-865EE9AA04A5}"/>
              </a:ext>
            </a:extLst>
          </p:cNvPr>
          <p:cNvSpPr/>
          <p:nvPr/>
        </p:nvSpPr>
        <p:spPr>
          <a:xfrm>
            <a:off x="6502595" y="3469377"/>
            <a:ext cx="1251000"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0C0DD0-0169-D2D2-8994-A30B5E95FE62}"/>
              </a:ext>
            </a:extLst>
          </p:cNvPr>
          <p:cNvSpPr txBox="1"/>
          <p:nvPr/>
        </p:nvSpPr>
        <p:spPr>
          <a:xfrm>
            <a:off x="698982" y="3559239"/>
            <a:ext cx="949298" cy="769441"/>
          </a:xfrm>
          <a:prstGeom prst="rect">
            <a:avLst/>
          </a:prstGeom>
          <a:noFill/>
        </p:spPr>
        <p:txBody>
          <a:bodyPr wrap="none" rtlCol="0">
            <a:spAutoFit/>
          </a:bodyPr>
          <a:lstStyle/>
          <a:p>
            <a:pPr algn="ctr"/>
            <a:r>
              <a:rPr lang="en-US" sz="2200" b="1">
                <a:solidFill>
                  <a:schemeClr val="bg1"/>
                </a:solidFill>
              </a:rPr>
              <a:t>Nước</a:t>
            </a:r>
          </a:p>
          <a:p>
            <a:pPr algn="ctr"/>
            <a:r>
              <a:rPr lang="en-US" sz="2200" b="1">
                <a:solidFill>
                  <a:schemeClr val="bg1"/>
                </a:solidFill>
              </a:rPr>
              <a:t>muối</a:t>
            </a:r>
          </a:p>
        </p:txBody>
      </p:sp>
      <p:sp>
        <p:nvSpPr>
          <p:cNvPr id="25" name="TextBox 24">
            <a:extLst>
              <a:ext uri="{FF2B5EF4-FFF2-40B4-BE49-F238E27FC236}">
                <a16:creationId xmlns:a16="http://schemas.microsoft.com/office/drawing/2014/main" id="{D9A7C6EE-A22B-A3C5-7CA1-968CB58BB42F}"/>
              </a:ext>
            </a:extLst>
          </p:cNvPr>
          <p:cNvSpPr txBox="1"/>
          <p:nvPr/>
        </p:nvSpPr>
        <p:spPr>
          <a:xfrm>
            <a:off x="6574097" y="3559239"/>
            <a:ext cx="1107997" cy="769441"/>
          </a:xfrm>
          <a:prstGeom prst="rect">
            <a:avLst/>
          </a:prstGeom>
          <a:noFill/>
        </p:spPr>
        <p:txBody>
          <a:bodyPr wrap="none" rtlCol="0">
            <a:spAutoFit/>
          </a:bodyPr>
          <a:lstStyle/>
          <a:p>
            <a:pPr algn="ctr"/>
            <a:r>
              <a:rPr lang="en-US" sz="2200" b="1">
                <a:solidFill>
                  <a:schemeClr val="bg1"/>
                </a:solidFill>
              </a:rPr>
              <a:t>Nước</a:t>
            </a:r>
          </a:p>
          <a:p>
            <a:pPr algn="ctr"/>
            <a:r>
              <a:rPr lang="en-US" sz="2200" b="1">
                <a:solidFill>
                  <a:schemeClr val="bg1"/>
                </a:solidFill>
              </a:rPr>
              <a:t>đường</a:t>
            </a:r>
          </a:p>
        </p:txBody>
      </p:sp>
      <p:grpSp>
        <p:nvGrpSpPr>
          <p:cNvPr id="3" name="Group 2">
            <a:extLst>
              <a:ext uri="{FF2B5EF4-FFF2-40B4-BE49-F238E27FC236}">
                <a16:creationId xmlns:a16="http://schemas.microsoft.com/office/drawing/2014/main" id="{C6DBB8AB-D038-3B96-1A8C-833B918BFDCA}"/>
              </a:ext>
            </a:extLst>
          </p:cNvPr>
          <p:cNvGrpSpPr/>
          <p:nvPr/>
        </p:nvGrpSpPr>
        <p:grpSpPr>
          <a:xfrm>
            <a:off x="241300" y="1099658"/>
            <a:ext cx="4800600" cy="1643542"/>
            <a:chOff x="241300" y="1099658"/>
            <a:chExt cx="4800600" cy="1643542"/>
          </a:xfrm>
        </p:grpSpPr>
        <p:sp>
          <p:nvSpPr>
            <p:cNvPr id="4" name="Rectangle: Rounded Corners 3">
              <a:extLst>
                <a:ext uri="{FF2B5EF4-FFF2-40B4-BE49-F238E27FC236}">
                  <a16:creationId xmlns:a16="http://schemas.microsoft.com/office/drawing/2014/main" id="{1D7EE54D-C0C8-BF15-651B-072808D17D43}"/>
                </a:ext>
              </a:extLst>
            </p:cNvPr>
            <p:cNvSpPr/>
            <p:nvPr/>
          </p:nvSpPr>
          <p:spPr>
            <a:xfrm>
              <a:off x="241300" y="1099658"/>
              <a:ext cx="4800600" cy="1643542"/>
            </a:xfrm>
            <a:prstGeom prst="roundRect">
              <a:avLst>
                <a:gd name="adj" fmla="val 28779"/>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D20DB0-C200-624E-0D74-5143046D3B69}"/>
                </a:ext>
              </a:extLst>
            </p:cNvPr>
            <p:cNvSpPr txBox="1"/>
            <p:nvPr/>
          </p:nvSpPr>
          <p:spPr>
            <a:xfrm>
              <a:off x="448906" y="1246415"/>
              <a:ext cx="4491394" cy="1381147"/>
            </a:xfrm>
            <a:prstGeom prst="rect">
              <a:avLst/>
            </a:prstGeom>
            <a:noFill/>
          </p:spPr>
          <p:txBody>
            <a:bodyPr wrap="square" rtlCol="0">
              <a:spAutoFit/>
            </a:bodyPr>
            <a:lstStyle/>
            <a:p>
              <a:pPr>
                <a:lnSpc>
                  <a:spcPct val="120000"/>
                </a:lnSpc>
              </a:pPr>
              <a:r>
                <a:rPr lang="vi-VN" sz="2400"/>
                <a:t>Khi hoà tan muối ăn và đường kính vào nước, diễn ra các quá trình như sau:</a:t>
              </a:r>
            </a:p>
          </p:txBody>
        </p:sp>
      </p:grpSp>
      <p:grpSp>
        <p:nvGrpSpPr>
          <p:cNvPr id="30" name="Group 29">
            <a:extLst>
              <a:ext uri="{FF2B5EF4-FFF2-40B4-BE49-F238E27FC236}">
                <a16:creationId xmlns:a16="http://schemas.microsoft.com/office/drawing/2014/main" id="{6630088B-55E1-2B4E-1F98-2C945A0A5413}"/>
              </a:ext>
            </a:extLst>
          </p:cNvPr>
          <p:cNvGrpSpPr/>
          <p:nvPr/>
        </p:nvGrpSpPr>
        <p:grpSpPr>
          <a:xfrm>
            <a:off x="5221671" y="1006646"/>
            <a:ext cx="5688240" cy="747064"/>
            <a:chOff x="2481943" y="2137930"/>
            <a:chExt cx="5688240" cy="747064"/>
          </a:xfrm>
        </p:grpSpPr>
        <p:sp>
          <p:nvSpPr>
            <p:cNvPr id="31" name="Hexagon 30">
              <a:extLst>
                <a:ext uri="{FF2B5EF4-FFF2-40B4-BE49-F238E27FC236}">
                  <a16:creationId xmlns:a16="http://schemas.microsoft.com/office/drawing/2014/main" id="{CB115112-B555-9861-BA8C-325164378FDD}"/>
                </a:ext>
              </a:extLst>
            </p:cNvPr>
            <p:cNvSpPr/>
            <p:nvPr/>
          </p:nvSpPr>
          <p:spPr>
            <a:xfrm>
              <a:off x="2481943" y="2137930"/>
              <a:ext cx="5688240" cy="7470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F9ECE3A2-F8E3-6DF2-5DBB-DC842454380A}"/>
                </a:ext>
              </a:extLst>
            </p:cNvPr>
            <p:cNvSpPr txBox="1"/>
            <p:nvPr/>
          </p:nvSpPr>
          <p:spPr>
            <a:xfrm>
              <a:off x="2727325" y="2219363"/>
              <a:ext cx="5277134" cy="584199"/>
            </a:xfrm>
            <a:prstGeom prst="rect">
              <a:avLst/>
            </a:prstGeom>
            <a:noFill/>
          </p:spPr>
          <p:txBody>
            <a:bodyPr wrap="square" rtlCol="0">
              <a:spAutoFit/>
            </a:bodyPr>
            <a:lstStyle/>
            <a:p>
              <a:pPr>
                <a:lnSpc>
                  <a:spcPct val="120000"/>
                </a:lnSpc>
              </a:pPr>
              <a:r>
                <a:rPr lang="en-US" sz="2800" b="1">
                  <a:solidFill>
                    <a:srgbClr val="FF0000"/>
                  </a:solidFill>
                  <a:latin typeface="+mj-lt"/>
                </a:rPr>
                <a:t>NaCl</a:t>
              </a:r>
              <a:r>
                <a:rPr lang="en-US" sz="2800" b="1">
                  <a:latin typeface="+mj-lt"/>
                </a:rPr>
                <a:t>(s)</a:t>
              </a:r>
              <a:r>
                <a:rPr lang="en-US" sz="2800" b="1">
                  <a:solidFill>
                    <a:srgbClr val="FF0000"/>
                  </a:solidFill>
                  <a:latin typeface="+mj-lt"/>
                </a:rPr>
                <a:t>  </a:t>
              </a:r>
              <a:r>
                <a:rPr lang="en-US" sz="2800">
                  <a:solidFill>
                    <a:srgbClr val="FF0000"/>
                  </a:solidFill>
                  <a:latin typeface="+mj-lt"/>
                  <a:cs typeface="Times New Roman" panose="02020603050405020304" pitchFamily="18" charset="0"/>
                </a:rPr>
                <a:t>→</a:t>
              </a:r>
              <a:r>
                <a:rPr lang="en-US" sz="2800" b="1">
                  <a:solidFill>
                    <a:srgbClr val="FF0000"/>
                  </a:solidFill>
                  <a:latin typeface="+mj-lt"/>
                  <a:cs typeface="Times New Roman" panose="02020603050405020304" pitchFamily="18" charset="0"/>
                </a:rPr>
                <a:t>  Na</a:t>
              </a:r>
              <a:r>
                <a:rPr lang="en-US" sz="2800" b="1" baseline="30000">
                  <a:solidFill>
                    <a:srgbClr val="FF0000"/>
                  </a:solidFill>
                  <a:latin typeface="+mj-lt"/>
                  <a:cs typeface="Times New Roman" panose="02020603050405020304" pitchFamily="18" charset="0"/>
                </a:rPr>
                <a:t>+</a:t>
              </a:r>
              <a:r>
                <a:rPr lang="en-US" sz="2800" b="1">
                  <a:latin typeface="+mj-lt"/>
                  <a:cs typeface="Times New Roman" panose="02020603050405020304" pitchFamily="18" charset="0"/>
                </a:rPr>
                <a:t>(aq)</a:t>
              </a:r>
              <a:r>
                <a:rPr lang="en-US" sz="2800" b="1">
                  <a:solidFill>
                    <a:srgbClr val="FF0000"/>
                  </a:solidFill>
                  <a:latin typeface="+mj-lt"/>
                  <a:cs typeface="Times New Roman" panose="02020603050405020304" pitchFamily="18" charset="0"/>
                </a:rPr>
                <a:t>  +  Cl</a:t>
              </a:r>
              <a:r>
                <a:rPr lang="en-US" sz="4000" baseline="30000">
                  <a:solidFill>
                    <a:srgbClr val="FF0000"/>
                  </a:solidFill>
                  <a:latin typeface="+mj-lt"/>
                  <a:cs typeface="Times New Roman" panose="02020603050405020304" pitchFamily="18" charset="0"/>
                  <a:sym typeface="Symbol" panose="05050102010706020507" pitchFamily="18" charset="2"/>
                </a:rPr>
                <a:t>-</a:t>
              </a:r>
              <a:r>
                <a:rPr lang="en-US" sz="2800" b="1">
                  <a:latin typeface="+mj-lt"/>
                  <a:cs typeface="Times New Roman" panose="02020603050405020304" pitchFamily="18" charset="0"/>
                </a:rPr>
                <a:t>(aq)</a:t>
              </a:r>
              <a:endParaRPr lang="en-US" sz="2800" b="1">
                <a:latin typeface="+mj-lt"/>
              </a:endParaRPr>
            </a:p>
          </p:txBody>
        </p:sp>
      </p:grpSp>
      <p:grpSp>
        <p:nvGrpSpPr>
          <p:cNvPr id="257" name="Group 256">
            <a:extLst>
              <a:ext uri="{FF2B5EF4-FFF2-40B4-BE49-F238E27FC236}">
                <a16:creationId xmlns:a16="http://schemas.microsoft.com/office/drawing/2014/main" id="{49DFB0A1-C546-A94F-9AA3-5303A0C7DBD5}"/>
              </a:ext>
            </a:extLst>
          </p:cNvPr>
          <p:cNvGrpSpPr/>
          <p:nvPr/>
        </p:nvGrpSpPr>
        <p:grpSpPr>
          <a:xfrm>
            <a:off x="5221671" y="2041125"/>
            <a:ext cx="5688240" cy="747064"/>
            <a:chOff x="2481943" y="3032450"/>
            <a:chExt cx="5688240" cy="747064"/>
          </a:xfrm>
        </p:grpSpPr>
        <p:sp>
          <p:nvSpPr>
            <p:cNvPr id="259" name="Hexagon 258">
              <a:extLst>
                <a:ext uri="{FF2B5EF4-FFF2-40B4-BE49-F238E27FC236}">
                  <a16:creationId xmlns:a16="http://schemas.microsoft.com/office/drawing/2014/main" id="{12065334-C771-7A03-A39D-0C9FFB1B204C}"/>
                </a:ext>
              </a:extLst>
            </p:cNvPr>
            <p:cNvSpPr/>
            <p:nvPr/>
          </p:nvSpPr>
          <p:spPr>
            <a:xfrm>
              <a:off x="2481943" y="3032450"/>
              <a:ext cx="5688240" cy="7470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TextBox 261">
              <a:extLst>
                <a:ext uri="{FF2B5EF4-FFF2-40B4-BE49-F238E27FC236}">
                  <a16:creationId xmlns:a16="http://schemas.microsoft.com/office/drawing/2014/main" id="{4D24E9A1-DA02-8F8F-10B8-4B29FD5604FC}"/>
                </a:ext>
              </a:extLst>
            </p:cNvPr>
            <p:cNvSpPr txBox="1"/>
            <p:nvPr/>
          </p:nvSpPr>
          <p:spPr>
            <a:xfrm>
              <a:off x="2727325" y="3107191"/>
              <a:ext cx="5277134" cy="563809"/>
            </a:xfrm>
            <a:prstGeom prst="rect">
              <a:avLst/>
            </a:prstGeom>
            <a:noFill/>
          </p:spPr>
          <p:txBody>
            <a:bodyPr wrap="square" rtlCol="0">
              <a:spAutoFit/>
            </a:bodyPr>
            <a:lstStyle/>
            <a:p>
              <a:pPr>
                <a:lnSpc>
                  <a:spcPct val="120000"/>
                </a:lnSpc>
              </a:pPr>
              <a:r>
                <a:rPr lang="en-US" sz="2800" b="1">
                  <a:solidFill>
                    <a:srgbClr val="FF0000"/>
                  </a:solidFill>
                  <a:latin typeface="+mj-lt"/>
                </a:rPr>
                <a:t>C</a:t>
              </a:r>
              <a:r>
                <a:rPr lang="en-US" sz="2800" b="1" baseline="-25000">
                  <a:solidFill>
                    <a:srgbClr val="FF0000"/>
                  </a:solidFill>
                  <a:latin typeface="+mj-lt"/>
                </a:rPr>
                <a:t>12</a:t>
              </a:r>
              <a:r>
                <a:rPr lang="en-US" sz="2800" b="1">
                  <a:solidFill>
                    <a:srgbClr val="FF0000"/>
                  </a:solidFill>
                  <a:latin typeface="+mj-lt"/>
                </a:rPr>
                <a:t>H</a:t>
              </a:r>
              <a:r>
                <a:rPr lang="en-US" sz="2800" b="1" baseline="-25000">
                  <a:solidFill>
                    <a:srgbClr val="FF0000"/>
                  </a:solidFill>
                  <a:latin typeface="+mj-lt"/>
                </a:rPr>
                <a:t>22</a:t>
              </a:r>
              <a:r>
                <a:rPr lang="en-US" sz="2800" b="1">
                  <a:solidFill>
                    <a:srgbClr val="FF0000"/>
                  </a:solidFill>
                  <a:latin typeface="+mj-lt"/>
                </a:rPr>
                <a:t>O</a:t>
              </a:r>
              <a:r>
                <a:rPr lang="en-US" sz="2800" b="1" baseline="-25000">
                  <a:solidFill>
                    <a:srgbClr val="FF0000"/>
                  </a:solidFill>
                  <a:latin typeface="+mj-lt"/>
                </a:rPr>
                <a:t>11</a:t>
              </a:r>
              <a:r>
                <a:rPr lang="en-US" sz="2800" b="1">
                  <a:latin typeface="+mj-lt"/>
                </a:rPr>
                <a:t>(s)</a:t>
              </a:r>
              <a:r>
                <a:rPr lang="en-US" sz="2800" b="1">
                  <a:solidFill>
                    <a:srgbClr val="FF0000"/>
                  </a:solidFill>
                  <a:latin typeface="+mj-lt"/>
                </a:rPr>
                <a:t>  </a:t>
              </a:r>
              <a:r>
                <a:rPr lang="en-US" sz="2800">
                  <a:solidFill>
                    <a:srgbClr val="FF0000"/>
                  </a:solidFill>
                  <a:latin typeface="+mj-lt"/>
                  <a:cs typeface="Times New Roman" panose="02020603050405020304" pitchFamily="18" charset="0"/>
                </a:rPr>
                <a:t>→ </a:t>
              </a:r>
              <a:r>
                <a:rPr lang="en-US" sz="2800" b="1">
                  <a:solidFill>
                    <a:srgbClr val="FF0000"/>
                  </a:solidFill>
                  <a:latin typeface="+mj-lt"/>
                  <a:cs typeface="Times New Roman" panose="02020603050405020304" pitchFamily="18" charset="0"/>
                </a:rPr>
                <a:t> C</a:t>
              </a:r>
              <a:r>
                <a:rPr lang="en-US" sz="2800" b="1" baseline="-25000">
                  <a:solidFill>
                    <a:srgbClr val="FF0000"/>
                  </a:solidFill>
                  <a:latin typeface="+mj-lt"/>
                  <a:cs typeface="Times New Roman" panose="02020603050405020304" pitchFamily="18" charset="0"/>
                </a:rPr>
                <a:t>12</a:t>
              </a:r>
              <a:r>
                <a:rPr lang="en-US" sz="2800" b="1">
                  <a:solidFill>
                    <a:srgbClr val="FF0000"/>
                  </a:solidFill>
                  <a:latin typeface="+mj-lt"/>
                  <a:cs typeface="Times New Roman" panose="02020603050405020304" pitchFamily="18" charset="0"/>
                </a:rPr>
                <a:t>H</a:t>
              </a:r>
              <a:r>
                <a:rPr lang="en-US" sz="2800" b="1" baseline="-25000">
                  <a:solidFill>
                    <a:srgbClr val="FF0000"/>
                  </a:solidFill>
                  <a:latin typeface="+mj-lt"/>
                  <a:cs typeface="Times New Roman" panose="02020603050405020304" pitchFamily="18" charset="0"/>
                </a:rPr>
                <a:t>22</a:t>
              </a:r>
              <a:r>
                <a:rPr lang="en-US" sz="2800" b="1">
                  <a:solidFill>
                    <a:srgbClr val="FF0000"/>
                  </a:solidFill>
                  <a:latin typeface="+mj-lt"/>
                  <a:cs typeface="Times New Roman" panose="02020603050405020304" pitchFamily="18" charset="0"/>
                </a:rPr>
                <a:t>O</a:t>
              </a:r>
              <a:r>
                <a:rPr lang="en-US" sz="2800" b="1" baseline="-25000">
                  <a:solidFill>
                    <a:srgbClr val="FF0000"/>
                  </a:solidFill>
                  <a:latin typeface="+mj-lt"/>
                  <a:cs typeface="Times New Roman" panose="02020603050405020304" pitchFamily="18" charset="0"/>
                </a:rPr>
                <a:t>11</a:t>
              </a:r>
              <a:r>
                <a:rPr lang="en-US" sz="2800" b="1">
                  <a:latin typeface="+mj-lt"/>
                  <a:cs typeface="Times New Roman" panose="02020603050405020304" pitchFamily="18" charset="0"/>
                </a:rPr>
                <a:t>(aq)</a:t>
              </a:r>
              <a:r>
                <a:rPr lang="en-US" sz="2800" b="1">
                  <a:latin typeface="+mj-lt"/>
                </a:rPr>
                <a:t>  </a:t>
              </a:r>
            </a:p>
          </p:txBody>
        </p:sp>
      </p:grpSp>
      <p:sp>
        <p:nvSpPr>
          <p:cNvPr id="263" name="TextBox 262">
            <a:extLst>
              <a:ext uri="{FF2B5EF4-FFF2-40B4-BE49-F238E27FC236}">
                <a16:creationId xmlns:a16="http://schemas.microsoft.com/office/drawing/2014/main" id="{8DBD3A0B-9129-702D-0328-FFFFA42990AF}"/>
              </a:ext>
            </a:extLst>
          </p:cNvPr>
          <p:cNvSpPr txBox="1"/>
          <p:nvPr/>
        </p:nvSpPr>
        <p:spPr>
          <a:xfrm>
            <a:off x="10934477" y="1033922"/>
            <a:ext cx="719161" cy="561885"/>
          </a:xfrm>
          <a:prstGeom prst="rect">
            <a:avLst/>
          </a:prstGeom>
          <a:noFill/>
        </p:spPr>
        <p:txBody>
          <a:bodyPr wrap="square" rtlCol="0">
            <a:spAutoFit/>
          </a:bodyPr>
          <a:lstStyle/>
          <a:p>
            <a:pPr>
              <a:lnSpc>
                <a:spcPct val="120000"/>
              </a:lnSpc>
            </a:pPr>
            <a:r>
              <a:rPr lang="en-US" sz="2800" b="1">
                <a:solidFill>
                  <a:srgbClr val="7030A0"/>
                </a:solidFill>
                <a:latin typeface="+mj-lt"/>
              </a:rPr>
              <a:t>(1)</a:t>
            </a:r>
          </a:p>
        </p:txBody>
      </p:sp>
      <p:sp>
        <p:nvSpPr>
          <p:cNvPr id="264" name="TextBox 263">
            <a:extLst>
              <a:ext uri="{FF2B5EF4-FFF2-40B4-BE49-F238E27FC236}">
                <a16:creationId xmlns:a16="http://schemas.microsoft.com/office/drawing/2014/main" id="{C3338087-E41C-8EA2-BEE8-8E8A862DE960}"/>
              </a:ext>
            </a:extLst>
          </p:cNvPr>
          <p:cNvSpPr txBox="1"/>
          <p:nvPr/>
        </p:nvSpPr>
        <p:spPr>
          <a:xfrm>
            <a:off x="10934477" y="2057515"/>
            <a:ext cx="719161" cy="561885"/>
          </a:xfrm>
          <a:prstGeom prst="rect">
            <a:avLst/>
          </a:prstGeom>
          <a:noFill/>
        </p:spPr>
        <p:txBody>
          <a:bodyPr wrap="square" rtlCol="0">
            <a:spAutoFit/>
          </a:bodyPr>
          <a:lstStyle/>
          <a:p>
            <a:pPr>
              <a:lnSpc>
                <a:spcPct val="120000"/>
              </a:lnSpc>
            </a:pPr>
            <a:r>
              <a:rPr lang="en-US" sz="2800" b="1">
                <a:solidFill>
                  <a:srgbClr val="7030A0"/>
                </a:solidFill>
                <a:latin typeface="+mj-lt"/>
              </a:rPr>
              <a:t>(2)</a:t>
            </a:r>
          </a:p>
        </p:txBody>
      </p:sp>
    </p:spTree>
    <p:extLst>
      <p:ext uri="{BB962C8B-B14F-4D97-AF65-F5344CB8AC3E}">
        <p14:creationId xmlns:p14="http://schemas.microsoft.com/office/powerpoint/2010/main" val="6419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63"/>
                                        </p:tgtEl>
                                        <p:attrNameLst>
                                          <p:attrName>style.visibility</p:attrName>
                                        </p:attrNameLst>
                                      </p:cBhvr>
                                      <p:to>
                                        <p:strVal val="visible"/>
                                      </p:to>
                                    </p:set>
                                    <p:animEffect transition="in" filter="randombar(horizontal)">
                                      <p:cBhvr>
                                        <p:cTn id="15" dur="500"/>
                                        <p:tgtEl>
                                          <p:spTgt spid="26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7"/>
                                        </p:tgtEl>
                                        <p:attrNameLst>
                                          <p:attrName>style.visibility</p:attrName>
                                        </p:attrNameLst>
                                      </p:cBhvr>
                                      <p:to>
                                        <p:strVal val="visible"/>
                                      </p:to>
                                    </p:set>
                                    <p:animEffect transition="in" filter="randombar(horizontal)">
                                      <p:cBhvr>
                                        <p:cTn id="20" dur="500"/>
                                        <p:tgtEl>
                                          <p:spTgt spid="25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64"/>
                                        </p:tgtEl>
                                        <p:attrNameLst>
                                          <p:attrName>style.visibility</p:attrName>
                                        </p:attrNameLst>
                                      </p:cBhvr>
                                      <p:to>
                                        <p:strVal val="visible"/>
                                      </p:to>
                                    </p:set>
                                    <p:animEffect transition="in" filter="randombar(horizontal)">
                                      <p:cBhvr>
                                        <p:cTn id="23"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p:bldP spid="2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54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126E0845-9BC6-D7F9-4F56-47653F9E997E}"/>
              </a:ext>
            </a:extLst>
          </p:cNvPr>
          <p:cNvGrpSpPr/>
          <p:nvPr/>
        </p:nvGrpSpPr>
        <p:grpSpPr>
          <a:xfrm>
            <a:off x="2892491" y="3066586"/>
            <a:ext cx="5688240" cy="747064"/>
            <a:chOff x="2481943" y="2137930"/>
            <a:chExt cx="5688240" cy="747064"/>
          </a:xfrm>
        </p:grpSpPr>
        <p:sp>
          <p:nvSpPr>
            <p:cNvPr id="26" name="Hexagon 25">
              <a:extLst>
                <a:ext uri="{FF2B5EF4-FFF2-40B4-BE49-F238E27FC236}">
                  <a16:creationId xmlns:a16="http://schemas.microsoft.com/office/drawing/2014/main" id="{D25B61AE-C808-B903-91C5-1753F5B807A6}"/>
                </a:ext>
              </a:extLst>
            </p:cNvPr>
            <p:cNvSpPr/>
            <p:nvPr/>
          </p:nvSpPr>
          <p:spPr>
            <a:xfrm>
              <a:off x="2481943" y="2137930"/>
              <a:ext cx="5688240" cy="7470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BDBC49D-B801-DFFC-0250-8E6CF10F25BD}"/>
                </a:ext>
              </a:extLst>
            </p:cNvPr>
            <p:cNvSpPr txBox="1"/>
            <p:nvPr/>
          </p:nvSpPr>
          <p:spPr>
            <a:xfrm>
              <a:off x="2727325" y="2219363"/>
              <a:ext cx="5277134" cy="584199"/>
            </a:xfrm>
            <a:prstGeom prst="rect">
              <a:avLst/>
            </a:prstGeom>
            <a:noFill/>
          </p:spPr>
          <p:txBody>
            <a:bodyPr wrap="square" rtlCol="0">
              <a:spAutoFit/>
            </a:bodyPr>
            <a:lstStyle/>
            <a:p>
              <a:pPr>
                <a:lnSpc>
                  <a:spcPct val="120000"/>
                </a:lnSpc>
              </a:pPr>
              <a:r>
                <a:rPr lang="en-US" sz="2800" b="1">
                  <a:solidFill>
                    <a:srgbClr val="FF0000"/>
                  </a:solidFill>
                  <a:latin typeface="+mj-lt"/>
                </a:rPr>
                <a:t>NaCl</a:t>
              </a:r>
              <a:r>
                <a:rPr lang="en-US" sz="2800" b="1">
                  <a:latin typeface="+mj-lt"/>
                </a:rPr>
                <a:t>(s)</a:t>
              </a:r>
              <a:r>
                <a:rPr lang="en-US" sz="2800" b="1">
                  <a:solidFill>
                    <a:srgbClr val="FF0000"/>
                  </a:solidFill>
                  <a:latin typeface="+mj-lt"/>
                </a:rPr>
                <a:t>  </a:t>
              </a:r>
              <a:r>
                <a:rPr lang="en-US" sz="2800">
                  <a:solidFill>
                    <a:srgbClr val="FF0000"/>
                  </a:solidFill>
                  <a:latin typeface="+mj-lt"/>
                  <a:cs typeface="Times New Roman" panose="02020603050405020304" pitchFamily="18" charset="0"/>
                </a:rPr>
                <a:t>→</a:t>
              </a:r>
              <a:r>
                <a:rPr lang="en-US" sz="2800" b="1">
                  <a:solidFill>
                    <a:srgbClr val="FF0000"/>
                  </a:solidFill>
                  <a:latin typeface="+mj-lt"/>
                  <a:cs typeface="Times New Roman" panose="02020603050405020304" pitchFamily="18" charset="0"/>
                </a:rPr>
                <a:t>  Na</a:t>
              </a:r>
              <a:r>
                <a:rPr lang="en-US" sz="2800" b="1" baseline="30000">
                  <a:solidFill>
                    <a:srgbClr val="FF0000"/>
                  </a:solidFill>
                  <a:latin typeface="+mj-lt"/>
                  <a:cs typeface="Times New Roman" panose="02020603050405020304" pitchFamily="18" charset="0"/>
                </a:rPr>
                <a:t>+</a:t>
              </a:r>
              <a:r>
                <a:rPr lang="en-US" sz="2800" b="1">
                  <a:latin typeface="+mj-lt"/>
                  <a:cs typeface="Times New Roman" panose="02020603050405020304" pitchFamily="18" charset="0"/>
                </a:rPr>
                <a:t>(aq)</a:t>
              </a:r>
              <a:r>
                <a:rPr lang="en-US" sz="2800" b="1">
                  <a:solidFill>
                    <a:srgbClr val="FF0000"/>
                  </a:solidFill>
                  <a:latin typeface="+mj-lt"/>
                  <a:cs typeface="Times New Roman" panose="02020603050405020304" pitchFamily="18" charset="0"/>
                </a:rPr>
                <a:t>  +  Cl</a:t>
              </a:r>
              <a:r>
                <a:rPr lang="en-US" sz="4000" baseline="30000">
                  <a:solidFill>
                    <a:srgbClr val="FF0000"/>
                  </a:solidFill>
                  <a:latin typeface="+mj-lt"/>
                  <a:cs typeface="Times New Roman" panose="02020603050405020304" pitchFamily="18" charset="0"/>
                  <a:sym typeface="Symbol" panose="05050102010706020507" pitchFamily="18" charset="2"/>
                </a:rPr>
                <a:t>-</a:t>
              </a:r>
              <a:r>
                <a:rPr lang="en-US" sz="2800" b="1">
                  <a:latin typeface="+mj-lt"/>
                  <a:cs typeface="Times New Roman" panose="02020603050405020304" pitchFamily="18" charset="0"/>
                </a:rPr>
                <a:t>(aq)</a:t>
              </a:r>
              <a:endParaRPr lang="en-US" sz="2800" b="1">
                <a:latin typeface="+mj-lt"/>
              </a:endParaRPr>
            </a:p>
          </p:txBody>
        </p:sp>
      </p:grpSp>
      <p:sp>
        <p:nvSpPr>
          <p:cNvPr id="4" name="TextBox 3">
            <a:extLst>
              <a:ext uri="{FF2B5EF4-FFF2-40B4-BE49-F238E27FC236}">
                <a16:creationId xmlns:a16="http://schemas.microsoft.com/office/drawing/2014/main" id="{B3D8415C-881C-0897-FE2B-1D39E17EF4F3}"/>
              </a:ext>
            </a:extLst>
          </p:cNvPr>
          <p:cNvSpPr txBox="1"/>
          <p:nvPr/>
        </p:nvSpPr>
        <p:spPr>
          <a:xfrm>
            <a:off x="8694197" y="3093862"/>
            <a:ext cx="719161" cy="561885"/>
          </a:xfrm>
          <a:prstGeom prst="rect">
            <a:avLst/>
          </a:prstGeom>
          <a:noFill/>
        </p:spPr>
        <p:txBody>
          <a:bodyPr wrap="square" rtlCol="0">
            <a:spAutoFit/>
          </a:bodyPr>
          <a:lstStyle/>
          <a:p>
            <a:pPr>
              <a:lnSpc>
                <a:spcPct val="120000"/>
              </a:lnSpc>
            </a:pPr>
            <a:r>
              <a:rPr lang="en-US" sz="2800" b="1">
                <a:solidFill>
                  <a:srgbClr val="7030A0"/>
                </a:solidFill>
                <a:latin typeface="+mj-lt"/>
              </a:rPr>
              <a:t>(1)</a:t>
            </a:r>
          </a:p>
        </p:txBody>
      </p:sp>
      <p:grpSp>
        <p:nvGrpSpPr>
          <p:cNvPr id="3" name="Group 2">
            <a:extLst>
              <a:ext uri="{FF2B5EF4-FFF2-40B4-BE49-F238E27FC236}">
                <a16:creationId xmlns:a16="http://schemas.microsoft.com/office/drawing/2014/main" id="{49810E6D-22E1-17D2-1612-CBA18DB35C47}"/>
              </a:ext>
            </a:extLst>
          </p:cNvPr>
          <p:cNvGrpSpPr/>
          <p:nvPr/>
        </p:nvGrpSpPr>
        <p:grpSpPr>
          <a:xfrm>
            <a:off x="903966" y="690880"/>
            <a:ext cx="10384069" cy="2117895"/>
            <a:chOff x="903966" y="690880"/>
            <a:chExt cx="10384069" cy="2117895"/>
          </a:xfrm>
        </p:grpSpPr>
        <p:sp>
          <p:nvSpPr>
            <p:cNvPr id="41" name="Rectangle 40">
              <a:extLst>
                <a:ext uri="{FF2B5EF4-FFF2-40B4-BE49-F238E27FC236}">
                  <a16:creationId xmlns:a16="http://schemas.microsoft.com/office/drawing/2014/main" id="{C8A5F686-E712-3F27-1D5A-89C187F647CC}"/>
                </a:ext>
              </a:extLst>
            </p:cNvPr>
            <p:cNvSpPr/>
            <p:nvPr/>
          </p:nvSpPr>
          <p:spPr>
            <a:xfrm>
              <a:off x="1221953" y="690880"/>
              <a:ext cx="1909867" cy="7882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F097576-7315-FD43-DF1E-94B17006806D}"/>
                </a:ext>
              </a:extLst>
            </p:cNvPr>
            <p:cNvSpPr/>
            <p:nvPr/>
          </p:nvSpPr>
          <p:spPr>
            <a:xfrm>
              <a:off x="903966" y="1315877"/>
              <a:ext cx="10384069" cy="1492898"/>
            </a:xfrm>
            <a:prstGeom prst="roundRect">
              <a:avLst/>
            </a:prstGeom>
            <a:solidFill>
              <a:srgbClr val="FFFF7D"/>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9DACEF1-7D63-4A71-B34A-372E897AB5AA}"/>
                </a:ext>
              </a:extLst>
            </p:cNvPr>
            <p:cNvSpPr txBox="1"/>
            <p:nvPr/>
          </p:nvSpPr>
          <p:spPr>
            <a:xfrm>
              <a:off x="1057470" y="1479121"/>
              <a:ext cx="10077060" cy="1166410"/>
            </a:xfrm>
            <a:prstGeom prst="rect">
              <a:avLst/>
            </a:prstGeom>
            <a:noFill/>
          </p:spPr>
          <p:txBody>
            <a:bodyPr wrap="square" rtlCol="0">
              <a:spAutoFit/>
            </a:bodyPr>
            <a:lstStyle/>
            <a:p>
              <a:pPr>
                <a:lnSpc>
                  <a:spcPct val="120000"/>
                </a:lnSpc>
              </a:pPr>
              <a:r>
                <a:rPr lang="vi-VN" sz="2000" b="1"/>
                <a:t>Quá trình phân li các chất khi tan trong nước thành các ion được gọi là </a:t>
              </a:r>
              <a:r>
                <a:rPr lang="vi-VN" sz="2000" b="1">
                  <a:solidFill>
                    <a:srgbClr val="FF0000"/>
                  </a:solidFill>
                </a:rPr>
                <a:t>sự điện li</a:t>
              </a:r>
              <a:r>
                <a:rPr lang="vi-VN" sz="2000" b="1"/>
                <a:t>. Chất điện li là chất khi tan trong nước phân li thành các ion. Chất không điện li là chất khi tan trong nước không phân li thành các ion.</a:t>
              </a:r>
            </a:p>
          </p:txBody>
        </p:sp>
        <p:sp>
          <p:nvSpPr>
            <p:cNvPr id="43" name="TextBox 42">
              <a:extLst>
                <a:ext uri="{FF2B5EF4-FFF2-40B4-BE49-F238E27FC236}">
                  <a16:creationId xmlns:a16="http://schemas.microsoft.com/office/drawing/2014/main" id="{7ABFD618-642D-C559-5D2A-914C65D120E4}"/>
                </a:ext>
              </a:extLst>
            </p:cNvPr>
            <p:cNvSpPr txBox="1"/>
            <p:nvPr/>
          </p:nvSpPr>
          <p:spPr>
            <a:xfrm>
              <a:off x="1303020" y="777963"/>
              <a:ext cx="1741182" cy="461665"/>
            </a:xfrm>
            <a:prstGeom prst="rect">
              <a:avLst/>
            </a:prstGeom>
            <a:noFill/>
          </p:spPr>
          <p:txBody>
            <a:bodyPr wrap="none" rtlCol="0">
              <a:spAutoFit/>
            </a:bodyPr>
            <a:lstStyle/>
            <a:p>
              <a:r>
                <a:rPr lang="en-US" sz="2400" b="1">
                  <a:solidFill>
                    <a:schemeClr val="bg1"/>
                  </a:solidFill>
                </a:rPr>
                <a:t>KẾT LUẬN</a:t>
              </a:r>
            </a:p>
          </p:txBody>
        </p:sp>
      </p:grpSp>
      <p:grpSp>
        <p:nvGrpSpPr>
          <p:cNvPr id="5" name="Group 4">
            <a:extLst>
              <a:ext uri="{FF2B5EF4-FFF2-40B4-BE49-F238E27FC236}">
                <a16:creationId xmlns:a16="http://schemas.microsoft.com/office/drawing/2014/main" id="{E7203C64-8D7F-DF7B-D024-C515C0E94CAE}"/>
              </a:ext>
            </a:extLst>
          </p:cNvPr>
          <p:cNvGrpSpPr/>
          <p:nvPr/>
        </p:nvGrpSpPr>
        <p:grpSpPr>
          <a:xfrm>
            <a:off x="730732" y="4077337"/>
            <a:ext cx="10902468" cy="526659"/>
            <a:chOff x="730732" y="4077337"/>
            <a:chExt cx="10902468" cy="526659"/>
          </a:xfrm>
        </p:grpSpPr>
        <p:sp>
          <p:nvSpPr>
            <p:cNvPr id="45" name="TextBox 44">
              <a:extLst>
                <a:ext uri="{FF2B5EF4-FFF2-40B4-BE49-F238E27FC236}">
                  <a16:creationId xmlns:a16="http://schemas.microsoft.com/office/drawing/2014/main" id="{64ABE0FF-202A-8F55-8655-807C2B284D83}"/>
                </a:ext>
              </a:extLst>
            </p:cNvPr>
            <p:cNvSpPr txBox="1"/>
            <p:nvPr/>
          </p:nvSpPr>
          <p:spPr>
            <a:xfrm>
              <a:off x="1525281" y="4077337"/>
              <a:ext cx="10107919" cy="461217"/>
            </a:xfrm>
            <a:prstGeom prst="rect">
              <a:avLst/>
            </a:prstGeom>
            <a:noFill/>
          </p:spPr>
          <p:txBody>
            <a:bodyPr wrap="square" rtlCol="0">
              <a:spAutoFit/>
            </a:bodyPr>
            <a:lstStyle/>
            <a:p>
              <a:pPr>
                <a:lnSpc>
                  <a:spcPct val="120000"/>
                </a:lnSpc>
              </a:pPr>
              <a:r>
                <a:rPr lang="en-US" sz="2200"/>
                <a:t>Q</a:t>
              </a:r>
              <a:r>
                <a:rPr lang="vi-VN" sz="2200"/>
                <a:t>uá trình </a:t>
              </a:r>
              <a:r>
                <a:rPr lang="vi-VN" sz="2200" b="1">
                  <a:solidFill>
                    <a:srgbClr val="7030A0"/>
                  </a:solidFill>
                </a:rPr>
                <a:t>(1)</a:t>
              </a:r>
              <a:r>
                <a:rPr lang="vi-VN" sz="2200"/>
                <a:t> mô tả sự điện li và được gọi là </a:t>
              </a:r>
              <a:r>
                <a:rPr lang="vi-VN" sz="2200" b="1"/>
                <a:t>phương trình điện li </a:t>
              </a:r>
              <a:r>
                <a:rPr lang="vi-VN" sz="2200"/>
                <a:t>của muối ăn. </a:t>
              </a:r>
              <a:endParaRPr lang="en-US" sz="2200"/>
            </a:p>
          </p:txBody>
        </p:sp>
        <p:sp>
          <p:nvSpPr>
            <p:cNvPr id="46" name="Arrow: Notched Right 45">
              <a:extLst>
                <a:ext uri="{FF2B5EF4-FFF2-40B4-BE49-F238E27FC236}">
                  <a16:creationId xmlns:a16="http://schemas.microsoft.com/office/drawing/2014/main" id="{81AEF701-6C00-67E4-B799-823F1AF8F57C}"/>
                </a:ext>
              </a:extLst>
            </p:cNvPr>
            <p:cNvSpPr/>
            <p:nvPr/>
          </p:nvSpPr>
          <p:spPr>
            <a:xfrm>
              <a:off x="730732" y="4082608"/>
              <a:ext cx="748818" cy="521388"/>
            </a:xfrm>
            <a:prstGeom prst="notch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09A4FB7C-FD6A-EC56-4C3B-5453A22C5F1F}"/>
              </a:ext>
            </a:extLst>
          </p:cNvPr>
          <p:cNvGrpSpPr/>
          <p:nvPr/>
        </p:nvGrpSpPr>
        <p:grpSpPr>
          <a:xfrm>
            <a:off x="3026435" y="4853627"/>
            <a:ext cx="9982500" cy="1234328"/>
            <a:chOff x="3026435" y="4853627"/>
            <a:chExt cx="9982500" cy="1234328"/>
          </a:xfrm>
        </p:grpSpPr>
        <p:sp>
          <p:nvSpPr>
            <p:cNvPr id="47" name="Hexagon 46">
              <a:extLst>
                <a:ext uri="{FF2B5EF4-FFF2-40B4-BE49-F238E27FC236}">
                  <a16:creationId xmlns:a16="http://schemas.microsoft.com/office/drawing/2014/main" id="{F13DAA25-97AD-AB35-231E-1D56B9BACAD0}"/>
                </a:ext>
              </a:extLst>
            </p:cNvPr>
            <p:cNvSpPr/>
            <p:nvPr/>
          </p:nvSpPr>
          <p:spPr>
            <a:xfrm>
              <a:off x="3026435" y="4912905"/>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9F07609F-E508-E299-4D83-72C7440B3AC6}"/>
                </a:ext>
              </a:extLst>
            </p:cNvPr>
            <p:cNvSpPr txBox="1"/>
            <p:nvPr/>
          </p:nvSpPr>
          <p:spPr>
            <a:xfrm>
              <a:off x="3514482" y="4853627"/>
              <a:ext cx="9494453" cy="461217"/>
            </a:xfrm>
            <a:prstGeom prst="rect">
              <a:avLst/>
            </a:prstGeom>
            <a:noFill/>
          </p:spPr>
          <p:txBody>
            <a:bodyPr wrap="square" rtlCol="0">
              <a:spAutoFit/>
            </a:bodyPr>
            <a:lstStyle/>
            <a:p>
              <a:pPr>
                <a:lnSpc>
                  <a:spcPct val="120000"/>
                </a:lnSpc>
              </a:pPr>
              <a:r>
                <a:rPr lang="en-US" sz="2200"/>
                <a:t>Muối ăn thuộc loại chất điện li.</a:t>
              </a:r>
            </a:p>
          </p:txBody>
        </p:sp>
        <p:sp>
          <p:nvSpPr>
            <p:cNvPr id="49" name="Hexagon 48">
              <a:extLst>
                <a:ext uri="{FF2B5EF4-FFF2-40B4-BE49-F238E27FC236}">
                  <a16:creationId xmlns:a16="http://schemas.microsoft.com/office/drawing/2014/main" id="{E7B8A5CD-05C0-81D8-CFA0-F81A5D18D6DD}"/>
                </a:ext>
              </a:extLst>
            </p:cNvPr>
            <p:cNvSpPr/>
            <p:nvPr/>
          </p:nvSpPr>
          <p:spPr>
            <a:xfrm>
              <a:off x="3026435" y="5674088"/>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3570B5D6-95B2-0360-202D-6F7FD2F3D4A7}"/>
                </a:ext>
              </a:extLst>
            </p:cNvPr>
            <p:cNvSpPr txBox="1"/>
            <p:nvPr/>
          </p:nvSpPr>
          <p:spPr>
            <a:xfrm>
              <a:off x="3576991" y="5626738"/>
              <a:ext cx="5351109" cy="461217"/>
            </a:xfrm>
            <a:prstGeom prst="rect">
              <a:avLst/>
            </a:prstGeom>
            <a:noFill/>
          </p:spPr>
          <p:txBody>
            <a:bodyPr wrap="square" rtlCol="0">
              <a:spAutoFit/>
            </a:bodyPr>
            <a:lstStyle/>
            <a:p>
              <a:pPr>
                <a:lnSpc>
                  <a:spcPct val="120000"/>
                </a:lnSpc>
              </a:pPr>
              <a:r>
                <a:rPr lang="en-US" sz="2200"/>
                <a:t>Đ</a:t>
              </a:r>
              <a:r>
                <a:rPr lang="vi-VN" sz="2200"/>
                <a:t>ường kính thuộc loại chất không điện li.</a:t>
              </a:r>
              <a:endParaRPr lang="en-US" sz="2200"/>
            </a:p>
          </p:txBody>
        </p:sp>
      </p:grpSp>
    </p:spTree>
    <p:extLst>
      <p:ext uri="{BB962C8B-B14F-4D97-AF65-F5344CB8AC3E}">
        <p14:creationId xmlns:p14="http://schemas.microsoft.com/office/powerpoint/2010/main" val="2006314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43" name="TextBox 42">
            <a:extLst>
              <a:ext uri="{FF2B5EF4-FFF2-40B4-BE49-F238E27FC236}">
                <a16:creationId xmlns:a16="http://schemas.microsoft.com/office/drawing/2014/main" id="{7ABFD618-642D-C559-5D2A-914C65D120E4}"/>
              </a:ext>
            </a:extLst>
          </p:cNvPr>
          <p:cNvSpPr txBox="1"/>
          <p:nvPr/>
        </p:nvSpPr>
        <p:spPr>
          <a:xfrm>
            <a:off x="1303020" y="777963"/>
            <a:ext cx="1741182" cy="461665"/>
          </a:xfrm>
          <a:prstGeom prst="rect">
            <a:avLst/>
          </a:prstGeom>
          <a:noFill/>
        </p:spPr>
        <p:txBody>
          <a:bodyPr wrap="none" rtlCol="0">
            <a:spAutoFit/>
          </a:bodyPr>
          <a:lstStyle/>
          <a:p>
            <a:r>
              <a:rPr lang="en-US" sz="2400" b="1">
                <a:solidFill>
                  <a:schemeClr val="bg1"/>
                </a:solidFill>
              </a:rPr>
              <a:t>KẾT LUẬN</a:t>
            </a:r>
          </a:p>
        </p:txBody>
      </p:sp>
      <p:grpSp>
        <p:nvGrpSpPr>
          <p:cNvPr id="4" name="Group 3">
            <a:extLst>
              <a:ext uri="{FF2B5EF4-FFF2-40B4-BE49-F238E27FC236}">
                <a16:creationId xmlns:a16="http://schemas.microsoft.com/office/drawing/2014/main" id="{E5AD20D2-6D75-7510-1FB0-07C6A274B8C1}"/>
              </a:ext>
            </a:extLst>
          </p:cNvPr>
          <p:cNvGrpSpPr/>
          <p:nvPr/>
        </p:nvGrpSpPr>
        <p:grpSpPr>
          <a:xfrm>
            <a:off x="854735" y="1510352"/>
            <a:ext cx="10146640" cy="468853"/>
            <a:chOff x="854735" y="1510352"/>
            <a:chExt cx="10146640" cy="468853"/>
          </a:xfrm>
        </p:grpSpPr>
        <p:sp>
          <p:nvSpPr>
            <p:cNvPr id="47" name="Hexagon 46">
              <a:extLst>
                <a:ext uri="{FF2B5EF4-FFF2-40B4-BE49-F238E27FC236}">
                  <a16:creationId xmlns:a16="http://schemas.microsoft.com/office/drawing/2014/main" id="{F13DAA25-97AD-AB35-231E-1D56B9BACAD0}"/>
                </a:ext>
              </a:extLst>
            </p:cNvPr>
            <p:cNvSpPr/>
            <p:nvPr/>
          </p:nvSpPr>
          <p:spPr>
            <a:xfrm>
              <a:off x="854735" y="1569630"/>
              <a:ext cx="475107" cy="409575"/>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9F07609F-E508-E299-4D83-72C7440B3AC6}"/>
                </a:ext>
              </a:extLst>
            </p:cNvPr>
            <p:cNvSpPr txBox="1"/>
            <p:nvPr/>
          </p:nvSpPr>
          <p:spPr>
            <a:xfrm>
              <a:off x="1342782" y="1510352"/>
              <a:ext cx="9658593" cy="461217"/>
            </a:xfrm>
            <a:prstGeom prst="rect">
              <a:avLst/>
            </a:prstGeom>
            <a:noFill/>
          </p:spPr>
          <p:txBody>
            <a:bodyPr wrap="square" rtlCol="0">
              <a:spAutoFit/>
            </a:bodyPr>
            <a:lstStyle/>
            <a:p>
              <a:pPr>
                <a:lnSpc>
                  <a:spcPct val="120000"/>
                </a:lnSpc>
              </a:pPr>
              <a:r>
                <a:rPr lang="vi-VN" sz="2200"/>
                <a:t>Hầu hết các acid, base và muối tan được trong nước thuộc loại chất điện li.</a:t>
              </a:r>
            </a:p>
          </p:txBody>
        </p:sp>
      </p:grpSp>
      <p:grpSp>
        <p:nvGrpSpPr>
          <p:cNvPr id="26" name="Group 25">
            <a:extLst>
              <a:ext uri="{FF2B5EF4-FFF2-40B4-BE49-F238E27FC236}">
                <a16:creationId xmlns:a16="http://schemas.microsoft.com/office/drawing/2014/main" id="{DB1518C9-A140-93B9-A67D-4E34433ECAE7}"/>
              </a:ext>
            </a:extLst>
          </p:cNvPr>
          <p:cNvGrpSpPr/>
          <p:nvPr/>
        </p:nvGrpSpPr>
        <p:grpSpPr>
          <a:xfrm>
            <a:off x="854735" y="2224841"/>
            <a:ext cx="10708615" cy="867482"/>
            <a:chOff x="854735" y="2224841"/>
            <a:chExt cx="10708615" cy="867482"/>
          </a:xfrm>
        </p:grpSpPr>
        <p:sp>
          <p:nvSpPr>
            <p:cNvPr id="3" name="Hexagon 2">
              <a:extLst>
                <a:ext uri="{FF2B5EF4-FFF2-40B4-BE49-F238E27FC236}">
                  <a16:creationId xmlns:a16="http://schemas.microsoft.com/office/drawing/2014/main" id="{9A4DFC2E-9DDB-EF49-B79E-30FAC756AEA4}"/>
                </a:ext>
              </a:extLst>
            </p:cNvPr>
            <p:cNvSpPr/>
            <p:nvPr/>
          </p:nvSpPr>
          <p:spPr>
            <a:xfrm>
              <a:off x="854735" y="2284119"/>
              <a:ext cx="475107" cy="409575"/>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16E7BA-6B68-703E-F6A7-849160C733C3}"/>
                </a:ext>
              </a:extLst>
            </p:cNvPr>
            <p:cNvSpPr txBox="1"/>
            <p:nvPr/>
          </p:nvSpPr>
          <p:spPr>
            <a:xfrm>
              <a:off x="1342782" y="2224841"/>
              <a:ext cx="10220568" cy="867482"/>
            </a:xfrm>
            <a:prstGeom prst="rect">
              <a:avLst/>
            </a:prstGeom>
            <a:noFill/>
          </p:spPr>
          <p:txBody>
            <a:bodyPr wrap="square" rtlCol="0">
              <a:spAutoFit/>
            </a:bodyPr>
            <a:lstStyle/>
            <a:p>
              <a:pPr>
                <a:lnSpc>
                  <a:spcPct val="120000"/>
                </a:lnSpc>
              </a:pPr>
              <a:r>
                <a:rPr lang="vi-VN" sz="2200"/>
                <a:t>Rất nhiều chất hữu cơ tan được trong nước như đường saccharose (C</a:t>
              </a:r>
              <a:r>
                <a:rPr lang="vi-VN" sz="2200" baseline="-25000"/>
                <a:t>12</a:t>
              </a:r>
              <a:r>
                <a:rPr lang="vi-VN" sz="2200"/>
                <a:t>O</a:t>
              </a:r>
              <a:r>
                <a:rPr lang="vi-VN" sz="2200" baseline="-25000"/>
                <a:t>22</a:t>
              </a:r>
              <a:r>
                <a:rPr lang="vi-VN" sz="2200"/>
                <a:t>H</a:t>
              </a:r>
              <a:r>
                <a:rPr lang="vi-VN" sz="2200" baseline="-25000"/>
                <a:t>11</a:t>
              </a:r>
              <a:r>
                <a:rPr lang="vi-VN" sz="2200"/>
                <a:t>), ethanol, glycerol,... là những chất không điện li.</a:t>
              </a:r>
            </a:p>
          </p:txBody>
        </p:sp>
      </p:grpSp>
      <p:grpSp>
        <p:nvGrpSpPr>
          <p:cNvPr id="2" name="Group 1">
            <a:extLst>
              <a:ext uri="{FF2B5EF4-FFF2-40B4-BE49-F238E27FC236}">
                <a16:creationId xmlns:a16="http://schemas.microsoft.com/office/drawing/2014/main" id="{211A5516-113D-F6B3-ADED-228303A1D31F}"/>
              </a:ext>
            </a:extLst>
          </p:cNvPr>
          <p:cNvGrpSpPr/>
          <p:nvPr/>
        </p:nvGrpSpPr>
        <p:grpSpPr>
          <a:xfrm>
            <a:off x="3309938" y="542925"/>
            <a:ext cx="5572125" cy="771526"/>
            <a:chOff x="3309938" y="542925"/>
            <a:chExt cx="5572125" cy="771526"/>
          </a:xfrm>
        </p:grpSpPr>
        <p:sp>
          <p:nvSpPr>
            <p:cNvPr id="25" name="Rectangle: Rounded Corners 24">
              <a:extLst>
                <a:ext uri="{FF2B5EF4-FFF2-40B4-BE49-F238E27FC236}">
                  <a16:creationId xmlns:a16="http://schemas.microsoft.com/office/drawing/2014/main" id="{1A4F708C-13DA-3972-B71E-1D0C7E9315F3}"/>
                </a:ext>
              </a:extLst>
            </p:cNvPr>
            <p:cNvSpPr/>
            <p:nvPr/>
          </p:nvSpPr>
          <p:spPr>
            <a:xfrm>
              <a:off x="3309938" y="542925"/>
              <a:ext cx="5572125" cy="771526"/>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D61646A-1702-4260-2F43-9A7699EB89B8}"/>
                </a:ext>
              </a:extLst>
            </p:cNvPr>
            <p:cNvSpPr txBox="1"/>
            <p:nvPr/>
          </p:nvSpPr>
          <p:spPr>
            <a:xfrm>
              <a:off x="3419475" y="678712"/>
              <a:ext cx="5353050" cy="494751"/>
            </a:xfrm>
            <a:prstGeom prst="rect">
              <a:avLst/>
            </a:prstGeom>
            <a:noFill/>
          </p:spPr>
          <p:txBody>
            <a:bodyPr wrap="square" rtlCol="0">
              <a:spAutoFit/>
            </a:bodyPr>
            <a:lstStyle/>
            <a:p>
              <a:pPr algn="ctr">
                <a:lnSpc>
                  <a:spcPct val="120000"/>
                </a:lnSpc>
              </a:pPr>
              <a:r>
                <a:rPr lang="en-US" sz="2400" b="1"/>
                <a:t>Trong thực tế, người ta thấy rằng:</a:t>
              </a:r>
            </a:p>
          </p:txBody>
        </p:sp>
      </p:grpSp>
      <p:pic>
        <p:nvPicPr>
          <p:cNvPr id="15362" name="Picture 2" descr="A guide to salt water gargles: Sore throat, other conditions, and recipe">
            <a:extLst>
              <a:ext uri="{FF2B5EF4-FFF2-40B4-BE49-F238E27FC236}">
                <a16:creationId xmlns:a16="http://schemas.microsoft.com/office/drawing/2014/main" id="{825C9721-963C-7083-9B98-AEBAF5AB2BB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785" b="5785"/>
          <a:stretch/>
        </p:blipFill>
        <p:spPr bwMode="auto">
          <a:xfrm>
            <a:off x="332280" y="3267075"/>
            <a:ext cx="5391150" cy="33718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0116C8F-CBD8-D77D-70E6-327A6A132A24}"/>
              </a:ext>
            </a:extLst>
          </p:cNvPr>
          <p:cNvPicPr>
            <a:picLocks noChangeAspect="1"/>
          </p:cNvPicPr>
          <p:nvPr/>
        </p:nvPicPr>
        <p:blipFill rotWithShape="1">
          <a:blip r:embed="rId9"/>
          <a:srcRect l="607" r="607"/>
          <a:stretch/>
        </p:blipFill>
        <p:spPr>
          <a:xfrm>
            <a:off x="6055710" y="3267074"/>
            <a:ext cx="2220074" cy="3371849"/>
          </a:xfrm>
          <a:prstGeom prst="rect">
            <a:avLst/>
          </a:prstGeom>
        </p:spPr>
      </p:pic>
      <p:pic>
        <p:nvPicPr>
          <p:cNvPr id="31" name="Picture 30">
            <a:extLst>
              <a:ext uri="{FF2B5EF4-FFF2-40B4-BE49-F238E27FC236}">
                <a16:creationId xmlns:a16="http://schemas.microsoft.com/office/drawing/2014/main" id="{D7C71465-5D33-6D8D-CD71-48141AC05475}"/>
              </a:ext>
            </a:extLst>
          </p:cNvPr>
          <p:cNvPicPr>
            <a:picLocks noChangeAspect="1"/>
          </p:cNvPicPr>
          <p:nvPr/>
        </p:nvPicPr>
        <p:blipFill rotWithShape="1">
          <a:blip r:embed="rId10"/>
          <a:srcRect l="1782" r="1782"/>
          <a:stretch/>
        </p:blipFill>
        <p:spPr>
          <a:xfrm>
            <a:off x="8608064" y="3267074"/>
            <a:ext cx="3251654" cy="3371849"/>
          </a:xfrm>
          <a:prstGeom prst="rect">
            <a:avLst/>
          </a:prstGeom>
        </p:spPr>
      </p:pic>
    </p:spTree>
    <p:extLst>
      <p:ext uri="{BB962C8B-B14F-4D97-AF65-F5344CB8AC3E}">
        <p14:creationId xmlns:p14="http://schemas.microsoft.com/office/powerpoint/2010/main" val="2321524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fade">
                                      <p:cBhvr>
                                        <p:cTn id="15" dur="500"/>
                                        <p:tgtEl>
                                          <p:spTgt spid="1536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270" name="Rectangle: Rounded Corners 269">
            <a:extLst>
              <a:ext uri="{FF2B5EF4-FFF2-40B4-BE49-F238E27FC236}">
                <a16:creationId xmlns:a16="http://schemas.microsoft.com/office/drawing/2014/main" id="{01B74D7F-68D6-11F2-DF31-1810F27C48AD}"/>
              </a:ext>
            </a:extLst>
          </p:cNvPr>
          <p:cNvSpPr/>
          <p:nvPr/>
        </p:nvSpPr>
        <p:spPr>
          <a:xfrm>
            <a:off x="5517091" y="3274740"/>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sp>
        <p:nvSpPr>
          <p:cNvPr id="258" name="Rectangle: Rounded Corners 257">
            <a:extLst>
              <a:ext uri="{FF2B5EF4-FFF2-40B4-BE49-F238E27FC236}">
                <a16:creationId xmlns:a16="http://schemas.microsoft.com/office/drawing/2014/main" id="{18745720-B436-D1B6-7A3D-F5F4FB56C3F3}"/>
              </a:ext>
            </a:extLst>
          </p:cNvPr>
          <p:cNvSpPr/>
          <p:nvPr/>
        </p:nvSpPr>
        <p:spPr>
          <a:xfrm>
            <a:off x="1793935" y="1704774"/>
            <a:ext cx="8931215" cy="1181301"/>
          </a:xfrm>
          <a:prstGeom prst="roundRect">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F53A61F5-E6CA-3CBA-A318-8E1D3F19FC5C}"/>
              </a:ext>
            </a:extLst>
          </p:cNvPr>
          <p:cNvSpPr/>
          <p:nvPr/>
        </p:nvSpPr>
        <p:spPr>
          <a:xfrm>
            <a:off x="1431131" y="1394087"/>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1" name="Picture 260">
            <a:extLst>
              <a:ext uri="{FF2B5EF4-FFF2-40B4-BE49-F238E27FC236}">
                <a16:creationId xmlns:a16="http://schemas.microsoft.com/office/drawing/2014/main" id="{0AEE11C2-E279-8F0E-0D92-D80828A4F2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80" y="1454243"/>
            <a:ext cx="698841" cy="698841"/>
          </a:xfrm>
          <a:prstGeom prst="rect">
            <a:avLst/>
          </a:prstGeom>
        </p:spPr>
      </p:pic>
      <p:sp>
        <p:nvSpPr>
          <p:cNvPr id="273" name="TextBox 272">
            <a:extLst>
              <a:ext uri="{FF2B5EF4-FFF2-40B4-BE49-F238E27FC236}">
                <a16:creationId xmlns:a16="http://schemas.microsoft.com/office/drawing/2014/main" id="{D3CAD86C-9B67-CC40-C8EB-A40B590C2529}"/>
              </a:ext>
            </a:extLst>
          </p:cNvPr>
          <p:cNvSpPr txBox="1"/>
          <p:nvPr/>
        </p:nvSpPr>
        <p:spPr>
          <a:xfrm>
            <a:off x="2336799" y="1807661"/>
            <a:ext cx="8550276" cy="937949"/>
          </a:xfrm>
          <a:prstGeom prst="rect">
            <a:avLst/>
          </a:prstGeom>
          <a:noFill/>
        </p:spPr>
        <p:txBody>
          <a:bodyPr wrap="square" rtlCol="0">
            <a:spAutoFit/>
          </a:bodyPr>
          <a:lstStyle/>
          <a:p>
            <a:pPr>
              <a:lnSpc>
                <a:spcPct val="120000"/>
              </a:lnSpc>
            </a:pPr>
            <a:r>
              <a:rPr lang="en-US" sz="2400" b="1"/>
              <a:t>Tìm hiểu và cho biết những chất nào sau đây thuộc loại chất điện li: HCl, Fe, BaCl</a:t>
            </a:r>
            <a:r>
              <a:rPr lang="en-US" sz="2400" b="1" baseline="-25000"/>
              <a:t>2</a:t>
            </a:r>
            <a:r>
              <a:rPr lang="en-US" sz="2400" b="1"/>
              <a:t>, Ca(OH)</a:t>
            </a:r>
            <a:r>
              <a:rPr lang="en-US" sz="2400" b="1" baseline="-25000"/>
              <a:t>2</a:t>
            </a:r>
            <a:r>
              <a:rPr lang="en-US" sz="2400" b="1"/>
              <a:t>, CH</a:t>
            </a:r>
            <a:r>
              <a:rPr lang="en-US" sz="2400" b="1" baseline="-25000"/>
              <a:t>3</a:t>
            </a:r>
            <a:r>
              <a:rPr lang="en-US" sz="2400" b="1"/>
              <a:t>COOH, O</a:t>
            </a:r>
            <a:r>
              <a:rPr lang="en-US" sz="2400" b="1" baseline="-25000"/>
              <a:t>2</a:t>
            </a:r>
            <a:r>
              <a:rPr lang="en-US" sz="2400" b="1"/>
              <a:t>.</a:t>
            </a:r>
          </a:p>
        </p:txBody>
      </p:sp>
      <p:grpSp>
        <p:nvGrpSpPr>
          <p:cNvPr id="2" name="Group 1">
            <a:extLst>
              <a:ext uri="{FF2B5EF4-FFF2-40B4-BE49-F238E27FC236}">
                <a16:creationId xmlns:a16="http://schemas.microsoft.com/office/drawing/2014/main" id="{EBC2AAD7-A56C-7348-A98E-5BBFB8EAC130}"/>
              </a:ext>
            </a:extLst>
          </p:cNvPr>
          <p:cNvGrpSpPr/>
          <p:nvPr/>
        </p:nvGrpSpPr>
        <p:grpSpPr>
          <a:xfrm>
            <a:off x="3246120" y="4041438"/>
            <a:ext cx="6050279" cy="937949"/>
            <a:chOff x="3246120" y="4041438"/>
            <a:chExt cx="6050279" cy="937949"/>
          </a:xfrm>
        </p:grpSpPr>
        <p:sp>
          <p:nvSpPr>
            <p:cNvPr id="271" name="TextBox 270">
              <a:extLst>
                <a:ext uri="{FF2B5EF4-FFF2-40B4-BE49-F238E27FC236}">
                  <a16:creationId xmlns:a16="http://schemas.microsoft.com/office/drawing/2014/main" id="{03A310AE-A35E-D18F-2942-ACD1138B2B80}"/>
                </a:ext>
              </a:extLst>
            </p:cNvPr>
            <p:cNvSpPr txBox="1"/>
            <p:nvPr/>
          </p:nvSpPr>
          <p:spPr>
            <a:xfrm>
              <a:off x="3920410" y="4041438"/>
              <a:ext cx="5375989" cy="937949"/>
            </a:xfrm>
            <a:prstGeom prst="rect">
              <a:avLst/>
            </a:prstGeom>
            <a:noFill/>
          </p:spPr>
          <p:txBody>
            <a:bodyPr wrap="square" rtlCol="0">
              <a:spAutoFit/>
            </a:bodyPr>
            <a:lstStyle/>
            <a:p>
              <a:pPr>
                <a:lnSpc>
                  <a:spcPct val="120000"/>
                </a:lnSpc>
              </a:pPr>
              <a:r>
                <a:rPr lang="en-US" sz="2400"/>
                <a:t>Những chất thuộc loại chất điện li là:</a:t>
              </a:r>
            </a:p>
            <a:p>
              <a:pPr>
                <a:lnSpc>
                  <a:spcPct val="120000"/>
                </a:lnSpc>
              </a:pPr>
              <a:r>
                <a:rPr lang="en-US" sz="2400"/>
                <a:t>HCl, BaCl</a:t>
              </a:r>
              <a:r>
                <a:rPr lang="en-US" sz="2400" baseline="-25000"/>
                <a:t>2</a:t>
              </a:r>
              <a:r>
                <a:rPr lang="en-US" sz="2400"/>
                <a:t>, Ca(OH)</a:t>
              </a:r>
              <a:r>
                <a:rPr lang="en-US" sz="2400" baseline="-25000"/>
                <a:t>2</a:t>
              </a:r>
              <a:r>
                <a:rPr lang="en-US" sz="2400"/>
                <a:t>,CH</a:t>
              </a:r>
              <a:r>
                <a:rPr lang="en-US" sz="2400" baseline="-25000"/>
                <a:t>3</a:t>
              </a:r>
              <a:r>
                <a:rPr lang="en-US" sz="2400"/>
                <a:t>COOH.</a:t>
              </a:r>
            </a:p>
          </p:txBody>
        </p:sp>
        <p:pic>
          <p:nvPicPr>
            <p:cNvPr id="4" name="Picture 3">
              <a:extLst>
                <a:ext uri="{FF2B5EF4-FFF2-40B4-BE49-F238E27FC236}">
                  <a16:creationId xmlns:a16="http://schemas.microsoft.com/office/drawing/2014/main" id="{F9E58A01-2F66-6667-2628-68CCB31A035C}"/>
                </a:ext>
              </a:extLst>
            </p:cNvPr>
            <p:cNvPicPr>
              <a:picLocks noChangeAspect="1"/>
            </p:cNvPicPr>
            <p:nvPr/>
          </p:nvPicPr>
          <p:blipFill>
            <a:blip r:embed="rId9"/>
            <a:stretch>
              <a:fillRect/>
            </a:stretch>
          </p:blipFill>
          <p:spPr>
            <a:xfrm>
              <a:off x="3246120" y="4133850"/>
              <a:ext cx="632460" cy="632460"/>
            </a:xfrm>
            <a:prstGeom prst="rect">
              <a:avLst/>
            </a:prstGeom>
          </p:spPr>
        </p:pic>
      </p:grpSp>
    </p:spTree>
    <p:extLst>
      <p:ext uri="{BB962C8B-B14F-4D97-AF65-F5344CB8AC3E}">
        <p14:creationId xmlns:p14="http://schemas.microsoft.com/office/powerpoint/2010/main" val="1731705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E5ACFC-1555-323E-1336-97A2D6C558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 y="1112757"/>
            <a:ext cx="11643360" cy="4106780"/>
          </a:xfrm>
          <a:prstGeom prst="rect">
            <a:avLst/>
          </a:prstGeom>
        </p:spPr>
      </p:pic>
      <p:grpSp>
        <p:nvGrpSpPr>
          <p:cNvPr id="9" name="Graphic 287">
            <a:extLst>
              <a:ext uri="{FF2B5EF4-FFF2-40B4-BE49-F238E27FC236}">
                <a16:creationId xmlns:a16="http://schemas.microsoft.com/office/drawing/2014/main" id="{619A3C47-6715-7CB9-ABD1-7F7DD676AA6F}"/>
              </a:ext>
            </a:extLst>
          </p:cNvPr>
          <p:cNvGrpSpPr/>
          <p:nvPr/>
        </p:nvGrpSpPr>
        <p:grpSpPr>
          <a:xfrm rot="6300000">
            <a:off x="-988601" y="-205513"/>
            <a:ext cx="1872072" cy="1412196"/>
            <a:chOff x="-5909677" y="-1081579"/>
            <a:chExt cx="1941507" cy="1464574"/>
          </a:xfrm>
        </p:grpSpPr>
        <p:sp>
          <p:nvSpPr>
            <p:cNvPr id="10" name="Freeform: Shape 9">
              <a:extLst>
                <a:ext uri="{FF2B5EF4-FFF2-40B4-BE49-F238E27FC236}">
                  <a16:creationId xmlns:a16="http://schemas.microsoft.com/office/drawing/2014/main" id="{F110BCCA-CFC8-C2A8-0C9D-40AC5F7A75EA}"/>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id="{8F841978-0EBD-67E8-A82F-B12696F21DD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id="{40D4BC3B-E7A9-0671-1AB7-A2844B061C01}"/>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id="{CDFE37A7-CA1C-ACE1-BF0E-813F9946CAA5}"/>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14" name="Freeform: Shape 13">
              <a:extLst>
                <a:ext uri="{FF2B5EF4-FFF2-40B4-BE49-F238E27FC236}">
                  <a16:creationId xmlns:a16="http://schemas.microsoft.com/office/drawing/2014/main" id="{A13D3293-2772-1E61-E93A-4EDEFB7949AB}"/>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id="{4CEBB210-2558-17A6-1310-BA39DAD3060A}"/>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id="{DC8BE5B1-BC26-1C2B-1743-98A0399378CE}"/>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5614B10-9BB6-AEA7-F3CD-32BE6CD4878C}"/>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B497817-0F15-1007-748F-484A1C97F9F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73B59EB-126B-E14F-5451-CA8F8351F4FB}"/>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989880-FD99-FFFD-D505-A033BAB817F1}"/>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AD91591-B568-C606-C25C-9270349525BB}"/>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E7E430D-9689-D6F9-310C-0C146155EE37}"/>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25C38AF-F42C-E4D4-2E4B-9CBCDF7FCDC5}"/>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27924D2-0917-6988-DB4E-F5F496CA9F36}"/>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4C3A7C8-2BB6-53BC-480B-25EFB3172E33}"/>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id="{45AB09EC-DAAF-3BB1-1836-B3EFF7BD8295}"/>
              </a:ext>
            </a:extLst>
          </p:cNvPr>
          <p:cNvGrpSpPr/>
          <p:nvPr/>
        </p:nvGrpSpPr>
        <p:grpSpPr>
          <a:xfrm>
            <a:off x="-794184" y="5772150"/>
            <a:ext cx="3131096" cy="2114362"/>
            <a:chOff x="-571934" y="3673696"/>
            <a:chExt cx="3997909" cy="2699702"/>
          </a:xfrm>
          <a:solidFill>
            <a:srgbClr val="E1F5ED"/>
          </a:solidFill>
        </p:grpSpPr>
        <p:sp>
          <p:nvSpPr>
            <p:cNvPr id="27" name="Freeform: Shape 26">
              <a:extLst>
                <a:ext uri="{FF2B5EF4-FFF2-40B4-BE49-F238E27FC236}">
                  <a16:creationId xmlns:a16="http://schemas.microsoft.com/office/drawing/2014/main" id="{BC15A0A6-40F1-F592-180B-05AD013135F3}"/>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AD835C9-E036-D71A-2148-4CA62A467BC5}"/>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9F04CD1-9412-5E0D-A041-15455753F552}"/>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10DAC7B-2F2C-D022-FDAA-34D56649AC5E}"/>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B83A8CE-C94D-AA7E-74C0-FE6EA990E590}"/>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37F292-3599-ABDB-A7B4-9B42F79EABDF}"/>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5470048-6E9F-FE65-4837-F37B768DF570}"/>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B4BBCD4-652F-C556-8201-73C076EE41C8}"/>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35" name="Picture 34">
            <a:extLst>
              <a:ext uri="{FF2B5EF4-FFF2-40B4-BE49-F238E27FC236}">
                <a16:creationId xmlns:a16="http://schemas.microsoft.com/office/drawing/2014/main" id="{F6B3F5D4-EF38-1715-72A9-F5BA7D2E8BC5}"/>
              </a:ext>
            </a:extLst>
          </p:cNvPr>
          <p:cNvPicPr>
            <a:picLocks noChangeAspect="1"/>
          </p:cNvPicPr>
          <p:nvPr/>
        </p:nvPicPr>
        <p:blipFill>
          <a:blip r:embed="rId3"/>
          <a:stretch>
            <a:fillRect/>
          </a:stretch>
        </p:blipFill>
        <p:spPr>
          <a:xfrm>
            <a:off x="-469900" y="6172200"/>
            <a:ext cx="1295400" cy="1301874"/>
          </a:xfrm>
          <a:prstGeom prst="rect">
            <a:avLst/>
          </a:prstGeom>
        </p:spPr>
      </p:pic>
      <p:pic>
        <p:nvPicPr>
          <p:cNvPr id="36" name="Picture 35">
            <a:extLst>
              <a:ext uri="{FF2B5EF4-FFF2-40B4-BE49-F238E27FC236}">
                <a16:creationId xmlns:a16="http://schemas.microsoft.com/office/drawing/2014/main" id="{67A32D4B-0CEF-A064-E111-C38F4E13813F}"/>
              </a:ext>
            </a:extLst>
          </p:cNvPr>
          <p:cNvPicPr>
            <a:picLocks noChangeAspect="1"/>
          </p:cNvPicPr>
          <p:nvPr/>
        </p:nvPicPr>
        <p:blipFill>
          <a:blip r:embed="rId4"/>
          <a:stretch>
            <a:fillRect/>
          </a:stretch>
        </p:blipFill>
        <p:spPr>
          <a:xfrm>
            <a:off x="10947400" y="5406897"/>
            <a:ext cx="1727200" cy="2061413"/>
          </a:xfrm>
          <a:prstGeom prst="rect">
            <a:avLst/>
          </a:prstGeom>
        </p:spPr>
      </p:pic>
      <p:pic>
        <p:nvPicPr>
          <p:cNvPr id="37" name="Picture 36">
            <a:extLst>
              <a:ext uri="{FF2B5EF4-FFF2-40B4-BE49-F238E27FC236}">
                <a16:creationId xmlns:a16="http://schemas.microsoft.com/office/drawing/2014/main" id="{2B1DB998-8472-44BB-AAA7-DB2567951690}"/>
              </a:ext>
            </a:extLst>
          </p:cNvPr>
          <p:cNvPicPr>
            <a:picLocks noChangeAspect="1"/>
          </p:cNvPicPr>
          <p:nvPr/>
        </p:nvPicPr>
        <p:blipFill>
          <a:blip r:embed="rId5"/>
          <a:stretch>
            <a:fillRect/>
          </a:stretch>
        </p:blipFill>
        <p:spPr>
          <a:xfrm rot="18425184">
            <a:off x="11430000" y="-850900"/>
            <a:ext cx="1244600" cy="1645783"/>
          </a:xfrm>
          <a:prstGeom prst="rect">
            <a:avLst/>
          </a:prstGeom>
        </p:spPr>
      </p:pic>
      <p:pic>
        <p:nvPicPr>
          <p:cNvPr id="38" name="Picture 37">
            <a:extLst>
              <a:ext uri="{FF2B5EF4-FFF2-40B4-BE49-F238E27FC236}">
                <a16:creationId xmlns:a16="http://schemas.microsoft.com/office/drawing/2014/main" id="{06FE5F34-E6A4-F3D7-CAA6-804A5E44FDB8}"/>
              </a:ext>
            </a:extLst>
          </p:cNvPr>
          <p:cNvPicPr>
            <a:picLocks noChangeAspect="1"/>
          </p:cNvPicPr>
          <p:nvPr/>
        </p:nvPicPr>
        <p:blipFill>
          <a:blip r:embed="rId6"/>
          <a:stretch>
            <a:fillRect/>
          </a:stretch>
        </p:blipFill>
        <p:spPr>
          <a:xfrm>
            <a:off x="11874500" y="-88900"/>
            <a:ext cx="876300" cy="1642187"/>
          </a:xfrm>
          <a:prstGeom prst="rect">
            <a:avLst/>
          </a:prstGeom>
        </p:spPr>
      </p:pic>
      <p:grpSp>
        <p:nvGrpSpPr>
          <p:cNvPr id="39" name="Graphic 287">
            <a:extLst>
              <a:ext uri="{FF2B5EF4-FFF2-40B4-BE49-F238E27FC236}">
                <a16:creationId xmlns:a16="http://schemas.microsoft.com/office/drawing/2014/main" id="{1A710E4C-CA73-06D6-8C99-34C58063E475}"/>
              </a:ext>
            </a:extLst>
          </p:cNvPr>
          <p:cNvGrpSpPr/>
          <p:nvPr/>
        </p:nvGrpSpPr>
        <p:grpSpPr>
          <a:xfrm rot="21165558">
            <a:off x="508786" y="6288437"/>
            <a:ext cx="1758149" cy="1326258"/>
            <a:chOff x="-5909677" y="-1081579"/>
            <a:chExt cx="1941507" cy="1464574"/>
          </a:xfrm>
        </p:grpSpPr>
        <p:sp>
          <p:nvSpPr>
            <p:cNvPr id="40" name="Freeform: Shape 39">
              <a:extLst>
                <a:ext uri="{FF2B5EF4-FFF2-40B4-BE49-F238E27FC236}">
                  <a16:creationId xmlns:a16="http://schemas.microsoft.com/office/drawing/2014/main" id="{82CDAFEB-AE7C-B779-39B5-B9C52D2EC1EF}"/>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BCDC9899-6982-3203-D769-2813974CA6F6}"/>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A36BF8BB-87AB-2925-7002-1A3E96207EF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id="{7D68ACE5-3A6D-5B60-540A-B950EA6A5C37}"/>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id="{16E8CD8C-A89D-082F-9415-23B84EB53764}"/>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45" name="Freeform: Shape 44">
              <a:extLst>
                <a:ext uri="{FF2B5EF4-FFF2-40B4-BE49-F238E27FC236}">
                  <a16:creationId xmlns:a16="http://schemas.microsoft.com/office/drawing/2014/main" id="{5BC01D0B-9802-9A1C-2A9E-E3A45B6FB43C}"/>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46" name="Freeform: Shape 45">
              <a:extLst>
                <a:ext uri="{FF2B5EF4-FFF2-40B4-BE49-F238E27FC236}">
                  <a16:creationId xmlns:a16="http://schemas.microsoft.com/office/drawing/2014/main" id="{53ED5D82-CC2D-E536-4670-2E7475F6667A}"/>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E89F0BD-B50F-9D04-16A2-E8F840B78405}"/>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6A88EE02-57B8-23BA-E486-942EDAEB053A}"/>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FE6BBEAE-AF47-5553-3961-54B5DEE7037C}"/>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75AFE70-1FF2-BDB0-EB49-7485FC5EFB0E}"/>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128DA2A-218F-D485-29DF-7CD834A24F6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1EECE37E-725D-675B-B707-A7961F1AB985}"/>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AF6B4D6-427A-DD89-7A0B-AAB32281FD2F}"/>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31CFAFB3-0668-DF46-9093-17DCA2A87BB1}"/>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C92149B-C520-821D-3A4F-D82DDB71361B}"/>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5" name="Rectangle: Rounded Corners 4">
            <a:extLst>
              <a:ext uri="{FF2B5EF4-FFF2-40B4-BE49-F238E27FC236}">
                <a16:creationId xmlns:a16="http://schemas.microsoft.com/office/drawing/2014/main" id="{31D6B44D-886A-49E5-98FD-FF26AFE2FFB4}"/>
              </a:ext>
            </a:extLst>
          </p:cNvPr>
          <p:cNvSpPr/>
          <p:nvPr/>
        </p:nvSpPr>
        <p:spPr>
          <a:xfrm>
            <a:off x="1874520" y="288077"/>
            <a:ext cx="8442960" cy="660903"/>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9CBF8C-BC3A-DD43-95B2-DF1B8606E6AF}"/>
              </a:ext>
            </a:extLst>
          </p:cNvPr>
          <p:cNvSpPr txBox="1"/>
          <p:nvPr/>
        </p:nvSpPr>
        <p:spPr>
          <a:xfrm>
            <a:off x="1897380" y="387920"/>
            <a:ext cx="8397242" cy="461217"/>
          </a:xfrm>
          <a:prstGeom prst="rect">
            <a:avLst/>
          </a:prstGeom>
          <a:noFill/>
        </p:spPr>
        <p:txBody>
          <a:bodyPr wrap="square" rtlCol="0">
            <a:spAutoFit/>
          </a:bodyPr>
          <a:lstStyle/>
          <a:p>
            <a:pPr algn="ctr">
              <a:lnSpc>
                <a:spcPct val="120000"/>
              </a:lnSpc>
            </a:pPr>
            <a:r>
              <a:rPr lang="vi-VN" sz="2200" b="1">
                <a:solidFill>
                  <a:srgbClr val="C00000"/>
                </a:solidFill>
              </a:rPr>
              <a:t>Nước đóng vai trò quan trọng trong sự điện li của một chất. </a:t>
            </a:r>
          </a:p>
        </p:txBody>
      </p:sp>
      <p:grpSp>
        <p:nvGrpSpPr>
          <p:cNvPr id="2" name="Group 1">
            <a:extLst>
              <a:ext uri="{FF2B5EF4-FFF2-40B4-BE49-F238E27FC236}">
                <a16:creationId xmlns:a16="http://schemas.microsoft.com/office/drawing/2014/main" id="{4AC047C2-8FD5-E574-5F23-6881029CA4F4}"/>
              </a:ext>
            </a:extLst>
          </p:cNvPr>
          <p:cNvGrpSpPr/>
          <p:nvPr/>
        </p:nvGrpSpPr>
        <p:grpSpPr>
          <a:xfrm>
            <a:off x="431800" y="5105400"/>
            <a:ext cx="11328400" cy="1404620"/>
            <a:chOff x="431800" y="5105400"/>
            <a:chExt cx="11328400" cy="1404620"/>
          </a:xfrm>
        </p:grpSpPr>
        <p:sp>
          <p:nvSpPr>
            <p:cNvPr id="56" name="Rectangle: Rounded Corners 55">
              <a:extLst>
                <a:ext uri="{FF2B5EF4-FFF2-40B4-BE49-F238E27FC236}">
                  <a16:creationId xmlns:a16="http://schemas.microsoft.com/office/drawing/2014/main" id="{7B166A85-CF1B-6DEA-77BF-522D884D59E1}"/>
                </a:ext>
              </a:extLst>
            </p:cNvPr>
            <p:cNvSpPr/>
            <p:nvPr/>
          </p:nvSpPr>
          <p:spPr>
            <a:xfrm>
              <a:off x="431800" y="5105400"/>
              <a:ext cx="11328400" cy="1404620"/>
            </a:xfrm>
            <a:prstGeom prst="roundRect">
              <a:avLst/>
            </a:prstGeom>
            <a:solidFill>
              <a:srgbClr val="FFFF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0AB8732-1F2E-0174-2549-3BB17448272C}"/>
                </a:ext>
              </a:extLst>
            </p:cNvPr>
            <p:cNvSpPr txBox="1"/>
            <p:nvPr/>
          </p:nvSpPr>
          <p:spPr>
            <a:xfrm>
              <a:off x="561314" y="5207578"/>
              <a:ext cx="11043342" cy="1200265"/>
            </a:xfrm>
            <a:prstGeom prst="rect">
              <a:avLst/>
            </a:prstGeom>
            <a:noFill/>
          </p:spPr>
          <p:txBody>
            <a:bodyPr wrap="square" rtlCol="0">
              <a:spAutoFit/>
            </a:bodyPr>
            <a:lstStyle/>
            <a:p>
              <a:pPr>
                <a:lnSpc>
                  <a:spcPct val="124000"/>
                </a:lnSpc>
              </a:pPr>
              <a:r>
                <a:rPr lang="en-US" sz="2000"/>
                <a:t>Nước là phân tử phân cực (các nguyên tử H mang một phần điện tích dương và nguyên tử O mang một phần điện tích âm) nên khi hòa tan một chất điện li vào nước, xuất hiện tương tác của nước với các ion. Tương tác này sẽ bứt các ion khỏi tinh thể (hoặc phân tử) để tan vào nước.</a:t>
              </a:r>
            </a:p>
          </p:txBody>
        </p:sp>
      </p:grpSp>
    </p:spTree>
    <p:extLst>
      <p:ext uri="{BB962C8B-B14F-4D97-AF65-F5344CB8AC3E}">
        <p14:creationId xmlns:p14="http://schemas.microsoft.com/office/powerpoint/2010/main" val="2632081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E46AB95-33D9-527C-D288-B067DF5E7817}"/>
              </a:ext>
            </a:extLst>
          </p:cNvPr>
          <p:cNvGrpSpPr/>
          <p:nvPr/>
        </p:nvGrpSpPr>
        <p:grpSpPr>
          <a:xfrm>
            <a:off x="1317657" y="362280"/>
            <a:ext cx="9556687" cy="2668857"/>
            <a:chOff x="1533808" y="688205"/>
            <a:chExt cx="9556687" cy="2668857"/>
          </a:xfrm>
        </p:grpSpPr>
        <p:sp>
          <p:nvSpPr>
            <p:cNvPr id="19" name="Rectangle: Rounded Corners 18">
              <a:extLst>
                <a:ext uri="{FF2B5EF4-FFF2-40B4-BE49-F238E27FC236}">
                  <a16:creationId xmlns:a16="http://schemas.microsoft.com/office/drawing/2014/main" id="{D7DC748A-ED50-37C4-DEF5-A66B80733CED}"/>
                </a:ext>
              </a:extLst>
            </p:cNvPr>
            <p:cNvSpPr/>
            <p:nvPr/>
          </p:nvSpPr>
          <p:spPr>
            <a:xfrm rot="21480000">
              <a:off x="1822636" y="688205"/>
              <a:ext cx="3315196" cy="890806"/>
            </a:xfrm>
            <a:prstGeom prst="roundRect">
              <a:avLst>
                <a:gd name="adj" fmla="val 6233"/>
              </a:avLst>
            </a:prstGeom>
            <a:solidFill>
              <a:schemeClr val="accent1">
                <a:lumMod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FD097A1-3F90-50B8-5D01-23D531A806B2}"/>
                </a:ext>
              </a:extLst>
            </p:cNvPr>
            <p:cNvGrpSpPr/>
            <p:nvPr/>
          </p:nvGrpSpPr>
          <p:grpSpPr>
            <a:xfrm>
              <a:off x="1533808" y="1239792"/>
              <a:ext cx="9556687" cy="2117270"/>
              <a:chOff x="1533808" y="841440"/>
              <a:chExt cx="9556687" cy="2117270"/>
            </a:xfrm>
          </p:grpSpPr>
          <p:sp>
            <p:nvSpPr>
              <p:cNvPr id="9" name="Rectangle: Rounded Corners 8">
                <a:extLst>
                  <a:ext uri="{FF2B5EF4-FFF2-40B4-BE49-F238E27FC236}">
                    <a16:creationId xmlns:a16="http://schemas.microsoft.com/office/drawing/2014/main" id="{6DE06DE3-6991-A8C1-F51A-A5C2F49ECE12}"/>
                  </a:ext>
                </a:extLst>
              </p:cNvPr>
              <p:cNvSpPr/>
              <p:nvPr/>
            </p:nvSpPr>
            <p:spPr>
              <a:xfrm rot="21480000">
                <a:off x="1604678" y="841440"/>
                <a:ext cx="9406167" cy="2117270"/>
              </a:xfrm>
              <a:prstGeom prst="roundRect">
                <a:avLst>
                  <a:gd name="adj" fmla="val 6233"/>
                </a:avLst>
              </a:prstGeom>
              <a:solidFill>
                <a:schemeClr val="accent5">
                  <a:lumMod val="40000"/>
                  <a:lumOff val="6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08DB09A-B993-9E3A-3979-DA95200CA2FB}"/>
                  </a:ext>
                </a:extLst>
              </p:cNvPr>
              <p:cNvSpPr/>
              <p:nvPr/>
            </p:nvSpPr>
            <p:spPr>
              <a:xfrm>
                <a:off x="1533808" y="1125770"/>
                <a:ext cx="9556687" cy="1554056"/>
              </a:xfrm>
              <a:prstGeom prst="roundRect">
                <a:avLst>
                  <a:gd name="adj" fmla="val 19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8C8687-EE69-AA12-854E-192373CC77EE}"/>
                  </a:ext>
                </a:extLst>
              </p:cNvPr>
              <p:cNvSpPr txBox="1"/>
              <p:nvPr/>
            </p:nvSpPr>
            <p:spPr>
              <a:xfrm>
                <a:off x="1723108" y="1252329"/>
                <a:ext cx="9178086" cy="1273747"/>
              </a:xfrm>
              <a:prstGeom prst="rect">
                <a:avLst/>
              </a:prstGeom>
              <a:noFill/>
            </p:spPr>
            <p:txBody>
              <a:bodyPr wrap="square" rtlCol="0">
                <a:spAutoFit/>
              </a:bodyPr>
              <a:lstStyle/>
              <a:p>
                <a:pPr>
                  <a:lnSpc>
                    <a:spcPct val="120000"/>
                  </a:lnSpc>
                </a:pPr>
                <a:r>
                  <a:rPr lang="en-US" sz="2200"/>
                  <a:t>Bản chất của dòng điện là dòng chuyển dời có hướng của các hạt mang điện như electron (ví dụ trong kim loại) hoặc ion (ví dụ trong dung dịch, trong muối nóng chảy,...)</a:t>
                </a:r>
              </a:p>
            </p:txBody>
          </p:sp>
        </p:grpSp>
        <p:sp>
          <p:nvSpPr>
            <p:cNvPr id="11" name="TextBox 10">
              <a:extLst>
                <a:ext uri="{FF2B5EF4-FFF2-40B4-BE49-F238E27FC236}">
                  <a16:creationId xmlns:a16="http://schemas.microsoft.com/office/drawing/2014/main" id="{90B67C24-455F-50F2-EFF4-AD1FD18212BD}"/>
                </a:ext>
              </a:extLst>
            </p:cNvPr>
            <p:cNvSpPr txBox="1"/>
            <p:nvPr/>
          </p:nvSpPr>
          <p:spPr>
            <a:xfrm rot="-120000">
              <a:off x="1890982" y="828248"/>
              <a:ext cx="3198311" cy="461665"/>
            </a:xfrm>
            <a:prstGeom prst="rect">
              <a:avLst/>
            </a:prstGeom>
            <a:noFill/>
          </p:spPr>
          <p:txBody>
            <a:bodyPr wrap="none" rtlCol="0">
              <a:spAutoFit/>
            </a:bodyPr>
            <a:lstStyle/>
            <a:p>
              <a:r>
                <a:rPr lang="en-US" sz="2400" b="1">
                  <a:solidFill>
                    <a:schemeClr val="bg1"/>
                  </a:solidFill>
                </a:rPr>
                <a:t>BỔ TRỢ KIẾN THỨC</a:t>
              </a:r>
            </a:p>
          </p:txBody>
        </p:sp>
      </p:grpSp>
      <p:pic>
        <p:nvPicPr>
          <p:cNvPr id="22" name="Picture 21">
            <a:extLst>
              <a:ext uri="{FF2B5EF4-FFF2-40B4-BE49-F238E27FC236}">
                <a16:creationId xmlns:a16="http://schemas.microsoft.com/office/drawing/2014/main" id="{505B6EAD-5E77-6588-2B88-AA5454E81688}"/>
              </a:ext>
            </a:extLst>
          </p:cNvPr>
          <p:cNvPicPr>
            <a:picLocks noChangeAspect="1"/>
          </p:cNvPicPr>
          <p:nvPr/>
        </p:nvPicPr>
        <p:blipFill>
          <a:blip r:embed="rId2"/>
          <a:stretch>
            <a:fillRect/>
          </a:stretch>
        </p:blipFill>
        <p:spPr>
          <a:xfrm>
            <a:off x="1677274" y="3387725"/>
            <a:ext cx="3648312" cy="3216275"/>
          </a:xfrm>
          <a:prstGeom prst="rect">
            <a:avLst/>
          </a:prstGeom>
        </p:spPr>
      </p:pic>
      <p:pic>
        <p:nvPicPr>
          <p:cNvPr id="13322" name="Picture 10" descr="Bài 7. Dòng điện không đổi. Nguồn điện - Hoc24">
            <a:extLst>
              <a:ext uri="{FF2B5EF4-FFF2-40B4-BE49-F238E27FC236}">
                <a16:creationId xmlns:a16="http://schemas.microsoft.com/office/drawing/2014/main" id="{262265B6-B4EA-0FD6-3A54-B37801A8C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187" y="4350041"/>
            <a:ext cx="4732814" cy="1183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343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3322"/>
                                        </p:tgtEl>
                                        <p:attrNameLst>
                                          <p:attrName>style.visibility</p:attrName>
                                        </p:attrNameLst>
                                      </p:cBhvr>
                                      <p:to>
                                        <p:strVal val="visible"/>
                                      </p:to>
                                    </p:set>
                                    <p:animEffect transition="in" filter="barn(inVertical)">
                                      <p:cBhvr>
                                        <p:cTn id="10" dur="5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CBAD994-B1D1-CB77-FA16-37B3D5C748F1}"/>
              </a:ext>
            </a:extLst>
          </p:cNvPr>
          <p:cNvGrpSpPr/>
          <p:nvPr/>
        </p:nvGrpSpPr>
        <p:grpSpPr>
          <a:xfrm>
            <a:off x="1317657" y="376012"/>
            <a:ext cx="9983829" cy="3040971"/>
            <a:chOff x="1533808" y="701937"/>
            <a:chExt cx="9983829" cy="3040971"/>
          </a:xfrm>
        </p:grpSpPr>
        <p:sp>
          <p:nvSpPr>
            <p:cNvPr id="23" name="Rectangle: Rounded Corners 22">
              <a:extLst>
                <a:ext uri="{FF2B5EF4-FFF2-40B4-BE49-F238E27FC236}">
                  <a16:creationId xmlns:a16="http://schemas.microsoft.com/office/drawing/2014/main" id="{E06F9E5B-93DB-BF17-46BD-9BAE85E3B5F3}"/>
                </a:ext>
              </a:extLst>
            </p:cNvPr>
            <p:cNvSpPr/>
            <p:nvPr/>
          </p:nvSpPr>
          <p:spPr>
            <a:xfrm rot="21480000">
              <a:off x="1822876" y="701937"/>
              <a:ext cx="2528258" cy="890806"/>
            </a:xfrm>
            <a:prstGeom prst="roundRect">
              <a:avLst>
                <a:gd name="adj" fmla="val 6233"/>
              </a:avLst>
            </a:prstGeom>
            <a:solidFill>
              <a:schemeClr val="accent1">
                <a:lumMod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B5E1A7B-E43A-0618-7F86-79355B5D350F}"/>
                </a:ext>
              </a:extLst>
            </p:cNvPr>
            <p:cNvGrpSpPr/>
            <p:nvPr/>
          </p:nvGrpSpPr>
          <p:grpSpPr>
            <a:xfrm>
              <a:off x="1533808" y="1232336"/>
              <a:ext cx="9983829" cy="2510572"/>
              <a:chOff x="1533808" y="833984"/>
              <a:chExt cx="9983829" cy="2510572"/>
            </a:xfrm>
          </p:grpSpPr>
          <p:sp>
            <p:nvSpPr>
              <p:cNvPr id="26" name="Rectangle: Rounded Corners 25">
                <a:extLst>
                  <a:ext uri="{FF2B5EF4-FFF2-40B4-BE49-F238E27FC236}">
                    <a16:creationId xmlns:a16="http://schemas.microsoft.com/office/drawing/2014/main" id="{02751698-75E2-45D1-D929-A51BA876F5E2}"/>
                  </a:ext>
                </a:extLst>
              </p:cNvPr>
              <p:cNvSpPr/>
              <p:nvPr/>
            </p:nvSpPr>
            <p:spPr>
              <a:xfrm rot="21480000">
                <a:off x="1611412" y="833984"/>
                <a:ext cx="9826581" cy="2510572"/>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B158590-7C3B-ACAC-6EA2-5EBF41647440}"/>
                  </a:ext>
                </a:extLst>
              </p:cNvPr>
              <p:cNvSpPr/>
              <p:nvPr/>
            </p:nvSpPr>
            <p:spPr>
              <a:xfrm>
                <a:off x="1533808" y="1125769"/>
                <a:ext cx="9983829" cy="1900603"/>
              </a:xfrm>
              <a:prstGeom prst="roundRect">
                <a:avLst>
                  <a:gd name="adj" fmla="val 19125"/>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620F0D2-779E-46ED-6ACD-AB7EB6A4CDC9}"/>
                  </a:ext>
                </a:extLst>
              </p:cNvPr>
              <p:cNvSpPr txBox="1"/>
              <p:nvPr/>
            </p:nvSpPr>
            <p:spPr>
              <a:xfrm>
                <a:off x="1723107" y="1242804"/>
                <a:ext cx="9643643" cy="1680012"/>
              </a:xfrm>
              <a:prstGeom prst="rect">
                <a:avLst/>
              </a:prstGeom>
              <a:noFill/>
            </p:spPr>
            <p:txBody>
              <a:bodyPr wrap="square" rtlCol="0">
                <a:spAutoFit/>
              </a:bodyPr>
              <a:lstStyle/>
              <a:p>
                <a:pPr algn="just">
                  <a:lnSpc>
                    <a:spcPct val="120000"/>
                  </a:lnSpc>
                </a:pPr>
                <a:r>
                  <a:rPr lang="vi-VN" sz="2200"/>
                  <a:t>Nước là dung môi phổ biến và quan trọng nhất đối với sự sống trên hành tinh chúng ta.  Nước được coi là một trong các dấu hiệu của sự sống. Trong bất kì sinh vật sống nào cũng đều thấy sự có mặt của nước vì nước là môi trường cho rất nhiều phản ứng hóa học.</a:t>
                </a:r>
              </a:p>
            </p:txBody>
          </p:sp>
        </p:grpSp>
        <p:sp>
          <p:nvSpPr>
            <p:cNvPr id="25" name="TextBox 24">
              <a:extLst>
                <a:ext uri="{FF2B5EF4-FFF2-40B4-BE49-F238E27FC236}">
                  <a16:creationId xmlns:a16="http://schemas.microsoft.com/office/drawing/2014/main" id="{B619B4A1-2D62-2804-730A-E2ABC3469053}"/>
                </a:ext>
              </a:extLst>
            </p:cNvPr>
            <p:cNvSpPr txBox="1"/>
            <p:nvPr/>
          </p:nvSpPr>
          <p:spPr>
            <a:xfrm rot="21480000">
              <a:off x="2248999" y="809588"/>
              <a:ext cx="1978427" cy="461665"/>
            </a:xfrm>
            <a:prstGeom prst="rect">
              <a:avLst/>
            </a:prstGeom>
            <a:noFill/>
          </p:spPr>
          <p:txBody>
            <a:bodyPr wrap="none" rtlCol="0">
              <a:spAutoFit/>
            </a:bodyPr>
            <a:lstStyle/>
            <a:p>
              <a:r>
                <a:rPr lang="en-US" sz="2400" b="1">
                  <a:solidFill>
                    <a:schemeClr val="bg1"/>
                  </a:solidFill>
                </a:rPr>
                <a:t>EM CÓ BIẾT</a:t>
              </a:r>
            </a:p>
          </p:txBody>
        </p:sp>
      </p:grpSp>
      <p:sp>
        <p:nvSpPr>
          <p:cNvPr id="29" name="Oval 28">
            <a:extLst>
              <a:ext uri="{FF2B5EF4-FFF2-40B4-BE49-F238E27FC236}">
                <a16:creationId xmlns:a16="http://schemas.microsoft.com/office/drawing/2014/main" id="{3DF3DCD0-BCB6-A25A-1398-E4D965133506}"/>
              </a:ext>
            </a:extLst>
          </p:cNvPr>
          <p:cNvSpPr/>
          <p:nvPr/>
        </p:nvSpPr>
        <p:spPr>
          <a:xfrm>
            <a:off x="897778" y="223935"/>
            <a:ext cx="1114422" cy="111442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EACD765-38E6-660E-507B-05E308AB72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536" y="364836"/>
            <a:ext cx="806739" cy="806739"/>
          </a:xfrm>
          <a:prstGeom prst="rect">
            <a:avLst/>
          </a:prstGeom>
        </p:spPr>
      </p:pic>
      <p:pic>
        <p:nvPicPr>
          <p:cNvPr id="32" name="Picture 31">
            <a:extLst>
              <a:ext uri="{FF2B5EF4-FFF2-40B4-BE49-F238E27FC236}">
                <a16:creationId xmlns:a16="http://schemas.microsoft.com/office/drawing/2014/main" id="{B7501E92-7A7B-10C4-C882-F66854D02E36}"/>
              </a:ext>
            </a:extLst>
          </p:cNvPr>
          <p:cNvPicPr>
            <a:picLocks noChangeAspect="1"/>
          </p:cNvPicPr>
          <p:nvPr/>
        </p:nvPicPr>
        <p:blipFill rotWithShape="1">
          <a:blip r:embed="rId3"/>
          <a:srcRect t="8270" b="8270"/>
          <a:stretch/>
        </p:blipFill>
        <p:spPr>
          <a:xfrm>
            <a:off x="6311900" y="3835400"/>
            <a:ext cx="5003800" cy="2781300"/>
          </a:xfrm>
          <a:prstGeom prst="rect">
            <a:avLst/>
          </a:prstGeom>
        </p:spPr>
      </p:pic>
      <p:pic>
        <p:nvPicPr>
          <p:cNvPr id="33" name="Picture 32">
            <a:extLst>
              <a:ext uri="{FF2B5EF4-FFF2-40B4-BE49-F238E27FC236}">
                <a16:creationId xmlns:a16="http://schemas.microsoft.com/office/drawing/2014/main" id="{A95E59CD-A05D-BBA9-3F44-B77EE02C48E6}"/>
              </a:ext>
            </a:extLst>
          </p:cNvPr>
          <p:cNvPicPr>
            <a:picLocks noChangeAspect="1"/>
          </p:cNvPicPr>
          <p:nvPr/>
        </p:nvPicPr>
        <p:blipFill rotWithShape="1">
          <a:blip r:embed="rId4"/>
          <a:srcRect t="8312" b="8312"/>
          <a:stretch/>
        </p:blipFill>
        <p:spPr>
          <a:xfrm>
            <a:off x="876301" y="3835400"/>
            <a:ext cx="5003802" cy="2781300"/>
          </a:xfrm>
          <a:prstGeom prst="rect">
            <a:avLst/>
          </a:prstGeom>
        </p:spPr>
      </p:pic>
    </p:spTree>
    <p:extLst>
      <p:ext uri="{BB962C8B-B14F-4D97-AF65-F5344CB8AC3E}">
        <p14:creationId xmlns:p14="http://schemas.microsoft.com/office/powerpoint/2010/main" val="559563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225BD8-47FD-C8AD-C954-017207349B92}"/>
              </a:ext>
            </a:extLst>
          </p:cNvPr>
          <p:cNvPicPr>
            <a:picLocks noChangeAspect="1"/>
          </p:cNvPicPr>
          <p:nvPr/>
        </p:nvPicPr>
        <p:blipFill rotWithShape="1">
          <a:blip r:embed="rId2"/>
          <a:srcRect t="7802" b="7802"/>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7A5F599-F261-58AF-5B61-0879F9CEA5BE}"/>
              </a:ext>
            </a:extLst>
          </p:cNvPr>
          <p:cNvSpPr/>
          <p:nvPr/>
        </p:nvSpPr>
        <p:spPr>
          <a:xfrm>
            <a:off x="381000" y="190500"/>
            <a:ext cx="11430000" cy="6477000"/>
          </a:xfrm>
          <a:prstGeom prst="roundRect">
            <a:avLst>
              <a:gd name="adj" fmla="val 764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524AD8E-1AF0-04A7-AFF7-A3DF0403BB6D}"/>
              </a:ext>
            </a:extLst>
          </p:cNvPr>
          <p:cNvPicPr>
            <a:picLocks noChangeAspect="1"/>
          </p:cNvPicPr>
          <p:nvPr/>
        </p:nvPicPr>
        <p:blipFill rotWithShape="1">
          <a:blip r:embed="rId3">
            <a:extLst>
              <a:ext uri="{28A0092B-C50C-407E-A947-70E740481C1C}">
                <a14:useLocalDpi xmlns:a14="http://schemas.microsoft.com/office/drawing/2010/main" val="0"/>
              </a:ext>
            </a:extLst>
          </a:blip>
          <a:srcRect l="44687" r="36606" b="17647"/>
          <a:stretch/>
        </p:blipFill>
        <p:spPr>
          <a:xfrm>
            <a:off x="2415768" y="1356982"/>
            <a:ext cx="2975367" cy="3802394"/>
          </a:xfrm>
          <a:prstGeom prst="rect">
            <a:avLst/>
          </a:prstGeom>
        </p:spPr>
      </p:pic>
      <p:pic>
        <p:nvPicPr>
          <p:cNvPr id="5" name="Picture 4">
            <a:extLst>
              <a:ext uri="{FF2B5EF4-FFF2-40B4-BE49-F238E27FC236}">
                <a16:creationId xmlns:a16="http://schemas.microsoft.com/office/drawing/2014/main" id="{DFE2B2F4-8444-6A9A-7792-5DA19BDFE9EF}"/>
              </a:ext>
            </a:extLst>
          </p:cNvPr>
          <p:cNvPicPr>
            <a:picLocks noChangeAspect="1"/>
          </p:cNvPicPr>
          <p:nvPr/>
        </p:nvPicPr>
        <p:blipFill rotWithShape="1">
          <a:blip r:embed="rId3">
            <a:extLst>
              <a:ext uri="{28A0092B-C50C-407E-A947-70E740481C1C}">
                <a14:useLocalDpi xmlns:a14="http://schemas.microsoft.com/office/drawing/2010/main" val="0"/>
              </a:ext>
            </a:extLst>
          </a:blip>
          <a:srcRect l="81581" r="558" b="17647"/>
          <a:stretch/>
        </p:blipFill>
        <p:spPr>
          <a:xfrm>
            <a:off x="6358362" y="1356982"/>
            <a:ext cx="2840692" cy="3802394"/>
          </a:xfrm>
          <a:prstGeom prst="rect">
            <a:avLst/>
          </a:prstGeom>
        </p:spPr>
      </p:pic>
      <p:sp>
        <p:nvSpPr>
          <p:cNvPr id="7" name="Rectangle: Rounded Corners 6">
            <a:extLst>
              <a:ext uri="{FF2B5EF4-FFF2-40B4-BE49-F238E27FC236}">
                <a16:creationId xmlns:a16="http://schemas.microsoft.com/office/drawing/2014/main" id="{918221B4-DF32-E1AF-1896-FDC3EBC125D4}"/>
              </a:ext>
            </a:extLst>
          </p:cNvPr>
          <p:cNvSpPr/>
          <p:nvPr/>
        </p:nvSpPr>
        <p:spPr>
          <a:xfrm>
            <a:off x="2393889" y="5172075"/>
            <a:ext cx="3388342" cy="49847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Dung dịch chất điện li</a:t>
            </a:r>
          </a:p>
        </p:txBody>
      </p:sp>
      <p:sp>
        <p:nvSpPr>
          <p:cNvPr id="8" name="Rectangle: Rounded Corners 7">
            <a:extLst>
              <a:ext uri="{FF2B5EF4-FFF2-40B4-BE49-F238E27FC236}">
                <a16:creationId xmlns:a16="http://schemas.microsoft.com/office/drawing/2014/main" id="{2171DEA7-8F81-926E-24F1-A2FBE9750F1E}"/>
              </a:ext>
            </a:extLst>
          </p:cNvPr>
          <p:cNvSpPr/>
          <p:nvPr/>
        </p:nvSpPr>
        <p:spPr>
          <a:xfrm>
            <a:off x="1704974" y="5905500"/>
            <a:ext cx="8782052" cy="57149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Hình 2.1. Minh họa dung dịch chất điện li và chất không điện li</a:t>
            </a:r>
          </a:p>
        </p:txBody>
      </p:sp>
      <p:sp>
        <p:nvSpPr>
          <p:cNvPr id="9" name="Rectangle: Rounded Corners 8">
            <a:extLst>
              <a:ext uri="{FF2B5EF4-FFF2-40B4-BE49-F238E27FC236}">
                <a16:creationId xmlns:a16="http://schemas.microsoft.com/office/drawing/2014/main" id="{BDB2D920-2611-BA70-DA5A-BFAD0C3197AB}"/>
              </a:ext>
            </a:extLst>
          </p:cNvPr>
          <p:cNvSpPr/>
          <p:nvPr/>
        </p:nvSpPr>
        <p:spPr>
          <a:xfrm>
            <a:off x="6034511" y="5172075"/>
            <a:ext cx="3979554" cy="49847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Dung dịch chất không điện li</a:t>
            </a:r>
          </a:p>
        </p:txBody>
      </p:sp>
      <p:sp>
        <p:nvSpPr>
          <p:cNvPr id="4" name="TextBox 3">
            <a:extLst>
              <a:ext uri="{FF2B5EF4-FFF2-40B4-BE49-F238E27FC236}">
                <a16:creationId xmlns:a16="http://schemas.microsoft.com/office/drawing/2014/main" id="{6DA91D22-FA9C-4932-418D-26CAC88EEA72}"/>
              </a:ext>
            </a:extLst>
          </p:cNvPr>
          <p:cNvSpPr txBox="1"/>
          <p:nvPr/>
        </p:nvSpPr>
        <p:spPr>
          <a:xfrm>
            <a:off x="2765155" y="379644"/>
            <a:ext cx="8353330" cy="937949"/>
          </a:xfrm>
          <a:prstGeom prst="rect">
            <a:avLst/>
          </a:prstGeom>
          <a:noFill/>
        </p:spPr>
        <p:txBody>
          <a:bodyPr wrap="square" rtlCol="0">
            <a:spAutoFit/>
          </a:bodyPr>
          <a:lstStyle/>
          <a:p>
            <a:pPr>
              <a:lnSpc>
                <a:spcPct val="120000"/>
              </a:lnSpc>
            </a:pPr>
            <a:r>
              <a:rPr lang="en-US" sz="2400" b="1" dirty="0"/>
              <a:t>Quan </a:t>
            </a:r>
            <a:r>
              <a:rPr lang="en-US" sz="2400" b="1" dirty="0" err="1"/>
              <a:t>sát</a:t>
            </a:r>
            <a:r>
              <a:rPr lang="en-US" sz="2400" b="1" dirty="0"/>
              <a:t> </a:t>
            </a:r>
            <a:r>
              <a:rPr lang="en-US" sz="2400" b="1" dirty="0" err="1"/>
              <a:t>hình</a:t>
            </a:r>
            <a:r>
              <a:rPr lang="en-US" sz="2400" b="1" dirty="0"/>
              <a:t>, </a:t>
            </a:r>
            <a:r>
              <a:rPr lang="en-US" sz="2400" b="1" dirty="0" err="1"/>
              <a:t>em</a:t>
            </a:r>
            <a:r>
              <a:rPr lang="en-US" sz="2400" b="1" dirty="0"/>
              <a:t> </a:t>
            </a:r>
            <a:r>
              <a:rPr lang="en-US" sz="2400" b="1" dirty="0" err="1"/>
              <a:t>hãy</a:t>
            </a:r>
            <a:r>
              <a:rPr lang="en-US" sz="2400" b="1" dirty="0"/>
              <a:t> </a:t>
            </a:r>
            <a:r>
              <a:rPr lang="en-US" sz="2400" b="1" dirty="0" err="1"/>
              <a:t>nêu</a:t>
            </a:r>
            <a:r>
              <a:rPr lang="en-US" sz="2400" b="1" dirty="0"/>
              <a:t> </a:t>
            </a:r>
            <a:r>
              <a:rPr lang="en-US" sz="2400" b="1" dirty="0" err="1"/>
              <a:t>những</a:t>
            </a:r>
            <a:r>
              <a:rPr lang="en-US" sz="2400" b="1" dirty="0"/>
              <a:t> </a:t>
            </a:r>
            <a:r>
              <a:rPr lang="en-US" sz="2400" b="1" dirty="0" err="1"/>
              <a:t>sự</a:t>
            </a:r>
            <a:r>
              <a:rPr lang="en-US" sz="2400" b="1" dirty="0"/>
              <a:t> </a:t>
            </a:r>
            <a:r>
              <a:rPr lang="en-US" sz="2400" b="1" dirty="0" err="1"/>
              <a:t>khác</a:t>
            </a:r>
            <a:r>
              <a:rPr lang="en-US" sz="2400" b="1" dirty="0"/>
              <a:t> </a:t>
            </a:r>
            <a:r>
              <a:rPr lang="en-US" sz="2400" b="1" dirty="0" err="1"/>
              <a:t>nhau</a:t>
            </a:r>
            <a:endParaRPr lang="en-US" sz="2400" b="1" dirty="0"/>
          </a:p>
          <a:p>
            <a:pPr>
              <a:lnSpc>
                <a:spcPct val="120000"/>
              </a:lnSpc>
            </a:pPr>
            <a:r>
              <a:rPr lang="en-US" sz="2400" b="1" dirty="0" err="1"/>
              <a:t>giữa</a:t>
            </a:r>
            <a:r>
              <a:rPr lang="en-US" sz="2400" b="1" dirty="0"/>
              <a:t> </a:t>
            </a:r>
            <a:r>
              <a:rPr lang="en-US" sz="2400" b="1" dirty="0" err="1"/>
              <a:t>chất</a:t>
            </a:r>
            <a:r>
              <a:rPr lang="en-US" sz="2400" b="1" dirty="0"/>
              <a:t> </a:t>
            </a:r>
            <a:r>
              <a:rPr lang="en-US" sz="2400" b="1" dirty="0" err="1"/>
              <a:t>điện</a:t>
            </a:r>
            <a:r>
              <a:rPr lang="en-US" sz="2400" b="1" dirty="0"/>
              <a:t> li </a:t>
            </a:r>
            <a:r>
              <a:rPr lang="en-US" sz="2400" b="1" dirty="0" err="1"/>
              <a:t>và</a:t>
            </a:r>
            <a:r>
              <a:rPr lang="en-US" sz="2400" b="1" dirty="0"/>
              <a:t> </a:t>
            </a:r>
            <a:r>
              <a:rPr lang="en-US" sz="2400" b="1" dirty="0" err="1"/>
              <a:t>chất</a:t>
            </a:r>
            <a:r>
              <a:rPr lang="en-US" sz="2400" b="1" dirty="0"/>
              <a:t> </a:t>
            </a:r>
            <a:r>
              <a:rPr lang="en-US" sz="2400" b="1" dirty="0" err="1"/>
              <a:t>không</a:t>
            </a:r>
            <a:r>
              <a:rPr lang="en-US" sz="2400" b="1" dirty="0"/>
              <a:t> </a:t>
            </a:r>
            <a:r>
              <a:rPr lang="en-US" sz="2400" b="1" dirty="0" err="1"/>
              <a:t>điện</a:t>
            </a:r>
            <a:r>
              <a:rPr lang="en-US" sz="2400" b="1" dirty="0"/>
              <a:t> li.</a:t>
            </a:r>
          </a:p>
        </p:txBody>
      </p:sp>
      <p:grpSp>
        <p:nvGrpSpPr>
          <p:cNvPr id="2" name="Group 1">
            <a:extLst>
              <a:ext uri="{FF2B5EF4-FFF2-40B4-BE49-F238E27FC236}">
                <a16:creationId xmlns:a16="http://schemas.microsoft.com/office/drawing/2014/main" id="{5C144708-9BA7-D14C-D30D-0B2F9BA7F53B}"/>
              </a:ext>
            </a:extLst>
          </p:cNvPr>
          <p:cNvGrpSpPr/>
          <p:nvPr/>
        </p:nvGrpSpPr>
        <p:grpSpPr>
          <a:xfrm>
            <a:off x="664207" y="2750040"/>
            <a:ext cx="1974854" cy="460218"/>
            <a:chOff x="664207" y="2750040"/>
            <a:chExt cx="1974854" cy="460218"/>
          </a:xfrm>
        </p:grpSpPr>
        <p:sp>
          <p:nvSpPr>
            <p:cNvPr id="14" name="Rectangle 13">
              <a:extLst>
                <a:ext uri="{FF2B5EF4-FFF2-40B4-BE49-F238E27FC236}">
                  <a16:creationId xmlns:a16="http://schemas.microsoft.com/office/drawing/2014/main" id="{F21C8140-929D-FB88-4EDB-986E2537D6B9}"/>
                </a:ext>
              </a:extLst>
            </p:cNvPr>
            <p:cNvSpPr/>
            <p:nvPr/>
          </p:nvSpPr>
          <p:spPr>
            <a:xfrm>
              <a:off x="664207" y="2750040"/>
              <a:ext cx="1974854" cy="460218"/>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C2159B2-6F68-347E-645E-EA8AF2EDBA5D}"/>
                </a:ext>
              </a:extLst>
            </p:cNvPr>
            <p:cNvSpPr txBox="1"/>
            <p:nvPr/>
          </p:nvSpPr>
          <p:spPr>
            <a:xfrm>
              <a:off x="695957" y="2783044"/>
              <a:ext cx="1911354" cy="394210"/>
            </a:xfrm>
            <a:prstGeom prst="rect">
              <a:avLst/>
            </a:prstGeom>
            <a:noFill/>
          </p:spPr>
          <p:txBody>
            <a:bodyPr wrap="square" rtlCol="0">
              <a:spAutoFit/>
            </a:bodyPr>
            <a:lstStyle/>
            <a:p>
              <a:pPr algn="ctr">
                <a:lnSpc>
                  <a:spcPct val="120000"/>
                </a:lnSpc>
              </a:pPr>
              <a:r>
                <a:rPr lang="en-US"/>
                <a:t>Phân li thành ion</a:t>
              </a:r>
            </a:p>
          </p:txBody>
        </p:sp>
      </p:grpSp>
      <p:grpSp>
        <p:nvGrpSpPr>
          <p:cNvPr id="6" name="Group 5">
            <a:extLst>
              <a:ext uri="{FF2B5EF4-FFF2-40B4-BE49-F238E27FC236}">
                <a16:creationId xmlns:a16="http://schemas.microsoft.com/office/drawing/2014/main" id="{BD3B4CAF-4048-C08A-1FE1-D4547DCA94B1}"/>
              </a:ext>
            </a:extLst>
          </p:cNvPr>
          <p:cNvGrpSpPr/>
          <p:nvPr/>
        </p:nvGrpSpPr>
        <p:grpSpPr>
          <a:xfrm>
            <a:off x="577309" y="3489372"/>
            <a:ext cx="2244505" cy="498475"/>
            <a:chOff x="577309" y="3489372"/>
            <a:chExt cx="2244505" cy="498475"/>
          </a:xfrm>
        </p:grpSpPr>
        <p:sp>
          <p:nvSpPr>
            <p:cNvPr id="17" name="Rectangle 16">
              <a:extLst>
                <a:ext uri="{FF2B5EF4-FFF2-40B4-BE49-F238E27FC236}">
                  <a16:creationId xmlns:a16="http://schemas.microsoft.com/office/drawing/2014/main" id="{4B16652D-C163-32BE-AECF-1DC0326C9FEF}"/>
                </a:ext>
              </a:extLst>
            </p:cNvPr>
            <p:cNvSpPr/>
            <p:nvPr/>
          </p:nvSpPr>
          <p:spPr>
            <a:xfrm>
              <a:off x="607766" y="3489372"/>
              <a:ext cx="2183591" cy="498475"/>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A7D9D5D-9451-AF7E-0EF4-CF46C87C2BA8}"/>
                </a:ext>
              </a:extLst>
            </p:cNvPr>
            <p:cNvSpPr txBox="1"/>
            <p:nvPr/>
          </p:nvSpPr>
          <p:spPr>
            <a:xfrm>
              <a:off x="577309" y="3541504"/>
              <a:ext cx="2244505" cy="394210"/>
            </a:xfrm>
            <a:prstGeom prst="rect">
              <a:avLst/>
            </a:prstGeom>
            <a:noFill/>
          </p:spPr>
          <p:txBody>
            <a:bodyPr wrap="square" rtlCol="0">
              <a:spAutoFit/>
            </a:bodyPr>
            <a:lstStyle/>
            <a:p>
              <a:pPr algn="ctr">
                <a:lnSpc>
                  <a:spcPct val="120000"/>
                </a:lnSpc>
              </a:pPr>
              <a:r>
                <a:rPr lang="en-US"/>
                <a:t>Dung dịch dẫn điện</a:t>
              </a:r>
            </a:p>
          </p:txBody>
        </p:sp>
      </p:grpSp>
      <p:grpSp>
        <p:nvGrpSpPr>
          <p:cNvPr id="15" name="Group 14">
            <a:extLst>
              <a:ext uri="{FF2B5EF4-FFF2-40B4-BE49-F238E27FC236}">
                <a16:creationId xmlns:a16="http://schemas.microsoft.com/office/drawing/2014/main" id="{FFD3D99E-3B88-2006-9CD9-00F0520E1576}"/>
              </a:ext>
            </a:extLst>
          </p:cNvPr>
          <p:cNvGrpSpPr/>
          <p:nvPr/>
        </p:nvGrpSpPr>
        <p:grpSpPr>
          <a:xfrm>
            <a:off x="9494064" y="2376660"/>
            <a:ext cx="1707336" cy="808500"/>
            <a:chOff x="9494064" y="2376660"/>
            <a:chExt cx="1707336" cy="808500"/>
          </a:xfrm>
        </p:grpSpPr>
        <p:sp>
          <p:nvSpPr>
            <p:cNvPr id="19" name="Rectangle 18">
              <a:extLst>
                <a:ext uri="{FF2B5EF4-FFF2-40B4-BE49-F238E27FC236}">
                  <a16:creationId xmlns:a16="http://schemas.microsoft.com/office/drawing/2014/main" id="{FD14E225-8802-3E8F-004A-18E7092169BB}"/>
                </a:ext>
              </a:extLst>
            </p:cNvPr>
            <p:cNvSpPr/>
            <p:nvPr/>
          </p:nvSpPr>
          <p:spPr>
            <a:xfrm>
              <a:off x="9494064" y="2376660"/>
              <a:ext cx="1707336" cy="808500"/>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EB1B673-4E2D-5669-AF5B-CF92E19742A5}"/>
                </a:ext>
              </a:extLst>
            </p:cNvPr>
            <p:cNvSpPr txBox="1"/>
            <p:nvPr/>
          </p:nvSpPr>
          <p:spPr>
            <a:xfrm>
              <a:off x="9555024" y="2409664"/>
              <a:ext cx="1585416" cy="726609"/>
            </a:xfrm>
            <a:prstGeom prst="rect">
              <a:avLst/>
            </a:prstGeom>
            <a:noFill/>
          </p:spPr>
          <p:txBody>
            <a:bodyPr wrap="square" rtlCol="0">
              <a:spAutoFit/>
            </a:bodyPr>
            <a:lstStyle/>
            <a:p>
              <a:pPr algn="ctr">
                <a:lnSpc>
                  <a:spcPct val="120000"/>
                </a:lnSpc>
              </a:pPr>
              <a:r>
                <a:rPr lang="en-US"/>
                <a:t>Không phân li thành ion</a:t>
              </a:r>
            </a:p>
          </p:txBody>
        </p:sp>
      </p:grpSp>
      <p:grpSp>
        <p:nvGrpSpPr>
          <p:cNvPr id="16" name="Group 15">
            <a:extLst>
              <a:ext uri="{FF2B5EF4-FFF2-40B4-BE49-F238E27FC236}">
                <a16:creationId xmlns:a16="http://schemas.microsoft.com/office/drawing/2014/main" id="{1BD85E09-32BC-3B77-13A3-FCB3CF01E63F}"/>
              </a:ext>
            </a:extLst>
          </p:cNvPr>
          <p:cNvGrpSpPr/>
          <p:nvPr/>
        </p:nvGrpSpPr>
        <p:grpSpPr>
          <a:xfrm>
            <a:off x="9418320" y="3516120"/>
            <a:ext cx="1858824" cy="808500"/>
            <a:chOff x="9418320" y="3516120"/>
            <a:chExt cx="1858824" cy="808500"/>
          </a:xfrm>
        </p:grpSpPr>
        <p:sp>
          <p:nvSpPr>
            <p:cNvPr id="22" name="Rectangle 21">
              <a:extLst>
                <a:ext uri="{FF2B5EF4-FFF2-40B4-BE49-F238E27FC236}">
                  <a16:creationId xmlns:a16="http://schemas.microsoft.com/office/drawing/2014/main" id="{F3C23F75-42FE-C86B-6412-9FD4AFC9DD51}"/>
                </a:ext>
              </a:extLst>
            </p:cNvPr>
            <p:cNvSpPr/>
            <p:nvPr/>
          </p:nvSpPr>
          <p:spPr>
            <a:xfrm>
              <a:off x="9418320" y="3516120"/>
              <a:ext cx="1858824" cy="808500"/>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18DF3F-D683-E661-EB8E-307BCEB89D40}"/>
                </a:ext>
              </a:extLst>
            </p:cNvPr>
            <p:cNvSpPr txBox="1"/>
            <p:nvPr/>
          </p:nvSpPr>
          <p:spPr>
            <a:xfrm>
              <a:off x="9441180" y="3549124"/>
              <a:ext cx="1813104" cy="726609"/>
            </a:xfrm>
            <a:prstGeom prst="rect">
              <a:avLst/>
            </a:prstGeom>
            <a:noFill/>
          </p:spPr>
          <p:txBody>
            <a:bodyPr wrap="square" rtlCol="0">
              <a:spAutoFit/>
            </a:bodyPr>
            <a:lstStyle/>
            <a:p>
              <a:pPr algn="ctr">
                <a:lnSpc>
                  <a:spcPct val="120000"/>
                </a:lnSpc>
              </a:pPr>
              <a:r>
                <a:rPr lang="en-US"/>
                <a:t>Dung dịch</a:t>
              </a:r>
            </a:p>
            <a:p>
              <a:pPr algn="ctr">
                <a:lnSpc>
                  <a:spcPct val="120000"/>
                </a:lnSpc>
              </a:pPr>
              <a:r>
                <a:rPr lang="en-US"/>
                <a:t>không dẫn điện</a:t>
              </a:r>
            </a:p>
          </p:txBody>
        </p:sp>
      </p:grpSp>
      <p:grpSp>
        <p:nvGrpSpPr>
          <p:cNvPr id="26" name="Group 25">
            <a:extLst>
              <a:ext uri="{FF2B5EF4-FFF2-40B4-BE49-F238E27FC236}">
                <a16:creationId xmlns:a16="http://schemas.microsoft.com/office/drawing/2014/main" id="{BAB9D189-93FC-8E9F-9B75-3B28E77D14C1}"/>
              </a:ext>
            </a:extLst>
          </p:cNvPr>
          <p:cNvGrpSpPr/>
          <p:nvPr/>
        </p:nvGrpSpPr>
        <p:grpSpPr>
          <a:xfrm>
            <a:off x="1945100" y="433337"/>
            <a:ext cx="702924" cy="869683"/>
            <a:chOff x="665601" y="308500"/>
            <a:chExt cx="787400" cy="974200"/>
          </a:xfrm>
        </p:grpSpPr>
        <p:grpSp>
          <p:nvGrpSpPr>
            <p:cNvPr id="27" name="Google Shape;30510;p89">
              <a:extLst>
                <a:ext uri="{FF2B5EF4-FFF2-40B4-BE49-F238E27FC236}">
                  <a16:creationId xmlns:a16="http://schemas.microsoft.com/office/drawing/2014/main" id="{CDC7EA43-2A79-3C16-3653-EEA15349E8AB}"/>
                </a:ext>
              </a:extLst>
            </p:cNvPr>
            <p:cNvGrpSpPr/>
            <p:nvPr/>
          </p:nvGrpSpPr>
          <p:grpSpPr>
            <a:xfrm>
              <a:off x="896971" y="308500"/>
              <a:ext cx="324660" cy="679110"/>
              <a:chOff x="-39205336" y="3220175"/>
              <a:chExt cx="185100" cy="318225"/>
            </a:xfrm>
            <a:solidFill>
              <a:srgbClr val="00B0F0"/>
            </a:solidFill>
          </p:grpSpPr>
          <p:sp>
            <p:nvSpPr>
              <p:cNvPr id="29" name="Google Shape;30511;p89">
                <a:extLst>
                  <a:ext uri="{FF2B5EF4-FFF2-40B4-BE49-F238E27FC236}">
                    <a16:creationId xmlns:a16="http://schemas.microsoft.com/office/drawing/2014/main" id="{57E57270-AEC5-2711-363A-3E87D8DCEE4C}"/>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512;p89">
                <a:extLst>
                  <a:ext uri="{FF2B5EF4-FFF2-40B4-BE49-F238E27FC236}">
                    <a16:creationId xmlns:a16="http://schemas.microsoft.com/office/drawing/2014/main" id="{120EDDF9-888A-FE30-7DC1-6D977B80F2FD}"/>
                  </a:ext>
                </a:extLst>
              </p:cNvPr>
              <p:cNvSpPr/>
              <p:nvPr/>
            </p:nvSpPr>
            <p:spPr>
              <a:xfrm>
                <a:off x="-39184825" y="3353300"/>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 name="Picture 27">
              <a:extLst>
                <a:ext uri="{FF2B5EF4-FFF2-40B4-BE49-F238E27FC236}">
                  <a16:creationId xmlns:a16="http://schemas.microsoft.com/office/drawing/2014/main" id="{79182B3C-4E17-6DFD-7034-94C3ADC0E4AE}"/>
                </a:ext>
              </a:extLst>
            </p:cNvPr>
            <p:cNvPicPr>
              <a:picLocks noChangeAspect="1"/>
            </p:cNvPicPr>
            <p:nvPr/>
          </p:nvPicPr>
          <p:blipFill>
            <a:blip r:embed="rId4"/>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spTree>
    <p:extLst>
      <p:ext uri="{BB962C8B-B14F-4D97-AF65-F5344CB8AC3E}">
        <p14:creationId xmlns:p14="http://schemas.microsoft.com/office/powerpoint/2010/main" val="4031629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6CF4D3E-C560-EBB8-F21A-FB62E92C504C}"/>
              </a:ext>
            </a:extLst>
          </p:cNvPr>
          <p:cNvSpPr/>
          <p:nvPr/>
        </p:nvSpPr>
        <p:spPr>
          <a:xfrm rot="5400000">
            <a:off x="2668391" y="-2677725"/>
            <a:ext cx="6855219" cy="12213451"/>
          </a:xfrm>
          <a:custGeom>
            <a:avLst/>
            <a:gdLst>
              <a:gd name="connsiteX0" fmla="*/ 0 w 5871852"/>
              <a:gd name="connsiteY0" fmla="*/ 0 h 12213451"/>
              <a:gd name="connsiteX1" fmla="*/ 5871852 w 5871852"/>
              <a:gd name="connsiteY1" fmla="*/ 0 h 12213451"/>
              <a:gd name="connsiteX2" fmla="*/ 5871852 w 5871852"/>
              <a:gd name="connsiteY2" fmla="*/ 12213451 h 12213451"/>
              <a:gd name="connsiteX3" fmla="*/ 0 w 5871852"/>
              <a:gd name="connsiteY3" fmla="*/ 12213451 h 12213451"/>
            </a:gdLst>
            <a:ahLst/>
            <a:cxnLst>
              <a:cxn ang="0">
                <a:pos x="connsiteX0" y="connsiteY0"/>
              </a:cxn>
              <a:cxn ang="0">
                <a:pos x="connsiteX1" y="connsiteY1"/>
              </a:cxn>
              <a:cxn ang="0">
                <a:pos x="connsiteX2" y="connsiteY2"/>
              </a:cxn>
              <a:cxn ang="0">
                <a:pos x="connsiteX3" y="connsiteY3"/>
              </a:cxn>
            </a:cxnLst>
            <a:rect l="l" t="t" r="r" b="b"/>
            <a:pathLst>
              <a:path w="5871852" h="12213451">
                <a:moveTo>
                  <a:pt x="0" y="0"/>
                </a:moveTo>
                <a:lnTo>
                  <a:pt x="5871852" y="0"/>
                </a:lnTo>
                <a:lnTo>
                  <a:pt x="5871852" y="12213451"/>
                </a:lnTo>
                <a:lnTo>
                  <a:pt x="0" y="12213451"/>
                </a:lnTo>
                <a:close/>
              </a:path>
            </a:pathLst>
          </a:custGeom>
          <a:solidFill>
            <a:srgbClr val="F5FEFF"/>
          </a:solidFill>
          <a:ln w="11741" cap="flat">
            <a:noFill/>
            <a:prstDash val="solid"/>
            <a:miter/>
          </a:ln>
        </p:spPr>
        <p:txBody>
          <a:bodyPr rtlCol="0" anchor="ctr"/>
          <a:lstStyle/>
          <a:p>
            <a:endParaRPr lang="en-US"/>
          </a:p>
        </p:txBody>
      </p:sp>
      <p:grpSp>
        <p:nvGrpSpPr>
          <p:cNvPr id="7" name="Graphic 2">
            <a:extLst>
              <a:ext uri="{FF2B5EF4-FFF2-40B4-BE49-F238E27FC236}">
                <a16:creationId xmlns:a16="http://schemas.microsoft.com/office/drawing/2014/main" id="{E6970051-121F-DFC8-0B82-EAA5CCD4258D}"/>
              </a:ext>
            </a:extLst>
          </p:cNvPr>
          <p:cNvGrpSpPr/>
          <p:nvPr/>
        </p:nvGrpSpPr>
        <p:grpSpPr>
          <a:xfrm rot="1963435">
            <a:off x="6349840" y="-1413262"/>
            <a:ext cx="2591811" cy="3546862"/>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905309" y="4862960"/>
            <a:ext cx="3997909" cy="269970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sp>
        <p:nvSpPr>
          <p:cNvPr id="25" name="Freeform: Shape 24">
            <a:extLst>
              <a:ext uri="{FF2B5EF4-FFF2-40B4-BE49-F238E27FC236}">
                <a16:creationId xmlns:a16="http://schemas.microsoft.com/office/drawing/2014/main" id="{205461D1-AE56-492B-9835-A67907AF760D}"/>
              </a:ext>
            </a:extLst>
          </p:cNvPr>
          <p:cNvSpPr/>
          <p:nvPr/>
        </p:nvSpPr>
        <p:spPr>
          <a:xfrm>
            <a:off x="-1836736" y="-1053454"/>
            <a:ext cx="3571627" cy="3141875"/>
          </a:xfrm>
          <a:custGeom>
            <a:avLst/>
            <a:gdLst>
              <a:gd name="connsiteX0" fmla="*/ 128717 w 3571627"/>
              <a:gd name="connsiteY0" fmla="*/ 2853091 h 3141875"/>
              <a:gd name="connsiteX1" fmla="*/ 1779177 w 3571627"/>
              <a:gd name="connsiteY1" fmla="*/ 3066004 h 3141875"/>
              <a:gd name="connsiteX2" fmla="*/ 2428134 w 3571627"/>
              <a:gd name="connsiteY2" fmla="*/ 2035729 h 3141875"/>
              <a:gd name="connsiteX3" fmla="*/ 1531032 w 3571627"/>
              <a:gd name="connsiteY3" fmla="*/ 9471 h 3141875"/>
              <a:gd name="connsiteX4" fmla="*/ 447089 w 3571627"/>
              <a:gd name="connsiteY4" fmla="*/ 2545523 h 314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627" h="3141875">
                <a:moveTo>
                  <a:pt x="128717" y="2853091"/>
                </a:moveTo>
                <a:cubicBezTo>
                  <a:pt x="667166" y="2553274"/>
                  <a:pt x="1213130" y="3389896"/>
                  <a:pt x="1779177" y="3066004"/>
                </a:cubicBezTo>
                <a:cubicBezTo>
                  <a:pt x="2109762" y="2796252"/>
                  <a:pt x="1841771" y="2147999"/>
                  <a:pt x="2428134" y="2035729"/>
                </a:cubicBezTo>
                <a:cubicBezTo>
                  <a:pt x="4818917" y="1569974"/>
                  <a:pt x="2935697" y="-142140"/>
                  <a:pt x="1531032" y="9471"/>
                </a:cubicBezTo>
                <a:cubicBezTo>
                  <a:pt x="90315" y="159085"/>
                  <a:pt x="-470799" y="1681070"/>
                  <a:pt x="447089" y="2545523"/>
                </a:cubicBezTo>
              </a:path>
            </a:pathLst>
          </a:custGeom>
          <a:solidFill>
            <a:srgbClr val="E1F5ED"/>
          </a:solidFill>
          <a:ln w="1174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D004716-DC4F-253F-2BE4-670FD0ED94EF}"/>
              </a:ext>
            </a:extLst>
          </p:cNvPr>
          <p:cNvSpPr/>
          <p:nvPr/>
        </p:nvSpPr>
        <p:spPr>
          <a:xfrm>
            <a:off x="-320223" y="2735175"/>
            <a:ext cx="801489" cy="763285"/>
          </a:xfrm>
          <a:custGeom>
            <a:avLst/>
            <a:gdLst>
              <a:gd name="connsiteX0" fmla="*/ 227080 w 801489"/>
              <a:gd name="connsiteY0" fmla="*/ 122922 h 763285"/>
              <a:gd name="connsiteX1" fmla="*/ 685672 w 801489"/>
              <a:gd name="connsiteY1" fmla="*/ 616275 h 763285"/>
              <a:gd name="connsiteX2" fmla="*/ 227080 w 801489"/>
              <a:gd name="connsiteY2" fmla="*/ 122922 h 763285"/>
            </a:gdLst>
            <a:ahLst/>
            <a:cxnLst>
              <a:cxn ang="0">
                <a:pos x="connsiteX0" y="connsiteY0"/>
              </a:cxn>
              <a:cxn ang="0">
                <a:pos x="connsiteX1" y="connsiteY1"/>
              </a:cxn>
              <a:cxn ang="0">
                <a:pos x="connsiteX2" y="connsiteY2"/>
              </a:cxn>
            </a:cxnLst>
            <a:rect l="l" t="t" r="r" b="b"/>
            <a:pathLst>
              <a:path w="801489" h="763285">
                <a:moveTo>
                  <a:pt x="227080" y="122922"/>
                </a:moveTo>
                <a:cubicBezTo>
                  <a:pt x="-346952" y="395610"/>
                  <a:pt x="302944" y="1055842"/>
                  <a:pt x="685672" y="616275"/>
                </a:cubicBezTo>
                <a:cubicBezTo>
                  <a:pt x="1018254" y="270423"/>
                  <a:pt x="562245" y="-235614"/>
                  <a:pt x="227080" y="122922"/>
                </a:cubicBezTo>
                <a:close/>
              </a:path>
            </a:pathLst>
          </a:custGeom>
          <a:solidFill>
            <a:srgbClr val="CEEBE1"/>
          </a:solidFill>
          <a:ln w="1174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221D51C-B4BD-E1B3-5701-7C6A657155D1}"/>
              </a:ext>
            </a:extLst>
          </p:cNvPr>
          <p:cNvSpPr/>
          <p:nvPr/>
        </p:nvSpPr>
        <p:spPr>
          <a:xfrm>
            <a:off x="10694493" y="-784800"/>
            <a:ext cx="2662976" cy="3006257"/>
          </a:xfrm>
          <a:custGeom>
            <a:avLst/>
            <a:gdLst>
              <a:gd name="connsiteX0" fmla="*/ 1693102 w 2662976"/>
              <a:gd name="connsiteY0" fmla="*/ 0 h 3006257"/>
              <a:gd name="connsiteX1" fmla="*/ 1007975 w 2662976"/>
              <a:gd name="connsiteY1" fmla="*/ 177565 h 3006257"/>
              <a:gd name="connsiteX2" fmla="*/ 192844 w 2662976"/>
              <a:gd name="connsiteY2" fmla="*/ 635922 h 3006257"/>
              <a:gd name="connsiteX3" fmla="*/ 46988 w 2662976"/>
              <a:gd name="connsiteY3" fmla="*/ 1332910 h 3006257"/>
              <a:gd name="connsiteX4" fmla="*/ 449326 w 2662976"/>
              <a:gd name="connsiteY4" fmla="*/ 1652691 h 3006257"/>
              <a:gd name="connsiteX5" fmla="*/ 938804 w 2662976"/>
              <a:gd name="connsiteY5" fmla="*/ 1842705 h 3006257"/>
              <a:gd name="connsiteX6" fmla="*/ 1233218 w 2662976"/>
              <a:gd name="connsiteY6" fmla="*/ 2251620 h 3006257"/>
              <a:gd name="connsiteX7" fmla="*/ 1170507 w 2662976"/>
              <a:gd name="connsiteY7" fmla="*/ 2812852 h 3006257"/>
              <a:gd name="connsiteX8" fmla="*/ 1393990 w 2662976"/>
              <a:gd name="connsiteY8" fmla="*/ 2993940 h 3006257"/>
              <a:gd name="connsiteX9" fmla="*/ 1688874 w 2662976"/>
              <a:gd name="connsiteY9" fmla="*/ 2977146 h 3006257"/>
              <a:gd name="connsiteX10" fmla="*/ 2368012 w 2662976"/>
              <a:gd name="connsiteY10" fmla="*/ 2437406 h 3006257"/>
              <a:gd name="connsiteX11" fmla="*/ 2643168 w 2662976"/>
              <a:gd name="connsiteY11" fmla="*/ 1599962 h 3006257"/>
              <a:gd name="connsiteX12" fmla="*/ 2512225 w 2662976"/>
              <a:gd name="connsiteY12" fmla="*/ 660583 h 3006257"/>
              <a:gd name="connsiteX13" fmla="*/ 1705902 w 2662976"/>
              <a:gd name="connsiteY13" fmla="*/ 274450 h 300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2976" h="3006257">
                <a:moveTo>
                  <a:pt x="1693102" y="0"/>
                </a:moveTo>
                <a:cubicBezTo>
                  <a:pt x="1521644" y="169814"/>
                  <a:pt x="1246724" y="145152"/>
                  <a:pt x="1007975" y="177565"/>
                </a:cubicBezTo>
                <a:cubicBezTo>
                  <a:pt x="691834" y="220429"/>
                  <a:pt x="394131" y="387777"/>
                  <a:pt x="192844" y="635922"/>
                </a:cubicBezTo>
                <a:cubicBezTo>
                  <a:pt x="34892" y="830632"/>
                  <a:pt x="-63286" y="1107666"/>
                  <a:pt x="46988" y="1332910"/>
                </a:cubicBezTo>
                <a:cubicBezTo>
                  <a:pt x="124143" y="1490628"/>
                  <a:pt x="286207" y="1588571"/>
                  <a:pt x="449326" y="1652691"/>
                </a:cubicBezTo>
                <a:cubicBezTo>
                  <a:pt x="612446" y="1716812"/>
                  <a:pt x="786136" y="1756741"/>
                  <a:pt x="938804" y="1842705"/>
                </a:cubicBezTo>
                <a:cubicBezTo>
                  <a:pt x="1091590" y="1928668"/>
                  <a:pt x="1225820" y="2076052"/>
                  <a:pt x="1233218" y="2251620"/>
                </a:cubicBezTo>
                <a:cubicBezTo>
                  <a:pt x="1241205" y="2442573"/>
                  <a:pt x="1100515" y="2635170"/>
                  <a:pt x="1170507" y="2812852"/>
                </a:cubicBezTo>
                <a:cubicBezTo>
                  <a:pt x="1207030" y="2905745"/>
                  <a:pt x="1297340" y="2970335"/>
                  <a:pt x="1393990" y="2993940"/>
                </a:cubicBezTo>
                <a:cubicBezTo>
                  <a:pt x="1490758" y="3017545"/>
                  <a:pt x="1593163" y="3004626"/>
                  <a:pt x="1688874" y="2977146"/>
                </a:cubicBezTo>
                <a:cubicBezTo>
                  <a:pt x="1972955" y="2895645"/>
                  <a:pt x="2211234" y="2688486"/>
                  <a:pt x="2368012" y="2437406"/>
                </a:cubicBezTo>
                <a:cubicBezTo>
                  <a:pt x="2524792" y="2186325"/>
                  <a:pt x="2605589" y="1893790"/>
                  <a:pt x="2643168" y="1599962"/>
                </a:cubicBezTo>
                <a:cubicBezTo>
                  <a:pt x="2683918" y="1280768"/>
                  <a:pt x="2671588" y="939966"/>
                  <a:pt x="2512225" y="660583"/>
                </a:cubicBezTo>
                <a:cubicBezTo>
                  <a:pt x="2352864" y="381201"/>
                  <a:pt x="2014645" y="186373"/>
                  <a:pt x="1705902" y="274450"/>
                </a:cubicBezTo>
              </a:path>
            </a:pathLst>
          </a:custGeom>
          <a:solidFill>
            <a:srgbClr val="CEEBE1"/>
          </a:solidFill>
          <a:ln w="1174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7AA1F33-C45A-DAA1-8B35-6AF1D3B84A4D}"/>
              </a:ext>
            </a:extLst>
          </p:cNvPr>
          <p:cNvSpPr/>
          <p:nvPr/>
        </p:nvSpPr>
        <p:spPr>
          <a:xfrm>
            <a:off x="3501391" y="-1611081"/>
            <a:ext cx="3289741" cy="2112836"/>
          </a:xfrm>
          <a:custGeom>
            <a:avLst/>
            <a:gdLst>
              <a:gd name="connsiteX0" fmla="*/ 3289742 w 3289741"/>
              <a:gd name="connsiteY0" fmla="*/ 1078302 h 2112836"/>
              <a:gd name="connsiteX1" fmla="*/ 1585260 w 3289741"/>
              <a:gd name="connsiteY1" fmla="*/ 2072758 h 2112836"/>
              <a:gd name="connsiteX2" fmla="*/ 449997 w 3289741"/>
              <a:gd name="connsiteY2" fmla="*/ 987758 h 2112836"/>
              <a:gd name="connsiteX3" fmla="*/ 899429 w 3289741"/>
              <a:gd name="connsiteY3" fmla="*/ 99346 h 2112836"/>
              <a:gd name="connsiteX4" fmla="*/ 3048996 w 3289741"/>
              <a:gd name="connsiteY4" fmla="*/ 936203 h 2112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741" h="2112836">
                <a:moveTo>
                  <a:pt x="3289742" y="1078302"/>
                </a:moveTo>
                <a:cubicBezTo>
                  <a:pt x="2525109" y="1285343"/>
                  <a:pt x="2373381" y="2328419"/>
                  <a:pt x="1585260" y="2072758"/>
                </a:cubicBezTo>
                <a:cubicBezTo>
                  <a:pt x="1280746" y="1973876"/>
                  <a:pt x="777411" y="1065031"/>
                  <a:pt x="449997" y="987758"/>
                </a:cubicBezTo>
                <a:cubicBezTo>
                  <a:pt x="-408116" y="785414"/>
                  <a:pt x="83946" y="476554"/>
                  <a:pt x="899429" y="99346"/>
                </a:cubicBezTo>
                <a:cubicBezTo>
                  <a:pt x="1649968" y="-215385"/>
                  <a:pt x="2925100" y="259530"/>
                  <a:pt x="3048996" y="936203"/>
                </a:cubicBezTo>
              </a:path>
            </a:pathLst>
          </a:custGeom>
          <a:solidFill>
            <a:srgbClr val="CEEBE1"/>
          </a:solidFill>
          <a:ln w="1174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32A4132-60EC-5D16-B8F4-EC2D9479FF3F}"/>
              </a:ext>
            </a:extLst>
          </p:cNvPr>
          <p:cNvSpPr/>
          <p:nvPr/>
        </p:nvSpPr>
        <p:spPr>
          <a:xfrm rot="912478">
            <a:off x="3033485" y="6036472"/>
            <a:ext cx="4341645" cy="1982211"/>
          </a:xfrm>
          <a:custGeom>
            <a:avLst/>
            <a:gdLst>
              <a:gd name="connsiteX0" fmla="*/ 4594165 w 5592139"/>
              <a:gd name="connsiteY0" fmla="*/ 1163063 h 2553133"/>
              <a:gd name="connsiteX1" fmla="*/ 4080612 w 5592139"/>
              <a:gd name="connsiteY1" fmla="*/ 936997 h 2553133"/>
              <a:gd name="connsiteX2" fmla="*/ 3572815 w 5592139"/>
              <a:gd name="connsiteY2" fmla="*/ 1151437 h 2553133"/>
              <a:gd name="connsiteX3" fmla="*/ 2091229 w 5592139"/>
              <a:gd name="connsiteY3" fmla="*/ 2181476 h 2553133"/>
              <a:gd name="connsiteX4" fmla="*/ 356214 w 5592139"/>
              <a:gd name="connsiteY4" fmla="*/ 2502197 h 2553133"/>
              <a:gd name="connsiteX5" fmla="*/ 32557 w 5592139"/>
              <a:gd name="connsiteY5" fmla="*/ 2299618 h 2553133"/>
              <a:gd name="connsiteX6" fmla="*/ 49468 w 5592139"/>
              <a:gd name="connsiteY6" fmla="*/ 1970560 h 2553133"/>
              <a:gd name="connsiteX7" fmla="*/ 274830 w 5592139"/>
              <a:gd name="connsiteY7" fmla="*/ 1714899 h 2553133"/>
              <a:gd name="connsiteX8" fmla="*/ 3220621 w 5592139"/>
              <a:gd name="connsiteY8" fmla="*/ 227912 h 2553133"/>
              <a:gd name="connsiteX9" fmla="*/ 4498102 w 5592139"/>
              <a:gd name="connsiteY9" fmla="*/ 20048 h 2553133"/>
              <a:gd name="connsiteX10" fmla="*/ 5572415 w 5592139"/>
              <a:gd name="connsiteY10" fmla="*/ 1023899 h 2553133"/>
              <a:gd name="connsiteX11" fmla="*/ 5355744 w 5592139"/>
              <a:gd name="connsiteY11" fmla="*/ 1539800 h 2553133"/>
              <a:gd name="connsiteX12" fmla="*/ 4594165 w 5592139"/>
              <a:gd name="connsiteY12" fmla="*/ 1163063 h 255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92139" h="2553133">
                <a:moveTo>
                  <a:pt x="4594165" y="1163063"/>
                </a:moveTo>
                <a:cubicBezTo>
                  <a:pt x="4445489" y="1043394"/>
                  <a:pt x="4271447" y="935352"/>
                  <a:pt x="4080612" y="936997"/>
                </a:cubicBezTo>
                <a:cubicBezTo>
                  <a:pt x="3893888" y="938641"/>
                  <a:pt x="3725835" y="1044451"/>
                  <a:pt x="3572815" y="1151437"/>
                </a:cubicBezTo>
                <a:cubicBezTo>
                  <a:pt x="3079461" y="1496232"/>
                  <a:pt x="2619461" y="1892934"/>
                  <a:pt x="2091229" y="2181476"/>
                </a:cubicBezTo>
                <a:cubicBezTo>
                  <a:pt x="1562997" y="2470019"/>
                  <a:pt x="940816" y="2645470"/>
                  <a:pt x="356214" y="2502197"/>
                </a:cubicBezTo>
                <a:cubicBezTo>
                  <a:pt x="228677" y="2470959"/>
                  <a:pt x="93742" y="2415764"/>
                  <a:pt x="32557" y="2299618"/>
                </a:cubicBezTo>
                <a:cubicBezTo>
                  <a:pt x="-20759" y="2198505"/>
                  <a:pt x="-3965" y="2071673"/>
                  <a:pt x="49468" y="1970560"/>
                </a:cubicBezTo>
                <a:cubicBezTo>
                  <a:pt x="102903" y="1869446"/>
                  <a:pt x="188279" y="1789589"/>
                  <a:pt x="274830" y="1714899"/>
                </a:cubicBezTo>
                <a:cubicBezTo>
                  <a:pt x="1112744" y="991487"/>
                  <a:pt x="2173787" y="587739"/>
                  <a:pt x="3220621" y="227912"/>
                </a:cubicBezTo>
                <a:cubicBezTo>
                  <a:pt x="3633177" y="86165"/>
                  <a:pt x="4068047" y="-52881"/>
                  <a:pt x="4498102" y="20048"/>
                </a:cubicBezTo>
                <a:cubicBezTo>
                  <a:pt x="4997796" y="104720"/>
                  <a:pt x="5459676" y="524792"/>
                  <a:pt x="5572415" y="1023899"/>
                </a:cubicBezTo>
                <a:cubicBezTo>
                  <a:pt x="5618921" y="1229414"/>
                  <a:pt x="5596842" y="1484370"/>
                  <a:pt x="5355744" y="1539800"/>
                </a:cubicBezTo>
                <a:cubicBezTo>
                  <a:pt x="5062269" y="1606975"/>
                  <a:pt x="4797448" y="1326653"/>
                  <a:pt x="4594165" y="1163063"/>
                </a:cubicBezTo>
                <a:close/>
              </a:path>
            </a:pathLst>
          </a:custGeom>
          <a:solidFill>
            <a:srgbClr val="CEEBE1"/>
          </a:solidFill>
          <a:ln w="11741" cap="flat">
            <a:noFill/>
            <a:prstDash val="solid"/>
            <a:miter/>
          </a:ln>
        </p:spPr>
        <p:txBody>
          <a:bodyPr rtlCol="0" anchor="ctr"/>
          <a:lstStyle/>
          <a:p>
            <a:endParaRPr lang="en-US"/>
          </a:p>
        </p:txBody>
      </p:sp>
      <p:pic>
        <p:nvPicPr>
          <p:cNvPr id="271" name="Picture 270">
            <a:extLst>
              <a:ext uri="{FF2B5EF4-FFF2-40B4-BE49-F238E27FC236}">
                <a16:creationId xmlns:a16="http://schemas.microsoft.com/office/drawing/2014/main" id="{CC88841F-8217-489C-FA9F-442A854CBB89}"/>
              </a:ext>
            </a:extLst>
          </p:cNvPr>
          <p:cNvPicPr>
            <a:picLocks noChangeAspect="1"/>
          </p:cNvPicPr>
          <p:nvPr/>
        </p:nvPicPr>
        <p:blipFill>
          <a:blip r:embed="rId2"/>
          <a:stretch>
            <a:fillRect/>
          </a:stretch>
        </p:blipFill>
        <p:spPr>
          <a:xfrm>
            <a:off x="-1739900" y="1193800"/>
            <a:ext cx="2413000" cy="2269426"/>
          </a:xfrm>
          <a:prstGeom prst="rect">
            <a:avLst/>
          </a:prstGeom>
        </p:spPr>
      </p:pic>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3"/>
          <a:stretch>
            <a:fillRect/>
          </a:stretch>
        </p:blipFill>
        <p:spPr>
          <a:xfrm>
            <a:off x="-622300" y="-571500"/>
            <a:ext cx="1930400" cy="1831034"/>
          </a:xfrm>
          <a:prstGeom prst="rect">
            <a:avLst/>
          </a:prstGeom>
        </p:spPr>
      </p:pic>
      <p:pic>
        <p:nvPicPr>
          <p:cNvPr id="273" name="Picture 272">
            <a:extLst>
              <a:ext uri="{FF2B5EF4-FFF2-40B4-BE49-F238E27FC236}">
                <a16:creationId xmlns:a16="http://schemas.microsoft.com/office/drawing/2014/main" id="{0A0F2399-2035-76BA-87EC-F48173B98B38}"/>
              </a:ext>
            </a:extLst>
          </p:cNvPr>
          <p:cNvPicPr>
            <a:picLocks noChangeAspect="1"/>
          </p:cNvPicPr>
          <p:nvPr/>
        </p:nvPicPr>
        <p:blipFill>
          <a:blip r:embed="rId4"/>
          <a:stretch>
            <a:fillRect/>
          </a:stretch>
        </p:blipFill>
        <p:spPr>
          <a:xfrm>
            <a:off x="863600" y="-1346200"/>
            <a:ext cx="2070100" cy="2399246"/>
          </a:xfrm>
          <a:prstGeom prst="rect">
            <a:avLst/>
          </a:prstGeom>
        </p:spPr>
      </p:pic>
      <p:pic>
        <p:nvPicPr>
          <p:cNvPr id="274" name="Picture 273">
            <a:extLst>
              <a:ext uri="{FF2B5EF4-FFF2-40B4-BE49-F238E27FC236}">
                <a16:creationId xmlns:a16="http://schemas.microsoft.com/office/drawing/2014/main" id="{B531FB60-52CB-BA19-ED41-B9C60B1070D9}"/>
              </a:ext>
            </a:extLst>
          </p:cNvPr>
          <p:cNvPicPr>
            <a:picLocks noChangeAspect="1"/>
          </p:cNvPicPr>
          <p:nvPr/>
        </p:nvPicPr>
        <p:blipFill>
          <a:blip r:embed="rId5"/>
          <a:stretch>
            <a:fillRect/>
          </a:stretch>
        </p:blipFill>
        <p:spPr>
          <a:xfrm>
            <a:off x="2768600" y="-114300"/>
            <a:ext cx="1155700" cy="1203638"/>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6"/>
          <a:stretch>
            <a:fillRect/>
          </a:stretch>
        </p:blipFill>
        <p:spPr>
          <a:xfrm>
            <a:off x="8470900" y="6019800"/>
            <a:ext cx="1663700" cy="2051342"/>
          </a:xfrm>
          <a:prstGeom prst="rect">
            <a:avLst/>
          </a:prstGeom>
        </p:spPr>
      </p:pic>
      <p:pic>
        <p:nvPicPr>
          <p:cNvPr id="277" name="Picture 276">
            <a:extLst>
              <a:ext uri="{FF2B5EF4-FFF2-40B4-BE49-F238E27FC236}">
                <a16:creationId xmlns:a16="http://schemas.microsoft.com/office/drawing/2014/main" id="{4DDF3366-D0FE-4FB6-B81B-614D06FB5988}"/>
              </a:ext>
            </a:extLst>
          </p:cNvPr>
          <p:cNvPicPr>
            <a:picLocks noChangeAspect="1"/>
          </p:cNvPicPr>
          <p:nvPr/>
        </p:nvPicPr>
        <p:blipFill>
          <a:blip r:embed="rId7"/>
          <a:stretch>
            <a:fillRect/>
          </a:stretch>
        </p:blipFill>
        <p:spPr>
          <a:xfrm>
            <a:off x="2070100" y="6311900"/>
            <a:ext cx="1244600" cy="1646606"/>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8"/>
          <a:stretch>
            <a:fillRect/>
          </a:stretch>
        </p:blipFill>
        <p:spPr>
          <a:xfrm>
            <a:off x="-469900" y="6172200"/>
            <a:ext cx="1295400" cy="1301874"/>
          </a:xfrm>
          <a:prstGeom prst="rect">
            <a:avLst/>
          </a:prstGeom>
        </p:spPr>
      </p:pic>
      <p:pic>
        <p:nvPicPr>
          <p:cNvPr id="279" name="Picture 278">
            <a:extLst>
              <a:ext uri="{FF2B5EF4-FFF2-40B4-BE49-F238E27FC236}">
                <a16:creationId xmlns:a16="http://schemas.microsoft.com/office/drawing/2014/main" id="{562D62EE-67EE-ABA4-5712-2CEE66248933}"/>
              </a:ext>
            </a:extLst>
          </p:cNvPr>
          <p:cNvPicPr>
            <a:picLocks noChangeAspect="1"/>
          </p:cNvPicPr>
          <p:nvPr/>
        </p:nvPicPr>
        <p:blipFill>
          <a:blip r:embed="rId9"/>
          <a:stretch>
            <a:fillRect/>
          </a:stretch>
        </p:blipFill>
        <p:spPr>
          <a:xfrm>
            <a:off x="1016000" y="6210300"/>
            <a:ext cx="876300" cy="1641366"/>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10"/>
          <a:stretch>
            <a:fillRect/>
          </a:stretch>
        </p:blipFill>
        <p:spPr>
          <a:xfrm>
            <a:off x="10223500" y="4953000"/>
            <a:ext cx="2235200" cy="2667711"/>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11"/>
          <a:stretch>
            <a:fillRect/>
          </a:stretch>
        </p:blipFill>
        <p:spPr>
          <a:xfrm>
            <a:off x="10922000" y="-6731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12"/>
          <a:stretch>
            <a:fillRect/>
          </a:stretch>
        </p:blipFill>
        <p:spPr>
          <a:xfrm>
            <a:off x="11684000" y="1485900"/>
            <a:ext cx="876300" cy="1642187"/>
          </a:xfrm>
          <a:prstGeom prst="rect">
            <a:avLst/>
          </a:prstGeom>
        </p:spPr>
      </p:pic>
      <p:pic>
        <p:nvPicPr>
          <p:cNvPr id="284" name="Picture 283">
            <a:extLst>
              <a:ext uri="{FF2B5EF4-FFF2-40B4-BE49-F238E27FC236}">
                <a16:creationId xmlns:a16="http://schemas.microsoft.com/office/drawing/2014/main" id="{4F9ADA12-30A6-7273-6C2E-4D70E536F6B9}"/>
              </a:ext>
            </a:extLst>
          </p:cNvPr>
          <p:cNvPicPr>
            <a:picLocks noChangeAspect="1"/>
          </p:cNvPicPr>
          <p:nvPr/>
        </p:nvPicPr>
        <p:blipFill>
          <a:blip r:embed="rId13"/>
          <a:stretch>
            <a:fillRect/>
          </a:stretch>
        </p:blipFill>
        <p:spPr>
          <a:xfrm>
            <a:off x="6997700" y="6286500"/>
            <a:ext cx="1143000" cy="1189292"/>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18986109">
            <a:off x="-434187" y="4412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08" name="Graphic 287">
            <a:extLst>
              <a:ext uri="{FF2B5EF4-FFF2-40B4-BE49-F238E27FC236}">
                <a16:creationId xmlns:a16="http://schemas.microsoft.com/office/drawing/2014/main" id="{AF7FEC92-1CCA-6F95-21C5-7ACFD16F8DD1}"/>
              </a:ext>
            </a:extLst>
          </p:cNvPr>
          <p:cNvGrpSpPr/>
          <p:nvPr/>
        </p:nvGrpSpPr>
        <p:grpSpPr>
          <a:xfrm rot="21052902">
            <a:off x="8700438" y="-458959"/>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329" name="Channel URL">
            <a:extLst>
              <a:ext uri="{FF2B5EF4-FFF2-40B4-BE49-F238E27FC236}">
                <a16:creationId xmlns:a16="http://schemas.microsoft.com/office/drawing/2014/main" id="{7A859D00-8DF3-8741-58CA-23B90F02641C}"/>
              </a:ext>
            </a:extLst>
          </p:cNvPr>
          <p:cNvSpPr txBox="1"/>
          <p:nvPr/>
        </p:nvSpPr>
        <p:spPr>
          <a:xfrm>
            <a:off x="1263353" y="1744454"/>
            <a:ext cx="9665294"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a:solidFill>
                  <a:srgbClr val="FF7C00"/>
                </a:solidFill>
                <a:latin typeface="Arial" panose="020B0604020202020204" pitchFamily="34" charset="0"/>
                <a:ea typeface="Tahoma" panose="020B0604030504040204" pitchFamily="34" charset="0"/>
                <a:cs typeface="Arial" panose="020B0604020202020204" pitchFamily="34" charset="0"/>
              </a:rPr>
              <a:t>PHẦN II.</a:t>
            </a:r>
            <a:endParaRPr kumimoji="0" lang="vi-VN" sz="6000" b="1" i="0" u="none" strike="noStrike" kern="1200" cap="none" spc="0" normalizeH="0" baseline="0" noProof="0" dirty="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36D76DE1-9BD2-9437-BAE3-DCD4D87120D2}"/>
              </a:ext>
            </a:extLst>
          </p:cNvPr>
          <p:cNvSpPr/>
          <p:nvPr/>
        </p:nvSpPr>
        <p:spPr>
          <a:xfrm>
            <a:off x="1638302" y="2925263"/>
            <a:ext cx="8915398" cy="18562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nnel URL">
            <a:extLst>
              <a:ext uri="{FF2B5EF4-FFF2-40B4-BE49-F238E27FC236}">
                <a16:creationId xmlns:a16="http://schemas.microsoft.com/office/drawing/2014/main" id="{93711324-B053-1F65-D238-20E9B1C4C5D5}"/>
              </a:ext>
            </a:extLst>
          </p:cNvPr>
          <p:cNvSpPr txBox="1"/>
          <p:nvPr/>
        </p:nvSpPr>
        <p:spPr>
          <a:xfrm>
            <a:off x="1790700" y="3030121"/>
            <a:ext cx="8610600" cy="1612749"/>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THUYẾT BR</a:t>
            </a:r>
            <a:r>
              <a:rPr kumimoji="0" lang="en-US" sz="6000"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4400" b="1"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NSTED - LOWRY </a:t>
            </a: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VỀ ACID - BASE</a:t>
            </a:r>
            <a:endParaRPr kumimoji="0" lang="vi-VN" sz="44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793441713"/>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4" name="Group 273">
            <a:extLst>
              <a:ext uri="{FF2B5EF4-FFF2-40B4-BE49-F238E27FC236}">
                <a16:creationId xmlns:a16="http://schemas.microsoft.com/office/drawing/2014/main" id="{B6E95011-3399-1F84-EE4C-905A00F3FA12}"/>
              </a:ext>
            </a:extLst>
          </p:cNvPr>
          <p:cNvGrpSpPr/>
          <p:nvPr/>
        </p:nvGrpSpPr>
        <p:grpSpPr>
          <a:xfrm>
            <a:off x="5607584" y="2027407"/>
            <a:ext cx="6849960" cy="2680395"/>
            <a:chOff x="5607584" y="2027407"/>
            <a:chExt cx="6849960" cy="2680395"/>
          </a:xfrm>
        </p:grpSpPr>
        <p:grpSp>
          <p:nvGrpSpPr>
            <p:cNvPr id="263" name="Graphic 2">
              <a:extLst>
                <a:ext uri="{FF2B5EF4-FFF2-40B4-BE49-F238E27FC236}">
                  <a16:creationId xmlns:a16="http://schemas.microsoft.com/office/drawing/2014/main" id="{89BCD28A-206C-E2C3-72FC-CE48D71EA0C8}"/>
                </a:ext>
              </a:extLst>
            </p:cNvPr>
            <p:cNvGrpSpPr/>
            <p:nvPr/>
          </p:nvGrpSpPr>
          <p:grpSpPr>
            <a:xfrm rot="2721373" flipH="1">
              <a:off x="5172881" y="2462110"/>
              <a:ext cx="2677390" cy="1807984"/>
              <a:chOff x="-571934" y="3673696"/>
              <a:chExt cx="3997909" cy="2699702"/>
            </a:xfrm>
            <a:solidFill>
              <a:schemeClr val="accent5">
                <a:lumMod val="60000"/>
                <a:lumOff val="40000"/>
              </a:schemeClr>
            </a:solidFill>
          </p:grpSpPr>
          <p:sp>
            <p:nvSpPr>
              <p:cNvPr id="264" name="Freeform: Shape 263">
                <a:extLst>
                  <a:ext uri="{FF2B5EF4-FFF2-40B4-BE49-F238E27FC236}">
                    <a16:creationId xmlns:a16="http://schemas.microsoft.com/office/drawing/2014/main" id="{EB0215A7-AB06-B71D-D9D3-6C968A657B6B}"/>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grpFill/>
              <a:ln w="11741"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7FA5D864-D885-B926-B0A6-D1F637835DF5}"/>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grpFill/>
              <a:ln w="11741"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F08A3BF-D9DF-92BC-5EDC-BC3786D0783F}"/>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grpFill/>
              <a:ln w="11741"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A0D0F3C3-2D15-56E4-EE9B-029E57C03470}"/>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grpFill/>
              <a:ln w="11741"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9DF1C34E-657E-BF52-D65E-9BC89A89C0EE}"/>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grpFill/>
              <a:ln w="11741"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158428-4E8D-F45D-0BE2-0E07FA89F516}"/>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grpFill/>
              <a:ln w="11741"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535BA3D9-FFD8-994F-7420-23A8880D5E95}"/>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grpFill/>
              <a:ln w="11741"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759944B3-F587-A8B4-A5C7-E69E4426D490}"/>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grpFill/>
              <a:ln w="11741" cap="flat">
                <a:noFill/>
                <a:prstDash val="solid"/>
                <a:miter/>
              </a:ln>
            </p:spPr>
            <p:txBody>
              <a:bodyPr rtlCol="0" anchor="ctr"/>
              <a:lstStyle/>
              <a:p>
                <a:endParaRPr lang="en-US"/>
              </a:p>
            </p:txBody>
          </p:sp>
        </p:grpSp>
        <p:grpSp>
          <p:nvGrpSpPr>
            <p:cNvPr id="28" name="Graphic 2">
              <a:extLst>
                <a:ext uri="{FF2B5EF4-FFF2-40B4-BE49-F238E27FC236}">
                  <a16:creationId xmlns:a16="http://schemas.microsoft.com/office/drawing/2014/main" id="{EC72C166-500D-6E8E-0FE8-4BC2E1C3E755}"/>
                </a:ext>
              </a:extLst>
            </p:cNvPr>
            <p:cNvGrpSpPr/>
            <p:nvPr/>
          </p:nvGrpSpPr>
          <p:grpSpPr>
            <a:xfrm rot="19579137">
              <a:off x="9780154" y="2636675"/>
              <a:ext cx="2677390" cy="1807984"/>
              <a:chOff x="-571934" y="3673696"/>
              <a:chExt cx="3997909" cy="2699702"/>
            </a:xfrm>
            <a:solidFill>
              <a:schemeClr val="accent5">
                <a:lumMod val="60000"/>
                <a:lumOff val="40000"/>
              </a:schemeClr>
            </a:solidFill>
          </p:grpSpPr>
          <p:sp>
            <p:nvSpPr>
              <p:cNvPr id="30" name="Freeform: Shape 29">
                <a:extLst>
                  <a:ext uri="{FF2B5EF4-FFF2-40B4-BE49-F238E27FC236}">
                    <a16:creationId xmlns:a16="http://schemas.microsoft.com/office/drawing/2014/main" id="{34F8A17D-7952-CC60-768E-E07DBD68D772}"/>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grpFill/>
              <a:ln w="1174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7FB3C23-FFE5-24AE-751F-216DC2BB32AC}"/>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grpFill/>
              <a:ln w="11741"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C584D455-25ED-C351-CA56-6EEACFCDF698}"/>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grpFill/>
              <a:ln w="11741"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1C4C4132-FC18-F72D-9983-6DD9A792595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grpFill/>
              <a:ln w="11741"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D2B93D59-8C5E-00CD-4590-F3CDEEE4CAEF}"/>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grpFill/>
              <a:ln w="11741"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8B64457F-9C1B-0385-95C8-FBCBCEF94348}"/>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grpFill/>
              <a:ln w="11741"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F1108B77-A4A4-226D-7225-D9EE9347FB82}"/>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grpFill/>
              <a:ln w="11741"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F195D1B6-6681-0459-4F15-DE321378AC82}"/>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grpFill/>
              <a:ln w="11741" cap="flat">
                <a:noFill/>
                <a:prstDash val="solid"/>
                <a:miter/>
              </a:ln>
            </p:spPr>
            <p:txBody>
              <a:bodyPr rtlCol="0" anchor="ctr"/>
              <a:lstStyle/>
              <a:p>
                <a:endParaRPr lang="en-US"/>
              </a:p>
            </p:txBody>
          </p:sp>
        </p:grpSp>
        <p:sp>
          <p:nvSpPr>
            <p:cNvPr id="27" name="Rectangle: Rounded Corners 26">
              <a:extLst>
                <a:ext uri="{FF2B5EF4-FFF2-40B4-BE49-F238E27FC236}">
                  <a16:creationId xmlns:a16="http://schemas.microsoft.com/office/drawing/2014/main" id="{F0E17BF4-90DC-3037-28F0-36CD829EC3C6}"/>
                </a:ext>
              </a:extLst>
            </p:cNvPr>
            <p:cNvSpPr/>
            <p:nvPr/>
          </p:nvSpPr>
          <p:spPr>
            <a:xfrm>
              <a:off x="6646779" y="2509823"/>
              <a:ext cx="4554622" cy="2197979"/>
            </a:xfrm>
            <a:prstGeom prst="roundRect">
              <a:avLst/>
            </a:prstGeom>
            <a:solidFill>
              <a:srgbClr val="FDF1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extBox 272">
              <a:extLst>
                <a:ext uri="{FF2B5EF4-FFF2-40B4-BE49-F238E27FC236}">
                  <a16:creationId xmlns:a16="http://schemas.microsoft.com/office/drawing/2014/main" id="{275BD95D-4BF7-D868-9FBD-42EB116E4894}"/>
                </a:ext>
              </a:extLst>
            </p:cNvPr>
            <p:cNvSpPr txBox="1"/>
            <p:nvPr/>
          </p:nvSpPr>
          <p:spPr>
            <a:xfrm>
              <a:off x="6846994" y="2667498"/>
              <a:ext cx="4171526" cy="1905073"/>
            </a:xfrm>
            <a:prstGeom prst="rect">
              <a:avLst/>
            </a:prstGeom>
            <a:noFill/>
          </p:spPr>
          <p:txBody>
            <a:bodyPr wrap="square" rtlCol="0">
              <a:spAutoFit/>
            </a:bodyPr>
            <a:lstStyle/>
            <a:p>
              <a:pPr algn="just">
                <a:lnSpc>
                  <a:spcPct val="120000"/>
                </a:lnSpc>
              </a:pPr>
              <a:r>
                <a:rPr lang="vi-VN" sz="2000">
                  <a:latin typeface="+mj-lt"/>
                </a:rPr>
                <a:t>Năm 1923, Br</a:t>
              </a:r>
              <a:r>
                <a:rPr lang="en-US" sz="1600" b="1">
                  <a:latin typeface="+mj-lt"/>
                  <a:sym typeface="Symbol" panose="05050102010706020507" pitchFamily="18" charset="2"/>
                </a:rPr>
                <a:t></a:t>
              </a:r>
              <a:r>
                <a:rPr lang="vi-VN" sz="2000">
                  <a:latin typeface="+mj-lt"/>
                </a:rPr>
                <a:t>nsted và Lowry đã đề xuất thuyết về acid - base như sau: </a:t>
              </a:r>
              <a:r>
                <a:rPr lang="vi-VN" sz="2000" b="1">
                  <a:latin typeface="+mj-lt"/>
                </a:rPr>
                <a:t>Acid là những chất có khả năng cho H</a:t>
              </a:r>
              <a:r>
                <a:rPr lang="vi-VN" sz="2000" b="1" baseline="30000">
                  <a:latin typeface="+mj-lt"/>
                </a:rPr>
                <a:t>+</a:t>
              </a:r>
              <a:r>
                <a:rPr lang="vi-VN" sz="2000" b="1">
                  <a:latin typeface="+mj-lt"/>
                </a:rPr>
                <a:t>, base là những chất có khả năng nhận H</a:t>
              </a:r>
              <a:r>
                <a:rPr lang="vi-VN" sz="2000" b="1" baseline="30000">
                  <a:latin typeface="+mj-lt"/>
                </a:rPr>
                <a:t>+</a:t>
              </a:r>
              <a:r>
                <a:rPr lang="vi-VN" sz="2000" b="1">
                  <a:latin typeface="+mj-lt"/>
                </a:rPr>
                <a:t>.</a:t>
              </a:r>
            </a:p>
          </p:txBody>
        </p:sp>
      </p:grpSp>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09800" y="278716"/>
              <a:ext cx="7772400" cy="618631"/>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1. THUYẾT BR</a:t>
              </a:r>
              <a:r>
                <a:rPr kumimoji="0" lang="en-US" sz="3500"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NSTED - LOWRY VỀ ACID - BASE</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pic>
        <p:nvPicPr>
          <p:cNvPr id="5" name="Picture 2" descr="According to Johannes Nicolaus Brønsted (1879 -1947; left) and Thomas... |  Download Scientific Diagram">
            <a:extLst>
              <a:ext uri="{FF2B5EF4-FFF2-40B4-BE49-F238E27FC236}">
                <a16:creationId xmlns:a16="http://schemas.microsoft.com/office/drawing/2014/main" id="{B39F657C-BD34-55C0-2331-A35620E5C5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325" y="1714595"/>
            <a:ext cx="5563387" cy="356711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B9679FE8-BFD1-3AB3-E79B-AE00E5DB81B1}"/>
              </a:ext>
            </a:extLst>
          </p:cNvPr>
          <p:cNvSpPr/>
          <p:nvPr/>
        </p:nvSpPr>
        <p:spPr>
          <a:xfrm>
            <a:off x="383169" y="5380401"/>
            <a:ext cx="2274325" cy="43947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8000"/>
              </a:lnSpc>
            </a:pPr>
            <a:r>
              <a:rPr lang="en-US" sz="2200" b="1"/>
              <a:t>BR</a:t>
            </a:r>
            <a:r>
              <a:rPr lang="en-US" sz="3100" b="1"/>
              <a:t>ø</a:t>
            </a:r>
            <a:r>
              <a:rPr lang="en-US" sz="2200" b="1"/>
              <a:t>NSTED</a:t>
            </a:r>
          </a:p>
        </p:txBody>
      </p:sp>
      <p:sp>
        <p:nvSpPr>
          <p:cNvPr id="26" name="Rectangle: Rounded Corners 25">
            <a:extLst>
              <a:ext uri="{FF2B5EF4-FFF2-40B4-BE49-F238E27FC236}">
                <a16:creationId xmlns:a16="http://schemas.microsoft.com/office/drawing/2014/main" id="{5A0CC6BD-94FD-C32A-F97B-597FF9104852}"/>
              </a:ext>
            </a:extLst>
          </p:cNvPr>
          <p:cNvSpPr/>
          <p:nvPr/>
        </p:nvSpPr>
        <p:spPr>
          <a:xfrm>
            <a:off x="3238500" y="5380401"/>
            <a:ext cx="2274325" cy="43947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LOWRY</a:t>
            </a:r>
          </a:p>
        </p:txBody>
      </p:sp>
    </p:spTree>
    <p:extLst>
      <p:ext uri="{BB962C8B-B14F-4D97-AF65-F5344CB8AC3E}">
        <p14:creationId xmlns:p14="http://schemas.microsoft.com/office/powerpoint/2010/main" val="103490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4"/>
                                        </p:tgtEl>
                                        <p:attrNameLst>
                                          <p:attrName>style.visibility</p:attrName>
                                        </p:attrNameLst>
                                      </p:cBhvr>
                                      <p:to>
                                        <p:strVal val="visible"/>
                                      </p:to>
                                    </p:set>
                                    <p:animEffect transition="in" filter="fade">
                                      <p:cBhvr>
                                        <p:cTn id="24"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09800" y="278716"/>
              <a:ext cx="7772400" cy="618631"/>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rPr>
                <a:t>1. THUYẾT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rPr>
                <a:t>BR</a:t>
              </a:r>
              <a:r>
                <a:rPr kumimoji="0" lang="en-US" sz="3500" i="0" u="none" strike="noStrike" kern="1200" cap="none" spc="0" normalizeH="0" baseline="0" noProof="0" dirty="0" err="1">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rPr>
                <a:t>NSTED</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rPr>
                <a:t> - LOWRY VỀ ACID - BASE</a:t>
              </a:r>
              <a:endPar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275" name="Group 274">
            <a:extLst>
              <a:ext uri="{FF2B5EF4-FFF2-40B4-BE49-F238E27FC236}">
                <a16:creationId xmlns:a16="http://schemas.microsoft.com/office/drawing/2014/main" id="{49B335B1-3955-1759-DA1D-5776C509D0F7}"/>
              </a:ext>
            </a:extLst>
          </p:cNvPr>
          <p:cNvGrpSpPr/>
          <p:nvPr/>
        </p:nvGrpSpPr>
        <p:grpSpPr>
          <a:xfrm>
            <a:off x="723900" y="1203325"/>
            <a:ext cx="1988820" cy="809625"/>
            <a:chOff x="723900" y="1057275"/>
            <a:chExt cx="1988820" cy="809625"/>
          </a:xfrm>
        </p:grpSpPr>
        <p:sp>
          <p:nvSpPr>
            <p:cNvPr id="262" name="Rectangle: Rounded Corners 261">
              <a:extLst>
                <a:ext uri="{FF2B5EF4-FFF2-40B4-BE49-F238E27FC236}">
                  <a16:creationId xmlns:a16="http://schemas.microsoft.com/office/drawing/2014/main" id="{ABED84DC-66C0-0912-7ACC-8873870A3C93}"/>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hemistry - Free education icons">
              <a:extLst>
                <a:ext uri="{FF2B5EF4-FFF2-40B4-BE49-F238E27FC236}">
                  <a16:creationId xmlns:a16="http://schemas.microsoft.com/office/drawing/2014/main" id="{5D74C370-C9B0-70F2-55BD-748F72CF2D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id="{EE68F4B2-5376-06F9-613D-6536BC5ABD48}"/>
                </a:ext>
              </a:extLst>
            </p:cNvPr>
            <p:cNvSpPr txBox="1"/>
            <p:nvPr/>
          </p:nvSpPr>
          <p:spPr>
            <a:xfrm>
              <a:off x="1451427" y="1314926"/>
              <a:ext cx="1172116" cy="430887"/>
            </a:xfrm>
            <a:prstGeom prst="rect">
              <a:avLst/>
            </a:prstGeom>
            <a:noFill/>
          </p:spPr>
          <p:txBody>
            <a:bodyPr wrap="none" rtlCol="0">
              <a:spAutoFit/>
            </a:bodyPr>
            <a:lstStyle/>
            <a:p>
              <a:r>
                <a:rPr lang="en-US" sz="2200" b="1">
                  <a:solidFill>
                    <a:schemeClr val="bg1"/>
                  </a:solidFill>
                </a:rPr>
                <a:t>VÍ DỤ 1</a:t>
              </a:r>
            </a:p>
          </p:txBody>
        </p:sp>
      </p:grpSp>
      <p:sp>
        <p:nvSpPr>
          <p:cNvPr id="277" name="TextBox 276">
            <a:extLst>
              <a:ext uri="{FF2B5EF4-FFF2-40B4-BE49-F238E27FC236}">
                <a16:creationId xmlns:a16="http://schemas.microsoft.com/office/drawing/2014/main" id="{A9079077-8347-CC35-7936-937D549ADDFD}"/>
              </a:ext>
            </a:extLst>
          </p:cNvPr>
          <p:cNvSpPr txBox="1"/>
          <p:nvPr/>
        </p:nvSpPr>
        <p:spPr>
          <a:xfrm>
            <a:off x="2722074" y="1429410"/>
            <a:ext cx="6536225" cy="461217"/>
          </a:xfrm>
          <a:prstGeom prst="rect">
            <a:avLst/>
          </a:prstGeom>
          <a:noFill/>
        </p:spPr>
        <p:txBody>
          <a:bodyPr wrap="square" rtlCol="0">
            <a:spAutoFit/>
          </a:bodyPr>
          <a:lstStyle/>
          <a:p>
            <a:pPr>
              <a:lnSpc>
                <a:spcPct val="120000"/>
              </a:lnSpc>
            </a:pPr>
            <a:r>
              <a:rPr lang="en-US" sz="2200"/>
              <a:t>HCl phân li trong nước theo phương trình sau:</a:t>
            </a:r>
          </a:p>
        </p:txBody>
      </p:sp>
      <p:grpSp>
        <p:nvGrpSpPr>
          <p:cNvPr id="284" name="Group 283">
            <a:extLst>
              <a:ext uri="{FF2B5EF4-FFF2-40B4-BE49-F238E27FC236}">
                <a16:creationId xmlns:a16="http://schemas.microsoft.com/office/drawing/2014/main" id="{1A72A920-F66C-9CBB-E1AE-43E10A046720}"/>
              </a:ext>
            </a:extLst>
          </p:cNvPr>
          <p:cNvGrpSpPr/>
          <p:nvPr/>
        </p:nvGrpSpPr>
        <p:grpSpPr>
          <a:xfrm>
            <a:off x="4297722" y="2110911"/>
            <a:ext cx="3423878" cy="686264"/>
            <a:chOff x="4297722" y="2463336"/>
            <a:chExt cx="3423878" cy="686264"/>
          </a:xfrm>
        </p:grpSpPr>
        <p:sp>
          <p:nvSpPr>
            <p:cNvPr id="283" name="Hexagon 282">
              <a:extLst>
                <a:ext uri="{FF2B5EF4-FFF2-40B4-BE49-F238E27FC236}">
                  <a16:creationId xmlns:a16="http://schemas.microsoft.com/office/drawing/2014/main" id="{85F4A0AE-8710-D44F-059F-53BEC667FA38}"/>
                </a:ext>
              </a:extLst>
            </p:cNvPr>
            <p:cNvSpPr/>
            <p:nvPr/>
          </p:nvSpPr>
          <p:spPr>
            <a:xfrm>
              <a:off x="4297722" y="2463336"/>
              <a:ext cx="3423878"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id="{9241D053-4728-8D0F-4D10-91D2D7141D6A}"/>
                </a:ext>
              </a:extLst>
            </p:cNvPr>
            <p:cNvSpPr txBox="1"/>
            <p:nvPr/>
          </p:nvSpPr>
          <p:spPr>
            <a:xfrm>
              <a:off x="4529944" y="2563908"/>
              <a:ext cx="3010235" cy="523220"/>
            </a:xfrm>
            <a:prstGeom prst="rect">
              <a:avLst/>
            </a:prstGeom>
            <a:noFill/>
          </p:spPr>
          <p:txBody>
            <a:bodyPr wrap="square" rtlCol="0">
              <a:spAutoFit/>
            </a:bodyPr>
            <a:lstStyle/>
            <a:p>
              <a:pPr algn="ctr"/>
              <a:r>
                <a:rPr lang="en-US" sz="2800" b="1">
                  <a:solidFill>
                    <a:srgbClr val="FF0000"/>
                  </a:solidFill>
                  <a:latin typeface="+mj-lt"/>
                </a:rPr>
                <a:t>HCl  </a:t>
              </a:r>
              <a:r>
                <a:rPr lang="en-US" sz="2800" b="1">
                  <a:solidFill>
                    <a:srgbClr val="FF0000"/>
                  </a:solidFill>
                  <a:latin typeface="+mj-lt"/>
                  <a:cs typeface="Times New Roman" panose="02020603050405020304" pitchFamily="18" charset="0"/>
                </a:rPr>
                <a:t>→  H</a:t>
              </a:r>
              <a:r>
                <a:rPr lang="en-US" sz="2800" b="1" baseline="30000">
                  <a:solidFill>
                    <a:srgbClr val="FF0000"/>
                  </a:solidFill>
                  <a:latin typeface="+mj-lt"/>
                  <a:cs typeface="Times New Roman" panose="02020603050405020304" pitchFamily="18" charset="0"/>
                </a:rPr>
                <a:t>+</a:t>
              </a:r>
              <a:r>
                <a:rPr lang="en-US" sz="2800" b="1">
                  <a:solidFill>
                    <a:srgbClr val="FF0000"/>
                  </a:solidFill>
                  <a:latin typeface="+mj-lt"/>
                  <a:cs typeface="Times New Roman" panose="02020603050405020304" pitchFamily="18" charset="0"/>
                </a:rPr>
                <a:t>  +  Cl</a:t>
              </a:r>
              <a:r>
                <a:rPr lang="en-US" sz="3600" b="1" baseline="30000">
                  <a:solidFill>
                    <a:srgbClr val="FF0000"/>
                  </a:solidFill>
                  <a:latin typeface="+mj-lt"/>
                  <a:cs typeface="Times New Roman" panose="02020603050405020304" pitchFamily="18" charset="0"/>
                </a:rPr>
                <a:t>-</a:t>
              </a:r>
              <a:endParaRPr lang="en-US" sz="2800" b="1" baseline="30000">
                <a:solidFill>
                  <a:srgbClr val="FF0000"/>
                </a:solidFill>
                <a:latin typeface="+mj-lt"/>
              </a:endParaRPr>
            </a:p>
          </p:txBody>
        </p:sp>
      </p:grpSp>
      <p:sp>
        <p:nvSpPr>
          <p:cNvPr id="285" name="TextBox 284">
            <a:extLst>
              <a:ext uri="{FF2B5EF4-FFF2-40B4-BE49-F238E27FC236}">
                <a16:creationId xmlns:a16="http://schemas.microsoft.com/office/drawing/2014/main" id="{330A36D6-841E-6FEA-0368-0B1C211903C1}"/>
              </a:ext>
            </a:extLst>
          </p:cNvPr>
          <p:cNvSpPr txBox="1"/>
          <p:nvPr/>
        </p:nvSpPr>
        <p:spPr>
          <a:xfrm>
            <a:off x="7779797" y="2125487"/>
            <a:ext cx="907003" cy="561885"/>
          </a:xfrm>
          <a:prstGeom prst="rect">
            <a:avLst/>
          </a:prstGeom>
          <a:noFill/>
        </p:spPr>
        <p:txBody>
          <a:bodyPr wrap="square" rtlCol="0">
            <a:spAutoFit/>
          </a:bodyPr>
          <a:lstStyle/>
          <a:p>
            <a:pPr>
              <a:lnSpc>
                <a:spcPct val="120000"/>
              </a:lnSpc>
            </a:pPr>
            <a:r>
              <a:rPr lang="en-US" sz="2800" b="1">
                <a:solidFill>
                  <a:srgbClr val="7030A0"/>
                </a:solidFill>
                <a:latin typeface="+mj-lt"/>
              </a:rPr>
              <a:t>(3a)</a:t>
            </a:r>
          </a:p>
        </p:txBody>
      </p:sp>
      <p:grpSp>
        <p:nvGrpSpPr>
          <p:cNvPr id="5" name="Group 4">
            <a:extLst>
              <a:ext uri="{FF2B5EF4-FFF2-40B4-BE49-F238E27FC236}">
                <a16:creationId xmlns:a16="http://schemas.microsoft.com/office/drawing/2014/main" id="{C10EE0CC-53F7-C6CE-85A4-6C4884744436}"/>
              </a:ext>
            </a:extLst>
          </p:cNvPr>
          <p:cNvGrpSpPr/>
          <p:nvPr/>
        </p:nvGrpSpPr>
        <p:grpSpPr>
          <a:xfrm>
            <a:off x="843139" y="3211065"/>
            <a:ext cx="10505723" cy="1503810"/>
            <a:chOff x="843139" y="3211065"/>
            <a:chExt cx="10505723" cy="1503810"/>
          </a:xfrm>
        </p:grpSpPr>
        <p:sp>
          <p:nvSpPr>
            <p:cNvPr id="286" name="Rectangle 285">
              <a:extLst>
                <a:ext uri="{FF2B5EF4-FFF2-40B4-BE49-F238E27FC236}">
                  <a16:creationId xmlns:a16="http://schemas.microsoft.com/office/drawing/2014/main" id="{3000BAA0-8EA1-D823-6BC2-480A182D6137}"/>
                </a:ext>
              </a:extLst>
            </p:cNvPr>
            <p:cNvSpPr/>
            <p:nvPr/>
          </p:nvSpPr>
          <p:spPr>
            <a:xfrm>
              <a:off x="843139" y="3211065"/>
              <a:ext cx="10505723" cy="1503810"/>
            </a:xfrm>
            <a:prstGeom prst="rect">
              <a:avLst/>
            </a:prstGeom>
            <a:solidFill>
              <a:schemeClr val="accent3">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extBox 287">
              <a:extLst>
                <a:ext uri="{FF2B5EF4-FFF2-40B4-BE49-F238E27FC236}">
                  <a16:creationId xmlns:a16="http://schemas.microsoft.com/office/drawing/2014/main" id="{A1D19483-52F1-44ED-5DE0-6A6DCF51F102}"/>
                </a:ext>
              </a:extLst>
            </p:cNvPr>
            <p:cNvSpPr txBox="1"/>
            <p:nvPr/>
          </p:nvSpPr>
          <p:spPr>
            <a:xfrm>
              <a:off x="979884" y="3323358"/>
              <a:ext cx="10232232" cy="1273747"/>
            </a:xfrm>
            <a:prstGeom prst="rect">
              <a:avLst/>
            </a:prstGeom>
            <a:noFill/>
          </p:spPr>
          <p:txBody>
            <a:bodyPr wrap="square">
              <a:spAutoFit/>
            </a:bodyPr>
            <a:lstStyle/>
            <a:p>
              <a:pPr>
                <a:lnSpc>
                  <a:spcPct val="120000"/>
                </a:lnSpc>
              </a:pPr>
              <a:r>
                <a:rPr lang="en-US" sz="2200"/>
                <a:t>Trong thực tế, H</a:t>
              </a:r>
              <a:r>
                <a:rPr lang="en-US" sz="2200" baseline="30000"/>
                <a:t>+</a:t>
              </a:r>
              <a:r>
                <a:rPr lang="en-US" sz="2200"/>
                <a:t> không tồn tại độc lập trong nước mà dễ dàng kết hợp với H</a:t>
              </a:r>
              <a:r>
                <a:rPr lang="en-US" sz="2200" baseline="-25000"/>
                <a:t>2</a:t>
              </a:r>
              <a:r>
                <a:rPr lang="en-US" sz="2200"/>
                <a:t>O để tạo thành ion H</a:t>
              </a:r>
              <a:r>
                <a:rPr lang="en-US" sz="2200" baseline="-25000"/>
                <a:t>3</a:t>
              </a:r>
              <a:r>
                <a:rPr lang="en-US" sz="2200"/>
                <a:t>O</a:t>
              </a:r>
              <a:r>
                <a:rPr lang="en-US" sz="2200" baseline="30000"/>
                <a:t>+</a:t>
              </a:r>
              <a:r>
                <a:rPr lang="en-US" sz="2200"/>
                <a:t> (hydronium) nên sự phân li của HCl trong nước được viết lại dưới dạng:</a:t>
              </a:r>
            </a:p>
          </p:txBody>
        </p:sp>
      </p:grpSp>
      <p:grpSp>
        <p:nvGrpSpPr>
          <p:cNvPr id="18435" name="Group 18434">
            <a:extLst>
              <a:ext uri="{FF2B5EF4-FFF2-40B4-BE49-F238E27FC236}">
                <a16:creationId xmlns:a16="http://schemas.microsoft.com/office/drawing/2014/main" id="{1606E20C-13AA-88A3-EADB-63105EC40079}"/>
              </a:ext>
            </a:extLst>
          </p:cNvPr>
          <p:cNvGrpSpPr/>
          <p:nvPr/>
        </p:nvGrpSpPr>
        <p:grpSpPr>
          <a:xfrm>
            <a:off x="3467100" y="4945524"/>
            <a:ext cx="5085122" cy="686264"/>
            <a:chOff x="3467100" y="4764549"/>
            <a:chExt cx="5085122" cy="686264"/>
          </a:xfrm>
        </p:grpSpPr>
        <p:sp>
          <p:nvSpPr>
            <p:cNvPr id="307" name="Hexagon 306">
              <a:extLst>
                <a:ext uri="{FF2B5EF4-FFF2-40B4-BE49-F238E27FC236}">
                  <a16:creationId xmlns:a16="http://schemas.microsoft.com/office/drawing/2014/main" id="{02400769-F677-D1CF-BD3D-BAB3900F10A5}"/>
                </a:ext>
              </a:extLst>
            </p:cNvPr>
            <p:cNvSpPr/>
            <p:nvPr/>
          </p:nvSpPr>
          <p:spPr>
            <a:xfrm>
              <a:off x="3467100" y="4764549"/>
              <a:ext cx="5085122"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2" name="TextBox 18431">
              <a:extLst>
                <a:ext uri="{FF2B5EF4-FFF2-40B4-BE49-F238E27FC236}">
                  <a16:creationId xmlns:a16="http://schemas.microsoft.com/office/drawing/2014/main" id="{A8B3FCB1-B76D-BB05-B7CA-04309BD3E628}"/>
                </a:ext>
              </a:extLst>
            </p:cNvPr>
            <p:cNvSpPr txBox="1"/>
            <p:nvPr/>
          </p:nvSpPr>
          <p:spPr>
            <a:xfrm>
              <a:off x="3695700" y="4865121"/>
              <a:ext cx="4678724" cy="523220"/>
            </a:xfrm>
            <a:prstGeom prst="rect">
              <a:avLst/>
            </a:prstGeom>
            <a:noFill/>
          </p:spPr>
          <p:txBody>
            <a:bodyPr wrap="square" rtlCol="0">
              <a:spAutoFit/>
            </a:bodyPr>
            <a:lstStyle/>
            <a:p>
              <a:pPr algn="ctr"/>
              <a:r>
                <a:rPr lang="en-US" sz="2800" b="1">
                  <a:solidFill>
                    <a:srgbClr val="FF0000"/>
                  </a:solidFill>
                  <a:latin typeface="+mj-lt"/>
                </a:rPr>
                <a:t>HCl  +  H</a:t>
              </a:r>
              <a:r>
                <a:rPr lang="en-US" sz="2800" b="1" baseline="-25000">
                  <a:solidFill>
                    <a:srgbClr val="FF0000"/>
                  </a:solidFill>
                  <a:latin typeface="+mj-lt"/>
                </a:rPr>
                <a:t>2</a:t>
              </a:r>
              <a:r>
                <a:rPr lang="en-US" sz="2800" b="1">
                  <a:solidFill>
                    <a:srgbClr val="FF0000"/>
                  </a:solidFill>
                  <a:latin typeface="+mj-lt"/>
                </a:rPr>
                <a:t>O </a:t>
              </a:r>
              <a:r>
                <a:rPr lang="en-US" sz="2800" b="1">
                  <a:solidFill>
                    <a:srgbClr val="FF0000"/>
                  </a:solidFill>
                  <a:latin typeface="+mj-lt"/>
                  <a:cs typeface="Times New Roman" panose="02020603050405020304" pitchFamily="18" charset="0"/>
                </a:rPr>
                <a:t>→  H</a:t>
              </a:r>
              <a:r>
                <a:rPr lang="en-US" sz="2800" b="1" baseline="-25000">
                  <a:solidFill>
                    <a:srgbClr val="FF0000"/>
                  </a:solidFill>
                  <a:latin typeface="+mj-lt"/>
                  <a:cs typeface="Times New Roman" panose="02020603050405020304" pitchFamily="18" charset="0"/>
                </a:rPr>
                <a:t>3</a:t>
              </a:r>
              <a:r>
                <a:rPr lang="en-US" sz="2800" b="1">
                  <a:solidFill>
                    <a:srgbClr val="FF0000"/>
                  </a:solidFill>
                  <a:latin typeface="+mj-lt"/>
                  <a:cs typeface="Times New Roman" panose="02020603050405020304" pitchFamily="18" charset="0"/>
                </a:rPr>
                <a:t>O</a:t>
              </a:r>
              <a:r>
                <a:rPr lang="en-US" sz="2800" b="1" baseline="30000">
                  <a:solidFill>
                    <a:srgbClr val="FF0000"/>
                  </a:solidFill>
                  <a:latin typeface="+mj-lt"/>
                  <a:cs typeface="Times New Roman" panose="02020603050405020304" pitchFamily="18" charset="0"/>
                </a:rPr>
                <a:t>+</a:t>
              </a:r>
              <a:r>
                <a:rPr lang="en-US" sz="2800" b="1">
                  <a:solidFill>
                    <a:srgbClr val="FF0000"/>
                  </a:solidFill>
                  <a:latin typeface="+mj-lt"/>
                  <a:cs typeface="Times New Roman" panose="02020603050405020304" pitchFamily="18" charset="0"/>
                </a:rPr>
                <a:t>  +  Cl</a:t>
              </a:r>
              <a:r>
                <a:rPr lang="en-US" sz="3600" b="1" baseline="30000">
                  <a:solidFill>
                    <a:srgbClr val="FF0000"/>
                  </a:solidFill>
                  <a:latin typeface="+mj-lt"/>
                  <a:cs typeface="Times New Roman" panose="02020603050405020304" pitchFamily="18" charset="0"/>
                </a:rPr>
                <a:t>-</a:t>
              </a:r>
              <a:endParaRPr lang="en-US" sz="2800" b="1" baseline="30000">
                <a:solidFill>
                  <a:srgbClr val="FF0000"/>
                </a:solidFill>
                <a:latin typeface="+mj-lt"/>
              </a:endParaRPr>
            </a:p>
          </p:txBody>
        </p:sp>
      </p:grpSp>
      <p:sp>
        <p:nvSpPr>
          <p:cNvPr id="18433" name="TextBox 18432">
            <a:extLst>
              <a:ext uri="{FF2B5EF4-FFF2-40B4-BE49-F238E27FC236}">
                <a16:creationId xmlns:a16="http://schemas.microsoft.com/office/drawing/2014/main" id="{EF0B0E23-A66B-E0F4-8FB5-9DA5F3A1E452}"/>
              </a:ext>
            </a:extLst>
          </p:cNvPr>
          <p:cNvSpPr txBox="1"/>
          <p:nvPr/>
        </p:nvSpPr>
        <p:spPr>
          <a:xfrm>
            <a:off x="8608472" y="4960100"/>
            <a:ext cx="907003" cy="561885"/>
          </a:xfrm>
          <a:prstGeom prst="rect">
            <a:avLst/>
          </a:prstGeom>
          <a:noFill/>
        </p:spPr>
        <p:txBody>
          <a:bodyPr wrap="square" rtlCol="0">
            <a:spAutoFit/>
          </a:bodyPr>
          <a:lstStyle/>
          <a:p>
            <a:pPr>
              <a:lnSpc>
                <a:spcPct val="120000"/>
              </a:lnSpc>
            </a:pPr>
            <a:r>
              <a:rPr lang="en-US" sz="2800" b="1">
                <a:solidFill>
                  <a:srgbClr val="7030A0"/>
                </a:solidFill>
                <a:latin typeface="+mj-lt"/>
              </a:rPr>
              <a:t>(3b)</a:t>
            </a:r>
          </a:p>
        </p:txBody>
      </p:sp>
    </p:spTree>
    <p:extLst>
      <p:ext uri="{BB962C8B-B14F-4D97-AF65-F5344CB8AC3E}">
        <p14:creationId xmlns:p14="http://schemas.microsoft.com/office/powerpoint/2010/main" val="729618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7"/>
                                        </p:tgtEl>
                                        <p:attrNameLst>
                                          <p:attrName>style.visibility</p:attrName>
                                        </p:attrNameLst>
                                      </p:cBhvr>
                                      <p:to>
                                        <p:strVal val="visible"/>
                                      </p:to>
                                    </p:set>
                                    <p:animEffect transition="in" filter="fade">
                                      <p:cBhvr>
                                        <p:cTn id="10" dur="500"/>
                                        <p:tgtEl>
                                          <p:spTgt spid="27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84"/>
                                        </p:tgtEl>
                                        <p:attrNameLst>
                                          <p:attrName>style.visibility</p:attrName>
                                        </p:attrNameLst>
                                      </p:cBhvr>
                                      <p:to>
                                        <p:strVal val="visible"/>
                                      </p:to>
                                    </p:set>
                                    <p:animEffect transition="in" filter="randombar(horizontal)">
                                      <p:cBhvr>
                                        <p:cTn id="15" dur="500"/>
                                        <p:tgtEl>
                                          <p:spTgt spid="28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5"/>
                                        </p:tgtEl>
                                        <p:attrNameLst>
                                          <p:attrName>style.visibility</p:attrName>
                                        </p:attrNameLst>
                                      </p:cBhvr>
                                      <p:to>
                                        <p:strVal val="visible"/>
                                      </p:to>
                                    </p:set>
                                    <p:animEffect transition="in" filter="randombar(horizontal)">
                                      <p:cBhvr>
                                        <p:cTn id="18" dur="500"/>
                                        <p:tgtEl>
                                          <p:spTgt spid="28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8435"/>
                                        </p:tgtEl>
                                        <p:attrNameLst>
                                          <p:attrName>style.visibility</p:attrName>
                                        </p:attrNameLst>
                                      </p:cBhvr>
                                      <p:to>
                                        <p:strVal val="visible"/>
                                      </p:to>
                                    </p:set>
                                    <p:animEffect transition="in" filter="randombar(horizontal)">
                                      <p:cBhvr>
                                        <p:cTn id="28" dur="500"/>
                                        <p:tgtEl>
                                          <p:spTgt spid="1843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433"/>
                                        </p:tgtEl>
                                        <p:attrNameLst>
                                          <p:attrName>style.visibility</p:attrName>
                                        </p:attrNameLst>
                                      </p:cBhvr>
                                      <p:to>
                                        <p:strVal val="visible"/>
                                      </p:to>
                                    </p:set>
                                    <p:animEffect transition="in" filter="randombar(horizontal)">
                                      <p:cBhvr>
                                        <p:cTn id="31" dur="500"/>
                                        <p:tgtEl>
                                          <p:spTgt spid="18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p:bldP spid="285" grpId="0"/>
      <p:bldP spid="184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09800" y="278716"/>
              <a:ext cx="7772400" cy="618631"/>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1. THUYẾT BR</a:t>
              </a:r>
              <a:r>
                <a:rPr kumimoji="0" lang="en-US" sz="3500"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NSTED - LOWRY VỀ ACID - BASE</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275" name="Group 274">
            <a:extLst>
              <a:ext uri="{FF2B5EF4-FFF2-40B4-BE49-F238E27FC236}">
                <a16:creationId xmlns:a16="http://schemas.microsoft.com/office/drawing/2014/main" id="{49B335B1-3955-1759-DA1D-5776C509D0F7}"/>
              </a:ext>
            </a:extLst>
          </p:cNvPr>
          <p:cNvGrpSpPr/>
          <p:nvPr/>
        </p:nvGrpSpPr>
        <p:grpSpPr>
          <a:xfrm>
            <a:off x="723900" y="1203325"/>
            <a:ext cx="1988820" cy="809625"/>
            <a:chOff x="723900" y="1057275"/>
            <a:chExt cx="1988820" cy="809625"/>
          </a:xfrm>
        </p:grpSpPr>
        <p:sp>
          <p:nvSpPr>
            <p:cNvPr id="262" name="Rectangle: Rounded Corners 261">
              <a:extLst>
                <a:ext uri="{FF2B5EF4-FFF2-40B4-BE49-F238E27FC236}">
                  <a16:creationId xmlns:a16="http://schemas.microsoft.com/office/drawing/2014/main" id="{ABED84DC-66C0-0912-7ACC-8873870A3C93}"/>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hemistry - Free education icons">
              <a:extLst>
                <a:ext uri="{FF2B5EF4-FFF2-40B4-BE49-F238E27FC236}">
                  <a16:creationId xmlns:a16="http://schemas.microsoft.com/office/drawing/2014/main" id="{5D74C370-C9B0-70F2-55BD-748F72CF2D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id="{EE68F4B2-5376-06F9-613D-6536BC5ABD48}"/>
                </a:ext>
              </a:extLst>
            </p:cNvPr>
            <p:cNvSpPr txBox="1"/>
            <p:nvPr/>
          </p:nvSpPr>
          <p:spPr>
            <a:xfrm>
              <a:off x="1451427" y="1314926"/>
              <a:ext cx="1172116" cy="430887"/>
            </a:xfrm>
            <a:prstGeom prst="rect">
              <a:avLst/>
            </a:prstGeom>
            <a:noFill/>
          </p:spPr>
          <p:txBody>
            <a:bodyPr wrap="none" rtlCol="0">
              <a:spAutoFit/>
            </a:bodyPr>
            <a:lstStyle/>
            <a:p>
              <a:r>
                <a:rPr lang="en-US" sz="2200" b="1">
                  <a:solidFill>
                    <a:schemeClr val="bg1"/>
                  </a:solidFill>
                </a:rPr>
                <a:t>VÍ DỤ 1</a:t>
              </a:r>
            </a:p>
          </p:txBody>
        </p:sp>
      </p:grpSp>
      <p:sp>
        <p:nvSpPr>
          <p:cNvPr id="277" name="TextBox 276">
            <a:extLst>
              <a:ext uri="{FF2B5EF4-FFF2-40B4-BE49-F238E27FC236}">
                <a16:creationId xmlns:a16="http://schemas.microsoft.com/office/drawing/2014/main" id="{A9079077-8347-CC35-7936-937D549ADDFD}"/>
              </a:ext>
            </a:extLst>
          </p:cNvPr>
          <p:cNvSpPr txBox="1"/>
          <p:nvPr/>
        </p:nvSpPr>
        <p:spPr>
          <a:xfrm>
            <a:off x="2722074" y="1429410"/>
            <a:ext cx="6536225" cy="461217"/>
          </a:xfrm>
          <a:prstGeom prst="rect">
            <a:avLst/>
          </a:prstGeom>
          <a:noFill/>
        </p:spPr>
        <p:txBody>
          <a:bodyPr wrap="square" rtlCol="0">
            <a:spAutoFit/>
          </a:bodyPr>
          <a:lstStyle/>
          <a:p>
            <a:pPr>
              <a:lnSpc>
                <a:spcPct val="120000"/>
              </a:lnSpc>
            </a:pPr>
            <a:r>
              <a:rPr lang="en-US" sz="2200"/>
              <a:t>HCl phân li trong nước theo phương trình sau:</a:t>
            </a:r>
          </a:p>
        </p:txBody>
      </p:sp>
      <p:grpSp>
        <p:nvGrpSpPr>
          <p:cNvPr id="284" name="Group 283">
            <a:extLst>
              <a:ext uri="{FF2B5EF4-FFF2-40B4-BE49-F238E27FC236}">
                <a16:creationId xmlns:a16="http://schemas.microsoft.com/office/drawing/2014/main" id="{1A72A920-F66C-9CBB-E1AE-43E10A046720}"/>
              </a:ext>
            </a:extLst>
          </p:cNvPr>
          <p:cNvGrpSpPr/>
          <p:nvPr/>
        </p:nvGrpSpPr>
        <p:grpSpPr>
          <a:xfrm>
            <a:off x="4297722" y="2110911"/>
            <a:ext cx="3423878" cy="686264"/>
            <a:chOff x="4297722" y="2463336"/>
            <a:chExt cx="3423878" cy="686264"/>
          </a:xfrm>
        </p:grpSpPr>
        <p:sp>
          <p:nvSpPr>
            <p:cNvPr id="283" name="Hexagon 282">
              <a:extLst>
                <a:ext uri="{FF2B5EF4-FFF2-40B4-BE49-F238E27FC236}">
                  <a16:creationId xmlns:a16="http://schemas.microsoft.com/office/drawing/2014/main" id="{85F4A0AE-8710-D44F-059F-53BEC667FA38}"/>
                </a:ext>
              </a:extLst>
            </p:cNvPr>
            <p:cNvSpPr/>
            <p:nvPr/>
          </p:nvSpPr>
          <p:spPr>
            <a:xfrm>
              <a:off x="4297722" y="2463336"/>
              <a:ext cx="3423878"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id="{9241D053-4728-8D0F-4D10-91D2D7141D6A}"/>
                </a:ext>
              </a:extLst>
            </p:cNvPr>
            <p:cNvSpPr txBox="1"/>
            <p:nvPr/>
          </p:nvSpPr>
          <p:spPr>
            <a:xfrm>
              <a:off x="4529944" y="2563908"/>
              <a:ext cx="3010235" cy="523220"/>
            </a:xfrm>
            <a:prstGeom prst="rect">
              <a:avLst/>
            </a:prstGeom>
            <a:noFill/>
          </p:spPr>
          <p:txBody>
            <a:bodyPr wrap="square" rtlCol="0">
              <a:spAutoFit/>
            </a:bodyPr>
            <a:lstStyle/>
            <a:p>
              <a:pPr algn="ctr"/>
              <a:r>
                <a:rPr lang="en-US" sz="2800" b="1">
                  <a:solidFill>
                    <a:srgbClr val="FF0000"/>
                  </a:solidFill>
                  <a:latin typeface="+mj-lt"/>
                </a:rPr>
                <a:t>HCl  </a:t>
              </a:r>
              <a:r>
                <a:rPr lang="en-US" sz="2800" b="1">
                  <a:solidFill>
                    <a:srgbClr val="FF0000"/>
                  </a:solidFill>
                  <a:latin typeface="+mj-lt"/>
                  <a:cs typeface="Times New Roman" panose="02020603050405020304" pitchFamily="18" charset="0"/>
                </a:rPr>
                <a:t>→  H</a:t>
              </a:r>
              <a:r>
                <a:rPr lang="en-US" sz="2800" b="1" baseline="30000">
                  <a:solidFill>
                    <a:srgbClr val="FF0000"/>
                  </a:solidFill>
                  <a:latin typeface="+mj-lt"/>
                  <a:cs typeface="Times New Roman" panose="02020603050405020304" pitchFamily="18" charset="0"/>
                </a:rPr>
                <a:t>+</a:t>
              </a:r>
              <a:r>
                <a:rPr lang="en-US" sz="2800" b="1">
                  <a:solidFill>
                    <a:srgbClr val="FF0000"/>
                  </a:solidFill>
                  <a:latin typeface="+mj-lt"/>
                  <a:cs typeface="Times New Roman" panose="02020603050405020304" pitchFamily="18" charset="0"/>
                </a:rPr>
                <a:t>  +  Cl</a:t>
              </a:r>
              <a:r>
                <a:rPr lang="en-US" sz="3600" b="1" baseline="30000">
                  <a:solidFill>
                    <a:srgbClr val="FF0000"/>
                  </a:solidFill>
                  <a:latin typeface="+mj-lt"/>
                  <a:cs typeface="Times New Roman" panose="02020603050405020304" pitchFamily="18" charset="0"/>
                </a:rPr>
                <a:t>-</a:t>
              </a:r>
              <a:endParaRPr lang="en-US" sz="2800" b="1" baseline="30000">
                <a:solidFill>
                  <a:srgbClr val="FF0000"/>
                </a:solidFill>
                <a:latin typeface="+mj-lt"/>
              </a:endParaRPr>
            </a:p>
          </p:txBody>
        </p:sp>
      </p:grpSp>
      <p:sp>
        <p:nvSpPr>
          <p:cNvPr id="285" name="TextBox 284">
            <a:extLst>
              <a:ext uri="{FF2B5EF4-FFF2-40B4-BE49-F238E27FC236}">
                <a16:creationId xmlns:a16="http://schemas.microsoft.com/office/drawing/2014/main" id="{330A36D6-841E-6FEA-0368-0B1C211903C1}"/>
              </a:ext>
            </a:extLst>
          </p:cNvPr>
          <p:cNvSpPr txBox="1"/>
          <p:nvPr/>
        </p:nvSpPr>
        <p:spPr>
          <a:xfrm>
            <a:off x="7779797" y="2125487"/>
            <a:ext cx="907003" cy="561885"/>
          </a:xfrm>
          <a:prstGeom prst="rect">
            <a:avLst/>
          </a:prstGeom>
          <a:noFill/>
        </p:spPr>
        <p:txBody>
          <a:bodyPr wrap="square" rtlCol="0">
            <a:spAutoFit/>
          </a:bodyPr>
          <a:lstStyle/>
          <a:p>
            <a:pPr>
              <a:lnSpc>
                <a:spcPct val="120000"/>
              </a:lnSpc>
            </a:pPr>
            <a:r>
              <a:rPr lang="en-US" sz="2800" b="1">
                <a:solidFill>
                  <a:srgbClr val="7030A0"/>
                </a:solidFill>
                <a:latin typeface="+mj-lt"/>
              </a:rPr>
              <a:t>(3a)</a:t>
            </a:r>
          </a:p>
        </p:txBody>
      </p:sp>
      <p:grpSp>
        <p:nvGrpSpPr>
          <p:cNvPr id="5" name="Group 4">
            <a:extLst>
              <a:ext uri="{FF2B5EF4-FFF2-40B4-BE49-F238E27FC236}">
                <a16:creationId xmlns:a16="http://schemas.microsoft.com/office/drawing/2014/main" id="{5A6D3C72-2A3E-0F77-17F6-B36F25553AAF}"/>
              </a:ext>
            </a:extLst>
          </p:cNvPr>
          <p:cNvGrpSpPr/>
          <p:nvPr/>
        </p:nvGrpSpPr>
        <p:grpSpPr>
          <a:xfrm>
            <a:off x="843139" y="3211065"/>
            <a:ext cx="10505723" cy="1125985"/>
            <a:chOff x="843139" y="3211065"/>
            <a:chExt cx="10505723" cy="1125985"/>
          </a:xfrm>
        </p:grpSpPr>
        <p:sp>
          <p:nvSpPr>
            <p:cNvPr id="286" name="Rectangle 285">
              <a:extLst>
                <a:ext uri="{FF2B5EF4-FFF2-40B4-BE49-F238E27FC236}">
                  <a16:creationId xmlns:a16="http://schemas.microsoft.com/office/drawing/2014/main" id="{3000BAA0-8EA1-D823-6BC2-480A182D6137}"/>
                </a:ext>
              </a:extLst>
            </p:cNvPr>
            <p:cNvSpPr/>
            <p:nvPr/>
          </p:nvSpPr>
          <p:spPr>
            <a:xfrm>
              <a:off x="843139" y="3211065"/>
              <a:ext cx="10505723" cy="1125985"/>
            </a:xfrm>
            <a:prstGeom prst="rect">
              <a:avLst/>
            </a:prstGeom>
            <a:solidFill>
              <a:schemeClr val="accent3">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extBox 287">
              <a:extLst>
                <a:ext uri="{FF2B5EF4-FFF2-40B4-BE49-F238E27FC236}">
                  <a16:creationId xmlns:a16="http://schemas.microsoft.com/office/drawing/2014/main" id="{A1D19483-52F1-44ED-5DE0-6A6DCF51F102}"/>
                </a:ext>
              </a:extLst>
            </p:cNvPr>
            <p:cNvSpPr txBox="1"/>
            <p:nvPr/>
          </p:nvSpPr>
          <p:spPr>
            <a:xfrm>
              <a:off x="979884" y="3323358"/>
              <a:ext cx="10232232" cy="867482"/>
            </a:xfrm>
            <a:prstGeom prst="rect">
              <a:avLst/>
            </a:prstGeom>
            <a:noFill/>
          </p:spPr>
          <p:txBody>
            <a:bodyPr wrap="square">
              <a:spAutoFit/>
            </a:bodyPr>
            <a:lstStyle/>
            <a:p>
              <a:pPr>
                <a:lnSpc>
                  <a:spcPct val="120000"/>
                </a:lnSpc>
              </a:pPr>
              <a:r>
                <a:rPr lang="vi-VN" sz="2200"/>
                <a:t>Theo thuyết Br</a:t>
              </a:r>
              <a:r>
                <a:rPr lang="en-US" b="1">
                  <a:latin typeface="+mj-lt"/>
                  <a:sym typeface="Symbol" panose="05050102010706020507" pitchFamily="18" charset="2"/>
                </a:rPr>
                <a:t></a:t>
              </a:r>
              <a:r>
                <a:rPr lang="vi-VN" sz="2200"/>
                <a:t>nsted - Lowry, HCl là acid. Để đơn giản, trong dung môi nước, sự phân li của HCl được viết dưới dạng </a:t>
              </a:r>
              <a:r>
                <a:rPr lang="vi-VN" sz="2200" b="1">
                  <a:solidFill>
                    <a:srgbClr val="7030A0"/>
                  </a:solidFill>
                </a:rPr>
                <a:t>(3a)</a:t>
              </a:r>
              <a:r>
                <a:rPr lang="vi-VN" sz="2200"/>
                <a:t>.</a:t>
              </a:r>
            </a:p>
          </p:txBody>
        </p:sp>
      </p:grpSp>
    </p:spTree>
    <p:extLst>
      <p:ext uri="{BB962C8B-B14F-4D97-AF65-F5344CB8AC3E}">
        <p14:creationId xmlns:p14="http://schemas.microsoft.com/office/powerpoint/2010/main" val="1555979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4" name="Rectangle: Rounded Corners 3">
            <a:extLst>
              <a:ext uri="{FF2B5EF4-FFF2-40B4-BE49-F238E27FC236}">
                <a16:creationId xmlns:a16="http://schemas.microsoft.com/office/drawing/2014/main" id="{BA14FA25-5C8C-FAF7-9421-3CDB036A4381}"/>
              </a:ext>
            </a:extLst>
          </p:cNvPr>
          <p:cNvSpPr/>
          <p:nvPr/>
        </p:nvSpPr>
        <p:spPr>
          <a:xfrm>
            <a:off x="1562030" y="1096847"/>
            <a:ext cx="9057685" cy="750059"/>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48B5BCF-6296-DD3F-70E7-885F51E80D38}"/>
              </a:ext>
            </a:extLst>
          </p:cNvPr>
          <p:cNvGrpSpPr/>
          <p:nvPr/>
        </p:nvGrpSpPr>
        <p:grpSpPr>
          <a:xfrm>
            <a:off x="1177795" y="764730"/>
            <a:ext cx="914400" cy="914400"/>
            <a:chOff x="666750" y="619125"/>
            <a:chExt cx="914400" cy="914400"/>
          </a:xfrm>
        </p:grpSpPr>
        <p:sp>
          <p:nvSpPr>
            <p:cNvPr id="31" name="Oval 30">
              <a:extLst>
                <a:ext uri="{FF2B5EF4-FFF2-40B4-BE49-F238E27FC236}">
                  <a16:creationId xmlns:a16="http://schemas.microsoft.com/office/drawing/2014/main"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262" name="Block Arc 261">
              <a:extLst>
                <a:ext uri="{FF2B5EF4-FFF2-40B4-BE49-F238E27FC236}">
                  <a16:creationId xmlns:a16="http://schemas.microsoft.com/office/drawing/2014/main"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Block Arc 262">
              <a:extLst>
                <a:ext uri="{FF2B5EF4-FFF2-40B4-BE49-F238E27FC236}">
                  <a16:creationId xmlns:a16="http://schemas.microsoft.com/office/drawing/2014/main"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Block Arc 263">
              <a:extLst>
                <a:ext uri="{FF2B5EF4-FFF2-40B4-BE49-F238E27FC236}">
                  <a16:creationId xmlns:a16="http://schemas.microsoft.com/office/drawing/2014/main"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TextBox 267">
            <a:extLst>
              <a:ext uri="{FF2B5EF4-FFF2-40B4-BE49-F238E27FC236}">
                <a16:creationId xmlns:a16="http://schemas.microsoft.com/office/drawing/2014/main" id="{78EFDAA0-FA87-10B2-CD0C-4E44432C1E97}"/>
              </a:ext>
            </a:extLst>
          </p:cNvPr>
          <p:cNvSpPr txBox="1"/>
          <p:nvPr/>
        </p:nvSpPr>
        <p:spPr>
          <a:xfrm>
            <a:off x="2123576" y="1222773"/>
            <a:ext cx="8487085" cy="473912"/>
          </a:xfrm>
          <a:prstGeom prst="rect">
            <a:avLst/>
          </a:prstGeom>
          <a:noFill/>
        </p:spPr>
        <p:txBody>
          <a:bodyPr wrap="square" rtlCol="0">
            <a:spAutoFit/>
          </a:bodyPr>
          <a:lstStyle/>
          <a:p>
            <a:pPr>
              <a:lnSpc>
                <a:spcPct val="125000"/>
              </a:lnSpc>
            </a:pPr>
            <a:r>
              <a:rPr lang="vi-VN" sz="2200" b="1"/>
              <a:t>Ở quá trình </a:t>
            </a:r>
            <a:r>
              <a:rPr lang="vi-VN" sz="2200" b="1">
                <a:solidFill>
                  <a:srgbClr val="7030A0"/>
                </a:solidFill>
              </a:rPr>
              <a:t>(3b)</a:t>
            </a:r>
            <a:r>
              <a:rPr lang="vi-VN" sz="2200" b="1"/>
              <a:t>,</a:t>
            </a:r>
            <a:r>
              <a:rPr lang="vi-VN" sz="2200" b="1">
                <a:solidFill>
                  <a:srgbClr val="7030A0"/>
                </a:solidFill>
              </a:rPr>
              <a:t> </a:t>
            </a:r>
            <a:r>
              <a:rPr lang="vi-VN" sz="2200" b="1"/>
              <a:t>nước đóng vai trò là acid hay base? Vì sao?</a:t>
            </a:r>
          </a:p>
        </p:txBody>
      </p:sp>
      <p:grpSp>
        <p:nvGrpSpPr>
          <p:cNvPr id="5" name="Group 4">
            <a:extLst>
              <a:ext uri="{FF2B5EF4-FFF2-40B4-BE49-F238E27FC236}">
                <a16:creationId xmlns:a16="http://schemas.microsoft.com/office/drawing/2014/main" id="{6ED1650D-5F7D-E370-53ED-725C9C4E9610}"/>
              </a:ext>
            </a:extLst>
          </p:cNvPr>
          <p:cNvGrpSpPr/>
          <p:nvPr/>
        </p:nvGrpSpPr>
        <p:grpSpPr>
          <a:xfrm>
            <a:off x="3467100" y="2075574"/>
            <a:ext cx="5085122" cy="686264"/>
            <a:chOff x="3467100" y="4764549"/>
            <a:chExt cx="5085122" cy="686264"/>
          </a:xfrm>
        </p:grpSpPr>
        <p:sp>
          <p:nvSpPr>
            <p:cNvPr id="257" name="Hexagon 256">
              <a:extLst>
                <a:ext uri="{FF2B5EF4-FFF2-40B4-BE49-F238E27FC236}">
                  <a16:creationId xmlns:a16="http://schemas.microsoft.com/office/drawing/2014/main" id="{603B1422-3FE3-E2A9-B2AF-4AB2A09FFFAE}"/>
                </a:ext>
              </a:extLst>
            </p:cNvPr>
            <p:cNvSpPr/>
            <p:nvPr/>
          </p:nvSpPr>
          <p:spPr>
            <a:xfrm>
              <a:off x="3467100" y="4764549"/>
              <a:ext cx="5085122"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extBox 257">
              <a:extLst>
                <a:ext uri="{FF2B5EF4-FFF2-40B4-BE49-F238E27FC236}">
                  <a16:creationId xmlns:a16="http://schemas.microsoft.com/office/drawing/2014/main" id="{1D997C23-67FA-62BC-08CD-3BDAC604AD05}"/>
                </a:ext>
              </a:extLst>
            </p:cNvPr>
            <p:cNvSpPr txBox="1"/>
            <p:nvPr/>
          </p:nvSpPr>
          <p:spPr>
            <a:xfrm>
              <a:off x="3695700" y="4865121"/>
              <a:ext cx="4678724" cy="523220"/>
            </a:xfrm>
            <a:prstGeom prst="rect">
              <a:avLst/>
            </a:prstGeom>
            <a:noFill/>
          </p:spPr>
          <p:txBody>
            <a:bodyPr wrap="square" rtlCol="0">
              <a:spAutoFit/>
            </a:bodyPr>
            <a:lstStyle/>
            <a:p>
              <a:pPr algn="ctr"/>
              <a:r>
                <a:rPr lang="en-US" sz="2800" b="1">
                  <a:solidFill>
                    <a:srgbClr val="FF0000"/>
                  </a:solidFill>
                  <a:latin typeface="+mj-lt"/>
                </a:rPr>
                <a:t>HCl  +  H</a:t>
              </a:r>
              <a:r>
                <a:rPr lang="en-US" sz="2800" b="1" baseline="-25000">
                  <a:solidFill>
                    <a:srgbClr val="FF0000"/>
                  </a:solidFill>
                  <a:latin typeface="+mj-lt"/>
                </a:rPr>
                <a:t>2</a:t>
              </a:r>
              <a:r>
                <a:rPr lang="en-US" sz="2800" b="1">
                  <a:solidFill>
                    <a:srgbClr val="FF0000"/>
                  </a:solidFill>
                  <a:latin typeface="+mj-lt"/>
                </a:rPr>
                <a:t>O </a:t>
              </a:r>
              <a:r>
                <a:rPr lang="en-US" sz="2800" b="1">
                  <a:solidFill>
                    <a:srgbClr val="FF0000"/>
                  </a:solidFill>
                  <a:latin typeface="+mj-lt"/>
                  <a:cs typeface="Times New Roman" panose="02020603050405020304" pitchFamily="18" charset="0"/>
                </a:rPr>
                <a:t>→  H</a:t>
              </a:r>
              <a:r>
                <a:rPr lang="en-US" sz="2800" b="1" baseline="-25000">
                  <a:solidFill>
                    <a:srgbClr val="FF0000"/>
                  </a:solidFill>
                  <a:latin typeface="+mj-lt"/>
                  <a:cs typeface="Times New Roman" panose="02020603050405020304" pitchFamily="18" charset="0"/>
                </a:rPr>
                <a:t>3</a:t>
              </a:r>
              <a:r>
                <a:rPr lang="en-US" sz="2800" b="1">
                  <a:solidFill>
                    <a:srgbClr val="FF0000"/>
                  </a:solidFill>
                  <a:latin typeface="+mj-lt"/>
                  <a:cs typeface="Times New Roman" panose="02020603050405020304" pitchFamily="18" charset="0"/>
                </a:rPr>
                <a:t>O</a:t>
              </a:r>
              <a:r>
                <a:rPr lang="en-US" sz="2800" b="1" baseline="30000">
                  <a:solidFill>
                    <a:srgbClr val="FF0000"/>
                  </a:solidFill>
                  <a:latin typeface="+mj-lt"/>
                  <a:cs typeface="Times New Roman" panose="02020603050405020304" pitchFamily="18" charset="0"/>
                </a:rPr>
                <a:t>+</a:t>
              </a:r>
              <a:r>
                <a:rPr lang="en-US" sz="2800" b="1">
                  <a:solidFill>
                    <a:srgbClr val="FF0000"/>
                  </a:solidFill>
                  <a:latin typeface="+mj-lt"/>
                  <a:cs typeface="Times New Roman" panose="02020603050405020304" pitchFamily="18" charset="0"/>
                </a:rPr>
                <a:t>  +  Cl</a:t>
              </a:r>
              <a:r>
                <a:rPr lang="en-US" sz="3600" b="1" baseline="30000">
                  <a:solidFill>
                    <a:srgbClr val="FF0000"/>
                  </a:solidFill>
                  <a:latin typeface="+mj-lt"/>
                  <a:cs typeface="Times New Roman" panose="02020603050405020304" pitchFamily="18" charset="0"/>
                </a:rPr>
                <a:t>-</a:t>
              </a:r>
              <a:endParaRPr lang="en-US" sz="2800" b="1" baseline="30000">
                <a:solidFill>
                  <a:srgbClr val="FF0000"/>
                </a:solidFill>
                <a:latin typeface="+mj-lt"/>
              </a:endParaRPr>
            </a:p>
          </p:txBody>
        </p:sp>
      </p:grpSp>
      <p:sp>
        <p:nvSpPr>
          <p:cNvPr id="259" name="TextBox 258">
            <a:extLst>
              <a:ext uri="{FF2B5EF4-FFF2-40B4-BE49-F238E27FC236}">
                <a16:creationId xmlns:a16="http://schemas.microsoft.com/office/drawing/2014/main" id="{C1A4C74F-D0CD-7D4F-E87A-6AD544C6F1FA}"/>
              </a:ext>
            </a:extLst>
          </p:cNvPr>
          <p:cNvSpPr txBox="1"/>
          <p:nvPr/>
        </p:nvSpPr>
        <p:spPr>
          <a:xfrm>
            <a:off x="8608472" y="2090150"/>
            <a:ext cx="907003" cy="561885"/>
          </a:xfrm>
          <a:prstGeom prst="rect">
            <a:avLst/>
          </a:prstGeom>
          <a:noFill/>
        </p:spPr>
        <p:txBody>
          <a:bodyPr wrap="square" rtlCol="0">
            <a:spAutoFit/>
          </a:bodyPr>
          <a:lstStyle/>
          <a:p>
            <a:pPr>
              <a:lnSpc>
                <a:spcPct val="120000"/>
              </a:lnSpc>
            </a:pPr>
            <a:r>
              <a:rPr lang="en-US" sz="2800" b="1">
                <a:solidFill>
                  <a:srgbClr val="7030A0"/>
                </a:solidFill>
                <a:latin typeface="+mj-lt"/>
              </a:rPr>
              <a:t>(3b)</a:t>
            </a:r>
          </a:p>
        </p:txBody>
      </p:sp>
      <p:sp>
        <p:nvSpPr>
          <p:cNvPr id="260" name="Rectangle: Rounded Corners 259">
            <a:extLst>
              <a:ext uri="{FF2B5EF4-FFF2-40B4-BE49-F238E27FC236}">
                <a16:creationId xmlns:a16="http://schemas.microsoft.com/office/drawing/2014/main" id="{06BE3C00-66C4-9286-4F59-BDB2426A7DA5}"/>
              </a:ext>
            </a:extLst>
          </p:cNvPr>
          <p:cNvSpPr/>
          <p:nvPr/>
        </p:nvSpPr>
        <p:spPr>
          <a:xfrm>
            <a:off x="5517091" y="3066509"/>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grpSp>
        <p:nvGrpSpPr>
          <p:cNvPr id="2" name="Group 1">
            <a:extLst>
              <a:ext uri="{FF2B5EF4-FFF2-40B4-BE49-F238E27FC236}">
                <a16:creationId xmlns:a16="http://schemas.microsoft.com/office/drawing/2014/main" id="{3827B084-620E-B00D-68CB-E457181A2F37}"/>
              </a:ext>
            </a:extLst>
          </p:cNvPr>
          <p:cNvGrpSpPr/>
          <p:nvPr/>
        </p:nvGrpSpPr>
        <p:grpSpPr>
          <a:xfrm>
            <a:off x="2014848" y="3879413"/>
            <a:ext cx="8632027" cy="632460"/>
            <a:chOff x="2014848" y="3879413"/>
            <a:chExt cx="8632027" cy="632460"/>
          </a:xfrm>
        </p:grpSpPr>
        <p:sp>
          <p:nvSpPr>
            <p:cNvPr id="261" name="TextBox 260">
              <a:extLst>
                <a:ext uri="{FF2B5EF4-FFF2-40B4-BE49-F238E27FC236}">
                  <a16:creationId xmlns:a16="http://schemas.microsoft.com/office/drawing/2014/main" id="{8538CF3D-4C42-8A5C-A364-1644A6A2A573}"/>
                </a:ext>
              </a:extLst>
            </p:cNvPr>
            <p:cNvSpPr txBox="1"/>
            <p:nvPr/>
          </p:nvSpPr>
          <p:spPr>
            <a:xfrm>
              <a:off x="2689139" y="3965035"/>
              <a:ext cx="7957736" cy="461217"/>
            </a:xfrm>
            <a:prstGeom prst="rect">
              <a:avLst/>
            </a:prstGeom>
            <a:noFill/>
          </p:spPr>
          <p:txBody>
            <a:bodyPr wrap="square" rtlCol="0">
              <a:spAutoFit/>
            </a:bodyPr>
            <a:lstStyle/>
            <a:p>
              <a:pPr>
                <a:lnSpc>
                  <a:spcPct val="120000"/>
                </a:lnSpc>
              </a:pPr>
              <a:r>
                <a:rPr lang="vi-VN" sz="2200"/>
                <a:t>Nước đóng vai trò là base. Vì nước nhận H</a:t>
              </a:r>
              <a:r>
                <a:rPr lang="vi-VN" sz="2200" baseline="30000"/>
                <a:t>+</a:t>
              </a:r>
              <a:r>
                <a:rPr lang="vi-VN" sz="2200"/>
                <a:t> để tạo ion H</a:t>
              </a:r>
              <a:r>
                <a:rPr lang="vi-VN" sz="2200" baseline="-25000"/>
                <a:t>3</a:t>
              </a:r>
              <a:r>
                <a:rPr lang="vi-VN" sz="2200"/>
                <a:t>O</a:t>
              </a:r>
              <a:r>
                <a:rPr lang="vi-VN" sz="2200" baseline="30000"/>
                <a:t>+</a:t>
              </a:r>
              <a:r>
                <a:rPr lang="vi-VN" sz="2200"/>
                <a:t>.</a:t>
              </a:r>
              <a:endParaRPr lang="en-US" sz="2200"/>
            </a:p>
          </p:txBody>
        </p:sp>
        <p:pic>
          <p:nvPicPr>
            <p:cNvPr id="269" name="Picture 268">
              <a:extLst>
                <a:ext uri="{FF2B5EF4-FFF2-40B4-BE49-F238E27FC236}">
                  <a16:creationId xmlns:a16="http://schemas.microsoft.com/office/drawing/2014/main" id="{BBB25E13-652E-E109-221F-4842509B5871}"/>
                </a:ext>
              </a:extLst>
            </p:cNvPr>
            <p:cNvPicPr>
              <a:picLocks noChangeAspect="1"/>
            </p:cNvPicPr>
            <p:nvPr/>
          </p:nvPicPr>
          <p:blipFill>
            <a:blip r:embed="rId8"/>
            <a:stretch>
              <a:fillRect/>
            </a:stretch>
          </p:blipFill>
          <p:spPr>
            <a:xfrm>
              <a:off x="2014848" y="3879413"/>
              <a:ext cx="632460" cy="632460"/>
            </a:xfrm>
            <a:prstGeom prst="rect">
              <a:avLst/>
            </a:prstGeom>
          </p:spPr>
        </p:pic>
      </p:grpSp>
    </p:spTree>
    <p:extLst>
      <p:ext uri="{BB962C8B-B14F-4D97-AF65-F5344CB8AC3E}">
        <p14:creationId xmlns:p14="http://schemas.microsoft.com/office/powerpoint/2010/main" val="68579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E46AB95-33D9-527C-D288-B067DF5E7817}"/>
              </a:ext>
            </a:extLst>
          </p:cNvPr>
          <p:cNvGrpSpPr/>
          <p:nvPr/>
        </p:nvGrpSpPr>
        <p:grpSpPr>
          <a:xfrm>
            <a:off x="1092216" y="362280"/>
            <a:ext cx="10007568" cy="2262271"/>
            <a:chOff x="1533808" y="688205"/>
            <a:chExt cx="10007568" cy="2262271"/>
          </a:xfrm>
        </p:grpSpPr>
        <p:sp>
          <p:nvSpPr>
            <p:cNvPr id="19" name="Rectangle: Rounded Corners 18">
              <a:extLst>
                <a:ext uri="{FF2B5EF4-FFF2-40B4-BE49-F238E27FC236}">
                  <a16:creationId xmlns:a16="http://schemas.microsoft.com/office/drawing/2014/main" id="{D7DC748A-ED50-37C4-DEF5-A66B80733CED}"/>
                </a:ext>
              </a:extLst>
            </p:cNvPr>
            <p:cNvSpPr/>
            <p:nvPr/>
          </p:nvSpPr>
          <p:spPr>
            <a:xfrm rot="21480000">
              <a:off x="1822636" y="688205"/>
              <a:ext cx="3315196" cy="890806"/>
            </a:xfrm>
            <a:prstGeom prst="roundRect">
              <a:avLst>
                <a:gd name="adj" fmla="val 6233"/>
              </a:avLst>
            </a:prstGeom>
            <a:solidFill>
              <a:schemeClr val="accent1">
                <a:lumMod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FD097A1-3F90-50B8-5D01-23D531A806B2}"/>
                </a:ext>
              </a:extLst>
            </p:cNvPr>
            <p:cNvGrpSpPr/>
            <p:nvPr/>
          </p:nvGrpSpPr>
          <p:grpSpPr>
            <a:xfrm>
              <a:off x="1533808" y="1234133"/>
              <a:ext cx="10007568" cy="1716343"/>
              <a:chOff x="1533808" y="835781"/>
              <a:chExt cx="10007568" cy="1716343"/>
            </a:xfrm>
          </p:grpSpPr>
          <p:sp>
            <p:nvSpPr>
              <p:cNvPr id="9" name="Rectangle: Rounded Corners 8">
                <a:extLst>
                  <a:ext uri="{FF2B5EF4-FFF2-40B4-BE49-F238E27FC236}">
                    <a16:creationId xmlns:a16="http://schemas.microsoft.com/office/drawing/2014/main" id="{6DE06DE3-6991-A8C1-F51A-A5C2F49ECE12}"/>
                  </a:ext>
                </a:extLst>
              </p:cNvPr>
              <p:cNvSpPr/>
              <p:nvPr/>
            </p:nvSpPr>
            <p:spPr>
              <a:xfrm rot="21480000">
                <a:off x="1597581" y="835781"/>
                <a:ext cx="9737454" cy="1716343"/>
              </a:xfrm>
              <a:prstGeom prst="roundRect">
                <a:avLst>
                  <a:gd name="adj" fmla="val 6233"/>
                </a:avLst>
              </a:prstGeom>
              <a:solidFill>
                <a:schemeClr val="accent5">
                  <a:lumMod val="40000"/>
                  <a:lumOff val="6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08DB09A-B993-9E3A-3979-DA95200CA2FB}"/>
                  </a:ext>
                </a:extLst>
              </p:cNvPr>
              <p:cNvSpPr/>
              <p:nvPr/>
            </p:nvSpPr>
            <p:spPr>
              <a:xfrm>
                <a:off x="1533808" y="1125770"/>
                <a:ext cx="9893275" cy="1133915"/>
              </a:xfrm>
              <a:prstGeom prst="roundRect">
                <a:avLst>
                  <a:gd name="adj" fmla="val 19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8C8687-EE69-AA12-854E-192373CC77EE}"/>
                  </a:ext>
                </a:extLst>
              </p:cNvPr>
              <p:cNvSpPr txBox="1"/>
              <p:nvPr/>
            </p:nvSpPr>
            <p:spPr>
              <a:xfrm>
                <a:off x="1723107" y="1252329"/>
                <a:ext cx="9818269" cy="867482"/>
              </a:xfrm>
              <a:prstGeom prst="rect">
                <a:avLst/>
              </a:prstGeom>
              <a:noFill/>
            </p:spPr>
            <p:txBody>
              <a:bodyPr wrap="square" rtlCol="0">
                <a:spAutoFit/>
              </a:bodyPr>
              <a:lstStyle/>
              <a:p>
                <a:pPr>
                  <a:lnSpc>
                    <a:spcPct val="120000"/>
                  </a:lnSpc>
                </a:pPr>
                <a:r>
                  <a:rPr lang="vi-VN" sz="2200"/>
                  <a:t>Theo thuyết Arrhenius (A-rê-ni-ut), acid là những chất khi tan trong nước phân li ra H+ (proton), base là những chất khi tan trong nước phân li ra OH</a:t>
                </a:r>
                <a:r>
                  <a:rPr lang="en-US" sz="3200" baseline="30000"/>
                  <a:t>-</a:t>
                </a:r>
                <a:r>
                  <a:rPr lang="en-US" sz="2200"/>
                  <a:t>.</a:t>
                </a:r>
                <a:endParaRPr lang="vi-VN" sz="2200" baseline="30000"/>
              </a:p>
            </p:txBody>
          </p:sp>
        </p:grpSp>
        <p:sp>
          <p:nvSpPr>
            <p:cNvPr id="11" name="TextBox 10">
              <a:extLst>
                <a:ext uri="{FF2B5EF4-FFF2-40B4-BE49-F238E27FC236}">
                  <a16:creationId xmlns:a16="http://schemas.microsoft.com/office/drawing/2014/main" id="{90B67C24-455F-50F2-EFF4-AD1FD18212BD}"/>
                </a:ext>
              </a:extLst>
            </p:cNvPr>
            <p:cNvSpPr txBox="1"/>
            <p:nvPr/>
          </p:nvSpPr>
          <p:spPr>
            <a:xfrm rot="21480000">
              <a:off x="1890982" y="828248"/>
              <a:ext cx="3198311" cy="461665"/>
            </a:xfrm>
            <a:prstGeom prst="rect">
              <a:avLst/>
            </a:prstGeom>
            <a:noFill/>
          </p:spPr>
          <p:txBody>
            <a:bodyPr wrap="none" rtlCol="0">
              <a:spAutoFit/>
            </a:bodyPr>
            <a:lstStyle/>
            <a:p>
              <a:r>
                <a:rPr lang="en-US" sz="2400" b="1">
                  <a:solidFill>
                    <a:schemeClr val="bg1"/>
                  </a:solidFill>
                </a:rPr>
                <a:t>BỔ TRỢ KIẾN THỨC</a:t>
              </a:r>
            </a:p>
          </p:txBody>
        </p:sp>
      </p:grpSp>
      <p:pic>
        <p:nvPicPr>
          <p:cNvPr id="2" name="Picture 1">
            <a:extLst>
              <a:ext uri="{FF2B5EF4-FFF2-40B4-BE49-F238E27FC236}">
                <a16:creationId xmlns:a16="http://schemas.microsoft.com/office/drawing/2014/main" id="{61A5401D-2958-BFCE-589C-A84FFE431F94}"/>
              </a:ext>
            </a:extLst>
          </p:cNvPr>
          <p:cNvPicPr>
            <a:picLocks noChangeAspect="1"/>
          </p:cNvPicPr>
          <p:nvPr/>
        </p:nvPicPr>
        <p:blipFill>
          <a:blip r:embed="rId2"/>
          <a:stretch>
            <a:fillRect/>
          </a:stretch>
        </p:blipFill>
        <p:spPr>
          <a:xfrm>
            <a:off x="872246" y="2617096"/>
            <a:ext cx="3266083" cy="3885303"/>
          </a:xfrm>
          <a:prstGeom prst="rect">
            <a:avLst/>
          </a:prstGeom>
        </p:spPr>
      </p:pic>
      <p:pic>
        <p:nvPicPr>
          <p:cNvPr id="19458" name="Picture 2">
            <a:extLst>
              <a:ext uri="{FF2B5EF4-FFF2-40B4-BE49-F238E27FC236}">
                <a16:creationId xmlns:a16="http://schemas.microsoft.com/office/drawing/2014/main" id="{F8D33F98-8BF2-EDF2-41E5-CF1F124B30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96" t="52541" r="7063" b="19340"/>
          <a:stretch/>
        </p:blipFill>
        <p:spPr bwMode="auto">
          <a:xfrm>
            <a:off x="4467884" y="2827287"/>
            <a:ext cx="5368706" cy="1317436"/>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Water molecule png images | PNGWing">
            <a:extLst>
              <a:ext uri="{FF2B5EF4-FFF2-40B4-BE49-F238E27FC236}">
                <a16:creationId xmlns:a16="http://schemas.microsoft.com/office/drawing/2014/main" id="{A19A7DEE-DB8D-7EDA-D39B-1745B1B8CC2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802" b="91443" l="10000" r="90000">
                        <a14:foregroundMark x1="31957" y1="91443" x2="31957" y2="91443"/>
                        <a14:foregroundMark x1="28478" y1="91198" x2="28478" y2="91198"/>
                        <a14:foregroundMark x1="45978" y1="9291" x2="50000" y2="8802"/>
                      </a14:backgroundRemoval>
                    </a14:imgEffect>
                  </a14:imgLayer>
                </a14:imgProps>
              </a:ext>
              <a:ext uri="{28A0092B-C50C-407E-A947-70E740481C1C}">
                <a14:useLocalDpi xmlns:a14="http://schemas.microsoft.com/office/drawing/2010/main" val="0"/>
              </a:ext>
            </a:extLst>
          </a:blip>
          <a:srcRect/>
          <a:stretch>
            <a:fillRect/>
          </a:stretch>
        </p:blipFill>
        <p:spPr bwMode="auto">
          <a:xfrm rot="17381517">
            <a:off x="6057449" y="4660325"/>
            <a:ext cx="2096272" cy="93192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8DDE1CDC-7EAD-2A60-6380-74F7B4B6FA52}"/>
              </a:ext>
            </a:extLst>
          </p:cNvPr>
          <p:cNvGrpSpPr/>
          <p:nvPr/>
        </p:nvGrpSpPr>
        <p:grpSpPr>
          <a:xfrm>
            <a:off x="4431776" y="4415116"/>
            <a:ext cx="7031436" cy="1762631"/>
            <a:chOff x="4431776" y="4415116"/>
            <a:chExt cx="7031436" cy="1762631"/>
          </a:xfrm>
        </p:grpSpPr>
        <p:pic>
          <p:nvPicPr>
            <p:cNvPr id="19460" name="Picture 4">
              <a:extLst>
                <a:ext uri="{FF2B5EF4-FFF2-40B4-BE49-F238E27FC236}">
                  <a16:creationId xmlns:a16="http://schemas.microsoft.com/office/drawing/2014/main" id="{F70F9D5F-90F6-64B4-ACDC-1A839B351D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1776" y="4653481"/>
              <a:ext cx="1472076" cy="1136210"/>
            </a:xfrm>
            <a:prstGeom prst="rect">
              <a:avLst/>
            </a:prstGeom>
            <a:noFill/>
            <a:extLst>
              <a:ext uri="{909E8E84-426E-40DD-AFC4-6F175D3DCCD1}">
                <a14:hiddenFill xmlns:a14="http://schemas.microsoft.com/office/drawing/2010/main">
                  <a:solidFill>
                    <a:srgbClr val="FFFFFF"/>
                  </a:solidFill>
                </a14:hiddenFill>
              </a:ext>
            </a:extLst>
          </p:spPr>
        </p:pic>
        <p:sp>
          <p:nvSpPr>
            <p:cNvPr id="3" name="Plus Sign 2">
              <a:extLst>
                <a:ext uri="{FF2B5EF4-FFF2-40B4-BE49-F238E27FC236}">
                  <a16:creationId xmlns:a16="http://schemas.microsoft.com/office/drawing/2014/main" id="{F3009227-6442-C353-83B4-BDF24958426F}"/>
                </a:ext>
              </a:extLst>
            </p:cNvPr>
            <p:cNvSpPr/>
            <p:nvPr/>
          </p:nvSpPr>
          <p:spPr>
            <a:xfrm>
              <a:off x="6086947" y="4907733"/>
              <a:ext cx="381000" cy="38100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6E4FE27-A773-D415-CB76-744779F28297}"/>
                </a:ext>
              </a:extLst>
            </p:cNvPr>
            <p:cNvSpPr txBox="1"/>
            <p:nvPr/>
          </p:nvSpPr>
          <p:spPr>
            <a:xfrm>
              <a:off x="7692361" y="4632919"/>
              <a:ext cx="691215" cy="830997"/>
            </a:xfrm>
            <a:prstGeom prst="rect">
              <a:avLst/>
            </a:prstGeom>
            <a:noFill/>
          </p:spPr>
          <p:txBody>
            <a:bodyPr wrap="none" rtlCol="0">
              <a:spAutoFit/>
            </a:bodyPr>
            <a:lstStyle/>
            <a:p>
              <a:pPr algn="ctr"/>
              <a:r>
                <a:rPr lang="en-US" sz="4800" b="1">
                  <a:latin typeface="+mj-lt"/>
                </a:rPr>
                <a:t>⇌</a:t>
              </a:r>
            </a:p>
          </p:txBody>
        </p:sp>
        <p:pic>
          <p:nvPicPr>
            <p:cNvPr id="19466" name="Picture 10" descr="Amoni NH4 là gì? Sự khác biệt giữa amoni NH4+ và amoniac NH3">
              <a:extLst>
                <a:ext uri="{FF2B5EF4-FFF2-40B4-BE49-F238E27FC236}">
                  <a16:creationId xmlns:a16="http://schemas.microsoft.com/office/drawing/2014/main" id="{1E4FD3BC-632D-C2B4-6950-E0DB2D6AFDC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68055" y="4415116"/>
              <a:ext cx="1459865" cy="1429423"/>
            </a:xfrm>
            <a:prstGeom prst="rect">
              <a:avLst/>
            </a:prstGeom>
            <a:noFill/>
            <a:extLst>
              <a:ext uri="{909E8E84-426E-40DD-AFC4-6F175D3DCCD1}">
                <a14:hiddenFill xmlns:a14="http://schemas.microsoft.com/office/drawing/2010/main">
                  <a:solidFill>
                    <a:srgbClr val="FFFFFF"/>
                  </a:solidFill>
                </a14:hiddenFill>
              </a:ext>
            </a:extLst>
          </p:spPr>
        </p:pic>
        <p:sp>
          <p:nvSpPr>
            <p:cNvPr id="5" name="Plus Sign 4">
              <a:extLst>
                <a:ext uri="{FF2B5EF4-FFF2-40B4-BE49-F238E27FC236}">
                  <a16:creationId xmlns:a16="http://schemas.microsoft.com/office/drawing/2014/main" id="{E17B37A6-A38B-C49F-4A74-476F5D602384}"/>
                </a:ext>
              </a:extLst>
            </p:cNvPr>
            <p:cNvSpPr/>
            <p:nvPr/>
          </p:nvSpPr>
          <p:spPr>
            <a:xfrm>
              <a:off x="10164917" y="4907733"/>
              <a:ext cx="381000" cy="38100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5656F62-D62B-682A-C9B4-B8A4D0A98191}"/>
                </a:ext>
              </a:extLst>
            </p:cNvPr>
            <p:cNvPicPr>
              <a:picLocks noChangeAspect="1"/>
            </p:cNvPicPr>
            <p:nvPr/>
          </p:nvPicPr>
          <p:blipFill>
            <a:blip r:embed="rId8"/>
            <a:stretch>
              <a:fillRect/>
            </a:stretch>
          </p:blipFill>
          <p:spPr>
            <a:xfrm rot="3791914">
              <a:off x="10560896" y="4817689"/>
              <a:ext cx="1018918" cy="623392"/>
            </a:xfrm>
            <a:prstGeom prst="rect">
              <a:avLst/>
            </a:prstGeom>
          </p:spPr>
        </p:pic>
        <p:sp>
          <p:nvSpPr>
            <p:cNvPr id="12" name="TextBox 11">
              <a:extLst>
                <a:ext uri="{FF2B5EF4-FFF2-40B4-BE49-F238E27FC236}">
                  <a16:creationId xmlns:a16="http://schemas.microsoft.com/office/drawing/2014/main" id="{72B12EED-CD34-80A0-ACB0-C2781E1D991C}"/>
                </a:ext>
              </a:extLst>
            </p:cNvPr>
            <p:cNvSpPr txBox="1"/>
            <p:nvPr/>
          </p:nvSpPr>
          <p:spPr>
            <a:xfrm>
              <a:off x="4780985" y="5808415"/>
              <a:ext cx="603050" cy="369332"/>
            </a:xfrm>
            <a:prstGeom prst="rect">
              <a:avLst/>
            </a:prstGeom>
            <a:noFill/>
          </p:spPr>
          <p:txBody>
            <a:bodyPr wrap="none" rtlCol="0">
              <a:spAutoFit/>
            </a:bodyPr>
            <a:lstStyle/>
            <a:p>
              <a:r>
                <a:rPr lang="en-US" b="1"/>
                <a:t>NH</a:t>
              </a:r>
              <a:r>
                <a:rPr lang="en-US" b="1" baseline="-25000"/>
                <a:t>3</a:t>
              </a:r>
              <a:endParaRPr lang="en-US" b="1"/>
            </a:p>
          </p:txBody>
        </p:sp>
        <p:sp>
          <p:nvSpPr>
            <p:cNvPr id="13" name="TextBox 12">
              <a:extLst>
                <a:ext uri="{FF2B5EF4-FFF2-40B4-BE49-F238E27FC236}">
                  <a16:creationId xmlns:a16="http://schemas.microsoft.com/office/drawing/2014/main" id="{C2C4002B-ACD5-60F4-4D08-27707E593D09}"/>
                </a:ext>
              </a:extLst>
            </p:cNvPr>
            <p:cNvSpPr txBox="1"/>
            <p:nvPr/>
          </p:nvSpPr>
          <p:spPr>
            <a:xfrm>
              <a:off x="6833617" y="5808415"/>
              <a:ext cx="615874" cy="369332"/>
            </a:xfrm>
            <a:prstGeom prst="rect">
              <a:avLst/>
            </a:prstGeom>
            <a:noFill/>
          </p:spPr>
          <p:txBody>
            <a:bodyPr wrap="none" rtlCol="0">
              <a:spAutoFit/>
            </a:bodyPr>
            <a:lstStyle/>
            <a:p>
              <a:r>
                <a:rPr lang="en-US" b="1"/>
                <a:t>H</a:t>
              </a:r>
              <a:r>
                <a:rPr lang="en-US" b="1" baseline="-25000"/>
                <a:t>2</a:t>
              </a:r>
              <a:r>
                <a:rPr lang="en-US" b="1"/>
                <a:t>O</a:t>
              </a:r>
            </a:p>
          </p:txBody>
        </p:sp>
        <p:sp>
          <p:nvSpPr>
            <p:cNvPr id="14" name="TextBox 13">
              <a:extLst>
                <a:ext uri="{FF2B5EF4-FFF2-40B4-BE49-F238E27FC236}">
                  <a16:creationId xmlns:a16="http://schemas.microsoft.com/office/drawing/2014/main" id="{D06739DB-4464-A5A4-CE8A-8285CD79F575}"/>
                </a:ext>
              </a:extLst>
            </p:cNvPr>
            <p:cNvSpPr txBox="1"/>
            <p:nvPr/>
          </p:nvSpPr>
          <p:spPr>
            <a:xfrm>
              <a:off x="8905588" y="5808415"/>
              <a:ext cx="692818" cy="369332"/>
            </a:xfrm>
            <a:prstGeom prst="rect">
              <a:avLst/>
            </a:prstGeom>
            <a:noFill/>
          </p:spPr>
          <p:txBody>
            <a:bodyPr wrap="none" rtlCol="0">
              <a:spAutoFit/>
            </a:bodyPr>
            <a:lstStyle/>
            <a:p>
              <a:r>
                <a:rPr lang="en-US" b="1"/>
                <a:t>NH</a:t>
              </a:r>
              <a:r>
                <a:rPr lang="en-US" b="1" baseline="-25000"/>
                <a:t>4</a:t>
              </a:r>
              <a:r>
                <a:rPr lang="en-US" b="1" baseline="30000"/>
                <a:t>+</a:t>
              </a:r>
              <a:endParaRPr lang="en-US" b="1"/>
            </a:p>
          </p:txBody>
        </p:sp>
        <p:sp>
          <p:nvSpPr>
            <p:cNvPr id="15" name="TextBox 14">
              <a:extLst>
                <a:ext uri="{FF2B5EF4-FFF2-40B4-BE49-F238E27FC236}">
                  <a16:creationId xmlns:a16="http://schemas.microsoft.com/office/drawing/2014/main" id="{E38BDC40-0BB5-7516-D2EA-EC8E83CAEED4}"/>
                </a:ext>
              </a:extLst>
            </p:cNvPr>
            <p:cNvSpPr txBox="1"/>
            <p:nvPr/>
          </p:nvSpPr>
          <p:spPr>
            <a:xfrm>
              <a:off x="10863368" y="5716082"/>
              <a:ext cx="599844" cy="461665"/>
            </a:xfrm>
            <a:prstGeom prst="rect">
              <a:avLst/>
            </a:prstGeom>
            <a:noFill/>
          </p:spPr>
          <p:txBody>
            <a:bodyPr wrap="none" rtlCol="0">
              <a:spAutoFit/>
            </a:bodyPr>
            <a:lstStyle/>
            <a:p>
              <a:r>
                <a:rPr lang="en-US" b="1"/>
                <a:t>OH</a:t>
              </a:r>
              <a:r>
                <a:rPr lang="en-US" sz="2400" b="1" baseline="30000"/>
                <a:t>-</a:t>
              </a:r>
              <a:endParaRPr lang="en-US" b="1"/>
            </a:p>
          </p:txBody>
        </p:sp>
        <p:sp>
          <p:nvSpPr>
            <p:cNvPr id="16" name="Plus Sign 15">
              <a:extLst>
                <a:ext uri="{FF2B5EF4-FFF2-40B4-BE49-F238E27FC236}">
                  <a16:creationId xmlns:a16="http://schemas.microsoft.com/office/drawing/2014/main" id="{7CD392CE-D8E4-B193-42BA-31E7FCBB2D1D}"/>
                </a:ext>
              </a:extLst>
            </p:cNvPr>
            <p:cNvSpPr/>
            <p:nvPr/>
          </p:nvSpPr>
          <p:spPr>
            <a:xfrm>
              <a:off x="9523534" y="4492641"/>
              <a:ext cx="212709" cy="212709"/>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Flowchart: Process 16">
              <a:extLst>
                <a:ext uri="{FF2B5EF4-FFF2-40B4-BE49-F238E27FC236}">
                  <a16:creationId xmlns:a16="http://schemas.microsoft.com/office/drawing/2014/main" id="{3D726A28-7CD3-ABA0-2637-BE55BEA8D899}"/>
                </a:ext>
              </a:extLst>
            </p:cNvPr>
            <p:cNvSpPr/>
            <p:nvPr/>
          </p:nvSpPr>
          <p:spPr>
            <a:xfrm>
              <a:off x="11218059" y="4634433"/>
              <a:ext cx="144000" cy="47106"/>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6300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wipe(left)">
                                      <p:cBhvr>
                                        <p:cTn id="1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09800" y="278716"/>
              <a:ext cx="7772400" cy="618631"/>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1. THUYẾT BR</a:t>
              </a:r>
              <a:r>
                <a:rPr kumimoji="0" lang="en-US" sz="3500"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NSTED - LOWRY VỀ ACID - BASE</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275" name="Group 274">
            <a:extLst>
              <a:ext uri="{FF2B5EF4-FFF2-40B4-BE49-F238E27FC236}">
                <a16:creationId xmlns:a16="http://schemas.microsoft.com/office/drawing/2014/main" id="{49B335B1-3955-1759-DA1D-5776C509D0F7}"/>
              </a:ext>
            </a:extLst>
          </p:cNvPr>
          <p:cNvGrpSpPr/>
          <p:nvPr/>
        </p:nvGrpSpPr>
        <p:grpSpPr>
          <a:xfrm>
            <a:off x="723900" y="1203325"/>
            <a:ext cx="1988820" cy="809625"/>
            <a:chOff x="723900" y="1057275"/>
            <a:chExt cx="1988820" cy="809625"/>
          </a:xfrm>
        </p:grpSpPr>
        <p:sp>
          <p:nvSpPr>
            <p:cNvPr id="262" name="Rectangle: Rounded Corners 261">
              <a:extLst>
                <a:ext uri="{FF2B5EF4-FFF2-40B4-BE49-F238E27FC236}">
                  <a16:creationId xmlns:a16="http://schemas.microsoft.com/office/drawing/2014/main" id="{ABED84DC-66C0-0912-7ACC-8873870A3C93}"/>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hemistry - Free education icons">
              <a:extLst>
                <a:ext uri="{FF2B5EF4-FFF2-40B4-BE49-F238E27FC236}">
                  <a16:creationId xmlns:a16="http://schemas.microsoft.com/office/drawing/2014/main" id="{5D74C370-C9B0-70F2-55BD-748F72CF2D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id="{EE68F4B2-5376-06F9-613D-6536BC5ABD48}"/>
                </a:ext>
              </a:extLst>
            </p:cNvPr>
            <p:cNvSpPr txBox="1"/>
            <p:nvPr/>
          </p:nvSpPr>
          <p:spPr>
            <a:xfrm>
              <a:off x="1451427" y="1314926"/>
              <a:ext cx="1172116" cy="430887"/>
            </a:xfrm>
            <a:prstGeom prst="rect">
              <a:avLst/>
            </a:prstGeom>
            <a:noFill/>
          </p:spPr>
          <p:txBody>
            <a:bodyPr wrap="none" rtlCol="0">
              <a:spAutoFit/>
            </a:bodyPr>
            <a:lstStyle/>
            <a:p>
              <a:r>
                <a:rPr lang="en-US" sz="2200" b="1">
                  <a:solidFill>
                    <a:schemeClr val="bg1"/>
                  </a:solidFill>
                </a:rPr>
                <a:t>VÍ DỤ 2</a:t>
              </a:r>
            </a:p>
          </p:txBody>
        </p:sp>
      </p:grpSp>
      <p:sp>
        <p:nvSpPr>
          <p:cNvPr id="277" name="TextBox 276">
            <a:extLst>
              <a:ext uri="{FF2B5EF4-FFF2-40B4-BE49-F238E27FC236}">
                <a16:creationId xmlns:a16="http://schemas.microsoft.com/office/drawing/2014/main" id="{A9079077-8347-CC35-7936-937D549ADDFD}"/>
              </a:ext>
            </a:extLst>
          </p:cNvPr>
          <p:cNvSpPr txBox="1"/>
          <p:nvPr/>
        </p:nvSpPr>
        <p:spPr>
          <a:xfrm>
            <a:off x="2722074" y="1429410"/>
            <a:ext cx="7779946" cy="461217"/>
          </a:xfrm>
          <a:prstGeom prst="rect">
            <a:avLst/>
          </a:prstGeom>
          <a:noFill/>
        </p:spPr>
        <p:txBody>
          <a:bodyPr wrap="square" rtlCol="0">
            <a:spAutoFit/>
          </a:bodyPr>
          <a:lstStyle/>
          <a:p>
            <a:pPr>
              <a:lnSpc>
                <a:spcPct val="120000"/>
              </a:lnSpc>
            </a:pPr>
            <a:r>
              <a:rPr lang="vi-VN" sz="2200"/>
              <a:t>Ammonia (NH</a:t>
            </a:r>
            <a:r>
              <a:rPr lang="vi-VN" sz="2200" baseline="-25000"/>
              <a:t>3</a:t>
            </a:r>
            <a:r>
              <a:rPr lang="vi-VN" sz="2200"/>
              <a:t>) khi tan trong nước có phản ứng với nước:</a:t>
            </a:r>
          </a:p>
        </p:txBody>
      </p:sp>
      <p:grpSp>
        <p:nvGrpSpPr>
          <p:cNvPr id="25" name="Group 24">
            <a:extLst>
              <a:ext uri="{FF2B5EF4-FFF2-40B4-BE49-F238E27FC236}">
                <a16:creationId xmlns:a16="http://schemas.microsoft.com/office/drawing/2014/main" id="{89439A28-58DC-7CBE-6874-D18A7F2223B5}"/>
              </a:ext>
            </a:extLst>
          </p:cNvPr>
          <p:cNvGrpSpPr/>
          <p:nvPr/>
        </p:nvGrpSpPr>
        <p:grpSpPr>
          <a:xfrm>
            <a:off x="3416677" y="2228606"/>
            <a:ext cx="5358647" cy="686264"/>
            <a:chOff x="2362954" y="2228606"/>
            <a:chExt cx="5358647" cy="686264"/>
          </a:xfrm>
        </p:grpSpPr>
        <p:sp>
          <p:nvSpPr>
            <p:cNvPr id="283" name="Hexagon 282">
              <a:extLst>
                <a:ext uri="{FF2B5EF4-FFF2-40B4-BE49-F238E27FC236}">
                  <a16:creationId xmlns:a16="http://schemas.microsoft.com/office/drawing/2014/main" id="{85F4A0AE-8710-D44F-059F-53BEC667FA38}"/>
                </a:ext>
              </a:extLst>
            </p:cNvPr>
            <p:cNvSpPr/>
            <p:nvPr/>
          </p:nvSpPr>
          <p:spPr>
            <a:xfrm>
              <a:off x="2362954" y="2228606"/>
              <a:ext cx="5358647"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id="{9241D053-4728-8D0F-4D10-91D2D7141D6A}"/>
                </a:ext>
              </a:extLst>
            </p:cNvPr>
            <p:cNvSpPr txBox="1"/>
            <p:nvPr/>
          </p:nvSpPr>
          <p:spPr>
            <a:xfrm>
              <a:off x="2639261" y="2329178"/>
              <a:ext cx="4806032" cy="523220"/>
            </a:xfrm>
            <a:prstGeom prst="rect">
              <a:avLst/>
            </a:prstGeom>
            <a:noFill/>
          </p:spPr>
          <p:txBody>
            <a:bodyPr wrap="square" rtlCol="0">
              <a:spAutoFit/>
            </a:bodyPr>
            <a:lstStyle/>
            <a:p>
              <a:pPr algn="ctr"/>
              <a:r>
                <a:rPr lang="en-US" sz="2800" b="1">
                  <a:solidFill>
                    <a:srgbClr val="FF0000"/>
                  </a:solidFill>
                  <a:latin typeface="+mj-lt"/>
                </a:rPr>
                <a:t>NH</a:t>
              </a:r>
              <a:r>
                <a:rPr lang="en-US" sz="2800" b="1" baseline="-25000">
                  <a:solidFill>
                    <a:srgbClr val="FF0000"/>
                  </a:solidFill>
                  <a:latin typeface="+mj-lt"/>
                </a:rPr>
                <a:t>3</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NH</a:t>
              </a:r>
              <a:r>
                <a:rPr lang="en-US" sz="2800" b="1" baseline="-25000">
                  <a:solidFill>
                    <a:srgbClr val="FF0000"/>
                  </a:solidFill>
                  <a:latin typeface="+mj-lt"/>
                </a:rPr>
                <a:t>4</a:t>
              </a:r>
              <a:r>
                <a:rPr lang="en-US" sz="2800" b="1" baseline="30000">
                  <a:solidFill>
                    <a:srgbClr val="FF0000"/>
                  </a:solidFill>
                  <a:latin typeface="+mj-lt"/>
                </a:rPr>
                <a:t>+</a:t>
              </a:r>
              <a:r>
                <a:rPr lang="en-US" sz="2800" b="1">
                  <a:solidFill>
                    <a:srgbClr val="FF0000"/>
                  </a:solidFill>
                  <a:latin typeface="+mj-lt"/>
                </a:rPr>
                <a:t>  +  OH</a:t>
              </a:r>
              <a:r>
                <a:rPr lang="en-US" sz="3600" b="1" baseline="30000">
                  <a:solidFill>
                    <a:srgbClr val="FF0000"/>
                  </a:solidFill>
                  <a:latin typeface="+mj-lt"/>
                </a:rPr>
                <a:t>-</a:t>
              </a:r>
              <a:endParaRPr lang="en-US" sz="2800" b="1" baseline="30000">
                <a:solidFill>
                  <a:srgbClr val="FF0000"/>
                </a:solidFill>
                <a:latin typeface="+mj-lt"/>
              </a:endParaRPr>
            </a:p>
          </p:txBody>
        </p:sp>
      </p:grpSp>
      <p:sp>
        <p:nvSpPr>
          <p:cNvPr id="285" name="TextBox 284">
            <a:extLst>
              <a:ext uri="{FF2B5EF4-FFF2-40B4-BE49-F238E27FC236}">
                <a16:creationId xmlns:a16="http://schemas.microsoft.com/office/drawing/2014/main" id="{330A36D6-841E-6FEA-0368-0B1C211903C1}"/>
              </a:ext>
            </a:extLst>
          </p:cNvPr>
          <p:cNvSpPr txBox="1"/>
          <p:nvPr/>
        </p:nvSpPr>
        <p:spPr>
          <a:xfrm>
            <a:off x="8811893" y="2216021"/>
            <a:ext cx="730460" cy="561885"/>
          </a:xfrm>
          <a:prstGeom prst="rect">
            <a:avLst/>
          </a:prstGeom>
          <a:noFill/>
        </p:spPr>
        <p:txBody>
          <a:bodyPr wrap="square" rtlCol="0">
            <a:spAutoFit/>
          </a:bodyPr>
          <a:lstStyle/>
          <a:p>
            <a:pPr>
              <a:lnSpc>
                <a:spcPct val="120000"/>
              </a:lnSpc>
            </a:pPr>
            <a:r>
              <a:rPr lang="en-US" sz="2800" b="1">
                <a:solidFill>
                  <a:srgbClr val="7030A0"/>
                </a:solidFill>
                <a:latin typeface="+mj-lt"/>
              </a:rPr>
              <a:t>(4)</a:t>
            </a:r>
          </a:p>
        </p:txBody>
      </p:sp>
      <p:grpSp>
        <p:nvGrpSpPr>
          <p:cNvPr id="31" name="Group 30">
            <a:extLst>
              <a:ext uri="{FF2B5EF4-FFF2-40B4-BE49-F238E27FC236}">
                <a16:creationId xmlns:a16="http://schemas.microsoft.com/office/drawing/2014/main" id="{087D4079-BC1B-A4EA-6EC0-FBC6E26ECF50}"/>
              </a:ext>
            </a:extLst>
          </p:cNvPr>
          <p:cNvGrpSpPr/>
          <p:nvPr/>
        </p:nvGrpSpPr>
        <p:grpSpPr>
          <a:xfrm>
            <a:off x="1096153" y="3096139"/>
            <a:ext cx="10130145" cy="1113722"/>
            <a:chOff x="1431131" y="3168566"/>
            <a:chExt cx="10130145" cy="1113722"/>
          </a:xfrm>
        </p:grpSpPr>
        <p:sp>
          <p:nvSpPr>
            <p:cNvPr id="26" name="Rectangle: Rounded Corners 25">
              <a:extLst>
                <a:ext uri="{FF2B5EF4-FFF2-40B4-BE49-F238E27FC236}">
                  <a16:creationId xmlns:a16="http://schemas.microsoft.com/office/drawing/2014/main" id="{1281A332-4CC6-8634-7B40-8FD5E7E176D2}"/>
                </a:ext>
              </a:extLst>
            </p:cNvPr>
            <p:cNvSpPr/>
            <p:nvPr/>
          </p:nvSpPr>
          <p:spPr>
            <a:xfrm>
              <a:off x="1793936" y="3479253"/>
              <a:ext cx="9767340" cy="803035"/>
            </a:xfrm>
            <a:prstGeom prst="roundRect">
              <a:avLst>
                <a:gd name="adj" fmla="val 31323"/>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385010B-3229-5A32-CD89-D9C1CC155EAE}"/>
                </a:ext>
              </a:extLst>
            </p:cNvPr>
            <p:cNvSpPr/>
            <p:nvPr/>
          </p:nvSpPr>
          <p:spPr>
            <a:xfrm>
              <a:off x="1431131" y="3168566"/>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6E71C7BF-ED45-C526-0C22-CF58C9E34F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7480" y="3228722"/>
              <a:ext cx="698841" cy="698841"/>
            </a:xfrm>
            <a:prstGeom prst="rect">
              <a:avLst/>
            </a:prstGeom>
          </p:spPr>
        </p:pic>
        <p:sp>
          <p:nvSpPr>
            <p:cNvPr id="30" name="TextBox 29">
              <a:extLst>
                <a:ext uri="{FF2B5EF4-FFF2-40B4-BE49-F238E27FC236}">
                  <a16:creationId xmlns:a16="http://schemas.microsoft.com/office/drawing/2014/main" id="{01780E53-3135-9A16-0F87-74009D5FDC3A}"/>
                </a:ext>
              </a:extLst>
            </p:cNvPr>
            <p:cNvSpPr txBox="1"/>
            <p:nvPr/>
          </p:nvSpPr>
          <p:spPr>
            <a:xfrm>
              <a:off x="2336799" y="3633395"/>
              <a:ext cx="9124888" cy="494751"/>
            </a:xfrm>
            <a:prstGeom prst="rect">
              <a:avLst/>
            </a:prstGeom>
            <a:noFill/>
          </p:spPr>
          <p:txBody>
            <a:bodyPr wrap="square" rtlCol="0">
              <a:spAutoFit/>
            </a:bodyPr>
            <a:lstStyle/>
            <a:p>
              <a:pPr>
                <a:lnSpc>
                  <a:spcPct val="120000"/>
                </a:lnSpc>
              </a:pPr>
              <a:r>
                <a:rPr lang="en-US" sz="2400" b="1"/>
                <a:t>Trong cân bằng </a:t>
              </a:r>
              <a:r>
                <a:rPr lang="en-US" sz="2400" b="1">
                  <a:solidFill>
                    <a:srgbClr val="7030A0"/>
                  </a:solidFill>
                </a:rPr>
                <a:t>(4)</a:t>
              </a:r>
              <a:r>
                <a:rPr lang="en-US" sz="2400" b="1"/>
                <a:t>, hãy chỉ ra hai acid và hai base. Giải thích.</a:t>
              </a:r>
            </a:p>
          </p:txBody>
        </p:sp>
      </p:grpSp>
      <p:sp>
        <p:nvSpPr>
          <p:cNvPr id="256" name="Rectangle: Rounded Corners 255">
            <a:extLst>
              <a:ext uri="{FF2B5EF4-FFF2-40B4-BE49-F238E27FC236}">
                <a16:creationId xmlns:a16="http://schemas.microsoft.com/office/drawing/2014/main" id="{D941AA9B-1603-2C10-67CC-CF7ED930F7C1}"/>
              </a:ext>
            </a:extLst>
          </p:cNvPr>
          <p:cNvSpPr/>
          <p:nvPr/>
        </p:nvSpPr>
        <p:spPr>
          <a:xfrm>
            <a:off x="1071839" y="4506010"/>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grpSp>
        <p:nvGrpSpPr>
          <p:cNvPr id="5" name="Group 4">
            <a:extLst>
              <a:ext uri="{FF2B5EF4-FFF2-40B4-BE49-F238E27FC236}">
                <a16:creationId xmlns:a16="http://schemas.microsoft.com/office/drawing/2014/main" id="{EF28A497-1B06-22BD-5A4A-0C315C475F67}"/>
              </a:ext>
            </a:extLst>
          </p:cNvPr>
          <p:cNvGrpSpPr/>
          <p:nvPr/>
        </p:nvGrpSpPr>
        <p:grpSpPr>
          <a:xfrm>
            <a:off x="2594269" y="4585583"/>
            <a:ext cx="8632027" cy="632460"/>
            <a:chOff x="2594269" y="4585583"/>
            <a:chExt cx="8632027" cy="632460"/>
          </a:xfrm>
        </p:grpSpPr>
        <p:sp>
          <p:nvSpPr>
            <p:cNvPr id="257" name="TextBox 256">
              <a:extLst>
                <a:ext uri="{FF2B5EF4-FFF2-40B4-BE49-F238E27FC236}">
                  <a16:creationId xmlns:a16="http://schemas.microsoft.com/office/drawing/2014/main" id="{F6A139DB-CEC4-DF34-8DC1-2D368DFF6263}"/>
                </a:ext>
              </a:extLst>
            </p:cNvPr>
            <p:cNvSpPr txBox="1"/>
            <p:nvPr/>
          </p:nvSpPr>
          <p:spPr>
            <a:xfrm>
              <a:off x="3268560" y="4671205"/>
              <a:ext cx="7957736" cy="461217"/>
            </a:xfrm>
            <a:prstGeom prst="rect">
              <a:avLst/>
            </a:prstGeom>
            <a:noFill/>
          </p:spPr>
          <p:txBody>
            <a:bodyPr wrap="square" rtlCol="0">
              <a:spAutoFit/>
            </a:bodyPr>
            <a:lstStyle/>
            <a:p>
              <a:pPr>
                <a:lnSpc>
                  <a:spcPct val="120000"/>
                </a:lnSpc>
              </a:pPr>
              <a:r>
                <a:rPr lang="en-US" sz="2200"/>
                <a:t>Hai acid là H</a:t>
              </a:r>
              <a:r>
                <a:rPr lang="en-US" sz="2200" baseline="-25000"/>
                <a:t>2</a:t>
              </a:r>
              <a:r>
                <a:rPr lang="en-US" sz="2200"/>
                <a:t>O (chiều thuận) và NH</a:t>
              </a:r>
              <a:r>
                <a:rPr lang="en-US" sz="2200" baseline="-25000"/>
                <a:t>4</a:t>
              </a:r>
              <a:r>
                <a:rPr lang="en-US" sz="2200" baseline="30000"/>
                <a:t>+</a:t>
              </a:r>
              <a:r>
                <a:rPr lang="en-US" sz="2200"/>
                <a:t> (chiều nghịch).</a:t>
              </a:r>
            </a:p>
          </p:txBody>
        </p:sp>
        <p:pic>
          <p:nvPicPr>
            <p:cNvPr id="258" name="Picture 257">
              <a:extLst>
                <a:ext uri="{FF2B5EF4-FFF2-40B4-BE49-F238E27FC236}">
                  <a16:creationId xmlns:a16="http://schemas.microsoft.com/office/drawing/2014/main" id="{56FAF3B5-807A-7865-F735-AAE9C0B88175}"/>
                </a:ext>
              </a:extLst>
            </p:cNvPr>
            <p:cNvPicPr>
              <a:picLocks noChangeAspect="1"/>
            </p:cNvPicPr>
            <p:nvPr/>
          </p:nvPicPr>
          <p:blipFill>
            <a:blip r:embed="rId10"/>
            <a:stretch>
              <a:fillRect/>
            </a:stretch>
          </p:blipFill>
          <p:spPr>
            <a:xfrm>
              <a:off x="2594269" y="4585583"/>
              <a:ext cx="632460" cy="632460"/>
            </a:xfrm>
            <a:prstGeom prst="rect">
              <a:avLst/>
            </a:prstGeom>
          </p:spPr>
        </p:pic>
      </p:grpSp>
      <p:grpSp>
        <p:nvGrpSpPr>
          <p:cNvPr id="261" name="Group 260">
            <a:extLst>
              <a:ext uri="{FF2B5EF4-FFF2-40B4-BE49-F238E27FC236}">
                <a16:creationId xmlns:a16="http://schemas.microsoft.com/office/drawing/2014/main" id="{891EE64E-1DAE-B369-908B-699ACF2F678B}"/>
              </a:ext>
            </a:extLst>
          </p:cNvPr>
          <p:cNvGrpSpPr/>
          <p:nvPr/>
        </p:nvGrpSpPr>
        <p:grpSpPr>
          <a:xfrm>
            <a:off x="2594269" y="5525663"/>
            <a:ext cx="8632027" cy="632460"/>
            <a:chOff x="2594269" y="5525663"/>
            <a:chExt cx="8632027" cy="632460"/>
          </a:xfrm>
        </p:grpSpPr>
        <p:sp>
          <p:nvSpPr>
            <p:cNvPr id="259" name="TextBox 258">
              <a:extLst>
                <a:ext uri="{FF2B5EF4-FFF2-40B4-BE49-F238E27FC236}">
                  <a16:creationId xmlns:a16="http://schemas.microsoft.com/office/drawing/2014/main" id="{F5D2CE87-9BF8-191F-CCED-37667F2C8022}"/>
                </a:ext>
              </a:extLst>
            </p:cNvPr>
            <p:cNvSpPr txBox="1"/>
            <p:nvPr/>
          </p:nvSpPr>
          <p:spPr>
            <a:xfrm>
              <a:off x="3268560" y="5611285"/>
              <a:ext cx="7957736" cy="461217"/>
            </a:xfrm>
            <a:prstGeom prst="rect">
              <a:avLst/>
            </a:prstGeom>
            <a:noFill/>
          </p:spPr>
          <p:txBody>
            <a:bodyPr wrap="square" rtlCol="0">
              <a:spAutoFit/>
            </a:bodyPr>
            <a:lstStyle/>
            <a:p>
              <a:pPr>
                <a:lnSpc>
                  <a:spcPct val="120000"/>
                </a:lnSpc>
              </a:pPr>
              <a:r>
                <a:rPr lang="en-US" sz="2200"/>
                <a:t>Hai base là NH</a:t>
              </a:r>
              <a:r>
                <a:rPr lang="en-US" sz="2200" baseline="-25000"/>
                <a:t>3</a:t>
              </a:r>
              <a:r>
                <a:rPr lang="en-US" sz="2200"/>
                <a:t> (chiều thuận) và OH</a:t>
              </a:r>
              <a:r>
                <a:rPr lang="en-US" sz="2800" baseline="30000"/>
                <a:t>-</a:t>
              </a:r>
              <a:r>
                <a:rPr lang="en-US" sz="2200"/>
                <a:t> (chiều nghịch).</a:t>
              </a:r>
            </a:p>
          </p:txBody>
        </p:sp>
        <p:pic>
          <p:nvPicPr>
            <p:cNvPr id="260" name="Picture 259">
              <a:extLst>
                <a:ext uri="{FF2B5EF4-FFF2-40B4-BE49-F238E27FC236}">
                  <a16:creationId xmlns:a16="http://schemas.microsoft.com/office/drawing/2014/main" id="{6E6439E0-2B03-1624-661C-5D086E00A06A}"/>
                </a:ext>
              </a:extLst>
            </p:cNvPr>
            <p:cNvPicPr>
              <a:picLocks noChangeAspect="1"/>
            </p:cNvPicPr>
            <p:nvPr/>
          </p:nvPicPr>
          <p:blipFill>
            <a:blip r:embed="rId10"/>
            <a:stretch>
              <a:fillRect/>
            </a:stretch>
          </p:blipFill>
          <p:spPr>
            <a:xfrm>
              <a:off x="2594269" y="5525663"/>
              <a:ext cx="632460" cy="632460"/>
            </a:xfrm>
            <a:prstGeom prst="rect">
              <a:avLst/>
            </a:prstGeom>
          </p:spPr>
        </p:pic>
      </p:grpSp>
    </p:spTree>
    <p:extLst>
      <p:ext uri="{BB962C8B-B14F-4D97-AF65-F5344CB8AC3E}">
        <p14:creationId xmlns:p14="http://schemas.microsoft.com/office/powerpoint/2010/main" val="2513723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7"/>
                                        </p:tgtEl>
                                        <p:attrNameLst>
                                          <p:attrName>style.visibility</p:attrName>
                                        </p:attrNameLst>
                                      </p:cBhvr>
                                      <p:to>
                                        <p:strVal val="visible"/>
                                      </p:to>
                                    </p:set>
                                    <p:animEffect transition="in" filter="fade">
                                      <p:cBhvr>
                                        <p:cTn id="10" dur="500"/>
                                        <p:tgtEl>
                                          <p:spTgt spid="27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5"/>
                                        </p:tgtEl>
                                        <p:attrNameLst>
                                          <p:attrName>style.visibility</p:attrName>
                                        </p:attrNameLst>
                                      </p:cBhvr>
                                      <p:to>
                                        <p:strVal val="visible"/>
                                      </p:to>
                                    </p:set>
                                    <p:animEffect transition="in" filter="randombar(horizontal)">
                                      <p:cBhvr>
                                        <p:cTn id="18" dur="500"/>
                                        <p:tgtEl>
                                          <p:spTgt spid="28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56"/>
                                        </p:tgtEl>
                                        <p:attrNameLst>
                                          <p:attrName>style.visibility</p:attrName>
                                        </p:attrNameLst>
                                      </p:cBhvr>
                                      <p:to>
                                        <p:strVal val="visible"/>
                                      </p:to>
                                    </p:set>
                                    <p:animEffect transition="in" filter="randombar(horizontal)">
                                      <p:cBhvr>
                                        <p:cTn id="30" dur="500"/>
                                        <p:tgtEl>
                                          <p:spTgt spid="25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61"/>
                                        </p:tgtEl>
                                        <p:attrNameLst>
                                          <p:attrName>style.visibility</p:attrName>
                                        </p:attrNameLst>
                                      </p:cBhvr>
                                      <p:to>
                                        <p:strVal val="visible"/>
                                      </p:to>
                                    </p:set>
                                    <p:animEffect transition="in" filter="wipe(left)">
                                      <p:cBhvr>
                                        <p:cTn id="35" dur="500"/>
                                        <p:tgtEl>
                                          <p:spTgt spid="261"/>
                                        </p:tgtEl>
                                      </p:cBhvr>
                                    </p:animEffect>
                                  </p:childTnLst>
                                </p:cTn>
                              </p:par>
                              <p:par>
                                <p:cTn id="36" presetID="22" presetClass="entr" presetSubtype="8"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p:bldP spid="285" grpId="0"/>
      <p:bldP spid="2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09800" y="278716"/>
              <a:ext cx="7772400" cy="618631"/>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1. THUYẾT BR</a:t>
              </a:r>
              <a:r>
                <a:rPr kumimoji="0" lang="en-US" sz="3500"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NSTED - LOWRY VỀ ACID - BASE</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275" name="Group 274">
            <a:extLst>
              <a:ext uri="{FF2B5EF4-FFF2-40B4-BE49-F238E27FC236}">
                <a16:creationId xmlns:a16="http://schemas.microsoft.com/office/drawing/2014/main" id="{49B335B1-3955-1759-DA1D-5776C509D0F7}"/>
              </a:ext>
            </a:extLst>
          </p:cNvPr>
          <p:cNvGrpSpPr/>
          <p:nvPr/>
        </p:nvGrpSpPr>
        <p:grpSpPr>
          <a:xfrm>
            <a:off x="723900" y="1203325"/>
            <a:ext cx="1988820" cy="809625"/>
            <a:chOff x="723900" y="1057275"/>
            <a:chExt cx="1988820" cy="809625"/>
          </a:xfrm>
        </p:grpSpPr>
        <p:sp>
          <p:nvSpPr>
            <p:cNvPr id="262" name="Rectangle: Rounded Corners 261">
              <a:extLst>
                <a:ext uri="{FF2B5EF4-FFF2-40B4-BE49-F238E27FC236}">
                  <a16:creationId xmlns:a16="http://schemas.microsoft.com/office/drawing/2014/main" id="{ABED84DC-66C0-0912-7ACC-8873870A3C93}"/>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hemistry - Free education icons">
              <a:extLst>
                <a:ext uri="{FF2B5EF4-FFF2-40B4-BE49-F238E27FC236}">
                  <a16:creationId xmlns:a16="http://schemas.microsoft.com/office/drawing/2014/main" id="{5D74C370-C9B0-70F2-55BD-748F72CF2D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id="{EE68F4B2-5376-06F9-613D-6536BC5ABD48}"/>
                </a:ext>
              </a:extLst>
            </p:cNvPr>
            <p:cNvSpPr txBox="1"/>
            <p:nvPr/>
          </p:nvSpPr>
          <p:spPr>
            <a:xfrm>
              <a:off x="1451427" y="1314926"/>
              <a:ext cx="1172116" cy="430887"/>
            </a:xfrm>
            <a:prstGeom prst="rect">
              <a:avLst/>
            </a:prstGeom>
            <a:noFill/>
          </p:spPr>
          <p:txBody>
            <a:bodyPr wrap="none" rtlCol="0">
              <a:spAutoFit/>
            </a:bodyPr>
            <a:lstStyle/>
            <a:p>
              <a:r>
                <a:rPr lang="en-US" sz="2200" b="1">
                  <a:solidFill>
                    <a:schemeClr val="bg1"/>
                  </a:solidFill>
                </a:rPr>
                <a:t>VÍ DỤ 2</a:t>
              </a:r>
            </a:p>
          </p:txBody>
        </p:sp>
      </p:grpSp>
      <p:sp>
        <p:nvSpPr>
          <p:cNvPr id="277" name="TextBox 276">
            <a:extLst>
              <a:ext uri="{FF2B5EF4-FFF2-40B4-BE49-F238E27FC236}">
                <a16:creationId xmlns:a16="http://schemas.microsoft.com/office/drawing/2014/main" id="{A9079077-8347-CC35-7936-937D549ADDFD}"/>
              </a:ext>
            </a:extLst>
          </p:cNvPr>
          <p:cNvSpPr txBox="1"/>
          <p:nvPr/>
        </p:nvSpPr>
        <p:spPr>
          <a:xfrm>
            <a:off x="2722074" y="1429410"/>
            <a:ext cx="7779946" cy="461217"/>
          </a:xfrm>
          <a:prstGeom prst="rect">
            <a:avLst/>
          </a:prstGeom>
          <a:noFill/>
        </p:spPr>
        <p:txBody>
          <a:bodyPr wrap="square" rtlCol="0">
            <a:spAutoFit/>
          </a:bodyPr>
          <a:lstStyle/>
          <a:p>
            <a:pPr>
              <a:lnSpc>
                <a:spcPct val="120000"/>
              </a:lnSpc>
            </a:pPr>
            <a:r>
              <a:rPr lang="vi-VN" sz="2200"/>
              <a:t>Ammonia (NH</a:t>
            </a:r>
            <a:r>
              <a:rPr lang="vi-VN" sz="2200" baseline="-25000"/>
              <a:t>3</a:t>
            </a:r>
            <a:r>
              <a:rPr lang="vi-VN" sz="2200"/>
              <a:t>) khi tan trong nước có phản ứng với nước:</a:t>
            </a:r>
          </a:p>
        </p:txBody>
      </p:sp>
      <p:grpSp>
        <p:nvGrpSpPr>
          <p:cNvPr id="25" name="Group 24">
            <a:extLst>
              <a:ext uri="{FF2B5EF4-FFF2-40B4-BE49-F238E27FC236}">
                <a16:creationId xmlns:a16="http://schemas.microsoft.com/office/drawing/2014/main" id="{89439A28-58DC-7CBE-6874-D18A7F2223B5}"/>
              </a:ext>
            </a:extLst>
          </p:cNvPr>
          <p:cNvGrpSpPr/>
          <p:nvPr/>
        </p:nvGrpSpPr>
        <p:grpSpPr>
          <a:xfrm>
            <a:off x="3416677" y="2228606"/>
            <a:ext cx="5358647" cy="686264"/>
            <a:chOff x="2362954" y="2228606"/>
            <a:chExt cx="5358647" cy="686264"/>
          </a:xfrm>
        </p:grpSpPr>
        <p:sp>
          <p:nvSpPr>
            <p:cNvPr id="283" name="Hexagon 282">
              <a:extLst>
                <a:ext uri="{FF2B5EF4-FFF2-40B4-BE49-F238E27FC236}">
                  <a16:creationId xmlns:a16="http://schemas.microsoft.com/office/drawing/2014/main" id="{85F4A0AE-8710-D44F-059F-53BEC667FA38}"/>
                </a:ext>
              </a:extLst>
            </p:cNvPr>
            <p:cNvSpPr/>
            <p:nvPr/>
          </p:nvSpPr>
          <p:spPr>
            <a:xfrm>
              <a:off x="2362954" y="2228606"/>
              <a:ext cx="5358647"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id="{9241D053-4728-8D0F-4D10-91D2D7141D6A}"/>
                </a:ext>
              </a:extLst>
            </p:cNvPr>
            <p:cNvSpPr txBox="1"/>
            <p:nvPr/>
          </p:nvSpPr>
          <p:spPr>
            <a:xfrm>
              <a:off x="2639261" y="2329178"/>
              <a:ext cx="4806032" cy="523220"/>
            </a:xfrm>
            <a:prstGeom prst="rect">
              <a:avLst/>
            </a:prstGeom>
            <a:noFill/>
          </p:spPr>
          <p:txBody>
            <a:bodyPr wrap="square" rtlCol="0">
              <a:spAutoFit/>
            </a:bodyPr>
            <a:lstStyle/>
            <a:p>
              <a:pPr algn="ctr"/>
              <a:r>
                <a:rPr lang="en-US" sz="2800" b="1">
                  <a:solidFill>
                    <a:srgbClr val="FF0000"/>
                  </a:solidFill>
                  <a:latin typeface="+mj-lt"/>
                </a:rPr>
                <a:t>NH</a:t>
              </a:r>
              <a:r>
                <a:rPr lang="en-US" sz="2800" b="1" baseline="-25000">
                  <a:solidFill>
                    <a:srgbClr val="FF0000"/>
                  </a:solidFill>
                  <a:latin typeface="+mj-lt"/>
                </a:rPr>
                <a:t>3</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NH</a:t>
              </a:r>
              <a:r>
                <a:rPr lang="en-US" sz="2800" b="1" baseline="-25000">
                  <a:solidFill>
                    <a:srgbClr val="FF0000"/>
                  </a:solidFill>
                  <a:latin typeface="+mj-lt"/>
                </a:rPr>
                <a:t>4</a:t>
              </a:r>
              <a:r>
                <a:rPr lang="en-US" sz="2800" b="1" baseline="30000">
                  <a:solidFill>
                    <a:srgbClr val="FF0000"/>
                  </a:solidFill>
                  <a:latin typeface="+mj-lt"/>
                </a:rPr>
                <a:t>+</a:t>
              </a:r>
              <a:r>
                <a:rPr lang="en-US" sz="2800" b="1">
                  <a:solidFill>
                    <a:srgbClr val="FF0000"/>
                  </a:solidFill>
                  <a:latin typeface="+mj-lt"/>
                </a:rPr>
                <a:t>  +  OH</a:t>
              </a:r>
              <a:r>
                <a:rPr lang="en-US" sz="3600" b="1" baseline="30000">
                  <a:solidFill>
                    <a:srgbClr val="FF0000"/>
                  </a:solidFill>
                  <a:latin typeface="+mj-lt"/>
                </a:rPr>
                <a:t>-</a:t>
              </a:r>
              <a:endParaRPr lang="en-US" sz="2800" b="1" baseline="30000">
                <a:solidFill>
                  <a:srgbClr val="FF0000"/>
                </a:solidFill>
                <a:latin typeface="+mj-lt"/>
              </a:endParaRPr>
            </a:p>
          </p:txBody>
        </p:sp>
      </p:grpSp>
      <p:sp>
        <p:nvSpPr>
          <p:cNvPr id="285" name="TextBox 284">
            <a:extLst>
              <a:ext uri="{FF2B5EF4-FFF2-40B4-BE49-F238E27FC236}">
                <a16:creationId xmlns:a16="http://schemas.microsoft.com/office/drawing/2014/main" id="{330A36D6-841E-6FEA-0368-0B1C211903C1}"/>
              </a:ext>
            </a:extLst>
          </p:cNvPr>
          <p:cNvSpPr txBox="1"/>
          <p:nvPr/>
        </p:nvSpPr>
        <p:spPr>
          <a:xfrm>
            <a:off x="8811893" y="2216021"/>
            <a:ext cx="730460" cy="561885"/>
          </a:xfrm>
          <a:prstGeom prst="rect">
            <a:avLst/>
          </a:prstGeom>
          <a:noFill/>
        </p:spPr>
        <p:txBody>
          <a:bodyPr wrap="square" rtlCol="0">
            <a:spAutoFit/>
          </a:bodyPr>
          <a:lstStyle/>
          <a:p>
            <a:pPr>
              <a:lnSpc>
                <a:spcPct val="120000"/>
              </a:lnSpc>
            </a:pPr>
            <a:r>
              <a:rPr lang="en-US" sz="2800" b="1">
                <a:solidFill>
                  <a:srgbClr val="7030A0"/>
                </a:solidFill>
                <a:latin typeface="+mj-lt"/>
              </a:rPr>
              <a:t>(4)</a:t>
            </a:r>
          </a:p>
        </p:txBody>
      </p:sp>
      <p:grpSp>
        <p:nvGrpSpPr>
          <p:cNvPr id="31" name="Group 30">
            <a:extLst>
              <a:ext uri="{FF2B5EF4-FFF2-40B4-BE49-F238E27FC236}">
                <a16:creationId xmlns:a16="http://schemas.microsoft.com/office/drawing/2014/main" id="{087D4079-BC1B-A4EA-6EC0-FBC6E26ECF50}"/>
              </a:ext>
            </a:extLst>
          </p:cNvPr>
          <p:cNvGrpSpPr/>
          <p:nvPr/>
        </p:nvGrpSpPr>
        <p:grpSpPr>
          <a:xfrm>
            <a:off x="1096153" y="3096139"/>
            <a:ext cx="10130145" cy="1113722"/>
            <a:chOff x="1431131" y="3168566"/>
            <a:chExt cx="10130145" cy="1113722"/>
          </a:xfrm>
        </p:grpSpPr>
        <p:sp>
          <p:nvSpPr>
            <p:cNvPr id="26" name="Rectangle: Rounded Corners 25">
              <a:extLst>
                <a:ext uri="{FF2B5EF4-FFF2-40B4-BE49-F238E27FC236}">
                  <a16:creationId xmlns:a16="http://schemas.microsoft.com/office/drawing/2014/main" id="{1281A332-4CC6-8634-7B40-8FD5E7E176D2}"/>
                </a:ext>
              </a:extLst>
            </p:cNvPr>
            <p:cNvSpPr/>
            <p:nvPr/>
          </p:nvSpPr>
          <p:spPr>
            <a:xfrm>
              <a:off x="1793936" y="3479253"/>
              <a:ext cx="9767340" cy="803035"/>
            </a:xfrm>
            <a:prstGeom prst="roundRect">
              <a:avLst>
                <a:gd name="adj" fmla="val 31323"/>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385010B-3229-5A32-CD89-D9C1CC155EAE}"/>
                </a:ext>
              </a:extLst>
            </p:cNvPr>
            <p:cNvSpPr/>
            <p:nvPr/>
          </p:nvSpPr>
          <p:spPr>
            <a:xfrm>
              <a:off x="1431131" y="3168566"/>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6E71C7BF-ED45-C526-0C22-CF58C9E34F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7480" y="3228722"/>
              <a:ext cx="698841" cy="698841"/>
            </a:xfrm>
            <a:prstGeom prst="rect">
              <a:avLst/>
            </a:prstGeom>
          </p:spPr>
        </p:pic>
        <p:sp>
          <p:nvSpPr>
            <p:cNvPr id="30" name="TextBox 29">
              <a:extLst>
                <a:ext uri="{FF2B5EF4-FFF2-40B4-BE49-F238E27FC236}">
                  <a16:creationId xmlns:a16="http://schemas.microsoft.com/office/drawing/2014/main" id="{01780E53-3135-9A16-0F87-74009D5FDC3A}"/>
                </a:ext>
              </a:extLst>
            </p:cNvPr>
            <p:cNvSpPr txBox="1"/>
            <p:nvPr/>
          </p:nvSpPr>
          <p:spPr>
            <a:xfrm>
              <a:off x="2336799" y="3633395"/>
              <a:ext cx="9124888" cy="494751"/>
            </a:xfrm>
            <a:prstGeom prst="rect">
              <a:avLst/>
            </a:prstGeom>
            <a:noFill/>
          </p:spPr>
          <p:txBody>
            <a:bodyPr wrap="square" rtlCol="0">
              <a:spAutoFit/>
            </a:bodyPr>
            <a:lstStyle/>
            <a:p>
              <a:pPr>
                <a:lnSpc>
                  <a:spcPct val="120000"/>
                </a:lnSpc>
              </a:pPr>
              <a:r>
                <a:rPr lang="en-US" sz="2400" b="1"/>
                <a:t>Trong cân bằng </a:t>
              </a:r>
              <a:r>
                <a:rPr lang="en-US" sz="2400" b="1">
                  <a:solidFill>
                    <a:srgbClr val="7030A0"/>
                  </a:solidFill>
                </a:rPr>
                <a:t>(4)</a:t>
              </a:r>
              <a:r>
                <a:rPr lang="en-US" sz="2400" b="1"/>
                <a:t>, hãy chỉ ra hai acid và hai base. Giải thích.</a:t>
              </a:r>
            </a:p>
          </p:txBody>
        </p:sp>
      </p:grpSp>
      <p:sp>
        <p:nvSpPr>
          <p:cNvPr id="256" name="Rectangle: Rounded Corners 255">
            <a:extLst>
              <a:ext uri="{FF2B5EF4-FFF2-40B4-BE49-F238E27FC236}">
                <a16:creationId xmlns:a16="http://schemas.microsoft.com/office/drawing/2014/main" id="{D941AA9B-1603-2C10-67CC-CF7ED930F7C1}"/>
              </a:ext>
            </a:extLst>
          </p:cNvPr>
          <p:cNvSpPr/>
          <p:nvPr/>
        </p:nvSpPr>
        <p:spPr>
          <a:xfrm>
            <a:off x="1026572" y="4506010"/>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grpSp>
        <p:nvGrpSpPr>
          <p:cNvPr id="5" name="Group 4">
            <a:extLst>
              <a:ext uri="{FF2B5EF4-FFF2-40B4-BE49-F238E27FC236}">
                <a16:creationId xmlns:a16="http://schemas.microsoft.com/office/drawing/2014/main" id="{5F45D4D7-A5D7-0787-ADF7-16CCF4D6B636}"/>
              </a:ext>
            </a:extLst>
          </p:cNvPr>
          <p:cNvGrpSpPr/>
          <p:nvPr/>
        </p:nvGrpSpPr>
        <p:grpSpPr>
          <a:xfrm>
            <a:off x="2367933" y="4490136"/>
            <a:ext cx="8632027" cy="1273747"/>
            <a:chOff x="2367933" y="4490136"/>
            <a:chExt cx="8632027" cy="1273747"/>
          </a:xfrm>
        </p:grpSpPr>
        <p:sp>
          <p:nvSpPr>
            <p:cNvPr id="257" name="TextBox 256">
              <a:extLst>
                <a:ext uri="{FF2B5EF4-FFF2-40B4-BE49-F238E27FC236}">
                  <a16:creationId xmlns:a16="http://schemas.microsoft.com/office/drawing/2014/main" id="{F6A139DB-CEC4-DF34-8DC1-2D368DFF6263}"/>
                </a:ext>
              </a:extLst>
            </p:cNvPr>
            <p:cNvSpPr txBox="1"/>
            <p:nvPr/>
          </p:nvSpPr>
          <p:spPr>
            <a:xfrm>
              <a:off x="3042224" y="4490136"/>
              <a:ext cx="7957736" cy="1273747"/>
            </a:xfrm>
            <a:prstGeom prst="rect">
              <a:avLst/>
            </a:prstGeom>
            <a:noFill/>
          </p:spPr>
          <p:txBody>
            <a:bodyPr wrap="square" rtlCol="0">
              <a:spAutoFit/>
            </a:bodyPr>
            <a:lstStyle/>
            <a:p>
              <a:pPr>
                <a:lnSpc>
                  <a:spcPct val="120000"/>
                </a:lnSpc>
              </a:pPr>
              <a:r>
                <a:rPr lang="en-US" sz="2200"/>
                <a:t>Giải thích: vì theo thuyết </a:t>
              </a:r>
              <a:r>
                <a:rPr lang="vi-VN" sz="2200">
                  <a:latin typeface="+mj-lt"/>
                </a:rPr>
                <a:t>Br</a:t>
              </a:r>
              <a:r>
                <a:rPr lang="en-US" b="1">
                  <a:latin typeface="+mj-lt"/>
                  <a:sym typeface="Symbol" panose="05050102010706020507" pitchFamily="18" charset="2"/>
                </a:rPr>
                <a:t></a:t>
              </a:r>
              <a:r>
                <a:rPr lang="vi-VN" sz="2200">
                  <a:latin typeface="+mj-lt"/>
                </a:rPr>
                <a:t>nsted và Lowry về acid - base: </a:t>
              </a:r>
              <a:r>
                <a:rPr lang="vi-VN" sz="2200" b="1">
                  <a:latin typeface="+mj-lt"/>
                </a:rPr>
                <a:t>Acid là những chất có khả năng cho H</a:t>
              </a:r>
              <a:r>
                <a:rPr lang="vi-VN" sz="2200" b="1" baseline="30000">
                  <a:latin typeface="+mj-lt"/>
                </a:rPr>
                <a:t>+</a:t>
              </a:r>
              <a:r>
                <a:rPr lang="vi-VN" sz="2200" b="1">
                  <a:latin typeface="+mj-lt"/>
                </a:rPr>
                <a:t>, base là những chất có khả năng nhận H</a:t>
              </a:r>
              <a:r>
                <a:rPr lang="vi-VN" sz="2200" b="1" baseline="30000">
                  <a:latin typeface="+mj-lt"/>
                </a:rPr>
                <a:t>+</a:t>
              </a:r>
              <a:r>
                <a:rPr lang="vi-VN" sz="2200" b="1">
                  <a:latin typeface="+mj-lt"/>
                </a:rPr>
                <a:t>.</a:t>
              </a:r>
              <a:endParaRPr lang="en-US" sz="2200"/>
            </a:p>
          </p:txBody>
        </p:sp>
        <p:pic>
          <p:nvPicPr>
            <p:cNvPr id="258" name="Picture 257">
              <a:extLst>
                <a:ext uri="{FF2B5EF4-FFF2-40B4-BE49-F238E27FC236}">
                  <a16:creationId xmlns:a16="http://schemas.microsoft.com/office/drawing/2014/main" id="{56FAF3B5-807A-7865-F735-AAE9C0B88175}"/>
                </a:ext>
              </a:extLst>
            </p:cNvPr>
            <p:cNvPicPr>
              <a:picLocks noChangeAspect="1"/>
            </p:cNvPicPr>
            <p:nvPr/>
          </p:nvPicPr>
          <p:blipFill>
            <a:blip r:embed="rId10"/>
            <a:stretch>
              <a:fillRect/>
            </a:stretch>
          </p:blipFill>
          <p:spPr>
            <a:xfrm>
              <a:off x="2367933" y="4585584"/>
              <a:ext cx="632460" cy="632460"/>
            </a:xfrm>
            <a:prstGeom prst="rect">
              <a:avLst/>
            </a:prstGeom>
          </p:spPr>
        </p:pic>
      </p:grpSp>
    </p:spTree>
    <p:extLst>
      <p:ext uri="{BB962C8B-B14F-4D97-AF65-F5344CB8AC3E}">
        <p14:creationId xmlns:p14="http://schemas.microsoft.com/office/powerpoint/2010/main" val="1990798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09800" y="278716"/>
              <a:ext cx="7772400" cy="618631"/>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1. THUYẾT BR</a:t>
              </a:r>
              <a:r>
                <a:rPr kumimoji="0" lang="en-US" sz="3500"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NSTED - LOWRY VỀ ACID - BASE</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275" name="Group 274">
            <a:extLst>
              <a:ext uri="{FF2B5EF4-FFF2-40B4-BE49-F238E27FC236}">
                <a16:creationId xmlns:a16="http://schemas.microsoft.com/office/drawing/2014/main" id="{49B335B1-3955-1759-DA1D-5776C509D0F7}"/>
              </a:ext>
            </a:extLst>
          </p:cNvPr>
          <p:cNvGrpSpPr/>
          <p:nvPr/>
        </p:nvGrpSpPr>
        <p:grpSpPr>
          <a:xfrm>
            <a:off x="723900" y="1203325"/>
            <a:ext cx="1988820" cy="809625"/>
            <a:chOff x="723900" y="1057275"/>
            <a:chExt cx="1988820" cy="809625"/>
          </a:xfrm>
        </p:grpSpPr>
        <p:sp>
          <p:nvSpPr>
            <p:cNvPr id="262" name="Rectangle: Rounded Corners 261">
              <a:extLst>
                <a:ext uri="{FF2B5EF4-FFF2-40B4-BE49-F238E27FC236}">
                  <a16:creationId xmlns:a16="http://schemas.microsoft.com/office/drawing/2014/main" id="{ABED84DC-66C0-0912-7ACC-8873870A3C93}"/>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hemistry - Free education icons">
              <a:extLst>
                <a:ext uri="{FF2B5EF4-FFF2-40B4-BE49-F238E27FC236}">
                  <a16:creationId xmlns:a16="http://schemas.microsoft.com/office/drawing/2014/main" id="{5D74C370-C9B0-70F2-55BD-748F72CF2D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id="{EE68F4B2-5376-06F9-613D-6536BC5ABD48}"/>
                </a:ext>
              </a:extLst>
            </p:cNvPr>
            <p:cNvSpPr txBox="1"/>
            <p:nvPr/>
          </p:nvSpPr>
          <p:spPr>
            <a:xfrm>
              <a:off x="1451427" y="1314926"/>
              <a:ext cx="1172116" cy="430887"/>
            </a:xfrm>
            <a:prstGeom prst="rect">
              <a:avLst/>
            </a:prstGeom>
            <a:noFill/>
          </p:spPr>
          <p:txBody>
            <a:bodyPr wrap="none" rtlCol="0">
              <a:spAutoFit/>
            </a:bodyPr>
            <a:lstStyle/>
            <a:p>
              <a:r>
                <a:rPr lang="en-US" sz="2200" b="1">
                  <a:solidFill>
                    <a:schemeClr val="bg1"/>
                  </a:solidFill>
                </a:rPr>
                <a:t>VÍ DỤ 2</a:t>
              </a:r>
            </a:p>
          </p:txBody>
        </p:sp>
      </p:grpSp>
      <p:sp>
        <p:nvSpPr>
          <p:cNvPr id="277" name="TextBox 276">
            <a:extLst>
              <a:ext uri="{FF2B5EF4-FFF2-40B4-BE49-F238E27FC236}">
                <a16:creationId xmlns:a16="http://schemas.microsoft.com/office/drawing/2014/main" id="{A9079077-8347-CC35-7936-937D549ADDFD}"/>
              </a:ext>
            </a:extLst>
          </p:cNvPr>
          <p:cNvSpPr txBox="1"/>
          <p:nvPr/>
        </p:nvSpPr>
        <p:spPr>
          <a:xfrm>
            <a:off x="2722074" y="1429410"/>
            <a:ext cx="7779946" cy="461217"/>
          </a:xfrm>
          <a:prstGeom prst="rect">
            <a:avLst/>
          </a:prstGeom>
          <a:noFill/>
        </p:spPr>
        <p:txBody>
          <a:bodyPr wrap="square" rtlCol="0">
            <a:spAutoFit/>
          </a:bodyPr>
          <a:lstStyle/>
          <a:p>
            <a:pPr>
              <a:lnSpc>
                <a:spcPct val="120000"/>
              </a:lnSpc>
            </a:pPr>
            <a:r>
              <a:rPr lang="vi-VN" sz="2200"/>
              <a:t>Ammonia (NH</a:t>
            </a:r>
            <a:r>
              <a:rPr lang="vi-VN" sz="2200" baseline="-25000"/>
              <a:t>3</a:t>
            </a:r>
            <a:r>
              <a:rPr lang="vi-VN" sz="2200"/>
              <a:t>) khi tan trong nước có phản ứng với nước:</a:t>
            </a:r>
          </a:p>
        </p:txBody>
      </p:sp>
      <p:grpSp>
        <p:nvGrpSpPr>
          <p:cNvPr id="25" name="Group 24">
            <a:extLst>
              <a:ext uri="{FF2B5EF4-FFF2-40B4-BE49-F238E27FC236}">
                <a16:creationId xmlns:a16="http://schemas.microsoft.com/office/drawing/2014/main" id="{89439A28-58DC-7CBE-6874-D18A7F2223B5}"/>
              </a:ext>
            </a:extLst>
          </p:cNvPr>
          <p:cNvGrpSpPr/>
          <p:nvPr/>
        </p:nvGrpSpPr>
        <p:grpSpPr>
          <a:xfrm>
            <a:off x="3416677" y="2228606"/>
            <a:ext cx="5358647" cy="686264"/>
            <a:chOff x="2362954" y="2228606"/>
            <a:chExt cx="5358647" cy="686264"/>
          </a:xfrm>
        </p:grpSpPr>
        <p:sp>
          <p:nvSpPr>
            <p:cNvPr id="283" name="Hexagon 282">
              <a:extLst>
                <a:ext uri="{FF2B5EF4-FFF2-40B4-BE49-F238E27FC236}">
                  <a16:creationId xmlns:a16="http://schemas.microsoft.com/office/drawing/2014/main" id="{85F4A0AE-8710-D44F-059F-53BEC667FA38}"/>
                </a:ext>
              </a:extLst>
            </p:cNvPr>
            <p:cNvSpPr/>
            <p:nvPr/>
          </p:nvSpPr>
          <p:spPr>
            <a:xfrm>
              <a:off x="2362954" y="2228606"/>
              <a:ext cx="5358647"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id="{9241D053-4728-8D0F-4D10-91D2D7141D6A}"/>
                </a:ext>
              </a:extLst>
            </p:cNvPr>
            <p:cNvSpPr txBox="1"/>
            <p:nvPr/>
          </p:nvSpPr>
          <p:spPr>
            <a:xfrm>
              <a:off x="2639261" y="2329178"/>
              <a:ext cx="4806032" cy="523220"/>
            </a:xfrm>
            <a:prstGeom prst="rect">
              <a:avLst/>
            </a:prstGeom>
            <a:noFill/>
          </p:spPr>
          <p:txBody>
            <a:bodyPr wrap="square" rtlCol="0">
              <a:spAutoFit/>
            </a:bodyPr>
            <a:lstStyle/>
            <a:p>
              <a:pPr algn="ctr"/>
              <a:r>
                <a:rPr lang="en-US" sz="2800" b="1">
                  <a:solidFill>
                    <a:srgbClr val="FF0000"/>
                  </a:solidFill>
                  <a:latin typeface="+mj-lt"/>
                </a:rPr>
                <a:t>NH</a:t>
              </a:r>
              <a:r>
                <a:rPr lang="en-US" sz="2800" b="1" baseline="-25000">
                  <a:solidFill>
                    <a:srgbClr val="FF0000"/>
                  </a:solidFill>
                  <a:latin typeface="+mj-lt"/>
                </a:rPr>
                <a:t>3</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NH</a:t>
              </a:r>
              <a:r>
                <a:rPr lang="en-US" sz="2800" b="1" baseline="-25000">
                  <a:solidFill>
                    <a:srgbClr val="FF0000"/>
                  </a:solidFill>
                  <a:latin typeface="+mj-lt"/>
                </a:rPr>
                <a:t>4</a:t>
              </a:r>
              <a:r>
                <a:rPr lang="en-US" sz="2800" b="1" baseline="30000">
                  <a:solidFill>
                    <a:srgbClr val="FF0000"/>
                  </a:solidFill>
                  <a:latin typeface="+mj-lt"/>
                </a:rPr>
                <a:t>+</a:t>
              </a:r>
              <a:r>
                <a:rPr lang="en-US" sz="2800" b="1">
                  <a:solidFill>
                    <a:srgbClr val="FF0000"/>
                  </a:solidFill>
                  <a:latin typeface="+mj-lt"/>
                </a:rPr>
                <a:t>  +  OH</a:t>
              </a:r>
              <a:r>
                <a:rPr lang="en-US" sz="3600" b="1" baseline="30000">
                  <a:solidFill>
                    <a:srgbClr val="FF0000"/>
                  </a:solidFill>
                  <a:latin typeface="+mj-lt"/>
                </a:rPr>
                <a:t>-</a:t>
              </a:r>
              <a:endParaRPr lang="en-US" sz="2800" b="1" baseline="30000">
                <a:solidFill>
                  <a:srgbClr val="FF0000"/>
                </a:solidFill>
                <a:latin typeface="+mj-lt"/>
              </a:endParaRPr>
            </a:p>
          </p:txBody>
        </p:sp>
      </p:grpSp>
      <p:sp>
        <p:nvSpPr>
          <p:cNvPr id="285" name="TextBox 284">
            <a:extLst>
              <a:ext uri="{FF2B5EF4-FFF2-40B4-BE49-F238E27FC236}">
                <a16:creationId xmlns:a16="http://schemas.microsoft.com/office/drawing/2014/main" id="{330A36D6-841E-6FEA-0368-0B1C211903C1}"/>
              </a:ext>
            </a:extLst>
          </p:cNvPr>
          <p:cNvSpPr txBox="1"/>
          <p:nvPr/>
        </p:nvSpPr>
        <p:spPr>
          <a:xfrm>
            <a:off x="8811893" y="2216021"/>
            <a:ext cx="730460" cy="561885"/>
          </a:xfrm>
          <a:prstGeom prst="rect">
            <a:avLst/>
          </a:prstGeom>
          <a:noFill/>
        </p:spPr>
        <p:txBody>
          <a:bodyPr wrap="square" rtlCol="0">
            <a:spAutoFit/>
          </a:bodyPr>
          <a:lstStyle/>
          <a:p>
            <a:pPr>
              <a:lnSpc>
                <a:spcPct val="120000"/>
              </a:lnSpc>
            </a:pPr>
            <a:r>
              <a:rPr lang="en-US" sz="2800" b="1">
                <a:solidFill>
                  <a:srgbClr val="7030A0"/>
                </a:solidFill>
                <a:latin typeface="+mj-lt"/>
              </a:rPr>
              <a:t>(4)</a:t>
            </a:r>
          </a:p>
        </p:txBody>
      </p:sp>
      <p:grpSp>
        <p:nvGrpSpPr>
          <p:cNvPr id="5" name="Group 4">
            <a:extLst>
              <a:ext uri="{FF2B5EF4-FFF2-40B4-BE49-F238E27FC236}">
                <a16:creationId xmlns:a16="http://schemas.microsoft.com/office/drawing/2014/main" id="{11CF8E27-23D8-D3A0-CD58-EE4A77C49634}"/>
              </a:ext>
            </a:extLst>
          </p:cNvPr>
          <p:cNvGrpSpPr/>
          <p:nvPr/>
        </p:nvGrpSpPr>
        <p:grpSpPr>
          <a:xfrm>
            <a:off x="1529111" y="3301600"/>
            <a:ext cx="9133779" cy="1125985"/>
            <a:chOff x="843140" y="3211065"/>
            <a:chExt cx="9133779" cy="1125985"/>
          </a:xfrm>
        </p:grpSpPr>
        <p:sp>
          <p:nvSpPr>
            <p:cNvPr id="286" name="Rectangle 285">
              <a:extLst>
                <a:ext uri="{FF2B5EF4-FFF2-40B4-BE49-F238E27FC236}">
                  <a16:creationId xmlns:a16="http://schemas.microsoft.com/office/drawing/2014/main" id="{3000BAA0-8EA1-D823-6BC2-480A182D6137}"/>
                </a:ext>
              </a:extLst>
            </p:cNvPr>
            <p:cNvSpPr/>
            <p:nvPr/>
          </p:nvSpPr>
          <p:spPr>
            <a:xfrm>
              <a:off x="843140" y="3211065"/>
              <a:ext cx="9070406" cy="1125985"/>
            </a:xfrm>
            <a:prstGeom prst="rect">
              <a:avLst/>
            </a:prstGeom>
            <a:solidFill>
              <a:schemeClr val="accent3">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extBox 287">
              <a:extLst>
                <a:ext uri="{FF2B5EF4-FFF2-40B4-BE49-F238E27FC236}">
                  <a16:creationId xmlns:a16="http://schemas.microsoft.com/office/drawing/2014/main" id="{A1D19483-52F1-44ED-5DE0-6A6DCF51F102}"/>
                </a:ext>
              </a:extLst>
            </p:cNvPr>
            <p:cNvSpPr txBox="1"/>
            <p:nvPr/>
          </p:nvSpPr>
          <p:spPr>
            <a:xfrm>
              <a:off x="979884" y="3323358"/>
              <a:ext cx="8997035" cy="867482"/>
            </a:xfrm>
            <a:prstGeom prst="rect">
              <a:avLst/>
            </a:prstGeom>
            <a:noFill/>
          </p:spPr>
          <p:txBody>
            <a:bodyPr wrap="square">
              <a:spAutoFit/>
            </a:bodyPr>
            <a:lstStyle/>
            <a:p>
              <a:pPr>
                <a:lnSpc>
                  <a:spcPct val="120000"/>
                </a:lnSpc>
              </a:pPr>
              <a:r>
                <a:rPr lang="vi-VN" sz="2200"/>
                <a:t>Trong phản ứng thuận của </a:t>
              </a:r>
              <a:r>
                <a:rPr lang="vi-VN" sz="2200" b="1">
                  <a:solidFill>
                    <a:srgbClr val="7030A0"/>
                  </a:solidFill>
                </a:rPr>
                <a:t>(4)</a:t>
              </a:r>
              <a:r>
                <a:rPr lang="vi-VN" sz="2200"/>
                <a:t>, H</a:t>
              </a:r>
              <a:r>
                <a:rPr lang="vi-VN" sz="2200" baseline="-25000"/>
                <a:t>2</a:t>
              </a:r>
              <a:r>
                <a:rPr lang="vi-VN" sz="2200"/>
                <a:t>O đã nhường H</a:t>
              </a:r>
              <a:r>
                <a:rPr lang="vi-VN" sz="2200" baseline="30000"/>
                <a:t>+</a:t>
              </a:r>
              <a:r>
                <a:rPr lang="vi-VN" sz="2200"/>
                <a:t> cho NH</a:t>
              </a:r>
              <a:r>
                <a:rPr lang="vi-VN" sz="2200" baseline="-25000"/>
                <a:t>3</a:t>
              </a:r>
              <a:r>
                <a:rPr lang="vi-VN" sz="2200"/>
                <a:t> nên đóng vai trò là acid, còn NH</a:t>
              </a:r>
              <a:r>
                <a:rPr lang="vi-VN" sz="2200" baseline="-25000"/>
                <a:t>3</a:t>
              </a:r>
              <a:r>
                <a:rPr lang="vi-VN" sz="2200"/>
                <a:t> nhận H</a:t>
              </a:r>
              <a:r>
                <a:rPr lang="vi-VN" sz="2200" baseline="30000"/>
                <a:t>+</a:t>
              </a:r>
              <a:r>
                <a:rPr lang="vi-VN" sz="2200"/>
                <a:t> từ H</a:t>
              </a:r>
              <a:r>
                <a:rPr lang="vi-VN" sz="2200" baseline="-25000"/>
                <a:t>2</a:t>
              </a:r>
              <a:r>
                <a:rPr lang="vi-VN" sz="2200"/>
                <a:t>O nên đóng vai trò là base.</a:t>
              </a:r>
            </a:p>
          </p:txBody>
        </p:sp>
      </p:grpSp>
    </p:spTree>
    <p:extLst>
      <p:ext uri="{BB962C8B-B14F-4D97-AF65-F5344CB8AC3E}">
        <p14:creationId xmlns:p14="http://schemas.microsoft.com/office/powerpoint/2010/main" val="4070930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09800" y="278716"/>
              <a:ext cx="7772400" cy="618631"/>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1. THUYẾT BR</a:t>
              </a:r>
              <a:r>
                <a:rPr kumimoji="0" lang="en-US" sz="3500"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NSTED - LOWRY VỀ ACID - BASE</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275" name="Group 274">
            <a:extLst>
              <a:ext uri="{FF2B5EF4-FFF2-40B4-BE49-F238E27FC236}">
                <a16:creationId xmlns:a16="http://schemas.microsoft.com/office/drawing/2014/main" id="{49B335B1-3955-1759-DA1D-5776C509D0F7}"/>
              </a:ext>
            </a:extLst>
          </p:cNvPr>
          <p:cNvGrpSpPr/>
          <p:nvPr/>
        </p:nvGrpSpPr>
        <p:grpSpPr>
          <a:xfrm>
            <a:off x="647700" y="1203325"/>
            <a:ext cx="1988820" cy="809625"/>
            <a:chOff x="723900" y="1057275"/>
            <a:chExt cx="1988820" cy="809625"/>
          </a:xfrm>
        </p:grpSpPr>
        <p:sp>
          <p:nvSpPr>
            <p:cNvPr id="262" name="Rectangle: Rounded Corners 261">
              <a:extLst>
                <a:ext uri="{FF2B5EF4-FFF2-40B4-BE49-F238E27FC236}">
                  <a16:creationId xmlns:a16="http://schemas.microsoft.com/office/drawing/2014/main" id="{ABED84DC-66C0-0912-7ACC-8873870A3C93}"/>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hemistry - Free education icons">
              <a:extLst>
                <a:ext uri="{FF2B5EF4-FFF2-40B4-BE49-F238E27FC236}">
                  <a16:creationId xmlns:a16="http://schemas.microsoft.com/office/drawing/2014/main" id="{5D74C370-C9B0-70F2-55BD-748F72CF2D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id="{EE68F4B2-5376-06F9-613D-6536BC5ABD48}"/>
                </a:ext>
              </a:extLst>
            </p:cNvPr>
            <p:cNvSpPr txBox="1"/>
            <p:nvPr/>
          </p:nvSpPr>
          <p:spPr>
            <a:xfrm>
              <a:off x="1451427" y="1314926"/>
              <a:ext cx="1172116" cy="430887"/>
            </a:xfrm>
            <a:prstGeom prst="rect">
              <a:avLst/>
            </a:prstGeom>
            <a:noFill/>
          </p:spPr>
          <p:txBody>
            <a:bodyPr wrap="none" rtlCol="0">
              <a:spAutoFit/>
            </a:bodyPr>
            <a:lstStyle/>
            <a:p>
              <a:r>
                <a:rPr lang="en-US" sz="2200" b="1">
                  <a:solidFill>
                    <a:schemeClr val="bg1"/>
                  </a:solidFill>
                </a:rPr>
                <a:t>VÍ DỤ 3</a:t>
              </a:r>
            </a:p>
          </p:txBody>
        </p:sp>
      </p:grpSp>
      <p:sp>
        <p:nvSpPr>
          <p:cNvPr id="277" name="TextBox 276">
            <a:extLst>
              <a:ext uri="{FF2B5EF4-FFF2-40B4-BE49-F238E27FC236}">
                <a16:creationId xmlns:a16="http://schemas.microsoft.com/office/drawing/2014/main" id="{A9079077-8347-CC35-7936-937D549ADDFD}"/>
              </a:ext>
            </a:extLst>
          </p:cNvPr>
          <p:cNvSpPr txBox="1"/>
          <p:nvPr/>
        </p:nvSpPr>
        <p:spPr>
          <a:xfrm>
            <a:off x="2645874" y="1429410"/>
            <a:ext cx="8746026" cy="461217"/>
          </a:xfrm>
          <a:prstGeom prst="rect">
            <a:avLst/>
          </a:prstGeom>
          <a:noFill/>
        </p:spPr>
        <p:txBody>
          <a:bodyPr wrap="square" rtlCol="0">
            <a:spAutoFit/>
          </a:bodyPr>
          <a:lstStyle/>
          <a:p>
            <a:pPr>
              <a:lnSpc>
                <a:spcPct val="120000"/>
              </a:lnSpc>
            </a:pPr>
            <a:r>
              <a:rPr lang="vi-VN" sz="2200"/>
              <a:t>Trong dung dịch nước của acetic acid (CH3COOH) tồn tại cân bằng:</a:t>
            </a:r>
          </a:p>
        </p:txBody>
      </p:sp>
      <p:grpSp>
        <p:nvGrpSpPr>
          <p:cNvPr id="260" name="Group 259">
            <a:extLst>
              <a:ext uri="{FF2B5EF4-FFF2-40B4-BE49-F238E27FC236}">
                <a16:creationId xmlns:a16="http://schemas.microsoft.com/office/drawing/2014/main" id="{5FC6E0F5-DC7E-3888-2537-BBEB2BEF3E34}"/>
              </a:ext>
            </a:extLst>
          </p:cNvPr>
          <p:cNvGrpSpPr/>
          <p:nvPr/>
        </p:nvGrpSpPr>
        <p:grpSpPr>
          <a:xfrm>
            <a:off x="2200910" y="2299091"/>
            <a:ext cx="7327899" cy="686264"/>
            <a:chOff x="1568450" y="2390531"/>
            <a:chExt cx="7327899" cy="686264"/>
          </a:xfrm>
        </p:grpSpPr>
        <p:sp>
          <p:nvSpPr>
            <p:cNvPr id="283" name="Hexagon 282">
              <a:extLst>
                <a:ext uri="{FF2B5EF4-FFF2-40B4-BE49-F238E27FC236}">
                  <a16:creationId xmlns:a16="http://schemas.microsoft.com/office/drawing/2014/main" id="{85F4A0AE-8710-D44F-059F-53BEC667FA38}"/>
                </a:ext>
              </a:extLst>
            </p:cNvPr>
            <p:cNvSpPr/>
            <p:nvPr/>
          </p:nvSpPr>
          <p:spPr>
            <a:xfrm>
              <a:off x="1568450" y="2390531"/>
              <a:ext cx="7327899"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id="{9241D053-4728-8D0F-4D10-91D2D7141D6A}"/>
                </a:ext>
              </a:extLst>
            </p:cNvPr>
            <p:cNvSpPr txBox="1"/>
            <p:nvPr/>
          </p:nvSpPr>
          <p:spPr>
            <a:xfrm>
              <a:off x="1738541" y="2491103"/>
              <a:ext cx="6987716" cy="523220"/>
            </a:xfrm>
            <a:prstGeom prst="rect">
              <a:avLst/>
            </a:prstGeom>
            <a:noFill/>
          </p:spPr>
          <p:txBody>
            <a:bodyPr wrap="square" rtlCol="0">
              <a:spAutoFit/>
            </a:bodyPr>
            <a:lstStyle/>
            <a:p>
              <a:pPr algn="ctr"/>
              <a:r>
                <a:rPr lang="en-US" sz="2800" b="1">
                  <a:solidFill>
                    <a:srgbClr val="FF0000"/>
                  </a:solidFill>
                  <a:latin typeface="+mj-lt"/>
                </a:rPr>
                <a:t>CH</a:t>
              </a:r>
              <a:r>
                <a:rPr lang="en-US" sz="2800" b="1" baseline="-25000">
                  <a:solidFill>
                    <a:srgbClr val="FF0000"/>
                  </a:solidFill>
                  <a:latin typeface="+mj-lt"/>
                </a:rPr>
                <a:t>3</a:t>
              </a:r>
              <a:r>
                <a:rPr lang="en-US" sz="2800" b="1">
                  <a:solidFill>
                    <a:srgbClr val="FF0000"/>
                  </a:solidFill>
                  <a:latin typeface="+mj-lt"/>
                </a:rPr>
                <a:t>COOH  +  H</a:t>
              </a:r>
              <a:r>
                <a:rPr lang="en-US" sz="2800" b="1" baseline="-25000">
                  <a:solidFill>
                    <a:srgbClr val="FF0000"/>
                  </a:solidFill>
                  <a:latin typeface="+mj-lt"/>
                </a:rPr>
                <a:t>2</a:t>
              </a:r>
              <a:r>
                <a:rPr lang="en-US" sz="2800" b="1">
                  <a:solidFill>
                    <a:srgbClr val="FF0000"/>
                  </a:solidFill>
                  <a:latin typeface="+mj-lt"/>
                </a:rPr>
                <a:t>O  ⇌  H</a:t>
              </a:r>
              <a:r>
                <a:rPr lang="en-US" sz="2800" b="1" baseline="-25000">
                  <a:solidFill>
                    <a:srgbClr val="FF0000"/>
                  </a:solidFill>
                  <a:latin typeface="+mj-lt"/>
                </a:rPr>
                <a:t>3</a:t>
              </a:r>
              <a:r>
                <a:rPr lang="en-US" sz="2800" b="1">
                  <a:solidFill>
                    <a:srgbClr val="FF0000"/>
                  </a:solidFill>
                  <a:latin typeface="+mj-lt"/>
                </a:rPr>
                <a:t>O</a:t>
              </a:r>
              <a:r>
                <a:rPr lang="en-US" sz="2800" b="1" baseline="30000">
                  <a:solidFill>
                    <a:srgbClr val="FF0000"/>
                  </a:solidFill>
                  <a:latin typeface="+mj-lt"/>
                </a:rPr>
                <a:t>+</a:t>
              </a:r>
              <a:r>
                <a:rPr lang="en-US" sz="2800" b="1">
                  <a:solidFill>
                    <a:srgbClr val="FF0000"/>
                  </a:solidFill>
                  <a:latin typeface="+mj-lt"/>
                </a:rPr>
                <a:t>  +  CH</a:t>
              </a:r>
              <a:r>
                <a:rPr lang="en-US" sz="2800" b="1" baseline="-25000">
                  <a:solidFill>
                    <a:srgbClr val="FF0000"/>
                  </a:solidFill>
                  <a:latin typeface="+mj-lt"/>
                </a:rPr>
                <a:t>3</a:t>
              </a:r>
              <a:r>
                <a:rPr lang="en-US" sz="2800" b="1">
                  <a:solidFill>
                    <a:srgbClr val="FF0000"/>
                  </a:solidFill>
                  <a:latin typeface="+mj-lt"/>
                </a:rPr>
                <a:t>COO</a:t>
              </a:r>
              <a:r>
                <a:rPr lang="en-US" sz="3600" b="1" baseline="30000">
                  <a:solidFill>
                    <a:srgbClr val="FF0000"/>
                  </a:solidFill>
                  <a:latin typeface="+mj-lt"/>
                </a:rPr>
                <a:t>-</a:t>
              </a:r>
              <a:endParaRPr lang="en-US" sz="2800" b="1" baseline="30000">
                <a:solidFill>
                  <a:srgbClr val="FF0000"/>
                </a:solidFill>
                <a:latin typeface="+mj-lt"/>
              </a:endParaRPr>
            </a:p>
          </p:txBody>
        </p:sp>
      </p:grpSp>
      <p:sp>
        <p:nvSpPr>
          <p:cNvPr id="285" name="TextBox 284">
            <a:extLst>
              <a:ext uri="{FF2B5EF4-FFF2-40B4-BE49-F238E27FC236}">
                <a16:creationId xmlns:a16="http://schemas.microsoft.com/office/drawing/2014/main" id="{330A36D6-841E-6FEA-0368-0B1C211903C1}"/>
              </a:ext>
            </a:extLst>
          </p:cNvPr>
          <p:cNvSpPr txBox="1"/>
          <p:nvPr/>
        </p:nvSpPr>
        <p:spPr>
          <a:xfrm>
            <a:off x="9617073" y="2286506"/>
            <a:ext cx="730460" cy="561885"/>
          </a:xfrm>
          <a:prstGeom prst="rect">
            <a:avLst/>
          </a:prstGeom>
          <a:noFill/>
        </p:spPr>
        <p:txBody>
          <a:bodyPr wrap="square" rtlCol="0">
            <a:spAutoFit/>
          </a:bodyPr>
          <a:lstStyle/>
          <a:p>
            <a:pPr>
              <a:lnSpc>
                <a:spcPct val="120000"/>
              </a:lnSpc>
            </a:pPr>
            <a:r>
              <a:rPr lang="en-US" sz="2800" b="1">
                <a:solidFill>
                  <a:srgbClr val="7030A0"/>
                </a:solidFill>
                <a:latin typeface="+mj-lt"/>
              </a:rPr>
              <a:t>(5)</a:t>
            </a:r>
          </a:p>
        </p:txBody>
      </p:sp>
      <p:grpSp>
        <p:nvGrpSpPr>
          <p:cNvPr id="261" name="Group 260">
            <a:extLst>
              <a:ext uri="{FF2B5EF4-FFF2-40B4-BE49-F238E27FC236}">
                <a16:creationId xmlns:a16="http://schemas.microsoft.com/office/drawing/2014/main" id="{D32237C0-7391-B4E6-1DED-4A837D8A61FE}"/>
              </a:ext>
            </a:extLst>
          </p:cNvPr>
          <p:cNvGrpSpPr/>
          <p:nvPr/>
        </p:nvGrpSpPr>
        <p:grpSpPr>
          <a:xfrm>
            <a:off x="1386759" y="3301600"/>
            <a:ext cx="9456582" cy="1499000"/>
            <a:chOff x="696612" y="3211065"/>
            <a:chExt cx="9363463" cy="1499000"/>
          </a:xfrm>
        </p:grpSpPr>
        <p:sp>
          <p:nvSpPr>
            <p:cNvPr id="263" name="Rectangle 262">
              <a:extLst>
                <a:ext uri="{FF2B5EF4-FFF2-40B4-BE49-F238E27FC236}">
                  <a16:creationId xmlns:a16="http://schemas.microsoft.com/office/drawing/2014/main" id="{F2476BF8-792F-12E2-2725-7DEFCF2ABA6C}"/>
                </a:ext>
              </a:extLst>
            </p:cNvPr>
            <p:cNvSpPr/>
            <p:nvPr/>
          </p:nvSpPr>
          <p:spPr>
            <a:xfrm>
              <a:off x="696612" y="3211065"/>
              <a:ext cx="9363463" cy="1499000"/>
            </a:xfrm>
            <a:prstGeom prst="rect">
              <a:avLst/>
            </a:prstGeom>
            <a:solidFill>
              <a:schemeClr val="accent3">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id="{363EF914-81D0-6378-B208-B3993FF18685}"/>
                </a:ext>
              </a:extLst>
            </p:cNvPr>
            <p:cNvSpPr txBox="1"/>
            <p:nvPr/>
          </p:nvSpPr>
          <p:spPr>
            <a:xfrm>
              <a:off x="903404" y="3323358"/>
              <a:ext cx="8949879" cy="1273747"/>
            </a:xfrm>
            <a:prstGeom prst="rect">
              <a:avLst/>
            </a:prstGeom>
            <a:noFill/>
          </p:spPr>
          <p:txBody>
            <a:bodyPr wrap="square">
              <a:spAutoFit/>
            </a:bodyPr>
            <a:lstStyle/>
            <a:p>
              <a:pPr algn="just">
                <a:lnSpc>
                  <a:spcPct val="120000"/>
                </a:lnSpc>
              </a:pPr>
              <a:r>
                <a:rPr lang="vi-VN" sz="2200"/>
                <a:t>Theo phản ứng thuận, CH</a:t>
              </a:r>
              <a:r>
                <a:rPr lang="vi-VN" sz="2200" baseline="-25000"/>
                <a:t>3</a:t>
              </a:r>
              <a:r>
                <a:rPr lang="vi-VN" sz="2200"/>
                <a:t>COOH đóng vai trò acid còn H</a:t>
              </a:r>
              <a:r>
                <a:rPr lang="vi-VN" sz="2200" baseline="-25000"/>
                <a:t>2</a:t>
              </a:r>
              <a:r>
                <a:rPr lang="vi-VN" sz="2200"/>
                <a:t>O đóng vai trò base; theo phản ứng nghịch, H</a:t>
              </a:r>
              <a:r>
                <a:rPr lang="vi-VN" sz="2200" baseline="-25000"/>
                <a:t>3</a:t>
              </a:r>
              <a:r>
                <a:rPr lang="vi-VN" sz="2200"/>
                <a:t>O</a:t>
              </a:r>
              <a:r>
                <a:rPr lang="vi-VN" sz="2200" baseline="30000"/>
                <a:t>+</a:t>
              </a:r>
              <a:r>
                <a:rPr lang="vi-VN" sz="2200"/>
                <a:t> đóng vai trò acid còn CH</a:t>
              </a:r>
              <a:r>
                <a:rPr lang="vi-VN" sz="2200" baseline="-25000"/>
                <a:t>3</a:t>
              </a:r>
              <a:r>
                <a:rPr lang="vi-VN" sz="2200"/>
                <a:t>COOH</a:t>
              </a:r>
              <a:r>
                <a:rPr lang="vi-VN" sz="2800" baseline="30000"/>
                <a:t>-</a:t>
              </a:r>
              <a:r>
                <a:rPr lang="vi-VN" sz="2200"/>
                <a:t> đóng bai trò base.</a:t>
              </a:r>
            </a:p>
          </p:txBody>
        </p:sp>
      </p:grpSp>
    </p:spTree>
    <p:extLst>
      <p:ext uri="{BB962C8B-B14F-4D97-AF65-F5344CB8AC3E}">
        <p14:creationId xmlns:p14="http://schemas.microsoft.com/office/powerpoint/2010/main" val="3806614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7"/>
                                        </p:tgtEl>
                                        <p:attrNameLst>
                                          <p:attrName>style.visibility</p:attrName>
                                        </p:attrNameLst>
                                      </p:cBhvr>
                                      <p:to>
                                        <p:strVal val="visible"/>
                                      </p:to>
                                    </p:set>
                                    <p:animEffect transition="in" filter="fade">
                                      <p:cBhvr>
                                        <p:cTn id="10" dur="500"/>
                                        <p:tgtEl>
                                          <p:spTgt spid="27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0"/>
                                        </p:tgtEl>
                                        <p:attrNameLst>
                                          <p:attrName>style.visibility</p:attrName>
                                        </p:attrNameLst>
                                      </p:cBhvr>
                                      <p:to>
                                        <p:strVal val="visible"/>
                                      </p:to>
                                    </p:set>
                                    <p:animEffect transition="in" filter="randombar(horizontal)">
                                      <p:cBhvr>
                                        <p:cTn id="15" dur="500"/>
                                        <p:tgtEl>
                                          <p:spTgt spid="26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5"/>
                                        </p:tgtEl>
                                        <p:attrNameLst>
                                          <p:attrName>style.visibility</p:attrName>
                                        </p:attrNameLst>
                                      </p:cBhvr>
                                      <p:to>
                                        <p:strVal val="visible"/>
                                      </p:to>
                                    </p:set>
                                    <p:animEffect transition="in" filter="randombar(horizontal)">
                                      <p:cBhvr>
                                        <p:cTn id="18" dur="500"/>
                                        <p:tgtEl>
                                          <p:spTgt spid="28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61"/>
                                        </p:tgtEl>
                                        <p:attrNameLst>
                                          <p:attrName>style.visibility</p:attrName>
                                        </p:attrNameLst>
                                      </p:cBhvr>
                                      <p:to>
                                        <p:strVal val="visible"/>
                                      </p:to>
                                    </p:set>
                                    <p:animEffect transition="in" filter="barn(inVertical)">
                                      <p:cBhvr>
                                        <p:cTn id="23"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p:bldP spid="28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ADC11A6-6049-7ACB-D727-FD95EFF5174C}"/>
              </a:ext>
            </a:extLst>
          </p:cNvPr>
          <p:cNvSpPr/>
          <p:nvPr/>
        </p:nvSpPr>
        <p:spPr>
          <a:xfrm rot="5400000">
            <a:off x="2616216" y="-2636764"/>
            <a:ext cx="6874276" cy="12115254"/>
          </a:xfrm>
          <a:custGeom>
            <a:avLst/>
            <a:gdLst>
              <a:gd name="connsiteX0" fmla="*/ 0 w 6890553"/>
              <a:gd name="connsiteY0" fmla="*/ 0 h 12249872"/>
              <a:gd name="connsiteX1" fmla="*/ 6890554 w 6890553"/>
              <a:gd name="connsiteY1" fmla="*/ 0 h 12249872"/>
              <a:gd name="connsiteX2" fmla="*/ 6890554 w 6890553"/>
              <a:gd name="connsiteY2" fmla="*/ 12249873 h 12249872"/>
              <a:gd name="connsiteX3" fmla="*/ 0 w 6890553"/>
              <a:gd name="connsiteY3" fmla="*/ 12249873 h 12249872"/>
            </a:gdLst>
            <a:ahLst/>
            <a:cxnLst>
              <a:cxn ang="0">
                <a:pos x="connsiteX0" y="connsiteY0"/>
              </a:cxn>
              <a:cxn ang="0">
                <a:pos x="connsiteX1" y="connsiteY1"/>
              </a:cxn>
              <a:cxn ang="0">
                <a:pos x="connsiteX2" y="connsiteY2"/>
              </a:cxn>
              <a:cxn ang="0">
                <a:pos x="connsiteX3" y="connsiteY3"/>
              </a:cxn>
            </a:cxnLst>
            <a:rect l="l" t="t" r="r" b="b"/>
            <a:pathLst>
              <a:path w="6890553" h="12249872">
                <a:moveTo>
                  <a:pt x="0" y="0"/>
                </a:moveTo>
                <a:lnTo>
                  <a:pt x="6890554" y="0"/>
                </a:lnTo>
                <a:lnTo>
                  <a:pt x="6890554" y="12249873"/>
                </a:lnTo>
                <a:lnTo>
                  <a:pt x="0" y="12249873"/>
                </a:lnTo>
                <a:close/>
              </a:path>
            </a:pathLst>
          </a:custGeom>
          <a:solidFill>
            <a:srgbClr val="F5FEFF"/>
          </a:solidFill>
          <a:ln w="63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F927691-1459-0D40-001A-4B88FEFDB6F3}"/>
              </a:ext>
            </a:extLst>
          </p:cNvPr>
          <p:cNvSpPr/>
          <p:nvPr/>
        </p:nvSpPr>
        <p:spPr>
          <a:xfrm>
            <a:off x="-1540328" y="-1251028"/>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46E6A6E-9439-50D8-1B80-0719CF5E1F70}"/>
              </a:ext>
            </a:extLst>
          </p:cNvPr>
          <p:cNvSpPr/>
          <p:nvPr/>
        </p:nvSpPr>
        <p:spPr>
          <a:xfrm>
            <a:off x="-273467" y="2717616"/>
            <a:ext cx="803881" cy="765601"/>
          </a:xfrm>
          <a:custGeom>
            <a:avLst/>
            <a:gdLst>
              <a:gd name="connsiteX0" fmla="*/ 227752 w 803881"/>
              <a:gd name="connsiteY0" fmla="*/ 123286 h 765601"/>
              <a:gd name="connsiteX1" fmla="*/ 687760 w 803881"/>
              <a:gd name="connsiteY1" fmla="*/ 618130 h 765601"/>
              <a:gd name="connsiteX2" fmla="*/ 227752 w 803881"/>
              <a:gd name="connsiteY2" fmla="*/ 123286 h 765601"/>
            </a:gdLst>
            <a:ahLst/>
            <a:cxnLst>
              <a:cxn ang="0">
                <a:pos x="connsiteX0" y="connsiteY0"/>
              </a:cxn>
              <a:cxn ang="0">
                <a:pos x="connsiteX1" y="connsiteY1"/>
              </a:cxn>
              <a:cxn ang="0">
                <a:pos x="connsiteX2" y="connsiteY2"/>
              </a:cxn>
            </a:cxnLst>
            <a:rect l="l" t="t" r="r" b="b"/>
            <a:pathLst>
              <a:path w="803881" h="765601">
                <a:moveTo>
                  <a:pt x="227752" y="123286"/>
                </a:moveTo>
                <a:cubicBezTo>
                  <a:pt x="-347992" y="396803"/>
                  <a:pt x="303867" y="1059062"/>
                  <a:pt x="687760" y="618130"/>
                </a:cubicBezTo>
                <a:cubicBezTo>
                  <a:pt x="1021250" y="271178"/>
                  <a:pt x="563922" y="-236299"/>
                  <a:pt x="227752" y="123286"/>
                </a:cubicBezTo>
                <a:close/>
              </a:path>
            </a:pathLst>
          </a:custGeom>
          <a:solidFill>
            <a:srgbClr val="CEEBE1"/>
          </a:solidFill>
          <a:ln w="637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F66CFB1-5D1E-51E4-A059-0A5C7EF295CF}"/>
              </a:ext>
            </a:extLst>
          </p:cNvPr>
          <p:cNvSpPr/>
          <p:nvPr/>
        </p:nvSpPr>
        <p:spPr>
          <a:xfrm>
            <a:off x="11777054" y="-292912"/>
            <a:ext cx="2732340" cy="2973840"/>
          </a:xfrm>
          <a:custGeom>
            <a:avLst/>
            <a:gdLst>
              <a:gd name="connsiteX0" fmla="*/ 1356817 w 2732340"/>
              <a:gd name="connsiteY0" fmla="*/ 0 h 2973840"/>
              <a:gd name="connsiteX1" fmla="*/ 742281 w 2732340"/>
              <a:gd name="connsiteY1" fmla="*/ 355438 h 2973840"/>
              <a:gd name="connsiteX2" fmla="*/ 77470 w 2732340"/>
              <a:gd name="connsiteY2" fmla="*/ 1017059 h 2973840"/>
              <a:gd name="connsiteX3" fmla="*/ 123535 w 2732340"/>
              <a:gd name="connsiteY3" fmla="*/ 1729784 h 2973840"/>
              <a:gd name="connsiteX4" fmla="*/ 598155 w 2732340"/>
              <a:gd name="connsiteY4" fmla="*/ 1930886 h 2973840"/>
              <a:gd name="connsiteX5" fmla="*/ 1122219 w 2732340"/>
              <a:gd name="connsiteY5" fmla="*/ 1983203 h 2973840"/>
              <a:gd name="connsiteX6" fmla="*/ 1516448 w 2732340"/>
              <a:gd name="connsiteY6" fmla="*/ 2299403 h 2973840"/>
              <a:gd name="connsiteX7" fmla="*/ 1606409 w 2732340"/>
              <a:gd name="connsiteY7" fmla="*/ 2858623 h 2973840"/>
              <a:gd name="connsiteX8" fmla="*/ 1870993 w 2732340"/>
              <a:gd name="connsiteY8" fmla="*/ 2973657 h 2973840"/>
              <a:gd name="connsiteX9" fmla="*/ 2151464 w 2732340"/>
              <a:gd name="connsiteY9" fmla="*/ 2878337 h 2973840"/>
              <a:gd name="connsiteX10" fmla="*/ 2662959 w 2732340"/>
              <a:gd name="connsiteY10" fmla="*/ 2174544 h 2973840"/>
              <a:gd name="connsiteX11" fmla="*/ 2704175 w 2732340"/>
              <a:gd name="connsiteY11" fmla="*/ 1291468 h 2973840"/>
              <a:gd name="connsiteX12" fmla="*/ 2325578 w 2732340"/>
              <a:gd name="connsiteY12" fmla="*/ 418729 h 2973840"/>
              <a:gd name="connsiteX13" fmla="*/ 1442693 w 2732340"/>
              <a:gd name="connsiteY13" fmla="*/ 261969 h 29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2340" h="2973840">
                <a:moveTo>
                  <a:pt x="1356817" y="0"/>
                </a:moveTo>
                <a:cubicBezTo>
                  <a:pt x="1236678" y="210098"/>
                  <a:pt x="964438" y="260055"/>
                  <a:pt x="742281" y="355438"/>
                </a:cubicBezTo>
                <a:cubicBezTo>
                  <a:pt x="448221" y="481701"/>
                  <a:pt x="205457" y="723317"/>
                  <a:pt x="77470" y="1017059"/>
                </a:cubicBezTo>
                <a:cubicBezTo>
                  <a:pt x="-22953" y="1247573"/>
                  <a:pt x="-43433" y="1541634"/>
                  <a:pt x="123535" y="1729784"/>
                </a:cubicBezTo>
                <a:cubicBezTo>
                  <a:pt x="240420" y="1861470"/>
                  <a:pt x="423274" y="1912639"/>
                  <a:pt x="598155" y="1930886"/>
                </a:cubicBezTo>
                <a:cubicBezTo>
                  <a:pt x="773034" y="1949070"/>
                  <a:pt x="951486" y="1941031"/>
                  <a:pt x="1122219" y="1983203"/>
                </a:cubicBezTo>
                <a:cubicBezTo>
                  <a:pt x="1292952" y="2025312"/>
                  <a:pt x="1462217" y="2131733"/>
                  <a:pt x="1516448" y="2299403"/>
                </a:cubicBezTo>
                <a:cubicBezTo>
                  <a:pt x="1575401" y="2481748"/>
                  <a:pt x="1491119" y="2705627"/>
                  <a:pt x="1606409" y="2858623"/>
                </a:cubicBezTo>
                <a:cubicBezTo>
                  <a:pt x="1666637" y="2938566"/>
                  <a:pt x="1771207" y="2976847"/>
                  <a:pt x="1870993" y="2973657"/>
                </a:cubicBezTo>
                <a:cubicBezTo>
                  <a:pt x="1970842" y="2970530"/>
                  <a:pt x="2066288" y="2930527"/>
                  <a:pt x="2151464" y="2878337"/>
                </a:cubicBezTo>
                <a:cubicBezTo>
                  <a:pt x="2404117" y="2723428"/>
                  <a:pt x="2578806" y="2459226"/>
                  <a:pt x="2662959" y="2174544"/>
                </a:cubicBezTo>
                <a:cubicBezTo>
                  <a:pt x="2747113" y="1889862"/>
                  <a:pt x="2746731" y="1585465"/>
                  <a:pt x="2704175" y="1291468"/>
                </a:cubicBezTo>
                <a:cubicBezTo>
                  <a:pt x="2657919" y="972015"/>
                  <a:pt x="2554561" y="645989"/>
                  <a:pt x="2325578" y="418729"/>
                </a:cubicBezTo>
                <a:cubicBezTo>
                  <a:pt x="2096594" y="191468"/>
                  <a:pt x="1717486" y="93980"/>
                  <a:pt x="1442693" y="261969"/>
                </a:cubicBezTo>
              </a:path>
            </a:pathLst>
          </a:custGeom>
          <a:solidFill>
            <a:srgbClr val="CEEBE1"/>
          </a:solidFill>
          <a:ln w="63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0FD138-B7E2-EE4C-5337-98425EC366DE}"/>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endParaRPr lang="en-US"/>
          </a:p>
        </p:txBody>
      </p:sp>
      <p:grpSp>
        <p:nvGrpSpPr>
          <p:cNvPr id="13" name="Graphic 4">
            <a:extLst>
              <a:ext uri="{FF2B5EF4-FFF2-40B4-BE49-F238E27FC236}">
                <a16:creationId xmlns:a16="http://schemas.microsoft.com/office/drawing/2014/main" id="{78815BEC-330C-A47F-0F34-28DEBD29EB11}"/>
              </a:ext>
            </a:extLst>
          </p:cNvPr>
          <p:cNvGrpSpPr/>
          <p:nvPr/>
        </p:nvGrpSpPr>
        <p:grpSpPr>
          <a:xfrm>
            <a:off x="11788258" y="1342424"/>
            <a:ext cx="1396387" cy="1421175"/>
            <a:chOff x="11788258" y="1342424"/>
            <a:chExt cx="1396387" cy="1421175"/>
          </a:xfrm>
        </p:grpSpPr>
        <p:sp>
          <p:nvSpPr>
            <p:cNvPr id="14" name="Freeform: Shape 13">
              <a:extLst>
                <a:ext uri="{FF2B5EF4-FFF2-40B4-BE49-F238E27FC236}">
                  <a16:creationId xmlns:a16="http://schemas.microsoft.com/office/drawing/2014/main" id="{97AE21A6-ED61-6D3F-E55D-17A765B27D4D}"/>
                </a:ext>
              </a:extLst>
            </p:cNvPr>
            <p:cNvSpPr/>
            <p:nvPr/>
          </p:nvSpPr>
          <p:spPr>
            <a:xfrm>
              <a:off x="11889274" y="1587960"/>
              <a:ext cx="1194150" cy="929632"/>
            </a:xfrm>
            <a:custGeom>
              <a:avLst/>
              <a:gdLst>
                <a:gd name="connsiteX0" fmla="*/ 1113804 w 1194150"/>
                <a:gd name="connsiteY0" fmla="*/ 3886 h 929632"/>
                <a:gd name="connsiteX1" fmla="*/ 1186219 w 1194150"/>
                <a:gd name="connsiteY1" fmla="*/ 134487 h 929632"/>
                <a:gd name="connsiteX2" fmla="*/ 1138368 w 1194150"/>
                <a:gd name="connsiteY2" fmla="*/ 216025 h 929632"/>
                <a:gd name="connsiteX3" fmla="*/ 991943 w 1194150"/>
                <a:gd name="connsiteY3" fmla="*/ 378336 h 929632"/>
                <a:gd name="connsiteX4" fmla="*/ 813873 w 1194150"/>
                <a:gd name="connsiteY4" fmla="*/ 540328 h 929632"/>
                <a:gd name="connsiteX5" fmla="*/ 710324 w 1194150"/>
                <a:gd name="connsiteY5" fmla="*/ 617209 h 929632"/>
                <a:gd name="connsiteX6" fmla="*/ 503033 w 1194150"/>
                <a:gd name="connsiteY6" fmla="*/ 770779 h 929632"/>
                <a:gd name="connsiteX7" fmla="*/ 167565 w 1194150"/>
                <a:gd name="connsiteY7" fmla="*/ 922753 h 929632"/>
                <a:gd name="connsiteX8" fmla="*/ 100765 w 1194150"/>
                <a:gd name="connsiteY8" fmla="*/ 929325 h 929632"/>
                <a:gd name="connsiteX9" fmla="*/ 8700 w 1194150"/>
                <a:gd name="connsiteY9" fmla="*/ 787431 h 929632"/>
                <a:gd name="connsiteX10" fmla="*/ 83603 w 1194150"/>
                <a:gd name="connsiteY10" fmla="*/ 663720 h 929632"/>
                <a:gd name="connsiteX11" fmla="*/ 287065 w 1194150"/>
                <a:gd name="connsiteY11" fmla="*/ 455855 h 929632"/>
                <a:gd name="connsiteX12" fmla="*/ 421239 w 1194150"/>
                <a:gd name="connsiteY12" fmla="*/ 336929 h 929632"/>
                <a:gd name="connsiteX13" fmla="*/ 806729 w 1194150"/>
                <a:gd name="connsiteY13" fmla="*/ 77576 h 929632"/>
                <a:gd name="connsiteX14" fmla="*/ 1024418 w 1194150"/>
                <a:gd name="connsiteY14" fmla="*/ 4970 h 929632"/>
                <a:gd name="connsiteX15" fmla="*/ 1113804 w 1194150"/>
                <a:gd name="connsiteY15" fmla="*/ 3886 h 929632"/>
                <a:gd name="connsiteX16" fmla="*/ 1101108 w 1194150"/>
                <a:gd name="connsiteY16" fmla="*/ 35148 h 929632"/>
                <a:gd name="connsiteX17" fmla="*/ 1031437 w 1194150"/>
                <a:gd name="connsiteY17" fmla="*/ 37381 h 929632"/>
                <a:gd name="connsiteX18" fmla="*/ 804048 w 1194150"/>
                <a:gd name="connsiteY18" fmla="*/ 115793 h 929632"/>
                <a:gd name="connsiteX19" fmla="*/ 494802 w 1194150"/>
                <a:gd name="connsiteY19" fmla="*/ 318809 h 929632"/>
                <a:gd name="connsiteX20" fmla="*/ 202592 w 1194150"/>
                <a:gd name="connsiteY20" fmla="*/ 580395 h 929632"/>
                <a:gd name="connsiteX21" fmla="*/ 71162 w 1194150"/>
                <a:gd name="connsiteY21" fmla="*/ 739197 h 929632"/>
                <a:gd name="connsiteX22" fmla="*/ 36326 w 1194150"/>
                <a:gd name="connsiteY22" fmla="*/ 808868 h 929632"/>
                <a:gd name="connsiteX23" fmla="*/ 61081 w 1194150"/>
                <a:gd name="connsiteY23" fmla="*/ 881474 h 929632"/>
                <a:gd name="connsiteX24" fmla="*/ 113844 w 1194150"/>
                <a:gd name="connsiteY24" fmla="*/ 896787 h 929632"/>
                <a:gd name="connsiteX25" fmla="*/ 185749 w 1194150"/>
                <a:gd name="connsiteY25" fmla="*/ 884664 h 929632"/>
                <a:gd name="connsiteX26" fmla="*/ 515921 w 1194150"/>
                <a:gd name="connsiteY26" fmla="*/ 721269 h 929632"/>
                <a:gd name="connsiteX27" fmla="*/ 696288 w 1194150"/>
                <a:gd name="connsiteY27" fmla="*/ 587860 h 929632"/>
                <a:gd name="connsiteX28" fmla="*/ 968400 w 1194150"/>
                <a:gd name="connsiteY28" fmla="*/ 354793 h 929632"/>
                <a:gd name="connsiteX29" fmla="*/ 1100597 w 1194150"/>
                <a:gd name="connsiteY29" fmla="*/ 211687 h 929632"/>
                <a:gd name="connsiteX30" fmla="*/ 1153424 w 1194150"/>
                <a:gd name="connsiteY30" fmla="*/ 126512 h 929632"/>
                <a:gd name="connsiteX31" fmla="*/ 1101108 w 1194150"/>
                <a:gd name="connsiteY31" fmla="*/ 35148 h 92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4150" h="929632">
                  <a:moveTo>
                    <a:pt x="1113804" y="3886"/>
                  </a:moveTo>
                  <a:cubicBezTo>
                    <a:pt x="1180157" y="18369"/>
                    <a:pt x="1209570" y="70494"/>
                    <a:pt x="1186219" y="134487"/>
                  </a:cubicBezTo>
                  <a:cubicBezTo>
                    <a:pt x="1175310" y="164346"/>
                    <a:pt x="1158721" y="191525"/>
                    <a:pt x="1138368" y="216025"/>
                  </a:cubicBezTo>
                  <a:cubicBezTo>
                    <a:pt x="1123438" y="234017"/>
                    <a:pt x="1005725" y="364555"/>
                    <a:pt x="991943" y="378336"/>
                  </a:cubicBezTo>
                  <a:cubicBezTo>
                    <a:pt x="935160" y="435119"/>
                    <a:pt x="877419" y="490945"/>
                    <a:pt x="813873" y="540328"/>
                  </a:cubicBezTo>
                  <a:cubicBezTo>
                    <a:pt x="779931" y="566678"/>
                    <a:pt x="744904" y="591624"/>
                    <a:pt x="710324" y="617209"/>
                  </a:cubicBezTo>
                  <a:cubicBezTo>
                    <a:pt x="641226" y="668377"/>
                    <a:pt x="571811" y="719163"/>
                    <a:pt x="503033" y="770779"/>
                  </a:cubicBezTo>
                  <a:cubicBezTo>
                    <a:pt x="402546" y="846192"/>
                    <a:pt x="287895" y="890917"/>
                    <a:pt x="167565" y="922753"/>
                  </a:cubicBezTo>
                  <a:cubicBezTo>
                    <a:pt x="146192" y="928432"/>
                    <a:pt x="122904" y="930474"/>
                    <a:pt x="100765" y="929325"/>
                  </a:cubicBezTo>
                  <a:cubicBezTo>
                    <a:pt x="23630" y="925306"/>
                    <a:pt x="-19564" y="858059"/>
                    <a:pt x="8700" y="787431"/>
                  </a:cubicBezTo>
                  <a:cubicBezTo>
                    <a:pt x="26820" y="742259"/>
                    <a:pt x="53041" y="701873"/>
                    <a:pt x="83603" y="663720"/>
                  </a:cubicBezTo>
                  <a:cubicBezTo>
                    <a:pt x="144533" y="587733"/>
                    <a:pt x="215224" y="521251"/>
                    <a:pt x="287065" y="455855"/>
                  </a:cubicBezTo>
                  <a:cubicBezTo>
                    <a:pt x="331216" y="415596"/>
                    <a:pt x="376069" y="376103"/>
                    <a:pt x="421239" y="336929"/>
                  </a:cubicBezTo>
                  <a:cubicBezTo>
                    <a:pt x="539016" y="234911"/>
                    <a:pt x="668214" y="149417"/>
                    <a:pt x="806729" y="77576"/>
                  </a:cubicBezTo>
                  <a:cubicBezTo>
                    <a:pt x="875379" y="41975"/>
                    <a:pt x="948112" y="18113"/>
                    <a:pt x="1024418" y="4970"/>
                  </a:cubicBezTo>
                  <a:cubicBezTo>
                    <a:pt x="1054149" y="-134"/>
                    <a:pt x="1083945" y="-2558"/>
                    <a:pt x="1113804" y="3886"/>
                  </a:cubicBezTo>
                  <a:close/>
                  <a:moveTo>
                    <a:pt x="1101108" y="35148"/>
                  </a:moveTo>
                  <a:cubicBezTo>
                    <a:pt x="1079734" y="29789"/>
                    <a:pt x="1055426" y="33681"/>
                    <a:pt x="1031437" y="37381"/>
                  </a:cubicBezTo>
                  <a:cubicBezTo>
                    <a:pt x="950919" y="49823"/>
                    <a:pt x="875251" y="77193"/>
                    <a:pt x="804048" y="115793"/>
                  </a:cubicBezTo>
                  <a:cubicBezTo>
                    <a:pt x="695204" y="174746"/>
                    <a:pt x="591079" y="241099"/>
                    <a:pt x="494802" y="318809"/>
                  </a:cubicBezTo>
                  <a:cubicBezTo>
                    <a:pt x="392912" y="401050"/>
                    <a:pt x="297337" y="490308"/>
                    <a:pt x="202592" y="580395"/>
                  </a:cubicBezTo>
                  <a:cubicBezTo>
                    <a:pt x="152445" y="628055"/>
                    <a:pt x="110463" y="682733"/>
                    <a:pt x="71162" y="739197"/>
                  </a:cubicBezTo>
                  <a:cubicBezTo>
                    <a:pt x="56423" y="760379"/>
                    <a:pt x="45577" y="784687"/>
                    <a:pt x="36326" y="808868"/>
                  </a:cubicBezTo>
                  <a:cubicBezTo>
                    <a:pt x="24778" y="839238"/>
                    <a:pt x="34284" y="862142"/>
                    <a:pt x="61081" y="881474"/>
                  </a:cubicBezTo>
                  <a:cubicBezTo>
                    <a:pt x="76967" y="892958"/>
                    <a:pt x="94385" y="897871"/>
                    <a:pt x="113844" y="896787"/>
                  </a:cubicBezTo>
                  <a:cubicBezTo>
                    <a:pt x="138281" y="895447"/>
                    <a:pt x="162270" y="891619"/>
                    <a:pt x="185749" y="884664"/>
                  </a:cubicBezTo>
                  <a:cubicBezTo>
                    <a:pt x="305376" y="849191"/>
                    <a:pt x="417157" y="798660"/>
                    <a:pt x="515921" y="721269"/>
                  </a:cubicBezTo>
                  <a:cubicBezTo>
                    <a:pt x="574746" y="675140"/>
                    <a:pt x="635357" y="631245"/>
                    <a:pt x="696288" y="587860"/>
                  </a:cubicBezTo>
                  <a:cubicBezTo>
                    <a:pt x="794096" y="518189"/>
                    <a:pt x="884438" y="440224"/>
                    <a:pt x="968400" y="354793"/>
                  </a:cubicBezTo>
                  <a:cubicBezTo>
                    <a:pt x="982756" y="340183"/>
                    <a:pt x="1093005" y="221002"/>
                    <a:pt x="1100597" y="211687"/>
                  </a:cubicBezTo>
                  <a:cubicBezTo>
                    <a:pt x="1121907" y="185528"/>
                    <a:pt x="1140728" y="157583"/>
                    <a:pt x="1153424" y="126512"/>
                  </a:cubicBezTo>
                  <a:cubicBezTo>
                    <a:pt x="1172693" y="79490"/>
                    <a:pt x="1153424" y="45420"/>
                    <a:pt x="1101108" y="35148"/>
                  </a:cubicBezTo>
                  <a:close/>
                </a:path>
              </a:pathLst>
            </a:custGeom>
            <a:solidFill>
              <a:srgbClr val="572E29"/>
            </a:solid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671750B-E19C-1817-8796-308A2B23E86E}"/>
                </a:ext>
              </a:extLst>
            </p:cNvPr>
            <p:cNvSpPr/>
            <p:nvPr/>
          </p:nvSpPr>
          <p:spPr>
            <a:xfrm rot="-270145">
              <a:off x="12919996" y="1795134"/>
              <a:ext cx="110885" cy="109736"/>
            </a:xfrm>
            <a:custGeom>
              <a:avLst/>
              <a:gdLst>
                <a:gd name="connsiteX0" fmla="*/ 110886 w 110885"/>
                <a:gd name="connsiteY0" fmla="*/ 54868 h 109736"/>
                <a:gd name="connsiteX1" fmla="*/ 55444 w 110885"/>
                <a:gd name="connsiteY1" fmla="*/ 109737 h 109736"/>
                <a:gd name="connsiteX2" fmla="*/ 1 w 110885"/>
                <a:gd name="connsiteY2" fmla="*/ 54868 h 109736"/>
                <a:gd name="connsiteX3" fmla="*/ 55444 w 110885"/>
                <a:gd name="connsiteY3" fmla="*/ 0 h 109736"/>
                <a:gd name="connsiteX4" fmla="*/ 110886 w 110885"/>
                <a:gd name="connsiteY4" fmla="*/ 54868 h 109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5" h="109736">
                  <a:moveTo>
                    <a:pt x="110886" y="54868"/>
                  </a:moveTo>
                  <a:cubicBezTo>
                    <a:pt x="110886" y="85171"/>
                    <a:pt x="86064" y="109737"/>
                    <a:pt x="55444" y="109737"/>
                  </a:cubicBezTo>
                  <a:cubicBezTo>
                    <a:pt x="24824" y="109737"/>
                    <a:pt x="1" y="85171"/>
                    <a:pt x="1" y="54868"/>
                  </a:cubicBezTo>
                  <a:cubicBezTo>
                    <a:pt x="1" y="24565"/>
                    <a:pt x="24824" y="0"/>
                    <a:pt x="55444" y="0"/>
                  </a:cubicBezTo>
                  <a:cubicBezTo>
                    <a:pt x="86064" y="0"/>
                    <a:pt x="110886" y="24565"/>
                    <a:pt x="110886" y="54868"/>
                  </a:cubicBezTo>
                  <a:close/>
                </a:path>
              </a:pathLst>
            </a:custGeom>
            <a:solidFill>
              <a:srgbClr val="489294"/>
            </a:solid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F95A342-61A8-7F54-9656-15211A7008F9}"/>
                </a:ext>
              </a:extLst>
            </p:cNvPr>
            <p:cNvSpPr/>
            <p:nvPr/>
          </p:nvSpPr>
          <p:spPr>
            <a:xfrm>
              <a:off x="11788258" y="1788074"/>
              <a:ext cx="1396387" cy="535520"/>
            </a:xfrm>
            <a:custGeom>
              <a:avLst/>
              <a:gdLst>
                <a:gd name="connsiteX0" fmla="*/ 12993 w 1396387"/>
                <a:gd name="connsiteY0" fmla="*/ 151744 h 535520"/>
                <a:gd name="connsiteX1" fmla="*/ 70860 w 1396387"/>
                <a:gd name="connsiteY1" fmla="*/ 14061 h 535520"/>
                <a:gd name="connsiteX2" fmla="*/ 164967 w 1396387"/>
                <a:gd name="connsiteY2" fmla="*/ 24 h 535520"/>
                <a:gd name="connsiteX3" fmla="*/ 384190 w 1396387"/>
                <a:gd name="connsiteY3" fmla="*/ 11700 h 535520"/>
                <a:gd name="connsiteX4" fmla="*/ 622998 w 1396387"/>
                <a:gd name="connsiteY4" fmla="*/ 48003 h 535520"/>
                <a:gd name="connsiteX5" fmla="*/ 748177 w 1396387"/>
                <a:gd name="connsiteY5" fmla="*/ 79967 h 535520"/>
                <a:gd name="connsiteX6" fmla="*/ 998470 w 1396387"/>
                <a:gd name="connsiteY6" fmla="*/ 144152 h 535520"/>
                <a:gd name="connsiteX7" fmla="*/ 1327429 w 1396387"/>
                <a:gd name="connsiteY7" fmla="*/ 308504 h 535520"/>
                <a:gd name="connsiteX8" fmla="*/ 1374260 w 1396387"/>
                <a:gd name="connsiteY8" fmla="*/ 356036 h 535520"/>
                <a:gd name="connsiteX9" fmla="*/ 1319773 w 1396387"/>
                <a:gd name="connsiteY9" fmla="*/ 515986 h 535520"/>
                <a:gd name="connsiteX10" fmla="*/ 1175519 w 1396387"/>
                <a:gd name="connsiteY10" fmla="*/ 535510 h 535520"/>
                <a:gd name="connsiteX11" fmla="*/ 884775 w 1396387"/>
                <a:gd name="connsiteY11" fmla="*/ 508266 h 535520"/>
                <a:gd name="connsiteX12" fmla="*/ 707343 w 1396387"/>
                <a:gd name="connsiteY12" fmla="*/ 478918 h 535520"/>
                <a:gd name="connsiteX13" fmla="*/ 262520 w 1396387"/>
                <a:gd name="connsiteY13" fmla="*/ 343148 h 535520"/>
                <a:gd name="connsiteX14" fmla="*/ 69521 w 1396387"/>
                <a:gd name="connsiteY14" fmla="*/ 220267 h 535520"/>
                <a:gd name="connsiteX15" fmla="*/ 12993 w 1396387"/>
                <a:gd name="connsiteY15" fmla="*/ 151744 h 535520"/>
                <a:gd name="connsiteX16" fmla="*/ 45595 w 1396387"/>
                <a:gd name="connsiteY16" fmla="*/ 141983 h 535520"/>
                <a:gd name="connsiteX17" fmla="*/ 90767 w 1396387"/>
                <a:gd name="connsiteY17" fmla="*/ 194491 h 535520"/>
                <a:gd name="connsiteX18" fmla="*/ 294357 w 1396387"/>
                <a:gd name="connsiteY18" fmla="*/ 321264 h 535520"/>
                <a:gd name="connsiteX19" fmla="*/ 647243 w 1396387"/>
                <a:gd name="connsiteY19" fmla="*/ 433363 h 535520"/>
                <a:gd name="connsiteX20" fmla="*/ 1035665 w 1396387"/>
                <a:gd name="connsiteY20" fmla="*/ 495634 h 535520"/>
                <a:gd name="connsiteX21" fmla="*/ 1242830 w 1396387"/>
                <a:gd name="connsiteY21" fmla="*/ 497867 h 535520"/>
                <a:gd name="connsiteX22" fmla="*/ 1319454 w 1396387"/>
                <a:gd name="connsiteY22" fmla="*/ 481215 h 535520"/>
                <a:gd name="connsiteX23" fmla="*/ 1361308 w 1396387"/>
                <a:gd name="connsiteY23" fmla="*/ 416648 h 535520"/>
                <a:gd name="connsiteX24" fmla="*/ 1340509 w 1396387"/>
                <a:gd name="connsiteY24" fmla="*/ 366244 h 535520"/>
                <a:gd name="connsiteX25" fmla="*/ 1286150 w 1396387"/>
                <a:gd name="connsiteY25" fmla="*/ 318202 h 535520"/>
                <a:gd name="connsiteX26" fmla="*/ 951448 w 1396387"/>
                <a:gd name="connsiteY26" fmla="*/ 165142 h 535520"/>
                <a:gd name="connsiteX27" fmla="*/ 733822 w 1396387"/>
                <a:gd name="connsiteY27" fmla="*/ 109125 h 535520"/>
                <a:gd name="connsiteX28" fmla="*/ 380425 w 1396387"/>
                <a:gd name="connsiteY28" fmla="*/ 44494 h 535520"/>
                <a:gd name="connsiteX29" fmla="*/ 185193 w 1396387"/>
                <a:gd name="connsiteY29" fmla="*/ 31861 h 535520"/>
                <a:gd name="connsiteX30" fmla="*/ 85088 w 1396387"/>
                <a:gd name="connsiteY30" fmla="*/ 44302 h 535520"/>
                <a:gd name="connsiteX31" fmla="*/ 45595 w 1396387"/>
                <a:gd name="connsiteY31" fmla="*/ 141983 h 53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6387" h="535520">
                  <a:moveTo>
                    <a:pt x="12993" y="151744"/>
                  </a:moveTo>
                  <a:cubicBezTo>
                    <a:pt x="-16931" y="91388"/>
                    <a:pt x="5847" y="36008"/>
                    <a:pt x="70860" y="14061"/>
                  </a:cubicBezTo>
                  <a:cubicBezTo>
                    <a:pt x="101166" y="3788"/>
                    <a:pt x="132939" y="-359"/>
                    <a:pt x="164967" y="24"/>
                  </a:cubicBezTo>
                  <a:cubicBezTo>
                    <a:pt x="188511" y="343"/>
                    <a:pt x="364794" y="9658"/>
                    <a:pt x="384190" y="11700"/>
                  </a:cubicBezTo>
                  <a:cubicBezTo>
                    <a:pt x="464325" y="20058"/>
                    <a:pt x="544394" y="29756"/>
                    <a:pt x="622998" y="48003"/>
                  </a:cubicBezTo>
                  <a:cubicBezTo>
                    <a:pt x="664916" y="57765"/>
                    <a:pt x="706451" y="69249"/>
                    <a:pt x="748177" y="79967"/>
                  </a:cubicBezTo>
                  <a:cubicBezTo>
                    <a:pt x="831628" y="101405"/>
                    <a:pt x="914889" y="123289"/>
                    <a:pt x="998470" y="144152"/>
                  </a:cubicBezTo>
                  <a:cubicBezTo>
                    <a:pt x="1120585" y="174649"/>
                    <a:pt x="1227325" y="235324"/>
                    <a:pt x="1327429" y="308504"/>
                  </a:cubicBezTo>
                  <a:cubicBezTo>
                    <a:pt x="1345230" y="321519"/>
                    <a:pt x="1361372" y="338235"/>
                    <a:pt x="1374260" y="356036"/>
                  </a:cubicBezTo>
                  <a:cubicBezTo>
                    <a:pt x="1419176" y="418179"/>
                    <a:pt x="1393081" y="493720"/>
                    <a:pt x="1319773" y="515986"/>
                  </a:cubicBezTo>
                  <a:cubicBezTo>
                    <a:pt x="1272880" y="530214"/>
                    <a:pt x="1224646" y="535254"/>
                    <a:pt x="1175519" y="535510"/>
                  </a:cubicBezTo>
                  <a:cubicBezTo>
                    <a:pt x="1077583" y="535956"/>
                    <a:pt x="981116" y="522877"/>
                    <a:pt x="884775" y="508266"/>
                  </a:cubicBezTo>
                  <a:cubicBezTo>
                    <a:pt x="825504" y="499270"/>
                    <a:pt x="766360" y="489381"/>
                    <a:pt x="707343" y="478918"/>
                  </a:cubicBezTo>
                  <a:cubicBezTo>
                    <a:pt x="553455" y="451611"/>
                    <a:pt x="405498" y="405227"/>
                    <a:pt x="262520" y="343148"/>
                  </a:cubicBezTo>
                  <a:cubicBezTo>
                    <a:pt x="191637" y="312332"/>
                    <a:pt x="127453" y="271053"/>
                    <a:pt x="69521" y="220267"/>
                  </a:cubicBezTo>
                  <a:cubicBezTo>
                    <a:pt x="46999" y="200424"/>
                    <a:pt x="26519" y="178860"/>
                    <a:pt x="12993" y="151744"/>
                  </a:cubicBezTo>
                  <a:close/>
                  <a:moveTo>
                    <a:pt x="45595" y="141983"/>
                  </a:moveTo>
                  <a:cubicBezTo>
                    <a:pt x="54718" y="161889"/>
                    <a:pt x="72902" y="178222"/>
                    <a:pt x="90767" y="194491"/>
                  </a:cubicBezTo>
                  <a:cubicBezTo>
                    <a:pt x="150804" y="248977"/>
                    <a:pt x="219518" y="290321"/>
                    <a:pt x="294357" y="321264"/>
                  </a:cubicBezTo>
                  <a:cubicBezTo>
                    <a:pt x="408688" y="368541"/>
                    <a:pt x="525956" y="407524"/>
                    <a:pt x="647243" y="433363"/>
                  </a:cubicBezTo>
                  <a:cubicBezTo>
                    <a:pt x="775610" y="460670"/>
                    <a:pt x="905575" y="478726"/>
                    <a:pt x="1035665" y="495634"/>
                  </a:cubicBezTo>
                  <a:cubicBezTo>
                    <a:pt x="1104571" y="504566"/>
                    <a:pt x="1173796" y="502843"/>
                    <a:pt x="1242830" y="497867"/>
                  </a:cubicBezTo>
                  <a:cubicBezTo>
                    <a:pt x="1268668" y="496017"/>
                    <a:pt x="1294700" y="489190"/>
                    <a:pt x="1319454" y="481215"/>
                  </a:cubicBezTo>
                  <a:cubicBezTo>
                    <a:pt x="1350590" y="471198"/>
                    <a:pt x="1362711" y="449442"/>
                    <a:pt x="1361308" y="416648"/>
                  </a:cubicBezTo>
                  <a:cubicBezTo>
                    <a:pt x="1360479" y="397188"/>
                    <a:pt x="1353460" y="380663"/>
                    <a:pt x="1340509" y="366244"/>
                  </a:cubicBezTo>
                  <a:cubicBezTo>
                    <a:pt x="1324239" y="348189"/>
                    <a:pt x="1306248" y="332047"/>
                    <a:pt x="1286150" y="318202"/>
                  </a:cubicBezTo>
                  <a:cubicBezTo>
                    <a:pt x="1183622" y="247829"/>
                    <a:pt x="1074074" y="193087"/>
                    <a:pt x="951448" y="165142"/>
                  </a:cubicBezTo>
                  <a:cubicBezTo>
                    <a:pt x="878395" y="148490"/>
                    <a:pt x="805980" y="129094"/>
                    <a:pt x="733822" y="109125"/>
                  </a:cubicBezTo>
                  <a:cubicBezTo>
                    <a:pt x="617894" y="77096"/>
                    <a:pt x="500116" y="56042"/>
                    <a:pt x="380425" y="44494"/>
                  </a:cubicBezTo>
                  <a:cubicBezTo>
                    <a:pt x="359945" y="42516"/>
                    <a:pt x="197251" y="31861"/>
                    <a:pt x="185193" y="31861"/>
                  </a:cubicBezTo>
                  <a:cubicBezTo>
                    <a:pt x="151251" y="31797"/>
                    <a:pt x="117499" y="34668"/>
                    <a:pt x="85088" y="44302"/>
                  </a:cubicBezTo>
                  <a:cubicBezTo>
                    <a:pt x="35897" y="58913"/>
                    <a:pt x="21032" y="95152"/>
                    <a:pt x="45595" y="141983"/>
                  </a:cubicBezTo>
                  <a:close/>
                </a:path>
              </a:pathLst>
            </a:custGeom>
            <a:solidFill>
              <a:srgbClr val="6E443F"/>
            </a:solid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346F58E-05B9-3054-363B-9DD0F6117A3F}"/>
                </a:ext>
              </a:extLst>
            </p:cNvPr>
            <p:cNvSpPr/>
            <p:nvPr/>
          </p:nvSpPr>
          <p:spPr>
            <a:xfrm>
              <a:off x="12004931" y="1750288"/>
              <a:ext cx="106049" cy="104969"/>
            </a:xfrm>
            <a:custGeom>
              <a:avLst/>
              <a:gdLst>
                <a:gd name="connsiteX0" fmla="*/ 166 w 106049"/>
                <a:gd name="connsiteY0" fmla="*/ 56632 h 104969"/>
                <a:gd name="connsiteX1" fmla="*/ 48909 w 106049"/>
                <a:gd name="connsiteY1" fmla="*/ 168 h 104969"/>
                <a:gd name="connsiteX2" fmla="*/ 105883 w 106049"/>
                <a:gd name="connsiteY2" fmla="*/ 48338 h 104969"/>
                <a:gd name="connsiteX3" fmla="*/ 57140 w 106049"/>
                <a:gd name="connsiteY3" fmla="*/ 104802 h 104969"/>
                <a:gd name="connsiteX4" fmla="*/ 166 w 106049"/>
                <a:gd name="connsiteY4" fmla="*/ 56632 h 104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49" h="104969">
                  <a:moveTo>
                    <a:pt x="166" y="56632"/>
                  </a:moveTo>
                  <a:cubicBezTo>
                    <a:pt x="-2132" y="27730"/>
                    <a:pt x="19751" y="2401"/>
                    <a:pt x="48909" y="168"/>
                  </a:cubicBezTo>
                  <a:cubicBezTo>
                    <a:pt x="78131" y="-2129"/>
                    <a:pt x="103587" y="19436"/>
                    <a:pt x="105883" y="48338"/>
                  </a:cubicBezTo>
                  <a:cubicBezTo>
                    <a:pt x="108181" y="77240"/>
                    <a:pt x="86298" y="102569"/>
                    <a:pt x="57140" y="104802"/>
                  </a:cubicBezTo>
                  <a:cubicBezTo>
                    <a:pt x="27918" y="107099"/>
                    <a:pt x="2398" y="85534"/>
                    <a:pt x="166" y="56632"/>
                  </a:cubicBezTo>
                  <a:close/>
                </a:path>
              </a:pathLst>
            </a:custGeom>
            <a:solidFill>
              <a:srgbClr val="489294"/>
            </a:solid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5FA505F-CF30-05F1-E36D-244DDA937745}"/>
                </a:ext>
              </a:extLst>
            </p:cNvPr>
            <p:cNvSpPr/>
            <p:nvPr/>
          </p:nvSpPr>
          <p:spPr>
            <a:xfrm>
              <a:off x="12271106" y="1342424"/>
              <a:ext cx="443843" cy="1421175"/>
            </a:xfrm>
            <a:custGeom>
              <a:avLst/>
              <a:gdLst>
                <a:gd name="connsiteX0" fmla="*/ 339530 w 443843"/>
                <a:gd name="connsiteY0" fmla="*/ 1386809 h 1421175"/>
                <a:gd name="connsiteX1" fmla="*/ 189213 w 443843"/>
                <a:gd name="connsiteY1" fmla="*/ 1379217 h 1421175"/>
                <a:gd name="connsiteX2" fmla="*/ 144425 w 443843"/>
                <a:gd name="connsiteY2" fmla="*/ 1296083 h 1421175"/>
                <a:gd name="connsiteX3" fmla="*/ 82282 w 443843"/>
                <a:gd name="connsiteY3" fmla="*/ 1087580 h 1421175"/>
                <a:gd name="connsiteX4" fmla="*/ 37112 w 443843"/>
                <a:gd name="connsiteY4" fmla="*/ 852599 h 1421175"/>
                <a:gd name="connsiteX5" fmla="*/ 25691 w 443843"/>
                <a:gd name="connsiteY5" fmla="*/ 725060 h 1421175"/>
                <a:gd name="connsiteX6" fmla="*/ 3169 w 443843"/>
                <a:gd name="connsiteY6" fmla="*/ 469919 h 1421175"/>
                <a:gd name="connsiteX7" fmla="*/ 49617 w 443843"/>
                <a:gd name="connsiteY7" fmla="*/ 107654 h 1421175"/>
                <a:gd name="connsiteX8" fmla="*/ 79220 w 443843"/>
                <a:gd name="connsiteY8" fmla="*/ 47936 h 1421175"/>
                <a:gd name="connsiteX9" fmla="*/ 249571 w 443843"/>
                <a:gd name="connsiteY9" fmla="*/ 44874 h 1421175"/>
                <a:gd name="connsiteX10" fmla="*/ 316307 w 443843"/>
                <a:gd name="connsiteY10" fmla="*/ 172923 h 1421175"/>
                <a:gd name="connsiteX11" fmla="*/ 387445 w 443843"/>
                <a:gd name="connsiteY11" fmla="*/ 453330 h 1421175"/>
                <a:gd name="connsiteX12" fmla="*/ 418771 w 443843"/>
                <a:gd name="connsiteY12" fmla="*/ 628720 h 1421175"/>
                <a:gd name="connsiteX13" fmla="*/ 438167 w 443843"/>
                <a:gd name="connsiteY13" fmla="*/ 1089494 h 1421175"/>
                <a:gd name="connsiteX14" fmla="*/ 385722 w 443843"/>
                <a:gd name="connsiteY14" fmla="*/ 1310949 h 1421175"/>
                <a:gd name="connsiteX15" fmla="*/ 339530 w 443843"/>
                <a:gd name="connsiteY15" fmla="*/ 1386809 h 1421175"/>
                <a:gd name="connsiteX16" fmla="*/ 319369 w 443843"/>
                <a:gd name="connsiteY16" fmla="*/ 1359693 h 1421175"/>
                <a:gd name="connsiteX17" fmla="*/ 354205 w 443843"/>
                <a:gd name="connsiteY17" fmla="*/ 1299848 h 1421175"/>
                <a:gd name="connsiteX18" fmla="*/ 406841 w 443843"/>
                <a:gd name="connsiteY18" fmla="*/ 1067227 h 1421175"/>
                <a:gd name="connsiteX19" fmla="*/ 395612 w 443843"/>
                <a:gd name="connsiteY19" fmla="*/ 700242 h 1421175"/>
                <a:gd name="connsiteX20" fmla="*/ 325111 w 443843"/>
                <a:gd name="connsiteY20" fmla="*/ 316859 h 1421175"/>
                <a:gd name="connsiteX21" fmla="*/ 258055 w 443843"/>
                <a:gd name="connsiteY21" fmla="*/ 122839 h 1421175"/>
                <a:gd name="connsiteX22" fmla="*/ 216585 w 443843"/>
                <a:gd name="connsiteY22" fmla="*/ 56932 h 1421175"/>
                <a:gd name="connsiteX23" fmla="*/ 141171 w 443843"/>
                <a:gd name="connsiteY23" fmla="*/ 39642 h 1421175"/>
                <a:gd name="connsiteX24" fmla="*/ 100147 w 443843"/>
                <a:gd name="connsiteY24" fmla="*/ 76008 h 1421175"/>
                <a:gd name="connsiteX25" fmla="*/ 72648 w 443843"/>
                <a:gd name="connsiteY25" fmla="*/ 142936 h 1421175"/>
                <a:gd name="connsiteX26" fmla="*/ 38771 w 443843"/>
                <a:gd name="connsiteY26" fmla="*/ 506796 h 1421175"/>
                <a:gd name="connsiteX27" fmla="*/ 58167 w 443843"/>
                <a:gd name="connsiteY27" fmla="*/ 728697 h 1421175"/>
                <a:gd name="connsiteX28" fmla="*/ 114694 w 443843"/>
                <a:gd name="connsiteY28" fmla="*/ 1080179 h 1421175"/>
                <a:gd name="connsiteX29" fmla="*/ 167841 w 443843"/>
                <a:gd name="connsiteY29" fmla="*/ 1266607 h 1421175"/>
                <a:gd name="connsiteX30" fmla="*/ 213075 w 443843"/>
                <a:gd name="connsiteY30" fmla="*/ 1355801 h 1421175"/>
                <a:gd name="connsiteX31" fmla="*/ 319369 w 443843"/>
                <a:gd name="connsiteY31" fmla="*/ 1359693 h 142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3843" h="1421175">
                  <a:moveTo>
                    <a:pt x="339530" y="1386809"/>
                  </a:moveTo>
                  <a:cubicBezTo>
                    <a:pt x="292126" y="1435106"/>
                    <a:pt x="231834" y="1432427"/>
                    <a:pt x="189213" y="1379217"/>
                  </a:cubicBezTo>
                  <a:cubicBezTo>
                    <a:pt x="169372" y="1354398"/>
                    <a:pt x="154761" y="1326134"/>
                    <a:pt x="144425" y="1296083"/>
                  </a:cubicBezTo>
                  <a:cubicBezTo>
                    <a:pt x="136833" y="1274008"/>
                    <a:pt x="86877" y="1106402"/>
                    <a:pt x="82282" y="1087580"/>
                  </a:cubicBezTo>
                  <a:cubicBezTo>
                    <a:pt x="63461" y="1009934"/>
                    <a:pt x="45980" y="932032"/>
                    <a:pt x="37112" y="852599"/>
                  </a:cubicBezTo>
                  <a:cubicBezTo>
                    <a:pt x="32391" y="810172"/>
                    <a:pt x="29456" y="767552"/>
                    <a:pt x="25691" y="725060"/>
                  </a:cubicBezTo>
                  <a:cubicBezTo>
                    <a:pt x="18227" y="640013"/>
                    <a:pt x="11208" y="554902"/>
                    <a:pt x="3169" y="469919"/>
                  </a:cubicBezTo>
                  <a:cubicBezTo>
                    <a:pt x="-8571" y="345697"/>
                    <a:pt x="13506" y="225687"/>
                    <a:pt x="49617" y="107654"/>
                  </a:cubicBezTo>
                  <a:cubicBezTo>
                    <a:pt x="56061" y="86663"/>
                    <a:pt x="66523" y="65992"/>
                    <a:pt x="79220" y="47936"/>
                  </a:cubicBezTo>
                  <a:cubicBezTo>
                    <a:pt x="123308" y="-14909"/>
                    <a:pt x="203888" y="-15993"/>
                    <a:pt x="249571" y="44874"/>
                  </a:cubicBezTo>
                  <a:cubicBezTo>
                    <a:pt x="278791" y="83856"/>
                    <a:pt x="299654" y="127113"/>
                    <a:pt x="316307" y="172923"/>
                  </a:cubicBezTo>
                  <a:cubicBezTo>
                    <a:pt x="349420" y="264095"/>
                    <a:pt x="369199" y="358521"/>
                    <a:pt x="387445" y="453330"/>
                  </a:cubicBezTo>
                  <a:cubicBezTo>
                    <a:pt x="398674" y="511645"/>
                    <a:pt x="409011" y="570150"/>
                    <a:pt x="418771" y="628720"/>
                  </a:cubicBezTo>
                  <a:cubicBezTo>
                    <a:pt x="444228" y="781461"/>
                    <a:pt x="449524" y="935158"/>
                    <a:pt x="438167" y="1089494"/>
                  </a:cubicBezTo>
                  <a:cubicBezTo>
                    <a:pt x="432553" y="1165992"/>
                    <a:pt x="414688" y="1239810"/>
                    <a:pt x="385722" y="1310949"/>
                  </a:cubicBezTo>
                  <a:cubicBezTo>
                    <a:pt x="374429" y="1338702"/>
                    <a:pt x="360840" y="1365052"/>
                    <a:pt x="339530" y="1386809"/>
                  </a:cubicBezTo>
                  <a:close/>
                  <a:moveTo>
                    <a:pt x="319369" y="1359693"/>
                  </a:moveTo>
                  <a:cubicBezTo>
                    <a:pt x="335256" y="1344509"/>
                    <a:pt x="344698" y="1322050"/>
                    <a:pt x="354205" y="1299848"/>
                  </a:cubicBezTo>
                  <a:cubicBezTo>
                    <a:pt x="385978" y="1225519"/>
                    <a:pt x="402375" y="1147426"/>
                    <a:pt x="406841" y="1067227"/>
                  </a:cubicBezTo>
                  <a:cubicBezTo>
                    <a:pt x="413604" y="944601"/>
                    <a:pt x="411562" y="822102"/>
                    <a:pt x="395612" y="700242"/>
                  </a:cubicBezTo>
                  <a:cubicBezTo>
                    <a:pt x="378705" y="571299"/>
                    <a:pt x="352482" y="443951"/>
                    <a:pt x="325111" y="316859"/>
                  </a:cubicBezTo>
                  <a:cubicBezTo>
                    <a:pt x="310628" y="249548"/>
                    <a:pt x="285810" y="185556"/>
                    <a:pt x="258055" y="122839"/>
                  </a:cubicBezTo>
                  <a:cubicBezTo>
                    <a:pt x="247657" y="99360"/>
                    <a:pt x="232471" y="77412"/>
                    <a:pt x="216585" y="56932"/>
                  </a:cubicBezTo>
                  <a:cubicBezTo>
                    <a:pt x="196615" y="31284"/>
                    <a:pt x="171924" y="27264"/>
                    <a:pt x="141171" y="39642"/>
                  </a:cubicBezTo>
                  <a:cubicBezTo>
                    <a:pt x="122924" y="46979"/>
                    <a:pt x="109526" y="59101"/>
                    <a:pt x="100147" y="76008"/>
                  </a:cubicBezTo>
                  <a:cubicBezTo>
                    <a:pt x="88408" y="97254"/>
                    <a:pt x="79028" y="119457"/>
                    <a:pt x="72648" y="142936"/>
                  </a:cubicBezTo>
                  <a:cubicBezTo>
                    <a:pt x="39983" y="262309"/>
                    <a:pt x="24415" y="382957"/>
                    <a:pt x="38771" y="506796"/>
                  </a:cubicBezTo>
                  <a:cubicBezTo>
                    <a:pt x="47319" y="580550"/>
                    <a:pt x="53062" y="654624"/>
                    <a:pt x="58167" y="728697"/>
                  </a:cubicBezTo>
                  <a:cubicBezTo>
                    <a:pt x="66396" y="847623"/>
                    <a:pt x="85664" y="964635"/>
                    <a:pt x="114694" y="1080179"/>
                  </a:cubicBezTo>
                  <a:cubicBezTo>
                    <a:pt x="119671" y="1099958"/>
                    <a:pt x="163884" y="1255314"/>
                    <a:pt x="167841" y="1266607"/>
                  </a:cubicBezTo>
                  <a:cubicBezTo>
                    <a:pt x="179070" y="1298253"/>
                    <a:pt x="193106" y="1328813"/>
                    <a:pt x="213075" y="1355801"/>
                  </a:cubicBezTo>
                  <a:cubicBezTo>
                    <a:pt x="243509" y="1396698"/>
                    <a:pt x="282939" y="1398357"/>
                    <a:pt x="319369" y="1359693"/>
                  </a:cubicBezTo>
                  <a:close/>
                </a:path>
              </a:pathLst>
            </a:custGeom>
            <a:solidFill>
              <a:srgbClr val="855F4D"/>
            </a:solid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B17B8BF-62A2-29D5-80B5-77D34EF6868A}"/>
                </a:ext>
              </a:extLst>
            </p:cNvPr>
            <p:cNvSpPr/>
            <p:nvPr/>
          </p:nvSpPr>
          <p:spPr>
            <a:xfrm>
              <a:off x="12352508" y="2493498"/>
              <a:ext cx="115710" cy="114565"/>
            </a:xfrm>
            <a:custGeom>
              <a:avLst/>
              <a:gdLst>
                <a:gd name="connsiteX0" fmla="*/ 179 w 115710"/>
                <a:gd name="connsiteY0" fmla="*/ 61813 h 114565"/>
                <a:gd name="connsiteX1" fmla="*/ 53388 w 115710"/>
                <a:gd name="connsiteY1" fmla="*/ 180 h 114565"/>
                <a:gd name="connsiteX2" fmla="*/ 115532 w 115710"/>
                <a:gd name="connsiteY2" fmla="*/ 52753 h 114565"/>
                <a:gd name="connsiteX3" fmla="*/ 62321 w 115710"/>
                <a:gd name="connsiteY3" fmla="*/ 114385 h 114565"/>
                <a:gd name="connsiteX4" fmla="*/ 179 w 115710"/>
                <a:gd name="connsiteY4" fmla="*/ 61813 h 114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0" h="114565">
                  <a:moveTo>
                    <a:pt x="179" y="61813"/>
                  </a:moveTo>
                  <a:cubicBezTo>
                    <a:pt x="-2310" y="30295"/>
                    <a:pt x="21487" y="2669"/>
                    <a:pt x="53388" y="180"/>
                  </a:cubicBezTo>
                  <a:cubicBezTo>
                    <a:pt x="85289" y="-2308"/>
                    <a:pt x="113043" y="21235"/>
                    <a:pt x="115532" y="52753"/>
                  </a:cubicBezTo>
                  <a:cubicBezTo>
                    <a:pt x="118020" y="84271"/>
                    <a:pt x="94222" y="111897"/>
                    <a:pt x="62321" y="114385"/>
                  </a:cubicBezTo>
                  <a:cubicBezTo>
                    <a:pt x="30484" y="116873"/>
                    <a:pt x="2666" y="93331"/>
                    <a:pt x="179" y="61813"/>
                  </a:cubicBezTo>
                  <a:close/>
                </a:path>
              </a:pathLst>
            </a:custGeom>
            <a:solidFill>
              <a:srgbClr val="489294"/>
            </a:solidFill>
            <a:ln w="63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83E84A35-40E9-1528-E227-5AF60C7EB0E9}"/>
              </a:ext>
            </a:extLst>
          </p:cNvPr>
          <p:cNvSpPr/>
          <p:nvPr/>
        </p:nvSpPr>
        <p:spPr>
          <a:xfrm rot="686687">
            <a:off x="1714610" y="5702702"/>
            <a:ext cx="5608743" cy="2560823"/>
          </a:xfrm>
          <a:custGeom>
            <a:avLst/>
            <a:gdLst>
              <a:gd name="connsiteX0" fmla="*/ 4607916 w 5608743"/>
              <a:gd name="connsiteY0" fmla="*/ 1166634 h 2560823"/>
              <a:gd name="connsiteX1" fmla="*/ 4092847 w 5608743"/>
              <a:gd name="connsiteY1" fmla="*/ 939883 h 2560823"/>
              <a:gd name="connsiteX2" fmla="*/ 3583520 w 5608743"/>
              <a:gd name="connsiteY2" fmla="*/ 1154959 h 2560823"/>
              <a:gd name="connsiteX3" fmla="*/ 2097521 w 5608743"/>
              <a:gd name="connsiteY3" fmla="*/ 2188031 h 2560823"/>
              <a:gd name="connsiteX4" fmla="*/ 357337 w 5608743"/>
              <a:gd name="connsiteY4" fmla="*/ 2509718 h 2560823"/>
              <a:gd name="connsiteX5" fmla="*/ 32652 w 5608743"/>
              <a:gd name="connsiteY5" fmla="*/ 2306510 h 2560823"/>
              <a:gd name="connsiteX6" fmla="*/ 49559 w 5608743"/>
              <a:gd name="connsiteY6" fmla="*/ 1976466 h 2560823"/>
              <a:gd name="connsiteX7" fmla="*/ 275607 w 5608743"/>
              <a:gd name="connsiteY7" fmla="*/ 1720047 h 2560823"/>
              <a:gd name="connsiteX8" fmla="*/ 3230124 w 5608743"/>
              <a:gd name="connsiteY8" fmla="*/ 228625 h 2560823"/>
              <a:gd name="connsiteX9" fmla="*/ 4511448 w 5608743"/>
              <a:gd name="connsiteY9" fmla="*/ 20123 h 2560823"/>
              <a:gd name="connsiteX10" fmla="*/ 5588990 w 5608743"/>
              <a:gd name="connsiteY10" fmla="*/ 1026909 h 2560823"/>
              <a:gd name="connsiteX11" fmla="*/ 5371682 w 5608743"/>
              <a:gd name="connsiteY11" fmla="*/ 1544275 h 2560823"/>
              <a:gd name="connsiteX12" fmla="*/ 4607916 w 5608743"/>
              <a:gd name="connsiteY12" fmla="*/ 1166634 h 256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8743" h="2560823">
                <a:moveTo>
                  <a:pt x="4607916" y="1166634"/>
                </a:moveTo>
                <a:cubicBezTo>
                  <a:pt x="4458748" y="1046624"/>
                  <a:pt x="4284251" y="938225"/>
                  <a:pt x="4092847" y="939883"/>
                </a:cubicBezTo>
                <a:cubicBezTo>
                  <a:pt x="3905589" y="941542"/>
                  <a:pt x="3736962" y="1047708"/>
                  <a:pt x="3583520" y="1154959"/>
                </a:cubicBezTo>
                <a:cubicBezTo>
                  <a:pt x="3088676" y="1500826"/>
                  <a:pt x="2627392" y="1898627"/>
                  <a:pt x="2097521" y="2188031"/>
                </a:cubicBezTo>
                <a:cubicBezTo>
                  <a:pt x="1567650" y="2477435"/>
                  <a:pt x="943736" y="2653463"/>
                  <a:pt x="357337" y="2509718"/>
                </a:cubicBezTo>
                <a:cubicBezTo>
                  <a:pt x="229415" y="2478391"/>
                  <a:pt x="94092" y="2423012"/>
                  <a:pt x="32652" y="2306510"/>
                </a:cubicBezTo>
                <a:cubicBezTo>
                  <a:pt x="-20814" y="2205130"/>
                  <a:pt x="-3970" y="2077846"/>
                  <a:pt x="49559" y="1976466"/>
                </a:cubicBezTo>
                <a:cubicBezTo>
                  <a:pt x="103088" y="1875085"/>
                  <a:pt x="188837" y="1794950"/>
                  <a:pt x="275607" y="1720047"/>
                </a:cubicBezTo>
                <a:cubicBezTo>
                  <a:pt x="1116000" y="994498"/>
                  <a:pt x="2180207" y="589550"/>
                  <a:pt x="3230124" y="228625"/>
                </a:cubicBezTo>
                <a:cubicBezTo>
                  <a:pt x="3643876" y="86412"/>
                  <a:pt x="4080086" y="-53058"/>
                  <a:pt x="4511448" y="20123"/>
                </a:cubicBezTo>
                <a:cubicBezTo>
                  <a:pt x="5012608" y="105106"/>
                  <a:pt x="5475870" y="526387"/>
                  <a:pt x="5588990" y="1026909"/>
                </a:cubicBezTo>
                <a:cubicBezTo>
                  <a:pt x="5635566" y="1233051"/>
                  <a:pt x="5613490" y="1488767"/>
                  <a:pt x="5371682" y="1544275"/>
                </a:cubicBezTo>
                <a:cubicBezTo>
                  <a:pt x="5077366" y="1611904"/>
                  <a:pt x="4811825" y="1330731"/>
                  <a:pt x="4607916" y="1166634"/>
                </a:cubicBezTo>
                <a:close/>
              </a:path>
            </a:pathLst>
          </a:custGeom>
          <a:solidFill>
            <a:srgbClr val="CEEBE1"/>
          </a:solidFill>
          <a:ln w="6379" cap="flat">
            <a:noFill/>
            <a:prstDash val="solid"/>
            <a:miter/>
          </a:ln>
        </p:spPr>
        <p:txBody>
          <a:bodyPr rtlCol="0" anchor="ctr"/>
          <a:lstStyle/>
          <a:p>
            <a:endParaRPr lang="en-US"/>
          </a:p>
        </p:txBody>
      </p:sp>
      <p:grpSp>
        <p:nvGrpSpPr>
          <p:cNvPr id="39" name="Graphic 4">
            <a:extLst>
              <a:ext uri="{FF2B5EF4-FFF2-40B4-BE49-F238E27FC236}">
                <a16:creationId xmlns:a16="http://schemas.microsoft.com/office/drawing/2014/main" id="{F992C541-A9B3-DD44-CBB0-E81589207174}"/>
              </a:ext>
            </a:extLst>
          </p:cNvPr>
          <p:cNvGrpSpPr>
            <a:grpSpLocks noChangeAspect="1"/>
          </p:cNvGrpSpPr>
          <p:nvPr/>
        </p:nvGrpSpPr>
        <p:grpSpPr>
          <a:xfrm>
            <a:off x="5353543" y="910191"/>
            <a:ext cx="4866449" cy="5354087"/>
            <a:chOff x="5353543" y="910191"/>
            <a:chExt cx="4866449" cy="5354087"/>
          </a:xfrm>
          <a:solidFill>
            <a:srgbClr val="E1F5ED"/>
          </a:solidFill>
        </p:grpSpPr>
        <p:sp>
          <p:nvSpPr>
            <p:cNvPr id="40" name="Freeform: Shape 39">
              <a:extLst>
                <a:ext uri="{FF2B5EF4-FFF2-40B4-BE49-F238E27FC236}">
                  <a16:creationId xmlns:a16="http://schemas.microsoft.com/office/drawing/2014/main" id="{7B6E8624-D6E4-DA42-C1BD-0AA442BF50A6}"/>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solidFill>
              <a:srgbClr val="E1F5ED"/>
            </a:solidFill>
            <a:ln w="63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CF2D395-AFD3-7F95-DCCC-BEF46B2D8EB0}"/>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solidFill>
              <a:srgbClr val="E1F5ED"/>
            </a:solidFill>
            <a:ln w="63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57C0FEB-8B1D-9494-C449-5BCFD38DC032}"/>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solidFill>
              <a:srgbClr val="E1F5ED"/>
            </a:solidFill>
            <a:ln w="637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5295E4A-CADC-83CD-5193-441243325392}"/>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solidFill>
              <a:srgbClr val="E1F5ED"/>
            </a:solidFill>
            <a:ln w="637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B4CAF43-CCE9-F42D-5B2E-DE437F74A7FB}"/>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solidFill>
              <a:srgbClr val="E1F5ED"/>
            </a:solidFill>
            <a:ln w="637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EBE5804-6E43-ED2B-3284-DB15C85D4667}"/>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solidFill>
              <a:srgbClr val="E1F5ED"/>
            </a:solidFill>
            <a:ln w="637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32F03AF-9B50-4EE2-1716-AF938180DD10}"/>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solidFill>
              <a:srgbClr val="E1F5ED"/>
            </a:solidFill>
            <a:ln w="63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9739B61-32AF-4168-4111-3815F69B9CC2}"/>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solidFill>
              <a:srgbClr val="E1F5ED"/>
            </a:solidFill>
            <a:ln w="6379" cap="flat">
              <a:noFill/>
              <a:prstDash val="solid"/>
              <a:miter/>
            </a:ln>
          </p:spPr>
          <p:txBody>
            <a:bodyPr rtlCol="0" anchor="ctr"/>
            <a:lstStyle/>
            <a:p>
              <a:endParaRPr lang="en-US"/>
            </a:p>
          </p:txBody>
        </p:sp>
      </p:grpSp>
      <p:grpSp>
        <p:nvGrpSpPr>
          <p:cNvPr id="48" name="Graphic 4">
            <a:extLst>
              <a:ext uri="{FF2B5EF4-FFF2-40B4-BE49-F238E27FC236}">
                <a16:creationId xmlns:a16="http://schemas.microsoft.com/office/drawing/2014/main" id="{9542977A-67A2-470A-1394-C9D2D9A44EDC}"/>
              </a:ext>
            </a:extLst>
          </p:cNvPr>
          <p:cNvGrpSpPr/>
          <p:nvPr/>
        </p:nvGrpSpPr>
        <p:grpSpPr>
          <a:xfrm>
            <a:off x="8214007" y="664236"/>
            <a:ext cx="3409621" cy="5010453"/>
            <a:chOff x="8214007" y="664236"/>
            <a:chExt cx="3409621" cy="5010453"/>
          </a:xfrm>
          <a:solidFill>
            <a:srgbClr val="E1F5ED"/>
          </a:solidFill>
        </p:grpSpPr>
        <p:sp>
          <p:nvSpPr>
            <p:cNvPr id="49" name="Freeform: Shape 48">
              <a:extLst>
                <a:ext uri="{FF2B5EF4-FFF2-40B4-BE49-F238E27FC236}">
                  <a16:creationId xmlns:a16="http://schemas.microsoft.com/office/drawing/2014/main" id="{2E70DDAA-FC56-BD0E-0B0B-F0C9FE219114}"/>
                </a:ext>
              </a:extLst>
            </p:cNvPr>
            <p:cNvSpPr/>
            <p:nvPr/>
          </p:nvSpPr>
          <p:spPr>
            <a:xfrm>
              <a:off x="8884058" y="1718619"/>
              <a:ext cx="1660304" cy="3956070"/>
            </a:xfrm>
            <a:custGeom>
              <a:avLst/>
              <a:gdLst>
                <a:gd name="connsiteX0" fmla="*/ 72414 w 1660304"/>
                <a:gd name="connsiteY0" fmla="*/ 3956071 h 3956070"/>
                <a:gd name="connsiteX1" fmla="*/ 0 w 1660304"/>
                <a:gd name="connsiteY1" fmla="*/ 3876511 h 3956070"/>
                <a:gd name="connsiteX2" fmla="*/ 962828 w 1660304"/>
                <a:gd name="connsiteY2" fmla="*/ 2033479 h 3956070"/>
                <a:gd name="connsiteX3" fmla="*/ 1176945 w 1660304"/>
                <a:gd name="connsiteY3" fmla="*/ 1290511 h 3956070"/>
                <a:gd name="connsiteX4" fmla="*/ 1557648 w 1660304"/>
                <a:gd name="connsiteY4" fmla="*/ 0 h 3956070"/>
                <a:gd name="connsiteX5" fmla="*/ 1660304 w 1660304"/>
                <a:gd name="connsiteY5" fmla="*/ 32347 h 3956070"/>
                <a:gd name="connsiteX6" fmla="*/ 1280494 w 1660304"/>
                <a:gd name="connsiteY6" fmla="*/ 1319924 h 3956070"/>
                <a:gd name="connsiteX7" fmla="*/ 1065994 w 1660304"/>
                <a:gd name="connsiteY7" fmla="*/ 2064104 h 3956070"/>
                <a:gd name="connsiteX8" fmla="*/ 72414 w 1660304"/>
                <a:gd name="connsiteY8" fmla="*/ 3956071 h 395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0304" h="3956070">
                  <a:moveTo>
                    <a:pt x="72414" y="3956071"/>
                  </a:moveTo>
                  <a:lnTo>
                    <a:pt x="0" y="3876511"/>
                  </a:lnTo>
                  <a:cubicBezTo>
                    <a:pt x="505180" y="3416949"/>
                    <a:pt x="779909" y="2650120"/>
                    <a:pt x="962828" y="2033479"/>
                  </a:cubicBezTo>
                  <a:cubicBezTo>
                    <a:pt x="1036008" y="1786759"/>
                    <a:pt x="1104466" y="1545717"/>
                    <a:pt x="1176945" y="1290511"/>
                  </a:cubicBezTo>
                  <a:cubicBezTo>
                    <a:pt x="1294084" y="877971"/>
                    <a:pt x="1415243" y="451459"/>
                    <a:pt x="1557648" y="0"/>
                  </a:cubicBezTo>
                  <a:lnTo>
                    <a:pt x="1660304" y="32347"/>
                  </a:lnTo>
                  <a:cubicBezTo>
                    <a:pt x="1518346" y="482339"/>
                    <a:pt x="1397443" y="908149"/>
                    <a:pt x="1280494" y="1319924"/>
                  </a:cubicBezTo>
                  <a:cubicBezTo>
                    <a:pt x="1207888" y="1575448"/>
                    <a:pt x="1139366" y="1816809"/>
                    <a:pt x="1065994" y="2064104"/>
                  </a:cubicBezTo>
                  <a:cubicBezTo>
                    <a:pt x="879120" y="2694143"/>
                    <a:pt x="597245" y="3478645"/>
                    <a:pt x="72414" y="3956071"/>
                  </a:cubicBezTo>
                  <a:close/>
                </a:path>
              </a:pathLst>
            </a:custGeom>
            <a:solidFill>
              <a:srgbClr val="E1F5ED"/>
            </a:solidFill>
            <a:ln w="63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0DD685A-BA19-E042-5F28-7E436BC4B665}"/>
                </a:ext>
              </a:extLst>
            </p:cNvPr>
            <p:cNvSpPr/>
            <p:nvPr/>
          </p:nvSpPr>
          <p:spPr>
            <a:xfrm>
              <a:off x="8708067" y="2207912"/>
              <a:ext cx="928638" cy="2351720"/>
            </a:xfrm>
            <a:custGeom>
              <a:avLst/>
              <a:gdLst>
                <a:gd name="connsiteX0" fmla="*/ 919916 w 928638"/>
                <a:gd name="connsiteY0" fmla="*/ 2351720 h 2351720"/>
                <a:gd name="connsiteX1" fmla="*/ 888909 w 928638"/>
                <a:gd name="connsiteY1" fmla="*/ 2331623 h 2351720"/>
                <a:gd name="connsiteX2" fmla="*/ 28099 w 928638"/>
                <a:gd name="connsiteY2" fmla="*/ 0 h 2351720"/>
                <a:gd name="connsiteX3" fmla="*/ 72634 w 928638"/>
                <a:gd name="connsiteY3" fmla="*/ 30816 h 2351720"/>
                <a:gd name="connsiteX4" fmla="*/ 680725 w 928638"/>
                <a:gd name="connsiteY4" fmla="*/ 1003915 h 2351720"/>
                <a:gd name="connsiteX5" fmla="*/ 919916 w 928638"/>
                <a:gd name="connsiteY5" fmla="*/ 2351720 h 23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38" h="2351720">
                  <a:moveTo>
                    <a:pt x="919916" y="2351720"/>
                  </a:moveTo>
                  <a:cubicBezTo>
                    <a:pt x="909516" y="2345851"/>
                    <a:pt x="899181" y="2339088"/>
                    <a:pt x="888909" y="2331623"/>
                  </a:cubicBezTo>
                  <a:cubicBezTo>
                    <a:pt x="343980" y="1936054"/>
                    <a:pt x="-120685" y="979990"/>
                    <a:pt x="28099" y="0"/>
                  </a:cubicBezTo>
                  <a:cubicBezTo>
                    <a:pt x="43284" y="10017"/>
                    <a:pt x="58150" y="20289"/>
                    <a:pt x="72634" y="30816"/>
                  </a:cubicBezTo>
                  <a:cubicBezTo>
                    <a:pt x="396808" y="266115"/>
                    <a:pt x="551910" y="630677"/>
                    <a:pt x="680725" y="1003915"/>
                  </a:cubicBezTo>
                  <a:cubicBezTo>
                    <a:pt x="828935" y="1433299"/>
                    <a:pt x="964832" y="1893818"/>
                    <a:pt x="919916" y="2351720"/>
                  </a:cubicBezTo>
                  <a:close/>
                </a:path>
              </a:pathLst>
            </a:custGeom>
            <a:solidFill>
              <a:srgbClr val="E1F5ED"/>
            </a:solidFill>
            <a:ln w="637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A4585D7-35EB-2AF9-655B-209569E261C3}"/>
                </a:ext>
              </a:extLst>
            </p:cNvPr>
            <p:cNvSpPr/>
            <p:nvPr/>
          </p:nvSpPr>
          <p:spPr>
            <a:xfrm>
              <a:off x="9959750" y="2137156"/>
              <a:ext cx="1576796" cy="1493782"/>
            </a:xfrm>
            <a:custGeom>
              <a:avLst/>
              <a:gdLst>
                <a:gd name="connsiteX0" fmla="*/ 0 w 1576796"/>
                <a:gd name="connsiteY0" fmla="*/ 1493783 h 1493782"/>
                <a:gd name="connsiteX1" fmla="*/ 1572577 w 1576796"/>
                <a:gd name="connsiteY1" fmla="*/ 0 h 1493782"/>
                <a:gd name="connsiteX2" fmla="*/ 1029053 w 1576796"/>
                <a:gd name="connsiteY2" fmla="*/ 840329 h 1493782"/>
                <a:gd name="connsiteX3" fmla="*/ 0 w 1576796"/>
                <a:gd name="connsiteY3" fmla="*/ 1493783 h 1493782"/>
              </a:gdLst>
              <a:ahLst/>
              <a:cxnLst>
                <a:cxn ang="0">
                  <a:pos x="connsiteX0" y="connsiteY0"/>
                </a:cxn>
                <a:cxn ang="0">
                  <a:pos x="connsiteX1" y="connsiteY1"/>
                </a:cxn>
                <a:cxn ang="0">
                  <a:pos x="connsiteX2" y="connsiteY2"/>
                </a:cxn>
                <a:cxn ang="0">
                  <a:pos x="connsiteX3" y="connsiteY3"/>
                </a:cxn>
              </a:cxnLst>
              <a:rect l="l" t="t" r="r" b="b"/>
              <a:pathLst>
                <a:path w="1576796" h="1493782">
                  <a:moveTo>
                    <a:pt x="0" y="1493783"/>
                  </a:moveTo>
                  <a:cubicBezTo>
                    <a:pt x="291062" y="751326"/>
                    <a:pt x="489230" y="560113"/>
                    <a:pt x="1572577" y="0"/>
                  </a:cubicBezTo>
                  <a:cubicBezTo>
                    <a:pt x="1617366" y="369729"/>
                    <a:pt x="1296764" y="636100"/>
                    <a:pt x="1029053" y="840329"/>
                  </a:cubicBezTo>
                  <a:cubicBezTo>
                    <a:pt x="712407" y="1081945"/>
                    <a:pt x="362137" y="1323497"/>
                    <a:pt x="0" y="1493783"/>
                  </a:cubicBezTo>
                  <a:close/>
                </a:path>
              </a:pathLst>
            </a:custGeom>
            <a:solidFill>
              <a:srgbClr val="E1F5ED"/>
            </a:solidFill>
            <a:ln w="637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466CF5F3-1CB3-B79D-8038-29741B099196}"/>
                </a:ext>
              </a:extLst>
            </p:cNvPr>
            <p:cNvSpPr/>
            <p:nvPr/>
          </p:nvSpPr>
          <p:spPr>
            <a:xfrm>
              <a:off x="9495149" y="4594677"/>
              <a:ext cx="1632997" cy="353427"/>
            </a:xfrm>
            <a:custGeom>
              <a:avLst/>
              <a:gdLst>
                <a:gd name="connsiteX0" fmla="*/ 0 w 1632997"/>
                <a:gd name="connsiteY0" fmla="*/ 277199 h 353427"/>
                <a:gd name="connsiteX1" fmla="*/ 1632997 w 1632997"/>
                <a:gd name="connsiteY1" fmla="*/ 94600 h 353427"/>
                <a:gd name="connsiteX2" fmla="*/ 920336 w 1632997"/>
                <a:gd name="connsiteY2" fmla="*/ 353378 h 353427"/>
                <a:gd name="connsiteX3" fmla="*/ 0 w 1632997"/>
                <a:gd name="connsiteY3" fmla="*/ 277199 h 353427"/>
              </a:gdLst>
              <a:ahLst/>
              <a:cxnLst>
                <a:cxn ang="0">
                  <a:pos x="connsiteX0" y="connsiteY0"/>
                </a:cxn>
                <a:cxn ang="0">
                  <a:pos x="connsiteX1" y="connsiteY1"/>
                </a:cxn>
                <a:cxn ang="0">
                  <a:pos x="connsiteX2" y="connsiteY2"/>
                </a:cxn>
                <a:cxn ang="0">
                  <a:pos x="connsiteX3" y="connsiteY3"/>
                </a:cxn>
              </a:cxnLst>
              <a:rect l="l" t="t" r="r" b="b"/>
              <a:pathLst>
                <a:path w="1632997" h="353427">
                  <a:moveTo>
                    <a:pt x="0" y="277199"/>
                  </a:moveTo>
                  <a:cubicBezTo>
                    <a:pt x="515387" y="-37979"/>
                    <a:pt x="722551" y="-62798"/>
                    <a:pt x="1632997" y="94600"/>
                  </a:cubicBezTo>
                  <a:cubicBezTo>
                    <a:pt x="1490911" y="338385"/>
                    <a:pt x="1175414" y="352549"/>
                    <a:pt x="920336" y="353378"/>
                  </a:cubicBezTo>
                  <a:cubicBezTo>
                    <a:pt x="618555" y="354399"/>
                    <a:pt x="296549" y="339980"/>
                    <a:pt x="0" y="277199"/>
                  </a:cubicBezTo>
                  <a:close/>
                </a:path>
              </a:pathLst>
            </a:custGeom>
            <a:solidFill>
              <a:srgbClr val="E1F5ED"/>
            </a:solidFill>
            <a:ln w="637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6FFE09D-6824-148B-F1D1-289213AB26E0}"/>
                </a:ext>
              </a:extLst>
            </p:cNvPr>
            <p:cNvSpPr/>
            <p:nvPr/>
          </p:nvSpPr>
          <p:spPr>
            <a:xfrm>
              <a:off x="8214007" y="3874852"/>
              <a:ext cx="1215809" cy="1107783"/>
            </a:xfrm>
            <a:custGeom>
              <a:avLst/>
              <a:gdLst>
                <a:gd name="connsiteX0" fmla="*/ 1215809 w 1215809"/>
                <a:gd name="connsiteY0" fmla="*/ 1107784 h 1107783"/>
                <a:gd name="connsiteX1" fmla="*/ 2242 w 1215809"/>
                <a:gd name="connsiteY1" fmla="*/ 0 h 1107783"/>
                <a:gd name="connsiteX2" fmla="*/ 426521 w 1215809"/>
                <a:gd name="connsiteY2" fmla="*/ 628316 h 1107783"/>
                <a:gd name="connsiteX3" fmla="*/ 1215809 w 1215809"/>
                <a:gd name="connsiteY3" fmla="*/ 1107784 h 1107783"/>
              </a:gdLst>
              <a:ahLst/>
              <a:cxnLst>
                <a:cxn ang="0">
                  <a:pos x="connsiteX0" y="connsiteY0"/>
                </a:cxn>
                <a:cxn ang="0">
                  <a:pos x="connsiteX1" y="connsiteY1"/>
                </a:cxn>
                <a:cxn ang="0">
                  <a:pos x="connsiteX2" y="connsiteY2"/>
                </a:cxn>
                <a:cxn ang="0">
                  <a:pos x="connsiteX3" y="connsiteY3"/>
                </a:cxn>
              </a:cxnLst>
              <a:rect l="l" t="t" r="r" b="b"/>
              <a:pathLst>
                <a:path w="1215809" h="1107783">
                  <a:moveTo>
                    <a:pt x="1215809" y="1107784"/>
                  </a:moveTo>
                  <a:cubicBezTo>
                    <a:pt x="984210" y="549777"/>
                    <a:pt x="831214" y="407946"/>
                    <a:pt x="2242" y="0"/>
                  </a:cubicBezTo>
                  <a:cubicBezTo>
                    <a:pt x="-26149" y="280726"/>
                    <a:pt x="220698" y="477681"/>
                    <a:pt x="426521" y="628316"/>
                  </a:cubicBezTo>
                  <a:cubicBezTo>
                    <a:pt x="670052" y="806577"/>
                    <a:pt x="938975" y="984200"/>
                    <a:pt x="1215809" y="1107784"/>
                  </a:cubicBezTo>
                  <a:close/>
                </a:path>
              </a:pathLst>
            </a:custGeom>
            <a:solidFill>
              <a:srgbClr val="E1F5ED"/>
            </a:solidFill>
            <a:ln w="63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F82B35EB-0D5E-53AA-DD63-88E232982B19}"/>
                </a:ext>
              </a:extLst>
            </p:cNvPr>
            <p:cNvSpPr/>
            <p:nvPr/>
          </p:nvSpPr>
          <p:spPr>
            <a:xfrm>
              <a:off x="9511132" y="1423665"/>
              <a:ext cx="494994" cy="2161400"/>
            </a:xfrm>
            <a:custGeom>
              <a:avLst/>
              <a:gdLst>
                <a:gd name="connsiteX0" fmla="*/ 375374 w 494994"/>
                <a:gd name="connsiteY0" fmla="*/ 2160699 h 2161400"/>
                <a:gd name="connsiteX1" fmla="*/ 375055 w 494994"/>
                <a:gd name="connsiteY1" fmla="*/ 2161018 h 2161400"/>
                <a:gd name="connsiteX2" fmla="*/ 374353 w 494994"/>
                <a:gd name="connsiteY2" fmla="*/ 2161337 h 2161400"/>
                <a:gd name="connsiteX3" fmla="*/ 374289 w 494994"/>
                <a:gd name="connsiteY3" fmla="*/ 2161401 h 2161400"/>
                <a:gd name="connsiteX4" fmla="*/ 172358 w 494994"/>
                <a:gd name="connsiteY4" fmla="*/ 0 h 2161400"/>
                <a:gd name="connsiteX5" fmla="*/ 226526 w 494994"/>
                <a:gd name="connsiteY5" fmla="*/ 94618 h 2161400"/>
                <a:gd name="connsiteX6" fmla="*/ 375374 w 494994"/>
                <a:gd name="connsiteY6" fmla="*/ 2160699 h 216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994" h="2161400">
                  <a:moveTo>
                    <a:pt x="375374" y="2160699"/>
                  </a:moveTo>
                  <a:cubicBezTo>
                    <a:pt x="375310" y="2160891"/>
                    <a:pt x="375246" y="2160954"/>
                    <a:pt x="375055" y="2161018"/>
                  </a:cubicBezTo>
                  <a:cubicBezTo>
                    <a:pt x="374864" y="2161146"/>
                    <a:pt x="374609" y="2161210"/>
                    <a:pt x="374353" y="2161337"/>
                  </a:cubicBezTo>
                  <a:cubicBezTo>
                    <a:pt x="374353" y="2161337"/>
                    <a:pt x="374289" y="2161337"/>
                    <a:pt x="374289" y="2161401"/>
                  </a:cubicBezTo>
                  <a:cubicBezTo>
                    <a:pt x="-176827" y="962126"/>
                    <a:pt x="-5074" y="566110"/>
                    <a:pt x="172358" y="0"/>
                  </a:cubicBezTo>
                  <a:cubicBezTo>
                    <a:pt x="191371" y="31327"/>
                    <a:pt x="209427" y="62908"/>
                    <a:pt x="226526" y="94618"/>
                  </a:cubicBezTo>
                  <a:cubicBezTo>
                    <a:pt x="574244" y="739012"/>
                    <a:pt x="538706" y="1460287"/>
                    <a:pt x="375374" y="2160699"/>
                  </a:cubicBezTo>
                  <a:close/>
                </a:path>
              </a:pathLst>
            </a:custGeom>
            <a:solidFill>
              <a:srgbClr val="E1F5ED"/>
            </a:solidFill>
            <a:ln w="63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5F550A1-00A1-936C-59B0-1B6916728E39}"/>
                </a:ext>
              </a:extLst>
            </p:cNvPr>
            <p:cNvSpPr/>
            <p:nvPr/>
          </p:nvSpPr>
          <p:spPr>
            <a:xfrm>
              <a:off x="10210682" y="664236"/>
              <a:ext cx="722688" cy="1916084"/>
            </a:xfrm>
            <a:custGeom>
              <a:avLst/>
              <a:gdLst>
                <a:gd name="connsiteX0" fmla="*/ 0 w 722688"/>
                <a:gd name="connsiteY0" fmla="*/ 1916084 h 1916084"/>
                <a:gd name="connsiteX1" fmla="*/ 616194 w 722688"/>
                <a:gd name="connsiteY1" fmla="*/ 0 h 1916084"/>
                <a:gd name="connsiteX2" fmla="*/ 389827 w 722688"/>
                <a:gd name="connsiteY2" fmla="*/ 1445230 h 1916084"/>
                <a:gd name="connsiteX3" fmla="*/ 0 w 722688"/>
                <a:gd name="connsiteY3" fmla="*/ 1916084 h 1916084"/>
              </a:gdLst>
              <a:ahLst/>
              <a:cxnLst>
                <a:cxn ang="0">
                  <a:pos x="connsiteX0" y="connsiteY0"/>
                </a:cxn>
                <a:cxn ang="0">
                  <a:pos x="connsiteX1" y="connsiteY1"/>
                </a:cxn>
                <a:cxn ang="0">
                  <a:pos x="connsiteX2" y="connsiteY2"/>
                </a:cxn>
                <a:cxn ang="0">
                  <a:pos x="connsiteX3" y="connsiteY3"/>
                </a:cxn>
              </a:cxnLst>
              <a:rect l="l" t="t" r="r" b="b"/>
              <a:pathLst>
                <a:path w="722688" h="1916084">
                  <a:moveTo>
                    <a:pt x="0" y="1916084"/>
                  </a:moveTo>
                  <a:cubicBezTo>
                    <a:pt x="9889" y="1101787"/>
                    <a:pt x="111907" y="653390"/>
                    <a:pt x="616194" y="0"/>
                  </a:cubicBezTo>
                  <a:cubicBezTo>
                    <a:pt x="830247" y="556285"/>
                    <a:pt x="704814" y="951726"/>
                    <a:pt x="389827" y="1445230"/>
                  </a:cubicBezTo>
                  <a:cubicBezTo>
                    <a:pt x="278238" y="1620046"/>
                    <a:pt x="136024" y="1761876"/>
                    <a:pt x="0" y="1916084"/>
                  </a:cubicBezTo>
                  <a:close/>
                </a:path>
              </a:pathLst>
            </a:custGeom>
            <a:solidFill>
              <a:srgbClr val="E1F5ED"/>
            </a:solidFill>
            <a:ln w="637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2837380-A40B-705F-32FD-AE4A1B36C6A8}"/>
                </a:ext>
              </a:extLst>
            </p:cNvPr>
            <p:cNvSpPr/>
            <p:nvPr/>
          </p:nvSpPr>
          <p:spPr>
            <a:xfrm>
              <a:off x="9708564" y="3324947"/>
              <a:ext cx="1915063" cy="1045960"/>
            </a:xfrm>
            <a:custGeom>
              <a:avLst/>
              <a:gdLst>
                <a:gd name="connsiteX0" fmla="*/ 0 w 1915063"/>
                <a:gd name="connsiteY0" fmla="*/ 1045961 h 1045960"/>
                <a:gd name="connsiteX1" fmla="*/ 1915064 w 1915063"/>
                <a:gd name="connsiteY1" fmla="*/ 0 h 1045960"/>
                <a:gd name="connsiteX2" fmla="*/ 175198 w 1915063"/>
                <a:gd name="connsiteY2" fmla="*/ 1035880 h 1045960"/>
                <a:gd name="connsiteX3" fmla="*/ 0 w 1915063"/>
                <a:gd name="connsiteY3" fmla="*/ 1045961 h 1045960"/>
              </a:gdLst>
              <a:ahLst/>
              <a:cxnLst>
                <a:cxn ang="0">
                  <a:pos x="connsiteX0" y="connsiteY0"/>
                </a:cxn>
                <a:cxn ang="0">
                  <a:pos x="connsiteX1" y="connsiteY1"/>
                </a:cxn>
                <a:cxn ang="0">
                  <a:pos x="connsiteX2" y="connsiteY2"/>
                </a:cxn>
                <a:cxn ang="0">
                  <a:pos x="connsiteX3" y="connsiteY3"/>
                </a:cxn>
              </a:cxnLst>
              <a:rect l="l" t="t" r="r" b="b"/>
              <a:pathLst>
                <a:path w="1915063" h="1045960">
                  <a:moveTo>
                    <a:pt x="0" y="1045961"/>
                  </a:moveTo>
                  <a:cubicBezTo>
                    <a:pt x="485401" y="464793"/>
                    <a:pt x="1201891" y="197593"/>
                    <a:pt x="1915064" y="0"/>
                  </a:cubicBezTo>
                  <a:cubicBezTo>
                    <a:pt x="1842203" y="575935"/>
                    <a:pt x="703538" y="983180"/>
                    <a:pt x="175198" y="1035880"/>
                  </a:cubicBezTo>
                  <a:cubicBezTo>
                    <a:pt x="116948" y="1041749"/>
                    <a:pt x="58506" y="1045195"/>
                    <a:pt x="0" y="1045961"/>
                  </a:cubicBezTo>
                  <a:close/>
                </a:path>
              </a:pathLst>
            </a:custGeom>
            <a:solidFill>
              <a:srgbClr val="E1F5ED"/>
            </a:solidFill>
            <a:ln w="6379" cap="flat">
              <a:noFill/>
              <a:prstDash val="solid"/>
              <a:miter/>
            </a:ln>
          </p:spPr>
          <p:txBody>
            <a:bodyPr rtlCol="0" anchor="ctr"/>
            <a:lstStyle/>
            <a:p>
              <a:endParaRPr lang="en-US"/>
            </a:p>
          </p:txBody>
        </p:sp>
      </p:grpSp>
      <p:pic>
        <p:nvPicPr>
          <p:cNvPr id="206" name="Picture 205">
            <a:extLst>
              <a:ext uri="{FF2B5EF4-FFF2-40B4-BE49-F238E27FC236}">
                <a16:creationId xmlns:a16="http://schemas.microsoft.com/office/drawing/2014/main" id="{0C8327D4-29FE-D558-3181-3FEE04730468}"/>
              </a:ext>
            </a:extLst>
          </p:cNvPr>
          <p:cNvPicPr>
            <a:picLocks noChangeAspect="1"/>
          </p:cNvPicPr>
          <p:nvPr/>
        </p:nvPicPr>
        <p:blipFill>
          <a:blip r:embed="rId2"/>
          <a:stretch>
            <a:fillRect/>
          </a:stretch>
        </p:blipFill>
        <p:spPr>
          <a:xfrm>
            <a:off x="7543800" y="3581400"/>
            <a:ext cx="2247900" cy="2543499"/>
          </a:xfrm>
          <a:prstGeom prst="rect">
            <a:avLst/>
          </a:prstGeom>
        </p:spPr>
      </p:pic>
      <p:grpSp>
        <p:nvGrpSpPr>
          <p:cNvPr id="172" name="Graphic 4">
            <a:extLst>
              <a:ext uri="{FF2B5EF4-FFF2-40B4-BE49-F238E27FC236}">
                <a16:creationId xmlns:a16="http://schemas.microsoft.com/office/drawing/2014/main" id="{C9485438-50E9-E5A6-4314-E15471CEF609}"/>
              </a:ext>
            </a:extLst>
          </p:cNvPr>
          <p:cNvGrpSpPr/>
          <p:nvPr/>
        </p:nvGrpSpPr>
        <p:grpSpPr>
          <a:xfrm>
            <a:off x="10952497" y="2751619"/>
            <a:ext cx="702286" cy="999534"/>
            <a:chOff x="10952497" y="2751619"/>
            <a:chExt cx="702286" cy="999534"/>
          </a:xfrm>
        </p:grpSpPr>
        <p:sp>
          <p:nvSpPr>
            <p:cNvPr id="173" name="Freeform: Shape 172">
              <a:extLst>
                <a:ext uri="{FF2B5EF4-FFF2-40B4-BE49-F238E27FC236}">
                  <a16:creationId xmlns:a16="http://schemas.microsoft.com/office/drawing/2014/main" id="{BC8793A7-F62F-6938-CA61-81450E9E4E3E}"/>
                </a:ext>
              </a:extLst>
            </p:cNvPr>
            <p:cNvSpPr/>
            <p:nvPr/>
          </p:nvSpPr>
          <p:spPr>
            <a:xfrm>
              <a:off x="10952497" y="3013784"/>
              <a:ext cx="702286" cy="737369"/>
            </a:xfrm>
            <a:custGeom>
              <a:avLst/>
              <a:gdLst>
                <a:gd name="connsiteX0" fmla="*/ 664942 w 702286"/>
                <a:gd name="connsiteY0" fmla="*/ 385300 h 737369"/>
                <a:gd name="connsiteX1" fmla="*/ 666729 w 702286"/>
                <a:gd name="connsiteY1" fmla="*/ 381918 h 737369"/>
                <a:gd name="connsiteX2" fmla="*/ 605798 w 702286"/>
                <a:gd name="connsiteY2" fmla="*/ 215907 h 737369"/>
                <a:gd name="connsiteX3" fmla="*/ 601778 w 702286"/>
                <a:gd name="connsiteY3" fmla="*/ 214248 h 737369"/>
                <a:gd name="connsiteX4" fmla="*/ 503396 w 702286"/>
                <a:gd name="connsiteY4" fmla="*/ 16400 h 737369"/>
                <a:gd name="connsiteX5" fmla="*/ 268671 w 702286"/>
                <a:gd name="connsiteY5" fmla="*/ 102532 h 737369"/>
                <a:gd name="connsiteX6" fmla="*/ 253103 w 702286"/>
                <a:gd name="connsiteY6" fmla="*/ 161995 h 737369"/>
                <a:gd name="connsiteX7" fmla="*/ 251125 w 702286"/>
                <a:gd name="connsiteY7" fmla="*/ 160974 h 737369"/>
                <a:gd name="connsiteX8" fmla="*/ 16400 w 702286"/>
                <a:gd name="connsiteY8" fmla="*/ 247106 h 737369"/>
                <a:gd name="connsiteX9" fmla="*/ 102532 w 702286"/>
                <a:gd name="connsiteY9" fmla="*/ 481832 h 737369"/>
                <a:gd name="connsiteX10" fmla="*/ 105786 w 702286"/>
                <a:gd name="connsiteY10" fmla="*/ 483107 h 737369"/>
                <a:gd name="connsiteX11" fmla="*/ 78734 w 702286"/>
                <a:gd name="connsiteY11" fmla="*/ 523047 h 737369"/>
                <a:gd name="connsiteX12" fmla="*/ 152297 w 702286"/>
                <a:gd name="connsiteY12" fmla="*/ 723384 h 737369"/>
                <a:gd name="connsiteX13" fmla="*/ 347466 w 702286"/>
                <a:gd name="connsiteY13" fmla="*/ 659774 h 737369"/>
                <a:gd name="connsiteX14" fmla="*/ 402335 w 702286"/>
                <a:gd name="connsiteY14" fmla="*/ 696587 h 737369"/>
                <a:gd name="connsiteX15" fmla="*/ 682807 w 702286"/>
                <a:gd name="connsiteY15" fmla="*/ 593611 h 737369"/>
                <a:gd name="connsiteX16" fmla="*/ 664942 w 702286"/>
                <a:gd name="connsiteY16" fmla="*/ 385300 h 73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2286" h="737369">
                  <a:moveTo>
                    <a:pt x="664942" y="385300"/>
                  </a:moveTo>
                  <a:cubicBezTo>
                    <a:pt x="665515" y="384152"/>
                    <a:pt x="666154" y="383067"/>
                    <a:pt x="666729" y="381918"/>
                  </a:cubicBezTo>
                  <a:cubicBezTo>
                    <a:pt x="695757" y="319265"/>
                    <a:pt x="668451" y="244937"/>
                    <a:pt x="605798" y="215907"/>
                  </a:cubicBezTo>
                  <a:cubicBezTo>
                    <a:pt x="604458" y="215269"/>
                    <a:pt x="603119" y="214822"/>
                    <a:pt x="601778" y="214248"/>
                  </a:cubicBezTo>
                  <a:cubicBezTo>
                    <a:pt x="619005" y="135135"/>
                    <a:pt x="579958" y="51810"/>
                    <a:pt x="503396" y="16400"/>
                  </a:cubicBezTo>
                  <a:cubicBezTo>
                    <a:pt x="414776" y="-24624"/>
                    <a:pt x="309695" y="13976"/>
                    <a:pt x="268671" y="102532"/>
                  </a:cubicBezTo>
                  <a:cubicBezTo>
                    <a:pt x="259739" y="121864"/>
                    <a:pt x="254762" y="141897"/>
                    <a:pt x="253103" y="161995"/>
                  </a:cubicBezTo>
                  <a:cubicBezTo>
                    <a:pt x="252402" y="161676"/>
                    <a:pt x="251828" y="161293"/>
                    <a:pt x="251125" y="160974"/>
                  </a:cubicBezTo>
                  <a:cubicBezTo>
                    <a:pt x="162506" y="119950"/>
                    <a:pt x="57424" y="158550"/>
                    <a:pt x="16400" y="247106"/>
                  </a:cubicBezTo>
                  <a:cubicBezTo>
                    <a:pt x="-24624" y="335726"/>
                    <a:pt x="13976" y="440807"/>
                    <a:pt x="102532" y="481832"/>
                  </a:cubicBezTo>
                  <a:cubicBezTo>
                    <a:pt x="103616" y="482342"/>
                    <a:pt x="104701" y="482661"/>
                    <a:pt x="105786" y="483107"/>
                  </a:cubicBezTo>
                  <a:cubicBezTo>
                    <a:pt x="95003" y="494592"/>
                    <a:pt x="85689" y="507926"/>
                    <a:pt x="78734" y="523047"/>
                  </a:cubicBezTo>
                  <a:cubicBezTo>
                    <a:pt x="43708" y="598652"/>
                    <a:pt x="76629" y="688357"/>
                    <a:pt x="152297" y="723384"/>
                  </a:cubicBezTo>
                  <a:cubicBezTo>
                    <a:pt x="224521" y="756816"/>
                    <a:pt x="309440" y="728233"/>
                    <a:pt x="347466" y="659774"/>
                  </a:cubicBezTo>
                  <a:cubicBezTo>
                    <a:pt x="363289" y="674448"/>
                    <a:pt x="381600" y="687017"/>
                    <a:pt x="402335" y="696587"/>
                  </a:cubicBezTo>
                  <a:cubicBezTo>
                    <a:pt x="508245" y="745587"/>
                    <a:pt x="633806" y="699522"/>
                    <a:pt x="682807" y="593611"/>
                  </a:cubicBezTo>
                  <a:cubicBezTo>
                    <a:pt x="715217" y="523494"/>
                    <a:pt x="705774" y="444763"/>
                    <a:pt x="664942" y="385300"/>
                  </a:cubicBezTo>
                  <a:close/>
                </a:path>
              </a:pathLst>
            </a:custGeom>
            <a:solidFill>
              <a:srgbClr val="B6D9D9"/>
            </a:solidFill>
            <a:ln w="6379"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8371CFCD-C870-0536-3DAE-5521EFE2F871}"/>
                </a:ext>
              </a:extLst>
            </p:cNvPr>
            <p:cNvSpPr/>
            <p:nvPr/>
          </p:nvSpPr>
          <p:spPr>
            <a:xfrm rot="-4142093">
              <a:off x="11047613" y="2820809"/>
              <a:ext cx="163842" cy="163842"/>
            </a:xfrm>
            <a:custGeom>
              <a:avLst/>
              <a:gdLst>
                <a:gd name="connsiteX0" fmla="*/ 163842 w 163842"/>
                <a:gd name="connsiteY0" fmla="*/ 81921 h 163842"/>
                <a:gd name="connsiteX1" fmla="*/ 81921 w 163842"/>
                <a:gd name="connsiteY1" fmla="*/ 163842 h 163842"/>
                <a:gd name="connsiteX2" fmla="*/ 0 w 163842"/>
                <a:gd name="connsiteY2" fmla="*/ 81921 h 163842"/>
                <a:gd name="connsiteX3" fmla="*/ 81921 w 163842"/>
                <a:gd name="connsiteY3" fmla="*/ 0 h 163842"/>
                <a:gd name="connsiteX4" fmla="*/ 163842 w 163842"/>
                <a:gd name="connsiteY4" fmla="*/ 81921 h 1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42" h="163842">
                  <a:moveTo>
                    <a:pt x="163842" y="81921"/>
                  </a:moveTo>
                  <a:cubicBezTo>
                    <a:pt x="163842" y="127165"/>
                    <a:pt x="127165" y="163842"/>
                    <a:pt x="81921" y="163842"/>
                  </a:cubicBezTo>
                  <a:cubicBezTo>
                    <a:pt x="36678" y="163842"/>
                    <a:pt x="0" y="127165"/>
                    <a:pt x="0" y="81921"/>
                  </a:cubicBezTo>
                  <a:cubicBezTo>
                    <a:pt x="0" y="36677"/>
                    <a:pt x="36678" y="0"/>
                    <a:pt x="81921" y="0"/>
                  </a:cubicBezTo>
                  <a:cubicBezTo>
                    <a:pt x="127165" y="0"/>
                    <a:pt x="163842" y="36677"/>
                    <a:pt x="163842" y="81921"/>
                  </a:cubicBezTo>
                  <a:close/>
                </a:path>
              </a:pathLst>
            </a:custGeom>
            <a:solidFill>
              <a:srgbClr val="B6D9D9"/>
            </a:solidFill>
            <a:ln w="63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EF43D452-0EB3-40B0-A6BC-9CD667BACFEC}"/>
                </a:ext>
              </a:extLst>
            </p:cNvPr>
            <p:cNvSpPr/>
            <p:nvPr/>
          </p:nvSpPr>
          <p:spPr>
            <a:xfrm>
              <a:off x="11314336" y="2751619"/>
              <a:ext cx="103540" cy="103503"/>
            </a:xfrm>
            <a:custGeom>
              <a:avLst/>
              <a:gdLst>
                <a:gd name="connsiteX0" fmla="*/ 4831 w 103540"/>
                <a:gd name="connsiteY0" fmla="*/ 29995 h 103503"/>
                <a:gd name="connsiteX1" fmla="*/ 73545 w 103540"/>
                <a:gd name="connsiteY1" fmla="*/ 4794 h 103503"/>
                <a:gd name="connsiteX2" fmla="*/ 98747 w 103540"/>
                <a:gd name="connsiteY2" fmla="*/ 73508 h 103503"/>
                <a:gd name="connsiteX3" fmla="*/ 30033 w 103540"/>
                <a:gd name="connsiteY3" fmla="*/ 98709 h 103503"/>
                <a:gd name="connsiteX4" fmla="*/ 4831 w 103540"/>
                <a:gd name="connsiteY4" fmla="*/ 29995 h 103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40" h="103503">
                  <a:moveTo>
                    <a:pt x="4831" y="29995"/>
                  </a:moveTo>
                  <a:cubicBezTo>
                    <a:pt x="16826" y="4092"/>
                    <a:pt x="47578" y="-7201"/>
                    <a:pt x="73545" y="4794"/>
                  </a:cubicBezTo>
                  <a:cubicBezTo>
                    <a:pt x="99449" y="16788"/>
                    <a:pt x="110742" y="47541"/>
                    <a:pt x="98747" y="73508"/>
                  </a:cubicBezTo>
                  <a:cubicBezTo>
                    <a:pt x="86752" y="99411"/>
                    <a:pt x="56000" y="110704"/>
                    <a:pt x="30033" y="98709"/>
                  </a:cubicBezTo>
                  <a:cubicBezTo>
                    <a:pt x="4066" y="86715"/>
                    <a:pt x="-7227" y="55962"/>
                    <a:pt x="4831" y="29995"/>
                  </a:cubicBezTo>
                  <a:close/>
                </a:path>
              </a:pathLst>
            </a:custGeom>
            <a:solidFill>
              <a:srgbClr val="B6D9D9"/>
            </a:solidFill>
            <a:ln w="6379"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E93E6431-F0BC-B611-4B9E-C569613C2146}"/>
                </a:ext>
              </a:extLst>
            </p:cNvPr>
            <p:cNvSpPr/>
            <p:nvPr/>
          </p:nvSpPr>
          <p:spPr>
            <a:xfrm>
              <a:off x="11395132" y="3240939"/>
              <a:ext cx="201280" cy="101951"/>
            </a:xfrm>
            <a:custGeom>
              <a:avLst/>
              <a:gdLst>
                <a:gd name="connsiteX0" fmla="*/ 852 w 201280"/>
                <a:gd name="connsiteY0" fmla="*/ 101936 h 101951"/>
                <a:gd name="connsiteX1" fmla="*/ 18015 w 201280"/>
                <a:gd name="connsiteY1" fmla="*/ 47067 h 101951"/>
                <a:gd name="connsiteX2" fmla="*/ 58848 w 201280"/>
                <a:gd name="connsiteY2" fmla="*/ 10062 h 101951"/>
                <a:gd name="connsiteX3" fmla="*/ 112632 w 201280"/>
                <a:gd name="connsiteY3" fmla="*/ 173 h 101951"/>
                <a:gd name="connsiteX4" fmla="*/ 158378 w 201280"/>
                <a:gd name="connsiteY4" fmla="*/ 12805 h 101951"/>
                <a:gd name="connsiteX5" fmla="*/ 187790 w 201280"/>
                <a:gd name="connsiteY5" fmla="*/ 37369 h 101951"/>
                <a:gd name="connsiteX6" fmla="*/ 199977 w 201280"/>
                <a:gd name="connsiteY6" fmla="*/ 69589 h 101951"/>
                <a:gd name="connsiteX7" fmla="*/ 175923 w 201280"/>
                <a:gd name="connsiteY7" fmla="*/ 49683 h 101951"/>
                <a:gd name="connsiteX8" fmla="*/ 111547 w 201280"/>
                <a:gd name="connsiteY8" fmla="*/ 23205 h 101951"/>
                <a:gd name="connsiteX9" fmla="*/ 67397 w 201280"/>
                <a:gd name="connsiteY9" fmla="*/ 28692 h 101951"/>
                <a:gd name="connsiteX10" fmla="*/ 29946 w 201280"/>
                <a:gd name="connsiteY10" fmla="*/ 55680 h 101951"/>
                <a:gd name="connsiteX11" fmla="*/ 852 w 201280"/>
                <a:gd name="connsiteY11" fmla="*/ 101936 h 10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280" h="101951">
                  <a:moveTo>
                    <a:pt x="852" y="101936"/>
                  </a:moveTo>
                  <a:cubicBezTo>
                    <a:pt x="-1509" y="101744"/>
                    <a:pt x="86" y="75969"/>
                    <a:pt x="18015" y="47067"/>
                  </a:cubicBezTo>
                  <a:cubicBezTo>
                    <a:pt x="26820" y="32775"/>
                    <a:pt x="41111" y="18548"/>
                    <a:pt x="58848" y="10062"/>
                  </a:cubicBezTo>
                  <a:cubicBezTo>
                    <a:pt x="76520" y="1321"/>
                    <a:pt x="96554" y="-657"/>
                    <a:pt x="112632" y="173"/>
                  </a:cubicBezTo>
                  <a:cubicBezTo>
                    <a:pt x="129476" y="874"/>
                    <a:pt x="145490" y="5723"/>
                    <a:pt x="158378" y="12805"/>
                  </a:cubicBezTo>
                  <a:cubicBezTo>
                    <a:pt x="171330" y="19824"/>
                    <a:pt x="181092" y="28883"/>
                    <a:pt x="187790" y="37369"/>
                  </a:cubicBezTo>
                  <a:cubicBezTo>
                    <a:pt x="201189" y="54531"/>
                    <a:pt x="203103" y="68376"/>
                    <a:pt x="199977" y="69589"/>
                  </a:cubicBezTo>
                  <a:cubicBezTo>
                    <a:pt x="196595" y="71184"/>
                    <a:pt x="189832" y="61614"/>
                    <a:pt x="175923" y="49683"/>
                  </a:cubicBezTo>
                  <a:cubicBezTo>
                    <a:pt x="162205" y="37752"/>
                    <a:pt x="140002" y="24672"/>
                    <a:pt x="111547" y="23205"/>
                  </a:cubicBezTo>
                  <a:cubicBezTo>
                    <a:pt x="97639" y="22375"/>
                    <a:pt x="81944" y="23077"/>
                    <a:pt x="67397" y="28692"/>
                  </a:cubicBezTo>
                  <a:cubicBezTo>
                    <a:pt x="52850" y="34115"/>
                    <a:pt x="39580" y="44195"/>
                    <a:pt x="29946" y="55680"/>
                  </a:cubicBezTo>
                  <a:cubicBezTo>
                    <a:pt x="10358" y="78712"/>
                    <a:pt x="2830" y="102638"/>
                    <a:pt x="852" y="101936"/>
                  </a:cubicBezTo>
                  <a:close/>
                </a:path>
              </a:pathLst>
            </a:custGeom>
            <a:solidFill>
              <a:srgbClr val="FFFFFF"/>
            </a:solidFill>
            <a:ln w="6379"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C9A3D5E9-BC52-7D46-021D-4A349FD52914}"/>
                </a:ext>
              </a:extLst>
            </p:cNvPr>
            <p:cNvSpPr/>
            <p:nvPr/>
          </p:nvSpPr>
          <p:spPr>
            <a:xfrm>
              <a:off x="11395132" y="3240939"/>
              <a:ext cx="201280" cy="101951"/>
            </a:xfrm>
            <a:custGeom>
              <a:avLst/>
              <a:gdLst>
                <a:gd name="connsiteX0" fmla="*/ 852 w 201280"/>
                <a:gd name="connsiteY0" fmla="*/ 101936 h 101951"/>
                <a:gd name="connsiteX1" fmla="*/ 18015 w 201280"/>
                <a:gd name="connsiteY1" fmla="*/ 47067 h 101951"/>
                <a:gd name="connsiteX2" fmla="*/ 58848 w 201280"/>
                <a:gd name="connsiteY2" fmla="*/ 10062 h 101951"/>
                <a:gd name="connsiteX3" fmla="*/ 112632 w 201280"/>
                <a:gd name="connsiteY3" fmla="*/ 173 h 101951"/>
                <a:gd name="connsiteX4" fmla="*/ 158378 w 201280"/>
                <a:gd name="connsiteY4" fmla="*/ 12805 h 101951"/>
                <a:gd name="connsiteX5" fmla="*/ 187790 w 201280"/>
                <a:gd name="connsiteY5" fmla="*/ 37369 h 101951"/>
                <a:gd name="connsiteX6" fmla="*/ 199977 w 201280"/>
                <a:gd name="connsiteY6" fmla="*/ 69589 h 101951"/>
                <a:gd name="connsiteX7" fmla="*/ 175923 w 201280"/>
                <a:gd name="connsiteY7" fmla="*/ 49683 h 101951"/>
                <a:gd name="connsiteX8" fmla="*/ 111547 w 201280"/>
                <a:gd name="connsiteY8" fmla="*/ 23205 h 101951"/>
                <a:gd name="connsiteX9" fmla="*/ 67397 w 201280"/>
                <a:gd name="connsiteY9" fmla="*/ 28692 h 101951"/>
                <a:gd name="connsiteX10" fmla="*/ 29946 w 201280"/>
                <a:gd name="connsiteY10" fmla="*/ 55680 h 101951"/>
                <a:gd name="connsiteX11" fmla="*/ 852 w 201280"/>
                <a:gd name="connsiteY11" fmla="*/ 101936 h 10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280" h="101951">
                  <a:moveTo>
                    <a:pt x="852" y="101936"/>
                  </a:moveTo>
                  <a:cubicBezTo>
                    <a:pt x="-1509" y="101744"/>
                    <a:pt x="86" y="75969"/>
                    <a:pt x="18015" y="47067"/>
                  </a:cubicBezTo>
                  <a:cubicBezTo>
                    <a:pt x="26820" y="32775"/>
                    <a:pt x="41111" y="18548"/>
                    <a:pt x="58848" y="10062"/>
                  </a:cubicBezTo>
                  <a:cubicBezTo>
                    <a:pt x="76520" y="1321"/>
                    <a:pt x="96554" y="-657"/>
                    <a:pt x="112632" y="173"/>
                  </a:cubicBezTo>
                  <a:cubicBezTo>
                    <a:pt x="129476" y="874"/>
                    <a:pt x="145490" y="5723"/>
                    <a:pt x="158378" y="12805"/>
                  </a:cubicBezTo>
                  <a:cubicBezTo>
                    <a:pt x="171330" y="19824"/>
                    <a:pt x="181092" y="28883"/>
                    <a:pt x="187790" y="37369"/>
                  </a:cubicBezTo>
                  <a:cubicBezTo>
                    <a:pt x="201189" y="54531"/>
                    <a:pt x="203103" y="68376"/>
                    <a:pt x="199977" y="69589"/>
                  </a:cubicBezTo>
                  <a:cubicBezTo>
                    <a:pt x="196595" y="71184"/>
                    <a:pt x="189832" y="61614"/>
                    <a:pt x="175923" y="49683"/>
                  </a:cubicBezTo>
                  <a:cubicBezTo>
                    <a:pt x="162205" y="37752"/>
                    <a:pt x="140002" y="24672"/>
                    <a:pt x="111547" y="23205"/>
                  </a:cubicBezTo>
                  <a:cubicBezTo>
                    <a:pt x="97639" y="22375"/>
                    <a:pt x="81944" y="23077"/>
                    <a:pt x="67397" y="28692"/>
                  </a:cubicBezTo>
                  <a:cubicBezTo>
                    <a:pt x="52850" y="34115"/>
                    <a:pt x="39580" y="44195"/>
                    <a:pt x="29946" y="55680"/>
                  </a:cubicBezTo>
                  <a:cubicBezTo>
                    <a:pt x="10358" y="78712"/>
                    <a:pt x="2830" y="102638"/>
                    <a:pt x="852" y="101936"/>
                  </a:cubicBezTo>
                  <a:close/>
                </a:path>
              </a:pathLst>
            </a:custGeom>
            <a:solidFill>
              <a:srgbClr val="FFFFFF"/>
            </a:solidFill>
            <a:ln w="6379"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E6149685-FB82-973A-32C3-D990650FEA93}"/>
                </a:ext>
              </a:extLst>
            </p:cNvPr>
            <p:cNvSpPr/>
            <p:nvPr/>
          </p:nvSpPr>
          <p:spPr>
            <a:xfrm>
              <a:off x="11239703" y="3355825"/>
              <a:ext cx="133374" cy="180990"/>
            </a:xfrm>
            <a:custGeom>
              <a:avLst/>
              <a:gdLst>
                <a:gd name="connsiteX0" fmla="*/ 36653 w 133374"/>
                <a:gd name="connsiteY0" fmla="*/ 180879 h 180990"/>
                <a:gd name="connsiteX1" fmla="*/ 5518 w 133374"/>
                <a:gd name="connsiteY1" fmla="*/ 134495 h 180990"/>
                <a:gd name="connsiteX2" fmla="*/ 2392 w 133374"/>
                <a:gd name="connsiteY2" fmla="*/ 81029 h 180990"/>
                <a:gd name="connsiteX3" fmla="*/ 27658 w 133374"/>
                <a:gd name="connsiteY3" fmla="*/ 34263 h 180990"/>
                <a:gd name="connsiteX4" fmla="*/ 65045 w 133374"/>
                <a:gd name="connsiteY4" fmla="*/ 7339 h 180990"/>
                <a:gd name="connsiteX5" fmla="*/ 101540 w 133374"/>
                <a:gd name="connsiteY5" fmla="*/ 2 h 180990"/>
                <a:gd name="connsiteX6" fmla="*/ 133313 w 133374"/>
                <a:gd name="connsiteY6" fmla="*/ 10401 h 180990"/>
                <a:gd name="connsiteX7" fmla="*/ 103581 w 133374"/>
                <a:gd name="connsiteY7" fmla="*/ 16526 h 180990"/>
                <a:gd name="connsiteX8" fmla="*/ 44310 w 133374"/>
                <a:gd name="connsiteY8" fmla="*/ 49129 h 180990"/>
                <a:gd name="connsiteX9" fmla="*/ 21596 w 133374"/>
                <a:gd name="connsiteY9" fmla="*/ 85878 h 180990"/>
                <a:gd name="connsiteX10" fmla="*/ 19236 w 133374"/>
                <a:gd name="connsiteY10" fmla="*/ 130667 h 180990"/>
                <a:gd name="connsiteX11" fmla="*/ 36653 w 133374"/>
                <a:gd name="connsiteY11" fmla="*/ 180879 h 18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74" h="180990">
                  <a:moveTo>
                    <a:pt x="36653" y="180879"/>
                  </a:moveTo>
                  <a:cubicBezTo>
                    <a:pt x="35058" y="182537"/>
                    <a:pt x="16493" y="165630"/>
                    <a:pt x="5518" y="134495"/>
                  </a:cubicBezTo>
                  <a:cubicBezTo>
                    <a:pt x="31" y="119119"/>
                    <a:pt x="-2010" y="99595"/>
                    <a:pt x="2392" y="81029"/>
                  </a:cubicBezTo>
                  <a:cubicBezTo>
                    <a:pt x="6539" y="62336"/>
                    <a:pt x="17258" y="45939"/>
                    <a:pt x="27658" y="34263"/>
                  </a:cubicBezTo>
                  <a:cubicBezTo>
                    <a:pt x="38440" y="21949"/>
                    <a:pt x="51838" y="12762"/>
                    <a:pt x="65045" y="7339"/>
                  </a:cubicBezTo>
                  <a:cubicBezTo>
                    <a:pt x="78252" y="1852"/>
                    <a:pt x="91076" y="-62"/>
                    <a:pt x="101540" y="2"/>
                  </a:cubicBezTo>
                  <a:cubicBezTo>
                    <a:pt x="122721" y="320"/>
                    <a:pt x="134334" y="7275"/>
                    <a:pt x="133313" y="10401"/>
                  </a:cubicBezTo>
                  <a:cubicBezTo>
                    <a:pt x="132483" y="13910"/>
                    <a:pt x="121126" y="13208"/>
                    <a:pt x="103581" y="16526"/>
                  </a:cubicBezTo>
                  <a:cubicBezTo>
                    <a:pt x="86227" y="19652"/>
                    <a:pt x="62749" y="28457"/>
                    <a:pt x="44310" y="49129"/>
                  </a:cubicBezTo>
                  <a:cubicBezTo>
                    <a:pt x="35186" y="59146"/>
                    <a:pt x="26190" y="71459"/>
                    <a:pt x="21596" y="85878"/>
                  </a:cubicBezTo>
                  <a:cubicBezTo>
                    <a:pt x="16875" y="100234"/>
                    <a:pt x="16365" y="116375"/>
                    <a:pt x="19236" y="130667"/>
                  </a:cubicBezTo>
                  <a:cubicBezTo>
                    <a:pt x="24850" y="159569"/>
                    <a:pt x="38440" y="179858"/>
                    <a:pt x="36653" y="180879"/>
                  </a:cubicBezTo>
                  <a:close/>
                </a:path>
              </a:pathLst>
            </a:custGeom>
            <a:solidFill>
              <a:srgbClr val="FFFFFF"/>
            </a:solidFill>
            <a:ln w="63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DC7B1985-F4E4-B78E-4204-2BC11BFA6090}"/>
                </a:ext>
              </a:extLst>
            </p:cNvPr>
            <p:cNvSpPr/>
            <p:nvPr/>
          </p:nvSpPr>
          <p:spPr>
            <a:xfrm>
              <a:off x="11251761" y="3042970"/>
              <a:ext cx="244268" cy="110377"/>
            </a:xfrm>
            <a:custGeom>
              <a:avLst/>
              <a:gdLst>
                <a:gd name="connsiteX0" fmla="*/ 1053 w 244268"/>
                <a:gd name="connsiteY0" fmla="*/ 110351 h 110377"/>
                <a:gd name="connsiteX1" fmla="*/ 2648 w 244268"/>
                <a:gd name="connsiteY1" fmla="*/ 90445 h 110377"/>
                <a:gd name="connsiteX2" fmla="*/ 26956 w 244268"/>
                <a:gd name="connsiteY2" fmla="*/ 47060 h 110377"/>
                <a:gd name="connsiteX3" fmla="*/ 80231 w 244268"/>
                <a:gd name="connsiteY3" fmla="*/ 9098 h 110377"/>
                <a:gd name="connsiteX4" fmla="*/ 145436 w 244268"/>
                <a:gd name="connsiteY4" fmla="*/ 1314 h 110377"/>
                <a:gd name="connsiteX5" fmla="*/ 198518 w 244268"/>
                <a:gd name="connsiteY5" fmla="*/ 21539 h 110377"/>
                <a:gd name="connsiteX6" fmla="*/ 231121 w 244268"/>
                <a:gd name="connsiteY6" fmla="*/ 53440 h 110377"/>
                <a:gd name="connsiteX7" fmla="*/ 242095 w 244268"/>
                <a:gd name="connsiteY7" fmla="*/ 93316 h 110377"/>
                <a:gd name="connsiteX8" fmla="*/ 214150 w 244268"/>
                <a:gd name="connsiteY8" fmla="*/ 68752 h 110377"/>
                <a:gd name="connsiteX9" fmla="*/ 141161 w 244268"/>
                <a:gd name="connsiteY9" fmla="*/ 31620 h 110377"/>
                <a:gd name="connsiteX10" fmla="*/ 116214 w 244268"/>
                <a:gd name="connsiteY10" fmla="*/ 30152 h 110377"/>
                <a:gd name="connsiteX11" fmla="*/ 89482 w 244268"/>
                <a:gd name="connsiteY11" fmla="*/ 34619 h 110377"/>
                <a:gd name="connsiteX12" fmla="*/ 40993 w 244268"/>
                <a:gd name="connsiteY12" fmla="*/ 60713 h 110377"/>
                <a:gd name="connsiteX13" fmla="*/ 1053 w 244268"/>
                <a:gd name="connsiteY13" fmla="*/ 110351 h 11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4268" h="110377">
                  <a:moveTo>
                    <a:pt x="1053" y="110351"/>
                  </a:moveTo>
                  <a:cubicBezTo>
                    <a:pt x="-414" y="109968"/>
                    <a:pt x="-734" y="102439"/>
                    <a:pt x="2648" y="90445"/>
                  </a:cubicBezTo>
                  <a:cubicBezTo>
                    <a:pt x="6030" y="78514"/>
                    <a:pt x="13686" y="62372"/>
                    <a:pt x="26956" y="47060"/>
                  </a:cubicBezTo>
                  <a:cubicBezTo>
                    <a:pt x="39972" y="31684"/>
                    <a:pt x="58729" y="17584"/>
                    <a:pt x="80231" y="9098"/>
                  </a:cubicBezTo>
                  <a:cubicBezTo>
                    <a:pt x="101604" y="421"/>
                    <a:pt x="125657" y="-1748"/>
                    <a:pt x="145436" y="1314"/>
                  </a:cubicBezTo>
                  <a:cubicBezTo>
                    <a:pt x="165788" y="4185"/>
                    <a:pt x="183971" y="12033"/>
                    <a:pt x="198518" y="21539"/>
                  </a:cubicBezTo>
                  <a:cubicBezTo>
                    <a:pt x="213001" y="31237"/>
                    <a:pt x="223847" y="42785"/>
                    <a:pt x="231121" y="53440"/>
                  </a:cubicBezTo>
                  <a:cubicBezTo>
                    <a:pt x="245668" y="75196"/>
                    <a:pt x="246115" y="91848"/>
                    <a:pt x="242095" y="93316"/>
                  </a:cubicBezTo>
                  <a:cubicBezTo>
                    <a:pt x="237310" y="95294"/>
                    <a:pt x="229845" y="83426"/>
                    <a:pt x="214150" y="68752"/>
                  </a:cubicBezTo>
                  <a:cubicBezTo>
                    <a:pt x="198837" y="54142"/>
                    <a:pt x="173445" y="36724"/>
                    <a:pt x="141161" y="31620"/>
                  </a:cubicBezTo>
                  <a:cubicBezTo>
                    <a:pt x="133377" y="30407"/>
                    <a:pt x="124955" y="29897"/>
                    <a:pt x="116214" y="30152"/>
                  </a:cubicBezTo>
                  <a:cubicBezTo>
                    <a:pt x="107473" y="30663"/>
                    <a:pt x="98478" y="32130"/>
                    <a:pt x="89482" y="34619"/>
                  </a:cubicBezTo>
                  <a:cubicBezTo>
                    <a:pt x="71553" y="39786"/>
                    <a:pt x="54327" y="49357"/>
                    <a:pt x="40993" y="60713"/>
                  </a:cubicBezTo>
                  <a:cubicBezTo>
                    <a:pt x="13366" y="83171"/>
                    <a:pt x="3988" y="111371"/>
                    <a:pt x="1053" y="110351"/>
                  </a:cubicBezTo>
                  <a:close/>
                </a:path>
              </a:pathLst>
            </a:custGeom>
            <a:solidFill>
              <a:srgbClr val="FFFFFF"/>
            </a:solidFill>
            <a:ln w="63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2BA9086B-D6F9-919D-911E-D8E4DAA589A7}"/>
                </a:ext>
              </a:extLst>
            </p:cNvPr>
            <p:cNvSpPr/>
            <p:nvPr/>
          </p:nvSpPr>
          <p:spPr>
            <a:xfrm>
              <a:off x="10996196" y="3209268"/>
              <a:ext cx="110531" cy="218667"/>
            </a:xfrm>
            <a:custGeom>
              <a:avLst/>
              <a:gdLst>
                <a:gd name="connsiteX0" fmla="*/ 110512 w 110531"/>
                <a:gd name="connsiteY0" fmla="*/ 1219 h 218667"/>
                <a:gd name="connsiteX1" fmla="*/ 63618 w 110531"/>
                <a:gd name="connsiteY1" fmla="*/ 34268 h 218667"/>
                <a:gd name="connsiteX2" fmla="*/ 37013 w 110531"/>
                <a:gd name="connsiteY2" fmla="*/ 75165 h 218667"/>
                <a:gd name="connsiteX3" fmla="*/ 30824 w 110531"/>
                <a:gd name="connsiteY3" fmla="*/ 120145 h 218667"/>
                <a:gd name="connsiteX4" fmla="*/ 55771 w 110531"/>
                <a:gd name="connsiteY4" fmla="*/ 187583 h 218667"/>
                <a:gd name="connsiteX5" fmla="*/ 73443 w 110531"/>
                <a:gd name="connsiteY5" fmla="*/ 216932 h 218667"/>
                <a:gd name="connsiteX6" fmla="*/ 39437 w 110531"/>
                <a:gd name="connsiteY6" fmla="*/ 203469 h 218667"/>
                <a:gd name="connsiteX7" fmla="*/ 263 w 110531"/>
                <a:gd name="connsiteY7" fmla="*/ 122633 h 218667"/>
                <a:gd name="connsiteX8" fmla="*/ 1922 w 110531"/>
                <a:gd name="connsiteY8" fmla="*/ 93731 h 218667"/>
                <a:gd name="connsiteX9" fmla="*/ 12003 w 110531"/>
                <a:gd name="connsiteY9" fmla="*/ 64382 h 218667"/>
                <a:gd name="connsiteX10" fmla="*/ 50858 w 110531"/>
                <a:gd name="connsiteY10" fmla="*/ 19402 h 218667"/>
                <a:gd name="connsiteX11" fmla="*/ 92329 w 110531"/>
                <a:gd name="connsiteY11" fmla="*/ 1219 h 218667"/>
                <a:gd name="connsiteX12" fmla="*/ 110512 w 110531"/>
                <a:gd name="connsiteY12" fmla="*/ 1219 h 2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531" h="218667">
                  <a:moveTo>
                    <a:pt x="110512" y="1219"/>
                  </a:moveTo>
                  <a:cubicBezTo>
                    <a:pt x="111342" y="4855"/>
                    <a:pt x="85566" y="11363"/>
                    <a:pt x="63618" y="34268"/>
                  </a:cubicBezTo>
                  <a:cubicBezTo>
                    <a:pt x="52581" y="45242"/>
                    <a:pt x="42819" y="59789"/>
                    <a:pt x="37013" y="75165"/>
                  </a:cubicBezTo>
                  <a:cubicBezTo>
                    <a:pt x="31080" y="90604"/>
                    <a:pt x="29549" y="106491"/>
                    <a:pt x="30824" y="120145"/>
                  </a:cubicBezTo>
                  <a:cubicBezTo>
                    <a:pt x="33313" y="148281"/>
                    <a:pt x="45116" y="171888"/>
                    <a:pt x="55771" y="187583"/>
                  </a:cubicBezTo>
                  <a:cubicBezTo>
                    <a:pt x="66425" y="203469"/>
                    <a:pt x="75805" y="212593"/>
                    <a:pt x="73443" y="216932"/>
                  </a:cubicBezTo>
                  <a:cubicBezTo>
                    <a:pt x="71466" y="220951"/>
                    <a:pt x="56983" y="218590"/>
                    <a:pt x="39437" y="203469"/>
                  </a:cubicBezTo>
                  <a:cubicBezTo>
                    <a:pt x="22147" y="188795"/>
                    <a:pt x="3071" y="159957"/>
                    <a:pt x="263" y="122633"/>
                  </a:cubicBezTo>
                  <a:cubicBezTo>
                    <a:pt x="-375" y="113637"/>
                    <a:pt x="135" y="103811"/>
                    <a:pt x="1922" y="93731"/>
                  </a:cubicBezTo>
                  <a:cubicBezTo>
                    <a:pt x="3964" y="83714"/>
                    <a:pt x="7409" y="73761"/>
                    <a:pt x="12003" y="64382"/>
                  </a:cubicBezTo>
                  <a:cubicBezTo>
                    <a:pt x="21446" y="45625"/>
                    <a:pt x="35801" y="29866"/>
                    <a:pt x="50858" y="19402"/>
                  </a:cubicBezTo>
                  <a:cubicBezTo>
                    <a:pt x="65915" y="8748"/>
                    <a:pt x="81164" y="3197"/>
                    <a:pt x="92329" y="1219"/>
                  </a:cubicBezTo>
                  <a:cubicBezTo>
                    <a:pt x="103494" y="-823"/>
                    <a:pt x="110321" y="70"/>
                    <a:pt x="110512" y="1219"/>
                  </a:cubicBezTo>
                  <a:close/>
                </a:path>
              </a:pathLst>
            </a:custGeom>
            <a:solidFill>
              <a:srgbClr val="FFFFFF"/>
            </a:solidFill>
            <a:ln w="63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FC2EC8B-50BD-E2D7-E5CD-493BFB5A21A1}"/>
                </a:ext>
              </a:extLst>
            </p:cNvPr>
            <p:cNvSpPr/>
            <p:nvPr/>
          </p:nvSpPr>
          <p:spPr>
            <a:xfrm>
              <a:off x="11062601" y="3543157"/>
              <a:ext cx="131123" cy="166029"/>
            </a:xfrm>
            <a:custGeom>
              <a:avLst/>
              <a:gdLst>
                <a:gd name="connsiteX0" fmla="*/ 17376 w 131123"/>
                <a:gd name="connsiteY0" fmla="*/ 55 h 166029"/>
                <a:gd name="connsiteX1" fmla="*/ 19545 w 131123"/>
                <a:gd name="connsiteY1" fmla="*/ 45928 h 166029"/>
                <a:gd name="connsiteX2" fmla="*/ 33964 w 131123"/>
                <a:gd name="connsiteY2" fmla="*/ 82040 h 166029"/>
                <a:gd name="connsiteX3" fmla="*/ 58272 w 131123"/>
                <a:gd name="connsiteY3" fmla="*/ 109921 h 166029"/>
                <a:gd name="connsiteX4" fmla="*/ 131069 w 131123"/>
                <a:gd name="connsiteY4" fmla="*/ 160834 h 166029"/>
                <a:gd name="connsiteX5" fmla="*/ 101785 w 131123"/>
                <a:gd name="connsiteY5" fmla="*/ 164535 h 166029"/>
                <a:gd name="connsiteX6" fmla="*/ 37983 w 131123"/>
                <a:gd name="connsiteY6" fmla="*/ 132889 h 166029"/>
                <a:gd name="connsiteX7" fmla="*/ 9910 w 131123"/>
                <a:gd name="connsiteY7" fmla="*/ 94800 h 166029"/>
                <a:gd name="connsiteX8" fmla="*/ 21 w 131123"/>
                <a:gd name="connsiteY8" fmla="*/ 47714 h 166029"/>
                <a:gd name="connsiteX9" fmla="*/ 8060 w 131123"/>
                <a:gd name="connsiteY9" fmla="*/ 11730 h 166029"/>
                <a:gd name="connsiteX10" fmla="*/ 17376 w 131123"/>
                <a:gd name="connsiteY10" fmla="*/ 55 h 16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123" h="166029">
                  <a:moveTo>
                    <a:pt x="17376" y="55"/>
                  </a:moveTo>
                  <a:cubicBezTo>
                    <a:pt x="20629" y="1522"/>
                    <a:pt x="14058" y="21556"/>
                    <a:pt x="19545" y="45928"/>
                  </a:cubicBezTo>
                  <a:cubicBezTo>
                    <a:pt x="21969" y="57986"/>
                    <a:pt x="27009" y="70811"/>
                    <a:pt x="33964" y="82040"/>
                  </a:cubicBezTo>
                  <a:cubicBezTo>
                    <a:pt x="40854" y="93268"/>
                    <a:pt x="49659" y="102584"/>
                    <a:pt x="58272" y="109921"/>
                  </a:cubicBezTo>
                  <a:cubicBezTo>
                    <a:pt x="93362" y="139524"/>
                    <a:pt x="132792" y="151009"/>
                    <a:pt x="131069" y="160834"/>
                  </a:cubicBezTo>
                  <a:cubicBezTo>
                    <a:pt x="130304" y="165492"/>
                    <a:pt x="119330" y="167725"/>
                    <a:pt x="101785" y="164535"/>
                  </a:cubicBezTo>
                  <a:cubicBezTo>
                    <a:pt x="84430" y="161345"/>
                    <a:pt x="60058" y="152349"/>
                    <a:pt x="37983" y="132889"/>
                  </a:cubicBezTo>
                  <a:cubicBezTo>
                    <a:pt x="27392" y="123574"/>
                    <a:pt x="16737" y="110176"/>
                    <a:pt x="9910" y="94800"/>
                  </a:cubicBezTo>
                  <a:cubicBezTo>
                    <a:pt x="3020" y="79487"/>
                    <a:pt x="-298" y="62644"/>
                    <a:pt x="21" y="47714"/>
                  </a:cubicBezTo>
                  <a:cubicBezTo>
                    <a:pt x="276" y="32721"/>
                    <a:pt x="3913" y="19961"/>
                    <a:pt x="8060" y="11730"/>
                  </a:cubicBezTo>
                  <a:cubicBezTo>
                    <a:pt x="12207" y="3436"/>
                    <a:pt x="16291" y="-519"/>
                    <a:pt x="17376" y="55"/>
                  </a:cubicBezTo>
                  <a:close/>
                </a:path>
              </a:pathLst>
            </a:custGeom>
            <a:solidFill>
              <a:srgbClr val="FFFFFF"/>
            </a:solidFill>
            <a:ln w="6379" cap="flat">
              <a:noFill/>
              <a:prstDash val="solid"/>
              <a:miter/>
            </a:ln>
          </p:spPr>
          <p:txBody>
            <a:bodyPr rtlCol="0" anchor="ctr"/>
            <a:lstStyle/>
            <a:p>
              <a:endParaRPr lang="en-US"/>
            </a:p>
          </p:txBody>
        </p:sp>
        <p:grpSp>
          <p:nvGrpSpPr>
            <p:cNvPr id="182" name="Graphic 4">
              <a:extLst>
                <a:ext uri="{FF2B5EF4-FFF2-40B4-BE49-F238E27FC236}">
                  <a16:creationId xmlns:a16="http://schemas.microsoft.com/office/drawing/2014/main" id="{6ECAEA53-6252-FF57-748C-B90B5114C152}"/>
                </a:ext>
              </a:extLst>
            </p:cNvPr>
            <p:cNvGrpSpPr/>
            <p:nvPr/>
          </p:nvGrpSpPr>
          <p:grpSpPr>
            <a:xfrm>
              <a:off x="11067960" y="2842661"/>
              <a:ext cx="114353" cy="63245"/>
              <a:chOff x="11067960" y="2842661"/>
              <a:chExt cx="114353" cy="63245"/>
            </a:xfrm>
          </p:grpSpPr>
          <p:grpSp>
            <p:nvGrpSpPr>
              <p:cNvPr id="183" name="Graphic 4">
                <a:extLst>
                  <a:ext uri="{FF2B5EF4-FFF2-40B4-BE49-F238E27FC236}">
                    <a16:creationId xmlns:a16="http://schemas.microsoft.com/office/drawing/2014/main" id="{2CE0EB83-4782-A349-63C5-1B56D4CF13D7}"/>
                  </a:ext>
                </a:extLst>
              </p:cNvPr>
              <p:cNvGrpSpPr/>
              <p:nvPr/>
            </p:nvGrpSpPr>
            <p:grpSpPr>
              <a:xfrm>
                <a:off x="11067960" y="2872914"/>
                <a:ext cx="23054" cy="32991"/>
                <a:chOff x="11067960" y="2872914"/>
                <a:chExt cx="23054" cy="32991"/>
              </a:xfrm>
            </p:grpSpPr>
            <p:sp>
              <p:nvSpPr>
                <p:cNvPr id="184" name="Freeform: Shape 183">
                  <a:extLst>
                    <a:ext uri="{FF2B5EF4-FFF2-40B4-BE49-F238E27FC236}">
                      <a16:creationId xmlns:a16="http://schemas.microsoft.com/office/drawing/2014/main" id="{061C2865-A997-E48E-0F12-C8ADA5D7A607}"/>
                    </a:ext>
                  </a:extLst>
                </p:cNvPr>
                <p:cNvSpPr/>
                <p:nvPr/>
              </p:nvSpPr>
              <p:spPr>
                <a:xfrm>
                  <a:off x="11067960" y="2872914"/>
                  <a:ext cx="23054" cy="30816"/>
                </a:xfrm>
                <a:custGeom>
                  <a:avLst/>
                  <a:gdLst>
                    <a:gd name="connsiteX0" fmla="*/ 23054 w 23054"/>
                    <a:gd name="connsiteY0" fmla="*/ 8613 h 30816"/>
                    <a:gd name="connsiteX1" fmla="*/ 8188 w 23054"/>
                    <a:gd name="connsiteY1" fmla="*/ 0 h 30816"/>
                    <a:gd name="connsiteX2" fmla="*/ 22 w 23054"/>
                    <a:gd name="connsiteY2" fmla="*/ 30816 h 30816"/>
                    <a:gd name="connsiteX3" fmla="*/ 17184 w 23054"/>
                    <a:gd name="connsiteY3" fmla="*/ 30433 h 30816"/>
                    <a:gd name="connsiteX4" fmla="*/ 23054 w 23054"/>
                    <a:gd name="connsiteY4" fmla="*/ 8613 h 3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4" h="30816">
                      <a:moveTo>
                        <a:pt x="23054" y="8613"/>
                      </a:moveTo>
                      <a:lnTo>
                        <a:pt x="8188" y="0"/>
                      </a:lnTo>
                      <a:cubicBezTo>
                        <a:pt x="2893" y="9187"/>
                        <a:pt x="-297" y="19842"/>
                        <a:pt x="22" y="30816"/>
                      </a:cubicBezTo>
                      <a:lnTo>
                        <a:pt x="17184" y="30433"/>
                      </a:lnTo>
                      <a:cubicBezTo>
                        <a:pt x="16993" y="22969"/>
                        <a:pt x="19225" y="15312"/>
                        <a:pt x="23054" y="8613"/>
                      </a:cubicBezTo>
                      <a:close/>
                    </a:path>
                  </a:pathLst>
                </a:custGeom>
                <a:noFill/>
                <a:ln w="63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74780C9-C94F-DAA9-4B7C-DC3B3352B093}"/>
                    </a:ext>
                  </a:extLst>
                </p:cNvPr>
                <p:cNvSpPr/>
                <p:nvPr/>
              </p:nvSpPr>
              <p:spPr>
                <a:xfrm>
                  <a:off x="11074185" y="2877218"/>
                  <a:ext cx="10231" cy="28687"/>
                </a:xfrm>
                <a:custGeom>
                  <a:avLst/>
                  <a:gdLst>
                    <a:gd name="connsiteX0" fmla="*/ 7386 w 10231"/>
                    <a:gd name="connsiteY0" fmla="*/ 12220 h 28687"/>
                    <a:gd name="connsiteX1" fmla="*/ 9619 w 10231"/>
                    <a:gd name="connsiteY1" fmla="*/ 162 h 28687"/>
                    <a:gd name="connsiteX2" fmla="*/ 814 w 10231"/>
                    <a:gd name="connsiteY2" fmla="*/ 11072 h 28687"/>
                    <a:gd name="connsiteX3" fmla="*/ 3047 w 10231"/>
                    <a:gd name="connsiteY3" fmla="*/ 28681 h 28687"/>
                    <a:gd name="connsiteX4" fmla="*/ 7386 w 10231"/>
                    <a:gd name="connsiteY4" fmla="*/ 12220 h 28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 h="28687">
                      <a:moveTo>
                        <a:pt x="7386" y="12220"/>
                      </a:moveTo>
                      <a:cubicBezTo>
                        <a:pt x="8662" y="6350"/>
                        <a:pt x="11469" y="1119"/>
                        <a:pt x="9619" y="162"/>
                      </a:cubicBezTo>
                      <a:cubicBezTo>
                        <a:pt x="7705" y="-987"/>
                        <a:pt x="2473" y="4117"/>
                        <a:pt x="814" y="11072"/>
                      </a:cubicBezTo>
                      <a:cubicBezTo>
                        <a:pt x="-1292" y="17707"/>
                        <a:pt x="1133" y="29000"/>
                        <a:pt x="3047" y="28681"/>
                      </a:cubicBezTo>
                      <a:cubicBezTo>
                        <a:pt x="3877" y="28362"/>
                        <a:pt x="5663" y="17707"/>
                        <a:pt x="7386" y="12220"/>
                      </a:cubicBezTo>
                      <a:close/>
                    </a:path>
                  </a:pathLst>
                </a:custGeom>
                <a:solidFill>
                  <a:srgbClr val="FFFFFF"/>
                </a:solidFill>
                <a:ln w="6379" cap="flat">
                  <a:noFill/>
                  <a:prstDash val="solid"/>
                  <a:miter/>
                </a:ln>
              </p:spPr>
              <p:txBody>
                <a:bodyPr rtlCol="0" anchor="ctr"/>
                <a:lstStyle/>
                <a:p>
                  <a:endParaRPr lang="en-US"/>
                </a:p>
              </p:txBody>
            </p:sp>
          </p:grpSp>
          <p:grpSp>
            <p:nvGrpSpPr>
              <p:cNvPr id="186" name="Graphic 4">
                <a:extLst>
                  <a:ext uri="{FF2B5EF4-FFF2-40B4-BE49-F238E27FC236}">
                    <a16:creationId xmlns:a16="http://schemas.microsoft.com/office/drawing/2014/main" id="{2F03AB85-7242-F62C-1052-EA449F55B338}"/>
                  </a:ext>
                </a:extLst>
              </p:cNvPr>
              <p:cNvGrpSpPr/>
              <p:nvPr/>
            </p:nvGrpSpPr>
            <p:grpSpPr>
              <a:xfrm>
                <a:off x="11079147" y="2842661"/>
                <a:ext cx="103166" cy="42949"/>
                <a:chOff x="11079147" y="2842661"/>
                <a:chExt cx="103166" cy="42949"/>
              </a:xfrm>
            </p:grpSpPr>
            <p:sp>
              <p:nvSpPr>
                <p:cNvPr id="187" name="Freeform: Shape 186">
                  <a:extLst>
                    <a:ext uri="{FF2B5EF4-FFF2-40B4-BE49-F238E27FC236}">
                      <a16:creationId xmlns:a16="http://schemas.microsoft.com/office/drawing/2014/main" id="{F9F9B618-70C1-AB32-559A-434489EC60F0}"/>
                    </a:ext>
                  </a:extLst>
                </p:cNvPr>
                <p:cNvSpPr/>
                <p:nvPr/>
              </p:nvSpPr>
              <p:spPr>
                <a:xfrm>
                  <a:off x="11079147" y="2842661"/>
                  <a:ext cx="103166" cy="42949"/>
                </a:xfrm>
                <a:custGeom>
                  <a:avLst/>
                  <a:gdLst>
                    <a:gd name="connsiteX0" fmla="*/ 87344 w 103166"/>
                    <a:gd name="connsiteY0" fmla="*/ 42950 h 42949"/>
                    <a:gd name="connsiteX1" fmla="*/ 103166 w 103166"/>
                    <a:gd name="connsiteY1" fmla="*/ 36251 h 42949"/>
                    <a:gd name="connsiteX2" fmla="*/ 54741 w 103166"/>
                    <a:gd name="connsiteY2" fmla="*/ 458 h 42949"/>
                    <a:gd name="connsiteX3" fmla="*/ 23670 w 103166"/>
                    <a:gd name="connsiteY3" fmla="*/ 5307 h 42949"/>
                    <a:gd name="connsiteX4" fmla="*/ 0 w 103166"/>
                    <a:gd name="connsiteY4" fmla="*/ 25468 h 42949"/>
                    <a:gd name="connsiteX5" fmla="*/ 14036 w 103166"/>
                    <a:gd name="connsiteY5" fmla="*/ 35357 h 42949"/>
                    <a:gd name="connsiteX6" fmla="*/ 52508 w 103166"/>
                    <a:gd name="connsiteY6" fmla="*/ 17493 h 42949"/>
                    <a:gd name="connsiteX7" fmla="*/ 87344 w 103166"/>
                    <a:gd name="connsiteY7" fmla="*/ 42950 h 4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166" h="42949">
                      <a:moveTo>
                        <a:pt x="87344" y="42950"/>
                      </a:moveTo>
                      <a:lnTo>
                        <a:pt x="103166" y="36251"/>
                      </a:lnTo>
                      <a:cubicBezTo>
                        <a:pt x="94617" y="16345"/>
                        <a:pt x="75413" y="3201"/>
                        <a:pt x="54741" y="458"/>
                      </a:cubicBezTo>
                      <a:cubicBezTo>
                        <a:pt x="44342" y="-882"/>
                        <a:pt x="33240" y="713"/>
                        <a:pt x="23670" y="5307"/>
                      </a:cubicBezTo>
                      <a:cubicBezTo>
                        <a:pt x="14100" y="9901"/>
                        <a:pt x="5997" y="16982"/>
                        <a:pt x="0" y="25468"/>
                      </a:cubicBezTo>
                      <a:lnTo>
                        <a:pt x="14036" y="35357"/>
                      </a:lnTo>
                      <a:cubicBezTo>
                        <a:pt x="22777" y="22725"/>
                        <a:pt x="37642" y="15324"/>
                        <a:pt x="52508" y="17493"/>
                      </a:cubicBezTo>
                      <a:cubicBezTo>
                        <a:pt x="67438" y="19343"/>
                        <a:pt x="81729" y="29424"/>
                        <a:pt x="87344" y="42950"/>
                      </a:cubicBezTo>
                      <a:close/>
                    </a:path>
                  </a:pathLst>
                </a:custGeom>
                <a:noFill/>
                <a:ln w="6379"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972A58EC-6024-7F8D-CAB8-BF9E48FA0A80}"/>
                    </a:ext>
                  </a:extLst>
                </p:cNvPr>
                <p:cNvSpPr/>
                <p:nvPr/>
              </p:nvSpPr>
              <p:spPr>
                <a:xfrm>
                  <a:off x="11086411" y="2844276"/>
                  <a:ext cx="89232" cy="38239"/>
                </a:xfrm>
                <a:custGeom>
                  <a:avLst/>
                  <a:gdLst>
                    <a:gd name="connsiteX0" fmla="*/ 53538 w 89232"/>
                    <a:gd name="connsiteY0" fmla="*/ 16707 h 38239"/>
                    <a:gd name="connsiteX1" fmla="*/ 87736 w 89232"/>
                    <a:gd name="connsiteY1" fmla="*/ 38080 h 38239"/>
                    <a:gd name="connsiteX2" fmla="*/ 85886 w 89232"/>
                    <a:gd name="connsiteY2" fmla="*/ 23278 h 38239"/>
                    <a:gd name="connsiteX3" fmla="*/ 57941 w 89232"/>
                    <a:gd name="connsiteY3" fmla="*/ 2032 h 38239"/>
                    <a:gd name="connsiteX4" fmla="*/ 35099 w 89232"/>
                    <a:gd name="connsiteY4" fmla="*/ 628 h 38239"/>
                    <a:gd name="connsiteX5" fmla="*/ 13918 w 89232"/>
                    <a:gd name="connsiteY5" fmla="*/ 9561 h 38239"/>
                    <a:gd name="connsiteX6" fmla="*/ 264 w 89232"/>
                    <a:gd name="connsiteY6" fmla="*/ 29084 h 38239"/>
                    <a:gd name="connsiteX7" fmla="*/ 18958 w 89232"/>
                    <a:gd name="connsiteY7" fmla="*/ 17919 h 38239"/>
                    <a:gd name="connsiteX8" fmla="*/ 53538 w 89232"/>
                    <a:gd name="connsiteY8" fmla="*/ 16707 h 3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32" h="38239">
                      <a:moveTo>
                        <a:pt x="53538" y="16707"/>
                      </a:moveTo>
                      <a:cubicBezTo>
                        <a:pt x="74975" y="23087"/>
                        <a:pt x="83270" y="40058"/>
                        <a:pt x="87736" y="38080"/>
                      </a:cubicBezTo>
                      <a:cubicBezTo>
                        <a:pt x="89778" y="37314"/>
                        <a:pt x="90224" y="31381"/>
                        <a:pt x="85886" y="23278"/>
                      </a:cubicBezTo>
                      <a:cubicBezTo>
                        <a:pt x="81547" y="15367"/>
                        <a:pt x="71785" y="5860"/>
                        <a:pt x="57941" y="2032"/>
                      </a:cubicBezTo>
                      <a:cubicBezTo>
                        <a:pt x="51305" y="118"/>
                        <a:pt x="43075" y="-647"/>
                        <a:pt x="35099" y="628"/>
                      </a:cubicBezTo>
                      <a:cubicBezTo>
                        <a:pt x="27061" y="1841"/>
                        <a:pt x="19468" y="5286"/>
                        <a:pt x="13918" y="9561"/>
                      </a:cubicBezTo>
                      <a:cubicBezTo>
                        <a:pt x="2561" y="18238"/>
                        <a:pt x="-1075" y="28382"/>
                        <a:pt x="264" y="29084"/>
                      </a:cubicBezTo>
                      <a:cubicBezTo>
                        <a:pt x="1413" y="29977"/>
                        <a:pt x="8175" y="22513"/>
                        <a:pt x="18958" y="17919"/>
                      </a:cubicBezTo>
                      <a:cubicBezTo>
                        <a:pt x="29676" y="13006"/>
                        <a:pt x="43522" y="13389"/>
                        <a:pt x="53538" y="16707"/>
                      </a:cubicBezTo>
                      <a:close/>
                    </a:path>
                  </a:pathLst>
                </a:custGeom>
                <a:solidFill>
                  <a:srgbClr val="FFFFFF"/>
                </a:solidFill>
                <a:ln w="6379" cap="flat">
                  <a:noFill/>
                  <a:prstDash val="solid"/>
                  <a:miter/>
                </a:ln>
              </p:spPr>
              <p:txBody>
                <a:bodyPr rtlCol="0" anchor="ctr"/>
                <a:lstStyle/>
                <a:p>
                  <a:endParaRPr lang="en-US"/>
                </a:p>
              </p:txBody>
            </p:sp>
          </p:grpSp>
        </p:grpSp>
        <p:grpSp>
          <p:nvGrpSpPr>
            <p:cNvPr id="189" name="Graphic 4">
              <a:extLst>
                <a:ext uri="{FF2B5EF4-FFF2-40B4-BE49-F238E27FC236}">
                  <a16:creationId xmlns:a16="http://schemas.microsoft.com/office/drawing/2014/main" id="{05A5F7D4-D038-39B0-5137-C3F06A12EAA2}"/>
                </a:ext>
              </a:extLst>
            </p:cNvPr>
            <p:cNvGrpSpPr/>
            <p:nvPr/>
          </p:nvGrpSpPr>
          <p:grpSpPr>
            <a:xfrm>
              <a:off x="11335401" y="2767210"/>
              <a:ext cx="62050" cy="33562"/>
              <a:chOff x="11335401" y="2767210"/>
              <a:chExt cx="62050" cy="33562"/>
            </a:xfrm>
          </p:grpSpPr>
          <p:grpSp>
            <p:nvGrpSpPr>
              <p:cNvPr id="190" name="Graphic 4">
                <a:extLst>
                  <a:ext uri="{FF2B5EF4-FFF2-40B4-BE49-F238E27FC236}">
                    <a16:creationId xmlns:a16="http://schemas.microsoft.com/office/drawing/2014/main" id="{60500991-DCC2-4038-4D76-04DBCB12B3CC}"/>
                  </a:ext>
                </a:extLst>
              </p:cNvPr>
              <p:cNvGrpSpPr/>
              <p:nvPr/>
            </p:nvGrpSpPr>
            <p:grpSpPr>
              <a:xfrm>
                <a:off x="11335401" y="2782507"/>
                <a:ext cx="19367" cy="18265"/>
                <a:chOff x="11335401" y="2782507"/>
                <a:chExt cx="19367" cy="18265"/>
              </a:xfrm>
            </p:grpSpPr>
            <p:sp>
              <p:nvSpPr>
                <p:cNvPr id="191" name="Freeform: Shape 190">
                  <a:extLst>
                    <a:ext uri="{FF2B5EF4-FFF2-40B4-BE49-F238E27FC236}">
                      <a16:creationId xmlns:a16="http://schemas.microsoft.com/office/drawing/2014/main" id="{194A3C00-1970-135C-EF54-674F1A168697}"/>
                    </a:ext>
                  </a:extLst>
                </p:cNvPr>
                <p:cNvSpPr/>
                <p:nvPr/>
              </p:nvSpPr>
              <p:spPr>
                <a:xfrm>
                  <a:off x="11335401" y="2782507"/>
                  <a:ext cx="19367" cy="17481"/>
                </a:xfrm>
                <a:custGeom>
                  <a:avLst/>
                  <a:gdLst>
                    <a:gd name="connsiteX0" fmla="*/ 19367 w 19367"/>
                    <a:gd name="connsiteY0" fmla="*/ 8996 h 17481"/>
                    <a:gd name="connsiteX1" fmla="*/ 4693 w 19367"/>
                    <a:gd name="connsiteY1" fmla="*/ 0 h 17481"/>
                    <a:gd name="connsiteX2" fmla="*/ 35 w 19367"/>
                    <a:gd name="connsiteY2" fmla="*/ 17482 h 17481"/>
                    <a:gd name="connsiteX3" fmla="*/ 17198 w 19367"/>
                    <a:gd name="connsiteY3" fmla="*/ 16716 h 17481"/>
                    <a:gd name="connsiteX4" fmla="*/ 19367 w 19367"/>
                    <a:gd name="connsiteY4" fmla="*/ 8996 h 1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7" h="17481">
                      <a:moveTo>
                        <a:pt x="19367" y="8996"/>
                      </a:moveTo>
                      <a:lnTo>
                        <a:pt x="4693" y="0"/>
                      </a:lnTo>
                      <a:cubicBezTo>
                        <a:pt x="1567" y="5040"/>
                        <a:pt x="-283" y="11165"/>
                        <a:pt x="35" y="17482"/>
                      </a:cubicBezTo>
                      <a:lnTo>
                        <a:pt x="17198" y="16716"/>
                      </a:lnTo>
                      <a:cubicBezTo>
                        <a:pt x="17071" y="14228"/>
                        <a:pt x="17836" y="11420"/>
                        <a:pt x="19367" y="8996"/>
                      </a:cubicBezTo>
                      <a:close/>
                    </a:path>
                  </a:pathLst>
                </a:custGeom>
                <a:noFill/>
                <a:ln w="6379"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13EFE20C-A594-8A4C-7D3A-A034E5C8F1A2}"/>
                    </a:ext>
                  </a:extLst>
                </p:cNvPr>
                <p:cNvSpPr/>
                <p:nvPr/>
              </p:nvSpPr>
              <p:spPr>
                <a:xfrm>
                  <a:off x="11341165" y="2786821"/>
                  <a:ext cx="7493" cy="13951"/>
                </a:xfrm>
                <a:custGeom>
                  <a:avLst/>
                  <a:gdLst>
                    <a:gd name="connsiteX0" fmla="*/ 6777 w 7493"/>
                    <a:gd name="connsiteY0" fmla="*/ 6532 h 13951"/>
                    <a:gd name="connsiteX1" fmla="*/ 6522 w 7493"/>
                    <a:gd name="connsiteY1" fmla="*/ 344 h 13951"/>
                    <a:gd name="connsiteX2" fmla="*/ 269 w 7493"/>
                    <a:gd name="connsiteY2" fmla="*/ 4937 h 13951"/>
                    <a:gd name="connsiteX3" fmla="*/ 3459 w 7493"/>
                    <a:gd name="connsiteY3" fmla="*/ 13933 h 13951"/>
                    <a:gd name="connsiteX4" fmla="*/ 6777 w 7493"/>
                    <a:gd name="connsiteY4" fmla="*/ 6532 h 1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 h="13951">
                      <a:moveTo>
                        <a:pt x="6777" y="6532"/>
                      </a:moveTo>
                      <a:cubicBezTo>
                        <a:pt x="7159" y="3853"/>
                        <a:pt x="8308" y="1428"/>
                        <a:pt x="6522" y="344"/>
                      </a:cubicBezTo>
                      <a:cubicBezTo>
                        <a:pt x="4671" y="-869"/>
                        <a:pt x="1099" y="1237"/>
                        <a:pt x="269" y="4937"/>
                      </a:cubicBezTo>
                      <a:cubicBezTo>
                        <a:pt x="-816" y="8510"/>
                        <a:pt x="1609" y="14316"/>
                        <a:pt x="3459" y="13933"/>
                      </a:cubicBezTo>
                      <a:cubicBezTo>
                        <a:pt x="4416" y="13614"/>
                        <a:pt x="6138" y="8957"/>
                        <a:pt x="6777" y="6532"/>
                      </a:cubicBezTo>
                      <a:close/>
                    </a:path>
                  </a:pathLst>
                </a:custGeom>
                <a:solidFill>
                  <a:srgbClr val="FFFFFF"/>
                </a:solidFill>
                <a:ln w="6379" cap="flat">
                  <a:noFill/>
                  <a:prstDash val="solid"/>
                  <a:miter/>
                </a:ln>
              </p:spPr>
              <p:txBody>
                <a:bodyPr rtlCol="0" anchor="ctr"/>
                <a:lstStyle/>
                <a:p>
                  <a:endParaRPr lang="en-US"/>
                </a:p>
              </p:txBody>
            </p:sp>
          </p:grpSp>
          <p:grpSp>
            <p:nvGrpSpPr>
              <p:cNvPr id="193" name="Graphic 4">
                <a:extLst>
                  <a:ext uri="{FF2B5EF4-FFF2-40B4-BE49-F238E27FC236}">
                    <a16:creationId xmlns:a16="http://schemas.microsoft.com/office/drawing/2014/main" id="{50A3FE1C-8C65-5383-6A67-4E9A94071137}"/>
                  </a:ext>
                </a:extLst>
              </p:cNvPr>
              <p:cNvGrpSpPr/>
              <p:nvPr/>
            </p:nvGrpSpPr>
            <p:grpSpPr>
              <a:xfrm>
                <a:off x="11341817" y="2767210"/>
                <a:ext cx="55634" cy="28567"/>
                <a:chOff x="11341817" y="2767210"/>
                <a:chExt cx="55634" cy="28567"/>
              </a:xfrm>
            </p:grpSpPr>
            <p:sp>
              <p:nvSpPr>
                <p:cNvPr id="194" name="Freeform: Shape 193">
                  <a:extLst>
                    <a:ext uri="{FF2B5EF4-FFF2-40B4-BE49-F238E27FC236}">
                      <a16:creationId xmlns:a16="http://schemas.microsoft.com/office/drawing/2014/main" id="{C3DBDB04-E067-F145-5F58-90DE8C2EB8E1}"/>
                    </a:ext>
                  </a:extLst>
                </p:cNvPr>
                <p:cNvSpPr/>
                <p:nvPr/>
              </p:nvSpPr>
              <p:spPr>
                <a:xfrm>
                  <a:off x="11341817" y="2767210"/>
                  <a:ext cx="55634" cy="28567"/>
                </a:xfrm>
                <a:custGeom>
                  <a:avLst/>
                  <a:gdLst>
                    <a:gd name="connsiteX0" fmla="*/ 38792 w 55634"/>
                    <a:gd name="connsiteY0" fmla="*/ 28568 h 28567"/>
                    <a:gd name="connsiteX1" fmla="*/ 55635 w 55634"/>
                    <a:gd name="connsiteY1" fmla="*/ 25250 h 28567"/>
                    <a:gd name="connsiteX2" fmla="*/ 31965 w 55634"/>
                    <a:gd name="connsiteY2" fmla="*/ 942 h 28567"/>
                    <a:gd name="connsiteX3" fmla="*/ 13909 w 55634"/>
                    <a:gd name="connsiteY3" fmla="*/ 2026 h 28567"/>
                    <a:gd name="connsiteX4" fmla="*/ 0 w 55634"/>
                    <a:gd name="connsiteY4" fmla="*/ 12745 h 28567"/>
                    <a:gd name="connsiteX5" fmla="*/ 13717 w 55634"/>
                    <a:gd name="connsiteY5" fmla="*/ 23080 h 28567"/>
                    <a:gd name="connsiteX6" fmla="*/ 27690 w 55634"/>
                    <a:gd name="connsiteY6" fmla="*/ 17657 h 28567"/>
                    <a:gd name="connsiteX7" fmla="*/ 38792 w 55634"/>
                    <a:gd name="connsiteY7" fmla="*/ 28568 h 2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34" h="28567">
                      <a:moveTo>
                        <a:pt x="38792" y="28568"/>
                      </a:moveTo>
                      <a:lnTo>
                        <a:pt x="55635" y="25250"/>
                      </a:lnTo>
                      <a:cubicBezTo>
                        <a:pt x="53019" y="12872"/>
                        <a:pt x="43385" y="3940"/>
                        <a:pt x="31965" y="942"/>
                      </a:cubicBezTo>
                      <a:cubicBezTo>
                        <a:pt x="26222" y="-590"/>
                        <a:pt x="19587" y="-271"/>
                        <a:pt x="13909" y="2026"/>
                      </a:cubicBezTo>
                      <a:cubicBezTo>
                        <a:pt x="8231" y="4259"/>
                        <a:pt x="3509" y="8087"/>
                        <a:pt x="0" y="12745"/>
                      </a:cubicBezTo>
                      <a:lnTo>
                        <a:pt x="13717" y="23080"/>
                      </a:lnTo>
                      <a:cubicBezTo>
                        <a:pt x="17291" y="18359"/>
                        <a:pt x="22522" y="16254"/>
                        <a:pt x="27690" y="17657"/>
                      </a:cubicBezTo>
                      <a:cubicBezTo>
                        <a:pt x="33113" y="18870"/>
                        <a:pt x="37962" y="23719"/>
                        <a:pt x="38792" y="28568"/>
                      </a:cubicBezTo>
                      <a:close/>
                    </a:path>
                  </a:pathLst>
                </a:custGeom>
                <a:noFill/>
                <a:ln w="6379"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32CF86E6-B1D4-CFA4-D99F-05277D14A0CE}"/>
                    </a:ext>
                  </a:extLst>
                </p:cNvPr>
                <p:cNvSpPr/>
                <p:nvPr/>
              </p:nvSpPr>
              <p:spPr>
                <a:xfrm>
                  <a:off x="11348642" y="2769181"/>
                  <a:ext cx="43569" cy="25038"/>
                </a:xfrm>
                <a:custGeom>
                  <a:avLst/>
                  <a:gdLst>
                    <a:gd name="connsiteX0" fmla="*/ 24182 w 43569"/>
                    <a:gd name="connsiteY0" fmla="*/ 15751 h 25038"/>
                    <a:gd name="connsiteX1" fmla="*/ 40132 w 43569"/>
                    <a:gd name="connsiteY1" fmla="*/ 25003 h 25038"/>
                    <a:gd name="connsiteX2" fmla="*/ 43322 w 43569"/>
                    <a:gd name="connsiteY2" fmla="*/ 16389 h 25038"/>
                    <a:gd name="connsiteX3" fmla="*/ 30626 w 43569"/>
                    <a:gd name="connsiteY3" fmla="*/ 1907 h 25038"/>
                    <a:gd name="connsiteX4" fmla="*/ 6254 w 43569"/>
                    <a:gd name="connsiteY4" fmla="*/ 4905 h 25038"/>
                    <a:gd name="connsiteX5" fmla="*/ 512 w 43569"/>
                    <a:gd name="connsiteY5" fmla="*/ 16325 h 25038"/>
                    <a:gd name="connsiteX6" fmla="*/ 10720 w 43569"/>
                    <a:gd name="connsiteY6" fmla="*/ 13646 h 25038"/>
                    <a:gd name="connsiteX7" fmla="*/ 24182 w 43569"/>
                    <a:gd name="connsiteY7" fmla="*/ 15751 h 2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69" h="25038">
                      <a:moveTo>
                        <a:pt x="24182" y="15751"/>
                      </a:moveTo>
                      <a:cubicBezTo>
                        <a:pt x="32157" y="19069"/>
                        <a:pt x="35283" y="25577"/>
                        <a:pt x="40132" y="25003"/>
                      </a:cubicBezTo>
                      <a:cubicBezTo>
                        <a:pt x="42302" y="24683"/>
                        <a:pt x="44279" y="21493"/>
                        <a:pt x="43322" y="16389"/>
                      </a:cubicBezTo>
                      <a:cubicBezTo>
                        <a:pt x="42429" y="11413"/>
                        <a:pt x="38027" y="4905"/>
                        <a:pt x="30626" y="1907"/>
                      </a:cubicBezTo>
                      <a:cubicBezTo>
                        <a:pt x="23671" y="-1411"/>
                        <a:pt x="12060" y="-391"/>
                        <a:pt x="6254" y="4905"/>
                      </a:cubicBezTo>
                      <a:cubicBezTo>
                        <a:pt x="256" y="9818"/>
                        <a:pt x="-828" y="15432"/>
                        <a:pt x="512" y="16325"/>
                      </a:cubicBezTo>
                      <a:cubicBezTo>
                        <a:pt x="1596" y="17155"/>
                        <a:pt x="5743" y="14411"/>
                        <a:pt x="10720" y="13646"/>
                      </a:cubicBezTo>
                      <a:cubicBezTo>
                        <a:pt x="15760" y="12561"/>
                        <a:pt x="20418" y="14092"/>
                        <a:pt x="24182" y="15751"/>
                      </a:cubicBezTo>
                      <a:close/>
                    </a:path>
                  </a:pathLst>
                </a:custGeom>
                <a:solidFill>
                  <a:srgbClr val="FFFFFF"/>
                </a:solidFill>
                <a:ln w="6379" cap="flat">
                  <a:noFill/>
                  <a:prstDash val="solid"/>
                  <a:miter/>
                </a:ln>
              </p:spPr>
              <p:txBody>
                <a:bodyPr rtlCol="0" anchor="ctr"/>
                <a:lstStyle/>
                <a:p>
                  <a:endParaRPr lang="en-US"/>
                </a:p>
              </p:txBody>
            </p:sp>
          </p:grpSp>
        </p:grpSp>
        <p:sp>
          <p:nvSpPr>
            <p:cNvPr id="196" name="Freeform: Shape 195">
              <a:extLst>
                <a:ext uri="{FF2B5EF4-FFF2-40B4-BE49-F238E27FC236}">
                  <a16:creationId xmlns:a16="http://schemas.microsoft.com/office/drawing/2014/main" id="{651A10F3-89C5-B1F6-5D1B-47B8FE6A5630}"/>
                </a:ext>
              </a:extLst>
            </p:cNvPr>
            <p:cNvSpPr/>
            <p:nvPr/>
          </p:nvSpPr>
          <p:spPr>
            <a:xfrm>
              <a:off x="11447981" y="3473326"/>
              <a:ext cx="163808" cy="208913"/>
            </a:xfrm>
            <a:custGeom>
              <a:avLst/>
              <a:gdLst>
                <a:gd name="connsiteX0" fmla="*/ 152360 w 163808"/>
                <a:gd name="connsiteY0" fmla="*/ 22 h 208913"/>
                <a:gd name="connsiteX1" fmla="*/ 163461 w 163808"/>
                <a:gd name="connsiteY1" fmla="*/ 61463 h 208913"/>
                <a:gd name="connsiteX2" fmla="*/ 149423 w 163808"/>
                <a:gd name="connsiteY2" fmla="*/ 118374 h 208913"/>
                <a:gd name="connsiteX3" fmla="*/ 116502 w 163808"/>
                <a:gd name="connsiteY3" fmla="*/ 166226 h 208913"/>
                <a:gd name="connsiteX4" fmla="*/ 36814 w 163808"/>
                <a:gd name="connsiteY4" fmla="*/ 207569 h 208913"/>
                <a:gd name="connsiteX5" fmla="*/ 1 w 163808"/>
                <a:gd name="connsiteY5" fmla="*/ 203932 h 208913"/>
                <a:gd name="connsiteX6" fmla="*/ 32029 w 163808"/>
                <a:gd name="connsiteY6" fmla="*/ 191172 h 208913"/>
                <a:gd name="connsiteX7" fmla="*/ 100105 w 163808"/>
                <a:gd name="connsiteY7" fmla="*/ 150147 h 208913"/>
                <a:gd name="connsiteX8" fmla="*/ 130922 w 163808"/>
                <a:gd name="connsiteY8" fmla="*/ 109825 h 208913"/>
                <a:gd name="connsiteX9" fmla="*/ 148786 w 163808"/>
                <a:gd name="connsiteY9" fmla="*/ 59996 h 208913"/>
                <a:gd name="connsiteX10" fmla="*/ 152360 w 163808"/>
                <a:gd name="connsiteY10" fmla="*/ 22 h 20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08" h="208913">
                  <a:moveTo>
                    <a:pt x="152360" y="22"/>
                  </a:moveTo>
                  <a:cubicBezTo>
                    <a:pt x="154336" y="-870"/>
                    <a:pt x="165949" y="24905"/>
                    <a:pt x="163461" y="61463"/>
                  </a:cubicBezTo>
                  <a:cubicBezTo>
                    <a:pt x="162439" y="79519"/>
                    <a:pt x="157782" y="99744"/>
                    <a:pt x="149423" y="118374"/>
                  </a:cubicBezTo>
                  <a:cubicBezTo>
                    <a:pt x="141194" y="137068"/>
                    <a:pt x="129071" y="153848"/>
                    <a:pt x="116502" y="166226"/>
                  </a:cubicBezTo>
                  <a:cubicBezTo>
                    <a:pt x="90790" y="191873"/>
                    <a:pt x="59400" y="204251"/>
                    <a:pt x="36814" y="207569"/>
                  </a:cubicBezTo>
                  <a:cubicBezTo>
                    <a:pt x="13910" y="211014"/>
                    <a:pt x="1" y="207122"/>
                    <a:pt x="1" y="203932"/>
                  </a:cubicBezTo>
                  <a:cubicBezTo>
                    <a:pt x="-127" y="200040"/>
                    <a:pt x="12697" y="197935"/>
                    <a:pt x="32029" y="191172"/>
                  </a:cubicBezTo>
                  <a:cubicBezTo>
                    <a:pt x="51298" y="184536"/>
                    <a:pt x="77392" y="172223"/>
                    <a:pt x="100105" y="150147"/>
                  </a:cubicBezTo>
                  <a:cubicBezTo>
                    <a:pt x="111143" y="139493"/>
                    <a:pt x="122308" y="125711"/>
                    <a:pt x="130922" y="109825"/>
                  </a:cubicBezTo>
                  <a:cubicBezTo>
                    <a:pt x="139535" y="94002"/>
                    <a:pt x="145660" y="76329"/>
                    <a:pt x="148786" y="59996"/>
                  </a:cubicBezTo>
                  <a:cubicBezTo>
                    <a:pt x="155612" y="26947"/>
                    <a:pt x="149998" y="469"/>
                    <a:pt x="152360" y="22"/>
                  </a:cubicBezTo>
                  <a:close/>
                </a:path>
              </a:pathLst>
            </a:custGeom>
            <a:solidFill>
              <a:srgbClr val="FFFFFF"/>
            </a:solidFill>
            <a:ln w="6379" cap="flat">
              <a:noFill/>
              <a:prstDash val="solid"/>
              <a:miter/>
            </a:ln>
          </p:spPr>
          <p:txBody>
            <a:bodyPr rtlCol="0" anchor="ctr"/>
            <a:lstStyle/>
            <a:p>
              <a:endParaRPr lang="en-US"/>
            </a:p>
          </p:txBody>
        </p:sp>
      </p:grpSp>
      <p:sp>
        <p:nvSpPr>
          <p:cNvPr id="197" name="TextBox 196">
            <a:extLst>
              <a:ext uri="{FF2B5EF4-FFF2-40B4-BE49-F238E27FC236}">
                <a16:creationId xmlns:a16="http://schemas.microsoft.com/office/drawing/2014/main" id="{4B8E77D2-C4BB-6BB7-02C0-1668F9DA4B53}"/>
              </a:ext>
            </a:extLst>
          </p:cNvPr>
          <p:cNvSpPr txBox="1"/>
          <p:nvPr/>
        </p:nvSpPr>
        <p:spPr>
          <a:xfrm>
            <a:off x="11038875" y="178746"/>
            <a:ext cx="712431" cy="289224"/>
          </a:xfrm>
          <a:prstGeom prst="rect">
            <a:avLst/>
          </a:prstGeom>
          <a:noFill/>
        </p:spPr>
        <p:txBody>
          <a:bodyPr wrap="none" rtlCol="0">
            <a:spAutoFit/>
          </a:bodyPr>
          <a:lstStyle/>
          <a:p>
            <a:pPr algn="l"/>
            <a:r>
              <a:rPr lang="en-US" sz="2100" spc="0" baseline="0">
                <a:ln/>
                <a:solidFill>
                  <a:srgbClr val="FFFFFF"/>
                </a:solidFill>
                <a:latin typeface="Arial"/>
                <a:cs typeface="Arial"/>
                <a:sym typeface="Arial"/>
                <a:rtl val="0"/>
              </a:rPr>
              <a:t>search</a:t>
            </a:r>
          </a:p>
        </p:txBody>
      </p:sp>
      <p:sp>
        <p:nvSpPr>
          <p:cNvPr id="198" name="TextBox 197">
            <a:extLst>
              <a:ext uri="{FF2B5EF4-FFF2-40B4-BE49-F238E27FC236}">
                <a16:creationId xmlns:a16="http://schemas.microsoft.com/office/drawing/2014/main" id="{071045A1-0E02-0949-51B9-CAE38CCF3E7E}"/>
              </a:ext>
            </a:extLst>
          </p:cNvPr>
          <p:cNvSpPr txBox="1"/>
          <p:nvPr/>
        </p:nvSpPr>
        <p:spPr>
          <a:xfrm>
            <a:off x="0" y="-850900"/>
            <a:ext cx="635000" cy="635000"/>
          </a:xfrm>
          <a:prstGeom prst="rect">
            <a:avLst/>
          </a:prstGeom>
          <a:noFill/>
        </p:spPr>
        <p:txBody>
          <a:bodyPr vert="horz" rtlCol="0">
            <a:spAutoFit/>
          </a:bodyPr>
          <a:lstStyle/>
          <a:p>
            <a:endParaRPr lang="en-US"/>
          </a:p>
        </p:txBody>
      </p:sp>
      <p:pic>
        <p:nvPicPr>
          <p:cNvPr id="199" name="Picture 198">
            <a:extLst>
              <a:ext uri="{FF2B5EF4-FFF2-40B4-BE49-F238E27FC236}">
                <a16:creationId xmlns:a16="http://schemas.microsoft.com/office/drawing/2014/main" id="{5247DDC2-25A0-E6E6-06C5-313D2D470345}"/>
              </a:ext>
            </a:extLst>
          </p:cNvPr>
          <p:cNvPicPr>
            <a:picLocks noChangeAspect="1"/>
          </p:cNvPicPr>
          <p:nvPr/>
        </p:nvPicPr>
        <p:blipFill>
          <a:blip r:embed="rId3"/>
          <a:stretch>
            <a:fillRect/>
          </a:stretch>
        </p:blipFill>
        <p:spPr>
          <a:xfrm>
            <a:off x="8128000" y="2882900"/>
            <a:ext cx="2692400" cy="3303270"/>
          </a:xfrm>
          <a:prstGeom prst="rect">
            <a:avLst/>
          </a:prstGeom>
        </p:spPr>
      </p:pic>
      <p:pic>
        <p:nvPicPr>
          <p:cNvPr id="201" name="Picture 200">
            <a:extLst>
              <a:ext uri="{FF2B5EF4-FFF2-40B4-BE49-F238E27FC236}">
                <a16:creationId xmlns:a16="http://schemas.microsoft.com/office/drawing/2014/main" id="{F1775476-C4F0-B36D-8B02-A3F955BF1CC0}"/>
              </a:ext>
            </a:extLst>
          </p:cNvPr>
          <p:cNvPicPr>
            <a:picLocks noChangeAspect="1"/>
          </p:cNvPicPr>
          <p:nvPr/>
        </p:nvPicPr>
        <p:blipFill>
          <a:blip r:embed="rId4"/>
          <a:stretch>
            <a:fillRect/>
          </a:stretch>
        </p:blipFill>
        <p:spPr>
          <a:xfrm>
            <a:off x="7160246" y="3175000"/>
            <a:ext cx="1905000" cy="3137536"/>
          </a:xfrm>
          <a:prstGeom prst="rect">
            <a:avLst/>
          </a:prstGeom>
        </p:spPr>
      </p:pic>
      <p:pic>
        <p:nvPicPr>
          <p:cNvPr id="202" name="Picture 201">
            <a:extLst>
              <a:ext uri="{FF2B5EF4-FFF2-40B4-BE49-F238E27FC236}">
                <a16:creationId xmlns:a16="http://schemas.microsoft.com/office/drawing/2014/main" id="{77BAFDC3-7ED8-6B2E-D139-CAB56FC83208}"/>
              </a:ext>
            </a:extLst>
          </p:cNvPr>
          <p:cNvPicPr>
            <a:picLocks noChangeAspect="1"/>
          </p:cNvPicPr>
          <p:nvPr/>
        </p:nvPicPr>
        <p:blipFill>
          <a:blip r:embed="rId5"/>
          <a:stretch>
            <a:fillRect/>
          </a:stretch>
        </p:blipFill>
        <p:spPr>
          <a:xfrm>
            <a:off x="9969500" y="3962400"/>
            <a:ext cx="1600200" cy="1610596"/>
          </a:xfrm>
          <a:prstGeom prst="rect">
            <a:avLst/>
          </a:prstGeom>
        </p:spPr>
      </p:pic>
      <p:pic>
        <p:nvPicPr>
          <p:cNvPr id="204" name="Picture 203">
            <a:extLst>
              <a:ext uri="{FF2B5EF4-FFF2-40B4-BE49-F238E27FC236}">
                <a16:creationId xmlns:a16="http://schemas.microsoft.com/office/drawing/2014/main" id="{23D17116-EE52-22E3-8DB5-C11958A8040C}"/>
              </a:ext>
            </a:extLst>
          </p:cNvPr>
          <p:cNvPicPr>
            <a:picLocks noChangeAspect="1"/>
          </p:cNvPicPr>
          <p:nvPr/>
        </p:nvPicPr>
        <p:blipFill>
          <a:blip r:embed="rId6"/>
          <a:stretch>
            <a:fillRect/>
          </a:stretch>
        </p:blipFill>
        <p:spPr>
          <a:xfrm>
            <a:off x="10375900" y="5105400"/>
            <a:ext cx="1511300" cy="1538503"/>
          </a:xfrm>
          <a:prstGeom prst="rect">
            <a:avLst/>
          </a:prstGeom>
        </p:spPr>
      </p:pic>
      <p:pic>
        <p:nvPicPr>
          <p:cNvPr id="205" name="Picture 204">
            <a:extLst>
              <a:ext uri="{FF2B5EF4-FFF2-40B4-BE49-F238E27FC236}">
                <a16:creationId xmlns:a16="http://schemas.microsoft.com/office/drawing/2014/main" id="{8DF101C5-94B2-ABFD-D967-87F04973D619}"/>
              </a:ext>
            </a:extLst>
          </p:cNvPr>
          <p:cNvPicPr>
            <a:picLocks noChangeAspect="1"/>
          </p:cNvPicPr>
          <p:nvPr/>
        </p:nvPicPr>
        <p:blipFill>
          <a:blip r:embed="rId7"/>
          <a:stretch>
            <a:fillRect/>
          </a:stretch>
        </p:blipFill>
        <p:spPr>
          <a:xfrm>
            <a:off x="9880600" y="2159000"/>
            <a:ext cx="990600" cy="2124271"/>
          </a:xfrm>
          <a:prstGeom prst="rect">
            <a:avLst/>
          </a:prstGeom>
        </p:spPr>
      </p:pic>
      <p:grpSp>
        <p:nvGrpSpPr>
          <p:cNvPr id="207" name="Graphic 287">
            <a:extLst>
              <a:ext uri="{FF2B5EF4-FFF2-40B4-BE49-F238E27FC236}">
                <a16:creationId xmlns:a16="http://schemas.microsoft.com/office/drawing/2014/main" id="{1FA21C42-1735-1075-78FA-861A52ED272A}"/>
              </a:ext>
            </a:extLst>
          </p:cNvPr>
          <p:cNvGrpSpPr/>
          <p:nvPr/>
        </p:nvGrpSpPr>
        <p:grpSpPr>
          <a:xfrm rot="19031192">
            <a:off x="8081549" y="1714825"/>
            <a:ext cx="2093336" cy="1579106"/>
            <a:chOff x="-5909677" y="-1081579"/>
            <a:chExt cx="1941507" cy="1464574"/>
          </a:xfrm>
        </p:grpSpPr>
        <p:sp>
          <p:nvSpPr>
            <p:cNvPr id="208" name="Freeform: Shape 207">
              <a:extLst>
                <a:ext uri="{FF2B5EF4-FFF2-40B4-BE49-F238E27FC236}">
                  <a16:creationId xmlns:a16="http://schemas.microsoft.com/office/drawing/2014/main" id="{B194FD0A-7B29-638D-5919-7DEE4D896BB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09" name="Freeform: Shape 208">
              <a:extLst>
                <a:ext uri="{FF2B5EF4-FFF2-40B4-BE49-F238E27FC236}">
                  <a16:creationId xmlns:a16="http://schemas.microsoft.com/office/drawing/2014/main" id="{E5BB6469-B468-9CD9-76A1-E40FAB78C76E}"/>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10" name="Freeform: Shape 209">
              <a:extLst>
                <a:ext uri="{FF2B5EF4-FFF2-40B4-BE49-F238E27FC236}">
                  <a16:creationId xmlns:a16="http://schemas.microsoft.com/office/drawing/2014/main" id="{1B9DAA3B-22D8-083A-9745-702141900732}"/>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11" name="Freeform: Shape 210">
              <a:extLst>
                <a:ext uri="{FF2B5EF4-FFF2-40B4-BE49-F238E27FC236}">
                  <a16:creationId xmlns:a16="http://schemas.microsoft.com/office/drawing/2014/main" id="{A0426700-AF59-77E4-7225-FEFF8B6AA529}"/>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12" name="Freeform: Shape 211">
              <a:extLst>
                <a:ext uri="{FF2B5EF4-FFF2-40B4-BE49-F238E27FC236}">
                  <a16:creationId xmlns:a16="http://schemas.microsoft.com/office/drawing/2014/main" id="{361CECA8-9699-543E-32B4-A1A34698529D}"/>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13" name="Freeform: Shape 212">
              <a:extLst>
                <a:ext uri="{FF2B5EF4-FFF2-40B4-BE49-F238E27FC236}">
                  <a16:creationId xmlns:a16="http://schemas.microsoft.com/office/drawing/2014/main" id="{643F8353-62E4-300F-06A1-B99CF2A0D155}"/>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14" name="Freeform: Shape 213">
              <a:extLst>
                <a:ext uri="{FF2B5EF4-FFF2-40B4-BE49-F238E27FC236}">
                  <a16:creationId xmlns:a16="http://schemas.microsoft.com/office/drawing/2014/main" id="{C1867F3C-092C-5805-C7F3-0D79C61E0F5A}"/>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9167FB34-9EA4-94DD-35B9-8CBE8803F752}"/>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674CE0DE-AA75-A297-5613-39FD99A68EAE}"/>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B33827D6-CF82-BBAE-577E-E39BB98F0CD1}"/>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C33A7CE2-1C67-6763-C94A-9F7F1C1B1DB4}"/>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BC19C673-10A0-9EBA-244E-4E717C7A7C5E}"/>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CCE3AE5-0612-4418-7E01-214930782625}"/>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54C975A-EB11-3DE2-EB91-00067A395816}"/>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EE89731-01E7-9F3A-52BA-61B41B93EE54}"/>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8A24F246-49A1-CDB2-9CB3-50A4EFD19941}"/>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24" name="Graphic 287">
            <a:extLst>
              <a:ext uri="{FF2B5EF4-FFF2-40B4-BE49-F238E27FC236}">
                <a16:creationId xmlns:a16="http://schemas.microsoft.com/office/drawing/2014/main" id="{77EA08B6-9F51-44F3-43F8-169C4ADCC181}"/>
              </a:ext>
            </a:extLst>
          </p:cNvPr>
          <p:cNvGrpSpPr/>
          <p:nvPr/>
        </p:nvGrpSpPr>
        <p:grpSpPr>
          <a:xfrm rot="12380806">
            <a:off x="-808416" y="5526201"/>
            <a:ext cx="2161036" cy="1630175"/>
            <a:chOff x="-5909677" y="-1081579"/>
            <a:chExt cx="1941507" cy="1464574"/>
          </a:xfrm>
        </p:grpSpPr>
        <p:sp>
          <p:nvSpPr>
            <p:cNvPr id="225" name="Freeform: Shape 224">
              <a:extLst>
                <a:ext uri="{FF2B5EF4-FFF2-40B4-BE49-F238E27FC236}">
                  <a16:creationId xmlns:a16="http://schemas.microsoft.com/office/drawing/2014/main" id="{84DB4172-42FF-11AD-3E0B-0EE3F9955A76}"/>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26" name="Freeform: Shape 225">
              <a:extLst>
                <a:ext uri="{FF2B5EF4-FFF2-40B4-BE49-F238E27FC236}">
                  <a16:creationId xmlns:a16="http://schemas.microsoft.com/office/drawing/2014/main" id="{C4DE9B2D-DA1A-1B63-D4A9-EF687C1B192E}"/>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27" name="Freeform: Shape 226">
              <a:extLst>
                <a:ext uri="{FF2B5EF4-FFF2-40B4-BE49-F238E27FC236}">
                  <a16:creationId xmlns:a16="http://schemas.microsoft.com/office/drawing/2014/main" id="{A3D33B3C-D6D4-061D-F56E-8DB568B88B93}"/>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28" name="Freeform: Shape 227">
              <a:extLst>
                <a:ext uri="{FF2B5EF4-FFF2-40B4-BE49-F238E27FC236}">
                  <a16:creationId xmlns:a16="http://schemas.microsoft.com/office/drawing/2014/main" id="{CEBC996B-E3FF-F8DA-5985-966BD1F4DF39}"/>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29" name="Freeform: Shape 228">
              <a:extLst>
                <a:ext uri="{FF2B5EF4-FFF2-40B4-BE49-F238E27FC236}">
                  <a16:creationId xmlns:a16="http://schemas.microsoft.com/office/drawing/2014/main" id="{36ABB879-6BD2-4FBB-6DBA-4A76898DA5A2}"/>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30" name="Freeform: Shape 229">
              <a:extLst>
                <a:ext uri="{FF2B5EF4-FFF2-40B4-BE49-F238E27FC236}">
                  <a16:creationId xmlns:a16="http://schemas.microsoft.com/office/drawing/2014/main" id="{AAB064B2-E148-7094-514D-31CAF285292A}"/>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31" name="Freeform: Shape 230">
              <a:extLst>
                <a:ext uri="{FF2B5EF4-FFF2-40B4-BE49-F238E27FC236}">
                  <a16:creationId xmlns:a16="http://schemas.microsoft.com/office/drawing/2014/main" id="{3B71C3B0-27B5-BB2E-DA45-790742735A4D}"/>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9A20E537-879C-0130-560A-4225A65A75C0}"/>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AE43F295-FE41-B67E-A642-681C98F5F201}"/>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68262413-5FDF-EEB0-2B13-459A4E27676E}"/>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2201B74-D7E4-2A2F-2DF4-EEABDCA210BE}"/>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A393CD39-EA9F-B049-90F5-B275D1D0919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9E88B32A-75A0-187A-5B88-4C6B73F42E6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1CA69412-349A-1471-685C-143DBCBC44A6}"/>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D97FD77A-A2A7-4BCF-D80C-84D005C281BC}"/>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684570B3-1A6A-94A3-9C8C-FD6693396E9D}"/>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241" name="Channel URL">
            <a:extLst>
              <a:ext uri="{FF2B5EF4-FFF2-40B4-BE49-F238E27FC236}">
                <a16:creationId xmlns:a16="http://schemas.microsoft.com/office/drawing/2014/main" id="{C724DDA3-0202-79E5-D0B5-7E59F43481AE}"/>
              </a:ext>
            </a:extLst>
          </p:cNvPr>
          <p:cNvSpPr txBox="1"/>
          <p:nvPr/>
        </p:nvSpPr>
        <p:spPr>
          <a:xfrm>
            <a:off x="1291928" y="1488028"/>
            <a:ext cx="3318172" cy="1098506"/>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6000" b="1">
                <a:solidFill>
                  <a:srgbClr val="FF7C00"/>
                </a:solidFill>
                <a:latin typeface="Arial" panose="020B0604020202020204" pitchFamily="34" charset="0"/>
                <a:ea typeface="Tahoma" panose="020B0604030504040204" pitchFamily="34" charset="0"/>
                <a:cs typeface="Arial" panose="020B0604020202020204" pitchFamily="34" charset="0"/>
              </a:rPr>
              <a:t>PHẦN I.</a:t>
            </a:r>
            <a:endParaRPr kumimoji="0" lang="vi-VN" sz="6000" b="1" i="0" u="none" strike="noStrike" kern="1200" cap="none" spc="0" normalizeH="0" baseline="0" noProof="0" dirty="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42" name="Rectangle: Rounded Corners 241">
            <a:extLst>
              <a:ext uri="{FF2B5EF4-FFF2-40B4-BE49-F238E27FC236}">
                <a16:creationId xmlns:a16="http://schemas.microsoft.com/office/drawing/2014/main" id="{5BFBDF60-9814-E8B1-354D-38F874BFB2EB}"/>
              </a:ext>
            </a:extLst>
          </p:cNvPr>
          <p:cNvSpPr/>
          <p:nvPr/>
        </p:nvSpPr>
        <p:spPr>
          <a:xfrm>
            <a:off x="800100" y="2581275"/>
            <a:ext cx="6200776" cy="2613120"/>
          </a:xfrm>
          <a:prstGeom prst="roundRect">
            <a:avLst>
              <a:gd name="adj" fmla="val 1430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45" name="Channel URL">
            <a:extLst>
              <a:ext uri="{FF2B5EF4-FFF2-40B4-BE49-F238E27FC236}">
                <a16:creationId xmlns:a16="http://schemas.microsoft.com/office/drawing/2014/main" id="{C9DC70BD-BDE6-1D6F-1A71-119FE7F1D362}"/>
              </a:ext>
            </a:extLst>
          </p:cNvPr>
          <p:cNvSpPr txBox="1"/>
          <p:nvPr/>
        </p:nvSpPr>
        <p:spPr>
          <a:xfrm>
            <a:off x="1095375" y="2767624"/>
            <a:ext cx="6219825" cy="2240422"/>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SỰ ĐIỆN LI,</a:t>
            </a:r>
          </a:p>
          <a:p>
            <a:pPr marL="0" marR="0" lvl="0" indent="0"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CHẤT </a:t>
            </a:r>
            <a:r>
              <a:rPr lang="en-US" sz="4000" b="1">
                <a:solidFill>
                  <a:srgbClr val="002060"/>
                </a:solidFill>
                <a:latin typeface="Arial" panose="020B0604020202020204" pitchFamily="34" charset="0"/>
                <a:ea typeface="Tahoma" panose="020B0604030504040204" pitchFamily="34" charset="0"/>
                <a:cs typeface="Arial" panose="020B0604020202020204" pitchFamily="34" charset="0"/>
              </a:rPr>
              <a:t>ĐIỆN LI,</a:t>
            </a:r>
          </a:p>
          <a:p>
            <a:pPr marL="0" marR="0" lvl="0" indent="0"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CHẤT KH</a:t>
            </a:r>
            <a:r>
              <a:rPr lang="en-US" sz="4000" b="1">
                <a:solidFill>
                  <a:srgbClr val="002060"/>
                </a:solidFill>
                <a:latin typeface="Arial" panose="020B0604020202020204" pitchFamily="34" charset="0"/>
                <a:ea typeface="Tahoma" panose="020B0604030504040204" pitchFamily="34" charset="0"/>
                <a:cs typeface="Arial" panose="020B0604020202020204" pitchFamily="34" charset="0"/>
              </a:rPr>
              <a:t>ÔNG ĐIỆN LI</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54678318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4" name="Rectangle: Rounded Corners 3">
            <a:extLst>
              <a:ext uri="{FF2B5EF4-FFF2-40B4-BE49-F238E27FC236}">
                <a16:creationId xmlns:a16="http://schemas.microsoft.com/office/drawing/2014/main" id="{BA14FA25-5C8C-FAF7-9421-3CDB036A4381}"/>
              </a:ext>
            </a:extLst>
          </p:cNvPr>
          <p:cNvSpPr/>
          <p:nvPr/>
        </p:nvSpPr>
        <p:spPr>
          <a:xfrm>
            <a:off x="1430943" y="644175"/>
            <a:ext cx="9513282" cy="1159225"/>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48B5BCF-6296-DD3F-70E7-885F51E80D38}"/>
              </a:ext>
            </a:extLst>
          </p:cNvPr>
          <p:cNvGrpSpPr/>
          <p:nvPr/>
        </p:nvGrpSpPr>
        <p:grpSpPr>
          <a:xfrm>
            <a:off x="1046708" y="312058"/>
            <a:ext cx="914400" cy="914400"/>
            <a:chOff x="666750" y="619125"/>
            <a:chExt cx="914400" cy="914400"/>
          </a:xfrm>
        </p:grpSpPr>
        <p:sp>
          <p:nvSpPr>
            <p:cNvPr id="31" name="Oval 30">
              <a:extLst>
                <a:ext uri="{FF2B5EF4-FFF2-40B4-BE49-F238E27FC236}">
                  <a16:creationId xmlns:a16="http://schemas.microsoft.com/office/drawing/2014/main"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262" name="Block Arc 261">
              <a:extLst>
                <a:ext uri="{FF2B5EF4-FFF2-40B4-BE49-F238E27FC236}">
                  <a16:creationId xmlns:a16="http://schemas.microsoft.com/office/drawing/2014/main"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Block Arc 262">
              <a:extLst>
                <a:ext uri="{FF2B5EF4-FFF2-40B4-BE49-F238E27FC236}">
                  <a16:creationId xmlns:a16="http://schemas.microsoft.com/office/drawing/2014/main"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Block Arc 263">
              <a:extLst>
                <a:ext uri="{FF2B5EF4-FFF2-40B4-BE49-F238E27FC236}">
                  <a16:creationId xmlns:a16="http://schemas.microsoft.com/office/drawing/2014/main"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TextBox 267">
            <a:extLst>
              <a:ext uri="{FF2B5EF4-FFF2-40B4-BE49-F238E27FC236}">
                <a16:creationId xmlns:a16="http://schemas.microsoft.com/office/drawing/2014/main" id="{78EFDAA0-FA87-10B2-CD0C-4E44432C1E97}"/>
              </a:ext>
            </a:extLst>
          </p:cNvPr>
          <p:cNvSpPr txBox="1"/>
          <p:nvPr/>
        </p:nvSpPr>
        <p:spPr>
          <a:xfrm>
            <a:off x="1992490" y="770101"/>
            <a:ext cx="8942210" cy="897105"/>
          </a:xfrm>
          <a:prstGeom prst="rect">
            <a:avLst/>
          </a:prstGeom>
          <a:noFill/>
        </p:spPr>
        <p:txBody>
          <a:bodyPr wrap="square" rtlCol="0">
            <a:spAutoFit/>
          </a:bodyPr>
          <a:lstStyle/>
          <a:p>
            <a:pPr>
              <a:lnSpc>
                <a:spcPct val="125000"/>
              </a:lnSpc>
            </a:pPr>
            <a:r>
              <a:rPr lang="vi-VN" sz="2200" b="1"/>
              <a:t>Dựa vào cân bằng </a:t>
            </a:r>
            <a:r>
              <a:rPr lang="vi-VN" sz="2200" b="1">
                <a:solidFill>
                  <a:srgbClr val="7030A0"/>
                </a:solidFill>
              </a:rPr>
              <a:t>(4)</a:t>
            </a:r>
            <a:r>
              <a:rPr lang="vi-VN" sz="2200" b="1"/>
              <a:t> và </a:t>
            </a:r>
            <a:r>
              <a:rPr lang="vi-VN" sz="2200" b="1">
                <a:solidFill>
                  <a:srgbClr val="7030A0"/>
                </a:solidFill>
              </a:rPr>
              <a:t>(5)</a:t>
            </a:r>
            <a:r>
              <a:rPr lang="vi-VN" sz="2200" b="1"/>
              <a:t>, hãy giải thích vì sao H</a:t>
            </a:r>
            <a:r>
              <a:rPr lang="vi-VN" sz="2200" b="1" baseline="-25000"/>
              <a:t>2</a:t>
            </a:r>
            <a:r>
              <a:rPr lang="vi-VN" sz="2200" b="1"/>
              <a:t>O được cho là chất có lưỡng tính (là chất vừa có tính acid, vừa có tính base).</a:t>
            </a:r>
          </a:p>
        </p:txBody>
      </p:sp>
      <p:sp>
        <p:nvSpPr>
          <p:cNvPr id="270" name="Rectangle: Rounded Corners 269">
            <a:extLst>
              <a:ext uri="{FF2B5EF4-FFF2-40B4-BE49-F238E27FC236}">
                <a16:creationId xmlns:a16="http://schemas.microsoft.com/office/drawing/2014/main" id="{01B74D7F-68D6-11F2-DF31-1810F27C48AD}"/>
              </a:ext>
            </a:extLst>
          </p:cNvPr>
          <p:cNvSpPr/>
          <p:nvPr/>
        </p:nvSpPr>
        <p:spPr>
          <a:xfrm>
            <a:off x="1047889" y="4074840"/>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grpSp>
        <p:nvGrpSpPr>
          <p:cNvPr id="5" name="Group 4">
            <a:extLst>
              <a:ext uri="{FF2B5EF4-FFF2-40B4-BE49-F238E27FC236}">
                <a16:creationId xmlns:a16="http://schemas.microsoft.com/office/drawing/2014/main" id="{9096AC65-351F-1297-3568-24B5DF0CA668}"/>
              </a:ext>
            </a:extLst>
          </p:cNvPr>
          <p:cNvGrpSpPr/>
          <p:nvPr/>
        </p:nvGrpSpPr>
        <p:grpSpPr>
          <a:xfrm>
            <a:off x="2524760" y="2946791"/>
            <a:ext cx="7327899" cy="686264"/>
            <a:chOff x="1568450" y="2390531"/>
            <a:chExt cx="7327899" cy="686264"/>
          </a:xfrm>
        </p:grpSpPr>
        <p:sp>
          <p:nvSpPr>
            <p:cNvPr id="257" name="Hexagon 256">
              <a:extLst>
                <a:ext uri="{FF2B5EF4-FFF2-40B4-BE49-F238E27FC236}">
                  <a16:creationId xmlns:a16="http://schemas.microsoft.com/office/drawing/2014/main" id="{CB2237B8-A193-094F-756D-B2C5445E89BA}"/>
                </a:ext>
              </a:extLst>
            </p:cNvPr>
            <p:cNvSpPr/>
            <p:nvPr/>
          </p:nvSpPr>
          <p:spPr>
            <a:xfrm>
              <a:off x="1568450" y="2390531"/>
              <a:ext cx="7327899"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extBox 257">
              <a:extLst>
                <a:ext uri="{FF2B5EF4-FFF2-40B4-BE49-F238E27FC236}">
                  <a16:creationId xmlns:a16="http://schemas.microsoft.com/office/drawing/2014/main" id="{A00DEF6B-5002-B419-E2FB-6C416181ED04}"/>
                </a:ext>
              </a:extLst>
            </p:cNvPr>
            <p:cNvSpPr txBox="1"/>
            <p:nvPr/>
          </p:nvSpPr>
          <p:spPr>
            <a:xfrm>
              <a:off x="1738541" y="2491103"/>
              <a:ext cx="6987716" cy="523220"/>
            </a:xfrm>
            <a:prstGeom prst="rect">
              <a:avLst/>
            </a:prstGeom>
            <a:noFill/>
          </p:spPr>
          <p:txBody>
            <a:bodyPr wrap="square" rtlCol="0">
              <a:spAutoFit/>
            </a:bodyPr>
            <a:lstStyle/>
            <a:p>
              <a:pPr algn="ctr"/>
              <a:r>
                <a:rPr lang="en-US" sz="2800" b="1">
                  <a:solidFill>
                    <a:srgbClr val="FF0000"/>
                  </a:solidFill>
                  <a:latin typeface="+mj-lt"/>
                </a:rPr>
                <a:t>CH</a:t>
              </a:r>
              <a:r>
                <a:rPr lang="en-US" sz="2800" b="1" baseline="-25000">
                  <a:solidFill>
                    <a:srgbClr val="FF0000"/>
                  </a:solidFill>
                  <a:latin typeface="+mj-lt"/>
                </a:rPr>
                <a:t>3</a:t>
              </a:r>
              <a:r>
                <a:rPr lang="en-US" sz="2800" b="1">
                  <a:solidFill>
                    <a:srgbClr val="FF0000"/>
                  </a:solidFill>
                  <a:latin typeface="+mj-lt"/>
                </a:rPr>
                <a:t>COOH  +  H</a:t>
              </a:r>
              <a:r>
                <a:rPr lang="en-US" sz="2800" b="1" baseline="-25000">
                  <a:solidFill>
                    <a:srgbClr val="FF0000"/>
                  </a:solidFill>
                  <a:latin typeface="+mj-lt"/>
                </a:rPr>
                <a:t>2</a:t>
              </a:r>
              <a:r>
                <a:rPr lang="en-US" sz="2800" b="1">
                  <a:solidFill>
                    <a:srgbClr val="FF0000"/>
                  </a:solidFill>
                  <a:latin typeface="+mj-lt"/>
                </a:rPr>
                <a:t>O  ⇌  H</a:t>
              </a:r>
              <a:r>
                <a:rPr lang="en-US" sz="2800" b="1" baseline="-25000">
                  <a:solidFill>
                    <a:srgbClr val="FF0000"/>
                  </a:solidFill>
                  <a:latin typeface="+mj-lt"/>
                </a:rPr>
                <a:t>3</a:t>
              </a:r>
              <a:r>
                <a:rPr lang="en-US" sz="2800" b="1">
                  <a:solidFill>
                    <a:srgbClr val="FF0000"/>
                  </a:solidFill>
                  <a:latin typeface="+mj-lt"/>
                </a:rPr>
                <a:t>O</a:t>
              </a:r>
              <a:r>
                <a:rPr lang="en-US" sz="2800" b="1" baseline="30000">
                  <a:solidFill>
                    <a:srgbClr val="FF0000"/>
                  </a:solidFill>
                  <a:latin typeface="+mj-lt"/>
                </a:rPr>
                <a:t>+</a:t>
              </a:r>
              <a:r>
                <a:rPr lang="en-US" sz="2800" b="1">
                  <a:solidFill>
                    <a:srgbClr val="FF0000"/>
                  </a:solidFill>
                  <a:latin typeface="+mj-lt"/>
                </a:rPr>
                <a:t>  +  CH</a:t>
              </a:r>
              <a:r>
                <a:rPr lang="en-US" sz="2800" b="1" baseline="-25000">
                  <a:solidFill>
                    <a:srgbClr val="FF0000"/>
                  </a:solidFill>
                  <a:latin typeface="+mj-lt"/>
                </a:rPr>
                <a:t>3</a:t>
              </a:r>
              <a:r>
                <a:rPr lang="en-US" sz="2800" b="1">
                  <a:solidFill>
                    <a:srgbClr val="FF0000"/>
                  </a:solidFill>
                  <a:latin typeface="+mj-lt"/>
                </a:rPr>
                <a:t>COO</a:t>
              </a:r>
              <a:r>
                <a:rPr lang="en-US" sz="3600" b="1" baseline="30000">
                  <a:solidFill>
                    <a:srgbClr val="FF0000"/>
                  </a:solidFill>
                  <a:latin typeface="+mj-lt"/>
                </a:rPr>
                <a:t>-</a:t>
              </a:r>
              <a:endParaRPr lang="en-US" sz="2800" b="1" baseline="30000">
                <a:solidFill>
                  <a:srgbClr val="FF0000"/>
                </a:solidFill>
                <a:latin typeface="+mj-lt"/>
              </a:endParaRPr>
            </a:p>
          </p:txBody>
        </p:sp>
      </p:grpSp>
      <p:sp>
        <p:nvSpPr>
          <p:cNvPr id="259" name="TextBox 258">
            <a:extLst>
              <a:ext uri="{FF2B5EF4-FFF2-40B4-BE49-F238E27FC236}">
                <a16:creationId xmlns:a16="http://schemas.microsoft.com/office/drawing/2014/main" id="{6D707DC0-EC40-F015-13DB-F18402D3335B}"/>
              </a:ext>
            </a:extLst>
          </p:cNvPr>
          <p:cNvSpPr txBox="1"/>
          <p:nvPr/>
        </p:nvSpPr>
        <p:spPr>
          <a:xfrm>
            <a:off x="9940923" y="2934206"/>
            <a:ext cx="730460" cy="561885"/>
          </a:xfrm>
          <a:prstGeom prst="rect">
            <a:avLst/>
          </a:prstGeom>
          <a:noFill/>
        </p:spPr>
        <p:txBody>
          <a:bodyPr wrap="square" rtlCol="0">
            <a:spAutoFit/>
          </a:bodyPr>
          <a:lstStyle/>
          <a:p>
            <a:pPr>
              <a:lnSpc>
                <a:spcPct val="120000"/>
              </a:lnSpc>
            </a:pPr>
            <a:r>
              <a:rPr lang="en-US" sz="2800" b="1">
                <a:solidFill>
                  <a:srgbClr val="7030A0"/>
                </a:solidFill>
                <a:latin typeface="+mj-lt"/>
              </a:rPr>
              <a:t>(5)</a:t>
            </a:r>
          </a:p>
        </p:txBody>
      </p:sp>
      <p:grpSp>
        <p:nvGrpSpPr>
          <p:cNvPr id="260" name="Group 259">
            <a:extLst>
              <a:ext uri="{FF2B5EF4-FFF2-40B4-BE49-F238E27FC236}">
                <a16:creationId xmlns:a16="http://schemas.microsoft.com/office/drawing/2014/main" id="{A88636FF-CC4F-49DB-74E7-756CEDBB9D5F}"/>
              </a:ext>
            </a:extLst>
          </p:cNvPr>
          <p:cNvGrpSpPr/>
          <p:nvPr/>
        </p:nvGrpSpPr>
        <p:grpSpPr>
          <a:xfrm>
            <a:off x="3416677" y="2095256"/>
            <a:ext cx="5358647" cy="686264"/>
            <a:chOff x="2362954" y="2228606"/>
            <a:chExt cx="5358647" cy="686264"/>
          </a:xfrm>
        </p:grpSpPr>
        <p:sp>
          <p:nvSpPr>
            <p:cNvPr id="261" name="Hexagon 260">
              <a:extLst>
                <a:ext uri="{FF2B5EF4-FFF2-40B4-BE49-F238E27FC236}">
                  <a16:creationId xmlns:a16="http://schemas.microsoft.com/office/drawing/2014/main" id="{2901A22D-13A4-47A8-113D-F48ACD47FFB9}"/>
                </a:ext>
              </a:extLst>
            </p:cNvPr>
            <p:cNvSpPr/>
            <p:nvPr/>
          </p:nvSpPr>
          <p:spPr>
            <a:xfrm>
              <a:off x="2362954" y="2228606"/>
              <a:ext cx="5358647"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TextBox 268">
              <a:extLst>
                <a:ext uri="{FF2B5EF4-FFF2-40B4-BE49-F238E27FC236}">
                  <a16:creationId xmlns:a16="http://schemas.microsoft.com/office/drawing/2014/main" id="{110D6FE0-381B-EEA5-6301-84B7C328AF0E}"/>
                </a:ext>
              </a:extLst>
            </p:cNvPr>
            <p:cNvSpPr txBox="1"/>
            <p:nvPr/>
          </p:nvSpPr>
          <p:spPr>
            <a:xfrm>
              <a:off x="2639261" y="2329178"/>
              <a:ext cx="4806032" cy="523220"/>
            </a:xfrm>
            <a:prstGeom prst="rect">
              <a:avLst/>
            </a:prstGeom>
            <a:noFill/>
          </p:spPr>
          <p:txBody>
            <a:bodyPr wrap="square" rtlCol="0">
              <a:spAutoFit/>
            </a:bodyPr>
            <a:lstStyle/>
            <a:p>
              <a:pPr algn="ctr"/>
              <a:r>
                <a:rPr lang="en-US" sz="2800" b="1">
                  <a:solidFill>
                    <a:srgbClr val="FF0000"/>
                  </a:solidFill>
                  <a:latin typeface="+mj-lt"/>
                </a:rPr>
                <a:t>NH</a:t>
              </a:r>
              <a:r>
                <a:rPr lang="en-US" sz="2800" b="1" baseline="-25000">
                  <a:solidFill>
                    <a:srgbClr val="FF0000"/>
                  </a:solidFill>
                  <a:latin typeface="+mj-lt"/>
                </a:rPr>
                <a:t>3</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NH</a:t>
              </a:r>
              <a:r>
                <a:rPr lang="en-US" sz="2800" b="1" baseline="-25000">
                  <a:solidFill>
                    <a:srgbClr val="FF0000"/>
                  </a:solidFill>
                  <a:latin typeface="+mj-lt"/>
                </a:rPr>
                <a:t>4</a:t>
              </a:r>
              <a:r>
                <a:rPr lang="en-US" sz="2800" b="1" baseline="30000">
                  <a:solidFill>
                    <a:srgbClr val="FF0000"/>
                  </a:solidFill>
                  <a:latin typeface="+mj-lt"/>
                </a:rPr>
                <a:t>+</a:t>
              </a:r>
              <a:r>
                <a:rPr lang="en-US" sz="2800" b="1">
                  <a:solidFill>
                    <a:srgbClr val="FF0000"/>
                  </a:solidFill>
                  <a:latin typeface="+mj-lt"/>
                </a:rPr>
                <a:t>  +  OH</a:t>
              </a:r>
              <a:r>
                <a:rPr lang="en-US" sz="3600" b="1" baseline="30000">
                  <a:solidFill>
                    <a:srgbClr val="FF0000"/>
                  </a:solidFill>
                  <a:latin typeface="+mj-lt"/>
                </a:rPr>
                <a:t>-</a:t>
              </a:r>
              <a:endParaRPr lang="en-US" sz="2800" b="1" baseline="30000">
                <a:solidFill>
                  <a:srgbClr val="FF0000"/>
                </a:solidFill>
                <a:latin typeface="+mj-lt"/>
              </a:endParaRPr>
            </a:p>
          </p:txBody>
        </p:sp>
      </p:grpSp>
      <p:sp>
        <p:nvSpPr>
          <p:cNvPr id="273" name="TextBox 272">
            <a:extLst>
              <a:ext uri="{FF2B5EF4-FFF2-40B4-BE49-F238E27FC236}">
                <a16:creationId xmlns:a16="http://schemas.microsoft.com/office/drawing/2014/main" id="{D36A4CE8-670E-04EB-E29D-457F11730413}"/>
              </a:ext>
            </a:extLst>
          </p:cNvPr>
          <p:cNvSpPr txBox="1"/>
          <p:nvPr/>
        </p:nvSpPr>
        <p:spPr>
          <a:xfrm>
            <a:off x="8811893" y="2082671"/>
            <a:ext cx="730460" cy="561885"/>
          </a:xfrm>
          <a:prstGeom prst="rect">
            <a:avLst/>
          </a:prstGeom>
          <a:noFill/>
        </p:spPr>
        <p:txBody>
          <a:bodyPr wrap="square" rtlCol="0">
            <a:spAutoFit/>
          </a:bodyPr>
          <a:lstStyle/>
          <a:p>
            <a:pPr>
              <a:lnSpc>
                <a:spcPct val="120000"/>
              </a:lnSpc>
            </a:pPr>
            <a:r>
              <a:rPr lang="en-US" sz="2800" b="1">
                <a:solidFill>
                  <a:srgbClr val="7030A0"/>
                </a:solidFill>
                <a:latin typeface="+mj-lt"/>
              </a:rPr>
              <a:t>(4)</a:t>
            </a:r>
          </a:p>
        </p:txBody>
      </p:sp>
      <p:grpSp>
        <p:nvGrpSpPr>
          <p:cNvPr id="2" name="Group 1">
            <a:extLst>
              <a:ext uri="{FF2B5EF4-FFF2-40B4-BE49-F238E27FC236}">
                <a16:creationId xmlns:a16="http://schemas.microsoft.com/office/drawing/2014/main" id="{41BEF4DF-37DA-1A9C-F4D3-F370B6B26BFA}"/>
              </a:ext>
            </a:extLst>
          </p:cNvPr>
          <p:cNvGrpSpPr/>
          <p:nvPr/>
        </p:nvGrpSpPr>
        <p:grpSpPr>
          <a:xfrm>
            <a:off x="2460919" y="3952119"/>
            <a:ext cx="8254706" cy="867482"/>
            <a:chOff x="2460919" y="3952119"/>
            <a:chExt cx="8254706" cy="867482"/>
          </a:xfrm>
        </p:grpSpPr>
        <p:sp>
          <p:nvSpPr>
            <p:cNvPr id="274" name="TextBox 273">
              <a:extLst>
                <a:ext uri="{FF2B5EF4-FFF2-40B4-BE49-F238E27FC236}">
                  <a16:creationId xmlns:a16="http://schemas.microsoft.com/office/drawing/2014/main" id="{21DAC24C-4D88-041B-B9E7-4279D700E03D}"/>
                </a:ext>
              </a:extLst>
            </p:cNvPr>
            <p:cNvSpPr txBox="1"/>
            <p:nvPr/>
          </p:nvSpPr>
          <p:spPr>
            <a:xfrm>
              <a:off x="3135210" y="3952119"/>
              <a:ext cx="7580415" cy="867482"/>
            </a:xfrm>
            <a:prstGeom prst="rect">
              <a:avLst/>
            </a:prstGeom>
            <a:noFill/>
          </p:spPr>
          <p:txBody>
            <a:bodyPr wrap="square" rtlCol="0">
              <a:spAutoFit/>
            </a:bodyPr>
            <a:lstStyle/>
            <a:p>
              <a:pPr>
                <a:lnSpc>
                  <a:spcPct val="120000"/>
                </a:lnSpc>
              </a:pPr>
              <a:r>
                <a:rPr lang="en-US" sz="2200"/>
                <a:t>Ở cân bằng </a:t>
              </a:r>
              <a:r>
                <a:rPr lang="en-US" sz="2200" b="1">
                  <a:solidFill>
                    <a:srgbClr val="7030A0"/>
                  </a:solidFill>
                </a:rPr>
                <a:t>(4)</a:t>
              </a:r>
              <a:r>
                <a:rPr lang="en-US" sz="2200"/>
                <a:t>, H</a:t>
              </a:r>
              <a:r>
                <a:rPr lang="en-US" sz="2200" baseline="-25000"/>
                <a:t>2</a:t>
              </a:r>
              <a:r>
                <a:rPr lang="en-US" sz="2200"/>
                <a:t>O đóng vai trò là acid vì là chất cho H</a:t>
              </a:r>
              <a:r>
                <a:rPr lang="en-US" sz="2200" baseline="30000"/>
                <a:t>+</a:t>
              </a:r>
              <a:r>
                <a:rPr lang="en-US" sz="2200"/>
                <a:t>; </a:t>
              </a:r>
            </a:p>
            <a:p>
              <a:pPr>
                <a:lnSpc>
                  <a:spcPct val="120000"/>
                </a:lnSpc>
              </a:pPr>
              <a:r>
                <a:rPr lang="en-US" sz="2200"/>
                <a:t>Ở cân bằng </a:t>
              </a:r>
              <a:r>
                <a:rPr lang="en-US" sz="2200" b="1">
                  <a:solidFill>
                    <a:srgbClr val="7030A0"/>
                  </a:solidFill>
                </a:rPr>
                <a:t>(5)</a:t>
              </a:r>
              <a:r>
                <a:rPr lang="en-US" sz="2200"/>
                <a:t> H</a:t>
              </a:r>
              <a:r>
                <a:rPr lang="en-US" sz="2200" baseline="-25000"/>
                <a:t>2</a:t>
              </a:r>
              <a:r>
                <a:rPr lang="en-US" sz="2200"/>
                <a:t>O đóng vai trò là base vì là chất nhận H</a:t>
              </a:r>
              <a:r>
                <a:rPr lang="en-US" sz="2200" baseline="30000"/>
                <a:t>+</a:t>
              </a:r>
              <a:r>
                <a:rPr lang="en-US" sz="2200"/>
                <a:t>.</a:t>
              </a:r>
            </a:p>
          </p:txBody>
        </p:sp>
        <p:pic>
          <p:nvPicPr>
            <p:cNvPr id="275" name="Picture 274">
              <a:extLst>
                <a:ext uri="{FF2B5EF4-FFF2-40B4-BE49-F238E27FC236}">
                  <a16:creationId xmlns:a16="http://schemas.microsoft.com/office/drawing/2014/main" id="{BB7E4F94-3860-8A01-FF80-11577A7E075F}"/>
                </a:ext>
              </a:extLst>
            </p:cNvPr>
            <p:cNvPicPr>
              <a:picLocks noChangeAspect="1"/>
            </p:cNvPicPr>
            <p:nvPr/>
          </p:nvPicPr>
          <p:blipFill>
            <a:blip r:embed="rId8"/>
            <a:stretch>
              <a:fillRect/>
            </a:stretch>
          </p:blipFill>
          <p:spPr>
            <a:xfrm>
              <a:off x="2460919" y="4069630"/>
              <a:ext cx="632460" cy="632460"/>
            </a:xfrm>
            <a:prstGeom prst="rect">
              <a:avLst/>
            </a:prstGeom>
          </p:spPr>
        </p:pic>
      </p:grpSp>
      <p:grpSp>
        <p:nvGrpSpPr>
          <p:cNvPr id="3" name="Group 2">
            <a:extLst>
              <a:ext uri="{FF2B5EF4-FFF2-40B4-BE49-F238E27FC236}">
                <a16:creationId xmlns:a16="http://schemas.microsoft.com/office/drawing/2014/main" id="{186A3457-BBEB-718C-DB7B-931E0E32D803}"/>
              </a:ext>
            </a:extLst>
          </p:cNvPr>
          <p:cNvGrpSpPr/>
          <p:nvPr/>
        </p:nvGrpSpPr>
        <p:grpSpPr>
          <a:xfrm>
            <a:off x="2460919" y="5038030"/>
            <a:ext cx="6797382" cy="867482"/>
            <a:chOff x="2460919" y="5038030"/>
            <a:chExt cx="6797382" cy="867482"/>
          </a:xfrm>
        </p:grpSpPr>
        <p:sp>
          <p:nvSpPr>
            <p:cNvPr id="277" name="TextBox 276">
              <a:extLst>
                <a:ext uri="{FF2B5EF4-FFF2-40B4-BE49-F238E27FC236}">
                  <a16:creationId xmlns:a16="http://schemas.microsoft.com/office/drawing/2014/main" id="{5215C830-E5C0-CA5B-72A2-211125BFE14A}"/>
                </a:ext>
              </a:extLst>
            </p:cNvPr>
            <p:cNvSpPr txBox="1"/>
            <p:nvPr/>
          </p:nvSpPr>
          <p:spPr>
            <a:xfrm>
              <a:off x="3135211" y="5038030"/>
              <a:ext cx="6123090" cy="867482"/>
            </a:xfrm>
            <a:prstGeom prst="rect">
              <a:avLst/>
            </a:prstGeom>
            <a:noFill/>
          </p:spPr>
          <p:txBody>
            <a:bodyPr wrap="square" rtlCol="0">
              <a:spAutoFit/>
            </a:bodyPr>
            <a:lstStyle/>
            <a:p>
              <a:pPr>
                <a:lnSpc>
                  <a:spcPct val="120000"/>
                </a:lnSpc>
              </a:pPr>
              <a:r>
                <a:rPr lang="en-US" sz="2200"/>
                <a:t>Vì vậy </a:t>
              </a:r>
              <a:r>
                <a:rPr lang="vi-VN" sz="2200"/>
                <a:t>H</a:t>
              </a:r>
              <a:r>
                <a:rPr lang="vi-VN" sz="2200" baseline="-25000"/>
                <a:t>2</a:t>
              </a:r>
              <a:r>
                <a:rPr lang="vi-VN" sz="2200"/>
                <a:t>O được cho là chất có tính lưỡng tính </a:t>
              </a:r>
              <a:endParaRPr lang="en-US" sz="2200"/>
            </a:p>
            <a:p>
              <a:pPr>
                <a:lnSpc>
                  <a:spcPct val="120000"/>
                </a:lnSpc>
              </a:pPr>
              <a:r>
                <a:rPr lang="vi-VN" sz="2200"/>
                <a:t>(là chất vừa có tính acid, vừa có tính base).</a:t>
              </a:r>
              <a:endParaRPr lang="en-US" sz="2200"/>
            </a:p>
          </p:txBody>
        </p:sp>
        <p:pic>
          <p:nvPicPr>
            <p:cNvPr id="279" name="Picture 278">
              <a:extLst>
                <a:ext uri="{FF2B5EF4-FFF2-40B4-BE49-F238E27FC236}">
                  <a16:creationId xmlns:a16="http://schemas.microsoft.com/office/drawing/2014/main" id="{A1E145C5-F090-2E7E-503F-6D6A0C341303}"/>
                </a:ext>
              </a:extLst>
            </p:cNvPr>
            <p:cNvPicPr>
              <a:picLocks noChangeAspect="1"/>
            </p:cNvPicPr>
            <p:nvPr/>
          </p:nvPicPr>
          <p:blipFill>
            <a:blip r:embed="rId8"/>
            <a:stretch>
              <a:fillRect/>
            </a:stretch>
          </p:blipFill>
          <p:spPr>
            <a:xfrm>
              <a:off x="2460919" y="5155541"/>
              <a:ext cx="632460" cy="632460"/>
            </a:xfrm>
            <a:prstGeom prst="rect">
              <a:avLst/>
            </a:prstGeom>
          </p:spPr>
        </p:pic>
      </p:grpSp>
    </p:spTree>
    <p:extLst>
      <p:ext uri="{BB962C8B-B14F-4D97-AF65-F5344CB8AC3E}">
        <p14:creationId xmlns:p14="http://schemas.microsoft.com/office/powerpoint/2010/main" val="3330992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CBAD994-B1D1-CB77-FA16-37B3D5C748F1}"/>
              </a:ext>
            </a:extLst>
          </p:cNvPr>
          <p:cNvGrpSpPr/>
          <p:nvPr/>
        </p:nvGrpSpPr>
        <p:grpSpPr>
          <a:xfrm>
            <a:off x="2449340" y="376012"/>
            <a:ext cx="7582957" cy="2273604"/>
            <a:chOff x="1533808" y="701937"/>
            <a:chExt cx="7582957" cy="2273604"/>
          </a:xfrm>
        </p:grpSpPr>
        <p:sp>
          <p:nvSpPr>
            <p:cNvPr id="23" name="Rectangle: Rounded Corners 22">
              <a:extLst>
                <a:ext uri="{FF2B5EF4-FFF2-40B4-BE49-F238E27FC236}">
                  <a16:creationId xmlns:a16="http://schemas.microsoft.com/office/drawing/2014/main" id="{E06F9E5B-93DB-BF17-46BD-9BAE85E3B5F3}"/>
                </a:ext>
              </a:extLst>
            </p:cNvPr>
            <p:cNvSpPr/>
            <p:nvPr/>
          </p:nvSpPr>
          <p:spPr>
            <a:xfrm rot="21480000">
              <a:off x="1822876" y="701937"/>
              <a:ext cx="2528258" cy="890806"/>
            </a:xfrm>
            <a:prstGeom prst="roundRect">
              <a:avLst>
                <a:gd name="adj" fmla="val 6233"/>
              </a:avLst>
            </a:prstGeom>
            <a:solidFill>
              <a:schemeClr val="accent1">
                <a:lumMod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B5E1A7B-E43A-0618-7F86-79355B5D350F}"/>
                </a:ext>
              </a:extLst>
            </p:cNvPr>
            <p:cNvGrpSpPr/>
            <p:nvPr/>
          </p:nvGrpSpPr>
          <p:grpSpPr>
            <a:xfrm>
              <a:off x="1533808" y="1273817"/>
              <a:ext cx="7582957" cy="1701724"/>
              <a:chOff x="1533808" y="875465"/>
              <a:chExt cx="7582957" cy="1701724"/>
            </a:xfrm>
          </p:grpSpPr>
          <p:sp>
            <p:nvSpPr>
              <p:cNvPr id="26" name="Rectangle: Rounded Corners 25">
                <a:extLst>
                  <a:ext uri="{FF2B5EF4-FFF2-40B4-BE49-F238E27FC236}">
                    <a16:creationId xmlns:a16="http://schemas.microsoft.com/office/drawing/2014/main" id="{02751698-75E2-45D1-D929-A51BA876F5E2}"/>
                  </a:ext>
                </a:extLst>
              </p:cNvPr>
              <p:cNvSpPr/>
              <p:nvPr/>
            </p:nvSpPr>
            <p:spPr>
              <a:xfrm rot="21480000">
                <a:off x="1598018" y="875465"/>
                <a:ext cx="7463523" cy="1701724"/>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B158590-7C3B-ACAC-6EA2-5EBF41647440}"/>
                  </a:ext>
                </a:extLst>
              </p:cNvPr>
              <p:cNvSpPr/>
              <p:nvPr/>
            </p:nvSpPr>
            <p:spPr>
              <a:xfrm>
                <a:off x="1533808" y="1152930"/>
                <a:ext cx="7582957" cy="1124359"/>
              </a:xfrm>
              <a:prstGeom prst="roundRect">
                <a:avLst>
                  <a:gd name="adj" fmla="val 19125"/>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620F0D2-779E-46ED-6ACD-AB7EB6A4CDC9}"/>
                  </a:ext>
                </a:extLst>
              </p:cNvPr>
              <p:cNvSpPr txBox="1"/>
              <p:nvPr/>
            </p:nvSpPr>
            <p:spPr>
              <a:xfrm>
                <a:off x="1723107" y="1269965"/>
                <a:ext cx="7311119" cy="867482"/>
              </a:xfrm>
              <a:prstGeom prst="rect">
                <a:avLst/>
              </a:prstGeom>
              <a:noFill/>
            </p:spPr>
            <p:txBody>
              <a:bodyPr wrap="square" rtlCol="0">
                <a:spAutoFit/>
              </a:bodyPr>
              <a:lstStyle/>
              <a:p>
                <a:pPr>
                  <a:lnSpc>
                    <a:spcPct val="120000"/>
                  </a:lnSpc>
                </a:pPr>
                <a:r>
                  <a:rPr lang="vi-VN" sz="2200"/>
                  <a:t>Cặp CH</a:t>
                </a:r>
                <a:r>
                  <a:rPr lang="vi-VN" sz="2200" baseline="-25000"/>
                  <a:t>3</a:t>
                </a:r>
                <a:r>
                  <a:rPr lang="vi-VN" sz="2200"/>
                  <a:t>COOH/ CH</a:t>
                </a:r>
                <a:r>
                  <a:rPr lang="vi-VN" sz="2200" baseline="-25000"/>
                  <a:t>3</a:t>
                </a:r>
                <a:r>
                  <a:rPr lang="vi-VN" sz="2200"/>
                  <a:t>COO</a:t>
                </a:r>
                <a:r>
                  <a:rPr lang="vi-VN" sz="2800" baseline="30000"/>
                  <a:t>-</a:t>
                </a:r>
                <a:r>
                  <a:rPr lang="vi-VN" sz="2200"/>
                  <a:t> gọi là cặp acid/ base liên hợp, tương tự H</a:t>
                </a:r>
                <a:r>
                  <a:rPr lang="vi-VN" sz="2200" baseline="-25000"/>
                  <a:t>2</a:t>
                </a:r>
                <a:r>
                  <a:rPr lang="vi-VN" sz="2200"/>
                  <a:t>O là base liên hợp của acid H</a:t>
                </a:r>
                <a:r>
                  <a:rPr lang="vi-VN" sz="2200" baseline="-25000"/>
                  <a:t>3</a:t>
                </a:r>
                <a:r>
                  <a:rPr lang="vi-VN" sz="2200"/>
                  <a:t>O</a:t>
                </a:r>
                <a:r>
                  <a:rPr lang="vi-VN" sz="2200" baseline="30000"/>
                  <a:t>+</a:t>
                </a:r>
                <a:r>
                  <a:rPr lang="vi-VN" sz="2200"/>
                  <a:t>.</a:t>
                </a:r>
              </a:p>
            </p:txBody>
          </p:sp>
        </p:grpSp>
        <p:sp>
          <p:nvSpPr>
            <p:cNvPr id="25" name="TextBox 24">
              <a:extLst>
                <a:ext uri="{FF2B5EF4-FFF2-40B4-BE49-F238E27FC236}">
                  <a16:creationId xmlns:a16="http://schemas.microsoft.com/office/drawing/2014/main" id="{B619B4A1-2D62-2804-730A-E2ABC3469053}"/>
                </a:ext>
              </a:extLst>
            </p:cNvPr>
            <p:cNvSpPr txBox="1"/>
            <p:nvPr/>
          </p:nvSpPr>
          <p:spPr>
            <a:xfrm rot="21480000">
              <a:off x="2248999" y="809588"/>
              <a:ext cx="1978427" cy="461665"/>
            </a:xfrm>
            <a:prstGeom prst="rect">
              <a:avLst/>
            </a:prstGeom>
            <a:noFill/>
          </p:spPr>
          <p:txBody>
            <a:bodyPr wrap="none" rtlCol="0">
              <a:spAutoFit/>
            </a:bodyPr>
            <a:lstStyle/>
            <a:p>
              <a:r>
                <a:rPr lang="en-US" sz="2400" b="1">
                  <a:solidFill>
                    <a:schemeClr val="bg1"/>
                  </a:solidFill>
                </a:rPr>
                <a:t>EM CÓ BIẾT</a:t>
              </a:r>
            </a:p>
          </p:txBody>
        </p:sp>
      </p:grpSp>
      <p:sp>
        <p:nvSpPr>
          <p:cNvPr id="29" name="Oval 28">
            <a:extLst>
              <a:ext uri="{FF2B5EF4-FFF2-40B4-BE49-F238E27FC236}">
                <a16:creationId xmlns:a16="http://schemas.microsoft.com/office/drawing/2014/main" id="{3DF3DCD0-BCB6-A25A-1398-E4D965133506}"/>
              </a:ext>
            </a:extLst>
          </p:cNvPr>
          <p:cNvSpPr/>
          <p:nvPr/>
        </p:nvSpPr>
        <p:spPr>
          <a:xfrm>
            <a:off x="2029461" y="223935"/>
            <a:ext cx="1114422" cy="111442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EACD765-38E6-660E-507B-05E308AB72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4219" y="364836"/>
            <a:ext cx="806739" cy="806739"/>
          </a:xfrm>
          <a:prstGeom prst="rect">
            <a:avLst/>
          </a:prstGeom>
        </p:spPr>
      </p:pic>
      <p:grpSp>
        <p:nvGrpSpPr>
          <p:cNvPr id="2" name="Group 1">
            <a:extLst>
              <a:ext uri="{FF2B5EF4-FFF2-40B4-BE49-F238E27FC236}">
                <a16:creationId xmlns:a16="http://schemas.microsoft.com/office/drawing/2014/main" id="{41FAE5D1-E72E-08B8-3586-3843F8EA5E70}"/>
              </a:ext>
            </a:extLst>
          </p:cNvPr>
          <p:cNvGrpSpPr/>
          <p:nvPr/>
        </p:nvGrpSpPr>
        <p:grpSpPr>
          <a:xfrm>
            <a:off x="1571154" y="2643575"/>
            <a:ext cx="4403131" cy="3896924"/>
            <a:chOff x="1571154" y="2643575"/>
            <a:chExt cx="4403131" cy="3896924"/>
          </a:xfrm>
        </p:grpSpPr>
        <p:pic>
          <p:nvPicPr>
            <p:cNvPr id="25602" name="Picture 2">
              <a:extLst>
                <a:ext uri="{FF2B5EF4-FFF2-40B4-BE49-F238E27FC236}">
                  <a16:creationId xmlns:a16="http://schemas.microsoft.com/office/drawing/2014/main" id="{B7C7F952-9F56-2B0E-9648-D2CE263EBF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1154" y="2643575"/>
              <a:ext cx="4403131" cy="34021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94958D63-B118-830F-63C2-F439101C5EEC}"/>
                </a:ext>
              </a:extLst>
            </p:cNvPr>
            <p:cNvSpPr/>
            <p:nvPr/>
          </p:nvSpPr>
          <p:spPr>
            <a:xfrm>
              <a:off x="2683901" y="6028100"/>
              <a:ext cx="1935724" cy="51239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CH</a:t>
              </a:r>
              <a:r>
                <a:rPr lang="en-US" sz="2200" b="1" baseline="-25000"/>
                <a:t>3</a:t>
              </a:r>
              <a:r>
                <a:rPr lang="en-US" sz="2200" b="1"/>
                <a:t>COOH</a:t>
              </a:r>
            </a:p>
          </p:txBody>
        </p:sp>
      </p:grpSp>
      <p:grpSp>
        <p:nvGrpSpPr>
          <p:cNvPr id="3" name="Group 2">
            <a:extLst>
              <a:ext uri="{FF2B5EF4-FFF2-40B4-BE49-F238E27FC236}">
                <a16:creationId xmlns:a16="http://schemas.microsoft.com/office/drawing/2014/main" id="{127E99BB-1A52-DC66-0352-ACC86D0DA46B}"/>
              </a:ext>
            </a:extLst>
          </p:cNvPr>
          <p:cNvGrpSpPr/>
          <p:nvPr/>
        </p:nvGrpSpPr>
        <p:grpSpPr>
          <a:xfrm>
            <a:off x="6224589" y="2543175"/>
            <a:ext cx="4052886" cy="3997324"/>
            <a:chOff x="6224589" y="2543175"/>
            <a:chExt cx="4052886" cy="3997324"/>
          </a:xfrm>
        </p:grpSpPr>
        <p:pic>
          <p:nvPicPr>
            <p:cNvPr id="25604" name="Picture 4" descr="Acetate - Wikipedia">
              <a:extLst>
                <a:ext uri="{FF2B5EF4-FFF2-40B4-BE49-F238E27FC236}">
                  <a16:creationId xmlns:a16="http://schemas.microsoft.com/office/drawing/2014/main" id="{C4F50BA1-48F4-19E1-42ED-E6407D2BC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4589" y="2543175"/>
              <a:ext cx="4052886" cy="34451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439955EC-45FD-9474-1A9C-2440542381C6}"/>
                </a:ext>
              </a:extLst>
            </p:cNvPr>
            <p:cNvSpPr/>
            <p:nvPr/>
          </p:nvSpPr>
          <p:spPr>
            <a:xfrm>
              <a:off x="7534275" y="6028100"/>
              <a:ext cx="1935724" cy="51239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CH</a:t>
              </a:r>
              <a:r>
                <a:rPr lang="en-US" sz="2200" b="1" baseline="-25000"/>
                <a:t>3</a:t>
              </a:r>
              <a:r>
                <a:rPr lang="en-US" sz="2200" b="1"/>
                <a:t>COO</a:t>
              </a:r>
              <a:r>
                <a:rPr lang="en-US" sz="2800" b="1" baseline="30000"/>
                <a:t>-</a:t>
              </a:r>
              <a:endParaRPr lang="en-US" sz="2200" b="1" baseline="30000"/>
            </a:p>
          </p:txBody>
        </p:sp>
      </p:grpSp>
    </p:spTree>
    <p:extLst>
      <p:ext uri="{BB962C8B-B14F-4D97-AF65-F5344CB8AC3E}">
        <p14:creationId xmlns:p14="http://schemas.microsoft.com/office/powerpoint/2010/main" val="3455939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5D1B8F13-F757-530F-7C8F-7215AA604B1D}"/>
              </a:ext>
            </a:extLst>
          </p:cNvPr>
          <p:cNvGrpSpPr/>
          <p:nvPr/>
        </p:nvGrpSpPr>
        <p:grpSpPr>
          <a:xfrm>
            <a:off x="2171099" y="0"/>
            <a:ext cx="7849803" cy="1013461"/>
            <a:chOff x="2171099" y="0"/>
            <a:chExt cx="7849803" cy="1013461"/>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9" y="0"/>
              <a:ext cx="7849803" cy="1013461"/>
              <a:chOff x="2512638" y="0"/>
              <a:chExt cx="7487967" cy="1013461"/>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874704" y="-3112441"/>
                <a:ext cx="763836"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09800" y="339676"/>
              <a:ext cx="7772400" cy="443198"/>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2. ACID/ BASE MẠNH VÀ ACID/ BASE YẾU</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9E3969D7-316C-5C84-BC8B-A7C271D1F8B9}"/>
              </a:ext>
            </a:extLst>
          </p:cNvPr>
          <p:cNvGrpSpPr/>
          <p:nvPr/>
        </p:nvGrpSpPr>
        <p:grpSpPr>
          <a:xfrm>
            <a:off x="2006600" y="1607819"/>
            <a:ext cx="8178800" cy="1076325"/>
            <a:chOff x="431800" y="1295399"/>
            <a:chExt cx="8178800" cy="1076325"/>
          </a:xfrm>
        </p:grpSpPr>
        <p:sp>
          <p:nvSpPr>
            <p:cNvPr id="28" name="Rectangle: Rounded Corners 27">
              <a:extLst>
                <a:ext uri="{FF2B5EF4-FFF2-40B4-BE49-F238E27FC236}">
                  <a16:creationId xmlns:a16="http://schemas.microsoft.com/office/drawing/2014/main" id="{7A727547-1F81-B44A-A29D-D46986A318F2}"/>
                </a:ext>
              </a:extLst>
            </p:cNvPr>
            <p:cNvSpPr/>
            <p:nvPr/>
          </p:nvSpPr>
          <p:spPr>
            <a:xfrm>
              <a:off x="431800" y="1295399"/>
              <a:ext cx="8178800" cy="1076325"/>
            </a:xfrm>
            <a:prstGeom prst="roundRect">
              <a:avLst/>
            </a:prstGeom>
            <a:solidFill>
              <a:srgbClr val="FFFF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A8B68AC-80AD-8362-EEB0-7FC2B3394180}"/>
                </a:ext>
              </a:extLst>
            </p:cNvPr>
            <p:cNvSpPr txBox="1"/>
            <p:nvPr/>
          </p:nvSpPr>
          <p:spPr>
            <a:xfrm>
              <a:off x="617531" y="1368909"/>
              <a:ext cx="7807338" cy="891206"/>
            </a:xfrm>
            <a:prstGeom prst="rect">
              <a:avLst/>
            </a:prstGeom>
            <a:noFill/>
          </p:spPr>
          <p:txBody>
            <a:bodyPr wrap="square" rtlCol="0">
              <a:spAutoFit/>
            </a:bodyPr>
            <a:lstStyle/>
            <a:p>
              <a:pPr>
                <a:lnSpc>
                  <a:spcPct val="124000"/>
                </a:lnSpc>
              </a:pPr>
              <a:r>
                <a:rPr lang="vi-VN" sz="2200"/>
                <a:t>Theo thuyết Br</a:t>
              </a:r>
              <a:r>
                <a:rPr lang="en-US" b="1">
                  <a:latin typeface="+mj-lt"/>
                  <a:sym typeface="Symbol" panose="05050102010706020507" pitchFamily="18" charset="2"/>
                </a:rPr>
                <a:t></a:t>
              </a:r>
              <a:r>
                <a:rPr lang="vi-VN" sz="2200"/>
                <a:t>nsted - Lowry, HCl và CH</a:t>
              </a:r>
              <a:r>
                <a:rPr lang="vi-VN" sz="2200" baseline="-25000"/>
                <a:t>3</a:t>
              </a:r>
              <a:r>
                <a:rPr lang="vi-VN" sz="2200"/>
                <a:t>COOH đều là acid; tuy nhiên, có sự khác nhau khi viết phương trình điện li:</a:t>
              </a:r>
            </a:p>
          </p:txBody>
        </p:sp>
      </p:grpSp>
      <p:grpSp>
        <p:nvGrpSpPr>
          <p:cNvPr id="256" name="Group 255">
            <a:extLst>
              <a:ext uri="{FF2B5EF4-FFF2-40B4-BE49-F238E27FC236}">
                <a16:creationId xmlns:a16="http://schemas.microsoft.com/office/drawing/2014/main" id="{BC362299-F8EA-D329-F4E3-EFF9F34C878B}"/>
              </a:ext>
            </a:extLst>
          </p:cNvPr>
          <p:cNvGrpSpPr/>
          <p:nvPr/>
        </p:nvGrpSpPr>
        <p:grpSpPr>
          <a:xfrm>
            <a:off x="3238501" y="4143131"/>
            <a:ext cx="5565400" cy="686264"/>
            <a:chOff x="2003803" y="2228606"/>
            <a:chExt cx="5565400" cy="686264"/>
          </a:xfrm>
        </p:grpSpPr>
        <p:sp>
          <p:nvSpPr>
            <p:cNvPr id="257" name="Hexagon 256">
              <a:extLst>
                <a:ext uri="{FF2B5EF4-FFF2-40B4-BE49-F238E27FC236}">
                  <a16:creationId xmlns:a16="http://schemas.microsoft.com/office/drawing/2014/main" id="{C38F7F6F-1200-0FE3-BDC8-0EEC78A23DD5}"/>
                </a:ext>
              </a:extLst>
            </p:cNvPr>
            <p:cNvSpPr/>
            <p:nvPr/>
          </p:nvSpPr>
          <p:spPr>
            <a:xfrm>
              <a:off x="2003803" y="2228606"/>
              <a:ext cx="5565400"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extBox 257">
              <a:extLst>
                <a:ext uri="{FF2B5EF4-FFF2-40B4-BE49-F238E27FC236}">
                  <a16:creationId xmlns:a16="http://schemas.microsoft.com/office/drawing/2014/main" id="{81522B4C-9FAF-C839-0982-19FC429A6400}"/>
                </a:ext>
              </a:extLst>
            </p:cNvPr>
            <p:cNvSpPr txBox="1"/>
            <p:nvPr/>
          </p:nvSpPr>
          <p:spPr>
            <a:xfrm>
              <a:off x="2214752" y="2329178"/>
              <a:ext cx="5143500" cy="523220"/>
            </a:xfrm>
            <a:prstGeom prst="rect">
              <a:avLst/>
            </a:prstGeom>
            <a:noFill/>
          </p:spPr>
          <p:txBody>
            <a:bodyPr wrap="square" rtlCol="0">
              <a:spAutoFit/>
            </a:bodyPr>
            <a:lstStyle/>
            <a:p>
              <a:pPr algn="ctr"/>
              <a:r>
                <a:rPr lang="en-US" sz="2800" b="1">
                  <a:solidFill>
                    <a:srgbClr val="FF0000"/>
                  </a:solidFill>
                  <a:latin typeface="+mj-lt"/>
                </a:rPr>
                <a:t>CH</a:t>
              </a:r>
              <a:r>
                <a:rPr lang="en-US" sz="2800" b="1" baseline="-25000">
                  <a:solidFill>
                    <a:srgbClr val="FF0000"/>
                  </a:solidFill>
                  <a:latin typeface="+mj-lt"/>
                </a:rPr>
                <a:t>3</a:t>
              </a:r>
              <a:r>
                <a:rPr lang="en-US" sz="2800" b="1">
                  <a:solidFill>
                    <a:srgbClr val="FF0000"/>
                  </a:solidFill>
                  <a:latin typeface="+mj-lt"/>
                </a:rPr>
                <a:t>COOH  ⇌  CH</a:t>
              </a:r>
              <a:r>
                <a:rPr lang="en-US" sz="2800" b="1" baseline="-25000">
                  <a:solidFill>
                    <a:srgbClr val="FF0000"/>
                  </a:solidFill>
                  <a:latin typeface="+mj-lt"/>
                </a:rPr>
                <a:t>3</a:t>
              </a:r>
              <a:r>
                <a:rPr lang="en-US" sz="2800" b="1">
                  <a:solidFill>
                    <a:srgbClr val="FF0000"/>
                  </a:solidFill>
                  <a:latin typeface="+mj-lt"/>
                </a:rPr>
                <a:t>COO</a:t>
              </a:r>
              <a:r>
                <a:rPr lang="en-US" sz="3600" b="1" baseline="30000">
                  <a:solidFill>
                    <a:srgbClr val="FF0000"/>
                  </a:solidFill>
                  <a:latin typeface="+mj-lt"/>
                </a:rPr>
                <a:t>-</a:t>
              </a:r>
              <a:r>
                <a:rPr lang="en-US" sz="2800" b="1">
                  <a:solidFill>
                    <a:srgbClr val="FF0000"/>
                  </a:solidFill>
                  <a:latin typeface="+mj-lt"/>
                </a:rPr>
                <a:t>  +  H</a:t>
              </a:r>
              <a:r>
                <a:rPr lang="en-US" sz="2800" b="1" baseline="30000">
                  <a:solidFill>
                    <a:srgbClr val="FF0000"/>
                  </a:solidFill>
                  <a:latin typeface="+mj-lt"/>
                </a:rPr>
                <a:t>+</a:t>
              </a:r>
            </a:p>
          </p:txBody>
        </p:sp>
      </p:grpSp>
      <p:sp>
        <p:nvSpPr>
          <p:cNvPr id="259" name="TextBox 258">
            <a:extLst>
              <a:ext uri="{FF2B5EF4-FFF2-40B4-BE49-F238E27FC236}">
                <a16:creationId xmlns:a16="http://schemas.microsoft.com/office/drawing/2014/main" id="{A771DD86-D4BA-9DA2-B902-8F7A69F8BAC9}"/>
              </a:ext>
            </a:extLst>
          </p:cNvPr>
          <p:cNvSpPr txBox="1"/>
          <p:nvPr/>
        </p:nvSpPr>
        <p:spPr>
          <a:xfrm>
            <a:off x="8849993" y="4130546"/>
            <a:ext cx="730460" cy="561885"/>
          </a:xfrm>
          <a:prstGeom prst="rect">
            <a:avLst/>
          </a:prstGeom>
          <a:noFill/>
        </p:spPr>
        <p:txBody>
          <a:bodyPr wrap="square" rtlCol="0">
            <a:spAutoFit/>
          </a:bodyPr>
          <a:lstStyle/>
          <a:p>
            <a:pPr>
              <a:lnSpc>
                <a:spcPct val="120000"/>
              </a:lnSpc>
            </a:pPr>
            <a:r>
              <a:rPr lang="en-US" sz="2800" b="1">
                <a:solidFill>
                  <a:srgbClr val="7030A0"/>
                </a:solidFill>
                <a:latin typeface="+mj-lt"/>
              </a:rPr>
              <a:t>(6)</a:t>
            </a:r>
          </a:p>
        </p:txBody>
      </p:sp>
      <p:grpSp>
        <p:nvGrpSpPr>
          <p:cNvPr id="260" name="Group 259">
            <a:extLst>
              <a:ext uri="{FF2B5EF4-FFF2-40B4-BE49-F238E27FC236}">
                <a16:creationId xmlns:a16="http://schemas.microsoft.com/office/drawing/2014/main" id="{20EE518B-D71F-2CB1-A63E-05C3CC471984}"/>
              </a:ext>
            </a:extLst>
          </p:cNvPr>
          <p:cNvGrpSpPr/>
          <p:nvPr/>
        </p:nvGrpSpPr>
        <p:grpSpPr>
          <a:xfrm>
            <a:off x="4355919" y="3146705"/>
            <a:ext cx="3423878" cy="686264"/>
            <a:chOff x="4297722" y="2463336"/>
            <a:chExt cx="3423878" cy="686264"/>
          </a:xfrm>
        </p:grpSpPr>
        <p:sp>
          <p:nvSpPr>
            <p:cNvPr id="261" name="Hexagon 260">
              <a:extLst>
                <a:ext uri="{FF2B5EF4-FFF2-40B4-BE49-F238E27FC236}">
                  <a16:creationId xmlns:a16="http://schemas.microsoft.com/office/drawing/2014/main" id="{00C3D9AA-E5B9-4D4D-E225-3297E7258692}"/>
                </a:ext>
              </a:extLst>
            </p:cNvPr>
            <p:cNvSpPr/>
            <p:nvPr/>
          </p:nvSpPr>
          <p:spPr>
            <a:xfrm>
              <a:off x="4297722" y="2463336"/>
              <a:ext cx="3423878"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TextBox 261">
              <a:extLst>
                <a:ext uri="{FF2B5EF4-FFF2-40B4-BE49-F238E27FC236}">
                  <a16:creationId xmlns:a16="http://schemas.microsoft.com/office/drawing/2014/main" id="{30D926E7-3C61-2E7E-EE26-1EE2841EAC46}"/>
                </a:ext>
              </a:extLst>
            </p:cNvPr>
            <p:cNvSpPr txBox="1"/>
            <p:nvPr/>
          </p:nvSpPr>
          <p:spPr>
            <a:xfrm>
              <a:off x="4529944" y="2563908"/>
              <a:ext cx="3010235" cy="523220"/>
            </a:xfrm>
            <a:prstGeom prst="rect">
              <a:avLst/>
            </a:prstGeom>
            <a:noFill/>
          </p:spPr>
          <p:txBody>
            <a:bodyPr wrap="square" rtlCol="0">
              <a:spAutoFit/>
            </a:bodyPr>
            <a:lstStyle/>
            <a:p>
              <a:pPr algn="ctr"/>
              <a:r>
                <a:rPr lang="en-US" sz="2800" b="1">
                  <a:solidFill>
                    <a:srgbClr val="FF0000"/>
                  </a:solidFill>
                  <a:latin typeface="+mj-lt"/>
                </a:rPr>
                <a:t>HCl  </a:t>
              </a:r>
              <a:r>
                <a:rPr lang="en-US" sz="2800" b="1">
                  <a:solidFill>
                    <a:srgbClr val="FF0000"/>
                  </a:solidFill>
                  <a:latin typeface="+mj-lt"/>
                  <a:cs typeface="Times New Roman" panose="02020603050405020304" pitchFamily="18" charset="0"/>
                </a:rPr>
                <a:t>→  H</a:t>
              </a:r>
              <a:r>
                <a:rPr lang="en-US" sz="2800" b="1" baseline="30000">
                  <a:solidFill>
                    <a:srgbClr val="FF0000"/>
                  </a:solidFill>
                  <a:latin typeface="+mj-lt"/>
                  <a:cs typeface="Times New Roman" panose="02020603050405020304" pitchFamily="18" charset="0"/>
                </a:rPr>
                <a:t>+</a:t>
              </a:r>
              <a:r>
                <a:rPr lang="en-US" sz="2800" b="1">
                  <a:solidFill>
                    <a:srgbClr val="FF0000"/>
                  </a:solidFill>
                  <a:latin typeface="+mj-lt"/>
                  <a:cs typeface="Times New Roman" panose="02020603050405020304" pitchFamily="18" charset="0"/>
                </a:rPr>
                <a:t>  +  Cl</a:t>
              </a:r>
              <a:r>
                <a:rPr lang="en-US" sz="3600" b="1" baseline="30000">
                  <a:solidFill>
                    <a:srgbClr val="FF0000"/>
                  </a:solidFill>
                  <a:latin typeface="+mj-lt"/>
                  <a:cs typeface="Times New Roman" panose="02020603050405020304" pitchFamily="18" charset="0"/>
                </a:rPr>
                <a:t>-</a:t>
              </a:r>
              <a:endParaRPr lang="en-US" sz="2800" b="1" baseline="30000">
                <a:solidFill>
                  <a:srgbClr val="FF0000"/>
                </a:solidFill>
                <a:latin typeface="+mj-lt"/>
              </a:endParaRPr>
            </a:p>
          </p:txBody>
        </p:sp>
      </p:grpSp>
      <p:sp>
        <p:nvSpPr>
          <p:cNvPr id="263" name="TextBox 262">
            <a:extLst>
              <a:ext uri="{FF2B5EF4-FFF2-40B4-BE49-F238E27FC236}">
                <a16:creationId xmlns:a16="http://schemas.microsoft.com/office/drawing/2014/main" id="{279097DE-1EFB-57AC-A41A-E7E78B5DD681}"/>
              </a:ext>
            </a:extLst>
          </p:cNvPr>
          <p:cNvSpPr txBox="1"/>
          <p:nvPr/>
        </p:nvSpPr>
        <p:spPr>
          <a:xfrm>
            <a:off x="7779797" y="3161281"/>
            <a:ext cx="907003" cy="561885"/>
          </a:xfrm>
          <a:prstGeom prst="rect">
            <a:avLst/>
          </a:prstGeom>
          <a:noFill/>
        </p:spPr>
        <p:txBody>
          <a:bodyPr wrap="square" rtlCol="0">
            <a:spAutoFit/>
          </a:bodyPr>
          <a:lstStyle/>
          <a:p>
            <a:pPr>
              <a:lnSpc>
                <a:spcPct val="120000"/>
              </a:lnSpc>
            </a:pPr>
            <a:r>
              <a:rPr lang="en-US" sz="2800" b="1">
                <a:solidFill>
                  <a:srgbClr val="7030A0"/>
                </a:solidFill>
                <a:latin typeface="+mj-lt"/>
              </a:rPr>
              <a:t>(3a)</a:t>
            </a:r>
          </a:p>
        </p:txBody>
      </p:sp>
    </p:spTree>
    <p:extLst>
      <p:ext uri="{BB962C8B-B14F-4D97-AF65-F5344CB8AC3E}">
        <p14:creationId xmlns:p14="http://schemas.microsoft.com/office/powerpoint/2010/main" val="2558767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0"/>
                                        </p:tgtEl>
                                        <p:attrNameLst>
                                          <p:attrName>style.visibility</p:attrName>
                                        </p:attrNameLst>
                                      </p:cBhvr>
                                      <p:to>
                                        <p:strVal val="visible"/>
                                      </p:to>
                                    </p:set>
                                    <p:animEffect transition="in" filter="randombar(horizontal)">
                                      <p:cBhvr>
                                        <p:cTn id="12" dur="500"/>
                                        <p:tgtEl>
                                          <p:spTgt spid="26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63"/>
                                        </p:tgtEl>
                                        <p:attrNameLst>
                                          <p:attrName>style.visibility</p:attrName>
                                        </p:attrNameLst>
                                      </p:cBhvr>
                                      <p:to>
                                        <p:strVal val="visible"/>
                                      </p:to>
                                    </p:set>
                                    <p:animEffect transition="in" filter="randombar(horizontal)">
                                      <p:cBhvr>
                                        <p:cTn id="15" dur="500"/>
                                        <p:tgtEl>
                                          <p:spTgt spid="263"/>
                                        </p:tgtEl>
                                      </p:cBhvr>
                                    </p:animEffect>
                                  </p:childTnLst>
                                </p:cTn>
                              </p:par>
                              <p:par>
                                <p:cTn id="16" presetID="14" presetClass="entr" presetSubtype="10" fill="hold" nodeType="withEffect">
                                  <p:stCondLst>
                                    <p:cond delay="0"/>
                                  </p:stCondLst>
                                  <p:childTnLst>
                                    <p:set>
                                      <p:cBhvr>
                                        <p:cTn id="17" dur="1" fill="hold">
                                          <p:stCondLst>
                                            <p:cond delay="0"/>
                                          </p:stCondLst>
                                        </p:cTn>
                                        <p:tgtEl>
                                          <p:spTgt spid="256"/>
                                        </p:tgtEl>
                                        <p:attrNameLst>
                                          <p:attrName>style.visibility</p:attrName>
                                        </p:attrNameLst>
                                      </p:cBhvr>
                                      <p:to>
                                        <p:strVal val="visible"/>
                                      </p:to>
                                    </p:set>
                                    <p:animEffect transition="in" filter="randombar(horizontal)">
                                      <p:cBhvr>
                                        <p:cTn id="18" dur="500"/>
                                        <p:tgtEl>
                                          <p:spTgt spid="25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9"/>
                                        </p:tgtEl>
                                        <p:attrNameLst>
                                          <p:attrName>style.visibility</p:attrName>
                                        </p:attrNameLst>
                                      </p:cBhvr>
                                      <p:to>
                                        <p:strVal val="visible"/>
                                      </p:to>
                                    </p:set>
                                    <p:animEffect transition="in" filter="randombar(horizontal)">
                                      <p:cBhvr>
                                        <p:cTn id="21"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P spid="26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5D1B8F13-F757-530F-7C8F-7215AA604B1D}"/>
              </a:ext>
            </a:extLst>
          </p:cNvPr>
          <p:cNvGrpSpPr/>
          <p:nvPr/>
        </p:nvGrpSpPr>
        <p:grpSpPr>
          <a:xfrm>
            <a:off x="2171099" y="0"/>
            <a:ext cx="7849803" cy="1013461"/>
            <a:chOff x="2171099" y="0"/>
            <a:chExt cx="7849803" cy="1013461"/>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9" y="0"/>
              <a:ext cx="7849803" cy="1013461"/>
              <a:chOff x="2512638" y="0"/>
              <a:chExt cx="7487967" cy="1013461"/>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874704" y="-3112441"/>
                <a:ext cx="763836"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09800" y="339676"/>
              <a:ext cx="7772400" cy="443198"/>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2. ACID/ BASE MẠNH VÀ ACID/ BASE YẾU</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260" name="Graphic 2">
            <a:extLst>
              <a:ext uri="{FF2B5EF4-FFF2-40B4-BE49-F238E27FC236}">
                <a16:creationId xmlns:a16="http://schemas.microsoft.com/office/drawing/2014/main" id="{F4EC82B3-35F4-2424-191B-AB416B70F961}"/>
              </a:ext>
            </a:extLst>
          </p:cNvPr>
          <p:cNvGrpSpPr/>
          <p:nvPr/>
        </p:nvGrpSpPr>
        <p:grpSpPr>
          <a:xfrm rot="2142484" flipH="1">
            <a:off x="705653" y="2471639"/>
            <a:ext cx="2677390" cy="1807984"/>
            <a:chOff x="-571934" y="3673696"/>
            <a:chExt cx="3997909" cy="2699702"/>
          </a:xfrm>
          <a:solidFill>
            <a:schemeClr val="accent5">
              <a:lumMod val="60000"/>
              <a:lumOff val="40000"/>
            </a:schemeClr>
          </a:solidFill>
        </p:grpSpPr>
        <p:sp>
          <p:nvSpPr>
            <p:cNvPr id="261" name="Freeform: Shape 260">
              <a:extLst>
                <a:ext uri="{FF2B5EF4-FFF2-40B4-BE49-F238E27FC236}">
                  <a16:creationId xmlns:a16="http://schemas.microsoft.com/office/drawing/2014/main" id="{D9889F57-8B4E-90E8-FE1E-B8FC4B80B76D}"/>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grpFill/>
            <a:ln w="11741"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F3B94886-4AA4-3297-9998-BC6ED8D17BE0}"/>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grpFill/>
            <a:ln w="11741"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77DDB761-2DA0-7CF6-D305-B2C0342B9A28}"/>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grpFill/>
            <a:ln w="11741"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58517B31-145D-1B45-6075-33A95C1ABD88}"/>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grpFill/>
            <a:ln w="11741"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5F8D92D0-3A7C-4DB4-74BC-C22ACF475981}"/>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grpFill/>
            <a:ln w="11741"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38C3BB9-1C84-61B4-74FD-2B3AE0F78F3B}"/>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grpFill/>
            <a:ln w="11741"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B5B86F21-56AB-1EC2-1AE2-1E6E6136DFE3}"/>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grpFill/>
            <a:ln w="11741"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AF4F1BB0-7BD3-AC94-5D87-28B7149242B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grpFill/>
            <a:ln w="11741" cap="flat">
              <a:noFill/>
              <a:prstDash val="solid"/>
              <a:miter/>
            </a:ln>
          </p:spPr>
          <p:txBody>
            <a:bodyPr rtlCol="0" anchor="ctr"/>
            <a:lstStyle/>
            <a:p>
              <a:endParaRPr lang="en-US"/>
            </a:p>
          </p:txBody>
        </p:sp>
      </p:grpSp>
      <p:grpSp>
        <p:nvGrpSpPr>
          <p:cNvPr id="269" name="Graphic 2">
            <a:extLst>
              <a:ext uri="{FF2B5EF4-FFF2-40B4-BE49-F238E27FC236}">
                <a16:creationId xmlns:a16="http://schemas.microsoft.com/office/drawing/2014/main" id="{CD5F97B6-FF29-C793-FCC3-BB4358147167}"/>
              </a:ext>
            </a:extLst>
          </p:cNvPr>
          <p:cNvGrpSpPr/>
          <p:nvPr/>
        </p:nvGrpSpPr>
        <p:grpSpPr>
          <a:xfrm rot="19579137">
            <a:off x="9072794" y="2436650"/>
            <a:ext cx="2677390" cy="1807984"/>
            <a:chOff x="-571934" y="3673696"/>
            <a:chExt cx="3997909" cy="2699702"/>
          </a:xfrm>
          <a:solidFill>
            <a:schemeClr val="accent5">
              <a:lumMod val="60000"/>
              <a:lumOff val="40000"/>
            </a:schemeClr>
          </a:solidFill>
        </p:grpSpPr>
        <p:sp>
          <p:nvSpPr>
            <p:cNvPr id="270" name="Freeform: Shape 269">
              <a:extLst>
                <a:ext uri="{FF2B5EF4-FFF2-40B4-BE49-F238E27FC236}">
                  <a16:creationId xmlns:a16="http://schemas.microsoft.com/office/drawing/2014/main" id="{B26DCC90-6FA9-6341-FA30-EDEC5C230929}"/>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grpFill/>
            <a:ln w="11741"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093AB44-50BD-5BEA-FF37-DA1A62FB91E6}"/>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grpFill/>
            <a:ln w="11741"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EF54AB73-B3CC-EBB5-FB85-DEC31077516C}"/>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grpFill/>
            <a:ln w="11741"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86774BAE-1F99-0457-8873-4282102D13CC}"/>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grpFill/>
            <a:ln w="11741"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DEE23869-A745-C25D-CB02-52769823688A}"/>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grpFill/>
            <a:ln w="11741"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3981FCFF-289A-ABFD-726A-E5748C33AD79}"/>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grpFill/>
            <a:ln w="11741"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9A5D11F-5050-4245-1153-1BD6306429A3}"/>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grpFill/>
            <a:ln w="11741"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35A50639-7E60-7938-A705-7A5574AFB73F}"/>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grpFill/>
            <a:ln w="11741" cap="flat">
              <a:noFill/>
              <a:prstDash val="solid"/>
              <a:miter/>
            </a:ln>
          </p:spPr>
          <p:txBody>
            <a:bodyPr rtlCol="0" anchor="ctr"/>
            <a:lstStyle/>
            <a:p>
              <a:endParaRPr lang="en-US"/>
            </a:p>
          </p:txBody>
        </p:sp>
      </p:grpSp>
      <p:sp>
        <p:nvSpPr>
          <p:cNvPr id="284" name="Rectangle: Rounded Corners 283">
            <a:extLst>
              <a:ext uri="{FF2B5EF4-FFF2-40B4-BE49-F238E27FC236}">
                <a16:creationId xmlns:a16="http://schemas.microsoft.com/office/drawing/2014/main" id="{A783CB02-A978-DBC0-81E9-F3738582A50B}"/>
              </a:ext>
            </a:extLst>
          </p:cNvPr>
          <p:cNvSpPr/>
          <p:nvPr/>
        </p:nvSpPr>
        <p:spPr>
          <a:xfrm>
            <a:off x="1881713" y="2671750"/>
            <a:ext cx="8428570" cy="1500202"/>
          </a:xfrm>
          <a:prstGeom prst="roundRect">
            <a:avLst/>
          </a:prstGeom>
          <a:solidFill>
            <a:schemeClr val="accent6">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TextBox 284">
            <a:extLst>
              <a:ext uri="{FF2B5EF4-FFF2-40B4-BE49-F238E27FC236}">
                <a16:creationId xmlns:a16="http://schemas.microsoft.com/office/drawing/2014/main" id="{D511CA78-01BB-7FB5-716D-A46DA6408C8B}"/>
              </a:ext>
            </a:extLst>
          </p:cNvPr>
          <p:cNvSpPr txBox="1"/>
          <p:nvPr/>
        </p:nvSpPr>
        <p:spPr>
          <a:xfrm>
            <a:off x="2065230" y="2838646"/>
            <a:ext cx="8061537" cy="1166410"/>
          </a:xfrm>
          <a:prstGeom prst="rect">
            <a:avLst/>
          </a:prstGeom>
          <a:noFill/>
        </p:spPr>
        <p:txBody>
          <a:bodyPr wrap="square" rtlCol="0">
            <a:spAutoFit/>
          </a:bodyPr>
          <a:lstStyle/>
          <a:p>
            <a:pPr algn="just">
              <a:lnSpc>
                <a:spcPct val="120000"/>
              </a:lnSpc>
            </a:pPr>
            <a:r>
              <a:rPr lang="vi-VN" sz="2000">
                <a:latin typeface="+mj-lt"/>
              </a:rPr>
              <a:t>Mũi tên một chiều (→) ở </a:t>
            </a:r>
            <a:r>
              <a:rPr lang="vi-VN" sz="2000" b="1">
                <a:solidFill>
                  <a:srgbClr val="7030A0"/>
                </a:solidFill>
                <a:latin typeface="+mj-lt"/>
              </a:rPr>
              <a:t>(3a) </a:t>
            </a:r>
            <a:r>
              <a:rPr lang="vi-VN" sz="2000">
                <a:latin typeface="+mj-lt"/>
              </a:rPr>
              <a:t>có ý nghĩa: Đây là quá trình một chiều và HCl phân li hoàn toàn trong nước, nghĩa là không còn phân tử HCl trong dung dịch.</a:t>
            </a:r>
          </a:p>
        </p:txBody>
      </p:sp>
      <p:grpSp>
        <p:nvGrpSpPr>
          <p:cNvPr id="286" name="Group 285">
            <a:extLst>
              <a:ext uri="{FF2B5EF4-FFF2-40B4-BE49-F238E27FC236}">
                <a16:creationId xmlns:a16="http://schemas.microsoft.com/office/drawing/2014/main" id="{6062ABE0-905B-DBED-1BDC-81C4460471B1}"/>
              </a:ext>
            </a:extLst>
          </p:cNvPr>
          <p:cNvGrpSpPr/>
          <p:nvPr/>
        </p:nvGrpSpPr>
        <p:grpSpPr>
          <a:xfrm>
            <a:off x="4355919" y="1575080"/>
            <a:ext cx="3423878" cy="686264"/>
            <a:chOff x="4297722" y="2463336"/>
            <a:chExt cx="3423878" cy="686264"/>
          </a:xfrm>
        </p:grpSpPr>
        <p:sp>
          <p:nvSpPr>
            <p:cNvPr id="287" name="Hexagon 286">
              <a:extLst>
                <a:ext uri="{FF2B5EF4-FFF2-40B4-BE49-F238E27FC236}">
                  <a16:creationId xmlns:a16="http://schemas.microsoft.com/office/drawing/2014/main" id="{565DA66D-2AC6-F8CE-4133-9412D3EA540E}"/>
                </a:ext>
              </a:extLst>
            </p:cNvPr>
            <p:cNvSpPr/>
            <p:nvPr/>
          </p:nvSpPr>
          <p:spPr>
            <a:xfrm>
              <a:off x="4297722" y="2463336"/>
              <a:ext cx="3423878"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extBox 287">
              <a:extLst>
                <a:ext uri="{FF2B5EF4-FFF2-40B4-BE49-F238E27FC236}">
                  <a16:creationId xmlns:a16="http://schemas.microsoft.com/office/drawing/2014/main" id="{F1EB0001-9EE8-E7BE-4A96-B14049C1802A}"/>
                </a:ext>
              </a:extLst>
            </p:cNvPr>
            <p:cNvSpPr txBox="1"/>
            <p:nvPr/>
          </p:nvSpPr>
          <p:spPr>
            <a:xfrm>
              <a:off x="4529944" y="2563908"/>
              <a:ext cx="3010235" cy="523220"/>
            </a:xfrm>
            <a:prstGeom prst="rect">
              <a:avLst/>
            </a:prstGeom>
            <a:noFill/>
          </p:spPr>
          <p:txBody>
            <a:bodyPr wrap="square" rtlCol="0">
              <a:spAutoFit/>
            </a:bodyPr>
            <a:lstStyle/>
            <a:p>
              <a:pPr algn="ctr"/>
              <a:r>
                <a:rPr lang="en-US" sz="2800" b="1">
                  <a:solidFill>
                    <a:srgbClr val="FF0000"/>
                  </a:solidFill>
                  <a:latin typeface="+mj-lt"/>
                </a:rPr>
                <a:t>HCl  </a:t>
              </a:r>
              <a:r>
                <a:rPr lang="en-US" sz="2800" b="1">
                  <a:solidFill>
                    <a:srgbClr val="FF0000"/>
                  </a:solidFill>
                  <a:latin typeface="+mj-lt"/>
                  <a:cs typeface="Times New Roman" panose="02020603050405020304" pitchFamily="18" charset="0"/>
                </a:rPr>
                <a:t>→  H</a:t>
              </a:r>
              <a:r>
                <a:rPr lang="en-US" sz="2800" b="1" baseline="30000">
                  <a:solidFill>
                    <a:srgbClr val="FF0000"/>
                  </a:solidFill>
                  <a:latin typeface="+mj-lt"/>
                  <a:cs typeface="Times New Roman" panose="02020603050405020304" pitchFamily="18" charset="0"/>
                </a:rPr>
                <a:t>+</a:t>
              </a:r>
              <a:r>
                <a:rPr lang="en-US" sz="2800" b="1">
                  <a:solidFill>
                    <a:srgbClr val="FF0000"/>
                  </a:solidFill>
                  <a:latin typeface="+mj-lt"/>
                  <a:cs typeface="Times New Roman" panose="02020603050405020304" pitchFamily="18" charset="0"/>
                </a:rPr>
                <a:t>  +  Cl</a:t>
              </a:r>
              <a:r>
                <a:rPr lang="en-US" sz="3600" b="1" baseline="30000">
                  <a:solidFill>
                    <a:srgbClr val="FF0000"/>
                  </a:solidFill>
                  <a:latin typeface="+mj-lt"/>
                  <a:cs typeface="Times New Roman" panose="02020603050405020304" pitchFamily="18" charset="0"/>
                </a:rPr>
                <a:t>-</a:t>
              </a:r>
              <a:endParaRPr lang="en-US" sz="2800" b="1" baseline="30000">
                <a:solidFill>
                  <a:srgbClr val="FF0000"/>
                </a:solidFill>
                <a:latin typeface="+mj-lt"/>
              </a:endParaRPr>
            </a:p>
          </p:txBody>
        </p:sp>
      </p:grpSp>
      <p:sp>
        <p:nvSpPr>
          <p:cNvPr id="289" name="TextBox 288">
            <a:extLst>
              <a:ext uri="{FF2B5EF4-FFF2-40B4-BE49-F238E27FC236}">
                <a16:creationId xmlns:a16="http://schemas.microsoft.com/office/drawing/2014/main" id="{D14210C5-04CC-221F-23E3-BB2EB5E9E90A}"/>
              </a:ext>
            </a:extLst>
          </p:cNvPr>
          <p:cNvSpPr txBox="1"/>
          <p:nvPr/>
        </p:nvSpPr>
        <p:spPr>
          <a:xfrm>
            <a:off x="7779797" y="1589656"/>
            <a:ext cx="907003" cy="561885"/>
          </a:xfrm>
          <a:prstGeom prst="rect">
            <a:avLst/>
          </a:prstGeom>
          <a:noFill/>
        </p:spPr>
        <p:txBody>
          <a:bodyPr wrap="square" rtlCol="0">
            <a:spAutoFit/>
          </a:bodyPr>
          <a:lstStyle/>
          <a:p>
            <a:pPr>
              <a:lnSpc>
                <a:spcPct val="120000"/>
              </a:lnSpc>
            </a:pPr>
            <a:r>
              <a:rPr lang="en-US" sz="2800" b="1">
                <a:solidFill>
                  <a:srgbClr val="7030A0"/>
                </a:solidFill>
                <a:latin typeface="+mj-lt"/>
              </a:rPr>
              <a:t>(3a)</a:t>
            </a:r>
          </a:p>
        </p:txBody>
      </p:sp>
    </p:spTree>
    <p:extLst>
      <p:ext uri="{BB962C8B-B14F-4D97-AF65-F5344CB8AC3E}">
        <p14:creationId xmlns:p14="http://schemas.microsoft.com/office/powerpoint/2010/main" val="217111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500"/>
                                        <p:tgtEl>
                                          <p:spTgt spid="2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5"/>
                                        </p:tgtEl>
                                        <p:attrNameLst>
                                          <p:attrName>style.visibility</p:attrName>
                                        </p:attrNameLst>
                                      </p:cBhvr>
                                      <p:to>
                                        <p:strVal val="visible"/>
                                      </p:to>
                                    </p:set>
                                    <p:animEffect transition="in" filter="fade">
                                      <p:cBhvr>
                                        <p:cTn id="10" dur="500"/>
                                        <p:tgtEl>
                                          <p:spTgt spid="28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4"/>
                                        </p:tgtEl>
                                        <p:attrNameLst>
                                          <p:attrName>style.visibility</p:attrName>
                                        </p:attrNameLst>
                                      </p:cBhvr>
                                      <p:to>
                                        <p:strVal val="visible"/>
                                      </p:to>
                                    </p:set>
                                    <p:animEffect transition="in" filter="fade">
                                      <p:cBhvr>
                                        <p:cTn id="13" dur="500"/>
                                        <p:tgtEl>
                                          <p:spTgt spid="284"/>
                                        </p:tgtEl>
                                      </p:cBhvr>
                                    </p:animEffect>
                                  </p:childTnLst>
                                </p:cTn>
                              </p:par>
                              <p:par>
                                <p:cTn id="14" presetID="10" presetClass="entr" presetSubtype="0" fill="hold" nodeType="withEffect">
                                  <p:stCondLst>
                                    <p:cond delay="0"/>
                                  </p:stCondLst>
                                  <p:childTnLst>
                                    <p:set>
                                      <p:cBhvr>
                                        <p:cTn id="15" dur="1" fill="hold">
                                          <p:stCondLst>
                                            <p:cond delay="0"/>
                                          </p:stCondLst>
                                        </p:cTn>
                                        <p:tgtEl>
                                          <p:spTgt spid="269"/>
                                        </p:tgtEl>
                                        <p:attrNameLst>
                                          <p:attrName>style.visibility</p:attrName>
                                        </p:attrNameLst>
                                      </p:cBhvr>
                                      <p:to>
                                        <p:strVal val="visible"/>
                                      </p:to>
                                    </p:set>
                                    <p:animEffect transition="in" filter="fade">
                                      <p:cBhvr>
                                        <p:cTn id="16"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5D1B8F13-F757-530F-7C8F-7215AA604B1D}"/>
              </a:ext>
            </a:extLst>
          </p:cNvPr>
          <p:cNvGrpSpPr/>
          <p:nvPr/>
        </p:nvGrpSpPr>
        <p:grpSpPr>
          <a:xfrm>
            <a:off x="2171099" y="0"/>
            <a:ext cx="7849803" cy="1013461"/>
            <a:chOff x="2171099" y="0"/>
            <a:chExt cx="7849803" cy="1013461"/>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9" y="0"/>
              <a:ext cx="7849803" cy="1013461"/>
              <a:chOff x="2512638" y="0"/>
              <a:chExt cx="7487967" cy="1013461"/>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874704" y="-3112441"/>
                <a:ext cx="763836"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09800" y="339676"/>
              <a:ext cx="7772400" cy="443198"/>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2. ACID/ BASE MẠNH VÀ ACID/ BASE YẾU</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260" name="Graphic 2">
            <a:extLst>
              <a:ext uri="{FF2B5EF4-FFF2-40B4-BE49-F238E27FC236}">
                <a16:creationId xmlns:a16="http://schemas.microsoft.com/office/drawing/2014/main" id="{F4EC82B3-35F4-2424-191B-AB416B70F961}"/>
              </a:ext>
            </a:extLst>
          </p:cNvPr>
          <p:cNvGrpSpPr/>
          <p:nvPr/>
        </p:nvGrpSpPr>
        <p:grpSpPr>
          <a:xfrm rot="2142484" flipH="1">
            <a:off x="534203" y="2471639"/>
            <a:ext cx="2677390" cy="1807984"/>
            <a:chOff x="-571934" y="3673696"/>
            <a:chExt cx="3997909" cy="2699702"/>
          </a:xfrm>
          <a:solidFill>
            <a:schemeClr val="accent5">
              <a:lumMod val="60000"/>
              <a:lumOff val="40000"/>
            </a:schemeClr>
          </a:solidFill>
        </p:grpSpPr>
        <p:sp>
          <p:nvSpPr>
            <p:cNvPr id="261" name="Freeform: Shape 260">
              <a:extLst>
                <a:ext uri="{FF2B5EF4-FFF2-40B4-BE49-F238E27FC236}">
                  <a16:creationId xmlns:a16="http://schemas.microsoft.com/office/drawing/2014/main" id="{D9889F57-8B4E-90E8-FE1E-B8FC4B80B76D}"/>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grpFill/>
            <a:ln w="11741"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F3B94886-4AA4-3297-9998-BC6ED8D17BE0}"/>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grpFill/>
            <a:ln w="11741"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77DDB761-2DA0-7CF6-D305-B2C0342B9A28}"/>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grpFill/>
            <a:ln w="11741"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58517B31-145D-1B45-6075-33A95C1ABD88}"/>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grpFill/>
            <a:ln w="11741"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5F8D92D0-3A7C-4DB4-74BC-C22ACF475981}"/>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grpFill/>
            <a:ln w="11741"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38C3BB9-1C84-61B4-74FD-2B3AE0F78F3B}"/>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grpFill/>
            <a:ln w="11741"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B5B86F21-56AB-1EC2-1AE2-1E6E6136DFE3}"/>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grpFill/>
            <a:ln w="11741"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AF4F1BB0-7BD3-AC94-5D87-28B7149242B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grpFill/>
            <a:ln w="11741" cap="flat">
              <a:noFill/>
              <a:prstDash val="solid"/>
              <a:miter/>
            </a:ln>
          </p:spPr>
          <p:txBody>
            <a:bodyPr rtlCol="0" anchor="ctr"/>
            <a:lstStyle/>
            <a:p>
              <a:endParaRPr lang="en-US"/>
            </a:p>
          </p:txBody>
        </p:sp>
      </p:grpSp>
      <p:grpSp>
        <p:nvGrpSpPr>
          <p:cNvPr id="269" name="Graphic 2">
            <a:extLst>
              <a:ext uri="{FF2B5EF4-FFF2-40B4-BE49-F238E27FC236}">
                <a16:creationId xmlns:a16="http://schemas.microsoft.com/office/drawing/2014/main" id="{CD5F97B6-FF29-C793-FCC3-BB4358147167}"/>
              </a:ext>
            </a:extLst>
          </p:cNvPr>
          <p:cNvGrpSpPr/>
          <p:nvPr/>
        </p:nvGrpSpPr>
        <p:grpSpPr>
          <a:xfrm rot="19579137">
            <a:off x="9072794" y="2436650"/>
            <a:ext cx="2677390" cy="1807984"/>
            <a:chOff x="-571934" y="3673696"/>
            <a:chExt cx="3997909" cy="2699702"/>
          </a:xfrm>
          <a:solidFill>
            <a:schemeClr val="accent5">
              <a:lumMod val="60000"/>
              <a:lumOff val="40000"/>
            </a:schemeClr>
          </a:solidFill>
        </p:grpSpPr>
        <p:sp>
          <p:nvSpPr>
            <p:cNvPr id="270" name="Freeform: Shape 269">
              <a:extLst>
                <a:ext uri="{FF2B5EF4-FFF2-40B4-BE49-F238E27FC236}">
                  <a16:creationId xmlns:a16="http://schemas.microsoft.com/office/drawing/2014/main" id="{B26DCC90-6FA9-6341-FA30-EDEC5C230929}"/>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grpFill/>
            <a:ln w="11741"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093AB44-50BD-5BEA-FF37-DA1A62FB91E6}"/>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grpFill/>
            <a:ln w="11741"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EF54AB73-B3CC-EBB5-FB85-DEC31077516C}"/>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grpFill/>
            <a:ln w="11741"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86774BAE-1F99-0457-8873-4282102D13CC}"/>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grpFill/>
            <a:ln w="11741"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DEE23869-A745-C25D-CB02-52769823688A}"/>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grpFill/>
            <a:ln w="11741"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3981FCFF-289A-ABFD-726A-E5748C33AD79}"/>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grpFill/>
            <a:ln w="11741"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9A5D11F-5050-4245-1153-1BD6306429A3}"/>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grpFill/>
            <a:ln w="11741"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35A50639-7E60-7938-A705-7A5574AFB73F}"/>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grpFill/>
            <a:ln w="11741" cap="flat">
              <a:noFill/>
              <a:prstDash val="solid"/>
              <a:miter/>
            </a:ln>
          </p:spPr>
          <p:txBody>
            <a:bodyPr rtlCol="0" anchor="ctr"/>
            <a:lstStyle/>
            <a:p>
              <a:endParaRPr lang="en-US"/>
            </a:p>
          </p:txBody>
        </p:sp>
      </p:grpSp>
      <p:sp>
        <p:nvSpPr>
          <p:cNvPr id="284" name="Rectangle: Rounded Corners 283">
            <a:extLst>
              <a:ext uri="{FF2B5EF4-FFF2-40B4-BE49-F238E27FC236}">
                <a16:creationId xmlns:a16="http://schemas.microsoft.com/office/drawing/2014/main" id="{A783CB02-A978-DBC0-81E9-F3738582A50B}"/>
              </a:ext>
            </a:extLst>
          </p:cNvPr>
          <p:cNvSpPr/>
          <p:nvPr/>
        </p:nvSpPr>
        <p:spPr>
          <a:xfrm>
            <a:off x="1769532" y="2671750"/>
            <a:ext cx="8652937" cy="1500202"/>
          </a:xfrm>
          <a:prstGeom prst="roundRect">
            <a:avLst/>
          </a:prstGeom>
          <a:solidFill>
            <a:schemeClr val="accent6">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TextBox 284">
            <a:extLst>
              <a:ext uri="{FF2B5EF4-FFF2-40B4-BE49-F238E27FC236}">
                <a16:creationId xmlns:a16="http://schemas.microsoft.com/office/drawing/2014/main" id="{D511CA78-01BB-7FB5-716D-A46DA6408C8B}"/>
              </a:ext>
            </a:extLst>
          </p:cNvPr>
          <p:cNvSpPr txBox="1"/>
          <p:nvPr/>
        </p:nvSpPr>
        <p:spPr>
          <a:xfrm>
            <a:off x="1937490" y="2838646"/>
            <a:ext cx="8317020" cy="1166410"/>
          </a:xfrm>
          <a:prstGeom prst="rect">
            <a:avLst/>
          </a:prstGeom>
          <a:noFill/>
        </p:spPr>
        <p:txBody>
          <a:bodyPr wrap="square" rtlCol="0">
            <a:spAutoFit/>
          </a:bodyPr>
          <a:lstStyle/>
          <a:p>
            <a:pPr algn="just">
              <a:lnSpc>
                <a:spcPct val="120000"/>
              </a:lnSpc>
            </a:pPr>
            <a:r>
              <a:rPr lang="vi-VN" sz="2000">
                <a:latin typeface="+mj-lt"/>
              </a:rPr>
              <a:t>Mũi tên thuận nghịch (⇌) ở </a:t>
            </a:r>
            <a:r>
              <a:rPr lang="vi-VN" sz="2000" b="1">
                <a:solidFill>
                  <a:srgbClr val="7030A0"/>
                </a:solidFill>
                <a:latin typeface="+mj-lt"/>
              </a:rPr>
              <a:t>(6)</a:t>
            </a:r>
            <a:r>
              <a:rPr lang="vi-VN" sz="2000">
                <a:latin typeface="+mj-lt"/>
              </a:rPr>
              <a:t> có ý nghĩa: Đây là quá trình thuận nghịch và CH</a:t>
            </a:r>
            <a:r>
              <a:rPr lang="vi-VN" sz="2000" baseline="-25000">
                <a:latin typeface="+mj-lt"/>
              </a:rPr>
              <a:t>3</a:t>
            </a:r>
            <a:r>
              <a:rPr lang="vi-VN" sz="2000">
                <a:latin typeface="+mj-lt"/>
              </a:rPr>
              <a:t>COOH không phân li hoàn toàn trong nước, nghĩa là trong dung dịch vẫn có cả phân tử CH</a:t>
            </a:r>
            <a:r>
              <a:rPr lang="vi-VN" sz="2000" baseline="-25000">
                <a:latin typeface="+mj-lt"/>
              </a:rPr>
              <a:t>3</a:t>
            </a:r>
            <a:r>
              <a:rPr lang="vi-VN" sz="2000">
                <a:latin typeface="+mj-lt"/>
              </a:rPr>
              <a:t>COOH cùng các ion CH</a:t>
            </a:r>
            <a:r>
              <a:rPr lang="vi-VN" sz="2000" baseline="-25000">
                <a:latin typeface="+mj-lt"/>
              </a:rPr>
              <a:t>3</a:t>
            </a:r>
            <a:r>
              <a:rPr lang="vi-VN" sz="2000">
                <a:latin typeface="+mj-lt"/>
              </a:rPr>
              <a:t>COO</a:t>
            </a:r>
            <a:r>
              <a:rPr lang="vi-VN" sz="2800" baseline="30000">
                <a:latin typeface="+mj-lt"/>
              </a:rPr>
              <a:t>-</a:t>
            </a:r>
            <a:r>
              <a:rPr lang="vi-VN" sz="2000">
                <a:latin typeface="+mj-lt"/>
              </a:rPr>
              <a:t> và H</a:t>
            </a:r>
            <a:r>
              <a:rPr lang="vi-VN" sz="2000" baseline="30000">
                <a:latin typeface="+mj-lt"/>
              </a:rPr>
              <a:t>+</a:t>
            </a:r>
            <a:r>
              <a:rPr lang="vi-VN" sz="2000">
                <a:latin typeface="+mj-lt"/>
              </a:rPr>
              <a:t>.</a:t>
            </a:r>
          </a:p>
        </p:txBody>
      </p:sp>
      <p:grpSp>
        <p:nvGrpSpPr>
          <p:cNvPr id="5" name="Group 4">
            <a:extLst>
              <a:ext uri="{FF2B5EF4-FFF2-40B4-BE49-F238E27FC236}">
                <a16:creationId xmlns:a16="http://schemas.microsoft.com/office/drawing/2014/main" id="{1F86A0F5-D7AE-8106-E39B-98A1D981F91E}"/>
              </a:ext>
            </a:extLst>
          </p:cNvPr>
          <p:cNvGrpSpPr/>
          <p:nvPr/>
        </p:nvGrpSpPr>
        <p:grpSpPr>
          <a:xfrm>
            <a:off x="3238501" y="1428506"/>
            <a:ext cx="5565400" cy="686264"/>
            <a:chOff x="2003803" y="2228606"/>
            <a:chExt cx="5565400" cy="686264"/>
          </a:xfrm>
        </p:grpSpPr>
        <p:sp>
          <p:nvSpPr>
            <p:cNvPr id="25" name="Hexagon 24">
              <a:extLst>
                <a:ext uri="{FF2B5EF4-FFF2-40B4-BE49-F238E27FC236}">
                  <a16:creationId xmlns:a16="http://schemas.microsoft.com/office/drawing/2014/main" id="{4A401A7A-B4B5-6CA1-1018-CD5118AEFAD1}"/>
                </a:ext>
              </a:extLst>
            </p:cNvPr>
            <p:cNvSpPr/>
            <p:nvPr/>
          </p:nvSpPr>
          <p:spPr>
            <a:xfrm>
              <a:off x="2003803" y="2228606"/>
              <a:ext cx="5565400"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33AE2CF-8F5E-2AFA-DC76-C013EF2FCEF3}"/>
                </a:ext>
              </a:extLst>
            </p:cNvPr>
            <p:cNvSpPr txBox="1"/>
            <p:nvPr/>
          </p:nvSpPr>
          <p:spPr>
            <a:xfrm>
              <a:off x="2214752" y="2329178"/>
              <a:ext cx="5143500" cy="523220"/>
            </a:xfrm>
            <a:prstGeom prst="rect">
              <a:avLst/>
            </a:prstGeom>
            <a:noFill/>
          </p:spPr>
          <p:txBody>
            <a:bodyPr wrap="square" rtlCol="0">
              <a:spAutoFit/>
            </a:bodyPr>
            <a:lstStyle/>
            <a:p>
              <a:pPr algn="ctr"/>
              <a:r>
                <a:rPr lang="en-US" sz="2800" b="1">
                  <a:solidFill>
                    <a:srgbClr val="FF0000"/>
                  </a:solidFill>
                  <a:latin typeface="+mj-lt"/>
                </a:rPr>
                <a:t>CH</a:t>
              </a:r>
              <a:r>
                <a:rPr lang="en-US" sz="2800" b="1" baseline="-25000">
                  <a:solidFill>
                    <a:srgbClr val="FF0000"/>
                  </a:solidFill>
                  <a:latin typeface="+mj-lt"/>
                </a:rPr>
                <a:t>3</a:t>
              </a:r>
              <a:r>
                <a:rPr lang="en-US" sz="2800" b="1">
                  <a:solidFill>
                    <a:srgbClr val="FF0000"/>
                  </a:solidFill>
                  <a:latin typeface="+mj-lt"/>
                </a:rPr>
                <a:t>COOH  ⇌  CH</a:t>
              </a:r>
              <a:r>
                <a:rPr lang="en-US" sz="2800" b="1" baseline="-25000">
                  <a:solidFill>
                    <a:srgbClr val="FF0000"/>
                  </a:solidFill>
                  <a:latin typeface="+mj-lt"/>
                </a:rPr>
                <a:t>3</a:t>
              </a:r>
              <a:r>
                <a:rPr lang="en-US" sz="2800" b="1">
                  <a:solidFill>
                    <a:srgbClr val="FF0000"/>
                  </a:solidFill>
                  <a:latin typeface="+mj-lt"/>
                </a:rPr>
                <a:t>COO</a:t>
              </a:r>
              <a:r>
                <a:rPr lang="en-US" sz="3600" b="1" baseline="30000">
                  <a:solidFill>
                    <a:srgbClr val="FF0000"/>
                  </a:solidFill>
                  <a:latin typeface="+mj-lt"/>
                </a:rPr>
                <a:t>-</a:t>
              </a:r>
              <a:r>
                <a:rPr lang="en-US" sz="2800" b="1">
                  <a:solidFill>
                    <a:srgbClr val="FF0000"/>
                  </a:solidFill>
                  <a:latin typeface="+mj-lt"/>
                </a:rPr>
                <a:t>  +  H</a:t>
              </a:r>
              <a:r>
                <a:rPr lang="en-US" sz="2800" b="1" baseline="30000">
                  <a:solidFill>
                    <a:srgbClr val="FF0000"/>
                  </a:solidFill>
                  <a:latin typeface="+mj-lt"/>
                </a:rPr>
                <a:t>+</a:t>
              </a:r>
            </a:p>
          </p:txBody>
        </p:sp>
      </p:grpSp>
      <p:sp>
        <p:nvSpPr>
          <p:cNvPr id="27" name="TextBox 26">
            <a:extLst>
              <a:ext uri="{FF2B5EF4-FFF2-40B4-BE49-F238E27FC236}">
                <a16:creationId xmlns:a16="http://schemas.microsoft.com/office/drawing/2014/main" id="{8829C90A-ED68-33F0-F9DD-7D38C773BCF8}"/>
              </a:ext>
            </a:extLst>
          </p:cNvPr>
          <p:cNvSpPr txBox="1"/>
          <p:nvPr/>
        </p:nvSpPr>
        <p:spPr>
          <a:xfrm>
            <a:off x="8849993" y="1415921"/>
            <a:ext cx="730460" cy="561885"/>
          </a:xfrm>
          <a:prstGeom prst="rect">
            <a:avLst/>
          </a:prstGeom>
          <a:noFill/>
        </p:spPr>
        <p:txBody>
          <a:bodyPr wrap="square" rtlCol="0">
            <a:spAutoFit/>
          </a:bodyPr>
          <a:lstStyle/>
          <a:p>
            <a:pPr>
              <a:lnSpc>
                <a:spcPct val="120000"/>
              </a:lnSpc>
            </a:pPr>
            <a:r>
              <a:rPr lang="en-US" sz="2800" b="1">
                <a:solidFill>
                  <a:srgbClr val="7030A0"/>
                </a:solidFill>
                <a:latin typeface="+mj-lt"/>
              </a:rPr>
              <a:t>(6)</a:t>
            </a:r>
          </a:p>
        </p:txBody>
      </p:sp>
      <p:pic>
        <p:nvPicPr>
          <p:cNvPr id="28" name="Picture 2">
            <a:extLst>
              <a:ext uri="{FF2B5EF4-FFF2-40B4-BE49-F238E27FC236}">
                <a16:creationId xmlns:a16="http://schemas.microsoft.com/office/drawing/2014/main" id="{D6B3E171-03BD-0E39-DB25-324E4A4F27E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42754" y="4324751"/>
            <a:ext cx="2942319" cy="227344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Acetate - Wikipedia">
            <a:extLst>
              <a:ext uri="{FF2B5EF4-FFF2-40B4-BE49-F238E27FC236}">
                <a16:creationId xmlns:a16="http://schemas.microsoft.com/office/drawing/2014/main" id="{8EA9D89B-D1E0-E13B-3748-B984AA8904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96014" y="4314825"/>
            <a:ext cx="2708273" cy="230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769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500"/>
                                        <p:tgtEl>
                                          <p:spTgt spid="260"/>
                                        </p:tgtEl>
                                      </p:cBhvr>
                                    </p:animEffect>
                                  </p:childTnLst>
                                </p:cTn>
                              </p:par>
                              <p:par>
                                <p:cTn id="8" presetID="10" presetClass="entr" presetSubtype="0" fill="hold" nodeType="withEffect">
                                  <p:stCondLst>
                                    <p:cond delay="0"/>
                                  </p:stCondLst>
                                  <p:childTnLst>
                                    <p:set>
                                      <p:cBhvr>
                                        <p:cTn id="9" dur="1" fill="hold">
                                          <p:stCondLst>
                                            <p:cond delay="0"/>
                                          </p:stCondLst>
                                        </p:cTn>
                                        <p:tgtEl>
                                          <p:spTgt spid="269"/>
                                        </p:tgtEl>
                                        <p:attrNameLst>
                                          <p:attrName>style.visibility</p:attrName>
                                        </p:attrNameLst>
                                      </p:cBhvr>
                                      <p:to>
                                        <p:strVal val="visible"/>
                                      </p:to>
                                    </p:set>
                                    <p:animEffect transition="in" filter="fade">
                                      <p:cBhvr>
                                        <p:cTn id="10" dur="500"/>
                                        <p:tgtEl>
                                          <p:spTgt spid="26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4"/>
                                        </p:tgtEl>
                                        <p:attrNameLst>
                                          <p:attrName>style.visibility</p:attrName>
                                        </p:attrNameLst>
                                      </p:cBhvr>
                                      <p:to>
                                        <p:strVal val="visible"/>
                                      </p:to>
                                    </p:set>
                                    <p:animEffect transition="in" filter="fade">
                                      <p:cBhvr>
                                        <p:cTn id="13" dur="500"/>
                                        <p:tgtEl>
                                          <p:spTgt spid="28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5"/>
                                        </p:tgtEl>
                                        <p:attrNameLst>
                                          <p:attrName>style.visibility</p:attrName>
                                        </p:attrNameLst>
                                      </p:cBhvr>
                                      <p:to>
                                        <p:strVal val="visible"/>
                                      </p:to>
                                    </p:set>
                                    <p:animEffect transition="in" filter="fade">
                                      <p:cBhvr>
                                        <p:cTn id="16" dur="500"/>
                                        <p:tgtEl>
                                          <p:spTgt spid="285"/>
                                        </p:tgtEl>
                                      </p:cBhvr>
                                    </p:animEffect>
                                  </p:childTnLst>
                                </p:cTn>
                              </p:par>
                              <p:par>
                                <p:cTn id="17" presetID="14" presetClass="entr" presetSubtype="10" fill="hold" nodeType="withEffect">
                                  <p:stCondLst>
                                    <p:cond delay="50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nodeType="withEffect">
                                  <p:stCondLst>
                                    <p:cond delay="50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881CA297-3128-1EA8-A643-E442346EB8A0}"/>
              </a:ext>
            </a:extLst>
          </p:cNvPr>
          <p:cNvGrpSpPr/>
          <p:nvPr/>
        </p:nvGrpSpPr>
        <p:grpSpPr>
          <a:xfrm>
            <a:off x="737733" y="690880"/>
            <a:ext cx="10716534" cy="2117895"/>
            <a:chOff x="737733" y="690880"/>
            <a:chExt cx="10716534" cy="2117895"/>
          </a:xfrm>
        </p:grpSpPr>
        <p:sp>
          <p:nvSpPr>
            <p:cNvPr id="41" name="Rectangle 40">
              <a:extLst>
                <a:ext uri="{FF2B5EF4-FFF2-40B4-BE49-F238E27FC236}">
                  <a16:creationId xmlns:a16="http://schemas.microsoft.com/office/drawing/2014/main" id="{C8A5F686-E712-3F27-1D5A-89C187F647CC}"/>
                </a:ext>
              </a:extLst>
            </p:cNvPr>
            <p:cNvSpPr/>
            <p:nvPr/>
          </p:nvSpPr>
          <p:spPr>
            <a:xfrm>
              <a:off x="1002878" y="690880"/>
              <a:ext cx="1909867" cy="7882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F097576-7315-FD43-DF1E-94B17006806D}"/>
                </a:ext>
              </a:extLst>
            </p:cNvPr>
            <p:cNvSpPr/>
            <p:nvPr/>
          </p:nvSpPr>
          <p:spPr>
            <a:xfrm>
              <a:off x="737733" y="1315877"/>
              <a:ext cx="10716534" cy="1492898"/>
            </a:xfrm>
            <a:prstGeom prst="roundRect">
              <a:avLst/>
            </a:prstGeom>
            <a:solidFill>
              <a:srgbClr val="FFFF7D"/>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9DACEF1-7D63-4A71-B34A-372E897AB5AA}"/>
                </a:ext>
              </a:extLst>
            </p:cNvPr>
            <p:cNvSpPr txBox="1"/>
            <p:nvPr/>
          </p:nvSpPr>
          <p:spPr>
            <a:xfrm>
              <a:off x="881160" y="1479121"/>
              <a:ext cx="10429680" cy="1166410"/>
            </a:xfrm>
            <a:prstGeom prst="rect">
              <a:avLst/>
            </a:prstGeom>
            <a:noFill/>
          </p:spPr>
          <p:txBody>
            <a:bodyPr wrap="square" rtlCol="0">
              <a:spAutoFit/>
            </a:bodyPr>
            <a:lstStyle/>
            <a:p>
              <a:pPr>
                <a:lnSpc>
                  <a:spcPct val="120000"/>
                </a:lnSpc>
              </a:pPr>
              <a:r>
                <a:rPr lang="vi-VN" sz="2000"/>
                <a:t>Từ sự phân li hoàn toàn và không hoàn toàn của acid và base trong nước, rút ra đặc điểm: Acid </a:t>
              </a:r>
              <a:r>
                <a:rPr lang="vi-VN" sz="2000" b="1"/>
                <a:t>mạnh và base mạnh phân li hoàn toàn trong nước (nên không tồn tại dạng phân tử trong nước). Acid yếu và base yếu phân li một phần trong nước.</a:t>
              </a:r>
            </a:p>
          </p:txBody>
        </p:sp>
        <p:sp>
          <p:nvSpPr>
            <p:cNvPr id="43" name="TextBox 42">
              <a:extLst>
                <a:ext uri="{FF2B5EF4-FFF2-40B4-BE49-F238E27FC236}">
                  <a16:creationId xmlns:a16="http://schemas.microsoft.com/office/drawing/2014/main" id="{7ABFD618-642D-C559-5D2A-914C65D120E4}"/>
                </a:ext>
              </a:extLst>
            </p:cNvPr>
            <p:cNvSpPr txBox="1"/>
            <p:nvPr/>
          </p:nvSpPr>
          <p:spPr>
            <a:xfrm>
              <a:off x="1083945" y="777963"/>
              <a:ext cx="1741182" cy="461665"/>
            </a:xfrm>
            <a:prstGeom prst="rect">
              <a:avLst/>
            </a:prstGeom>
            <a:noFill/>
          </p:spPr>
          <p:txBody>
            <a:bodyPr wrap="none" rtlCol="0">
              <a:spAutoFit/>
            </a:bodyPr>
            <a:lstStyle/>
            <a:p>
              <a:r>
                <a:rPr lang="en-US" sz="2400" b="1">
                  <a:solidFill>
                    <a:schemeClr val="bg1"/>
                  </a:solidFill>
                </a:rPr>
                <a:t>KẾT LUẬN</a:t>
              </a:r>
            </a:p>
          </p:txBody>
        </p:sp>
      </p:grpSp>
      <p:grpSp>
        <p:nvGrpSpPr>
          <p:cNvPr id="3" name="Group 2">
            <a:extLst>
              <a:ext uri="{FF2B5EF4-FFF2-40B4-BE49-F238E27FC236}">
                <a16:creationId xmlns:a16="http://schemas.microsoft.com/office/drawing/2014/main" id="{369A2C91-0DE7-DDC6-B39F-5DA972E18C6B}"/>
              </a:ext>
            </a:extLst>
          </p:cNvPr>
          <p:cNvGrpSpPr/>
          <p:nvPr/>
        </p:nvGrpSpPr>
        <p:grpSpPr>
          <a:xfrm>
            <a:off x="3132146" y="3267405"/>
            <a:ext cx="5927709" cy="1727321"/>
            <a:chOff x="1533808" y="688205"/>
            <a:chExt cx="5927709" cy="1727321"/>
          </a:xfrm>
        </p:grpSpPr>
        <p:sp>
          <p:nvSpPr>
            <p:cNvPr id="5" name="Rectangle: Rounded Corners 4">
              <a:extLst>
                <a:ext uri="{FF2B5EF4-FFF2-40B4-BE49-F238E27FC236}">
                  <a16:creationId xmlns:a16="http://schemas.microsoft.com/office/drawing/2014/main" id="{19AF1FAD-E12E-2193-EC5F-0E21367BE987}"/>
                </a:ext>
              </a:extLst>
            </p:cNvPr>
            <p:cNvSpPr/>
            <p:nvPr/>
          </p:nvSpPr>
          <p:spPr>
            <a:xfrm rot="21480000">
              <a:off x="1822636" y="688205"/>
              <a:ext cx="3315196" cy="890806"/>
            </a:xfrm>
            <a:prstGeom prst="roundRect">
              <a:avLst>
                <a:gd name="adj" fmla="val 6233"/>
              </a:avLst>
            </a:prstGeom>
            <a:solidFill>
              <a:schemeClr val="accent1">
                <a:lumMod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F8E2940-8454-63C2-1F87-EB01A295CC83}"/>
                </a:ext>
              </a:extLst>
            </p:cNvPr>
            <p:cNvGrpSpPr/>
            <p:nvPr/>
          </p:nvGrpSpPr>
          <p:grpSpPr>
            <a:xfrm>
              <a:off x="1533808" y="1302426"/>
              <a:ext cx="5927709" cy="1113100"/>
              <a:chOff x="1533808" y="904074"/>
              <a:chExt cx="5927709" cy="1113100"/>
            </a:xfrm>
          </p:grpSpPr>
          <p:sp>
            <p:nvSpPr>
              <p:cNvPr id="28" name="Rectangle: Rounded Corners 27">
                <a:extLst>
                  <a:ext uri="{FF2B5EF4-FFF2-40B4-BE49-F238E27FC236}">
                    <a16:creationId xmlns:a16="http://schemas.microsoft.com/office/drawing/2014/main" id="{A8853A06-1855-C537-0453-DA4096C95D78}"/>
                  </a:ext>
                </a:extLst>
              </p:cNvPr>
              <p:cNvSpPr/>
              <p:nvPr/>
            </p:nvSpPr>
            <p:spPr>
              <a:xfrm rot="21480000">
                <a:off x="1588244" y="904074"/>
                <a:ext cx="5834346" cy="1113100"/>
              </a:xfrm>
              <a:prstGeom prst="roundRect">
                <a:avLst>
                  <a:gd name="adj" fmla="val 6233"/>
                </a:avLst>
              </a:prstGeom>
              <a:solidFill>
                <a:schemeClr val="accent5">
                  <a:lumMod val="40000"/>
                  <a:lumOff val="6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3976F13-C134-B1B6-3BF8-9DD5AD0DF440}"/>
                  </a:ext>
                </a:extLst>
              </p:cNvPr>
              <p:cNvSpPr/>
              <p:nvPr/>
            </p:nvSpPr>
            <p:spPr>
              <a:xfrm>
                <a:off x="1533808" y="1125771"/>
                <a:ext cx="5927709" cy="735378"/>
              </a:xfrm>
              <a:prstGeom prst="roundRect">
                <a:avLst>
                  <a:gd name="adj" fmla="val 19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F1DB7E2-7156-A803-97CF-5AF460301203}"/>
                  </a:ext>
                </a:extLst>
              </p:cNvPr>
              <p:cNvSpPr txBox="1"/>
              <p:nvPr/>
            </p:nvSpPr>
            <p:spPr>
              <a:xfrm>
                <a:off x="1723107" y="1252329"/>
                <a:ext cx="5566960" cy="461217"/>
              </a:xfrm>
              <a:prstGeom prst="rect">
                <a:avLst/>
              </a:prstGeom>
              <a:noFill/>
            </p:spPr>
            <p:txBody>
              <a:bodyPr wrap="square" rtlCol="0">
                <a:spAutoFit/>
              </a:bodyPr>
              <a:lstStyle/>
              <a:p>
                <a:pPr>
                  <a:lnSpc>
                    <a:spcPct val="120000"/>
                  </a:lnSpc>
                </a:pPr>
                <a:r>
                  <a:rPr lang="en-US" sz="2200"/>
                  <a:t>NH</a:t>
                </a:r>
                <a:r>
                  <a:rPr lang="en-US" sz="2200" baseline="-25000"/>
                  <a:t>3</a:t>
                </a:r>
                <a:r>
                  <a:rPr lang="en-US" sz="2200"/>
                  <a:t> là một base yếu, NH</a:t>
                </a:r>
                <a:r>
                  <a:rPr lang="en-US" sz="2200" baseline="-25000"/>
                  <a:t>4</a:t>
                </a:r>
                <a:r>
                  <a:rPr lang="en-US" sz="2200" baseline="30000"/>
                  <a:t>+</a:t>
                </a:r>
                <a:r>
                  <a:rPr lang="en-US" sz="2200"/>
                  <a:t> là một acid yếu.</a:t>
                </a:r>
                <a:endParaRPr lang="vi-VN" sz="2200" baseline="30000"/>
              </a:p>
            </p:txBody>
          </p:sp>
        </p:grpSp>
        <p:sp>
          <p:nvSpPr>
            <p:cNvPr id="25" name="TextBox 24">
              <a:extLst>
                <a:ext uri="{FF2B5EF4-FFF2-40B4-BE49-F238E27FC236}">
                  <a16:creationId xmlns:a16="http://schemas.microsoft.com/office/drawing/2014/main" id="{8B04AEFD-95EA-3D6B-0130-BBF8ABC7C40F}"/>
                </a:ext>
              </a:extLst>
            </p:cNvPr>
            <p:cNvSpPr txBox="1"/>
            <p:nvPr/>
          </p:nvSpPr>
          <p:spPr>
            <a:xfrm rot="21480000">
              <a:off x="1890982" y="828248"/>
              <a:ext cx="3198311" cy="461665"/>
            </a:xfrm>
            <a:prstGeom prst="rect">
              <a:avLst/>
            </a:prstGeom>
            <a:noFill/>
          </p:spPr>
          <p:txBody>
            <a:bodyPr wrap="none" rtlCol="0">
              <a:spAutoFit/>
            </a:bodyPr>
            <a:lstStyle/>
            <a:p>
              <a:r>
                <a:rPr lang="en-US" sz="2400" b="1">
                  <a:solidFill>
                    <a:schemeClr val="bg1"/>
                  </a:solidFill>
                </a:rPr>
                <a:t>BỔ TRỢ KIẾN THỨC</a:t>
              </a:r>
            </a:p>
          </p:txBody>
        </p:sp>
      </p:grpSp>
      <p:pic>
        <p:nvPicPr>
          <p:cNvPr id="256" name="Picture 4">
            <a:extLst>
              <a:ext uri="{FF2B5EF4-FFF2-40B4-BE49-F238E27FC236}">
                <a16:creationId xmlns:a16="http://schemas.microsoft.com/office/drawing/2014/main" id="{B96FCFD2-54B2-1BF5-8AD0-186E367D6F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544847">
            <a:off x="317421" y="3546708"/>
            <a:ext cx="2741332" cy="2115875"/>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10" descr="Amoni NH4 là gì? Sự khác biệt giữa amoni NH4+ và amoniac NH3">
            <a:extLst>
              <a:ext uri="{FF2B5EF4-FFF2-40B4-BE49-F238E27FC236}">
                <a16:creationId xmlns:a16="http://schemas.microsoft.com/office/drawing/2014/main" id="{E776FD4E-1CDB-6D09-AB3F-D3269AE8B10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44330" y="3171825"/>
            <a:ext cx="2573988" cy="252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154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56"/>
                                        </p:tgtEl>
                                        <p:attrNameLst>
                                          <p:attrName>style.visibility</p:attrName>
                                        </p:attrNameLst>
                                      </p:cBhvr>
                                      <p:to>
                                        <p:strVal val="visible"/>
                                      </p:to>
                                    </p:set>
                                    <p:animEffect transition="in" filter="fade">
                                      <p:cBhvr>
                                        <p:cTn id="15" dur="500"/>
                                        <p:tgtEl>
                                          <p:spTgt spid="256"/>
                                        </p:tgtEl>
                                      </p:cBhvr>
                                    </p:animEffect>
                                  </p:childTnLst>
                                </p:cTn>
                              </p:par>
                              <p:par>
                                <p:cTn id="16" presetID="10" presetClass="entr" presetSubtype="0" fill="hold" nodeType="withEffect">
                                  <p:stCondLst>
                                    <p:cond delay="0"/>
                                  </p:stCondLst>
                                  <p:childTnLst>
                                    <p:set>
                                      <p:cBhvr>
                                        <p:cTn id="17" dur="1" fill="hold">
                                          <p:stCondLst>
                                            <p:cond delay="0"/>
                                          </p:stCondLst>
                                        </p:cTn>
                                        <p:tgtEl>
                                          <p:spTgt spid="257"/>
                                        </p:tgtEl>
                                        <p:attrNameLst>
                                          <p:attrName>style.visibility</p:attrName>
                                        </p:attrNameLst>
                                      </p:cBhvr>
                                      <p:to>
                                        <p:strVal val="visible"/>
                                      </p:to>
                                    </p:set>
                                    <p:animEffect transition="in" filter="fade">
                                      <p:cBhvr>
                                        <p:cTn id="18"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270" name="Rectangle: Rounded Corners 269">
            <a:extLst>
              <a:ext uri="{FF2B5EF4-FFF2-40B4-BE49-F238E27FC236}">
                <a16:creationId xmlns:a16="http://schemas.microsoft.com/office/drawing/2014/main" id="{01B74D7F-68D6-11F2-DF31-1810F27C48AD}"/>
              </a:ext>
            </a:extLst>
          </p:cNvPr>
          <p:cNvSpPr/>
          <p:nvPr/>
        </p:nvSpPr>
        <p:spPr>
          <a:xfrm>
            <a:off x="5517091" y="2712765"/>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grpSp>
        <p:nvGrpSpPr>
          <p:cNvPr id="2" name="Group 1">
            <a:extLst>
              <a:ext uri="{FF2B5EF4-FFF2-40B4-BE49-F238E27FC236}">
                <a16:creationId xmlns:a16="http://schemas.microsoft.com/office/drawing/2014/main" id="{A1CBDE2F-8F53-4D54-7A9C-3BC1F6A02D71}"/>
              </a:ext>
            </a:extLst>
          </p:cNvPr>
          <p:cNvGrpSpPr/>
          <p:nvPr/>
        </p:nvGrpSpPr>
        <p:grpSpPr>
          <a:xfrm>
            <a:off x="1026914" y="908312"/>
            <a:ext cx="10138172" cy="1491988"/>
            <a:chOff x="1431131" y="1394087"/>
            <a:chExt cx="10138172" cy="1491988"/>
          </a:xfrm>
        </p:grpSpPr>
        <p:sp>
          <p:nvSpPr>
            <p:cNvPr id="258" name="Rectangle: Rounded Corners 257">
              <a:extLst>
                <a:ext uri="{FF2B5EF4-FFF2-40B4-BE49-F238E27FC236}">
                  <a16:creationId xmlns:a16="http://schemas.microsoft.com/office/drawing/2014/main" id="{18745720-B436-D1B6-7A3D-F5F4FB56C3F3}"/>
                </a:ext>
              </a:extLst>
            </p:cNvPr>
            <p:cNvSpPr/>
            <p:nvPr/>
          </p:nvSpPr>
          <p:spPr>
            <a:xfrm>
              <a:off x="1793935" y="1704774"/>
              <a:ext cx="9775368" cy="1181301"/>
            </a:xfrm>
            <a:prstGeom prst="roundRect">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F53A61F5-E6CA-3CBA-A318-8E1D3F19FC5C}"/>
                </a:ext>
              </a:extLst>
            </p:cNvPr>
            <p:cNvSpPr/>
            <p:nvPr/>
          </p:nvSpPr>
          <p:spPr>
            <a:xfrm>
              <a:off x="1431131" y="1394087"/>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1" name="Picture 260">
              <a:extLst>
                <a:ext uri="{FF2B5EF4-FFF2-40B4-BE49-F238E27FC236}">
                  <a16:creationId xmlns:a16="http://schemas.microsoft.com/office/drawing/2014/main" id="{0AEE11C2-E279-8F0E-0D92-D80828A4F2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80" y="1454243"/>
              <a:ext cx="698841" cy="698841"/>
            </a:xfrm>
            <a:prstGeom prst="rect">
              <a:avLst/>
            </a:prstGeom>
          </p:spPr>
        </p:pic>
        <p:sp>
          <p:nvSpPr>
            <p:cNvPr id="273" name="TextBox 272">
              <a:extLst>
                <a:ext uri="{FF2B5EF4-FFF2-40B4-BE49-F238E27FC236}">
                  <a16:creationId xmlns:a16="http://schemas.microsoft.com/office/drawing/2014/main" id="{D3CAD86C-9B67-CC40-C8EB-A40B590C2529}"/>
                </a:ext>
              </a:extLst>
            </p:cNvPr>
            <p:cNvSpPr txBox="1"/>
            <p:nvPr/>
          </p:nvSpPr>
          <p:spPr>
            <a:xfrm>
              <a:off x="2336799" y="1807661"/>
              <a:ext cx="9118204" cy="937949"/>
            </a:xfrm>
            <a:prstGeom prst="rect">
              <a:avLst/>
            </a:prstGeom>
            <a:noFill/>
          </p:spPr>
          <p:txBody>
            <a:bodyPr wrap="square" rtlCol="0">
              <a:spAutoFit/>
            </a:bodyPr>
            <a:lstStyle/>
            <a:p>
              <a:pPr>
                <a:lnSpc>
                  <a:spcPct val="120000"/>
                </a:lnSpc>
              </a:pPr>
              <a:r>
                <a:rPr lang="en-US" sz="2400" b="1"/>
                <a:t>Cho các phân tử sau: HBr, HI, H</a:t>
              </a:r>
              <a:r>
                <a:rPr lang="en-US" sz="2400" b="1" baseline="-25000"/>
                <a:t>2</a:t>
              </a:r>
              <a:r>
                <a:rPr lang="en-US" sz="2400" b="1"/>
                <a:t>S, KOH. Hãy phân loại chúng thành acid mạnh, base mạnh, acid yếu và base yếu.</a:t>
              </a:r>
            </a:p>
          </p:txBody>
        </p:sp>
      </p:grpSp>
      <p:graphicFrame>
        <p:nvGraphicFramePr>
          <p:cNvPr id="3" name="Table 4">
            <a:extLst>
              <a:ext uri="{FF2B5EF4-FFF2-40B4-BE49-F238E27FC236}">
                <a16:creationId xmlns:a16="http://schemas.microsoft.com/office/drawing/2014/main" id="{605CA71B-64D1-02CB-0DDB-95FFA7F1DA5E}"/>
              </a:ext>
            </a:extLst>
          </p:cNvPr>
          <p:cNvGraphicFramePr>
            <a:graphicFrameLocks noGrp="1"/>
          </p:cNvGraphicFramePr>
          <p:nvPr>
            <p:extLst>
              <p:ext uri="{D42A27DB-BD31-4B8C-83A1-F6EECF244321}">
                <p14:modId xmlns:p14="http://schemas.microsoft.com/office/powerpoint/2010/main" val="3884102347"/>
              </p:ext>
            </p:extLst>
          </p:nvPr>
        </p:nvGraphicFramePr>
        <p:xfrm>
          <a:off x="2032000" y="3486150"/>
          <a:ext cx="8128000" cy="2371725"/>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627754325"/>
                    </a:ext>
                  </a:extLst>
                </a:gridCol>
                <a:gridCol w="4064000">
                  <a:extLst>
                    <a:ext uri="{9D8B030D-6E8A-4147-A177-3AD203B41FA5}">
                      <a16:colId xmlns:a16="http://schemas.microsoft.com/office/drawing/2014/main" val="794423781"/>
                    </a:ext>
                  </a:extLst>
                </a:gridCol>
              </a:tblGrid>
              <a:tr h="474345">
                <a:tc>
                  <a:txBody>
                    <a:bodyPr/>
                    <a:lstStyle/>
                    <a:p>
                      <a:pPr algn="ctr" fontAlgn="t"/>
                      <a:r>
                        <a:rPr lang="vi-VN" b="1">
                          <a:effectLst/>
                          <a:latin typeface="+mj-lt"/>
                        </a:rPr>
                        <a:t>Phương trình điện li</a:t>
                      </a:r>
                      <a:endParaRPr lang="vi-VN">
                        <a:effectLst/>
                        <a:latin typeface="+mj-l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b="1">
                          <a:effectLst/>
                          <a:latin typeface="+mj-lt"/>
                        </a:rPr>
                        <a:t>Phân loại</a:t>
                      </a:r>
                      <a:endParaRPr lang="en-US">
                        <a:effectLst/>
                        <a:latin typeface="+mj-l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1769851"/>
                  </a:ext>
                </a:extLst>
              </a:tr>
              <a:tr h="474345">
                <a:tc>
                  <a:txBody>
                    <a:bodyPr/>
                    <a:lstStyle/>
                    <a:p>
                      <a:pPr algn="ctr" fontAlgn="t"/>
                      <a:r>
                        <a:rPr lang="en-US">
                          <a:effectLst/>
                          <a:latin typeface="+mj-lt"/>
                        </a:rPr>
                        <a:t>HBr → H</a:t>
                      </a:r>
                      <a:r>
                        <a:rPr lang="en-US" b="0" i="0" u="none" strike="noStrike" baseline="30000">
                          <a:effectLst/>
                          <a:latin typeface="+mj-lt"/>
                        </a:rPr>
                        <a:t>+</a:t>
                      </a:r>
                      <a:r>
                        <a:rPr lang="en-US">
                          <a:effectLst/>
                          <a:latin typeface="+mj-lt"/>
                        </a:rPr>
                        <a:t> + Br</a:t>
                      </a:r>
                      <a:r>
                        <a:rPr lang="en-US" sz="2000" b="0" i="0" u="none" strike="noStrike" baseline="30000">
                          <a:effectLst/>
                          <a:latin typeface="+mj-lt"/>
                        </a:rPr>
                        <a:t>−</a:t>
                      </a:r>
                      <a:endParaRPr lang="en-US" baseline="30000">
                        <a:effectLst/>
                        <a:latin typeface="+mj-l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a:effectLst/>
                          <a:latin typeface="+mj-lt"/>
                        </a:rPr>
                        <a:t>Acid mạnh</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2198032"/>
                  </a:ext>
                </a:extLst>
              </a:tr>
              <a:tr h="474345">
                <a:tc>
                  <a:txBody>
                    <a:bodyPr/>
                    <a:lstStyle/>
                    <a:p>
                      <a:pPr algn="ctr" fontAlgn="t"/>
                      <a:r>
                        <a:rPr lang="en-US">
                          <a:effectLst/>
                          <a:latin typeface="+mj-lt"/>
                        </a:rPr>
                        <a:t>HI → H</a:t>
                      </a:r>
                      <a:r>
                        <a:rPr lang="en-US" b="0" i="0" u="none" strike="noStrike" baseline="30000">
                          <a:effectLst/>
                          <a:latin typeface="+mj-lt"/>
                        </a:rPr>
                        <a:t>+</a:t>
                      </a:r>
                      <a:r>
                        <a:rPr lang="en-US">
                          <a:effectLst/>
                          <a:latin typeface="+mj-lt"/>
                        </a:rPr>
                        <a:t> + I</a:t>
                      </a:r>
                      <a:r>
                        <a:rPr lang="en-US" b="0" i="0" u="none" strike="noStrike" baseline="30000">
                          <a:effectLst/>
                          <a:latin typeface="+mj-lt"/>
                        </a:rPr>
                        <a:t>−</a:t>
                      </a:r>
                      <a:endParaRPr lang="en-US" baseline="30000">
                        <a:effectLst/>
                        <a:latin typeface="+mj-l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a:effectLst/>
                          <a:latin typeface="+mj-lt"/>
                        </a:rPr>
                        <a:t>Acid mạnh</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0688022"/>
                  </a:ext>
                </a:extLst>
              </a:tr>
              <a:tr h="474345">
                <a:tc>
                  <a:txBody>
                    <a:bodyPr/>
                    <a:lstStyle/>
                    <a:p>
                      <a:pPr algn="ctr" fontAlgn="t"/>
                      <a:r>
                        <a:rPr lang="en-US">
                          <a:effectLst/>
                          <a:latin typeface="+mj-lt"/>
                        </a:rPr>
                        <a:t>H</a:t>
                      </a:r>
                      <a:r>
                        <a:rPr lang="en-US" baseline="30000">
                          <a:effectLst/>
                          <a:latin typeface="+mj-lt"/>
                        </a:rPr>
                        <a:t>2</a:t>
                      </a:r>
                      <a:r>
                        <a:rPr lang="en-US">
                          <a:effectLst/>
                          <a:latin typeface="+mj-lt"/>
                        </a:rPr>
                        <a:t>S ⇌ 2H</a:t>
                      </a:r>
                      <a:r>
                        <a:rPr lang="en-US" b="0" i="0" u="none" strike="noStrike" baseline="30000">
                          <a:effectLst/>
                          <a:latin typeface="+mj-lt"/>
                        </a:rPr>
                        <a:t>+</a:t>
                      </a:r>
                      <a:r>
                        <a:rPr lang="en-US">
                          <a:effectLst/>
                          <a:latin typeface="+mj-lt"/>
                        </a:rPr>
                        <a:t> + S</a:t>
                      </a:r>
                      <a:r>
                        <a:rPr lang="en-US" b="0" i="0" u="none" strike="noStrike" baseline="30000">
                          <a:effectLst/>
                          <a:latin typeface="+mj-lt"/>
                        </a:rPr>
                        <a:t>2−</a:t>
                      </a:r>
                      <a:endParaRPr lang="en-US" baseline="30000">
                        <a:effectLst/>
                        <a:latin typeface="+mj-l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a:effectLst/>
                          <a:latin typeface="+mj-lt"/>
                        </a:rPr>
                        <a:t>Acid yếu</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843128"/>
                  </a:ext>
                </a:extLst>
              </a:tr>
              <a:tr h="474345">
                <a:tc>
                  <a:txBody>
                    <a:bodyPr/>
                    <a:lstStyle/>
                    <a:p>
                      <a:pPr algn="ctr" fontAlgn="t"/>
                      <a:r>
                        <a:rPr lang="en-US">
                          <a:effectLst/>
                          <a:latin typeface="+mj-lt"/>
                        </a:rPr>
                        <a:t>KOH → H</a:t>
                      </a:r>
                      <a:r>
                        <a:rPr lang="en-US" b="0" i="0" u="none" strike="noStrike" baseline="30000">
                          <a:effectLst/>
                          <a:latin typeface="+mj-lt"/>
                        </a:rPr>
                        <a:t>+</a:t>
                      </a:r>
                      <a:r>
                        <a:rPr lang="en-US">
                          <a:effectLst/>
                          <a:latin typeface="+mj-lt"/>
                        </a:rPr>
                        <a:t> + OH</a:t>
                      </a:r>
                      <a:r>
                        <a:rPr lang="en-US" b="0" i="0" u="none" strike="noStrike" baseline="30000">
                          <a:effectLst/>
                          <a:latin typeface="+mj-lt"/>
                        </a:rPr>
                        <a:t>−</a:t>
                      </a:r>
                      <a:endParaRPr lang="en-US" baseline="30000">
                        <a:effectLst/>
                        <a:latin typeface="+mj-l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a:effectLst/>
                          <a:latin typeface="+mj-lt"/>
                        </a:rPr>
                        <a:t>Base mạnh</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7428067"/>
                  </a:ext>
                </a:extLst>
              </a:tr>
            </a:tbl>
          </a:graphicData>
        </a:graphic>
      </p:graphicFrame>
    </p:spTree>
    <p:extLst>
      <p:ext uri="{BB962C8B-B14F-4D97-AF65-F5344CB8AC3E}">
        <p14:creationId xmlns:p14="http://schemas.microsoft.com/office/powerpoint/2010/main" val="2256208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5D1B8F13-F757-530F-7C8F-7215AA604B1D}"/>
              </a:ext>
            </a:extLst>
          </p:cNvPr>
          <p:cNvGrpSpPr/>
          <p:nvPr/>
        </p:nvGrpSpPr>
        <p:grpSpPr>
          <a:xfrm>
            <a:off x="2171099" y="0"/>
            <a:ext cx="7849803" cy="1013461"/>
            <a:chOff x="2171099" y="0"/>
            <a:chExt cx="7849803" cy="1013461"/>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9" y="0"/>
              <a:ext cx="7849803" cy="1013461"/>
              <a:chOff x="2512638" y="0"/>
              <a:chExt cx="7487967" cy="1013461"/>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874704" y="-3112441"/>
                <a:ext cx="763836"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09800" y="339676"/>
              <a:ext cx="7772400" cy="443198"/>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2. ACID/ BASE MẠNH VÀ ACID/ BASE YẾU</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2A32ECF9-AC7B-D416-643F-6171CFEFD98D}"/>
              </a:ext>
            </a:extLst>
          </p:cNvPr>
          <p:cNvGrpSpPr/>
          <p:nvPr/>
        </p:nvGrpSpPr>
        <p:grpSpPr>
          <a:xfrm>
            <a:off x="647700" y="1203325"/>
            <a:ext cx="1988820" cy="809625"/>
            <a:chOff x="723900" y="1057275"/>
            <a:chExt cx="1988820" cy="809625"/>
          </a:xfrm>
        </p:grpSpPr>
        <p:sp>
          <p:nvSpPr>
            <p:cNvPr id="256" name="Rectangle: Rounded Corners 255">
              <a:extLst>
                <a:ext uri="{FF2B5EF4-FFF2-40B4-BE49-F238E27FC236}">
                  <a16:creationId xmlns:a16="http://schemas.microsoft.com/office/drawing/2014/main" id="{2AB79C4A-9296-6F0B-B267-8F419632AD2E}"/>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7" name="Picture 2" descr="Chemistry - Free education icons">
              <a:extLst>
                <a:ext uri="{FF2B5EF4-FFF2-40B4-BE49-F238E27FC236}">
                  <a16:creationId xmlns:a16="http://schemas.microsoft.com/office/drawing/2014/main" id="{A251C157-5A5A-6319-33C9-BCE5EA6F80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58" name="TextBox 257">
              <a:extLst>
                <a:ext uri="{FF2B5EF4-FFF2-40B4-BE49-F238E27FC236}">
                  <a16:creationId xmlns:a16="http://schemas.microsoft.com/office/drawing/2014/main" id="{97F6ABA0-299D-6B57-DBD4-AAF911514717}"/>
                </a:ext>
              </a:extLst>
            </p:cNvPr>
            <p:cNvSpPr txBox="1"/>
            <p:nvPr/>
          </p:nvSpPr>
          <p:spPr>
            <a:xfrm>
              <a:off x="1451427" y="1314926"/>
              <a:ext cx="1172116" cy="430887"/>
            </a:xfrm>
            <a:prstGeom prst="rect">
              <a:avLst/>
            </a:prstGeom>
            <a:noFill/>
          </p:spPr>
          <p:txBody>
            <a:bodyPr wrap="none" rtlCol="0">
              <a:spAutoFit/>
            </a:bodyPr>
            <a:lstStyle/>
            <a:p>
              <a:r>
                <a:rPr lang="en-US" sz="2200" b="1">
                  <a:solidFill>
                    <a:schemeClr val="bg1"/>
                  </a:solidFill>
                </a:rPr>
                <a:t>VÍ DỤ 4</a:t>
              </a:r>
            </a:p>
          </p:txBody>
        </p:sp>
      </p:grpSp>
      <p:grpSp>
        <p:nvGrpSpPr>
          <p:cNvPr id="5" name="Group 4">
            <a:extLst>
              <a:ext uri="{FF2B5EF4-FFF2-40B4-BE49-F238E27FC236}">
                <a16:creationId xmlns:a16="http://schemas.microsoft.com/office/drawing/2014/main" id="{70D7808C-3FC0-57E1-C92E-0FF5B34B1328}"/>
              </a:ext>
            </a:extLst>
          </p:cNvPr>
          <p:cNvGrpSpPr/>
          <p:nvPr/>
        </p:nvGrpSpPr>
        <p:grpSpPr>
          <a:xfrm>
            <a:off x="1865015" y="2474720"/>
            <a:ext cx="8700381" cy="1110452"/>
            <a:chOff x="1865015" y="2474720"/>
            <a:chExt cx="8700381" cy="1110452"/>
          </a:xfrm>
        </p:grpSpPr>
        <p:sp>
          <p:nvSpPr>
            <p:cNvPr id="286" name="Rectangle: Rounded Corners 285">
              <a:extLst>
                <a:ext uri="{FF2B5EF4-FFF2-40B4-BE49-F238E27FC236}">
                  <a16:creationId xmlns:a16="http://schemas.microsoft.com/office/drawing/2014/main" id="{CBC4732E-2C5F-E9A1-4722-48BC63F96878}"/>
                </a:ext>
              </a:extLst>
            </p:cNvPr>
            <p:cNvSpPr/>
            <p:nvPr/>
          </p:nvSpPr>
          <p:spPr>
            <a:xfrm>
              <a:off x="2912200" y="2474720"/>
              <a:ext cx="7653196" cy="1110452"/>
            </a:xfrm>
            <a:prstGeom prst="roundRect">
              <a:avLst/>
            </a:prstGeom>
            <a:solidFill>
              <a:srgbClr val="FFFF7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TextBox 286">
              <a:extLst>
                <a:ext uri="{FF2B5EF4-FFF2-40B4-BE49-F238E27FC236}">
                  <a16:creationId xmlns:a16="http://schemas.microsoft.com/office/drawing/2014/main" id="{AE19D06E-65DF-0CD2-8A35-181E3B84A6ED}"/>
                </a:ext>
              </a:extLst>
            </p:cNvPr>
            <p:cNvSpPr txBox="1"/>
            <p:nvPr/>
          </p:nvSpPr>
          <p:spPr>
            <a:xfrm>
              <a:off x="3026832" y="2583643"/>
              <a:ext cx="7429920" cy="867482"/>
            </a:xfrm>
            <a:prstGeom prst="rect">
              <a:avLst/>
            </a:prstGeom>
            <a:noFill/>
          </p:spPr>
          <p:txBody>
            <a:bodyPr wrap="square" rtlCol="0">
              <a:spAutoFit/>
            </a:bodyPr>
            <a:lstStyle/>
            <a:p>
              <a:pPr>
                <a:lnSpc>
                  <a:spcPct val="120000"/>
                </a:lnSpc>
              </a:pPr>
              <a:r>
                <a:rPr lang="vi-VN" sz="2200"/>
                <a:t>Các acid HCl, HNO</a:t>
              </a:r>
              <a:r>
                <a:rPr lang="vi-VN" sz="2200" baseline="-25000"/>
                <a:t>3</a:t>
              </a:r>
              <a:r>
                <a:rPr lang="vi-VN" sz="2200"/>
                <a:t>, H</a:t>
              </a:r>
              <a:r>
                <a:rPr lang="vi-VN" sz="2200" baseline="-25000"/>
                <a:t>2</a:t>
              </a:r>
              <a:r>
                <a:rPr lang="vi-VN" sz="2200"/>
                <a:t>SO</a:t>
              </a:r>
              <a:r>
                <a:rPr lang="vi-VN" sz="2200" baseline="-25000"/>
                <a:t>4</a:t>
              </a:r>
              <a:r>
                <a:rPr lang="vi-VN" sz="2200"/>
                <a:t>,... là acid mạnh và các base NaOH, Ba(OH)</a:t>
              </a:r>
              <a:r>
                <a:rPr lang="vi-VN" sz="2200" baseline="-25000"/>
                <a:t>2</a:t>
              </a:r>
              <a:r>
                <a:rPr lang="vi-VN" sz="2200"/>
                <a:t>, Ca(OH)</a:t>
              </a:r>
              <a:r>
                <a:rPr lang="vi-VN" sz="2200" baseline="-25000"/>
                <a:t>2</a:t>
              </a:r>
              <a:r>
                <a:rPr lang="vi-VN" sz="2200"/>
                <a:t>,... là base mạnh.</a:t>
              </a:r>
            </a:p>
          </p:txBody>
        </p:sp>
        <p:pic>
          <p:nvPicPr>
            <p:cNvPr id="307" name="Picture 306">
              <a:extLst>
                <a:ext uri="{FF2B5EF4-FFF2-40B4-BE49-F238E27FC236}">
                  <a16:creationId xmlns:a16="http://schemas.microsoft.com/office/drawing/2014/main" id="{5EB47037-A64E-EA1B-2414-934F7A4738AE}"/>
                </a:ext>
              </a:extLst>
            </p:cNvPr>
            <p:cNvPicPr>
              <a:picLocks noChangeAspect="1"/>
            </p:cNvPicPr>
            <p:nvPr/>
          </p:nvPicPr>
          <p:blipFill>
            <a:blip r:embed="rId9"/>
            <a:stretch>
              <a:fillRect/>
            </a:stretch>
          </p:blipFill>
          <p:spPr>
            <a:xfrm>
              <a:off x="1865015" y="2525917"/>
              <a:ext cx="963439" cy="963439"/>
            </a:xfrm>
            <a:prstGeom prst="rect">
              <a:avLst/>
            </a:prstGeom>
          </p:spPr>
        </p:pic>
      </p:grpSp>
      <p:grpSp>
        <p:nvGrpSpPr>
          <p:cNvPr id="25" name="Group 24">
            <a:extLst>
              <a:ext uri="{FF2B5EF4-FFF2-40B4-BE49-F238E27FC236}">
                <a16:creationId xmlns:a16="http://schemas.microsoft.com/office/drawing/2014/main" id="{15A03BA5-CE64-C5BF-F063-F9198589D025}"/>
              </a:ext>
            </a:extLst>
          </p:cNvPr>
          <p:cNvGrpSpPr/>
          <p:nvPr/>
        </p:nvGrpSpPr>
        <p:grpSpPr>
          <a:xfrm>
            <a:off x="1865015" y="4050070"/>
            <a:ext cx="8739380" cy="1110452"/>
            <a:chOff x="1865015" y="4050070"/>
            <a:chExt cx="8739380" cy="1110452"/>
          </a:xfrm>
        </p:grpSpPr>
        <p:sp>
          <p:nvSpPr>
            <p:cNvPr id="288" name="Rectangle: Rounded Corners 287">
              <a:extLst>
                <a:ext uri="{FF2B5EF4-FFF2-40B4-BE49-F238E27FC236}">
                  <a16:creationId xmlns:a16="http://schemas.microsoft.com/office/drawing/2014/main" id="{615BA013-9244-959E-07FC-B9A610DC310E}"/>
                </a:ext>
              </a:extLst>
            </p:cNvPr>
            <p:cNvSpPr/>
            <p:nvPr/>
          </p:nvSpPr>
          <p:spPr>
            <a:xfrm>
              <a:off x="2912200" y="4050070"/>
              <a:ext cx="7653196" cy="1110452"/>
            </a:xfrm>
            <a:prstGeom prst="roundRect">
              <a:avLst/>
            </a:prstGeom>
            <a:solidFill>
              <a:srgbClr val="FFFF7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extBox 288">
              <a:extLst>
                <a:ext uri="{FF2B5EF4-FFF2-40B4-BE49-F238E27FC236}">
                  <a16:creationId xmlns:a16="http://schemas.microsoft.com/office/drawing/2014/main" id="{04169AA5-B94D-D5CA-8B6C-72FF6BF42FD6}"/>
                </a:ext>
              </a:extLst>
            </p:cNvPr>
            <p:cNvSpPr txBox="1"/>
            <p:nvPr/>
          </p:nvSpPr>
          <p:spPr>
            <a:xfrm>
              <a:off x="3026833" y="4195207"/>
              <a:ext cx="7577562" cy="867482"/>
            </a:xfrm>
            <a:prstGeom prst="rect">
              <a:avLst/>
            </a:prstGeom>
            <a:noFill/>
          </p:spPr>
          <p:txBody>
            <a:bodyPr wrap="square" rtlCol="0">
              <a:spAutoFit/>
            </a:bodyPr>
            <a:lstStyle/>
            <a:p>
              <a:pPr>
                <a:lnSpc>
                  <a:spcPct val="120000"/>
                </a:lnSpc>
              </a:pPr>
              <a:r>
                <a:rPr lang="vi-VN" sz="2200"/>
                <a:t>Các acid CH</a:t>
              </a:r>
              <a:r>
                <a:rPr lang="vi-VN" sz="2200" baseline="-25000"/>
                <a:t>3</a:t>
              </a:r>
              <a:r>
                <a:rPr lang="vi-VN" sz="2200"/>
                <a:t>COOH, H</a:t>
              </a:r>
              <a:r>
                <a:rPr lang="vi-VN" sz="2200" baseline="-25000"/>
                <a:t>2</a:t>
              </a:r>
              <a:r>
                <a:rPr lang="vi-VN" sz="2200"/>
                <a:t>CO</a:t>
              </a:r>
              <a:r>
                <a:rPr lang="vi-VN" sz="2200" baseline="-25000"/>
                <a:t>3</a:t>
              </a:r>
              <a:r>
                <a:rPr lang="vi-VN" sz="2200"/>
                <a:t>, H</a:t>
              </a:r>
              <a:r>
                <a:rPr lang="vi-VN" sz="2200" baseline="-25000"/>
                <a:t>2</a:t>
              </a:r>
              <a:r>
                <a:rPr lang="vi-VN" sz="2200"/>
                <a:t>SO</a:t>
              </a:r>
              <a:r>
                <a:rPr lang="vi-VN" sz="2200" baseline="-25000"/>
                <a:t>3</a:t>
              </a:r>
              <a:r>
                <a:rPr lang="vi-VN" sz="2200"/>
                <a:t>,... là các acid yếu và các gốc acid tương ứng CH</a:t>
              </a:r>
              <a:r>
                <a:rPr lang="vi-VN" sz="2200" baseline="-25000"/>
                <a:t>3</a:t>
              </a:r>
              <a:r>
                <a:rPr lang="vi-VN" sz="2200"/>
                <a:t>COO</a:t>
              </a:r>
              <a:r>
                <a:rPr lang="vi-VN" sz="2800" baseline="30000"/>
                <a:t>-</a:t>
              </a:r>
              <a:r>
                <a:rPr lang="vi-VN" sz="2200"/>
                <a:t>, CO</a:t>
              </a:r>
              <a:r>
                <a:rPr lang="vi-VN" sz="2200" baseline="-25000"/>
                <a:t>3</a:t>
              </a:r>
              <a:r>
                <a:rPr lang="en-US" sz="2200" baseline="-25000"/>
                <a:t> </a:t>
              </a:r>
              <a:r>
                <a:rPr lang="vi-VN" sz="2200"/>
                <a:t>, SO</a:t>
              </a:r>
              <a:r>
                <a:rPr lang="vi-VN" sz="2200" baseline="-25000"/>
                <a:t>3</a:t>
              </a:r>
              <a:r>
                <a:rPr lang="en-US" sz="2200" baseline="-25000"/>
                <a:t> </a:t>
              </a:r>
              <a:r>
                <a:rPr lang="vi-VN" sz="2200"/>
                <a:t>,... là base.</a:t>
              </a:r>
            </a:p>
          </p:txBody>
        </p:sp>
        <p:pic>
          <p:nvPicPr>
            <p:cNvPr id="325" name="Picture 324">
              <a:extLst>
                <a:ext uri="{FF2B5EF4-FFF2-40B4-BE49-F238E27FC236}">
                  <a16:creationId xmlns:a16="http://schemas.microsoft.com/office/drawing/2014/main" id="{3DD98D2C-2A75-B6D1-AB11-1A28CB78F69A}"/>
                </a:ext>
              </a:extLst>
            </p:cNvPr>
            <p:cNvPicPr>
              <a:picLocks noChangeAspect="1"/>
            </p:cNvPicPr>
            <p:nvPr/>
          </p:nvPicPr>
          <p:blipFill>
            <a:blip r:embed="rId9"/>
            <a:stretch>
              <a:fillRect/>
            </a:stretch>
          </p:blipFill>
          <p:spPr>
            <a:xfrm>
              <a:off x="1865015" y="4147214"/>
              <a:ext cx="963439" cy="963439"/>
            </a:xfrm>
            <a:prstGeom prst="rect">
              <a:avLst/>
            </a:prstGeom>
          </p:spPr>
        </p:pic>
      </p:grpSp>
      <p:sp>
        <p:nvSpPr>
          <p:cNvPr id="326" name="TextBox 325">
            <a:extLst>
              <a:ext uri="{FF2B5EF4-FFF2-40B4-BE49-F238E27FC236}">
                <a16:creationId xmlns:a16="http://schemas.microsoft.com/office/drawing/2014/main" id="{ADA3B952-4B38-8986-563B-852062FFD19F}"/>
              </a:ext>
            </a:extLst>
          </p:cNvPr>
          <p:cNvSpPr txBox="1"/>
          <p:nvPr/>
        </p:nvSpPr>
        <p:spPr>
          <a:xfrm>
            <a:off x="7976674" y="4616536"/>
            <a:ext cx="343364" cy="307777"/>
          </a:xfrm>
          <a:prstGeom prst="rect">
            <a:avLst/>
          </a:prstGeom>
          <a:noFill/>
        </p:spPr>
        <p:txBody>
          <a:bodyPr wrap="none" rtlCol="0">
            <a:spAutoFit/>
          </a:bodyPr>
          <a:lstStyle/>
          <a:p>
            <a:r>
              <a:rPr lang="en-US" sz="1400"/>
              <a:t>2-</a:t>
            </a:r>
          </a:p>
        </p:txBody>
      </p:sp>
      <p:sp>
        <p:nvSpPr>
          <p:cNvPr id="327" name="TextBox 326">
            <a:extLst>
              <a:ext uri="{FF2B5EF4-FFF2-40B4-BE49-F238E27FC236}">
                <a16:creationId xmlns:a16="http://schemas.microsoft.com/office/drawing/2014/main" id="{3A0D3758-309E-D679-07EA-1EB79B43BF31}"/>
              </a:ext>
            </a:extLst>
          </p:cNvPr>
          <p:cNvSpPr txBox="1"/>
          <p:nvPr/>
        </p:nvSpPr>
        <p:spPr>
          <a:xfrm>
            <a:off x="8703187" y="4616536"/>
            <a:ext cx="343364" cy="307777"/>
          </a:xfrm>
          <a:prstGeom prst="rect">
            <a:avLst/>
          </a:prstGeom>
          <a:noFill/>
        </p:spPr>
        <p:txBody>
          <a:bodyPr wrap="none" rtlCol="0">
            <a:spAutoFit/>
          </a:bodyPr>
          <a:lstStyle/>
          <a:p>
            <a:r>
              <a:rPr lang="en-US" sz="1400"/>
              <a:t>2-</a:t>
            </a:r>
          </a:p>
        </p:txBody>
      </p:sp>
    </p:spTree>
    <p:extLst>
      <p:ext uri="{BB962C8B-B14F-4D97-AF65-F5344CB8AC3E}">
        <p14:creationId xmlns:p14="http://schemas.microsoft.com/office/powerpoint/2010/main" val="1805472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5D1B8F13-F757-530F-7C8F-7215AA604B1D}"/>
              </a:ext>
            </a:extLst>
          </p:cNvPr>
          <p:cNvGrpSpPr/>
          <p:nvPr/>
        </p:nvGrpSpPr>
        <p:grpSpPr>
          <a:xfrm>
            <a:off x="2171099" y="0"/>
            <a:ext cx="7849803" cy="1013461"/>
            <a:chOff x="2171099" y="0"/>
            <a:chExt cx="7849803" cy="1013461"/>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9" y="0"/>
              <a:ext cx="7849803" cy="1013461"/>
              <a:chOff x="2512638" y="0"/>
              <a:chExt cx="7487967" cy="1013461"/>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874704" y="-3112441"/>
                <a:ext cx="763836"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09800" y="339676"/>
              <a:ext cx="7772400" cy="443198"/>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2. ACID/ BASE MẠNH VÀ ACID/ BASE YẾU</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2A32ECF9-AC7B-D416-643F-6171CFEFD98D}"/>
              </a:ext>
            </a:extLst>
          </p:cNvPr>
          <p:cNvGrpSpPr/>
          <p:nvPr/>
        </p:nvGrpSpPr>
        <p:grpSpPr>
          <a:xfrm>
            <a:off x="647700" y="850900"/>
            <a:ext cx="1988820" cy="809625"/>
            <a:chOff x="723900" y="1057275"/>
            <a:chExt cx="1988820" cy="809625"/>
          </a:xfrm>
        </p:grpSpPr>
        <p:sp>
          <p:nvSpPr>
            <p:cNvPr id="256" name="Rectangle: Rounded Corners 255">
              <a:extLst>
                <a:ext uri="{FF2B5EF4-FFF2-40B4-BE49-F238E27FC236}">
                  <a16:creationId xmlns:a16="http://schemas.microsoft.com/office/drawing/2014/main" id="{2AB79C4A-9296-6F0B-B267-8F419632AD2E}"/>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7" name="Picture 2" descr="Chemistry - Free education icons">
              <a:extLst>
                <a:ext uri="{FF2B5EF4-FFF2-40B4-BE49-F238E27FC236}">
                  <a16:creationId xmlns:a16="http://schemas.microsoft.com/office/drawing/2014/main" id="{A251C157-5A5A-6319-33C9-BCE5EA6F80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58" name="TextBox 257">
              <a:extLst>
                <a:ext uri="{FF2B5EF4-FFF2-40B4-BE49-F238E27FC236}">
                  <a16:creationId xmlns:a16="http://schemas.microsoft.com/office/drawing/2014/main" id="{97F6ABA0-299D-6B57-DBD4-AAF911514717}"/>
                </a:ext>
              </a:extLst>
            </p:cNvPr>
            <p:cNvSpPr txBox="1"/>
            <p:nvPr/>
          </p:nvSpPr>
          <p:spPr>
            <a:xfrm>
              <a:off x="1451427" y="1314926"/>
              <a:ext cx="1172116" cy="430887"/>
            </a:xfrm>
            <a:prstGeom prst="rect">
              <a:avLst/>
            </a:prstGeom>
            <a:noFill/>
          </p:spPr>
          <p:txBody>
            <a:bodyPr wrap="none" rtlCol="0">
              <a:spAutoFit/>
            </a:bodyPr>
            <a:lstStyle/>
            <a:p>
              <a:r>
                <a:rPr lang="en-US" sz="2200" b="1">
                  <a:solidFill>
                    <a:schemeClr val="bg1"/>
                  </a:solidFill>
                </a:rPr>
                <a:t>VÍ DỤ 4</a:t>
              </a:r>
            </a:p>
          </p:txBody>
        </p:sp>
      </p:grpSp>
      <p:grpSp>
        <p:nvGrpSpPr>
          <p:cNvPr id="27" name="Group 26">
            <a:extLst>
              <a:ext uri="{FF2B5EF4-FFF2-40B4-BE49-F238E27FC236}">
                <a16:creationId xmlns:a16="http://schemas.microsoft.com/office/drawing/2014/main" id="{24702CDB-CE0E-C105-3B65-F04C77E41655}"/>
              </a:ext>
            </a:extLst>
          </p:cNvPr>
          <p:cNvGrpSpPr/>
          <p:nvPr/>
        </p:nvGrpSpPr>
        <p:grpSpPr>
          <a:xfrm>
            <a:off x="676295" y="1887979"/>
            <a:ext cx="10768945" cy="1467995"/>
            <a:chOff x="1903115" y="2474719"/>
            <a:chExt cx="10768945" cy="1467995"/>
          </a:xfrm>
        </p:grpSpPr>
        <p:sp>
          <p:nvSpPr>
            <p:cNvPr id="286" name="Rectangle: Rounded Corners 285">
              <a:extLst>
                <a:ext uri="{FF2B5EF4-FFF2-40B4-BE49-F238E27FC236}">
                  <a16:creationId xmlns:a16="http://schemas.microsoft.com/office/drawing/2014/main" id="{CBC4732E-2C5F-E9A1-4722-48BC63F96878}"/>
                </a:ext>
              </a:extLst>
            </p:cNvPr>
            <p:cNvSpPr/>
            <p:nvPr/>
          </p:nvSpPr>
          <p:spPr>
            <a:xfrm>
              <a:off x="2881720" y="2474719"/>
              <a:ext cx="9790340" cy="1467995"/>
            </a:xfrm>
            <a:prstGeom prst="roundRect">
              <a:avLst/>
            </a:prstGeom>
            <a:solidFill>
              <a:srgbClr val="FFFF7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TextBox 286">
              <a:extLst>
                <a:ext uri="{FF2B5EF4-FFF2-40B4-BE49-F238E27FC236}">
                  <a16:creationId xmlns:a16="http://schemas.microsoft.com/office/drawing/2014/main" id="{AE19D06E-65DF-0CD2-8A35-181E3B84A6ED}"/>
                </a:ext>
              </a:extLst>
            </p:cNvPr>
            <p:cNvSpPr txBox="1"/>
            <p:nvPr/>
          </p:nvSpPr>
          <p:spPr>
            <a:xfrm>
              <a:off x="3114047" y="2589307"/>
              <a:ext cx="9458953" cy="1310680"/>
            </a:xfrm>
            <a:prstGeom prst="rect">
              <a:avLst/>
            </a:prstGeom>
            <a:noFill/>
          </p:spPr>
          <p:txBody>
            <a:bodyPr wrap="square" rtlCol="0">
              <a:spAutoFit/>
            </a:bodyPr>
            <a:lstStyle/>
            <a:p>
              <a:pPr algn="just">
                <a:lnSpc>
                  <a:spcPct val="120000"/>
                </a:lnSpc>
              </a:pPr>
              <a:r>
                <a:rPr lang="en-US" sz="2200"/>
                <a:t>Theo thuyết Br</a:t>
              </a:r>
              <a:r>
                <a:rPr lang="en-US" b="1">
                  <a:latin typeface="+mj-lt"/>
                  <a:sym typeface="Symbol" panose="05050102010706020507" pitchFamily="18" charset="2"/>
                </a:rPr>
                <a:t></a:t>
              </a:r>
              <a:r>
                <a:rPr lang="en-US" sz="2200"/>
                <a:t>nsted - Lowry, nhiều ion như Fe</a:t>
              </a:r>
              <a:r>
                <a:rPr lang="en-US" sz="2200" baseline="30000"/>
                <a:t>3+</a:t>
              </a:r>
              <a:r>
                <a:rPr lang="en-US" sz="2200"/>
                <a:t>, Al</a:t>
              </a:r>
              <a:r>
                <a:rPr lang="en-US" sz="2200" baseline="30000"/>
                <a:t>3+</a:t>
              </a:r>
              <a:r>
                <a:rPr lang="en-US" sz="2200"/>
                <a:t>, CO</a:t>
              </a:r>
              <a:r>
                <a:rPr lang="en-US" sz="2200" baseline="-25000"/>
                <a:t>3</a:t>
              </a:r>
              <a:r>
                <a:rPr lang="en-US" sz="2200"/>
                <a:t>,... sẽ đóng vai trò là acid hoặc base trong nước, bởi chúng tác dụng một phân với nước. Ví dụ:</a:t>
              </a:r>
            </a:p>
          </p:txBody>
        </p:sp>
        <p:pic>
          <p:nvPicPr>
            <p:cNvPr id="307" name="Picture 306">
              <a:extLst>
                <a:ext uri="{FF2B5EF4-FFF2-40B4-BE49-F238E27FC236}">
                  <a16:creationId xmlns:a16="http://schemas.microsoft.com/office/drawing/2014/main" id="{5EB47037-A64E-EA1B-2414-934F7A4738AE}"/>
                </a:ext>
              </a:extLst>
            </p:cNvPr>
            <p:cNvPicPr>
              <a:picLocks noChangeAspect="1"/>
            </p:cNvPicPr>
            <p:nvPr/>
          </p:nvPicPr>
          <p:blipFill>
            <a:blip r:embed="rId9"/>
            <a:stretch>
              <a:fillRect/>
            </a:stretch>
          </p:blipFill>
          <p:spPr>
            <a:xfrm>
              <a:off x="1903115" y="2525917"/>
              <a:ext cx="963439" cy="963439"/>
            </a:xfrm>
            <a:prstGeom prst="rect">
              <a:avLst/>
            </a:prstGeom>
          </p:spPr>
        </p:pic>
      </p:grpSp>
      <p:grpSp>
        <p:nvGrpSpPr>
          <p:cNvPr id="259" name="Group 258">
            <a:extLst>
              <a:ext uri="{FF2B5EF4-FFF2-40B4-BE49-F238E27FC236}">
                <a16:creationId xmlns:a16="http://schemas.microsoft.com/office/drawing/2014/main" id="{35085EF2-FCEE-817A-450E-3B0DC1C5F14E}"/>
              </a:ext>
            </a:extLst>
          </p:cNvPr>
          <p:cNvGrpSpPr/>
          <p:nvPr/>
        </p:nvGrpSpPr>
        <p:grpSpPr>
          <a:xfrm>
            <a:off x="2795588" y="3571631"/>
            <a:ext cx="5984501" cy="686264"/>
            <a:chOff x="1584702" y="2228606"/>
            <a:chExt cx="5984501" cy="686264"/>
          </a:xfrm>
        </p:grpSpPr>
        <p:sp>
          <p:nvSpPr>
            <p:cNvPr id="260" name="Hexagon 259">
              <a:extLst>
                <a:ext uri="{FF2B5EF4-FFF2-40B4-BE49-F238E27FC236}">
                  <a16:creationId xmlns:a16="http://schemas.microsoft.com/office/drawing/2014/main" id="{B7978114-1C28-8209-A8B6-5E89EFA7A7C5}"/>
                </a:ext>
              </a:extLst>
            </p:cNvPr>
            <p:cNvSpPr/>
            <p:nvPr/>
          </p:nvSpPr>
          <p:spPr>
            <a:xfrm>
              <a:off x="1584702" y="2228606"/>
              <a:ext cx="5984501"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extBox 260">
              <a:extLst>
                <a:ext uri="{FF2B5EF4-FFF2-40B4-BE49-F238E27FC236}">
                  <a16:creationId xmlns:a16="http://schemas.microsoft.com/office/drawing/2014/main" id="{1FE720BA-9CBC-A65D-6E79-EB62105F6EB0}"/>
                </a:ext>
              </a:extLst>
            </p:cNvPr>
            <p:cNvSpPr txBox="1"/>
            <p:nvPr/>
          </p:nvSpPr>
          <p:spPr>
            <a:xfrm>
              <a:off x="1871152" y="2329178"/>
              <a:ext cx="5411600" cy="523220"/>
            </a:xfrm>
            <a:prstGeom prst="rect">
              <a:avLst/>
            </a:prstGeom>
            <a:noFill/>
          </p:spPr>
          <p:txBody>
            <a:bodyPr wrap="square" rtlCol="0">
              <a:spAutoFit/>
            </a:bodyPr>
            <a:lstStyle/>
            <a:p>
              <a:pPr algn="ctr"/>
              <a:r>
                <a:rPr lang="en-US" sz="2800" b="1">
                  <a:solidFill>
                    <a:srgbClr val="FF0000"/>
                  </a:solidFill>
                  <a:latin typeface="+mj-lt"/>
                </a:rPr>
                <a:t>Al</a:t>
              </a:r>
              <a:r>
                <a:rPr lang="en-US" sz="2800" b="1" baseline="30000">
                  <a:solidFill>
                    <a:srgbClr val="FF0000"/>
                  </a:solidFill>
                  <a:latin typeface="+mj-lt"/>
                </a:rPr>
                <a:t>3+</a:t>
              </a:r>
              <a:r>
                <a:rPr lang="en-US" sz="2800" b="1">
                  <a:solidFill>
                    <a:srgbClr val="FF0000"/>
                  </a:solidFill>
                  <a:latin typeface="+mj-lt"/>
                </a:rPr>
                <a:t>  +  3H</a:t>
              </a:r>
              <a:r>
                <a:rPr lang="en-US" sz="2800" b="1" baseline="-25000">
                  <a:solidFill>
                    <a:srgbClr val="FF0000"/>
                  </a:solidFill>
                  <a:latin typeface="+mj-lt"/>
                </a:rPr>
                <a:t>2</a:t>
              </a:r>
              <a:r>
                <a:rPr lang="en-US" sz="2800" b="1">
                  <a:solidFill>
                    <a:srgbClr val="FF0000"/>
                  </a:solidFill>
                  <a:latin typeface="+mj-lt"/>
                </a:rPr>
                <a:t>O  ⇌  Al(OH)</a:t>
              </a:r>
              <a:r>
                <a:rPr lang="en-US" sz="2800" b="1" baseline="-25000">
                  <a:solidFill>
                    <a:srgbClr val="FF0000"/>
                  </a:solidFill>
                  <a:latin typeface="+mj-lt"/>
                </a:rPr>
                <a:t>3</a:t>
              </a:r>
              <a:r>
                <a:rPr lang="en-US" sz="2800" b="1">
                  <a:solidFill>
                    <a:srgbClr val="FF0000"/>
                  </a:solidFill>
                  <a:latin typeface="+mj-lt"/>
                </a:rPr>
                <a:t>  +  3H</a:t>
              </a:r>
              <a:r>
                <a:rPr lang="en-US" sz="2800" b="1" baseline="30000">
                  <a:solidFill>
                    <a:srgbClr val="FF0000"/>
                  </a:solidFill>
                  <a:latin typeface="+mj-lt"/>
                </a:rPr>
                <a:t>+</a:t>
              </a:r>
            </a:p>
          </p:txBody>
        </p:sp>
      </p:grpSp>
      <p:sp>
        <p:nvSpPr>
          <p:cNvPr id="262" name="TextBox 261">
            <a:extLst>
              <a:ext uri="{FF2B5EF4-FFF2-40B4-BE49-F238E27FC236}">
                <a16:creationId xmlns:a16="http://schemas.microsoft.com/office/drawing/2014/main" id="{4CEAE88D-1703-61E5-103B-816CF1C0FCDE}"/>
              </a:ext>
            </a:extLst>
          </p:cNvPr>
          <p:cNvSpPr txBox="1"/>
          <p:nvPr/>
        </p:nvSpPr>
        <p:spPr>
          <a:xfrm>
            <a:off x="8849993" y="3559046"/>
            <a:ext cx="730460" cy="561885"/>
          </a:xfrm>
          <a:prstGeom prst="rect">
            <a:avLst/>
          </a:prstGeom>
          <a:noFill/>
        </p:spPr>
        <p:txBody>
          <a:bodyPr wrap="square" rtlCol="0">
            <a:spAutoFit/>
          </a:bodyPr>
          <a:lstStyle/>
          <a:p>
            <a:pPr>
              <a:lnSpc>
                <a:spcPct val="120000"/>
              </a:lnSpc>
            </a:pPr>
            <a:r>
              <a:rPr lang="en-US" sz="2800" b="1">
                <a:solidFill>
                  <a:srgbClr val="7030A0"/>
                </a:solidFill>
                <a:latin typeface="+mj-lt"/>
              </a:rPr>
              <a:t>(7)</a:t>
            </a:r>
          </a:p>
        </p:txBody>
      </p:sp>
      <p:grpSp>
        <p:nvGrpSpPr>
          <p:cNvPr id="263" name="Group 262">
            <a:extLst>
              <a:ext uri="{FF2B5EF4-FFF2-40B4-BE49-F238E27FC236}">
                <a16:creationId xmlns:a16="http://schemas.microsoft.com/office/drawing/2014/main" id="{779BE2DB-9F13-4220-82D2-657D4464E49A}"/>
              </a:ext>
            </a:extLst>
          </p:cNvPr>
          <p:cNvGrpSpPr/>
          <p:nvPr/>
        </p:nvGrpSpPr>
        <p:grpSpPr>
          <a:xfrm>
            <a:off x="3005138" y="4549511"/>
            <a:ext cx="5565400" cy="686264"/>
            <a:chOff x="2003803" y="2228606"/>
            <a:chExt cx="5565400" cy="686264"/>
          </a:xfrm>
        </p:grpSpPr>
        <p:sp>
          <p:nvSpPr>
            <p:cNvPr id="264" name="Hexagon 263">
              <a:extLst>
                <a:ext uri="{FF2B5EF4-FFF2-40B4-BE49-F238E27FC236}">
                  <a16:creationId xmlns:a16="http://schemas.microsoft.com/office/drawing/2014/main" id="{BA81540A-0601-6C1A-C11D-5672C33528B7}"/>
                </a:ext>
              </a:extLst>
            </p:cNvPr>
            <p:cNvSpPr/>
            <p:nvPr/>
          </p:nvSpPr>
          <p:spPr>
            <a:xfrm>
              <a:off x="2003803" y="2228606"/>
              <a:ext cx="5565400"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TextBox 264">
              <a:extLst>
                <a:ext uri="{FF2B5EF4-FFF2-40B4-BE49-F238E27FC236}">
                  <a16:creationId xmlns:a16="http://schemas.microsoft.com/office/drawing/2014/main" id="{1CCCB342-346D-FD0A-B098-234B53872938}"/>
                </a:ext>
              </a:extLst>
            </p:cNvPr>
            <p:cNvSpPr txBox="1"/>
            <p:nvPr/>
          </p:nvSpPr>
          <p:spPr>
            <a:xfrm>
              <a:off x="2266441" y="2329178"/>
              <a:ext cx="5040125" cy="523220"/>
            </a:xfrm>
            <a:prstGeom prst="rect">
              <a:avLst/>
            </a:prstGeom>
            <a:noFill/>
          </p:spPr>
          <p:txBody>
            <a:bodyPr wrap="square" rtlCol="0">
              <a:spAutoFit/>
            </a:bodyPr>
            <a:lstStyle/>
            <a:p>
              <a:pPr algn="ctr"/>
              <a:r>
                <a:rPr lang="en-US" sz="2800" b="1">
                  <a:solidFill>
                    <a:srgbClr val="FF0000"/>
                  </a:solidFill>
                  <a:latin typeface="+mj-lt"/>
                </a:rPr>
                <a:t>CO</a:t>
              </a:r>
              <a:r>
                <a:rPr lang="en-US" sz="2800" b="1" baseline="-25000">
                  <a:solidFill>
                    <a:srgbClr val="FF0000"/>
                  </a:solidFill>
                  <a:latin typeface="+mj-lt"/>
                </a:rPr>
                <a:t>3</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HCO</a:t>
              </a:r>
              <a:r>
                <a:rPr lang="en-US" sz="2800" b="1" baseline="-25000">
                  <a:solidFill>
                    <a:srgbClr val="FF0000"/>
                  </a:solidFill>
                  <a:latin typeface="+mj-lt"/>
                </a:rPr>
                <a:t>3</a:t>
              </a:r>
              <a:r>
                <a:rPr lang="en-US" sz="3600" b="1" baseline="30000">
                  <a:solidFill>
                    <a:srgbClr val="FF0000"/>
                  </a:solidFill>
                  <a:latin typeface="+mj-lt"/>
                </a:rPr>
                <a:t>-</a:t>
              </a:r>
              <a:r>
                <a:rPr lang="en-US" sz="2800" b="1">
                  <a:solidFill>
                    <a:srgbClr val="FF0000"/>
                  </a:solidFill>
                  <a:latin typeface="+mj-lt"/>
                </a:rPr>
                <a:t>  + OH</a:t>
              </a:r>
              <a:r>
                <a:rPr lang="en-US" sz="3600" b="1" baseline="30000">
                  <a:solidFill>
                    <a:srgbClr val="FF0000"/>
                  </a:solidFill>
                  <a:latin typeface="+mj-lt"/>
                </a:rPr>
                <a:t>-</a:t>
              </a:r>
              <a:endParaRPr lang="en-US" sz="2800" b="1" baseline="30000">
                <a:solidFill>
                  <a:srgbClr val="FF0000"/>
                </a:solidFill>
                <a:latin typeface="+mj-lt"/>
              </a:endParaRPr>
            </a:p>
          </p:txBody>
        </p:sp>
      </p:grpSp>
      <p:sp>
        <p:nvSpPr>
          <p:cNvPr id="266" name="TextBox 265">
            <a:extLst>
              <a:ext uri="{FF2B5EF4-FFF2-40B4-BE49-F238E27FC236}">
                <a16:creationId xmlns:a16="http://schemas.microsoft.com/office/drawing/2014/main" id="{BE36C9E6-7DA8-83BC-4685-3DA6DFA0D180}"/>
              </a:ext>
            </a:extLst>
          </p:cNvPr>
          <p:cNvSpPr txBox="1"/>
          <p:nvPr/>
        </p:nvSpPr>
        <p:spPr>
          <a:xfrm>
            <a:off x="8849993" y="4536926"/>
            <a:ext cx="989332" cy="561885"/>
          </a:xfrm>
          <a:prstGeom prst="rect">
            <a:avLst/>
          </a:prstGeom>
          <a:noFill/>
        </p:spPr>
        <p:txBody>
          <a:bodyPr wrap="square" rtlCol="0">
            <a:spAutoFit/>
          </a:bodyPr>
          <a:lstStyle/>
          <a:p>
            <a:pPr>
              <a:lnSpc>
                <a:spcPct val="120000"/>
              </a:lnSpc>
            </a:pPr>
            <a:r>
              <a:rPr lang="en-US" sz="2800" b="1">
                <a:solidFill>
                  <a:srgbClr val="7030A0"/>
                </a:solidFill>
                <a:latin typeface="+mj-lt"/>
              </a:rPr>
              <a:t>(8a)</a:t>
            </a:r>
          </a:p>
        </p:txBody>
      </p:sp>
      <p:sp>
        <p:nvSpPr>
          <p:cNvPr id="270" name="TextBox 269">
            <a:extLst>
              <a:ext uri="{FF2B5EF4-FFF2-40B4-BE49-F238E27FC236}">
                <a16:creationId xmlns:a16="http://schemas.microsoft.com/office/drawing/2014/main" id="{17404D1D-6EEF-DFA2-EEA6-139AF806A963}"/>
              </a:ext>
            </a:extLst>
          </p:cNvPr>
          <p:cNvSpPr txBox="1"/>
          <p:nvPr/>
        </p:nvSpPr>
        <p:spPr>
          <a:xfrm>
            <a:off x="8849993" y="5472214"/>
            <a:ext cx="989332" cy="561885"/>
          </a:xfrm>
          <a:prstGeom prst="rect">
            <a:avLst/>
          </a:prstGeom>
          <a:noFill/>
        </p:spPr>
        <p:txBody>
          <a:bodyPr wrap="square" rtlCol="0">
            <a:spAutoFit/>
          </a:bodyPr>
          <a:lstStyle/>
          <a:p>
            <a:pPr>
              <a:lnSpc>
                <a:spcPct val="120000"/>
              </a:lnSpc>
            </a:pPr>
            <a:r>
              <a:rPr lang="en-US" sz="2800" b="1">
                <a:solidFill>
                  <a:srgbClr val="7030A0"/>
                </a:solidFill>
                <a:latin typeface="+mj-lt"/>
              </a:rPr>
              <a:t>(8b)</a:t>
            </a:r>
          </a:p>
        </p:txBody>
      </p:sp>
      <p:sp>
        <p:nvSpPr>
          <p:cNvPr id="271" name="TextBox 270">
            <a:extLst>
              <a:ext uri="{FF2B5EF4-FFF2-40B4-BE49-F238E27FC236}">
                <a16:creationId xmlns:a16="http://schemas.microsoft.com/office/drawing/2014/main" id="{0D3C876A-1305-8F08-6EEA-7FD7D415C11A}"/>
              </a:ext>
            </a:extLst>
          </p:cNvPr>
          <p:cNvSpPr txBox="1"/>
          <p:nvPr/>
        </p:nvSpPr>
        <p:spPr>
          <a:xfrm>
            <a:off x="3852862" y="4591689"/>
            <a:ext cx="389850" cy="369332"/>
          </a:xfrm>
          <a:prstGeom prst="rect">
            <a:avLst/>
          </a:prstGeom>
          <a:noFill/>
        </p:spPr>
        <p:txBody>
          <a:bodyPr wrap="none" rtlCol="0">
            <a:spAutoFit/>
          </a:bodyPr>
          <a:lstStyle/>
          <a:p>
            <a:r>
              <a:rPr lang="en-US" b="1">
                <a:solidFill>
                  <a:srgbClr val="FF0000"/>
                </a:solidFill>
              </a:rPr>
              <a:t>2-</a:t>
            </a:r>
          </a:p>
        </p:txBody>
      </p:sp>
      <p:sp>
        <p:nvSpPr>
          <p:cNvPr id="273" name="TextBox 272">
            <a:extLst>
              <a:ext uri="{FF2B5EF4-FFF2-40B4-BE49-F238E27FC236}">
                <a16:creationId xmlns:a16="http://schemas.microsoft.com/office/drawing/2014/main" id="{31147D99-0A95-D56B-E656-9AE9B0188E78}"/>
              </a:ext>
            </a:extLst>
          </p:cNvPr>
          <p:cNvSpPr txBox="1"/>
          <p:nvPr/>
        </p:nvSpPr>
        <p:spPr>
          <a:xfrm>
            <a:off x="9248739" y="1978588"/>
            <a:ext cx="343364" cy="307777"/>
          </a:xfrm>
          <a:prstGeom prst="rect">
            <a:avLst/>
          </a:prstGeom>
          <a:noFill/>
        </p:spPr>
        <p:txBody>
          <a:bodyPr wrap="none" rtlCol="0">
            <a:spAutoFit/>
          </a:bodyPr>
          <a:lstStyle/>
          <a:p>
            <a:r>
              <a:rPr lang="en-US" sz="1400"/>
              <a:t>2-</a:t>
            </a:r>
          </a:p>
        </p:txBody>
      </p:sp>
      <p:grpSp>
        <p:nvGrpSpPr>
          <p:cNvPr id="275" name="Group 274">
            <a:extLst>
              <a:ext uri="{FF2B5EF4-FFF2-40B4-BE49-F238E27FC236}">
                <a16:creationId xmlns:a16="http://schemas.microsoft.com/office/drawing/2014/main" id="{5E5FF62D-A68B-458D-FA5E-23FFAE8D871B}"/>
              </a:ext>
            </a:extLst>
          </p:cNvPr>
          <p:cNvGrpSpPr/>
          <p:nvPr/>
        </p:nvGrpSpPr>
        <p:grpSpPr>
          <a:xfrm>
            <a:off x="2771775" y="5464375"/>
            <a:ext cx="6032126" cy="706688"/>
            <a:chOff x="2771775" y="5464375"/>
            <a:chExt cx="6032126" cy="706688"/>
          </a:xfrm>
        </p:grpSpPr>
        <p:grpSp>
          <p:nvGrpSpPr>
            <p:cNvPr id="267" name="Group 266">
              <a:extLst>
                <a:ext uri="{FF2B5EF4-FFF2-40B4-BE49-F238E27FC236}">
                  <a16:creationId xmlns:a16="http://schemas.microsoft.com/office/drawing/2014/main" id="{98008ACC-1046-B27D-3790-18ACED6B831D}"/>
                </a:ext>
              </a:extLst>
            </p:cNvPr>
            <p:cNvGrpSpPr/>
            <p:nvPr/>
          </p:nvGrpSpPr>
          <p:grpSpPr>
            <a:xfrm>
              <a:off x="2771775" y="5484799"/>
              <a:ext cx="6032126" cy="686264"/>
              <a:chOff x="1537077" y="2228606"/>
              <a:chExt cx="6032126" cy="686264"/>
            </a:xfrm>
          </p:grpSpPr>
          <p:sp>
            <p:nvSpPr>
              <p:cNvPr id="268" name="Hexagon 267">
                <a:extLst>
                  <a:ext uri="{FF2B5EF4-FFF2-40B4-BE49-F238E27FC236}">
                    <a16:creationId xmlns:a16="http://schemas.microsoft.com/office/drawing/2014/main" id="{4CC5FA05-211D-8987-06EC-B8D647ED1874}"/>
                  </a:ext>
                </a:extLst>
              </p:cNvPr>
              <p:cNvSpPr/>
              <p:nvPr/>
            </p:nvSpPr>
            <p:spPr>
              <a:xfrm>
                <a:off x="1537077" y="2228606"/>
                <a:ext cx="6032126"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TextBox 268">
                <a:extLst>
                  <a:ext uri="{FF2B5EF4-FFF2-40B4-BE49-F238E27FC236}">
                    <a16:creationId xmlns:a16="http://schemas.microsoft.com/office/drawing/2014/main" id="{A01F291E-FADF-670C-33B2-A9ECFE9503C4}"/>
                  </a:ext>
                </a:extLst>
              </p:cNvPr>
              <p:cNvSpPr txBox="1"/>
              <p:nvPr/>
            </p:nvSpPr>
            <p:spPr>
              <a:xfrm>
                <a:off x="1733040" y="2329178"/>
                <a:ext cx="5640200" cy="523220"/>
              </a:xfrm>
              <a:prstGeom prst="rect">
                <a:avLst/>
              </a:prstGeom>
              <a:noFill/>
            </p:spPr>
            <p:txBody>
              <a:bodyPr wrap="square" rtlCol="0">
                <a:spAutoFit/>
              </a:bodyPr>
              <a:lstStyle/>
              <a:p>
                <a:pPr algn="ctr"/>
                <a:r>
                  <a:rPr lang="en-US" sz="2800" b="1">
                    <a:solidFill>
                      <a:srgbClr val="FF0000"/>
                    </a:solidFill>
                    <a:latin typeface="+mj-lt"/>
                  </a:rPr>
                  <a:t>HCO</a:t>
                </a:r>
                <a:r>
                  <a:rPr lang="en-US" sz="2800" b="1" baseline="-25000">
                    <a:solidFill>
                      <a:srgbClr val="FF0000"/>
                    </a:solidFill>
                    <a:latin typeface="+mj-lt"/>
                  </a:rPr>
                  <a:t>3</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H</a:t>
                </a:r>
                <a:r>
                  <a:rPr lang="en-US" sz="2800" b="1" baseline="-25000">
                    <a:solidFill>
                      <a:srgbClr val="FF0000"/>
                    </a:solidFill>
                    <a:latin typeface="+mj-lt"/>
                  </a:rPr>
                  <a:t>2</a:t>
                </a:r>
                <a:r>
                  <a:rPr lang="en-US" sz="2800" b="1">
                    <a:solidFill>
                      <a:srgbClr val="FF0000"/>
                    </a:solidFill>
                    <a:latin typeface="+mj-lt"/>
                  </a:rPr>
                  <a:t>CO</a:t>
                </a:r>
                <a:r>
                  <a:rPr lang="en-US" sz="2800" b="1" baseline="-25000">
                    <a:solidFill>
                      <a:srgbClr val="FF0000"/>
                    </a:solidFill>
                    <a:latin typeface="+mj-lt"/>
                  </a:rPr>
                  <a:t>3</a:t>
                </a:r>
                <a:r>
                  <a:rPr lang="en-US" sz="2800" b="1">
                    <a:solidFill>
                      <a:srgbClr val="FF0000"/>
                    </a:solidFill>
                    <a:latin typeface="+mj-lt"/>
                  </a:rPr>
                  <a:t>  +  OH</a:t>
                </a:r>
                <a:r>
                  <a:rPr lang="en-US" sz="3600" b="1" baseline="30000">
                    <a:solidFill>
                      <a:srgbClr val="FF0000"/>
                    </a:solidFill>
                    <a:latin typeface="+mj-lt"/>
                  </a:rPr>
                  <a:t>-</a:t>
                </a:r>
                <a:endParaRPr lang="en-US" sz="2800" b="1" baseline="30000">
                  <a:solidFill>
                    <a:srgbClr val="FF0000"/>
                  </a:solidFill>
                  <a:latin typeface="+mj-lt"/>
                </a:endParaRPr>
              </a:p>
            </p:txBody>
          </p:sp>
        </p:grpSp>
        <p:sp>
          <p:nvSpPr>
            <p:cNvPr id="274" name="TextBox 273">
              <a:extLst>
                <a:ext uri="{FF2B5EF4-FFF2-40B4-BE49-F238E27FC236}">
                  <a16:creationId xmlns:a16="http://schemas.microsoft.com/office/drawing/2014/main" id="{79DEA9FB-7BCB-4375-93B8-C88A0E2A0970}"/>
                </a:ext>
              </a:extLst>
            </p:cNvPr>
            <p:cNvSpPr txBox="1"/>
            <p:nvPr/>
          </p:nvSpPr>
          <p:spPr>
            <a:xfrm>
              <a:off x="3910012" y="5464375"/>
              <a:ext cx="287258" cy="461665"/>
            </a:xfrm>
            <a:prstGeom prst="rect">
              <a:avLst/>
            </a:prstGeom>
            <a:noFill/>
          </p:spPr>
          <p:txBody>
            <a:bodyPr wrap="none" rtlCol="0">
              <a:spAutoFit/>
            </a:bodyPr>
            <a:lstStyle/>
            <a:p>
              <a:r>
                <a:rPr lang="en-US" sz="2400" b="1">
                  <a:solidFill>
                    <a:srgbClr val="FF0000"/>
                  </a:solidFill>
                </a:rPr>
                <a:t>-</a:t>
              </a:r>
            </a:p>
          </p:txBody>
        </p:sp>
      </p:grpSp>
    </p:spTree>
    <p:extLst>
      <p:ext uri="{BB962C8B-B14F-4D97-AF65-F5344CB8AC3E}">
        <p14:creationId xmlns:p14="http://schemas.microsoft.com/office/powerpoint/2010/main" val="1071212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9"/>
                                        </p:tgtEl>
                                        <p:attrNameLst>
                                          <p:attrName>style.visibility</p:attrName>
                                        </p:attrNameLst>
                                      </p:cBhvr>
                                      <p:to>
                                        <p:strVal val="visible"/>
                                      </p:to>
                                    </p:set>
                                    <p:animEffect transition="in" filter="randombar(horizontal)">
                                      <p:cBhvr>
                                        <p:cTn id="12" dur="500"/>
                                        <p:tgtEl>
                                          <p:spTgt spid="25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62"/>
                                        </p:tgtEl>
                                        <p:attrNameLst>
                                          <p:attrName>style.visibility</p:attrName>
                                        </p:attrNameLst>
                                      </p:cBhvr>
                                      <p:to>
                                        <p:strVal val="visible"/>
                                      </p:to>
                                    </p:set>
                                    <p:animEffect transition="in" filter="randombar(horizontal)">
                                      <p:cBhvr>
                                        <p:cTn id="15" dur="500"/>
                                        <p:tgtEl>
                                          <p:spTgt spid="262"/>
                                        </p:tgtEl>
                                      </p:cBhvr>
                                    </p:animEffect>
                                  </p:childTnLst>
                                </p:cTn>
                              </p:par>
                              <p:par>
                                <p:cTn id="16" presetID="14" presetClass="entr" presetSubtype="10" fill="hold" nodeType="withEffect">
                                  <p:stCondLst>
                                    <p:cond delay="0"/>
                                  </p:stCondLst>
                                  <p:childTnLst>
                                    <p:set>
                                      <p:cBhvr>
                                        <p:cTn id="17" dur="1" fill="hold">
                                          <p:stCondLst>
                                            <p:cond delay="0"/>
                                          </p:stCondLst>
                                        </p:cTn>
                                        <p:tgtEl>
                                          <p:spTgt spid="263"/>
                                        </p:tgtEl>
                                        <p:attrNameLst>
                                          <p:attrName>style.visibility</p:attrName>
                                        </p:attrNameLst>
                                      </p:cBhvr>
                                      <p:to>
                                        <p:strVal val="visible"/>
                                      </p:to>
                                    </p:set>
                                    <p:animEffect transition="in" filter="randombar(horizontal)">
                                      <p:cBhvr>
                                        <p:cTn id="18" dur="500"/>
                                        <p:tgtEl>
                                          <p:spTgt spid="26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6"/>
                                        </p:tgtEl>
                                        <p:attrNameLst>
                                          <p:attrName>style.visibility</p:attrName>
                                        </p:attrNameLst>
                                      </p:cBhvr>
                                      <p:to>
                                        <p:strVal val="visible"/>
                                      </p:to>
                                    </p:set>
                                    <p:animEffect transition="in" filter="randombar(horizontal)">
                                      <p:cBhvr>
                                        <p:cTn id="21" dur="500"/>
                                        <p:tgtEl>
                                          <p:spTgt spid="266"/>
                                        </p:tgtEl>
                                      </p:cBhvr>
                                    </p:animEffect>
                                  </p:childTnLst>
                                </p:cTn>
                              </p:par>
                              <p:par>
                                <p:cTn id="22" presetID="14" presetClass="entr" presetSubtype="10" fill="hold" nodeType="withEffect">
                                  <p:stCondLst>
                                    <p:cond delay="0"/>
                                  </p:stCondLst>
                                  <p:childTnLst>
                                    <p:set>
                                      <p:cBhvr>
                                        <p:cTn id="23" dur="1" fill="hold">
                                          <p:stCondLst>
                                            <p:cond delay="0"/>
                                          </p:stCondLst>
                                        </p:cTn>
                                        <p:tgtEl>
                                          <p:spTgt spid="275"/>
                                        </p:tgtEl>
                                        <p:attrNameLst>
                                          <p:attrName>style.visibility</p:attrName>
                                        </p:attrNameLst>
                                      </p:cBhvr>
                                      <p:to>
                                        <p:strVal val="visible"/>
                                      </p:to>
                                    </p:set>
                                    <p:animEffect transition="in" filter="randombar(horizontal)">
                                      <p:cBhvr>
                                        <p:cTn id="24" dur="500"/>
                                        <p:tgtEl>
                                          <p:spTgt spid="27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70"/>
                                        </p:tgtEl>
                                        <p:attrNameLst>
                                          <p:attrName>style.visibility</p:attrName>
                                        </p:attrNameLst>
                                      </p:cBhvr>
                                      <p:to>
                                        <p:strVal val="visible"/>
                                      </p:to>
                                    </p:set>
                                    <p:animEffect transition="in" filter="randombar(horizontal)">
                                      <p:cBhvr>
                                        <p:cTn id="27"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p:bldP spid="266" grpId="0"/>
      <p:bldP spid="27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5D1B8F13-F757-530F-7C8F-7215AA604B1D}"/>
              </a:ext>
            </a:extLst>
          </p:cNvPr>
          <p:cNvGrpSpPr/>
          <p:nvPr/>
        </p:nvGrpSpPr>
        <p:grpSpPr>
          <a:xfrm>
            <a:off x="2171099" y="0"/>
            <a:ext cx="7849803" cy="1013461"/>
            <a:chOff x="2171099" y="0"/>
            <a:chExt cx="7849803" cy="1013461"/>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9" y="0"/>
              <a:ext cx="7849803" cy="1013461"/>
              <a:chOff x="2512638" y="0"/>
              <a:chExt cx="7487967" cy="1013461"/>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874704" y="-3112441"/>
                <a:ext cx="763836"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09800" y="339676"/>
              <a:ext cx="7772400" cy="443198"/>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2. ACID/ BASE MẠNH VÀ ACID/ BASE YẾU</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2A32ECF9-AC7B-D416-643F-6171CFEFD98D}"/>
              </a:ext>
            </a:extLst>
          </p:cNvPr>
          <p:cNvGrpSpPr/>
          <p:nvPr/>
        </p:nvGrpSpPr>
        <p:grpSpPr>
          <a:xfrm>
            <a:off x="647700" y="850900"/>
            <a:ext cx="1988820" cy="809625"/>
            <a:chOff x="723900" y="1057275"/>
            <a:chExt cx="1988820" cy="809625"/>
          </a:xfrm>
        </p:grpSpPr>
        <p:sp>
          <p:nvSpPr>
            <p:cNvPr id="256" name="Rectangle: Rounded Corners 255">
              <a:extLst>
                <a:ext uri="{FF2B5EF4-FFF2-40B4-BE49-F238E27FC236}">
                  <a16:creationId xmlns:a16="http://schemas.microsoft.com/office/drawing/2014/main" id="{2AB79C4A-9296-6F0B-B267-8F419632AD2E}"/>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7" name="Picture 2" descr="Chemistry - Free education icons">
              <a:extLst>
                <a:ext uri="{FF2B5EF4-FFF2-40B4-BE49-F238E27FC236}">
                  <a16:creationId xmlns:a16="http://schemas.microsoft.com/office/drawing/2014/main" id="{A251C157-5A5A-6319-33C9-BCE5EA6F80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58" name="TextBox 257">
              <a:extLst>
                <a:ext uri="{FF2B5EF4-FFF2-40B4-BE49-F238E27FC236}">
                  <a16:creationId xmlns:a16="http://schemas.microsoft.com/office/drawing/2014/main" id="{97F6ABA0-299D-6B57-DBD4-AAF911514717}"/>
                </a:ext>
              </a:extLst>
            </p:cNvPr>
            <p:cNvSpPr txBox="1"/>
            <p:nvPr/>
          </p:nvSpPr>
          <p:spPr>
            <a:xfrm>
              <a:off x="1451427" y="1314926"/>
              <a:ext cx="1172116" cy="430887"/>
            </a:xfrm>
            <a:prstGeom prst="rect">
              <a:avLst/>
            </a:prstGeom>
            <a:noFill/>
          </p:spPr>
          <p:txBody>
            <a:bodyPr wrap="none" rtlCol="0">
              <a:spAutoFit/>
            </a:bodyPr>
            <a:lstStyle/>
            <a:p>
              <a:r>
                <a:rPr lang="en-US" sz="2200" b="1">
                  <a:solidFill>
                    <a:schemeClr val="bg1"/>
                  </a:solidFill>
                </a:rPr>
                <a:t>VÍ DỤ 4</a:t>
              </a:r>
            </a:p>
          </p:txBody>
        </p:sp>
      </p:grpSp>
      <p:grpSp>
        <p:nvGrpSpPr>
          <p:cNvPr id="259" name="Group 258">
            <a:extLst>
              <a:ext uri="{FF2B5EF4-FFF2-40B4-BE49-F238E27FC236}">
                <a16:creationId xmlns:a16="http://schemas.microsoft.com/office/drawing/2014/main" id="{35085EF2-FCEE-817A-450E-3B0DC1C5F14E}"/>
              </a:ext>
            </a:extLst>
          </p:cNvPr>
          <p:cNvGrpSpPr/>
          <p:nvPr/>
        </p:nvGrpSpPr>
        <p:grpSpPr>
          <a:xfrm>
            <a:off x="2795588" y="1847606"/>
            <a:ext cx="5984501" cy="686264"/>
            <a:chOff x="1584702" y="2228606"/>
            <a:chExt cx="5984501" cy="686264"/>
          </a:xfrm>
        </p:grpSpPr>
        <p:sp>
          <p:nvSpPr>
            <p:cNvPr id="260" name="Hexagon 259">
              <a:extLst>
                <a:ext uri="{FF2B5EF4-FFF2-40B4-BE49-F238E27FC236}">
                  <a16:creationId xmlns:a16="http://schemas.microsoft.com/office/drawing/2014/main" id="{B7978114-1C28-8209-A8B6-5E89EFA7A7C5}"/>
                </a:ext>
              </a:extLst>
            </p:cNvPr>
            <p:cNvSpPr/>
            <p:nvPr/>
          </p:nvSpPr>
          <p:spPr>
            <a:xfrm>
              <a:off x="1584702" y="2228606"/>
              <a:ext cx="5984501"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extBox 260">
              <a:extLst>
                <a:ext uri="{FF2B5EF4-FFF2-40B4-BE49-F238E27FC236}">
                  <a16:creationId xmlns:a16="http://schemas.microsoft.com/office/drawing/2014/main" id="{1FE720BA-9CBC-A65D-6E79-EB62105F6EB0}"/>
                </a:ext>
              </a:extLst>
            </p:cNvPr>
            <p:cNvSpPr txBox="1"/>
            <p:nvPr/>
          </p:nvSpPr>
          <p:spPr>
            <a:xfrm>
              <a:off x="1871152" y="2329178"/>
              <a:ext cx="5411600" cy="523220"/>
            </a:xfrm>
            <a:prstGeom prst="rect">
              <a:avLst/>
            </a:prstGeom>
            <a:noFill/>
          </p:spPr>
          <p:txBody>
            <a:bodyPr wrap="square" rtlCol="0">
              <a:spAutoFit/>
            </a:bodyPr>
            <a:lstStyle/>
            <a:p>
              <a:pPr algn="ctr"/>
              <a:r>
                <a:rPr lang="en-US" sz="2800" b="1">
                  <a:solidFill>
                    <a:srgbClr val="FF0000"/>
                  </a:solidFill>
                  <a:latin typeface="+mj-lt"/>
                </a:rPr>
                <a:t>Al</a:t>
              </a:r>
              <a:r>
                <a:rPr lang="en-US" sz="2800" b="1" baseline="30000">
                  <a:solidFill>
                    <a:srgbClr val="FF0000"/>
                  </a:solidFill>
                  <a:latin typeface="+mj-lt"/>
                </a:rPr>
                <a:t>3+</a:t>
              </a:r>
              <a:r>
                <a:rPr lang="en-US" sz="2800" b="1">
                  <a:solidFill>
                    <a:srgbClr val="FF0000"/>
                  </a:solidFill>
                  <a:latin typeface="+mj-lt"/>
                </a:rPr>
                <a:t>  +  3H</a:t>
              </a:r>
              <a:r>
                <a:rPr lang="en-US" sz="2800" b="1" baseline="-25000">
                  <a:solidFill>
                    <a:srgbClr val="FF0000"/>
                  </a:solidFill>
                  <a:latin typeface="+mj-lt"/>
                </a:rPr>
                <a:t>2</a:t>
              </a:r>
              <a:r>
                <a:rPr lang="en-US" sz="2800" b="1">
                  <a:solidFill>
                    <a:srgbClr val="FF0000"/>
                  </a:solidFill>
                  <a:latin typeface="+mj-lt"/>
                </a:rPr>
                <a:t>O  ⇌  Al(OH)</a:t>
              </a:r>
              <a:r>
                <a:rPr lang="en-US" sz="2800" b="1" baseline="-25000">
                  <a:solidFill>
                    <a:srgbClr val="FF0000"/>
                  </a:solidFill>
                  <a:latin typeface="+mj-lt"/>
                </a:rPr>
                <a:t>3</a:t>
              </a:r>
              <a:r>
                <a:rPr lang="en-US" sz="2800" b="1">
                  <a:solidFill>
                    <a:srgbClr val="FF0000"/>
                  </a:solidFill>
                  <a:latin typeface="+mj-lt"/>
                </a:rPr>
                <a:t>  +  3H</a:t>
              </a:r>
              <a:r>
                <a:rPr lang="en-US" sz="2800" b="1" baseline="30000">
                  <a:solidFill>
                    <a:srgbClr val="FF0000"/>
                  </a:solidFill>
                  <a:latin typeface="+mj-lt"/>
                </a:rPr>
                <a:t>+</a:t>
              </a:r>
            </a:p>
          </p:txBody>
        </p:sp>
      </p:grpSp>
      <p:sp>
        <p:nvSpPr>
          <p:cNvPr id="262" name="TextBox 261">
            <a:extLst>
              <a:ext uri="{FF2B5EF4-FFF2-40B4-BE49-F238E27FC236}">
                <a16:creationId xmlns:a16="http://schemas.microsoft.com/office/drawing/2014/main" id="{4CEAE88D-1703-61E5-103B-816CF1C0FCDE}"/>
              </a:ext>
            </a:extLst>
          </p:cNvPr>
          <p:cNvSpPr txBox="1"/>
          <p:nvPr/>
        </p:nvSpPr>
        <p:spPr>
          <a:xfrm>
            <a:off x="8849993" y="1835021"/>
            <a:ext cx="730460" cy="561885"/>
          </a:xfrm>
          <a:prstGeom prst="rect">
            <a:avLst/>
          </a:prstGeom>
          <a:noFill/>
        </p:spPr>
        <p:txBody>
          <a:bodyPr wrap="square" rtlCol="0">
            <a:spAutoFit/>
          </a:bodyPr>
          <a:lstStyle/>
          <a:p>
            <a:pPr>
              <a:lnSpc>
                <a:spcPct val="120000"/>
              </a:lnSpc>
            </a:pPr>
            <a:r>
              <a:rPr lang="en-US" sz="2800" b="1">
                <a:solidFill>
                  <a:srgbClr val="7030A0"/>
                </a:solidFill>
                <a:latin typeface="+mj-lt"/>
              </a:rPr>
              <a:t>(7)</a:t>
            </a:r>
          </a:p>
        </p:txBody>
      </p:sp>
      <p:grpSp>
        <p:nvGrpSpPr>
          <p:cNvPr id="263" name="Group 262">
            <a:extLst>
              <a:ext uri="{FF2B5EF4-FFF2-40B4-BE49-F238E27FC236}">
                <a16:creationId xmlns:a16="http://schemas.microsoft.com/office/drawing/2014/main" id="{779BE2DB-9F13-4220-82D2-657D4464E49A}"/>
              </a:ext>
            </a:extLst>
          </p:cNvPr>
          <p:cNvGrpSpPr/>
          <p:nvPr/>
        </p:nvGrpSpPr>
        <p:grpSpPr>
          <a:xfrm>
            <a:off x="3005138" y="2825486"/>
            <a:ext cx="5565400" cy="686264"/>
            <a:chOff x="2003803" y="2228606"/>
            <a:chExt cx="5565400" cy="686264"/>
          </a:xfrm>
        </p:grpSpPr>
        <p:sp>
          <p:nvSpPr>
            <p:cNvPr id="264" name="Hexagon 263">
              <a:extLst>
                <a:ext uri="{FF2B5EF4-FFF2-40B4-BE49-F238E27FC236}">
                  <a16:creationId xmlns:a16="http://schemas.microsoft.com/office/drawing/2014/main" id="{BA81540A-0601-6C1A-C11D-5672C33528B7}"/>
                </a:ext>
              </a:extLst>
            </p:cNvPr>
            <p:cNvSpPr/>
            <p:nvPr/>
          </p:nvSpPr>
          <p:spPr>
            <a:xfrm>
              <a:off x="2003803" y="2228606"/>
              <a:ext cx="5565400"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TextBox 264">
              <a:extLst>
                <a:ext uri="{FF2B5EF4-FFF2-40B4-BE49-F238E27FC236}">
                  <a16:creationId xmlns:a16="http://schemas.microsoft.com/office/drawing/2014/main" id="{1CCCB342-346D-FD0A-B098-234B53872938}"/>
                </a:ext>
              </a:extLst>
            </p:cNvPr>
            <p:cNvSpPr txBox="1"/>
            <p:nvPr/>
          </p:nvSpPr>
          <p:spPr>
            <a:xfrm>
              <a:off x="2266441" y="2329178"/>
              <a:ext cx="5040125" cy="523220"/>
            </a:xfrm>
            <a:prstGeom prst="rect">
              <a:avLst/>
            </a:prstGeom>
            <a:noFill/>
          </p:spPr>
          <p:txBody>
            <a:bodyPr wrap="square" rtlCol="0">
              <a:spAutoFit/>
            </a:bodyPr>
            <a:lstStyle/>
            <a:p>
              <a:pPr algn="ctr"/>
              <a:r>
                <a:rPr lang="en-US" sz="2800" b="1">
                  <a:solidFill>
                    <a:srgbClr val="FF0000"/>
                  </a:solidFill>
                  <a:latin typeface="+mj-lt"/>
                </a:rPr>
                <a:t>CO</a:t>
              </a:r>
              <a:r>
                <a:rPr lang="en-US" sz="2800" b="1" baseline="-25000">
                  <a:solidFill>
                    <a:srgbClr val="FF0000"/>
                  </a:solidFill>
                  <a:latin typeface="+mj-lt"/>
                </a:rPr>
                <a:t>3</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HCO</a:t>
              </a:r>
              <a:r>
                <a:rPr lang="en-US" sz="2800" b="1" baseline="-25000">
                  <a:solidFill>
                    <a:srgbClr val="FF0000"/>
                  </a:solidFill>
                  <a:latin typeface="+mj-lt"/>
                </a:rPr>
                <a:t>3</a:t>
              </a:r>
              <a:r>
                <a:rPr lang="en-US" sz="3600" b="1" baseline="30000">
                  <a:solidFill>
                    <a:srgbClr val="FF0000"/>
                  </a:solidFill>
                  <a:latin typeface="+mj-lt"/>
                </a:rPr>
                <a:t>-</a:t>
              </a:r>
              <a:r>
                <a:rPr lang="en-US" sz="2800" b="1">
                  <a:solidFill>
                    <a:srgbClr val="FF0000"/>
                  </a:solidFill>
                  <a:latin typeface="+mj-lt"/>
                </a:rPr>
                <a:t>  + OH</a:t>
              </a:r>
              <a:r>
                <a:rPr lang="en-US" sz="3600" b="1" baseline="30000">
                  <a:solidFill>
                    <a:srgbClr val="FF0000"/>
                  </a:solidFill>
                  <a:latin typeface="+mj-lt"/>
                </a:rPr>
                <a:t>-</a:t>
              </a:r>
              <a:endParaRPr lang="en-US" sz="2800" b="1" baseline="30000">
                <a:solidFill>
                  <a:srgbClr val="FF0000"/>
                </a:solidFill>
                <a:latin typeface="+mj-lt"/>
              </a:endParaRPr>
            </a:p>
          </p:txBody>
        </p:sp>
      </p:grpSp>
      <p:sp>
        <p:nvSpPr>
          <p:cNvPr id="266" name="TextBox 265">
            <a:extLst>
              <a:ext uri="{FF2B5EF4-FFF2-40B4-BE49-F238E27FC236}">
                <a16:creationId xmlns:a16="http://schemas.microsoft.com/office/drawing/2014/main" id="{BE36C9E6-7DA8-83BC-4685-3DA6DFA0D180}"/>
              </a:ext>
            </a:extLst>
          </p:cNvPr>
          <p:cNvSpPr txBox="1"/>
          <p:nvPr/>
        </p:nvSpPr>
        <p:spPr>
          <a:xfrm>
            <a:off x="8849993" y="2812901"/>
            <a:ext cx="989332" cy="561885"/>
          </a:xfrm>
          <a:prstGeom prst="rect">
            <a:avLst/>
          </a:prstGeom>
          <a:noFill/>
        </p:spPr>
        <p:txBody>
          <a:bodyPr wrap="square" rtlCol="0">
            <a:spAutoFit/>
          </a:bodyPr>
          <a:lstStyle/>
          <a:p>
            <a:pPr>
              <a:lnSpc>
                <a:spcPct val="120000"/>
              </a:lnSpc>
            </a:pPr>
            <a:r>
              <a:rPr lang="en-US" sz="2800" b="1">
                <a:solidFill>
                  <a:srgbClr val="7030A0"/>
                </a:solidFill>
                <a:latin typeface="+mj-lt"/>
              </a:rPr>
              <a:t>(8a)</a:t>
            </a:r>
          </a:p>
        </p:txBody>
      </p:sp>
      <p:sp>
        <p:nvSpPr>
          <p:cNvPr id="270" name="TextBox 269">
            <a:extLst>
              <a:ext uri="{FF2B5EF4-FFF2-40B4-BE49-F238E27FC236}">
                <a16:creationId xmlns:a16="http://schemas.microsoft.com/office/drawing/2014/main" id="{17404D1D-6EEF-DFA2-EEA6-139AF806A963}"/>
              </a:ext>
            </a:extLst>
          </p:cNvPr>
          <p:cNvSpPr txBox="1"/>
          <p:nvPr/>
        </p:nvSpPr>
        <p:spPr>
          <a:xfrm>
            <a:off x="8849993" y="3748189"/>
            <a:ext cx="989332" cy="561885"/>
          </a:xfrm>
          <a:prstGeom prst="rect">
            <a:avLst/>
          </a:prstGeom>
          <a:noFill/>
        </p:spPr>
        <p:txBody>
          <a:bodyPr wrap="square" rtlCol="0">
            <a:spAutoFit/>
          </a:bodyPr>
          <a:lstStyle/>
          <a:p>
            <a:pPr>
              <a:lnSpc>
                <a:spcPct val="120000"/>
              </a:lnSpc>
            </a:pPr>
            <a:r>
              <a:rPr lang="en-US" sz="2800" b="1">
                <a:solidFill>
                  <a:srgbClr val="7030A0"/>
                </a:solidFill>
                <a:latin typeface="+mj-lt"/>
              </a:rPr>
              <a:t>(8b)</a:t>
            </a:r>
          </a:p>
        </p:txBody>
      </p:sp>
      <p:grpSp>
        <p:nvGrpSpPr>
          <p:cNvPr id="25" name="Group 24">
            <a:extLst>
              <a:ext uri="{FF2B5EF4-FFF2-40B4-BE49-F238E27FC236}">
                <a16:creationId xmlns:a16="http://schemas.microsoft.com/office/drawing/2014/main" id="{FAAAB5BD-783F-720B-DC63-2D515A79A662}"/>
              </a:ext>
            </a:extLst>
          </p:cNvPr>
          <p:cNvGrpSpPr/>
          <p:nvPr/>
        </p:nvGrpSpPr>
        <p:grpSpPr>
          <a:xfrm>
            <a:off x="2771775" y="3739430"/>
            <a:ext cx="6032126" cy="707608"/>
            <a:chOff x="2771775" y="3739430"/>
            <a:chExt cx="6032126" cy="707608"/>
          </a:xfrm>
        </p:grpSpPr>
        <p:grpSp>
          <p:nvGrpSpPr>
            <p:cNvPr id="267" name="Group 266">
              <a:extLst>
                <a:ext uri="{FF2B5EF4-FFF2-40B4-BE49-F238E27FC236}">
                  <a16:creationId xmlns:a16="http://schemas.microsoft.com/office/drawing/2014/main" id="{98008ACC-1046-B27D-3790-18ACED6B831D}"/>
                </a:ext>
              </a:extLst>
            </p:cNvPr>
            <p:cNvGrpSpPr/>
            <p:nvPr/>
          </p:nvGrpSpPr>
          <p:grpSpPr>
            <a:xfrm>
              <a:off x="2771775" y="3760774"/>
              <a:ext cx="6032126" cy="686264"/>
              <a:chOff x="1537077" y="2228606"/>
              <a:chExt cx="6032126" cy="686264"/>
            </a:xfrm>
          </p:grpSpPr>
          <p:sp>
            <p:nvSpPr>
              <p:cNvPr id="268" name="Hexagon 267">
                <a:extLst>
                  <a:ext uri="{FF2B5EF4-FFF2-40B4-BE49-F238E27FC236}">
                    <a16:creationId xmlns:a16="http://schemas.microsoft.com/office/drawing/2014/main" id="{4CC5FA05-211D-8987-06EC-B8D647ED1874}"/>
                  </a:ext>
                </a:extLst>
              </p:cNvPr>
              <p:cNvSpPr/>
              <p:nvPr/>
            </p:nvSpPr>
            <p:spPr>
              <a:xfrm>
                <a:off x="1537077" y="2228606"/>
                <a:ext cx="6032126"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TextBox 268">
                <a:extLst>
                  <a:ext uri="{FF2B5EF4-FFF2-40B4-BE49-F238E27FC236}">
                    <a16:creationId xmlns:a16="http://schemas.microsoft.com/office/drawing/2014/main" id="{A01F291E-FADF-670C-33B2-A9ECFE9503C4}"/>
                  </a:ext>
                </a:extLst>
              </p:cNvPr>
              <p:cNvSpPr txBox="1"/>
              <p:nvPr/>
            </p:nvSpPr>
            <p:spPr>
              <a:xfrm>
                <a:off x="1733040" y="2329178"/>
                <a:ext cx="5640200" cy="523220"/>
              </a:xfrm>
              <a:prstGeom prst="rect">
                <a:avLst/>
              </a:prstGeom>
              <a:noFill/>
            </p:spPr>
            <p:txBody>
              <a:bodyPr wrap="square" rtlCol="0">
                <a:spAutoFit/>
              </a:bodyPr>
              <a:lstStyle/>
              <a:p>
                <a:pPr algn="ctr"/>
                <a:r>
                  <a:rPr lang="en-US" sz="2800" b="1">
                    <a:solidFill>
                      <a:srgbClr val="FF0000"/>
                    </a:solidFill>
                    <a:latin typeface="+mj-lt"/>
                  </a:rPr>
                  <a:t>HCO</a:t>
                </a:r>
                <a:r>
                  <a:rPr lang="en-US" sz="2800" b="1" baseline="-25000">
                    <a:solidFill>
                      <a:srgbClr val="FF0000"/>
                    </a:solidFill>
                    <a:latin typeface="+mj-lt"/>
                  </a:rPr>
                  <a:t>3</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H</a:t>
                </a:r>
                <a:r>
                  <a:rPr lang="en-US" sz="2800" b="1" baseline="-25000">
                    <a:solidFill>
                      <a:srgbClr val="FF0000"/>
                    </a:solidFill>
                    <a:latin typeface="+mj-lt"/>
                  </a:rPr>
                  <a:t>2</a:t>
                </a:r>
                <a:r>
                  <a:rPr lang="en-US" sz="2800" b="1">
                    <a:solidFill>
                      <a:srgbClr val="FF0000"/>
                    </a:solidFill>
                    <a:latin typeface="+mj-lt"/>
                  </a:rPr>
                  <a:t>CO</a:t>
                </a:r>
                <a:r>
                  <a:rPr lang="en-US" sz="2800" b="1" baseline="-25000">
                    <a:solidFill>
                      <a:srgbClr val="FF0000"/>
                    </a:solidFill>
                    <a:latin typeface="+mj-lt"/>
                  </a:rPr>
                  <a:t>3</a:t>
                </a:r>
                <a:r>
                  <a:rPr lang="en-US" sz="2800" b="1">
                    <a:solidFill>
                      <a:srgbClr val="FF0000"/>
                    </a:solidFill>
                    <a:latin typeface="+mj-lt"/>
                  </a:rPr>
                  <a:t>  +  OH</a:t>
                </a:r>
                <a:r>
                  <a:rPr lang="en-US" sz="3600" b="1" baseline="30000">
                    <a:solidFill>
                      <a:srgbClr val="FF0000"/>
                    </a:solidFill>
                    <a:latin typeface="+mj-lt"/>
                  </a:rPr>
                  <a:t>-</a:t>
                </a:r>
                <a:endParaRPr lang="en-US" sz="2800" b="1" baseline="30000">
                  <a:solidFill>
                    <a:srgbClr val="FF0000"/>
                  </a:solidFill>
                  <a:latin typeface="+mj-lt"/>
                </a:endParaRPr>
              </a:p>
            </p:txBody>
          </p:sp>
        </p:grpSp>
        <p:sp>
          <p:nvSpPr>
            <p:cNvPr id="5" name="TextBox 4">
              <a:extLst>
                <a:ext uri="{FF2B5EF4-FFF2-40B4-BE49-F238E27FC236}">
                  <a16:creationId xmlns:a16="http://schemas.microsoft.com/office/drawing/2014/main" id="{40C2515D-363B-535F-D515-CFE29A58ADD6}"/>
                </a:ext>
              </a:extLst>
            </p:cNvPr>
            <p:cNvSpPr txBox="1"/>
            <p:nvPr/>
          </p:nvSpPr>
          <p:spPr>
            <a:xfrm>
              <a:off x="3910012" y="3739430"/>
              <a:ext cx="287258" cy="461665"/>
            </a:xfrm>
            <a:prstGeom prst="rect">
              <a:avLst/>
            </a:prstGeom>
            <a:noFill/>
          </p:spPr>
          <p:txBody>
            <a:bodyPr wrap="none" rtlCol="0">
              <a:spAutoFit/>
            </a:bodyPr>
            <a:lstStyle/>
            <a:p>
              <a:r>
                <a:rPr lang="en-US" sz="2400" b="1">
                  <a:solidFill>
                    <a:srgbClr val="FF0000"/>
                  </a:solidFill>
                </a:rPr>
                <a:t>-</a:t>
              </a:r>
            </a:p>
          </p:txBody>
        </p:sp>
      </p:grpSp>
      <p:grpSp>
        <p:nvGrpSpPr>
          <p:cNvPr id="28" name="Group 27">
            <a:extLst>
              <a:ext uri="{FF2B5EF4-FFF2-40B4-BE49-F238E27FC236}">
                <a16:creationId xmlns:a16="http://schemas.microsoft.com/office/drawing/2014/main" id="{39A96360-4B6A-B157-C53A-AA51610E674F}"/>
              </a:ext>
            </a:extLst>
          </p:cNvPr>
          <p:cNvGrpSpPr/>
          <p:nvPr/>
        </p:nvGrpSpPr>
        <p:grpSpPr>
          <a:xfrm>
            <a:off x="676295" y="4783580"/>
            <a:ext cx="10799425" cy="1502920"/>
            <a:chOff x="676295" y="4783580"/>
            <a:chExt cx="10799425" cy="1502920"/>
          </a:xfrm>
        </p:grpSpPr>
        <p:grpSp>
          <p:nvGrpSpPr>
            <p:cNvPr id="27" name="Group 26">
              <a:extLst>
                <a:ext uri="{FF2B5EF4-FFF2-40B4-BE49-F238E27FC236}">
                  <a16:creationId xmlns:a16="http://schemas.microsoft.com/office/drawing/2014/main" id="{24702CDB-CE0E-C105-3B65-F04C77E41655}"/>
                </a:ext>
              </a:extLst>
            </p:cNvPr>
            <p:cNvGrpSpPr/>
            <p:nvPr/>
          </p:nvGrpSpPr>
          <p:grpSpPr>
            <a:xfrm>
              <a:off x="676295" y="4783580"/>
              <a:ext cx="10799425" cy="1502920"/>
              <a:chOff x="1903115" y="2474720"/>
              <a:chExt cx="10799425" cy="1502920"/>
            </a:xfrm>
          </p:grpSpPr>
          <p:sp>
            <p:nvSpPr>
              <p:cNvPr id="286" name="Rectangle: Rounded Corners 285">
                <a:extLst>
                  <a:ext uri="{FF2B5EF4-FFF2-40B4-BE49-F238E27FC236}">
                    <a16:creationId xmlns:a16="http://schemas.microsoft.com/office/drawing/2014/main" id="{CBC4732E-2C5F-E9A1-4722-48BC63F96878}"/>
                  </a:ext>
                </a:extLst>
              </p:cNvPr>
              <p:cNvSpPr/>
              <p:nvPr/>
            </p:nvSpPr>
            <p:spPr>
              <a:xfrm>
                <a:off x="2912200" y="2474720"/>
                <a:ext cx="9790340" cy="1502920"/>
              </a:xfrm>
              <a:prstGeom prst="roundRect">
                <a:avLst/>
              </a:prstGeom>
              <a:solidFill>
                <a:srgbClr val="FFFF7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TextBox 286">
                <a:extLst>
                  <a:ext uri="{FF2B5EF4-FFF2-40B4-BE49-F238E27FC236}">
                    <a16:creationId xmlns:a16="http://schemas.microsoft.com/office/drawing/2014/main" id="{AE19D06E-65DF-0CD2-8A35-181E3B84A6ED}"/>
                  </a:ext>
                </a:extLst>
              </p:cNvPr>
              <p:cNvSpPr txBox="1"/>
              <p:nvPr/>
            </p:nvSpPr>
            <p:spPr>
              <a:xfrm>
                <a:off x="3144527" y="2589307"/>
                <a:ext cx="9428473" cy="1273747"/>
              </a:xfrm>
              <a:prstGeom prst="rect">
                <a:avLst/>
              </a:prstGeom>
              <a:noFill/>
            </p:spPr>
            <p:txBody>
              <a:bodyPr wrap="square" rtlCol="0">
                <a:spAutoFit/>
              </a:bodyPr>
              <a:lstStyle/>
              <a:p>
                <a:pPr algn="just">
                  <a:lnSpc>
                    <a:spcPct val="120000"/>
                  </a:lnSpc>
                </a:pPr>
                <a:r>
                  <a:rPr lang="vi-VN" sz="2200"/>
                  <a:t>Các phản ứng </a:t>
                </a:r>
                <a:r>
                  <a:rPr lang="vi-VN" sz="2200" b="1">
                    <a:solidFill>
                      <a:srgbClr val="7030A0"/>
                    </a:solidFill>
                  </a:rPr>
                  <a:t>(7)</a:t>
                </a:r>
                <a:r>
                  <a:rPr lang="vi-VN" sz="2200"/>
                  <a:t>, </a:t>
                </a:r>
                <a:r>
                  <a:rPr lang="vi-VN" sz="2200" b="1">
                    <a:solidFill>
                      <a:srgbClr val="7030A0"/>
                    </a:solidFill>
                  </a:rPr>
                  <a:t>(8a) </a:t>
                </a:r>
                <a:r>
                  <a:rPr lang="vi-VN" sz="2200"/>
                  <a:t>và </a:t>
                </a:r>
                <a:r>
                  <a:rPr lang="vi-VN" sz="2200" b="1">
                    <a:solidFill>
                      <a:srgbClr val="7030A0"/>
                    </a:solidFill>
                  </a:rPr>
                  <a:t>(8b) </a:t>
                </a:r>
                <a:r>
                  <a:rPr lang="vi-VN" sz="2200"/>
                  <a:t>còn được gọi là phản ứng thủy phân (tác dụng với ước) của ion Al</a:t>
                </a:r>
                <a:r>
                  <a:rPr lang="vi-VN" sz="2200" baseline="30000"/>
                  <a:t>3+</a:t>
                </a:r>
                <a:r>
                  <a:rPr lang="vi-VN" sz="2200"/>
                  <a:t> và ion CO</a:t>
                </a:r>
                <a:r>
                  <a:rPr lang="vi-VN" sz="2200" baseline="-25000"/>
                  <a:t>3</a:t>
                </a:r>
                <a:r>
                  <a:rPr lang="en-US" sz="2200" baseline="-25000"/>
                  <a:t> </a:t>
                </a:r>
                <a:r>
                  <a:rPr lang="vi-VN" sz="2200"/>
                  <a:t>. Phản ứng thủy phân của những ion này có nhiều ý nghĩa trong thực tiễn.</a:t>
                </a:r>
              </a:p>
            </p:txBody>
          </p:sp>
          <p:pic>
            <p:nvPicPr>
              <p:cNvPr id="307" name="Picture 306">
                <a:extLst>
                  <a:ext uri="{FF2B5EF4-FFF2-40B4-BE49-F238E27FC236}">
                    <a16:creationId xmlns:a16="http://schemas.microsoft.com/office/drawing/2014/main" id="{5EB47037-A64E-EA1B-2414-934F7A4738AE}"/>
                  </a:ext>
                </a:extLst>
              </p:cNvPr>
              <p:cNvPicPr>
                <a:picLocks noChangeAspect="1"/>
              </p:cNvPicPr>
              <p:nvPr/>
            </p:nvPicPr>
            <p:blipFill>
              <a:blip r:embed="rId9"/>
              <a:stretch>
                <a:fillRect/>
              </a:stretch>
            </p:blipFill>
            <p:spPr>
              <a:xfrm>
                <a:off x="1903115" y="2525917"/>
                <a:ext cx="963439" cy="963439"/>
              </a:xfrm>
              <a:prstGeom prst="rect">
                <a:avLst/>
              </a:prstGeom>
            </p:spPr>
          </p:pic>
        </p:grpSp>
        <p:sp>
          <p:nvSpPr>
            <p:cNvPr id="26" name="TextBox 25">
              <a:extLst>
                <a:ext uri="{FF2B5EF4-FFF2-40B4-BE49-F238E27FC236}">
                  <a16:creationId xmlns:a16="http://schemas.microsoft.com/office/drawing/2014/main" id="{11EAC0E0-F14C-E0F7-D151-04DC9C5D1A5C}"/>
                </a:ext>
              </a:extLst>
            </p:cNvPr>
            <p:cNvSpPr txBox="1"/>
            <p:nvPr/>
          </p:nvSpPr>
          <p:spPr>
            <a:xfrm>
              <a:off x="6737227" y="5279952"/>
              <a:ext cx="343364" cy="307777"/>
            </a:xfrm>
            <a:prstGeom prst="rect">
              <a:avLst/>
            </a:prstGeom>
            <a:noFill/>
          </p:spPr>
          <p:txBody>
            <a:bodyPr wrap="none" rtlCol="0">
              <a:spAutoFit/>
            </a:bodyPr>
            <a:lstStyle/>
            <a:p>
              <a:r>
                <a:rPr lang="en-US" sz="1400"/>
                <a:t>2-</a:t>
              </a:r>
            </a:p>
          </p:txBody>
        </p:sp>
      </p:grpSp>
      <p:sp>
        <p:nvSpPr>
          <p:cNvPr id="30" name="TextBox 29">
            <a:extLst>
              <a:ext uri="{FF2B5EF4-FFF2-40B4-BE49-F238E27FC236}">
                <a16:creationId xmlns:a16="http://schemas.microsoft.com/office/drawing/2014/main" id="{9B91A0EC-C24F-32B9-C6BF-A8ECEA487E40}"/>
              </a:ext>
            </a:extLst>
          </p:cNvPr>
          <p:cNvSpPr txBox="1"/>
          <p:nvPr/>
        </p:nvSpPr>
        <p:spPr>
          <a:xfrm>
            <a:off x="3852862" y="2848732"/>
            <a:ext cx="389850" cy="369332"/>
          </a:xfrm>
          <a:prstGeom prst="rect">
            <a:avLst/>
          </a:prstGeom>
          <a:noFill/>
        </p:spPr>
        <p:txBody>
          <a:bodyPr wrap="none" rtlCol="0">
            <a:spAutoFit/>
          </a:bodyPr>
          <a:lstStyle/>
          <a:p>
            <a:r>
              <a:rPr lang="en-US" b="1">
                <a:solidFill>
                  <a:srgbClr val="FF0000"/>
                </a:solidFill>
              </a:rPr>
              <a:t>2-</a:t>
            </a:r>
          </a:p>
        </p:txBody>
      </p:sp>
    </p:spTree>
    <p:extLst>
      <p:ext uri="{BB962C8B-B14F-4D97-AF65-F5344CB8AC3E}">
        <p14:creationId xmlns:p14="http://schemas.microsoft.com/office/powerpoint/2010/main" val="863374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3A136A7F-848D-0968-A442-CC99F38A51F9}"/>
              </a:ext>
            </a:extLst>
          </p:cNvPr>
          <p:cNvGrpSpPr/>
          <p:nvPr/>
        </p:nvGrpSpPr>
        <p:grpSpPr>
          <a:xfrm>
            <a:off x="2400300" y="424743"/>
            <a:ext cx="7391402" cy="1232608"/>
            <a:chOff x="2400300" y="424743"/>
            <a:chExt cx="7391402" cy="1232608"/>
          </a:xfrm>
        </p:grpSpPr>
        <p:sp>
          <p:nvSpPr>
            <p:cNvPr id="32" name="Rectangle: Rounded Corners 31">
              <a:extLst>
                <a:ext uri="{FF2B5EF4-FFF2-40B4-BE49-F238E27FC236}">
                  <a16:creationId xmlns:a16="http://schemas.microsoft.com/office/drawing/2014/main" id="{2DE1639A-8DE5-E2B5-16B6-455CEE285B80}"/>
                </a:ext>
              </a:extLst>
            </p:cNvPr>
            <p:cNvSpPr/>
            <p:nvPr/>
          </p:nvSpPr>
          <p:spPr>
            <a:xfrm>
              <a:off x="2400300" y="424743"/>
              <a:ext cx="7391402" cy="1232608"/>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B2D379D-ED5A-1C16-DAAB-4E109F5866B6}"/>
                </a:ext>
              </a:extLst>
            </p:cNvPr>
            <p:cNvSpPr txBox="1"/>
            <p:nvPr/>
          </p:nvSpPr>
          <p:spPr>
            <a:xfrm>
              <a:off x="2600326" y="571500"/>
              <a:ext cx="6991350" cy="937949"/>
            </a:xfrm>
            <a:prstGeom prst="rect">
              <a:avLst/>
            </a:prstGeom>
            <a:noFill/>
          </p:spPr>
          <p:txBody>
            <a:bodyPr wrap="square" rtlCol="0">
              <a:spAutoFit/>
            </a:bodyPr>
            <a:lstStyle/>
            <a:p>
              <a:pPr algn="ctr">
                <a:lnSpc>
                  <a:spcPct val="120000"/>
                </a:lnSpc>
              </a:pPr>
              <a:r>
                <a:rPr lang="en-US" sz="2400"/>
                <a:t>Trong đời sống thường ngày, </a:t>
              </a:r>
            </a:p>
            <a:p>
              <a:pPr algn="ctr">
                <a:lnSpc>
                  <a:spcPct val="120000"/>
                </a:lnSpc>
              </a:pPr>
              <a:r>
                <a:rPr lang="en-US" sz="2400"/>
                <a:t>có rất nhiều quá trình hòa tan các chất vào nước.</a:t>
              </a:r>
            </a:p>
          </p:txBody>
        </p:sp>
      </p:grpSp>
      <p:grpSp>
        <p:nvGrpSpPr>
          <p:cNvPr id="40" name="Group 39">
            <a:extLst>
              <a:ext uri="{FF2B5EF4-FFF2-40B4-BE49-F238E27FC236}">
                <a16:creationId xmlns:a16="http://schemas.microsoft.com/office/drawing/2014/main" id="{1A9A2A43-1544-6C77-B213-17D26179B2CB}"/>
              </a:ext>
            </a:extLst>
          </p:cNvPr>
          <p:cNvGrpSpPr/>
          <p:nvPr/>
        </p:nvGrpSpPr>
        <p:grpSpPr>
          <a:xfrm>
            <a:off x="1770626" y="4339242"/>
            <a:ext cx="3769081" cy="909247"/>
            <a:chOff x="1639709" y="4133850"/>
            <a:chExt cx="3769081" cy="909247"/>
          </a:xfrm>
        </p:grpSpPr>
        <p:sp>
          <p:nvSpPr>
            <p:cNvPr id="37" name="Rectangle: Rounded Corners 36">
              <a:extLst>
                <a:ext uri="{FF2B5EF4-FFF2-40B4-BE49-F238E27FC236}">
                  <a16:creationId xmlns:a16="http://schemas.microsoft.com/office/drawing/2014/main" id="{11EE6AD5-EE43-586F-06E9-8A3CA3A7F465}"/>
                </a:ext>
              </a:extLst>
            </p:cNvPr>
            <p:cNvSpPr/>
            <p:nvPr/>
          </p:nvSpPr>
          <p:spPr>
            <a:xfrm>
              <a:off x="1639709" y="4133850"/>
              <a:ext cx="3769081" cy="909247"/>
            </a:xfrm>
            <a:prstGeom prst="roundRect">
              <a:avLst>
                <a:gd name="adj" fmla="val 24858"/>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31" name="TextBox 30">
              <a:extLst>
                <a:ext uri="{FF2B5EF4-FFF2-40B4-BE49-F238E27FC236}">
                  <a16:creationId xmlns:a16="http://schemas.microsoft.com/office/drawing/2014/main" id="{50445517-5930-497D-3F2E-1FEFD4260123}"/>
                </a:ext>
              </a:extLst>
            </p:cNvPr>
            <p:cNvSpPr txBox="1"/>
            <p:nvPr/>
          </p:nvSpPr>
          <p:spPr>
            <a:xfrm>
              <a:off x="1771649" y="4225169"/>
              <a:ext cx="3505202" cy="726609"/>
            </a:xfrm>
            <a:prstGeom prst="rect">
              <a:avLst/>
            </a:prstGeom>
            <a:noFill/>
          </p:spPr>
          <p:txBody>
            <a:bodyPr wrap="square" rtlCol="0">
              <a:spAutoFit/>
            </a:bodyPr>
            <a:lstStyle/>
            <a:p>
              <a:pPr algn="ctr">
                <a:lnSpc>
                  <a:spcPct val="120000"/>
                </a:lnSpc>
              </a:pPr>
              <a:r>
                <a:rPr lang="en-US" b="1">
                  <a:solidFill>
                    <a:schemeClr val="bg1"/>
                  </a:solidFill>
                </a:rPr>
                <a:t>Hòa tan muối ăn vào nước </a:t>
              </a:r>
            </a:p>
            <a:p>
              <a:pPr algn="ctr">
                <a:lnSpc>
                  <a:spcPct val="120000"/>
                </a:lnSpc>
              </a:pPr>
              <a:r>
                <a:rPr lang="en-US" b="1">
                  <a:solidFill>
                    <a:schemeClr val="bg1"/>
                  </a:solidFill>
                </a:rPr>
                <a:t>khi pha nước muối súc miệng</a:t>
              </a:r>
            </a:p>
          </p:txBody>
        </p:sp>
      </p:grpSp>
      <p:grpSp>
        <p:nvGrpSpPr>
          <p:cNvPr id="3" name="Group 2">
            <a:extLst>
              <a:ext uri="{FF2B5EF4-FFF2-40B4-BE49-F238E27FC236}">
                <a16:creationId xmlns:a16="http://schemas.microsoft.com/office/drawing/2014/main" id="{87A39CA6-4C6C-DF31-40FB-05902FCA5FD3}"/>
              </a:ext>
            </a:extLst>
          </p:cNvPr>
          <p:cNvGrpSpPr/>
          <p:nvPr/>
        </p:nvGrpSpPr>
        <p:grpSpPr>
          <a:xfrm>
            <a:off x="2800349" y="5419725"/>
            <a:ext cx="6591302" cy="1085850"/>
            <a:chOff x="2800349" y="5419725"/>
            <a:chExt cx="6591302" cy="1085850"/>
          </a:xfrm>
        </p:grpSpPr>
        <p:sp>
          <p:nvSpPr>
            <p:cNvPr id="35" name="Hexagon 34">
              <a:extLst>
                <a:ext uri="{FF2B5EF4-FFF2-40B4-BE49-F238E27FC236}">
                  <a16:creationId xmlns:a16="http://schemas.microsoft.com/office/drawing/2014/main" id="{1B5A24B2-E506-7E20-D4F7-538284FA08BA}"/>
                </a:ext>
              </a:extLst>
            </p:cNvPr>
            <p:cNvSpPr/>
            <p:nvPr/>
          </p:nvSpPr>
          <p:spPr>
            <a:xfrm>
              <a:off x="2800349" y="5419725"/>
              <a:ext cx="6591302" cy="1085850"/>
            </a:xfrm>
            <a:prstGeom prst="hexagon">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4A48864-7F53-C45C-9A5A-9DA1970B35C5}"/>
                </a:ext>
              </a:extLst>
            </p:cNvPr>
            <p:cNvSpPr txBox="1"/>
            <p:nvPr/>
          </p:nvSpPr>
          <p:spPr>
            <a:xfrm>
              <a:off x="3286127" y="5493676"/>
              <a:ext cx="5619748" cy="937949"/>
            </a:xfrm>
            <a:prstGeom prst="rect">
              <a:avLst/>
            </a:prstGeom>
            <a:noFill/>
          </p:spPr>
          <p:txBody>
            <a:bodyPr wrap="square" rtlCol="0">
              <a:spAutoFit/>
            </a:bodyPr>
            <a:lstStyle/>
            <a:p>
              <a:pPr algn="ctr">
                <a:lnSpc>
                  <a:spcPct val="120000"/>
                </a:lnSpc>
              </a:pPr>
              <a:r>
                <a:rPr lang="vi-VN" sz="2400">
                  <a:solidFill>
                    <a:srgbClr val="C00000"/>
                  </a:solidFill>
                </a:rPr>
                <a:t>Vậy có sự khác biệt cơ bản nào </a:t>
              </a:r>
              <a:endParaRPr lang="en-US" sz="2400">
                <a:solidFill>
                  <a:srgbClr val="C00000"/>
                </a:solidFill>
              </a:endParaRPr>
            </a:p>
            <a:p>
              <a:pPr algn="ctr">
                <a:lnSpc>
                  <a:spcPct val="120000"/>
                </a:lnSpc>
              </a:pPr>
              <a:r>
                <a:rPr lang="vi-VN" sz="2400">
                  <a:solidFill>
                    <a:srgbClr val="C00000"/>
                  </a:solidFill>
                </a:rPr>
                <a:t>khi muối ăn và đường tan trong nước?</a:t>
              </a:r>
              <a:endParaRPr lang="en-US" sz="2400">
                <a:solidFill>
                  <a:srgbClr val="C00000"/>
                </a:solidFill>
              </a:endParaRPr>
            </a:p>
          </p:txBody>
        </p:sp>
      </p:grpSp>
      <p:grpSp>
        <p:nvGrpSpPr>
          <p:cNvPr id="39" name="Group 38">
            <a:extLst>
              <a:ext uri="{FF2B5EF4-FFF2-40B4-BE49-F238E27FC236}">
                <a16:creationId xmlns:a16="http://schemas.microsoft.com/office/drawing/2014/main" id="{F69E7BBB-2B34-805F-5A6E-66A92190388D}"/>
              </a:ext>
            </a:extLst>
          </p:cNvPr>
          <p:cNvGrpSpPr/>
          <p:nvPr/>
        </p:nvGrpSpPr>
        <p:grpSpPr>
          <a:xfrm>
            <a:off x="6653598" y="4343400"/>
            <a:ext cx="3769081" cy="909247"/>
            <a:chOff x="6319659" y="4105275"/>
            <a:chExt cx="3769081" cy="909247"/>
          </a:xfrm>
        </p:grpSpPr>
        <p:sp>
          <p:nvSpPr>
            <p:cNvPr id="38" name="Rectangle: Rounded Corners 37">
              <a:extLst>
                <a:ext uri="{FF2B5EF4-FFF2-40B4-BE49-F238E27FC236}">
                  <a16:creationId xmlns:a16="http://schemas.microsoft.com/office/drawing/2014/main" id="{31DC90C9-1F8A-E818-D0FE-0405AEDC9EA7}"/>
                </a:ext>
              </a:extLst>
            </p:cNvPr>
            <p:cNvSpPr/>
            <p:nvPr/>
          </p:nvSpPr>
          <p:spPr>
            <a:xfrm>
              <a:off x="6319659" y="4105275"/>
              <a:ext cx="3769081" cy="909247"/>
            </a:xfrm>
            <a:prstGeom prst="roundRect">
              <a:avLst>
                <a:gd name="adj" fmla="val 24858"/>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36" name="TextBox 35">
              <a:extLst>
                <a:ext uri="{FF2B5EF4-FFF2-40B4-BE49-F238E27FC236}">
                  <a16:creationId xmlns:a16="http://schemas.microsoft.com/office/drawing/2014/main" id="{BF2E6B6D-0C83-7C74-348D-4482E8E0FD0F}"/>
                </a:ext>
              </a:extLst>
            </p:cNvPr>
            <p:cNvSpPr txBox="1"/>
            <p:nvPr/>
          </p:nvSpPr>
          <p:spPr>
            <a:xfrm>
              <a:off x="6378574" y="4196594"/>
              <a:ext cx="3651252" cy="726609"/>
            </a:xfrm>
            <a:prstGeom prst="rect">
              <a:avLst/>
            </a:prstGeom>
            <a:noFill/>
          </p:spPr>
          <p:txBody>
            <a:bodyPr wrap="square" rtlCol="0">
              <a:spAutoFit/>
            </a:bodyPr>
            <a:lstStyle/>
            <a:p>
              <a:pPr algn="ctr">
                <a:lnSpc>
                  <a:spcPct val="120000"/>
                </a:lnSpc>
              </a:pPr>
              <a:r>
                <a:rPr lang="en-US" b="1">
                  <a:solidFill>
                    <a:schemeClr val="bg1"/>
                  </a:solidFill>
                </a:rPr>
                <a:t>Hòa tan đường kính (C</a:t>
              </a:r>
              <a:r>
                <a:rPr lang="en-US" b="1" baseline="-25000">
                  <a:solidFill>
                    <a:schemeClr val="bg1"/>
                  </a:solidFill>
                </a:rPr>
                <a:t>12</a:t>
              </a:r>
              <a:r>
                <a:rPr lang="en-US" b="1">
                  <a:solidFill>
                    <a:schemeClr val="bg1"/>
                  </a:solidFill>
                </a:rPr>
                <a:t>H</a:t>
              </a:r>
              <a:r>
                <a:rPr lang="en-US" b="1" baseline="-25000">
                  <a:solidFill>
                    <a:schemeClr val="bg1"/>
                  </a:solidFill>
                </a:rPr>
                <a:t>22</a:t>
              </a:r>
              <a:r>
                <a:rPr lang="en-US" b="1">
                  <a:solidFill>
                    <a:schemeClr val="bg1"/>
                  </a:solidFill>
                </a:rPr>
                <a:t>O</a:t>
              </a:r>
              <a:r>
                <a:rPr lang="en-US" b="1" baseline="-25000">
                  <a:solidFill>
                    <a:schemeClr val="bg1"/>
                  </a:solidFill>
                </a:rPr>
                <a:t>11</a:t>
              </a:r>
              <a:r>
                <a:rPr lang="en-US" b="1">
                  <a:solidFill>
                    <a:schemeClr val="bg1"/>
                  </a:solidFill>
                </a:rPr>
                <a:t>) </a:t>
              </a:r>
            </a:p>
            <a:p>
              <a:pPr algn="ctr">
                <a:lnSpc>
                  <a:spcPct val="120000"/>
                </a:lnSpc>
              </a:pPr>
              <a:r>
                <a:rPr lang="en-US" b="1">
                  <a:solidFill>
                    <a:schemeClr val="bg1"/>
                  </a:solidFill>
                </a:rPr>
                <a:t>vào nước để pha nước đường</a:t>
              </a:r>
            </a:p>
          </p:txBody>
        </p:sp>
      </p:grpSp>
      <p:pic>
        <p:nvPicPr>
          <p:cNvPr id="42" name="Picture 41">
            <a:extLst>
              <a:ext uri="{FF2B5EF4-FFF2-40B4-BE49-F238E27FC236}">
                <a16:creationId xmlns:a16="http://schemas.microsoft.com/office/drawing/2014/main" id="{5212E7BD-9CBB-1BCD-CD76-DE80DE384110}"/>
              </a:ext>
            </a:extLst>
          </p:cNvPr>
          <p:cNvPicPr>
            <a:picLocks noChangeAspect="1"/>
          </p:cNvPicPr>
          <p:nvPr/>
        </p:nvPicPr>
        <p:blipFill rotWithShape="1">
          <a:blip r:embed="rId8"/>
          <a:srcRect t="2039" b="2039"/>
          <a:stretch/>
        </p:blipFill>
        <p:spPr>
          <a:xfrm>
            <a:off x="1519133" y="1905001"/>
            <a:ext cx="4272067" cy="2305050"/>
          </a:xfrm>
          <a:prstGeom prst="rect">
            <a:avLst/>
          </a:prstGeom>
        </p:spPr>
      </p:pic>
      <p:pic>
        <p:nvPicPr>
          <p:cNvPr id="44" name="Picture 43">
            <a:extLst>
              <a:ext uri="{FF2B5EF4-FFF2-40B4-BE49-F238E27FC236}">
                <a16:creationId xmlns:a16="http://schemas.microsoft.com/office/drawing/2014/main" id="{1A974305-21CF-2029-785B-0020C685AB8E}"/>
              </a:ext>
            </a:extLst>
          </p:cNvPr>
          <p:cNvPicPr>
            <a:picLocks noChangeAspect="1"/>
          </p:cNvPicPr>
          <p:nvPr/>
        </p:nvPicPr>
        <p:blipFill rotWithShape="1">
          <a:blip r:embed="rId9"/>
          <a:srcRect t="9521" b="9521"/>
          <a:stretch/>
        </p:blipFill>
        <p:spPr>
          <a:xfrm>
            <a:off x="6403410" y="1905000"/>
            <a:ext cx="4269457" cy="2305049"/>
          </a:xfrm>
          <a:prstGeom prst="rect">
            <a:avLst/>
          </a:prstGeom>
        </p:spPr>
      </p:pic>
    </p:spTree>
    <p:extLst>
      <p:ext uri="{BB962C8B-B14F-4D97-AF65-F5344CB8AC3E}">
        <p14:creationId xmlns:p14="http://schemas.microsoft.com/office/powerpoint/2010/main" val="3099719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par>
                                <p:cTn id="21" presetID="14" presetClass="entr" presetSubtype="1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randombar(horizont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4" name="Rectangle: Rounded Corners 3">
            <a:extLst>
              <a:ext uri="{FF2B5EF4-FFF2-40B4-BE49-F238E27FC236}">
                <a16:creationId xmlns:a16="http://schemas.microsoft.com/office/drawing/2014/main" id="{BA14FA25-5C8C-FAF7-9421-3CDB036A4381}"/>
              </a:ext>
            </a:extLst>
          </p:cNvPr>
          <p:cNvSpPr/>
          <p:nvPr/>
        </p:nvSpPr>
        <p:spPr>
          <a:xfrm>
            <a:off x="1290426" y="1207064"/>
            <a:ext cx="9745748" cy="750059"/>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48B5BCF-6296-DD3F-70E7-885F51E80D38}"/>
              </a:ext>
            </a:extLst>
          </p:cNvPr>
          <p:cNvGrpSpPr/>
          <p:nvPr/>
        </p:nvGrpSpPr>
        <p:grpSpPr>
          <a:xfrm>
            <a:off x="906191" y="874947"/>
            <a:ext cx="914400" cy="914400"/>
            <a:chOff x="666750" y="619125"/>
            <a:chExt cx="914400" cy="914400"/>
          </a:xfrm>
        </p:grpSpPr>
        <p:sp>
          <p:nvSpPr>
            <p:cNvPr id="31" name="Oval 30">
              <a:extLst>
                <a:ext uri="{FF2B5EF4-FFF2-40B4-BE49-F238E27FC236}">
                  <a16:creationId xmlns:a16="http://schemas.microsoft.com/office/drawing/2014/main"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262" name="Block Arc 261">
              <a:extLst>
                <a:ext uri="{FF2B5EF4-FFF2-40B4-BE49-F238E27FC236}">
                  <a16:creationId xmlns:a16="http://schemas.microsoft.com/office/drawing/2014/main"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Block Arc 262">
              <a:extLst>
                <a:ext uri="{FF2B5EF4-FFF2-40B4-BE49-F238E27FC236}">
                  <a16:creationId xmlns:a16="http://schemas.microsoft.com/office/drawing/2014/main"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Block Arc 263">
              <a:extLst>
                <a:ext uri="{FF2B5EF4-FFF2-40B4-BE49-F238E27FC236}">
                  <a16:creationId xmlns:a16="http://schemas.microsoft.com/office/drawing/2014/main"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TextBox 267">
            <a:extLst>
              <a:ext uri="{FF2B5EF4-FFF2-40B4-BE49-F238E27FC236}">
                <a16:creationId xmlns:a16="http://schemas.microsoft.com/office/drawing/2014/main" id="{78EFDAA0-FA87-10B2-CD0C-4E44432C1E97}"/>
              </a:ext>
            </a:extLst>
          </p:cNvPr>
          <p:cNvSpPr txBox="1"/>
          <p:nvPr/>
        </p:nvSpPr>
        <p:spPr>
          <a:xfrm>
            <a:off x="1851972" y="1332990"/>
            <a:ext cx="9220416" cy="473912"/>
          </a:xfrm>
          <a:prstGeom prst="rect">
            <a:avLst/>
          </a:prstGeom>
          <a:noFill/>
        </p:spPr>
        <p:txBody>
          <a:bodyPr wrap="square" rtlCol="0">
            <a:spAutoFit/>
          </a:bodyPr>
          <a:lstStyle/>
          <a:p>
            <a:pPr>
              <a:lnSpc>
                <a:spcPct val="125000"/>
              </a:lnSpc>
            </a:pPr>
            <a:r>
              <a:rPr lang="vi-VN" sz="2200" b="1"/>
              <a:t>Trong các cân bằng </a:t>
            </a:r>
            <a:r>
              <a:rPr lang="vi-VN" sz="2200" b="1">
                <a:solidFill>
                  <a:srgbClr val="7030A0"/>
                </a:solidFill>
              </a:rPr>
              <a:t>(7)</a:t>
            </a:r>
            <a:r>
              <a:rPr lang="vi-VN" sz="2200" b="1"/>
              <a:t>, </a:t>
            </a:r>
            <a:r>
              <a:rPr lang="vi-VN" sz="2200" b="1">
                <a:solidFill>
                  <a:srgbClr val="7030A0"/>
                </a:solidFill>
              </a:rPr>
              <a:t>(8a) </a:t>
            </a:r>
            <a:r>
              <a:rPr lang="vi-VN" sz="2200" b="1"/>
              <a:t>và </a:t>
            </a:r>
            <a:r>
              <a:rPr lang="vi-VN" sz="2200" b="1">
                <a:solidFill>
                  <a:srgbClr val="7030A0"/>
                </a:solidFill>
              </a:rPr>
              <a:t>(8b)</a:t>
            </a:r>
            <a:r>
              <a:rPr lang="vi-VN" sz="2200" b="1"/>
              <a:t>,</a:t>
            </a:r>
            <a:r>
              <a:rPr lang="vi-VN" sz="2200" b="1">
                <a:solidFill>
                  <a:srgbClr val="7030A0"/>
                </a:solidFill>
              </a:rPr>
              <a:t> </a:t>
            </a:r>
            <a:r>
              <a:rPr lang="vi-VN" sz="2200" b="1"/>
              <a:t>xác định các acid và các base.</a:t>
            </a:r>
          </a:p>
        </p:txBody>
      </p:sp>
      <p:grpSp>
        <p:nvGrpSpPr>
          <p:cNvPr id="2" name="Group 1">
            <a:extLst>
              <a:ext uri="{FF2B5EF4-FFF2-40B4-BE49-F238E27FC236}">
                <a16:creationId xmlns:a16="http://schemas.microsoft.com/office/drawing/2014/main" id="{7AAED49F-70FC-1AF5-8AAC-DC0E3C31F5C0}"/>
              </a:ext>
            </a:extLst>
          </p:cNvPr>
          <p:cNvGrpSpPr/>
          <p:nvPr/>
        </p:nvGrpSpPr>
        <p:grpSpPr>
          <a:xfrm>
            <a:off x="2795588" y="2190051"/>
            <a:ext cx="5984501" cy="686264"/>
            <a:chOff x="1584702" y="2228606"/>
            <a:chExt cx="5984501" cy="686264"/>
          </a:xfrm>
        </p:grpSpPr>
        <p:sp>
          <p:nvSpPr>
            <p:cNvPr id="3" name="Hexagon 2">
              <a:extLst>
                <a:ext uri="{FF2B5EF4-FFF2-40B4-BE49-F238E27FC236}">
                  <a16:creationId xmlns:a16="http://schemas.microsoft.com/office/drawing/2014/main" id="{3C44A522-6F1C-0180-5045-3C07E3102B86}"/>
                </a:ext>
              </a:extLst>
            </p:cNvPr>
            <p:cNvSpPr/>
            <p:nvPr/>
          </p:nvSpPr>
          <p:spPr>
            <a:xfrm>
              <a:off x="1584702" y="2228606"/>
              <a:ext cx="5984501"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336456-E52D-F764-6194-6630ABC387DA}"/>
                </a:ext>
              </a:extLst>
            </p:cNvPr>
            <p:cNvSpPr txBox="1"/>
            <p:nvPr/>
          </p:nvSpPr>
          <p:spPr>
            <a:xfrm>
              <a:off x="1871152" y="2329178"/>
              <a:ext cx="5411600" cy="523220"/>
            </a:xfrm>
            <a:prstGeom prst="rect">
              <a:avLst/>
            </a:prstGeom>
            <a:noFill/>
          </p:spPr>
          <p:txBody>
            <a:bodyPr wrap="square" rtlCol="0">
              <a:spAutoFit/>
            </a:bodyPr>
            <a:lstStyle/>
            <a:p>
              <a:pPr algn="ctr"/>
              <a:r>
                <a:rPr lang="en-US" sz="2800" b="1">
                  <a:solidFill>
                    <a:srgbClr val="FF0000"/>
                  </a:solidFill>
                  <a:latin typeface="+mj-lt"/>
                </a:rPr>
                <a:t>Al</a:t>
              </a:r>
              <a:r>
                <a:rPr lang="en-US" sz="2800" b="1" baseline="30000">
                  <a:solidFill>
                    <a:srgbClr val="FF0000"/>
                  </a:solidFill>
                  <a:latin typeface="+mj-lt"/>
                </a:rPr>
                <a:t>3+</a:t>
              </a:r>
              <a:r>
                <a:rPr lang="en-US" sz="2800" b="1">
                  <a:solidFill>
                    <a:srgbClr val="FF0000"/>
                  </a:solidFill>
                  <a:latin typeface="+mj-lt"/>
                </a:rPr>
                <a:t>  +  3H</a:t>
              </a:r>
              <a:r>
                <a:rPr lang="en-US" sz="2800" b="1" baseline="-25000">
                  <a:solidFill>
                    <a:srgbClr val="FF0000"/>
                  </a:solidFill>
                  <a:latin typeface="+mj-lt"/>
                </a:rPr>
                <a:t>2</a:t>
              </a:r>
              <a:r>
                <a:rPr lang="en-US" sz="2800" b="1">
                  <a:solidFill>
                    <a:srgbClr val="FF0000"/>
                  </a:solidFill>
                  <a:latin typeface="+mj-lt"/>
                </a:rPr>
                <a:t>O  ⇌  Al(OH)</a:t>
              </a:r>
              <a:r>
                <a:rPr lang="en-US" sz="2800" b="1" baseline="-25000">
                  <a:solidFill>
                    <a:srgbClr val="FF0000"/>
                  </a:solidFill>
                  <a:latin typeface="+mj-lt"/>
                </a:rPr>
                <a:t>3</a:t>
              </a:r>
              <a:r>
                <a:rPr lang="en-US" sz="2800" b="1">
                  <a:solidFill>
                    <a:srgbClr val="FF0000"/>
                  </a:solidFill>
                  <a:latin typeface="+mj-lt"/>
                </a:rPr>
                <a:t>  +  3H</a:t>
              </a:r>
              <a:r>
                <a:rPr lang="en-US" sz="2800" b="1" baseline="30000">
                  <a:solidFill>
                    <a:srgbClr val="FF0000"/>
                  </a:solidFill>
                  <a:latin typeface="+mj-lt"/>
                </a:rPr>
                <a:t>+</a:t>
              </a:r>
            </a:p>
          </p:txBody>
        </p:sp>
      </p:grpSp>
      <p:sp>
        <p:nvSpPr>
          <p:cNvPr id="25" name="TextBox 24">
            <a:extLst>
              <a:ext uri="{FF2B5EF4-FFF2-40B4-BE49-F238E27FC236}">
                <a16:creationId xmlns:a16="http://schemas.microsoft.com/office/drawing/2014/main" id="{736C7EF8-CE84-B7B8-7668-7273B305C434}"/>
              </a:ext>
            </a:extLst>
          </p:cNvPr>
          <p:cNvSpPr txBox="1"/>
          <p:nvPr/>
        </p:nvSpPr>
        <p:spPr>
          <a:xfrm>
            <a:off x="8849993" y="2177466"/>
            <a:ext cx="730460" cy="561885"/>
          </a:xfrm>
          <a:prstGeom prst="rect">
            <a:avLst/>
          </a:prstGeom>
          <a:noFill/>
        </p:spPr>
        <p:txBody>
          <a:bodyPr wrap="square" rtlCol="0">
            <a:spAutoFit/>
          </a:bodyPr>
          <a:lstStyle/>
          <a:p>
            <a:pPr>
              <a:lnSpc>
                <a:spcPct val="120000"/>
              </a:lnSpc>
            </a:pPr>
            <a:r>
              <a:rPr lang="en-US" sz="2800" b="1">
                <a:solidFill>
                  <a:srgbClr val="7030A0"/>
                </a:solidFill>
                <a:latin typeface="+mj-lt"/>
              </a:rPr>
              <a:t>(7)</a:t>
            </a:r>
          </a:p>
        </p:txBody>
      </p:sp>
      <p:grpSp>
        <p:nvGrpSpPr>
          <p:cNvPr id="26" name="Group 25">
            <a:extLst>
              <a:ext uri="{FF2B5EF4-FFF2-40B4-BE49-F238E27FC236}">
                <a16:creationId xmlns:a16="http://schemas.microsoft.com/office/drawing/2014/main" id="{20A2DF2D-6D83-46F5-C360-4F4A0246DC77}"/>
              </a:ext>
            </a:extLst>
          </p:cNvPr>
          <p:cNvGrpSpPr/>
          <p:nvPr/>
        </p:nvGrpSpPr>
        <p:grpSpPr>
          <a:xfrm>
            <a:off x="3005138" y="3167931"/>
            <a:ext cx="5565400" cy="686264"/>
            <a:chOff x="2003803" y="2228606"/>
            <a:chExt cx="5565400" cy="686264"/>
          </a:xfrm>
        </p:grpSpPr>
        <p:sp>
          <p:nvSpPr>
            <p:cNvPr id="27" name="Hexagon 26">
              <a:extLst>
                <a:ext uri="{FF2B5EF4-FFF2-40B4-BE49-F238E27FC236}">
                  <a16:creationId xmlns:a16="http://schemas.microsoft.com/office/drawing/2014/main" id="{59DD0FF8-33BA-863D-5D3B-BC80793D2128}"/>
                </a:ext>
              </a:extLst>
            </p:cNvPr>
            <p:cNvSpPr/>
            <p:nvPr/>
          </p:nvSpPr>
          <p:spPr>
            <a:xfrm>
              <a:off x="2003803" y="2228606"/>
              <a:ext cx="5565400"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473CD92-8A75-BB5D-009E-922560AB1E87}"/>
                </a:ext>
              </a:extLst>
            </p:cNvPr>
            <p:cNvSpPr txBox="1"/>
            <p:nvPr/>
          </p:nvSpPr>
          <p:spPr>
            <a:xfrm>
              <a:off x="2266441" y="2329178"/>
              <a:ext cx="5040125" cy="523220"/>
            </a:xfrm>
            <a:prstGeom prst="rect">
              <a:avLst/>
            </a:prstGeom>
            <a:noFill/>
          </p:spPr>
          <p:txBody>
            <a:bodyPr wrap="square" rtlCol="0">
              <a:spAutoFit/>
            </a:bodyPr>
            <a:lstStyle/>
            <a:p>
              <a:pPr algn="ctr"/>
              <a:r>
                <a:rPr lang="en-US" sz="2800" b="1">
                  <a:solidFill>
                    <a:srgbClr val="FF0000"/>
                  </a:solidFill>
                  <a:latin typeface="+mj-lt"/>
                </a:rPr>
                <a:t>CO</a:t>
              </a:r>
              <a:r>
                <a:rPr lang="en-US" sz="2800" b="1" baseline="-25000">
                  <a:solidFill>
                    <a:srgbClr val="FF0000"/>
                  </a:solidFill>
                  <a:latin typeface="+mj-lt"/>
                </a:rPr>
                <a:t>3</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HCO</a:t>
              </a:r>
              <a:r>
                <a:rPr lang="en-US" sz="2800" b="1" baseline="-25000">
                  <a:solidFill>
                    <a:srgbClr val="FF0000"/>
                  </a:solidFill>
                  <a:latin typeface="+mj-lt"/>
                </a:rPr>
                <a:t>3</a:t>
              </a:r>
              <a:r>
                <a:rPr lang="en-US" sz="3600" b="1" baseline="30000">
                  <a:solidFill>
                    <a:srgbClr val="FF0000"/>
                  </a:solidFill>
                  <a:latin typeface="+mj-lt"/>
                </a:rPr>
                <a:t>-</a:t>
              </a:r>
              <a:r>
                <a:rPr lang="en-US" sz="2800" b="1">
                  <a:solidFill>
                    <a:srgbClr val="FF0000"/>
                  </a:solidFill>
                  <a:latin typeface="+mj-lt"/>
                </a:rPr>
                <a:t>  + OH</a:t>
              </a:r>
              <a:r>
                <a:rPr lang="en-US" sz="3600" b="1" baseline="30000">
                  <a:solidFill>
                    <a:srgbClr val="FF0000"/>
                  </a:solidFill>
                  <a:latin typeface="+mj-lt"/>
                </a:rPr>
                <a:t>-</a:t>
              </a:r>
              <a:endParaRPr lang="en-US" sz="2800" b="1" baseline="30000">
                <a:solidFill>
                  <a:srgbClr val="FF0000"/>
                </a:solidFill>
                <a:latin typeface="+mj-lt"/>
              </a:endParaRPr>
            </a:p>
          </p:txBody>
        </p:sp>
      </p:grpSp>
      <p:sp>
        <p:nvSpPr>
          <p:cNvPr id="29" name="TextBox 28">
            <a:extLst>
              <a:ext uri="{FF2B5EF4-FFF2-40B4-BE49-F238E27FC236}">
                <a16:creationId xmlns:a16="http://schemas.microsoft.com/office/drawing/2014/main" id="{113235D8-FECF-B959-D844-A95795B29CAA}"/>
              </a:ext>
            </a:extLst>
          </p:cNvPr>
          <p:cNvSpPr txBox="1"/>
          <p:nvPr/>
        </p:nvSpPr>
        <p:spPr>
          <a:xfrm>
            <a:off x="8849993" y="3155346"/>
            <a:ext cx="989332" cy="561885"/>
          </a:xfrm>
          <a:prstGeom prst="rect">
            <a:avLst/>
          </a:prstGeom>
          <a:noFill/>
        </p:spPr>
        <p:txBody>
          <a:bodyPr wrap="square" rtlCol="0">
            <a:spAutoFit/>
          </a:bodyPr>
          <a:lstStyle/>
          <a:p>
            <a:pPr>
              <a:lnSpc>
                <a:spcPct val="120000"/>
              </a:lnSpc>
            </a:pPr>
            <a:r>
              <a:rPr lang="en-US" sz="2800" b="1">
                <a:solidFill>
                  <a:srgbClr val="7030A0"/>
                </a:solidFill>
                <a:latin typeface="+mj-lt"/>
              </a:rPr>
              <a:t>(8a)</a:t>
            </a:r>
          </a:p>
        </p:txBody>
      </p:sp>
      <p:sp>
        <p:nvSpPr>
          <p:cNvPr id="270" name="TextBox 269">
            <a:extLst>
              <a:ext uri="{FF2B5EF4-FFF2-40B4-BE49-F238E27FC236}">
                <a16:creationId xmlns:a16="http://schemas.microsoft.com/office/drawing/2014/main" id="{07404FC9-ADF5-E991-5D42-0F98F97F5686}"/>
              </a:ext>
            </a:extLst>
          </p:cNvPr>
          <p:cNvSpPr txBox="1"/>
          <p:nvPr/>
        </p:nvSpPr>
        <p:spPr>
          <a:xfrm>
            <a:off x="8849993" y="4090634"/>
            <a:ext cx="989332" cy="561885"/>
          </a:xfrm>
          <a:prstGeom prst="rect">
            <a:avLst/>
          </a:prstGeom>
          <a:noFill/>
        </p:spPr>
        <p:txBody>
          <a:bodyPr wrap="square" rtlCol="0">
            <a:spAutoFit/>
          </a:bodyPr>
          <a:lstStyle/>
          <a:p>
            <a:pPr>
              <a:lnSpc>
                <a:spcPct val="120000"/>
              </a:lnSpc>
            </a:pPr>
            <a:r>
              <a:rPr lang="en-US" sz="2800" b="1">
                <a:solidFill>
                  <a:srgbClr val="7030A0"/>
                </a:solidFill>
                <a:latin typeface="+mj-lt"/>
              </a:rPr>
              <a:t>(8b)</a:t>
            </a:r>
          </a:p>
        </p:txBody>
      </p:sp>
      <p:grpSp>
        <p:nvGrpSpPr>
          <p:cNvPr id="271" name="Group 270">
            <a:extLst>
              <a:ext uri="{FF2B5EF4-FFF2-40B4-BE49-F238E27FC236}">
                <a16:creationId xmlns:a16="http://schemas.microsoft.com/office/drawing/2014/main" id="{40AEC70C-48FC-C339-3E11-0B90423259C1}"/>
              </a:ext>
            </a:extLst>
          </p:cNvPr>
          <p:cNvGrpSpPr/>
          <p:nvPr/>
        </p:nvGrpSpPr>
        <p:grpSpPr>
          <a:xfrm>
            <a:off x="2771775" y="4081875"/>
            <a:ext cx="6032126" cy="707608"/>
            <a:chOff x="2771775" y="3739430"/>
            <a:chExt cx="6032126" cy="707608"/>
          </a:xfrm>
        </p:grpSpPr>
        <p:grpSp>
          <p:nvGrpSpPr>
            <p:cNvPr id="273" name="Group 272">
              <a:extLst>
                <a:ext uri="{FF2B5EF4-FFF2-40B4-BE49-F238E27FC236}">
                  <a16:creationId xmlns:a16="http://schemas.microsoft.com/office/drawing/2014/main" id="{67C7044D-B91A-B2E6-7B77-F98F7712FA3D}"/>
                </a:ext>
              </a:extLst>
            </p:cNvPr>
            <p:cNvGrpSpPr/>
            <p:nvPr/>
          </p:nvGrpSpPr>
          <p:grpSpPr>
            <a:xfrm>
              <a:off x="2771775" y="3760774"/>
              <a:ext cx="6032126" cy="686264"/>
              <a:chOff x="1537077" y="2228606"/>
              <a:chExt cx="6032126" cy="686264"/>
            </a:xfrm>
          </p:grpSpPr>
          <p:sp>
            <p:nvSpPr>
              <p:cNvPr id="275" name="Hexagon 274">
                <a:extLst>
                  <a:ext uri="{FF2B5EF4-FFF2-40B4-BE49-F238E27FC236}">
                    <a16:creationId xmlns:a16="http://schemas.microsoft.com/office/drawing/2014/main" id="{725B6C64-78F0-7686-6306-70AB45362B23}"/>
                  </a:ext>
                </a:extLst>
              </p:cNvPr>
              <p:cNvSpPr/>
              <p:nvPr/>
            </p:nvSpPr>
            <p:spPr>
              <a:xfrm>
                <a:off x="1537077" y="2228606"/>
                <a:ext cx="6032126"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id="{88932520-7C8D-6300-AF5F-D4F276009923}"/>
                  </a:ext>
                </a:extLst>
              </p:cNvPr>
              <p:cNvSpPr txBox="1"/>
              <p:nvPr/>
            </p:nvSpPr>
            <p:spPr>
              <a:xfrm>
                <a:off x="1733040" y="2329178"/>
                <a:ext cx="5640200" cy="523220"/>
              </a:xfrm>
              <a:prstGeom prst="rect">
                <a:avLst/>
              </a:prstGeom>
              <a:noFill/>
            </p:spPr>
            <p:txBody>
              <a:bodyPr wrap="square" rtlCol="0">
                <a:spAutoFit/>
              </a:bodyPr>
              <a:lstStyle/>
              <a:p>
                <a:pPr algn="ctr"/>
                <a:r>
                  <a:rPr lang="en-US" sz="2800" b="1">
                    <a:solidFill>
                      <a:srgbClr val="FF0000"/>
                    </a:solidFill>
                    <a:latin typeface="+mj-lt"/>
                  </a:rPr>
                  <a:t>HCO</a:t>
                </a:r>
                <a:r>
                  <a:rPr lang="en-US" sz="2800" b="1" baseline="-25000">
                    <a:solidFill>
                      <a:srgbClr val="FF0000"/>
                    </a:solidFill>
                    <a:latin typeface="+mj-lt"/>
                  </a:rPr>
                  <a:t>3</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H</a:t>
                </a:r>
                <a:r>
                  <a:rPr lang="en-US" sz="2800" b="1" baseline="-25000">
                    <a:solidFill>
                      <a:srgbClr val="FF0000"/>
                    </a:solidFill>
                    <a:latin typeface="+mj-lt"/>
                  </a:rPr>
                  <a:t>2</a:t>
                </a:r>
                <a:r>
                  <a:rPr lang="en-US" sz="2800" b="1">
                    <a:solidFill>
                      <a:srgbClr val="FF0000"/>
                    </a:solidFill>
                    <a:latin typeface="+mj-lt"/>
                  </a:rPr>
                  <a:t>CO</a:t>
                </a:r>
                <a:r>
                  <a:rPr lang="en-US" sz="2800" b="1" baseline="-25000">
                    <a:solidFill>
                      <a:srgbClr val="FF0000"/>
                    </a:solidFill>
                    <a:latin typeface="+mj-lt"/>
                  </a:rPr>
                  <a:t>3</a:t>
                </a:r>
                <a:r>
                  <a:rPr lang="en-US" sz="2800" b="1">
                    <a:solidFill>
                      <a:srgbClr val="FF0000"/>
                    </a:solidFill>
                    <a:latin typeface="+mj-lt"/>
                  </a:rPr>
                  <a:t>  +  OH</a:t>
                </a:r>
                <a:r>
                  <a:rPr lang="en-US" sz="3600" b="1" baseline="30000">
                    <a:solidFill>
                      <a:srgbClr val="FF0000"/>
                    </a:solidFill>
                    <a:latin typeface="+mj-lt"/>
                  </a:rPr>
                  <a:t>-</a:t>
                </a:r>
                <a:endParaRPr lang="en-US" sz="2800" b="1" baseline="30000">
                  <a:solidFill>
                    <a:srgbClr val="FF0000"/>
                  </a:solidFill>
                  <a:latin typeface="+mj-lt"/>
                </a:endParaRPr>
              </a:p>
            </p:txBody>
          </p:sp>
        </p:grpSp>
        <p:sp>
          <p:nvSpPr>
            <p:cNvPr id="274" name="TextBox 273">
              <a:extLst>
                <a:ext uri="{FF2B5EF4-FFF2-40B4-BE49-F238E27FC236}">
                  <a16:creationId xmlns:a16="http://schemas.microsoft.com/office/drawing/2014/main" id="{50531CBB-3961-3C1E-F208-5E7FD97C62EA}"/>
                </a:ext>
              </a:extLst>
            </p:cNvPr>
            <p:cNvSpPr txBox="1"/>
            <p:nvPr/>
          </p:nvSpPr>
          <p:spPr>
            <a:xfrm>
              <a:off x="3910012" y="3739430"/>
              <a:ext cx="287258" cy="461665"/>
            </a:xfrm>
            <a:prstGeom prst="rect">
              <a:avLst/>
            </a:prstGeom>
            <a:noFill/>
          </p:spPr>
          <p:txBody>
            <a:bodyPr wrap="none" rtlCol="0">
              <a:spAutoFit/>
            </a:bodyPr>
            <a:lstStyle/>
            <a:p>
              <a:r>
                <a:rPr lang="en-US" sz="2400" b="1">
                  <a:solidFill>
                    <a:srgbClr val="FF0000"/>
                  </a:solidFill>
                </a:rPr>
                <a:t>-</a:t>
              </a:r>
            </a:p>
          </p:txBody>
        </p:sp>
      </p:grpSp>
      <p:sp>
        <p:nvSpPr>
          <p:cNvPr id="5" name="TextBox 4">
            <a:extLst>
              <a:ext uri="{FF2B5EF4-FFF2-40B4-BE49-F238E27FC236}">
                <a16:creationId xmlns:a16="http://schemas.microsoft.com/office/drawing/2014/main" id="{32CE2608-E232-C9C5-93D4-C2F648C0AA21}"/>
              </a:ext>
            </a:extLst>
          </p:cNvPr>
          <p:cNvSpPr txBox="1"/>
          <p:nvPr/>
        </p:nvSpPr>
        <p:spPr>
          <a:xfrm>
            <a:off x="3852862" y="3191632"/>
            <a:ext cx="389850" cy="369332"/>
          </a:xfrm>
          <a:prstGeom prst="rect">
            <a:avLst/>
          </a:prstGeom>
          <a:noFill/>
        </p:spPr>
        <p:txBody>
          <a:bodyPr wrap="none" rtlCol="0">
            <a:spAutoFit/>
          </a:bodyPr>
          <a:lstStyle/>
          <a:p>
            <a:r>
              <a:rPr lang="en-US" b="1">
                <a:solidFill>
                  <a:srgbClr val="FF0000"/>
                </a:solidFill>
              </a:rPr>
              <a:t>2-</a:t>
            </a:r>
          </a:p>
        </p:txBody>
      </p:sp>
    </p:spTree>
    <p:extLst>
      <p:ext uri="{BB962C8B-B14F-4D97-AF65-F5344CB8AC3E}">
        <p14:creationId xmlns:p14="http://schemas.microsoft.com/office/powerpoint/2010/main" val="406992321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4" name="Rectangle: Rounded Corners 3">
            <a:extLst>
              <a:ext uri="{FF2B5EF4-FFF2-40B4-BE49-F238E27FC236}">
                <a16:creationId xmlns:a16="http://schemas.microsoft.com/office/drawing/2014/main" id="{BA14FA25-5C8C-FAF7-9421-3CDB036A4381}"/>
              </a:ext>
            </a:extLst>
          </p:cNvPr>
          <p:cNvSpPr/>
          <p:nvPr/>
        </p:nvSpPr>
        <p:spPr>
          <a:xfrm>
            <a:off x="1290426" y="1207064"/>
            <a:ext cx="9745748" cy="750059"/>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48B5BCF-6296-DD3F-70E7-885F51E80D38}"/>
              </a:ext>
            </a:extLst>
          </p:cNvPr>
          <p:cNvGrpSpPr/>
          <p:nvPr/>
        </p:nvGrpSpPr>
        <p:grpSpPr>
          <a:xfrm>
            <a:off x="906191" y="874947"/>
            <a:ext cx="914400" cy="914400"/>
            <a:chOff x="666750" y="619125"/>
            <a:chExt cx="914400" cy="914400"/>
          </a:xfrm>
        </p:grpSpPr>
        <p:sp>
          <p:nvSpPr>
            <p:cNvPr id="31" name="Oval 30">
              <a:extLst>
                <a:ext uri="{FF2B5EF4-FFF2-40B4-BE49-F238E27FC236}">
                  <a16:creationId xmlns:a16="http://schemas.microsoft.com/office/drawing/2014/main"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262" name="Block Arc 261">
              <a:extLst>
                <a:ext uri="{FF2B5EF4-FFF2-40B4-BE49-F238E27FC236}">
                  <a16:creationId xmlns:a16="http://schemas.microsoft.com/office/drawing/2014/main"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Block Arc 262">
              <a:extLst>
                <a:ext uri="{FF2B5EF4-FFF2-40B4-BE49-F238E27FC236}">
                  <a16:creationId xmlns:a16="http://schemas.microsoft.com/office/drawing/2014/main"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Block Arc 263">
              <a:extLst>
                <a:ext uri="{FF2B5EF4-FFF2-40B4-BE49-F238E27FC236}">
                  <a16:creationId xmlns:a16="http://schemas.microsoft.com/office/drawing/2014/main"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TextBox 267">
            <a:extLst>
              <a:ext uri="{FF2B5EF4-FFF2-40B4-BE49-F238E27FC236}">
                <a16:creationId xmlns:a16="http://schemas.microsoft.com/office/drawing/2014/main" id="{78EFDAA0-FA87-10B2-CD0C-4E44432C1E97}"/>
              </a:ext>
            </a:extLst>
          </p:cNvPr>
          <p:cNvSpPr txBox="1"/>
          <p:nvPr/>
        </p:nvSpPr>
        <p:spPr>
          <a:xfrm>
            <a:off x="1851972" y="1332990"/>
            <a:ext cx="9220416" cy="473912"/>
          </a:xfrm>
          <a:prstGeom prst="rect">
            <a:avLst/>
          </a:prstGeom>
          <a:noFill/>
        </p:spPr>
        <p:txBody>
          <a:bodyPr wrap="square" rtlCol="0">
            <a:spAutoFit/>
          </a:bodyPr>
          <a:lstStyle/>
          <a:p>
            <a:pPr>
              <a:lnSpc>
                <a:spcPct val="125000"/>
              </a:lnSpc>
            </a:pPr>
            <a:r>
              <a:rPr lang="vi-VN" sz="2200" b="1"/>
              <a:t>Trong các cân bằng </a:t>
            </a:r>
            <a:r>
              <a:rPr lang="vi-VN" sz="2200" b="1">
                <a:solidFill>
                  <a:srgbClr val="7030A0"/>
                </a:solidFill>
              </a:rPr>
              <a:t>(7)</a:t>
            </a:r>
            <a:r>
              <a:rPr lang="vi-VN" sz="2200" b="1"/>
              <a:t>, </a:t>
            </a:r>
            <a:r>
              <a:rPr lang="vi-VN" sz="2200" b="1">
                <a:solidFill>
                  <a:srgbClr val="7030A0"/>
                </a:solidFill>
              </a:rPr>
              <a:t>(8a) </a:t>
            </a:r>
            <a:r>
              <a:rPr lang="vi-VN" sz="2200" b="1"/>
              <a:t>và </a:t>
            </a:r>
            <a:r>
              <a:rPr lang="vi-VN" sz="2200" b="1">
                <a:solidFill>
                  <a:srgbClr val="7030A0"/>
                </a:solidFill>
              </a:rPr>
              <a:t>(8b)</a:t>
            </a:r>
            <a:r>
              <a:rPr lang="vi-VN" sz="2200" b="1"/>
              <a:t>,</a:t>
            </a:r>
            <a:r>
              <a:rPr lang="vi-VN" sz="2200" b="1">
                <a:solidFill>
                  <a:srgbClr val="7030A0"/>
                </a:solidFill>
              </a:rPr>
              <a:t> </a:t>
            </a:r>
            <a:r>
              <a:rPr lang="vi-VN" sz="2200" b="1"/>
              <a:t>xác định các acid và các base.</a:t>
            </a:r>
          </a:p>
        </p:txBody>
      </p:sp>
      <p:grpSp>
        <p:nvGrpSpPr>
          <p:cNvPr id="2" name="Group 1">
            <a:extLst>
              <a:ext uri="{FF2B5EF4-FFF2-40B4-BE49-F238E27FC236}">
                <a16:creationId xmlns:a16="http://schemas.microsoft.com/office/drawing/2014/main" id="{7AAED49F-70FC-1AF5-8AAC-DC0E3C31F5C0}"/>
              </a:ext>
            </a:extLst>
          </p:cNvPr>
          <p:cNvGrpSpPr/>
          <p:nvPr/>
        </p:nvGrpSpPr>
        <p:grpSpPr>
          <a:xfrm>
            <a:off x="2795588" y="2999676"/>
            <a:ext cx="5984501" cy="686264"/>
            <a:chOff x="1584702" y="2228606"/>
            <a:chExt cx="5984501" cy="686264"/>
          </a:xfrm>
        </p:grpSpPr>
        <p:sp>
          <p:nvSpPr>
            <p:cNvPr id="3" name="Hexagon 2">
              <a:extLst>
                <a:ext uri="{FF2B5EF4-FFF2-40B4-BE49-F238E27FC236}">
                  <a16:creationId xmlns:a16="http://schemas.microsoft.com/office/drawing/2014/main" id="{3C44A522-6F1C-0180-5045-3C07E3102B86}"/>
                </a:ext>
              </a:extLst>
            </p:cNvPr>
            <p:cNvSpPr/>
            <p:nvPr/>
          </p:nvSpPr>
          <p:spPr>
            <a:xfrm>
              <a:off x="1584702" y="2228606"/>
              <a:ext cx="5984501"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336456-E52D-F764-6194-6630ABC387DA}"/>
                </a:ext>
              </a:extLst>
            </p:cNvPr>
            <p:cNvSpPr txBox="1"/>
            <p:nvPr/>
          </p:nvSpPr>
          <p:spPr>
            <a:xfrm>
              <a:off x="1871152" y="2329178"/>
              <a:ext cx="5411600" cy="523220"/>
            </a:xfrm>
            <a:prstGeom prst="rect">
              <a:avLst/>
            </a:prstGeom>
            <a:noFill/>
          </p:spPr>
          <p:txBody>
            <a:bodyPr wrap="square" rtlCol="0">
              <a:spAutoFit/>
            </a:bodyPr>
            <a:lstStyle/>
            <a:p>
              <a:pPr algn="ctr"/>
              <a:r>
                <a:rPr lang="en-US" sz="2800" b="1">
                  <a:solidFill>
                    <a:srgbClr val="FF0000"/>
                  </a:solidFill>
                  <a:latin typeface="+mj-lt"/>
                </a:rPr>
                <a:t>Al</a:t>
              </a:r>
              <a:r>
                <a:rPr lang="en-US" sz="2800" b="1" baseline="30000">
                  <a:solidFill>
                    <a:srgbClr val="FF0000"/>
                  </a:solidFill>
                  <a:latin typeface="+mj-lt"/>
                </a:rPr>
                <a:t>3+</a:t>
              </a:r>
              <a:r>
                <a:rPr lang="en-US" sz="2800" b="1">
                  <a:solidFill>
                    <a:srgbClr val="FF0000"/>
                  </a:solidFill>
                  <a:latin typeface="+mj-lt"/>
                </a:rPr>
                <a:t>  +  3H</a:t>
              </a:r>
              <a:r>
                <a:rPr lang="en-US" sz="2800" b="1" baseline="-25000">
                  <a:solidFill>
                    <a:srgbClr val="FF0000"/>
                  </a:solidFill>
                  <a:latin typeface="+mj-lt"/>
                </a:rPr>
                <a:t>2</a:t>
              </a:r>
              <a:r>
                <a:rPr lang="en-US" sz="2800" b="1">
                  <a:solidFill>
                    <a:srgbClr val="FF0000"/>
                  </a:solidFill>
                  <a:latin typeface="+mj-lt"/>
                </a:rPr>
                <a:t>O  ⇌  Al(OH)</a:t>
              </a:r>
              <a:r>
                <a:rPr lang="en-US" sz="2800" b="1" baseline="-25000">
                  <a:solidFill>
                    <a:srgbClr val="FF0000"/>
                  </a:solidFill>
                  <a:latin typeface="+mj-lt"/>
                </a:rPr>
                <a:t>3</a:t>
              </a:r>
              <a:r>
                <a:rPr lang="en-US" sz="2800" b="1">
                  <a:solidFill>
                    <a:srgbClr val="FF0000"/>
                  </a:solidFill>
                  <a:latin typeface="+mj-lt"/>
                </a:rPr>
                <a:t>  +  3H</a:t>
              </a:r>
              <a:r>
                <a:rPr lang="en-US" sz="2800" b="1" baseline="30000">
                  <a:solidFill>
                    <a:srgbClr val="FF0000"/>
                  </a:solidFill>
                  <a:latin typeface="+mj-lt"/>
                </a:rPr>
                <a:t>+</a:t>
              </a:r>
            </a:p>
          </p:txBody>
        </p:sp>
      </p:grpSp>
      <p:sp>
        <p:nvSpPr>
          <p:cNvPr id="25" name="TextBox 24">
            <a:extLst>
              <a:ext uri="{FF2B5EF4-FFF2-40B4-BE49-F238E27FC236}">
                <a16:creationId xmlns:a16="http://schemas.microsoft.com/office/drawing/2014/main" id="{736C7EF8-CE84-B7B8-7668-7273B305C434}"/>
              </a:ext>
            </a:extLst>
          </p:cNvPr>
          <p:cNvSpPr txBox="1"/>
          <p:nvPr/>
        </p:nvSpPr>
        <p:spPr>
          <a:xfrm>
            <a:off x="8849993" y="2987091"/>
            <a:ext cx="730460" cy="561885"/>
          </a:xfrm>
          <a:prstGeom prst="rect">
            <a:avLst/>
          </a:prstGeom>
          <a:noFill/>
        </p:spPr>
        <p:txBody>
          <a:bodyPr wrap="square" rtlCol="0">
            <a:spAutoFit/>
          </a:bodyPr>
          <a:lstStyle/>
          <a:p>
            <a:pPr>
              <a:lnSpc>
                <a:spcPct val="120000"/>
              </a:lnSpc>
            </a:pPr>
            <a:r>
              <a:rPr lang="en-US" sz="2800" b="1">
                <a:solidFill>
                  <a:srgbClr val="7030A0"/>
                </a:solidFill>
                <a:latin typeface="+mj-lt"/>
              </a:rPr>
              <a:t>(7)</a:t>
            </a:r>
          </a:p>
        </p:txBody>
      </p:sp>
      <p:sp>
        <p:nvSpPr>
          <p:cNvPr id="5" name="Rectangle: Rounded Corners 4">
            <a:extLst>
              <a:ext uri="{FF2B5EF4-FFF2-40B4-BE49-F238E27FC236}">
                <a16:creationId xmlns:a16="http://schemas.microsoft.com/office/drawing/2014/main" id="{A3AC8F3C-FD72-B929-93E3-1CB29BEB3F39}"/>
              </a:ext>
            </a:extLst>
          </p:cNvPr>
          <p:cNvSpPr/>
          <p:nvPr/>
        </p:nvSpPr>
        <p:spPr>
          <a:xfrm>
            <a:off x="5517091" y="2179365"/>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grpSp>
        <p:nvGrpSpPr>
          <p:cNvPr id="26" name="Group 25">
            <a:extLst>
              <a:ext uri="{FF2B5EF4-FFF2-40B4-BE49-F238E27FC236}">
                <a16:creationId xmlns:a16="http://schemas.microsoft.com/office/drawing/2014/main" id="{9900E40E-6CA8-21EB-5D58-F77C6A323110}"/>
              </a:ext>
            </a:extLst>
          </p:cNvPr>
          <p:cNvGrpSpPr/>
          <p:nvPr/>
        </p:nvGrpSpPr>
        <p:grpSpPr>
          <a:xfrm>
            <a:off x="2910022" y="3650628"/>
            <a:ext cx="5597707" cy="919047"/>
            <a:chOff x="2910022" y="3650628"/>
            <a:chExt cx="5597707" cy="919047"/>
          </a:xfrm>
        </p:grpSpPr>
        <p:cxnSp>
          <p:nvCxnSpPr>
            <p:cNvPr id="258" name="Straight Arrow Connector 257">
              <a:extLst>
                <a:ext uri="{FF2B5EF4-FFF2-40B4-BE49-F238E27FC236}">
                  <a16:creationId xmlns:a16="http://schemas.microsoft.com/office/drawing/2014/main" id="{71461B99-9145-48A0-7395-55DA5166B561}"/>
                </a:ext>
              </a:extLst>
            </p:cNvPr>
            <p:cNvCxnSpPr>
              <a:cxnSpLocks/>
            </p:cNvCxnSpPr>
            <p:nvPr/>
          </p:nvCxnSpPr>
          <p:spPr>
            <a:xfrm>
              <a:off x="3352800" y="3650628"/>
              <a:ext cx="0" cy="438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1" name="TextBox 260">
              <a:extLst>
                <a:ext uri="{FF2B5EF4-FFF2-40B4-BE49-F238E27FC236}">
                  <a16:creationId xmlns:a16="http://schemas.microsoft.com/office/drawing/2014/main" id="{120FDB3D-9FE7-9211-A990-B35A6F460206}"/>
                </a:ext>
              </a:extLst>
            </p:cNvPr>
            <p:cNvSpPr txBox="1"/>
            <p:nvPr/>
          </p:nvSpPr>
          <p:spPr>
            <a:xfrm>
              <a:off x="2910022" y="4108010"/>
              <a:ext cx="851515" cy="461665"/>
            </a:xfrm>
            <a:prstGeom prst="rect">
              <a:avLst/>
            </a:prstGeom>
            <a:noFill/>
          </p:spPr>
          <p:txBody>
            <a:bodyPr wrap="none" rtlCol="0">
              <a:spAutoFit/>
            </a:bodyPr>
            <a:lstStyle/>
            <a:p>
              <a:r>
                <a:rPr lang="en-US" sz="2400" b="1">
                  <a:solidFill>
                    <a:srgbClr val="C00000"/>
                  </a:solidFill>
                </a:rPr>
                <a:t>Acid</a:t>
              </a:r>
            </a:p>
          </p:txBody>
        </p:sp>
        <p:cxnSp>
          <p:nvCxnSpPr>
            <p:cNvPr id="269" name="Straight Arrow Connector 268">
              <a:extLst>
                <a:ext uri="{FF2B5EF4-FFF2-40B4-BE49-F238E27FC236}">
                  <a16:creationId xmlns:a16="http://schemas.microsoft.com/office/drawing/2014/main" id="{FFA6981B-C391-4054-8BDF-910D8AF9F1E5}"/>
                </a:ext>
              </a:extLst>
            </p:cNvPr>
            <p:cNvCxnSpPr>
              <a:cxnSpLocks/>
            </p:cNvCxnSpPr>
            <p:nvPr/>
          </p:nvCxnSpPr>
          <p:spPr>
            <a:xfrm>
              <a:off x="8098992" y="3650628"/>
              <a:ext cx="0" cy="438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EF93DA47-73FD-2FFA-B95E-D46CD5918D92}"/>
                </a:ext>
              </a:extLst>
            </p:cNvPr>
            <p:cNvSpPr txBox="1"/>
            <p:nvPr/>
          </p:nvSpPr>
          <p:spPr>
            <a:xfrm>
              <a:off x="7656214" y="4108010"/>
              <a:ext cx="851515" cy="461665"/>
            </a:xfrm>
            <a:prstGeom prst="rect">
              <a:avLst/>
            </a:prstGeom>
            <a:noFill/>
          </p:spPr>
          <p:txBody>
            <a:bodyPr wrap="none" rtlCol="0">
              <a:spAutoFit/>
            </a:bodyPr>
            <a:lstStyle/>
            <a:p>
              <a:r>
                <a:rPr lang="en-US" sz="2400" b="1">
                  <a:solidFill>
                    <a:srgbClr val="C00000"/>
                  </a:solidFill>
                </a:rPr>
                <a:t>Acid</a:t>
              </a:r>
            </a:p>
          </p:txBody>
        </p:sp>
        <p:cxnSp>
          <p:nvCxnSpPr>
            <p:cNvPr id="283" name="Straight Arrow Connector 282">
              <a:extLst>
                <a:ext uri="{FF2B5EF4-FFF2-40B4-BE49-F238E27FC236}">
                  <a16:creationId xmlns:a16="http://schemas.microsoft.com/office/drawing/2014/main" id="{19C7BA71-58BE-2F75-1D1C-6937A6C5568E}"/>
                </a:ext>
              </a:extLst>
            </p:cNvPr>
            <p:cNvCxnSpPr>
              <a:cxnSpLocks/>
            </p:cNvCxnSpPr>
            <p:nvPr/>
          </p:nvCxnSpPr>
          <p:spPr>
            <a:xfrm>
              <a:off x="6493511" y="3650628"/>
              <a:ext cx="0" cy="438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4" name="TextBox 283">
              <a:extLst>
                <a:ext uri="{FF2B5EF4-FFF2-40B4-BE49-F238E27FC236}">
                  <a16:creationId xmlns:a16="http://schemas.microsoft.com/office/drawing/2014/main" id="{3EAF6688-8283-CB47-1A82-196DB2B73651}"/>
                </a:ext>
              </a:extLst>
            </p:cNvPr>
            <p:cNvSpPr txBox="1"/>
            <p:nvPr/>
          </p:nvSpPr>
          <p:spPr>
            <a:xfrm>
              <a:off x="6005466" y="4108010"/>
              <a:ext cx="922047" cy="461665"/>
            </a:xfrm>
            <a:prstGeom prst="rect">
              <a:avLst/>
            </a:prstGeom>
            <a:noFill/>
          </p:spPr>
          <p:txBody>
            <a:bodyPr wrap="none" rtlCol="0">
              <a:spAutoFit/>
            </a:bodyPr>
            <a:lstStyle/>
            <a:p>
              <a:pPr algn="ctr"/>
              <a:r>
                <a:rPr lang="en-US" sz="2400" b="1">
                  <a:solidFill>
                    <a:schemeClr val="accent5">
                      <a:lumMod val="50000"/>
                    </a:schemeClr>
                  </a:solidFill>
                </a:rPr>
                <a:t>Base</a:t>
              </a:r>
            </a:p>
          </p:txBody>
        </p:sp>
        <p:cxnSp>
          <p:nvCxnSpPr>
            <p:cNvPr id="285" name="Straight Arrow Connector 284">
              <a:extLst>
                <a:ext uri="{FF2B5EF4-FFF2-40B4-BE49-F238E27FC236}">
                  <a16:creationId xmlns:a16="http://schemas.microsoft.com/office/drawing/2014/main" id="{689FEF8B-AB08-168B-9A56-B545C719AF09}"/>
                </a:ext>
              </a:extLst>
            </p:cNvPr>
            <p:cNvCxnSpPr>
              <a:cxnSpLocks/>
            </p:cNvCxnSpPr>
            <p:nvPr/>
          </p:nvCxnSpPr>
          <p:spPr>
            <a:xfrm>
              <a:off x="4896519" y="3650628"/>
              <a:ext cx="0" cy="438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6" name="TextBox 285">
              <a:extLst>
                <a:ext uri="{FF2B5EF4-FFF2-40B4-BE49-F238E27FC236}">
                  <a16:creationId xmlns:a16="http://schemas.microsoft.com/office/drawing/2014/main" id="{1135D2C2-E980-7D4C-6101-6177DA1E506A}"/>
                </a:ext>
              </a:extLst>
            </p:cNvPr>
            <p:cNvSpPr txBox="1"/>
            <p:nvPr/>
          </p:nvSpPr>
          <p:spPr>
            <a:xfrm>
              <a:off x="4408474" y="4108010"/>
              <a:ext cx="922047" cy="461665"/>
            </a:xfrm>
            <a:prstGeom prst="rect">
              <a:avLst/>
            </a:prstGeom>
            <a:noFill/>
          </p:spPr>
          <p:txBody>
            <a:bodyPr wrap="none" rtlCol="0">
              <a:spAutoFit/>
            </a:bodyPr>
            <a:lstStyle/>
            <a:p>
              <a:pPr algn="ctr"/>
              <a:r>
                <a:rPr lang="en-US" sz="2400" b="1">
                  <a:solidFill>
                    <a:schemeClr val="accent5">
                      <a:lumMod val="50000"/>
                    </a:schemeClr>
                  </a:solidFill>
                </a:rPr>
                <a:t>Base</a:t>
              </a:r>
            </a:p>
          </p:txBody>
        </p:sp>
      </p:grpSp>
    </p:spTree>
    <p:extLst>
      <p:ext uri="{BB962C8B-B14F-4D97-AF65-F5344CB8AC3E}">
        <p14:creationId xmlns:p14="http://schemas.microsoft.com/office/powerpoint/2010/main" val="2444025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A0BDD6D-4DC1-F85E-2E35-9C2A9D42B1FE}"/>
              </a:ext>
            </a:extLst>
          </p:cNvPr>
          <p:cNvGrpSpPr/>
          <p:nvPr/>
        </p:nvGrpSpPr>
        <p:grpSpPr>
          <a:xfrm>
            <a:off x="3005138" y="3004968"/>
            <a:ext cx="5565400" cy="686264"/>
            <a:chOff x="2003803" y="2228606"/>
            <a:chExt cx="5565400" cy="686264"/>
          </a:xfrm>
        </p:grpSpPr>
        <p:sp>
          <p:nvSpPr>
            <p:cNvPr id="27" name="Hexagon 26">
              <a:extLst>
                <a:ext uri="{FF2B5EF4-FFF2-40B4-BE49-F238E27FC236}">
                  <a16:creationId xmlns:a16="http://schemas.microsoft.com/office/drawing/2014/main" id="{D181A790-C3CE-7E58-44F6-776EFC5814D4}"/>
                </a:ext>
              </a:extLst>
            </p:cNvPr>
            <p:cNvSpPr/>
            <p:nvPr/>
          </p:nvSpPr>
          <p:spPr>
            <a:xfrm>
              <a:off x="2003803" y="2228606"/>
              <a:ext cx="5565400"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18CC5BE-B17B-885C-DAE6-7D23848D7246}"/>
                </a:ext>
              </a:extLst>
            </p:cNvPr>
            <p:cNvSpPr txBox="1"/>
            <p:nvPr/>
          </p:nvSpPr>
          <p:spPr>
            <a:xfrm>
              <a:off x="2266441" y="2329178"/>
              <a:ext cx="5040125" cy="523220"/>
            </a:xfrm>
            <a:prstGeom prst="rect">
              <a:avLst/>
            </a:prstGeom>
            <a:noFill/>
          </p:spPr>
          <p:txBody>
            <a:bodyPr wrap="square" rtlCol="0">
              <a:spAutoFit/>
            </a:bodyPr>
            <a:lstStyle/>
            <a:p>
              <a:pPr algn="ctr"/>
              <a:r>
                <a:rPr lang="en-US" sz="2800" b="1">
                  <a:solidFill>
                    <a:srgbClr val="FF0000"/>
                  </a:solidFill>
                  <a:latin typeface="+mj-lt"/>
                </a:rPr>
                <a:t>CO</a:t>
              </a:r>
              <a:r>
                <a:rPr lang="en-US" sz="2800" b="1" baseline="-25000">
                  <a:solidFill>
                    <a:srgbClr val="FF0000"/>
                  </a:solidFill>
                  <a:latin typeface="+mj-lt"/>
                </a:rPr>
                <a:t>3</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HCO</a:t>
              </a:r>
              <a:r>
                <a:rPr lang="en-US" sz="2800" b="1" baseline="-25000">
                  <a:solidFill>
                    <a:srgbClr val="FF0000"/>
                  </a:solidFill>
                  <a:latin typeface="+mj-lt"/>
                </a:rPr>
                <a:t>3</a:t>
              </a:r>
              <a:r>
                <a:rPr lang="en-US" sz="3600" b="1" baseline="30000">
                  <a:solidFill>
                    <a:srgbClr val="FF0000"/>
                  </a:solidFill>
                  <a:latin typeface="+mj-lt"/>
                </a:rPr>
                <a:t>-</a:t>
              </a:r>
              <a:r>
                <a:rPr lang="en-US" sz="2800" b="1">
                  <a:solidFill>
                    <a:srgbClr val="FF0000"/>
                  </a:solidFill>
                  <a:latin typeface="+mj-lt"/>
                </a:rPr>
                <a:t>  + OH</a:t>
              </a:r>
              <a:r>
                <a:rPr lang="en-US" sz="3600" b="1" baseline="30000">
                  <a:solidFill>
                    <a:srgbClr val="FF0000"/>
                  </a:solidFill>
                  <a:latin typeface="+mj-lt"/>
                </a:rPr>
                <a:t>-</a:t>
              </a:r>
              <a:endParaRPr lang="en-US" sz="2800" b="1" baseline="30000">
                <a:solidFill>
                  <a:srgbClr val="FF0000"/>
                </a:solidFill>
                <a:latin typeface="+mj-lt"/>
              </a:endParaRPr>
            </a:p>
          </p:txBody>
        </p:sp>
      </p:grpSp>
      <p:sp>
        <p:nvSpPr>
          <p:cNvPr id="29" name="TextBox 28">
            <a:extLst>
              <a:ext uri="{FF2B5EF4-FFF2-40B4-BE49-F238E27FC236}">
                <a16:creationId xmlns:a16="http://schemas.microsoft.com/office/drawing/2014/main" id="{3546729F-1086-86D7-021F-972B93B04391}"/>
              </a:ext>
            </a:extLst>
          </p:cNvPr>
          <p:cNvSpPr txBox="1"/>
          <p:nvPr/>
        </p:nvSpPr>
        <p:spPr>
          <a:xfrm>
            <a:off x="8632710" y="3001437"/>
            <a:ext cx="989332" cy="561885"/>
          </a:xfrm>
          <a:prstGeom prst="rect">
            <a:avLst/>
          </a:prstGeom>
          <a:noFill/>
        </p:spPr>
        <p:txBody>
          <a:bodyPr wrap="square" rtlCol="0">
            <a:spAutoFit/>
          </a:bodyPr>
          <a:lstStyle/>
          <a:p>
            <a:pPr>
              <a:lnSpc>
                <a:spcPct val="120000"/>
              </a:lnSpc>
            </a:pPr>
            <a:r>
              <a:rPr lang="en-US" sz="2800" b="1">
                <a:solidFill>
                  <a:srgbClr val="7030A0"/>
                </a:solidFill>
                <a:latin typeface="+mj-lt"/>
              </a:rPr>
              <a:t>(8a)</a:t>
            </a:r>
          </a:p>
        </p:txBody>
      </p:sp>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4" name="Rectangle: Rounded Corners 3">
            <a:extLst>
              <a:ext uri="{FF2B5EF4-FFF2-40B4-BE49-F238E27FC236}">
                <a16:creationId xmlns:a16="http://schemas.microsoft.com/office/drawing/2014/main" id="{BA14FA25-5C8C-FAF7-9421-3CDB036A4381}"/>
              </a:ext>
            </a:extLst>
          </p:cNvPr>
          <p:cNvSpPr/>
          <p:nvPr/>
        </p:nvSpPr>
        <p:spPr>
          <a:xfrm>
            <a:off x="1290426" y="1207064"/>
            <a:ext cx="9745748" cy="750059"/>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48B5BCF-6296-DD3F-70E7-885F51E80D38}"/>
              </a:ext>
            </a:extLst>
          </p:cNvPr>
          <p:cNvGrpSpPr/>
          <p:nvPr/>
        </p:nvGrpSpPr>
        <p:grpSpPr>
          <a:xfrm>
            <a:off x="906191" y="874947"/>
            <a:ext cx="914400" cy="914400"/>
            <a:chOff x="666750" y="619125"/>
            <a:chExt cx="914400" cy="914400"/>
          </a:xfrm>
        </p:grpSpPr>
        <p:sp>
          <p:nvSpPr>
            <p:cNvPr id="31" name="Oval 30">
              <a:extLst>
                <a:ext uri="{FF2B5EF4-FFF2-40B4-BE49-F238E27FC236}">
                  <a16:creationId xmlns:a16="http://schemas.microsoft.com/office/drawing/2014/main"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262" name="Block Arc 261">
              <a:extLst>
                <a:ext uri="{FF2B5EF4-FFF2-40B4-BE49-F238E27FC236}">
                  <a16:creationId xmlns:a16="http://schemas.microsoft.com/office/drawing/2014/main"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Block Arc 262">
              <a:extLst>
                <a:ext uri="{FF2B5EF4-FFF2-40B4-BE49-F238E27FC236}">
                  <a16:creationId xmlns:a16="http://schemas.microsoft.com/office/drawing/2014/main"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Block Arc 263">
              <a:extLst>
                <a:ext uri="{FF2B5EF4-FFF2-40B4-BE49-F238E27FC236}">
                  <a16:creationId xmlns:a16="http://schemas.microsoft.com/office/drawing/2014/main"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TextBox 267">
            <a:extLst>
              <a:ext uri="{FF2B5EF4-FFF2-40B4-BE49-F238E27FC236}">
                <a16:creationId xmlns:a16="http://schemas.microsoft.com/office/drawing/2014/main" id="{78EFDAA0-FA87-10B2-CD0C-4E44432C1E97}"/>
              </a:ext>
            </a:extLst>
          </p:cNvPr>
          <p:cNvSpPr txBox="1"/>
          <p:nvPr/>
        </p:nvSpPr>
        <p:spPr>
          <a:xfrm>
            <a:off x="1851972" y="1332990"/>
            <a:ext cx="9220416" cy="473912"/>
          </a:xfrm>
          <a:prstGeom prst="rect">
            <a:avLst/>
          </a:prstGeom>
          <a:noFill/>
        </p:spPr>
        <p:txBody>
          <a:bodyPr wrap="square" rtlCol="0">
            <a:spAutoFit/>
          </a:bodyPr>
          <a:lstStyle/>
          <a:p>
            <a:pPr>
              <a:lnSpc>
                <a:spcPct val="125000"/>
              </a:lnSpc>
            </a:pPr>
            <a:r>
              <a:rPr lang="vi-VN" sz="2200" b="1"/>
              <a:t>Trong các cân bằng </a:t>
            </a:r>
            <a:r>
              <a:rPr lang="vi-VN" sz="2200" b="1">
                <a:solidFill>
                  <a:srgbClr val="7030A0"/>
                </a:solidFill>
              </a:rPr>
              <a:t>(7)</a:t>
            </a:r>
            <a:r>
              <a:rPr lang="vi-VN" sz="2200" b="1"/>
              <a:t>, </a:t>
            </a:r>
            <a:r>
              <a:rPr lang="vi-VN" sz="2200" b="1">
                <a:solidFill>
                  <a:srgbClr val="7030A0"/>
                </a:solidFill>
              </a:rPr>
              <a:t>(8a) </a:t>
            </a:r>
            <a:r>
              <a:rPr lang="vi-VN" sz="2200" b="1"/>
              <a:t>và </a:t>
            </a:r>
            <a:r>
              <a:rPr lang="vi-VN" sz="2200" b="1">
                <a:solidFill>
                  <a:srgbClr val="7030A0"/>
                </a:solidFill>
              </a:rPr>
              <a:t>(8b)</a:t>
            </a:r>
            <a:r>
              <a:rPr lang="vi-VN" sz="2200" b="1"/>
              <a:t>,</a:t>
            </a:r>
            <a:r>
              <a:rPr lang="vi-VN" sz="2200" b="1">
                <a:solidFill>
                  <a:srgbClr val="7030A0"/>
                </a:solidFill>
              </a:rPr>
              <a:t> </a:t>
            </a:r>
            <a:r>
              <a:rPr lang="vi-VN" sz="2200" b="1"/>
              <a:t>xác định các acid và các base.</a:t>
            </a:r>
          </a:p>
        </p:txBody>
      </p:sp>
      <p:sp>
        <p:nvSpPr>
          <p:cNvPr id="5" name="Rectangle: Rounded Corners 4">
            <a:extLst>
              <a:ext uri="{FF2B5EF4-FFF2-40B4-BE49-F238E27FC236}">
                <a16:creationId xmlns:a16="http://schemas.microsoft.com/office/drawing/2014/main" id="{A3AC8F3C-FD72-B929-93E3-1CB29BEB3F39}"/>
              </a:ext>
            </a:extLst>
          </p:cNvPr>
          <p:cNvSpPr/>
          <p:nvPr/>
        </p:nvSpPr>
        <p:spPr>
          <a:xfrm>
            <a:off x="5517091" y="2179365"/>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grpSp>
        <p:nvGrpSpPr>
          <p:cNvPr id="3" name="Group 2">
            <a:extLst>
              <a:ext uri="{FF2B5EF4-FFF2-40B4-BE49-F238E27FC236}">
                <a16:creationId xmlns:a16="http://schemas.microsoft.com/office/drawing/2014/main" id="{235AAF81-8BD3-D4D0-02F6-9355EFD3689F}"/>
              </a:ext>
            </a:extLst>
          </p:cNvPr>
          <p:cNvGrpSpPr/>
          <p:nvPr/>
        </p:nvGrpSpPr>
        <p:grpSpPr>
          <a:xfrm>
            <a:off x="3222470" y="3650628"/>
            <a:ext cx="5026849" cy="919047"/>
            <a:chOff x="3222470" y="3650628"/>
            <a:chExt cx="5026849" cy="919047"/>
          </a:xfrm>
        </p:grpSpPr>
        <p:cxnSp>
          <p:nvCxnSpPr>
            <p:cNvPr id="258" name="Straight Arrow Connector 257">
              <a:extLst>
                <a:ext uri="{FF2B5EF4-FFF2-40B4-BE49-F238E27FC236}">
                  <a16:creationId xmlns:a16="http://schemas.microsoft.com/office/drawing/2014/main" id="{71461B99-9145-48A0-7395-55DA5166B561}"/>
                </a:ext>
              </a:extLst>
            </p:cNvPr>
            <p:cNvCxnSpPr>
              <a:cxnSpLocks/>
            </p:cNvCxnSpPr>
            <p:nvPr/>
          </p:nvCxnSpPr>
          <p:spPr>
            <a:xfrm>
              <a:off x="4991477" y="3650628"/>
              <a:ext cx="0" cy="438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1" name="TextBox 260">
              <a:extLst>
                <a:ext uri="{FF2B5EF4-FFF2-40B4-BE49-F238E27FC236}">
                  <a16:creationId xmlns:a16="http://schemas.microsoft.com/office/drawing/2014/main" id="{120FDB3D-9FE7-9211-A990-B35A6F460206}"/>
                </a:ext>
              </a:extLst>
            </p:cNvPr>
            <p:cNvSpPr txBox="1"/>
            <p:nvPr/>
          </p:nvSpPr>
          <p:spPr>
            <a:xfrm>
              <a:off x="4548699" y="4108010"/>
              <a:ext cx="851515" cy="461665"/>
            </a:xfrm>
            <a:prstGeom prst="rect">
              <a:avLst/>
            </a:prstGeom>
            <a:noFill/>
          </p:spPr>
          <p:txBody>
            <a:bodyPr wrap="none" rtlCol="0">
              <a:spAutoFit/>
            </a:bodyPr>
            <a:lstStyle/>
            <a:p>
              <a:r>
                <a:rPr lang="en-US" sz="2400" b="1">
                  <a:solidFill>
                    <a:srgbClr val="C00000"/>
                  </a:solidFill>
                </a:rPr>
                <a:t>Acid</a:t>
              </a:r>
            </a:p>
          </p:txBody>
        </p:sp>
        <p:cxnSp>
          <p:nvCxnSpPr>
            <p:cNvPr id="269" name="Straight Arrow Connector 268">
              <a:extLst>
                <a:ext uri="{FF2B5EF4-FFF2-40B4-BE49-F238E27FC236}">
                  <a16:creationId xmlns:a16="http://schemas.microsoft.com/office/drawing/2014/main" id="{FFA6981B-C391-4054-8BDF-910D8AF9F1E5}"/>
                </a:ext>
              </a:extLst>
            </p:cNvPr>
            <p:cNvCxnSpPr>
              <a:cxnSpLocks/>
            </p:cNvCxnSpPr>
            <p:nvPr/>
          </p:nvCxnSpPr>
          <p:spPr>
            <a:xfrm>
              <a:off x="6396941" y="3650628"/>
              <a:ext cx="0" cy="438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EF93DA47-73FD-2FFA-B95E-D46CD5918D92}"/>
                </a:ext>
              </a:extLst>
            </p:cNvPr>
            <p:cNvSpPr txBox="1"/>
            <p:nvPr/>
          </p:nvSpPr>
          <p:spPr>
            <a:xfrm>
              <a:off x="5954163" y="4108010"/>
              <a:ext cx="851515" cy="461665"/>
            </a:xfrm>
            <a:prstGeom prst="rect">
              <a:avLst/>
            </a:prstGeom>
            <a:noFill/>
          </p:spPr>
          <p:txBody>
            <a:bodyPr wrap="none" rtlCol="0">
              <a:spAutoFit/>
            </a:bodyPr>
            <a:lstStyle/>
            <a:p>
              <a:r>
                <a:rPr lang="en-US" sz="2400" b="1">
                  <a:solidFill>
                    <a:srgbClr val="C00000"/>
                  </a:solidFill>
                </a:rPr>
                <a:t>Acid</a:t>
              </a:r>
            </a:p>
          </p:txBody>
        </p:sp>
        <p:cxnSp>
          <p:nvCxnSpPr>
            <p:cNvPr id="283" name="Straight Arrow Connector 282">
              <a:extLst>
                <a:ext uri="{FF2B5EF4-FFF2-40B4-BE49-F238E27FC236}">
                  <a16:creationId xmlns:a16="http://schemas.microsoft.com/office/drawing/2014/main" id="{19C7BA71-58BE-2F75-1D1C-6937A6C5568E}"/>
                </a:ext>
              </a:extLst>
            </p:cNvPr>
            <p:cNvCxnSpPr>
              <a:cxnSpLocks/>
            </p:cNvCxnSpPr>
            <p:nvPr/>
          </p:nvCxnSpPr>
          <p:spPr>
            <a:xfrm>
              <a:off x="7815317" y="3650628"/>
              <a:ext cx="0" cy="438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4" name="TextBox 283">
              <a:extLst>
                <a:ext uri="{FF2B5EF4-FFF2-40B4-BE49-F238E27FC236}">
                  <a16:creationId xmlns:a16="http://schemas.microsoft.com/office/drawing/2014/main" id="{3EAF6688-8283-CB47-1A82-196DB2B73651}"/>
                </a:ext>
              </a:extLst>
            </p:cNvPr>
            <p:cNvSpPr txBox="1"/>
            <p:nvPr/>
          </p:nvSpPr>
          <p:spPr>
            <a:xfrm>
              <a:off x="7327272" y="4108010"/>
              <a:ext cx="922047" cy="461665"/>
            </a:xfrm>
            <a:prstGeom prst="rect">
              <a:avLst/>
            </a:prstGeom>
            <a:noFill/>
          </p:spPr>
          <p:txBody>
            <a:bodyPr wrap="none" rtlCol="0">
              <a:spAutoFit/>
            </a:bodyPr>
            <a:lstStyle/>
            <a:p>
              <a:pPr algn="ctr"/>
              <a:r>
                <a:rPr lang="en-US" sz="2400" b="1">
                  <a:solidFill>
                    <a:schemeClr val="accent5">
                      <a:lumMod val="50000"/>
                    </a:schemeClr>
                  </a:solidFill>
                </a:rPr>
                <a:t>Base</a:t>
              </a:r>
            </a:p>
          </p:txBody>
        </p:sp>
        <p:cxnSp>
          <p:nvCxnSpPr>
            <p:cNvPr id="285" name="Straight Arrow Connector 284">
              <a:extLst>
                <a:ext uri="{FF2B5EF4-FFF2-40B4-BE49-F238E27FC236}">
                  <a16:creationId xmlns:a16="http://schemas.microsoft.com/office/drawing/2014/main" id="{689FEF8B-AB08-168B-9A56-B545C719AF09}"/>
                </a:ext>
              </a:extLst>
            </p:cNvPr>
            <p:cNvCxnSpPr>
              <a:cxnSpLocks/>
            </p:cNvCxnSpPr>
            <p:nvPr/>
          </p:nvCxnSpPr>
          <p:spPr>
            <a:xfrm>
              <a:off x="3710515" y="3650628"/>
              <a:ext cx="0" cy="438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6" name="TextBox 285">
              <a:extLst>
                <a:ext uri="{FF2B5EF4-FFF2-40B4-BE49-F238E27FC236}">
                  <a16:creationId xmlns:a16="http://schemas.microsoft.com/office/drawing/2014/main" id="{1135D2C2-E980-7D4C-6101-6177DA1E506A}"/>
                </a:ext>
              </a:extLst>
            </p:cNvPr>
            <p:cNvSpPr txBox="1"/>
            <p:nvPr/>
          </p:nvSpPr>
          <p:spPr>
            <a:xfrm>
              <a:off x="3222470" y="4108010"/>
              <a:ext cx="922047" cy="461665"/>
            </a:xfrm>
            <a:prstGeom prst="rect">
              <a:avLst/>
            </a:prstGeom>
            <a:noFill/>
          </p:spPr>
          <p:txBody>
            <a:bodyPr wrap="none" rtlCol="0">
              <a:spAutoFit/>
            </a:bodyPr>
            <a:lstStyle/>
            <a:p>
              <a:pPr algn="ctr"/>
              <a:r>
                <a:rPr lang="en-US" sz="2400" b="1">
                  <a:solidFill>
                    <a:schemeClr val="accent5">
                      <a:lumMod val="50000"/>
                    </a:schemeClr>
                  </a:solidFill>
                </a:rPr>
                <a:t>Base</a:t>
              </a:r>
            </a:p>
          </p:txBody>
        </p:sp>
      </p:grpSp>
      <p:sp>
        <p:nvSpPr>
          <p:cNvPr id="2" name="TextBox 1">
            <a:extLst>
              <a:ext uri="{FF2B5EF4-FFF2-40B4-BE49-F238E27FC236}">
                <a16:creationId xmlns:a16="http://schemas.microsoft.com/office/drawing/2014/main" id="{F005109D-15AB-334C-DB85-EF217718C095}"/>
              </a:ext>
            </a:extLst>
          </p:cNvPr>
          <p:cNvSpPr txBox="1"/>
          <p:nvPr/>
        </p:nvSpPr>
        <p:spPr>
          <a:xfrm>
            <a:off x="3852862" y="3031612"/>
            <a:ext cx="389850" cy="369332"/>
          </a:xfrm>
          <a:prstGeom prst="rect">
            <a:avLst/>
          </a:prstGeom>
          <a:noFill/>
        </p:spPr>
        <p:txBody>
          <a:bodyPr wrap="none" rtlCol="0">
            <a:spAutoFit/>
          </a:bodyPr>
          <a:lstStyle/>
          <a:p>
            <a:r>
              <a:rPr lang="en-US" b="1">
                <a:solidFill>
                  <a:srgbClr val="FF0000"/>
                </a:solidFill>
              </a:rPr>
              <a:t>2-</a:t>
            </a:r>
          </a:p>
        </p:txBody>
      </p:sp>
    </p:spTree>
    <p:extLst>
      <p:ext uri="{BB962C8B-B14F-4D97-AF65-F5344CB8AC3E}">
        <p14:creationId xmlns:p14="http://schemas.microsoft.com/office/powerpoint/2010/main" val="108286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F83AA7-CF3D-D4DC-E6DD-46BD35BFCB83}"/>
              </a:ext>
            </a:extLst>
          </p:cNvPr>
          <p:cNvSpPr txBox="1"/>
          <p:nvPr/>
        </p:nvSpPr>
        <p:spPr>
          <a:xfrm>
            <a:off x="8849993" y="2995164"/>
            <a:ext cx="989332" cy="561885"/>
          </a:xfrm>
          <a:prstGeom prst="rect">
            <a:avLst/>
          </a:prstGeom>
          <a:noFill/>
        </p:spPr>
        <p:txBody>
          <a:bodyPr wrap="square" rtlCol="0">
            <a:spAutoFit/>
          </a:bodyPr>
          <a:lstStyle/>
          <a:p>
            <a:pPr>
              <a:lnSpc>
                <a:spcPct val="120000"/>
              </a:lnSpc>
            </a:pPr>
            <a:r>
              <a:rPr lang="en-US" sz="2800" b="1">
                <a:solidFill>
                  <a:srgbClr val="7030A0"/>
                </a:solidFill>
                <a:latin typeface="+mj-lt"/>
              </a:rPr>
              <a:t>(8b)</a:t>
            </a:r>
          </a:p>
        </p:txBody>
      </p:sp>
      <p:grpSp>
        <p:nvGrpSpPr>
          <p:cNvPr id="3" name="Group 2">
            <a:extLst>
              <a:ext uri="{FF2B5EF4-FFF2-40B4-BE49-F238E27FC236}">
                <a16:creationId xmlns:a16="http://schemas.microsoft.com/office/drawing/2014/main" id="{7F3319DF-E467-A47C-59C9-99B3E71834F2}"/>
              </a:ext>
            </a:extLst>
          </p:cNvPr>
          <p:cNvGrpSpPr/>
          <p:nvPr/>
        </p:nvGrpSpPr>
        <p:grpSpPr>
          <a:xfrm>
            <a:off x="2771775" y="2986405"/>
            <a:ext cx="6032126" cy="707608"/>
            <a:chOff x="2771775" y="3739430"/>
            <a:chExt cx="6032126" cy="707608"/>
          </a:xfrm>
        </p:grpSpPr>
        <p:grpSp>
          <p:nvGrpSpPr>
            <p:cNvPr id="6" name="Group 5">
              <a:extLst>
                <a:ext uri="{FF2B5EF4-FFF2-40B4-BE49-F238E27FC236}">
                  <a16:creationId xmlns:a16="http://schemas.microsoft.com/office/drawing/2014/main" id="{014287EF-600A-84B4-D42F-AA6028EA6D80}"/>
                </a:ext>
              </a:extLst>
            </p:cNvPr>
            <p:cNvGrpSpPr/>
            <p:nvPr/>
          </p:nvGrpSpPr>
          <p:grpSpPr>
            <a:xfrm>
              <a:off x="2771775" y="3760774"/>
              <a:ext cx="6032126" cy="686264"/>
              <a:chOff x="1537077" y="2228606"/>
              <a:chExt cx="6032126" cy="686264"/>
            </a:xfrm>
          </p:grpSpPr>
          <p:sp>
            <p:nvSpPr>
              <p:cNvPr id="257" name="Hexagon 256">
                <a:extLst>
                  <a:ext uri="{FF2B5EF4-FFF2-40B4-BE49-F238E27FC236}">
                    <a16:creationId xmlns:a16="http://schemas.microsoft.com/office/drawing/2014/main" id="{5B68E77D-B42D-3345-9D60-5A34118FC87C}"/>
                  </a:ext>
                </a:extLst>
              </p:cNvPr>
              <p:cNvSpPr/>
              <p:nvPr/>
            </p:nvSpPr>
            <p:spPr>
              <a:xfrm>
                <a:off x="1537077" y="2228606"/>
                <a:ext cx="6032126"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TextBox 258">
                <a:extLst>
                  <a:ext uri="{FF2B5EF4-FFF2-40B4-BE49-F238E27FC236}">
                    <a16:creationId xmlns:a16="http://schemas.microsoft.com/office/drawing/2014/main" id="{AF22B5F5-B660-EE73-50ED-ECF4B59E3B08}"/>
                  </a:ext>
                </a:extLst>
              </p:cNvPr>
              <p:cNvSpPr txBox="1"/>
              <p:nvPr/>
            </p:nvSpPr>
            <p:spPr>
              <a:xfrm>
                <a:off x="1733040" y="2329178"/>
                <a:ext cx="5640200" cy="523220"/>
              </a:xfrm>
              <a:prstGeom prst="rect">
                <a:avLst/>
              </a:prstGeom>
              <a:noFill/>
            </p:spPr>
            <p:txBody>
              <a:bodyPr wrap="square" rtlCol="0">
                <a:spAutoFit/>
              </a:bodyPr>
              <a:lstStyle/>
              <a:p>
                <a:pPr algn="ctr"/>
                <a:r>
                  <a:rPr lang="en-US" sz="2800" b="1">
                    <a:solidFill>
                      <a:srgbClr val="FF0000"/>
                    </a:solidFill>
                    <a:latin typeface="+mj-lt"/>
                  </a:rPr>
                  <a:t>HCO</a:t>
                </a:r>
                <a:r>
                  <a:rPr lang="en-US" sz="2800" b="1" baseline="-25000">
                    <a:solidFill>
                      <a:srgbClr val="FF0000"/>
                    </a:solidFill>
                    <a:latin typeface="+mj-lt"/>
                  </a:rPr>
                  <a:t>3</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H</a:t>
                </a:r>
                <a:r>
                  <a:rPr lang="en-US" sz="2800" b="1" baseline="-25000">
                    <a:solidFill>
                      <a:srgbClr val="FF0000"/>
                    </a:solidFill>
                    <a:latin typeface="+mj-lt"/>
                  </a:rPr>
                  <a:t>2</a:t>
                </a:r>
                <a:r>
                  <a:rPr lang="en-US" sz="2800" b="1">
                    <a:solidFill>
                      <a:srgbClr val="FF0000"/>
                    </a:solidFill>
                    <a:latin typeface="+mj-lt"/>
                  </a:rPr>
                  <a:t>CO</a:t>
                </a:r>
                <a:r>
                  <a:rPr lang="en-US" sz="2800" b="1" baseline="-25000">
                    <a:solidFill>
                      <a:srgbClr val="FF0000"/>
                    </a:solidFill>
                    <a:latin typeface="+mj-lt"/>
                  </a:rPr>
                  <a:t>3</a:t>
                </a:r>
                <a:r>
                  <a:rPr lang="en-US" sz="2800" b="1">
                    <a:solidFill>
                      <a:srgbClr val="FF0000"/>
                    </a:solidFill>
                    <a:latin typeface="+mj-lt"/>
                  </a:rPr>
                  <a:t>  +  OH</a:t>
                </a:r>
                <a:r>
                  <a:rPr lang="en-US" sz="3600" b="1" baseline="30000">
                    <a:solidFill>
                      <a:srgbClr val="FF0000"/>
                    </a:solidFill>
                    <a:latin typeface="+mj-lt"/>
                  </a:rPr>
                  <a:t>-</a:t>
                </a:r>
                <a:endParaRPr lang="en-US" sz="2800" b="1" baseline="30000">
                  <a:solidFill>
                    <a:srgbClr val="FF0000"/>
                  </a:solidFill>
                  <a:latin typeface="+mj-lt"/>
                </a:endParaRPr>
              </a:p>
            </p:txBody>
          </p:sp>
        </p:grpSp>
        <p:sp>
          <p:nvSpPr>
            <p:cNvPr id="25" name="TextBox 24">
              <a:extLst>
                <a:ext uri="{FF2B5EF4-FFF2-40B4-BE49-F238E27FC236}">
                  <a16:creationId xmlns:a16="http://schemas.microsoft.com/office/drawing/2014/main" id="{E01373CD-A94B-08CE-A7DD-9117FF7F5A99}"/>
                </a:ext>
              </a:extLst>
            </p:cNvPr>
            <p:cNvSpPr txBox="1"/>
            <p:nvPr/>
          </p:nvSpPr>
          <p:spPr>
            <a:xfrm>
              <a:off x="3910012" y="3739430"/>
              <a:ext cx="287258" cy="461665"/>
            </a:xfrm>
            <a:prstGeom prst="rect">
              <a:avLst/>
            </a:prstGeom>
            <a:noFill/>
          </p:spPr>
          <p:txBody>
            <a:bodyPr wrap="none" rtlCol="0">
              <a:spAutoFit/>
            </a:bodyPr>
            <a:lstStyle/>
            <a:p>
              <a:r>
                <a:rPr lang="en-US" sz="2400" b="1">
                  <a:solidFill>
                    <a:srgbClr val="FF0000"/>
                  </a:solidFill>
                </a:rPr>
                <a:t>-</a:t>
              </a:r>
            </a:p>
          </p:txBody>
        </p:sp>
      </p:grpSp>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4" name="Rectangle: Rounded Corners 3">
            <a:extLst>
              <a:ext uri="{FF2B5EF4-FFF2-40B4-BE49-F238E27FC236}">
                <a16:creationId xmlns:a16="http://schemas.microsoft.com/office/drawing/2014/main" id="{BA14FA25-5C8C-FAF7-9421-3CDB036A4381}"/>
              </a:ext>
            </a:extLst>
          </p:cNvPr>
          <p:cNvSpPr/>
          <p:nvPr/>
        </p:nvSpPr>
        <p:spPr>
          <a:xfrm>
            <a:off x="1290426" y="1207064"/>
            <a:ext cx="9745748" cy="750059"/>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48B5BCF-6296-DD3F-70E7-885F51E80D38}"/>
              </a:ext>
            </a:extLst>
          </p:cNvPr>
          <p:cNvGrpSpPr/>
          <p:nvPr/>
        </p:nvGrpSpPr>
        <p:grpSpPr>
          <a:xfrm>
            <a:off x="906191" y="874947"/>
            <a:ext cx="914400" cy="914400"/>
            <a:chOff x="666750" y="619125"/>
            <a:chExt cx="914400" cy="914400"/>
          </a:xfrm>
        </p:grpSpPr>
        <p:sp>
          <p:nvSpPr>
            <p:cNvPr id="31" name="Oval 30">
              <a:extLst>
                <a:ext uri="{FF2B5EF4-FFF2-40B4-BE49-F238E27FC236}">
                  <a16:creationId xmlns:a16="http://schemas.microsoft.com/office/drawing/2014/main"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262" name="Block Arc 261">
              <a:extLst>
                <a:ext uri="{FF2B5EF4-FFF2-40B4-BE49-F238E27FC236}">
                  <a16:creationId xmlns:a16="http://schemas.microsoft.com/office/drawing/2014/main"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Block Arc 262">
              <a:extLst>
                <a:ext uri="{FF2B5EF4-FFF2-40B4-BE49-F238E27FC236}">
                  <a16:creationId xmlns:a16="http://schemas.microsoft.com/office/drawing/2014/main"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Block Arc 263">
              <a:extLst>
                <a:ext uri="{FF2B5EF4-FFF2-40B4-BE49-F238E27FC236}">
                  <a16:creationId xmlns:a16="http://schemas.microsoft.com/office/drawing/2014/main"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TextBox 267">
            <a:extLst>
              <a:ext uri="{FF2B5EF4-FFF2-40B4-BE49-F238E27FC236}">
                <a16:creationId xmlns:a16="http://schemas.microsoft.com/office/drawing/2014/main" id="{78EFDAA0-FA87-10B2-CD0C-4E44432C1E97}"/>
              </a:ext>
            </a:extLst>
          </p:cNvPr>
          <p:cNvSpPr txBox="1"/>
          <p:nvPr/>
        </p:nvSpPr>
        <p:spPr>
          <a:xfrm>
            <a:off x="1851972" y="1332990"/>
            <a:ext cx="9220416" cy="473912"/>
          </a:xfrm>
          <a:prstGeom prst="rect">
            <a:avLst/>
          </a:prstGeom>
          <a:noFill/>
        </p:spPr>
        <p:txBody>
          <a:bodyPr wrap="square" rtlCol="0">
            <a:spAutoFit/>
          </a:bodyPr>
          <a:lstStyle/>
          <a:p>
            <a:pPr>
              <a:lnSpc>
                <a:spcPct val="125000"/>
              </a:lnSpc>
            </a:pPr>
            <a:r>
              <a:rPr lang="vi-VN" sz="2200" b="1"/>
              <a:t>Trong các cân bằng </a:t>
            </a:r>
            <a:r>
              <a:rPr lang="vi-VN" sz="2200" b="1">
                <a:solidFill>
                  <a:srgbClr val="7030A0"/>
                </a:solidFill>
              </a:rPr>
              <a:t>(7)</a:t>
            </a:r>
            <a:r>
              <a:rPr lang="vi-VN" sz="2200" b="1"/>
              <a:t>, </a:t>
            </a:r>
            <a:r>
              <a:rPr lang="vi-VN" sz="2200" b="1">
                <a:solidFill>
                  <a:srgbClr val="7030A0"/>
                </a:solidFill>
              </a:rPr>
              <a:t>(8a) </a:t>
            </a:r>
            <a:r>
              <a:rPr lang="vi-VN" sz="2200" b="1"/>
              <a:t>và </a:t>
            </a:r>
            <a:r>
              <a:rPr lang="vi-VN" sz="2200" b="1">
                <a:solidFill>
                  <a:srgbClr val="7030A0"/>
                </a:solidFill>
              </a:rPr>
              <a:t>(8b)</a:t>
            </a:r>
            <a:r>
              <a:rPr lang="vi-VN" sz="2200" b="1"/>
              <a:t>,</a:t>
            </a:r>
            <a:r>
              <a:rPr lang="vi-VN" sz="2200" b="1">
                <a:solidFill>
                  <a:srgbClr val="7030A0"/>
                </a:solidFill>
              </a:rPr>
              <a:t> </a:t>
            </a:r>
            <a:r>
              <a:rPr lang="vi-VN" sz="2200" b="1"/>
              <a:t>xác định các acid và các base.</a:t>
            </a:r>
          </a:p>
        </p:txBody>
      </p:sp>
      <p:sp>
        <p:nvSpPr>
          <p:cNvPr id="5" name="Rectangle: Rounded Corners 4">
            <a:extLst>
              <a:ext uri="{FF2B5EF4-FFF2-40B4-BE49-F238E27FC236}">
                <a16:creationId xmlns:a16="http://schemas.microsoft.com/office/drawing/2014/main" id="{A3AC8F3C-FD72-B929-93E3-1CB29BEB3F39}"/>
              </a:ext>
            </a:extLst>
          </p:cNvPr>
          <p:cNvSpPr/>
          <p:nvPr/>
        </p:nvSpPr>
        <p:spPr>
          <a:xfrm>
            <a:off x="5517091" y="2179365"/>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grpSp>
        <p:nvGrpSpPr>
          <p:cNvPr id="26" name="Group 25">
            <a:extLst>
              <a:ext uri="{FF2B5EF4-FFF2-40B4-BE49-F238E27FC236}">
                <a16:creationId xmlns:a16="http://schemas.microsoft.com/office/drawing/2014/main" id="{7FC9E7A1-955D-E3A5-52CD-F659628C25ED}"/>
              </a:ext>
            </a:extLst>
          </p:cNvPr>
          <p:cNvGrpSpPr/>
          <p:nvPr/>
        </p:nvGrpSpPr>
        <p:grpSpPr>
          <a:xfrm>
            <a:off x="3140989" y="3650628"/>
            <a:ext cx="5307506" cy="919047"/>
            <a:chOff x="3140989" y="3650628"/>
            <a:chExt cx="5307506" cy="919047"/>
          </a:xfrm>
        </p:grpSpPr>
        <p:cxnSp>
          <p:nvCxnSpPr>
            <p:cNvPr id="258" name="Straight Arrow Connector 257">
              <a:extLst>
                <a:ext uri="{FF2B5EF4-FFF2-40B4-BE49-F238E27FC236}">
                  <a16:creationId xmlns:a16="http://schemas.microsoft.com/office/drawing/2014/main" id="{71461B99-9145-48A0-7395-55DA5166B561}"/>
                </a:ext>
              </a:extLst>
            </p:cNvPr>
            <p:cNvCxnSpPr>
              <a:cxnSpLocks/>
            </p:cNvCxnSpPr>
            <p:nvPr/>
          </p:nvCxnSpPr>
          <p:spPr>
            <a:xfrm>
              <a:off x="5054851" y="3650628"/>
              <a:ext cx="0" cy="438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1" name="TextBox 260">
              <a:extLst>
                <a:ext uri="{FF2B5EF4-FFF2-40B4-BE49-F238E27FC236}">
                  <a16:creationId xmlns:a16="http://schemas.microsoft.com/office/drawing/2014/main" id="{120FDB3D-9FE7-9211-A990-B35A6F460206}"/>
                </a:ext>
              </a:extLst>
            </p:cNvPr>
            <p:cNvSpPr txBox="1"/>
            <p:nvPr/>
          </p:nvSpPr>
          <p:spPr>
            <a:xfrm>
              <a:off x="4612073" y="4108010"/>
              <a:ext cx="851515" cy="461665"/>
            </a:xfrm>
            <a:prstGeom prst="rect">
              <a:avLst/>
            </a:prstGeom>
            <a:noFill/>
          </p:spPr>
          <p:txBody>
            <a:bodyPr wrap="none" rtlCol="0">
              <a:spAutoFit/>
            </a:bodyPr>
            <a:lstStyle/>
            <a:p>
              <a:r>
                <a:rPr lang="en-US" sz="2400" b="1">
                  <a:solidFill>
                    <a:srgbClr val="C00000"/>
                  </a:solidFill>
                </a:rPr>
                <a:t>Acid</a:t>
              </a:r>
            </a:p>
          </p:txBody>
        </p:sp>
        <p:cxnSp>
          <p:nvCxnSpPr>
            <p:cNvPr id="269" name="Straight Arrow Connector 268">
              <a:extLst>
                <a:ext uri="{FF2B5EF4-FFF2-40B4-BE49-F238E27FC236}">
                  <a16:creationId xmlns:a16="http://schemas.microsoft.com/office/drawing/2014/main" id="{FFA6981B-C391-4054-8BDF-910D8AF9F1E5}"/>
                </a:ext>
              </a:extLst>
            </p:cNvPr>
            <p:cNvCxnSpPr>
              <a:cxnSpLocks/>
            </p:cNvCxnSpPr>
            <p:nvPr/>
          </p:nvCxnSpPr>
          <p:spPr>
            <a:xfrm>
              <a:off x="6650438" y="3650628"/>
              <a:ext cx="0" cy="438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EF93DA47-73FD-2FFA-B95E-D46CD5918D92}"/>
                </a:ext>
              </a:extLst>
            </p:cNvPr>
            <p:cNvSpPr txBox="1"/>
            <p:nvPr/>
          </p:nvSpPr>
          <p:spPr>
            <a:xfrm>
              <a:off x="6207660" y="4108010"/>
              <a:ext cx="851515" cy="461665"/>
            </a:xfrm>
            <a:prstGeom prst="rect">
              <a:avLst/>
            </a:prstGeom>
            <a:noFill/>
          </p:spPr>
          <p:txBody>
            <a:bodyPr wrap="none" rtlCol="0">
              <a:spAutoFit/>
            </a:bodyPr>
            <a:lstStyle/>
            <a:p>
              <a:r>
                <a:rPr lang="en-US" sz="2400" b="1">
                  <a:solidFill>
                    <a:srgbClr val="C00000"/>
                  </a:solidFill>
                </a:rPr>
                <a:t>Acid</a:t>
              </a:r>
            </a:p>
          </p:txBody>
        </p:sp>
        <p:cxnSp>
          <p:nvCxnSpPr>
            <p:cNvPr id="283" name="Straight Arrow Connector 282">
              <a:extLst>
                <a:ext uri="{FF2B5EF4-FFF2-40B4-BE49-F238E27FC236}">
                  <a16:creationId xmlns:a16="http://schemas.microsoft.com/office/drawing/2014/main" id="{19C7BA71-58BE-2F75-1D1C-6937A6C5568E}"/>
                </a:ext>
              </a:extLst>
            </p:cNvPr>
            <p:cNvCxnSpPr>
              <a:cxnSpLocks/>
            </p:cNvCxnSpPr>
            <p:nvPr/>
          </p:nvCxnSpPr>
          <p:spPr>
            <a:xfrm>
              <a:off x="8014493" y="3650628"/>
              <a:ext cx="0" cy="438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4" name="TextBox 283">
              <a:extLst>
                <a:ext uri="{FF2B5EF4-FFF2-40B4-BE49-F238E27FC236}">
                  <a16:creationId xmlns:a16="http://schemas.microsoft.com/office/drawing/2014/main" id="{3EAF6688-8283-CB47-1A82-196DB2B73651}"/>
                </a:ext>
              </a:extLst>
            </p:cNvPr>
            <p:cNvSpPr txBox="1"/>
            <p:nvPr/>
          </p:nvSpPr>
          <p:spPr>
            <a:xfrm>
              <a:off x="7526448" y="4108010"/>
              <a:ext cx="922047" cy="461665"/>
            </a:xfrm>
            <a:prstGeom prst="rect">
              <a:avLst/>
            </a:prstGeom>
            <a:noFill/>
          </p:spPr>
          <p:txBody>
            <a:bodyPr wrap="none" rtlCol="0">
              <a:spAutoFit/>
            </a:bodyPr>
            <a:lstStyle/>
            <a:p>
              <a:pPr algn="ctr"/>
              <a:r>
                <a:rPr lang="en-US" sz="2400" b="1">
                  <a:solidFill>
                    <a:schemeClr val="accent5">
                      <a:lumMod val="50000"/>
                    </a:schemeClr>
                  </a:solidFill>
                </a:rPr>
                <a:t>Base</a:t>
              </a:r>
            </a:p>
          </p:txBody>
        </p:sp>
        <p:cxnSp>
          <p:nvCxnSpPr>
            <p:cNvPr id="285" name="Straight Arrow Connector 284">
              <a:extLst>
                <a:ext uri="{FF2B5EF4-FFF2-40B4-BE49-F238E27FC236}">
                  <a16:creationId xmlns:a16="http://schemas.microsoft.com/office/drawing/2014/main" id="{689FEF8B-AB08-168B-9A56-B545C719AF09}"/>
                </a:ext>
              </a:extLst>
            </p:cNvPr>
            <p:cNvCxnSpPr>
              <a:cxnSpLocks/>
            </p:cNvCxnSpPr>
            <p:nvPr/>
          </p:nvCxnSpPr>
          <p:spPr>
            <a:xfrm>
              <a:off x="3629034" y="3650628"/>
              <a:ext cx="0" cy="438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6" name="TextBox 285">
              <a:extLst>
                <a:ext uri="{FF2B5EF4-FFF2-40B4-BE49-F238E27FC236}">
                  <a16:creationId xmlns:a16="http://schemas.microsoft.com/office/drawing/2014/main" id="{1135D2C2-E980-7D4C-6101-6177DA1E506A}"/>
                </a:ext>
              </a:extLst>
            </p:cNvPr>
            <p:cNvSpPr txBox="1"/>
            <p:nvPr/>
          </p:nvSpPr>
          <p:spPr>
            <a:xfrm>
              <a:off x="3140989" y="4108010"/>
              <a:ext cx="922047" cy="461665"/>
            </a:xfrm>
            <a:prstGeom prst="rect">
              <a:avLst/>
            </a:prstGeom>
            <a:noFill/>
          </p:spPr>
          <p:txBody>
            <a:bodyPr wrap="none" rtlCol="0">
              <a:spAutoFit/>
            </a:bodyPr>
            <a:lstStyle/>
            <a:p>
              <a:pPr algn="ctr"/>
              <a:r>
                <a:rPr lang="en-US" sz="2400" b="1">
                  <a:solidFill>
                    <a:schemeClr val="accent5">
                      <a:lumMod val="50000"/>
                    </a:schemeClr>
                  </a:solidFill>
                </a:rPr>
                <a:t>Base</a:t>
              </a:r>
            </a:p>
          </p:txBody>
        </p:sp>
      </p:grpSp>
    </p:spTree>
    <p:extLst>
      <p:ext uri="{BB962C8B-B14F-4D97-AF65-F5344CB8AC3E}">
        <p14:creationId xmlns:p14="http://schemas.microsoft.com/office/powerpoint/2010/main" val="2212955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5D1B8F13-F757-530F-7C8F-7215AA604B1D}"/>
              </a:ext>
            </a:extLst>
          </p:cNvPr>
          <p:cNvGrpSpPr/>
          <p:nvPr/>
        </p:nvGrpSpPr>
        <p:grpSpPr>
          <a:xfrm>
            <a:off x="2171099" y="0"/>
            <a:ext cx="7849803" cy="1013461"/>
            <a:chOff x="2171099" y="0"/>
            <a:chExt cx="7849803" cy="1013461"/>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9" y="0"/>
              <a:ext cx="7849803" cy="1013461"/>
              <a:chOff x="2512638" y="0"/>
              <a:chExt cx="7487967" cy="1013461"/>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874704" y="-3112441"/>
                <a:ext cx="763836"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09800" y="339676"/>
              <a:ext cx="7772400" cy="443198"/>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2. ACID/ BASE MẠNH VÀ ACID/ BASE YẾU</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2A32ECF9-AC7B-D416-643F-6171CFEFD98D}"/>
              </a:ext>
            </a:extLst>
          </p:cNvPr>
          <p:cNvGrpSpPr/>
          <p:nvPr/>
        </p:nvGrpSpPr>
        <p:grpSpPr>
          <a:xfrm>
            <a:off x="647700" y="850900"/>
            <a:ext cx="1988820" cy="809625"/>
            <a:chOff x="723900" y="1057275"/>
            <a:chExt cx="1988820" cy="809625"/>
          </a:xfrm>
        </p:grpSpPr>
        <p:sp>
          <p:nvSpPr>
            <p:cNvPr id="256" name="Rectangle: Rounded Corners 255">
              <a:extLst>
                <a:ext uri="{FF2B5EF4-FFF2-40B4-BE49-F238E27FC236}">
                  <a16:creationId xmlns:a16="http://schemas.microsoft.com/office/drawing/2014/main" id="{2AB79C4A-9296-6F0B-B267-8F419632AD2E}"/>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7" name="Picture 2" descr="Chemistry - Free education icons">
              <a:extLst>
                <a:ext uri="{FF2B5EF4-FFF2-40B4-BE49-F238E27FC236}">
                  <a16:creationId xmlns:a16="http://schemas.microsoft.com/office/drawing/2014/main" id="{A251C157-5A5A-6319-33C9-BCE5EA6F80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58" name="TextBox 257">
              <a:extLst>
                <a:ext uri="{FF2B5EF4-FFF2-40B4-BE49-F238E27FC236}">
                  <a16:creationId xmlns:a16="http://schemas.microsoft.com/office/drawing/2014/main" id="{97F6ABA0-299D-6B57-DBD4-AAF911514717}"/>
                </a:ext>
              </a:extLst>
            </p:cNvPr>
            <p:cNvSpPr txBox="1"/>
            <p:nvPr/>
          </p:nvSpPr>
          <p:spPr>
            <a:xfrm>
              <a:off x="1451427" y="1314926"/>
              <a:ext cx="1172116" cy="430887"/>
            </a:xfrm>
            <a:prstGeom prst="rect">
              <a:avLst/>
            </a:prstGeom>
            <a:noFill/>
          </p:spPr>
          <p:txBody>
            <a:bodyPr wrap="none" rtlCol="0">
              <a:spAutoFit/>
            </a:bodyPr>
            <a:lstStyle/>
            <a:p>
              <a:r>
                <a:rPr lang="en-US" sz="2200" b="1">
                  <a:solidFill>
                    <a:schemeClr val="bg1"/>
                  </a:solidFill>
                </a:rPr>
                <a:t>VÍ DỤ 5</a:t>
              </a:r>
            </a:p>
          </p:txBody>
        </p:sp>
      </p:grpSp>
      <p:grpSp>
        <p:nvGrpSpPr>
          <p:cNvPr id="271" name="Group 270">
            <a:extLst>
              <a:ext uri="{FF2B5EF4-FFF2-40B4-BE49-F238E27FC236}">
                <a16:creationId xmlns:a16="http://schemas.microsoft.com/office/drawing/2014/main" id="{B99810E5-1E5F-6255-442B-24F420FCBBB0}"/>
              </a:ext>
            </a:extLst>
          </p:cNvPr>
          <p:cNvGrpSpPr/>
          <p:nvPr/>
        </p:nvGrpSpPr>
        <p:grpSpPr>
          <a:xfrm>
            <a:off x="1101657" y="1804990"/>
            <a:ext cx="9753297" cy="1164547"/>
            <a:chOff x="1903115" y="2474720"/>
            <a:chExt cx="9753297" cy="1164547"/>
          </a:xfrm>
        </p:grpSpPr>
        <p:sp>
          <p:nvSpPr>
            <p:cNvPr id="274" name="Rectangle: Rounded Corners 273">
              <a:extLst>
                <a:ext uri="{FF2B5EF4-FFF2-40B4-BE49-F238E27FC236}">
                  <a16:creationId xmlns:a16="http://schemas.microsoft.com/office/drawing/2014/main" id="{6E55DFCF-75A1-9E58-3D5B-0DEA2AA004D0}"/>
                </a:ext>
              </a:extLst>
            </p:cNvPr>
            <p:cNvSpPr/>
            <p:nvPr/>
          </p:nvSpPr>
          <p:spPr>
            <a:xfrm>
              <a:off x="2912200" y="2474720"/>
              <a:ext cx="8744212" cy="1164547"/>
            </a:xfrm>
            <a:prstGeom prst="roundRect">
              <a:avLst/>
            </a:prstGeom>
            <a:solidFill>
              <a:srgbClr val="FFFF7D"/>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extBox 274">
              <a:extLst>
                <a:ext uri="{FF2B5EF4-FFF2-40B4-BE49-F238E27FC236}">
                  <a16:creationId xmlns:a16="http://schemas.microsoft.com/office/drawing/2014/main" id="{055C6D16-0B10-9350-012F-82DFBD6FA828}"/>
                </a:ext>
              </a:extLst>
            </p:cNvPr>
            <p:cNvSpPr txBox="1"/>
            <p:nvPr/>
          </p:nvSpPr>
          <p:spPr>
            <a:xfrm>
              <a:off x="3144527" y="2588019"/>
              <a:ext cx="8439457" cy="937949"/>
            </a:xfrm>
            <a:prstGeom prst="rect">
              <a:avLst/>
            </a:prstGeom>
            <a:noFill/>
          </p:spPr>
          <p:txBody>
            <a:bodyPr wrap="square" rtlCol="0">
              <a:spAutoFit/>
            </a:bodyPr>
            <a:lstStyle/>
            <a:p>
              <a:pPr>
                <a:lnSpc>
                  <a:spcPct val="120000"/>
                </a:lnSpc>
              </a:pPr>
              <a:r>
                <a:rPr lang="en-US" sz="2400"/>
                <a:t>Phèn nhôm (hay phèn chua) có công thức KAl(SO</a:t>
              </a:r>
              <a:r>
                <a:rPr lang="en-US" sz="2400" baseline="-25000"/>
                <a:t>4</a:t>
              </a:r>
              <a:r>
                <a:rPr lang="en-US" sz="2400"/>
                <a:t>)</a:t>
              </a:r>
              <a:r>
                <a:rPr lang="en-US" sz="2400" baseline="-25000"/>
                <a:t>2</a:t>
              </a:r>
              <a:r>
                <a:rPr lang="en-US" sz="2400">
                  <a:latin typeface="+mj-lt"/>
                </a:rPr>
                <a:t>·</a:t>
              </a:r>
              <a:r>
                <a:rPr lang="en-US" sz="2400"/>
                <a:t>12H</a:t>
              </a:r>
              <a:r>
                <a:rPr lang="en-US" sz="2400" baseline="-25000"/>
                <a:t>2</a:t>
              </a:r>
              <a:r>
                <a:rPr lang="en-US" sz="2400"/>
                <a:t>O, </a:t>
              </a:r>
            </a:p>
            <a:p>
              <a:pPr>
                <a:lnSpc>
                  <a:spcPct val="120000"/>
                </a:lnSpc>
              </a:pPr>
              <a:r>
                <a:rPr lang="en-US" sz="2400"/>
                <a:t>trong nước bị phân li hoàn toàn theo phương trình:</a:t>
              </a:r>
            </a:p>
          </p:txBody>
        </p:sp>
        <p:pic>
          <p:nvPicPr>
            <p:cNvPr id="277" name="Picture 276">
              <a:extLst>
                <a:ext uri="{FF2B5EF4-FFF2-40B4-BE49-F238E27FC236}">
                  <a16:creationId xmlns:a16="http://schemas.microsoft.com/office/drawing/2014/main" id="{3C19EABD-CE64-9D74-8A5E-8659B333ADD9}"/>
                </a:ext>
              </a:extLst>
            </p:cNvPr>
            <p:cNvPicPr>
              <a:picLocks noChangeAspect="1"/>
            </p:cNvPicPr>
            <p:nvPr/>
          </p:nvPicPr>
          <p:blipFill>
            <a:blip r:embed="rId9"/>
            <a:stretch>
              <a:fillRect/>
            </a:stretch>
          </p:blipFill>
          <p:spPr>
            <a:xfrm>
              <a:off x="1903115" y="2553103"/>
              <a:ext cx="963439" cy="963439"/>
            </a:xfrm>
            <a:prstGeom prst="rect">
              <a:avLst/>
            </a:prstGeom>
          </p:spPr>
        </p:pic>
      </p:grpSp>
      <p:grpSp>
        <p:nvGrpSpPr>
          <p:cNvPr id="325" name="Group 324">
            <a:extLst>
              <a:ext uri="{FF2B5EF4-FFF2-40B4-BE49-F238E27FC236}">
                <a16:creationId xmlns:a16="http://schemas.microsoft.com/office/drawing/2014/main" id="{19649FEE-4AE6-7076-870B-513019825359}"/>
              </a:ext>
            </a:extLst>
          </p:cNvPr>
          <p:cNvGrpSpPr/>
          <p:nvPr/>
        </p:nvGrpSpPr>
        <p:grpSpPr>
          <a:xfrm>
            <a:off x="1639020" y="3193941"/>
            <a:ext cx="8913960" cy="686264"/>
            <a:chOff x="1639020" y="3193941"/>
            <a:chExt cx="8913960" cy="686264"/>
          </a:xfrm>
        </p:grpSpPr>
        <p:grpSp>
          <p:nvGrpSpPr>
            <p:cNvPr id="284" name="Group 283">
              <a:extLst>
                <a:ext uri="{FF2B5EF4-FFF2-40B4-BE49-F238E27FC236}">
                  <a16:creationId xmlns:a16="http://schemas.microsoft.com/office/drawing/2014/main" id="{750B7776-D8A8-BBF3-FDC4-170C1B8E289C}"/>
                </a:ext>
              </a:extLst>
            </p:cNvPr>
            <p:cNvGrpSpPr/>
            <p:nvPr/>
          </p:nvGrpSpPr>
          <p:grpSpPr>
            <a:xfrm>
              <a:off x="1639020" y="3193941"/>
              <a:ext cx="8913960" cy="686264"/>
              <a:chOff x="329524" y="2228606"/>
              <a:chExt cx="8913960" cy="686264"/>
            </a:xfrm>
          </p:grpSpPr>
          <p:sp>
            <p:nvSpPr>
              <p:cNvPr id="285" name="Hexagon 284">
                <a:extLst>
                  <a:ext uri="{FF2B5EF4-FFF2-40B4-BE49-F238E27FC236}">
                    <a16:creationId xmlns:a16="http://schemas.microsoft.com/office/drawing/2014/main" id="{A412C85C-63B7-792D-A47F-02BEAC40B29E}"/>
                  </a:ext>
                </a:extLst>
              </p:cNvPr>
              <p:cNvSpPr/>
              <p:nvPr/>
            </p:nvSpPr>
            <p:spPr>
              <a:xfrm>
                <a:off x="356685" y="2228606"/>
                <a:ext cx="8859636"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extBox 287">
                <a:extLst>
                  <a:ext uri="{FF2B5EF4-FFF2-40B4-BE49-F238E27FC236}">
                    <a16:creationId xmlns:a16="http://schemas.microsoft.com/office/drawing/2014/main" id="{4558093C-2197-C5D1-5D31-929C1F35A558}"/>
                  </a:ext>
                </a:extLst>
              </p:cNvPr>
              <p:cNvSpPr txBox="1"/>
              <p:nvPr/>
            </p:nvSpPr>
            <p:spPr>
              <a:xfrm>
                <a:off x="329524" y="2329178"/>
                <a:ext cx="8913960" cy="523220"/>
              </a:xfrm>
              <a:prstGeom prst="rect">
                <a:avLst/>
              </a:prstGeom>
              <a:noFill/>
            </p:spPr>
            <p:txBody>
              <a:bodyPr wrap="square" rtlCol="0">
                <a:spAutoFit/>
              </a:bodyPr>
              <a:lstStyle/>
              <a:p>
                <a:pPr algn="ctr"/>
                <a:r>
                  <a:rPr lang="en-US" sz="2800" b="1">
                    <a:solidFill>
                      <a:srgbClr val="FF0000"/>
                    </a:solidFill>
                    <a:latin typeface="+mj-lt"/>
                  </a:rPr>
                  <a:t>KAl(SO</a:t>
                </a:r>
                <a:r>
                  <a:rPr lang="en-US" sz="2800" b="1" baseline="-25000">
                    <a:solidFill>
                      <a:srgbClr val="FF0000"/>
                    </a:solidFill>
                    <a:latin typeface="+mj-lt"/>
                  </a:rPr>
                  <a:t>4</a:t>
                </a:r>
                <a:r>
                  <a:rPr lang="en-US" sz="2800" b="1">
                    <a:solidFill>
                      <a:srgbClr val="FF0000"/>
                    </a:solidFill>
                    <a:latin typeface="+mj-lt"/>
                  </a:rPr>
                  <a:t>)</a:t>
                </a:r>
                <a:r>
                  <a:rPr lang="en-US" sz="2800" b="1" baseline="-25000">
                    <a:solidFill>
                      <a:srgbClr val="FF0000"/>
                    </a:solidFill>
                    <a:latin typeface="+mj-lt"/>
                  </a:rPr>
                  <a:t>2</a:t>
                </a:r>
                <a:r>
                  <a:rPr lang="en-US" sz="2800" b="1">
                    <a:solidFill>
                      <a:srgbClr val="FF0000"/>
                    </a:solidFill>
                    <a:latin typeface="+mj-lt"/>
                  </a:rPr>
                  <a:t>·12H</a:t>
                </a:r>
                <a:r>
                  <a:rPr lang="en-US" sz="2800" b="1" baseline="-25000">
                    <a:solidFill>
                      <a:srgbClr val="FF0000"/>
                    </a:solidFill>
                    <a:latin typeface="+mj-lt"/>
                  </a:rPr>
                  <a:t>2</a:t>
                </a:r>
                <a:r>
                  <a:rPr lang="en-US" sz="2800" b="1">
                    <a:solidFill>
                      <a:srgbClr val="FF0000"/>
                    </a:solidFill>
                    <a:latin typeface="+mj-lt"/>
                  </a:rPr>
                  <a:t>O  </a:t>
                </a:r>
                <a:r>
                  <a:rPr lang="en-US" sz="2800" b="1">
                    <a:solidFill>
                      <a:srgbClr val="FF0000"/>
                    </a:solidFill>
                    <a:latin typeface="+mj-lt"/>
                    <a:cs typeface="Times New Roman" panose="02020603050405020304" pitchFamily="18" charset="0"/>
                  </a:rPr>
                  <a:t>→  K</a:t>
                </a:r>
                <a:r>
                  <a:rPr lang="en-US" sz="2800" b="1" baseline="30000">
                    <a:solidFill>
                      <a:srgbClr val="FF0000"/>
                    </a:solidFill>
                    <a:latin typeface="+mj-lt"/>
                    <a:cs typeface="Times New Roman" panose="02020603050405020304" pitchFamily="18" charset="0"/>
                  </a:rPr>
                  <a:t>+</a:t>
                </a:r>
                <a:r>
                  <a:rPr lang="en-US" sz="2800" b="1">
                    <a:solidFill>
                      <a:srgbClr val="FF0000"/>
                    </a:solidFill>
                    <a:latin typeface="+mj-lt"/>
                    <a:cs typeface="Times New Roman" panose="02020603050405020304" pitchFamily="18" charset="0"/>
                  </a:rPr>
                  <a:t>  +  Al</a:t>
                </a:r>
                <a:r>
                  <a:rPr lang="en-US" sz="2800" b="1" baseline="30000">
                    <a:solidFill>
                      <a:srgbClr val="FF0000"/>
                    </a:solidFill>
                    <a:latin typeface="+mj-lt"/>
                    <a:cs typeface="Times New Roman" panose="02020603050405020304" pitchFamily="18" charset="0"/>
                  </a:rPr>
                  <a:t>3+</a:t>
                </a:r>
                <a:r>
                  <a:rPr lang="en-US" sz="2800" b="1">
                    <a:solidFill>
                      <a:srgbClr val="FF0000"/>
                    </a:solidFill>
                    <a:latin typeface="+mj-lt"/>
                    <a:cs typeface="Times New Roman" panose="02020603050405020304" pitchFamily="18" charset="0"/>
                  </a:rPr>
                  <a:t>  +  2SO</a:t>
                </a:r>
                <a:r>
                  <a:rPr lang="en-US" sz="2800" b="1" baseline="-25000">
                    <a:solidFill>
                      <a:srgbClr val="FF0000"/>
                    </a:solidFill>
                    <a:latin typeface="+mj-lt"/>
                    <a:cs typeface="Times New Roman" panose="02020603050405020304" pitchFamily="18" charset="0"/>
                  </a:rPr>
                  <a:t>4</a:t>
                </a:r>
                <a:r>
                  <a:rPr lang="en-US" sz="2800" b="1">
                    <a:solidFill>
                      <a:srgbClr val="FF0000"/>
                    </a:solidFill>
                    <a:latin typeface="+mj-lt"/>
                    <a:cs typeface="Times New Roman" panose="02020603050405020304" pitchFamily="18" charset="0"/>
                  </a:rPr>
                  <a:t>  +  12H</a:t>
                </a:r>
                <a:r>
                  <a:rPr lang="en-US" sz="2800" b="1" baseline="-25000">
                    <a:solidFill>
                      <a:srgbClr val="FF0000"/>
                    </a:solidFill>
                    <a:latin typeface="+mj-lt"/>
                    <a:cs typeface="Times New Roman" panose="02020603050405020304" pitchFamily="18" charset="0"/>
                  </a:rPr>
                  <a:t>2</a:t>
                </a:r>
                <a:r>
                  <a:rPr lang="en-US" sz="2800" b="1">
                    <a:solidFill>
                      <a:srgbClr val="FF0000"/>
                    </a:solidFill>
                    <a:latin typeface="+mj-lt"/>
                    <a:cs typeface="Times New Roman" panose="02020603050405020304" pitchFamily="18" charset="0"/>
                  </a:rPr>
                  <a:t>O</a:t>
                </a:r>
                <a:endParaRPr lang="en-US" sz="2800" b="1" baseline="30000">
                  <a:solidFill>
                    <a:srgbClr val="FF0000"/>
                  </a:solidFill>
                  <a:latin typeface="+mj-lt"/>
                </a:endParaRPr>
              </a:p>
            </p:txBody>
          </p:sp>
        </p:grpSp>
        <p:sp>
          <p:nvSpPr>
            <p:cNvPr id="289" name="TextBox 288">
              <a:extLst>
                <a:ext uri="{FF2B5EF4-FFF2-40B4-BE49-F238E27FC236}">
                  <a16:creationId xmlns:a16="http://schemas.microsoft.com/office/drawing/2014/main" id="{BEE42B11-CC78-B813-FB85-1B0CB78E004E}"/>
                </a:ext>
              </a:extLst>
            </p:cNvPr>
            <p:cNvSpPr txBox="1"/>
            <p:nvPr/>
          </p:nvSpPr>
          <p:spPr>
            <a:xfrm>
              <a:off x="8362949" y="3237352"/>
              <a:ext cx="389850" cy="369332"/>
            </a:xfrm>
            <a:prstGeom prst="rect">
              <a:avLst/>
            </a:prstGeom>
            <a:noFill/>
          </p:spPr>
          <p:txBody>
            <a:bodyPr wrap="none" rtlCol="0">
              <a:spAutoFit/>
            </a:bodyPr>
            <a:lstStyle/>
            <a:p>
              <a:r>
                <a:rPr lang="en-US" b="1">
                  <a:solidFill>
                    <a:srgbClr val="FF0000"/>
                  </a:solidFill>
                </a:rPr>
                <a:t>2-</a:t>
              </a:r>
            </a:p>
          </p:txBody>
        </p:sp>
      </p:grpSp>
      <p:pic>
        <p:nvPicPr>
          <p:cNvPr id="326" name="Picture 325">
            <a:extLst>
              <a:ext uri="{FF2B5EF4-FFF2-40B4-BE49-F238E27FC236}">
                <a16:creationId xmlns:a16="http://schemas.microsoft.com/office/drawing/2014/main" id="{803DFCAB-3F49-FD6A-9494-C3191A1BFF6E}"/>
              </a:ext>
            </a:extLst>
          </p:cNvPr>
          <p:cNvPicPr>
            <a:picLocks noChangeAspect="1"/>
          </p:cNvPicPr>
          <p:nvPr/>
        </p:nvPicPr>
        <p:blipFill rotWithShape="1">
          <a:blip r:embed="rId10"/>
          <a:srcRect t="32130" b="32130"/>
          <a:stretch/>
        </p:blipFill>
        <p:spPr>
          <a:xfrm>
            <a:off x="953862" y="4140200"/>
            <a:ext cx="10284276" cy="2451100"/>
          </a:xfrm>
          <a:prstGeom prst="rect">
            <a:avLst/>
          </a:prstGeom>
          <a:ln w="38100">
            <a:solidFill>
              <a:srgbClr val="002060"/>
            </a:solidFill>
          </a:ln>
        </p:spPr>
      </p:pic>
    </p:spTree>
    <p:extLst>
      <p:ext uri="{BB962C8B-B14F-4D97-AF65-F5344CB8AC3E}">
        <p14:creationId xmlns:p14="http://schemas.microsoft.com/office/powerpoint/2010/main" val="2093108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wipe(left)">
                                      <p:cBhvr>
                                        <p:cTn id="12" dur="500"/>
                                        <p:tgtEl>
                                          <p:spTgt spid="271"/>
                                        </p:tgtEl>
                                      </p:cBhvr>
                                    </p:animEffect>
                                  </p:childTnLst>
                                </p:cTn>
                              </p:par>
                              <p:par>
                                <p:cTn id="13" presetID="10" presetClass="entr" presetSubtype="0" fill="hold" nodeType="withEffect">
                                  <p:stCondLst>
                                    <p:cond delay="0"/>
                                  </p:stCondLst>
                                  <p:childTnLst>
                                    <p:set>
                                      <p:cBhvr>
                                        <p:cTn id="14" dur="1" fill="hold">
                                          <p:stCondLst>
                                            <p:cond delay="0"/>
                                          </p:stCondLst>
                                        </p:cTn>
                                        <p:tgtEl>
                                          <p:spTgt spid="326"/>
                                        </p:tgtEl>
                                        <p:attrNameLst>
                                          <p:attrName>style.visibility</p:attrName>
                                        </p:attrNameLst>
                                      </p:cBhvr>
                                      <p:to>
                                        <p:strVal val="visible"/>
                                      </p:to>
                                    </p:set>
                                    <p:animEffect transition="in" filter="fade">
                                      <p:cBhvr>
                                        <p:cTn id="15" dur="500"/>
                                        <p:tgtEl>
                                          <p:spTgt spid="3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5"/>
                                        </p:tgtEl>
                                        <p:attrNameLst>
                                          <p:attrName>style.visibility</p:attrName>
                                        </p:attrNameLst>
                                      </p:cBhvr>
                                      <p:to>
                                        <p:strVal val="visible"/>
                                      </p:to>
                                    </p:set>
                                    <p:animEffect transition="in" filter="randombar(horizontal)">
                                      <p:cBhvr>
                                        <p:cTn id="20" dur="5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5D1B8F13-F757-530F-7C8F-7215AA604B1D}"/>
              </a:ext>
            </a:extLst>
          </p:cNvPr>
          <p:cNvGrpSpPr/>
          <p:nvPr/>
        </p:nvGrpSpPr>
        <p:grpSpPr>
          <a:xfrm>
            <a:off x="2171099" y="0"/>
            <a:ext cx="7849803" cy="1013461"/>
            <a:chOff x="2171099" y="0"/>
            <a:chExt cx="7849803" cy="1013461"/>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9" y="0"/>
              <a:ext cx="7849803" cy="1013461"/>
              <a:chOff x="2512638" y="0"/>
              <a:chExt cx="7487967" cy="1013461"/>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874704" y="-3112441"/>
                <a:ext cx="763836"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09800" y="339676"/>
              <a:ext cx="7772400" cy="443198"/>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2. ACID/ BASE MẠNH VÀ ACID/ BASE YẾU</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2A32ECF9-AC7B-D416-643F-6171CFEFD98D}"/>
              </a:ext>
            </a:extLst>
          </p:cNvPr>
          <p:cNvGrpSpPr/>
          <p:nvPr/>
        </p:nvGrpSpPr>
        <p:grpSpPr>
          <a:xfrm>
            <a:off x="647700" y="850900"/>
            <a:ext cx="1988820" cy="809625"/>
            <a:chOff x="723900" y="1057275"/>
            <a:chExt cx="1988820" cy="809625"/>
          </a:xfrm>
        </p:grpSpPr>
        <p:sp>
          <p:nvSpPr>
            <p:cNvPr id="256" name="Rectangle: Rounded Corners 255">
              <a:extLst>
                <a:ext uri="{FF2B5EF4-FFF2-40B4-BE49-F238E27FC236}">
                  <a16:creationId xmlns:a16="http://schemas.microsoft.com/office/drawing/2014/main" id="{2AB79C4A-9296-6F0B-B267-8F419632AD2E}"/>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7" name="Picture 2" descr="Chemistry - Free education icons">
              <a:extLst>
                <a:ext uri="{FF2B5EF4-FFF2-40B4-BE49-F238E27FC236}">
                  <a16:creationId xmlns:a16="http://schemas.microsoft.com/office/drawing/2014/main" id="{A251C157-5A5A-6319-33C9-BCE5EA6F80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58" name="TextBox 257">
              <a:extLst>
                <a:ext uri="{FF2B5EF4-FFF2-40B4-BE49-F238E27FC236}">
                  <a16:creationId xmlns:a16="http://schemas.microsoft.com/office/drawing/2014/main" id="{97F6ABA0-299D-6B57-DBD4-AAF911514717}"/>
                </a:ext>
              </a:extLst>
            </p:cNvPr>
            <p:cNvSpPr txBox="1"/>
            <p:nvPr/>
          </p:nvSpPr>
          <p:spPr>
            <a:xfrm>
              <a:off x="1451427" y="1314926"/>
              <a:ext cx="1172116" cy="430887"/>
            </a:xfrm>
            <a:prstGeom prst="rect">
              <a:avLst/>
            </a:prstGeom>
            <a:noFill/>
          </p:spPr>
          <p:txBody>
            <a:bodyPr wrap="none" rtlCol="0">
              <a:spAutoFit/>
            </a:bodyPr>
            <a:lstStyle/>
            <a:p>
              <a:r>
                <a:rPr lang="en-US" sz="2200" b="1">
                  <a:solidFill>
                    <a:schemeClr val="bg1"/>
                  </a:solidFill>
                </a:rPr>
                <a:t>VÍ DỤ 5</a:t>
              </a:r>
            </a:p>
          </p:txBody>
        </p:sp>
      </p:grpSp>
      <p:grpSp>
        <p:nvGrpSpPr>
          <p:cNvPr id="325" name="Group 324">
            <a:extLst>
              <a:ext uri="{FF2B5EF4-FFF2-40B4-BE49-F238E27FC236}">
                <a16:creationId xmlns:a16="http://schemas.microsoft.com/office/drawing/2014/main" id="{19649FEE-4AE6-7076-870B-513019825359}"/>
              </a:ext>
            </a:extLst>
          </p:cNvPr>
          <p:cNvGrpSpPr/>
          <p:nvPr/>
        </p:nvGrpSpPr>
        <p:grpSpPr>
          <a:xfrm>
            <a:off x="1639020" y="1784241"/>
            <a:ext cx="8913960" cy="686264"/>
            <a:chOff x="1639020" y="3193941"/>
            <a:chExt cx="8913960" cy="686264"/>
          </a:xfrm>
        </p:grpSpPr>
        <p:grpSp>
          <p:nvGrpSpPr>
            <p:cNvPr id="284" name="Group 283">
              <a:extLst>
                <a:ext uri="{FF2B5EF4-FFF2-40B4-BE49-F238E27FC236}">
                  <a16:creationId xmlns:a16="http://schemas.microsoft.com/office/drawing/2014/main" id="{750B7776-D8A8-BBF3-FDC4-170C1B8E289C}"/>
                </a:ext>
              </a:extLst>
            </p:cNvPr>
            <p:cNvGrpSpPr/>
            <p:nvPr/>
          </p:nvGrpSpPr>
          <p:grpSpPr>
            <a:xfrm>
              <a:off x="1639020" y="3193941"/>
              <a:ext cx="8913960" cy="686264"/>
              <a:chOff x="329524" y="2228606"/>
              <a:chExt cx="8913960" cy="686264"/>
            </a:xfrm>
          </p:grpSpPr>
          <p:sp>
            <p:nvSpPr>
              <p:cNvPr id="285" name="Hexagon 284">
                <a:extLst>
                  <a:ext uri="{FF2B5EF4-FFF2-40B4-BE49-F238E27FC236}">
                    <a16:creationId xmlns:a16="http://schemas.microsoft.com/office/drawing/2014/main" id="{A412C85C-63B7-792D-A47F-02BEAC40B29E}"/>
                  </a:ext>
                </a:extLst>
              </p:cNvPr>
              <p:cNvSpPr/>
              <p:nvPr/>
            </p:nvSpPr>
            <p:spPr>
              <a:xfrm>
                <a:off x="356685" y="2228606"/>
                <a:ext cx="8859636"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extBox 287">
                <a:extLst>
                  <a:ext uri="{FF2B5EF4-FFF2-40B4-BE49-F238E27FC236}">
                    <a16:creationId xmlns:a16="http://schemas.microsoft.com/office/drawing/2014/main" id="{4558093C-2197-C5D1-5D31-929C1F35A558}"/>
                  </a:ext>
                </a:extLst>
              </p:cNvPr>
              <p:cNvSpPr txBox="1"/>
              <p:nvPr/>
            </p:nvSpPr>
            <p:spPr>
              <a:xfrm>
                <a:off x="329524" y="2329178"/>
                <a:ext cx="8913960" cy="523220"/>
              </a:xfrm>
              <a:prstGeom prst="rect">
                <a:avLst/>
              </a:prstGeom>
              <a:noFill/>
            </p:spPr>
            <p:txBody>
              <a:bodyPr wrap="square" rtlCol="0">
                <a:spAutoFit/>
              </a:bodyPr>
              <a:lstStyle/>
              <a:p>
                <a:pPr algn="ctr"/>
                <a:r>
                  <a:rPr lang="en-US" sz="2800" b="1">
                    <a:solidFill>
                      <a:srgbClr val="FF0000"/>
                    </a:solidFill>
                    <a:latin typeface="+mj-lt"/>
                  </a:rPr>
                  <a:t>KAl(SO</a:t>
                </a:r>
                <a:r>
                  <a:rPr lang="en-US" sz="2800" b="1" baseline="-25000">
                    <a:solidFill>
                      <a:srgbClr val="FF0000"/>
                    </a:solidFill>
                    <a:latin typeface="+mj-lt"/>
                  </a:rPr>
                  <a:t>4</a:t>
                </a:r>
                <a:r>
                  <a:rPr lang="en-US" sz="2800" b="1">
                    <a:solidFill>
                      <a:srgbClr val="FF0000"/>
                    </a:solidFill>
                    <a:latin typeface="+mj-lt"/>
                  </a:rPr>
                  <a:t>)</a:t>
                </a:r>
                <a:r>
                  <a:rPr lang="en-US" sz="2800" b="1" baseline="-25000">
                    <a:solidFill>
                      <a:srgbClr val="FF0000"/>
                    </a:solidFill>
                    <a:latin typeface="+mj-lt"/>
                  </a:rPr>
                  <a:t>2</a:t>
                </a:r>
                <a:r>
                  <a:rPr lang="en-US" sz="2800" b="1">
                    <a:solidFill>
                      <a:srgbClr val="FF0000"/>
                    </a:solidFill>
                    <a:latin typeface="+mj-lt"/>
                  </a:rPr>
                  <a:t>·12H</a:t>
                </a:r>
                <a:r>
                  <a:rPr lang="en-US" sz="2800" b="1" baseline="-25000">
                    <a:solidFill>
                      <a:srgbClr val="FF0000"/>
                    </a:solidFill>
                    <a:latin typeface="+mj-lt"/>
                  </a:rPr>
                  <a:t>2</a:t>
                </a:r>
                <a:r>
                  <a:rPr lang="en-US" sz="2800" b="1">
                    <a:solidFill>
                      <a:srgbClr val="FF0000"/>
                    </a:solidFill>
                    <a:latin typeface="+mj-lt"/>
                  </a:rPr>
                  <a:t>O  </a:t>
                </a:r>
                <a:r>
                  <a:rPr lang="en-US" sz="2800" b="1">
                    <a:solidFill>
                      <a:srgbClr val="FF0000"/>
                    </a:solidFill>
                    <a:latin typeface="+mj-lt"/>
                    <a:cs typeface="Times New Roman" panose="02020603050405020304" pitchFamily="18" charset="0"/>
                  </a:rPr>
                  <a:t>→  K</a:t>
                </a:r>
                <a:r>
                  <a:rPr lang="en-US" sz="2800" b="1" baseline="30000">
                    <a:solidFill>
                      <a:srgbClr val="FF0000"/>
                    </a:solidFill>
                    <a:latin typeface="+mj-lt"/>
                    <a:cs typeface="Times New Roman" panose="02020603050405020304" pitchFamily="18" charset="0"/>
                  </a:rPr>
                  <a:t>+</a:t>
                </a:r>
                <a:r>
                  <a:rPr lang="en-US" sz="2800" b="1">
                    <a:solidFill>
                      <a:srgbClr val="FF0000"/>
                    </a:solidFill>
                    <a:latin typeface="+mj-lt"/>
                    <a:cs typeface="Times New Roman" panose="02020603050405020304" pitchFamily="18" charset="0"/>
                  </a:rPr>
                  <a:t>  +  Al</a:t>
                </a:r>
                <a:r>
                  <a:rPr lang="en-US" sz="2800" b="1" baseline="30000">
                    <a:solidFill>
                      <a:srgbClr val="FF0000"/>
                    </a:solidFill>
                    <a:latin typeface="+mj-lt"/>
                    <a:cs typeface="Times New Roman" panose="02020603050405020304" pitchFamily="18" charset="0"/>
                  </a:rPr>
                  <a:t>3+</a:t>
                </a:r>
                <a:r>
                  <a:rPr lang="en-US" sz="2800" b="1">
                    <a:solidFill>
                      <a:srgbClr val="FF0000"/>
                    </a:solidFill>
                    <a:latin typeface="+mj-lt"/>
                    <a:cs typeface="Times New Roman" panose="02020603050405020304" pitchFamily="18" charset="0"/>
                  </a:rPr>
                  <a:t>  +  2SO</a:t>
                </a:r>
                <a:r>
                  <a:rPr lang="en-US" sz="2800" b="1" baseline="-25000">
                    <a:solidFill>
                      <a:srgbClr val="FF0000"/>
                    </a:solidFill>
                    <a:latin typeface="+mj-lt"/>
                    <a:cs typeface="Times New Roman" panose="02020603050405020304" pitchFamily="18" charset="0"/>
                  </a:rPr>
                  <a:t>4</a:t>
                </a:r>
                <a:r>
                  <a:rPr lang="en-US" sz="2800" b="1">
                    <a:solidFill>
                      <a:srgbClr val="FF0000"/>
                    </a:solidFill>
                    <a:latin typeface="+mj-lt"/>
                    <a:cs typeface="Times New Roman" panose="02020603050405020304" pitchFamily="18" charset="0"/>
                  </a:rPr>
                  <a:t>  +  12H</a:t>
                </a:r>
                <a:r>
                  <a:rPr lang="en-US" sz="2800" b="1" baseline="-25000">
                    <a:solidFill>
                      <a:srgbClr val="FF0000"/>
                    </a:solidFill>
                    <a:latin typeface="+mj-lt"/>
                    <a:cs typeface="Times New Roman" panose="02020603050405020304" pitchFamily="18" charset="0"/>
                  </a:rPr>
                  <a:t>2</a:t>
                </a:r>
                <a:r>
                  <a:rPr lang="en-US" sz="2800" b="1">
                    <a:solidFill>
                      <a:srgbClr val="FF0000"/>
                    </a:solidFill>
                    <a:latin typeface="+mj-lt"/>
                    <a:cs typeface="Times New Roman" panose="02020603050405020304" pitchFamily="18" charset="0"/>
                  </a:rPr>
                  <a:t>O</a:t>
                </a:r>
                <a:endParaRPr lang="en-US" sz="2800" b="1" baseline="30000">
                  <a:solidFill>
                    <a:srgbClr val="FF0000"/>
                  </a:solidFill>
                  <a:latin typeface="+mj-lt"/>
                </a:endParaRPr>
              </a:p>
            </p:txBody>
          </p:sp>
        </p:grpSp>
        <p:sp>
          <p:nvSpPr>
            <p:cNvPr id="289" name="TextBox 288">
              <a:extLst>
                <a:ext uri="{FF2B5EF4-FFF2-40B4-BE49-F238E27FC236}">
                  <a16:creationId xmlns:a16="http://schemas.microsoft.com/office/drawing/2014/main" id="{BEE42B11-CC78-B813-FB85-1B0CB78E004E}"/>
                </a:ext>
              </a:extLst>
            </p:cNvPr>
            <p:cNvSpPr txBox="1"/>
            <p:nvPr/>
          </p:nvSpPr>
          <p:spPr>
            <a:xfrm>
              <a:off x="8362949" y="3237352"/>
              <a:ext cx="389850" cy="369332"/>
            </a:xfrm>
            <a:prstGeom prst="rect">
              <a:avLst/>
            </a:prstGeom>
            <a:noFill/>
          </p:spPr>
          <p:txBody>
            <a:bodyPr wrap="none" rtlCol="0">
              <a:spAutoFit/>
            </a:bodyPr>
            <a:lstStyle/>
            <a:p>
              <a:r>
                <a:rPr lang="en-US" b="1">
                  <a:solidFill>
                    <a:srgbClr val="FF0000"/>
                  </a:solidFill>
                </a:rPr>
                <a:t>2-</a:t>
              </a:r>
            </a:p>
          </p:txBody>
        </p:sp>
      </p:grpSp>
      <p:sp>
        <p:nvSpPr>
          <p:cNvPr id="25" name="TextBox 24">
            <a:extLst>
              <a:ext uri="{FF2B5EF4-FFF2-40B4-BE49-F238E27FC236}">
                <a16:creationId xmlns:a16="http://schemas.microsoft.com/office/drawing/2014/main" id="{3760BF4D-AC2E-195E-B0C0-9ACCD0697045}"/>
              </a:ext>
            </a:extLst>
          </p:cNvPr>
          <p:cNvSpPr txBox="1"/>
          <p:nvPr/>
        </p:nvSpPr>
        <p:spPr>
          <a:xfrm>
            <a:off x="957264" y="3443503"/>
            <a:ext cx="9872662" cy="1208729"/>
          </a:xfrm>
          <a:prstGeom prst="rect">
            <a:avLst/>
          </a:prstGeom>
          <a:noFill/>
        </p:spPr>
        <p:txBody>
          <a:bodyPr wrap="square" rtlCol="0">
            <a:spAutoFit/>
          </a:bodyPr>
          <a:lstStyle/>
          <a:p>
            <a:pPr algn="just">
              <a:lnSpc>
                <a:spcPct val="125000"/>
              </a:lnSpc>
            </a:pPr>
            <a:r>
              <a:rPr lang="en-US" sz="2000"/>
              <a:t>Phèn nhôm thường được dùng để làm trong nước và làm chất cầm màu trong công nghiệp nhuộm, in bởi ion Al</a:t>
            </a:r>
            <a:r>
              <a:rPr lang="en-US" sz="2000" baseline="30000"/>
              <a:t>3+</a:t>
            </a:r>
            <a:r>
              <a:rPr lang="en-US" sz="2000"/>
              <a:t> tạo ra Al(OH)</a:t>
            </a:r>
            <a:r>
              <a:rPr lang="en-US" sz="2000" baseline="-25000"/>
              <a:t>3</a:t>
            </a:r>
            <a:r>
              <a:rPr lang="en-US" sz="2000"/>
              <a:t> theo phản ứng </a:t>
            </a:r>
            <a:r>
              <a:rPr lang="en-US" sz="2000" b="1">
                <a:solidFill>
                  <a:srgbClr val="7030A0"/>
                </a:solidFill>
              </a:rPr>
              <a:t>(7)</a:t>
            </a:r>
            <a:r>
              <a:rPr lang="en-US" sz="2000"/>
              <a:t> ở dạng kết tủa keo,... có khả năng hấp phụ các chất rồi lắng xuống đáy bể hoặc gắn vào sợi vải cần nhuộm.</a:t>
            </a:r>
          </a:p>
        </p:txBody>
      </p:sp>
      <p:grpSp>
        <p:nvGrpSpPr>
          <p:cNvPr id="26" name="Group 25">
            <a:extLst>
              <a:ext uri="{FF2B5EF4-FFF2-40B4-BE49-F238E27FC236}">
                <a16:creationId xmlns:a16="http://schemas.microsoft.com/office/drawing/2014/main" id="{5E29AC1B-6919-DAEE-E041-20AC6D10373E}"/>
              </a:ext>
            </a:extLst>
          </p:cNvPr>
          <p:cNvGrpSpPr/>
          <p:nvPr/>
        </p:nvGrpSpPr>
        <p:grpSpPr>
          <a:xfrm>
            <a:off x="2795588" y="2637726"/>
            <a:ext cx="5984501" cy="686264"/>
            <a:chOff x="1584702" y="2228606"/>
            <a:chExt cx="5984501" cy="686264"/>
          </a:xfrm>
        </p:grpSpPr>
        <p:sp>
          <p:nvSpPr>
            <p:cNvPr id="27" name="Hexagon 26">
              <a:extLst>
                <a:ext uri="{FF2B5EF4-FFF2-40B4-BE49-F238E27FC236}">
                  <a16:creationId xmlns:a16="http://schemas.microsoft.com/office/drawing/2014/main" id="{C1494368-C226-943D-CCCB-C9EA10E56C76}"/>
                </a:ext>
              </a:extLst>
            </p:cNvPr>
            <p:cNvSpPr/>
            <p:nvPr/>
          </p:nvSpPr>
          <p:spPr>
            <a:xfrm>
              <a:off x="1584702" y="2228606"/>
              <a:ext cx="5984501"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A2BC34D-14DA-0CAB-C96D-D967A472F149}"/>
                </a:ext>
              </a:extLst>
            </p:cNvPr>
            <p:cNvSpPr txBox="1"/>
            <p:nvPr/>
          </p:nvSpPr>
          <p:spPr>
            <a:xfrm>
              <a:off x="1871152" y="2329178"/>
              <a:ext cx="5411600" cy="523220"/>
            </a:xfrm>
            <a:prstGeom prst="rect">
              <a:avLst/>
            </a:prstGeom>
            <a:noFill/>
          </p:spPr>
          <p:txBody>
            <a:bodyPr wrap="square" rtlCol="0">
              <a:spAutoFit/>
            </a:bodyPr>
            <a:lstStyle/>
            <a:p>
              <a:pPr algn="ctr"/>
              <a:r>
                <a:rPr lang="en-US" sz="2800" b="1">
                  <a:solidFill>
                    <a:srgbClr val="FF0000"/>
                  </a:solidFill>
                  <a:latin typeface="+mj-lt"/>
                </a:rPr>
                <a:t>Al</a:t>
              </a:r>
              <a:r>
                <a:rPr lang="en-US" sz="2800" b="1" baseline="30000">
                  <a:solidFill>
                    <a:srgbClr val="FF0000"/>
                  </a:solidFill>
                  <a:latin typeface="+mj-lt"/>
                </a:rPr>
                <a:t>3+</a:t>
              </a:r>
              <a:r>
                <a:rPr lang="en-US" sz="2800" b="1">
                  <a:solidFill>
                    <a:srgbClr val="FF0000"/>
                  </a:solidFill>
                  <a:latin typeface="+mj-lt"/>
                </a:rPr>
                <a:t>  +  3H</a:t>
              </a:r>
              <a:r>
                <a:rPr lang="en-US" sz="2800" b="1" baseline="-25000">
                  <a:solidFill>
                    <a:srgbClr val="FF0000"/>
                  </a:solidFill>
                  <a:latin typeface="+mj-lt"/>
                </a:rPr>
                <a:t>2</a:t>
              </a:r>
              <a:r>
                <a:rPr lang="en-US" sz="2800" b="1">
                  <a:solidFill>
                    <a:srgbClr val="FF0000"/>
                  </a:solidFill>
                  <a:latin typeface="+mj-lt"/>
                </a:rPr>
                <a:t>O  ⇌  Al(OH)</a:t>
              </a:r>
              <a:r>
                <a:rPr lang="en-US" sz="2800" b="1" baseline="-25000">
                  <a:solidFill>
                    <a:srgbClr val="FF0000"/>
                  </a:solidFill>
                  <a:latin typeface="+mj-lt"/>
                </a:rPr>
                <a:t>3</a:t>
              </a:r>
              <a:r>
                <a:rPr lang="en-US" sz="2800" b="1">
                  <a:solidFill>
                    <a:srgbClr val="FF0000"/>
                  </a:solidFill>
                  <a:latin typeface="+mj-lt"/>
                </a:rPr>
                <a:t>  +  3H</a:t>
              </a:r>
              <a:r>
                <a:rPr lang="en-US" sz="2800" b="1" baseline="30000">
                  <a:solidFill>
                    <a:srgbClr val="FF0000"/>
                  </a:solidFill>
                  <a:latin typeface="+mj-lt"/>
                </a:rPr>
                <a:t>+</a:t>
              </a:r>
            </a:p>
          </p:txBody>
        </p:sp>
      </p:grpSp>
      <p:sp>
        <p:nvSpPr>
          <p:cNvPr id="30" name="TextBox 29">
            <a:extLst>
              <a:ext uri="{FF2B5EF4-FFF2-40B4-BE49-F238E27FC236}">
                <a16:creationId xmlns:a16="http://schemas.microsoft.com/office/drawing/2014/main" id="{2770CFDD-D4BB-9258-2B62-EE5A1BAA0880}"/>
              </a:ext>
            </a:extLst>
          </p:cNvPr>
          <p:cNvSpPr txBox="1"/>
          <p:nvPr/>
        </p:nvSpPr>
        <p:spPr>
          <a:xfrm>
            <a:off x="8849993" y="2625141"/>
            <a:ext cx="730460" cy="561885"/>
          </a:xfrm>
          <a:prstGeom prst="rect">
            <a:avLst/>
          </a:prstGeom>
          <a:noFill/>
        </p:spPr>
        <p:txBody>
          <a:bodyPr wrap="square" rtlCol="0">
            <a:spAutoFit/>
          </a:bodyPr>
          <a:lstStyle/>
          <a:p>
            <a:pPr>
              <a:lnSpc>
                <a:spcPct val="120000"/>
              </a:lnSpc>
            </a:pPr>
            <a:r>
              <a:rPr lang="en-US" sz="2800" b="1">
                <a:solidFill>
                  <a:srgbClr val="7030A0"/>
                </a:solidFill>
                <a:latin typeface="+mj-lt"/>
              </a:rPr>
              <a:t>(7)</a:t>
            </a:r>
          </a:p>
        </p:txBody>
      </p:sp>
      <p:pic>
        <p:nvPicPr>
          <p:cNvPr id="259" name="Picture 258">
            <a:extLst>
              <a:ext uri="{FF2B5EF4-FFF2-40B4-BE49-F238E27FC236}">
                <a16:creationId xmlns:a16="http://schemas.microsoft.com/office/drawing/2014/main" id="{40B1D6D4-8425-2001-DAB5-5A6B3FB50AB6}"/>
              </a:ext>
            </a:extLst>
          </p:cNvPr>
          <p:cNvPicPr>
            <a:picLocks noChangeAspect="1"/>
          </p:cNvPicPr>
          <p:nvPr/>
        </p:nvPicPr>
        <p:blipFill rotWithShape="1">
          <a:blip r:embed="rId9"/>
          <a:srcRect t="36875" b="36875"/>
          <a:stretch/>
        </p:blipFill>
        <p:spPr>
          <a:xfrm>
            <a:off x="1524000" y="4810125"/>
            <a:ext cx="9144000" cy="1800226"/>
          </a:xfrm>
          <a:prstGeom prst="rect">
            <a:avLst/>
          </a:prstGeom>
          <a:ln w="38100">
            <a:solidFill>
              <a:srgbClr val="002060"/>
            </a:solidFill>
          </a:ln>
        </p:spPr>
      </p:pic>
    </p:spTree>
    <p:extLst>
      <p:ext uri="{BB962C8B-B14F-4D97-AF65-F5344CB8AC3E}">
        <p14:creationId xmlns:p14="http://schemas.microsoft.com/office/powerpoint/2010/main" val="3026816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2" presetClass="entr" presetSubtype="4" decel="100000" fill="hold" nodeType="withEffect">
                                  <p:stCondLst>
                                    <p:cond delay="0"/>
                                  </p:stCondLst>
                                  <p:childTnLst>
                                    <p:set>
                                      <p:cBhvr>
                                        <p:cTn id="17" dur="1" fill="hold">
                                          <p:stCondLst>
                                            <p:cond delay="0"/>
                                          </p:stCondLst>
                                        </p:cTn>
                                        <p:tgtEl>
                                          <p:spTgt spid="259"/>
                                        </p:tgtEl>
                                        <p:attrNameLst>
                                          <p:attrName>style.visibility</p:attrName>
                                        </p:attrNameLst>
                                      </p:cBhvr>
                                      <p:to>
                                        <p:strVal val="visible"/>
                                      </p:to>
                                    </p:set>
                                    <p:anim calcmode="lin" valueType="num">
                                      <p:cBhvr additive="base">
                                        <p:cTn id="18" dur="1000" fill="hold"/>
                                        <p:tgtEl>
                                          <p:spTgt spid="259"/>
                                        </p:tgtEl>
                                        <p:attrNameLst>
                                          <p:attrName>ppt_x</p:attrName>
                                        </p:attrNameLst>
                                      </p:cBhvr>
                                      <p:tavLst>
                                        <p:tav tm="0">
                                          <p:val>
                                            <p:strVal val="#ppt_x"/>
                                          </p:val>
                                        </p:tav>
                                        <p:tav tm="100000">
                                          <p:val>
                                            <p:strVal val="#ppt_x"/>
                                          </p:val>
                                        </p:tav>
                                      </p:tavLst>
                                    </p:anim>
                                    <p:anim calcmode="lin" valueType="num">
                                      <p:cBhvr additive="base">
                                        <p:cTn id="19" dur="1000" fill="hold"/>
                                        <p:tgtEl>
                                          <p:spTgt spid="2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3"/>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4"/>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5"/>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6"/>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7"/>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8"/>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40" name="Group 339">
            <a:extLst>
              <a:ext uri="{FF2B5EF4-FFF2-40B4-BE49-F238E27FC236}">
                <a16:creationId xmlns:a16="http://schemas.microsoft.com/office/drawing/2014/main" id="{63A6370C-653B-879F-9556-453D892F72E7}"/>
              </a:ext>
            </a:extLst>
          </p:cNvPr>
          <p:cNvGrpSpPr/>
          <p:nvPr/>
        </p:nvGrpSpPr>
        <p:grpSpPr>
          <a:xfrm>
            <a:off x="665857" y="546362"/>
            <a:ext cx="10860286" cy="1917438"/>
            <a:chOff x="1026914" y="546362"/>
            <a:chExt cx="10860286" cy="1917438"/>
          </a:xfrm>
        </p:grpSpPr>
        <p:sp>
          <p:nvSpPr>
            <p:cNvPr id="260" name="Rectangle: Rounded Corners 259">
              <a:extLst>
                <a:ext uri="{FF2B5EF4-FFF2-40B4-BE49-F238E27FC236}">
                  <a16:creationId xmlns:a16="http://schemas.microsoft.com/office/drawing/2014/main" id="{DACB8500-0D26-2494-946E-B9B5B27ED1A2}"/>
                </a:ext>
              </a:extLst>
            </p:cNvPr>
            <p:cNvSpPr/>
            <p:nvPr/>
          </p:nvSpPr>
          <p:spPr>
            <a:xfrm>
              <a:off x="1389718" y="857049"/>
              <a:ext cx="10497482" cy="1606751"/>
            </a:xfrm>
            <a:prstGeom prst="roundRect">
              <a:avLst/>
            </a:prstGeom>
            <a:solidFill>
              <a:srgbClr val="EEDDFF"/>
            </a:solidFill>
            <a:ln w="57150">
              <a:solidFill>
                <a:srgbClr val="A62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F2DF66C6-446A-5C23-F6B3-01C3FE49B92A}"/>
                </a:ext>
              </a:extLst>
            </p:cNvPr>
            <p:cNvSpPr/>
            <p:nvPr/>
          </p:nvSpPr>
          <p:spPr>
            <a:xfrm>
              <a:off x="1026914" y="546362"/>
              <a:ext cx="871538" cy="871538"/>
            </a:xfrm>
            <a:prstGeom prst="ellipse">
              <a:avLst/>
            </a:prstGeom>
            <a:solidFill>
              <a:schemeClr val="bg1"/>
            </a:solidFill>
            <a:ln w="38100">
              <a:solidFill>
                <a:srgbClr val="631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TextBox 262">
              <a:extLst>
                <a:ext uri="{FF2B5EF4-FFF2-40B4-BE49-F238E27FC236}">
                  <a16:creationId xmlns:a16="http://schemas.microsoft.com/office/drawing/2014/main" id="{7E0F42A3-5F36-8BC8-D3FB-2CD8922E386E}"/>
                </a:ext>
              </a:extLst>
            </p:cNvPr>
            <p:cNvSpPr txBox="1"/>
            <p:nvPr/>
          </p:nvSpPr>
          <p:spPr>
            <a:xfrm>
              <a:off x="1932582" y="1000275"/>
              <a:ext cx="9840318" cy="1320298"/>
            </a:xfrm>
            <a:prstGeom prst="rect">
              <a:avLst/>
            </a:prstGeom>
            <a:noFill/>
          </p:spPr>
          <p:txBody>
            <a:bodyPr wrap="square" rtlCol="0">
              <a:spAutoFit/>
            </a:bodyPr>
            <a:lstStyle/>
            <a:p>
              <a:pPr>
                <a:lnSpc>
                  <a:spcPct val="125000"/>
                </a:lnSpc>
              </a:pPr>
              <a:r>
                <a:rPr lang="en-US" sz="2200" b="1"/>
                <a:t>Tương tự Ví dụ 5, hãy cho biết dung dịch phèn sắt (NH</a:t>
              </a:r>
              <a:r>
                <a:rPr lang="en-US" sz="2200" b="1" baseline="-25000"/>
                <a:t>4</a:t>
              </a:r>
              <a:r>
                <a:rPr lang="en-US" sz="2200" b="1"/>
                <a:t>Fe(SO</a:t>
              </a:r>
              <a:r>
                <a:rPr lang="en-US" sz="2200" b="1" baseline="-25000"/>
                <a:t>4</a:t>
              </a:r>
              <a:r>
                <a:rPr lang="en-US" sz="2200" b="1"/>
                <a:t>)</a:t>
              </a:r>
              <a:r>
                <a:rPr lang="en-US" sz="2200" b="1" baseline="-25000"/>
                <a:t>2</a:t>
              </a:r>
              <a:r>
                <a:rPr lang="en-US" sz="2200" b="1"/>
                <a:t>)</a:t>
              </a:r>
              <a:r>
                <a:rPr lang="en-US" sz="2200" b="1">
                  <a:latin typeface="+mj-lt"/>
                </a:rPr>
                <a:t>·12H</a:t>
              </a:r>
              <a:r>
                <a:rPr lang="en-US" sz="2200" b="1" baseline="-25000">
                  <a:latin typeface="+mj-lt"/>
                </a:rPr>
                <a:t>2</a:t>
              </a:r>
              <a:r>
                <a:rPr lang="en-US" sz="2200" b="1">
                  <a:latin typeface="+mj-lt"/>
                </a:rPr>
                <a:t>O) có môi trường acid hay base. Giải thích. Vì sao người ta có thể dùng phèn sắt để loại bỏ các chất lơ lửng trong nước?</a:t>
              </a:r>
              <a:endParaRPr lang="en-US" sz="2200" b="1"/>
            </a:p>
          </p:txBody>
        </p:sp>
        <p:grpSp>
          <p:nvGrpSpPr>
            <p:cNvPr id="337" name="Group 336">
              <a:extLst>
                <a:ext uri="{FF2B5EF4-FFF2-40B4-BE49-F238E27FC236}">
                  <a16:creationId xmlns:a16="http://schemas.microsoft.com/office/drawing/2014/main" id="{95DA4564-CAAA-9DF6-DABD-6FA46729BAFC}"/>
                </a:ext>
              </a:extLst>
            </p:cNvPr>
            <p:cNvGrpSpPr/>
            <p:nvPr/>
          </p:nvGrpSpPr>
          <p:grpSpPr>
            <a:xfrm>
              <a:off x="1163241" y="687558"/>
              <a:ext cx="598884" cy="626247"/>
              <a:chOff x="1163241" y="655229"/>
              <a:chExt cx="598884" cy="626247"/>
            </a:xfrm>
          </p:grpSpPr>
          <p:grpSp>
            <p:nvGrpSpPr>
              <p:cNvPr id="334" name="Group 333">
                <a:extLst>
                  <a:ext uri="{FF2B5EF4-FFF2-40B4-BE49-F238E27FC236}">
                    <a16:creationId xmlns:a16="http://schemas.microsoft.com/office/drawing/2014/main" id="{BE0150A1-0F92-2E69-BC25-259294A0C173}"/>
                  </a:ext>
                </a:extLst>
              </p:cNvPr>
              <p:cNvGrpSpPr/>
              <p:nvPr/>
            </p:nvGrpSpPr>
            <p:grpSpPr>
              <a:xfrm>
                <a:off x="1163241" y="682786"/>
                <a:ext cx="598884" cy="598690"/>
                <a:chOff x="1087650" y="607219"/>
                <a:chExt cx="750066" cy="749824"/>
              </a:xfrm>
            </p:grpSpPr>
            <p:grpSp>
              <p:nvGrpSpPr>
                <p:cNvPr id="327" name="Group 326">
                  <a:extLst>
                    <a:ext uri="{FF2B5EF4-FFF2-40B4-BE49-F238E27FC236}">
                      <a16:creationId xmlns:a16="http://schemas.microsoft.com/office/drawing/2014/main" id="{648093C6-9C28-8D1F-55B1-7770E17B036D}"/>
                    </a:ext>
                  </a:extLst>
                </p:cNvPr>
                <p:cNvGrpSpPr/>
                <p:nvPr/>
              </p:nvGrpSpPr>
              <p:grpSpPr>
                <a:xfrm>
                  <a:off x="1087650" y="607219"/>
                  <a:ext cx="750066" cy="749824"/>
                  <a:chOff x="1143168" y="664784"/>
                  <a:chExt cx="6713052" cy="6710884"/>
                </a:xfrm>
              </p:grpSpPr>
              <p:grpSp>
                <p:nvGrpSpPr>
                  <p:cNvPr id="328" name="Group 327">
                    <a:extLst>
                      <a:ext uri="{FF2B5EF4-FFF2-40B4-BE49-F238E27FC236}">
                        <a16:creationId xmlns:a16="http://schemas.microsoft.com/office/drawing/2014/main" id="{B469AF03-E0B1-8B29-4622-68912B0954A4}"/>
                      </a:ext>
                    </a:extLst>
                  </p:cNvPr>
                  <p:cNvGrpSpPr/>
                  <p:nvPr/>
                </p:nvGrpSpPr>
                <p:grpSpPr>
                  <a:xfrm>
                    <a:off x="4494492" y="664784"/>
                    <a:ext cx="3361728" cy="6710884"/>
                    <a:chOff x="4494492" y="664784"/>
                    <a:chExt cx="3361728" cy="6710884"/>
                  </a:xfrm>
                </p:grpSpPr>
                <p:pic>
                  <p:nvPicPr>
                    <p:cNvPr id="332" name="Picture 331">
                      <a:extLst>
                        <a:ext uri="{FF2B5EF4-FFF2-40B4-BE49-F238E27FC236}">
                          <a16:creationId xmlns:a16="http://schemas.microsoft.com/office/drawing/2014/main" id="{EF540560-1D10-8089-BDC2-DAB3AD480A8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333" name="Flowchart: Delay 332">
                      <a:extLst>
                        <a:ext uri="{FF2B5EF4-FFF2-40B4-BE49-F238E27FC236}">
                          <a16:creationId xmlns:a16="http://schemas.microsoft.com/office/drawing/2014/main" id="{D1298537-E802-FD58-A8C2-81892331D404}"/>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 name="Group 328">
                    <a:extLst>
                      <a:ext uri="{FF2B5EF4-FFF2-40B4-BE49-F238E27FC236}">
                        <a16:creationId xmlns:a16="http://schemas.microsoft.com/office/drawing/2014/main" id="{3DD89B3B-E2F4-730C-4061-6EEE0CD7933D}"/>
                      </a:ext>
                    </a:extLst>
                  </p:cNvPr>
                  <p:cNvGrpSpPr/>
                  <p:nvPr/>
                </p:nvGrpSpPr>
                <p:grpSpPr>
                  <a:xfrm flipH="1">
                    <a:off x="1143168" y="664784"/>
                    <a:ext cx="3361728" cy="6710884"/>
                    <a:chOff x="4494492" y="664784"/>
                    <a:chExt cx="3361728" cy="6710884"/>
                  </a:xfrm>
                </p:grpSpPr>
                <p:pic>
                  <p:nvPicPr>
                    <p:cNvPr id="330" name="Picture 329">
                      <a:extLst>
                        <a:ext uri="{FF2B5EF4-FFF2-40B4-BE49-F238E27FC236}">
                          <a16:creationId xmlns:a16="http://schemas.microsoft.com/office/drawing/2014/main" id="{241116AB-275A-92C1-B077-D9E8D47FA73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331" name="Flowchart: Delay 330">
                      <a:extLst>
                        <a:ext uri="{FF2B5EF4-FFF2-40B4-BE49-F238E27FC236}">
                          <a16:creationId xmlns:a16="http://schemas.microsoft.com/office/drawing/2014/main" id="{9847EF19-2C3E-557A-513E-BFF8011E71DD}"/>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7" name="Group 306">
                  <a:extLst>
                    <a:ext uri="{FF2B5EF4-FFF2-40B4-BE49-F238E27FC236}">
                      <a16:creationId xmlns:a16="http://schemas.microsoft.com/office/drawing/2014/main" id="{5E381A13-4669-14C7-2795-17DF42714B25}"/>
                    </a:ext>
                  </a:extLst>
                </p:cNvPr>
                <p:cNvGrpSpPr/>
                <p:nvPr/>
              </p:nvGrpSpPr>
              <p:grpSpPr>
                <a:xfrm>
                  <a:off x="1127973" y="647529"/>
                  <a:ext cx="669420" cy="669204"/>
                  <a:chOff x="1143168" y="664784"/>
                  <a:chExt cx="6713052" cy="6710884"/>
                </a:xfrm>
              </p:grpSpPr>
              <p:grpSp>
                <p:nvGrpSpPr>
                  <p:cNvPr id="274" name="Group 273">
                    <a:extLst>
                      <a:ext uri="{FF2B5EF4-FFF2-40B4-BE49-F238E27FC236}">
                        <a16:creationId xmlns:a16="http://schemas.microsoft.com/office/drawing/2014/main" id="{7C8D26B5-A72C-C68C-C0FF-5ADF6341EB4C}"/>
                      </a:ext>
                    </a:extLst>
                  </p:cNvPr>
                  <p:cNvGrpSpPr/>
                  <p:nvPr/>
                </p:nvGrpSpPr>
                <p:grpSpPr>
                  <a:xfrm>
                    <a:off x="4494492" y="664784"/>
                    <a:ext cx="3361728" cy="6710884"/>
                    <a:chOff x="4494492" y="664784"/>
                    <a:chExt cx="3361728" cy="6710884"/>
                  </a:xfrm>
                </p:grpSpPr>
                <p:pic>
                  <p:nvPicPr>
                    <p:cNvPr id="269" name="Picture 268">
                      <a:extLst>
                        <a:ext uri="{FF2B5EF4-FFF2-40B4-BE49-F238E27FC236}">
                          <a16:creationId xmlns:a16="http://schemas.microsoft.com/office/drawing/2014/main" id="{DFFCCD55-9B4B-9BC3-B421-C588C33C5EE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270" name="Flowchart: Delay 269">
                      <a:extLst>
                        <a:ext uri="{FF2B5EF4-FFF2-40B4-BE49-F238E27FC236}">
                          <a16:creationId xmlns:a16="http://schemas.microsoft.com/office/drawing/2014/main" id="{BAE0C514-E522-CD62-DCC6-424D36C7E847}"/>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3" name="Group 282">
                    <a:extLst>
                      <a:ext uri="{FF2B5EF4-FFF2-40B4-BE49-F238E27FC236}">
                        <a16:creationId xmlns:a16="http://schemas.microsoft.com/office/drawing/2014/main" id="{E8C622C8-791B-E610-14F7-350247842F03}"/>
                      </a:ext>
                    </a:extLst>
                  </p:cNvPr>
                  <p:cNvGrpSpPr/>
                  <p:nvPr/>
                </p:nvGrpSpPr>
                <p:grpSpPr>
                  <a:xfrm flipH="1">
                    <a:off x="1143168" y="664784"/>
                    <a:ext cx="3361728" cy="6710884"/>
                    <a:chOff x="4494492" y="664784"/>
                    <a:chExt cx="3361728" cy="6710884"/>
                  </a:xfrm>
                </p:grpSpPr>
                <p:pic>
                  <p:nvPicPr>
                    <p:cNvPr id="286" name="Picture 285">
                      <a:extLst>
                        <a:ext uri="{FF2B5EF4-FFF2-40B4-BE49-F238E27FC236}">
                          <a16:creationId xmlns:a16="http://schemas.microsoft.com/office/drawing/2014/main" id="{4EB7AE7B-A9F5-8492-92CD-8DE42B250D9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287" name="Flowchart: Delay 286">
                      <a:extLst>
                        <a:ext uri="{FF2B5EF4-FFF2-40B4-BE49-F238E27FC236}">
                          <a16:creationId xmlns:a16="http://schemas.microsoft.com/office/drawing/2014/main" id="{26174AD2-DEAD-EE60-6866-58490500BAA1}"/>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336" name="Picture 335">
                <a:extLst>
                  <a:ext uri="{FF2B5EF4-FFF2-40B4-BE49-F238E27FC236}">
                    <a16:creationId xmlns:a16="http://schemas.microsoft.com/office/drawing/2014/main" id="{F719545B-B59A-7B8C-B16C-C95EADD0D1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155468">
                <a:off x="1299754" y="655229"/>
                <a:ext cx="410698" cy="410698"/>
              </a:xfrm>
              <a:prstGeom prst="rect">
                <a:avLst/>
              </a:prstGeom>
            </p:spPr>
          </p:pic>
        </p:grpSp>
      </p:grpSp>
      <p:sp>
        <p:nvSpPr>
          <p:cNvPr id="341" name="Rectangle: Rounded Corners 340">
            <a:extLst>
              <a:ext uri="{FF2B5EF4-FFF2-40B4-BE49-F238E27FC236}">
                <a16:creationId xmlns:a16="http://schemas.microsoft.com/office/drawing/2014/main" id="{A9983771-000B-73F6-F018-1771B13871E7}"/>
              </a:ext>
            </a:extLst>
          </p:cNvPr>
          <p:cNvSpPr/>
          <p:nvPr/>
        </p:nvSpPr>
        <p:spPr>
          <a:xfrm>
            <a:off x="489161" y="2728640"/>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grpSp>
        <p:nvGrpSpPr>
          <p:cNvPr id="345" name="Group 344">
            <a:extLst>
              <a:ext uri="{FF2B5EF4-FFF2-40B4-BE49-F238E27FC236}">
                <a16:creationId xmlns:a16="http://schemas.microsoft.com/office/drawing/2014/main" id="{CF88142B-4EC2-6689-6B60-0F205EF43625}"/>
              </a:ext>
            </a:extLst>
          </p:cNvPr>
          <p:cNvGrpSpPr/>
          <p:nvPr/>
        </p:nvGrpSpPr>
        <p:grpSpPr>
          <a:xfrm>
            <a:off x="1818006" y="3784600"/>
            <a:ext cx="5565400" cy="686264"/>
            <a:chOff x="2003803" y="2228606"/>
            <a:chExt cx="5565400" cy="686264"/>
          </a:xfrm>
        </p:grpSpPr>
        <p:sp>
          <p:nvSpPr>
            <p:cNvPr id="346" name="Hexagon 345">
              <a:extLst>
                <a:ext uri="{FF2B5EF4-FFF2-40B4-BE49-F238E27FC236}">
                  <a16:creationId xmlns:a16="http://schemas.microsoft.com/office/drawing/2014/main" id="{08F09232-8A6C-CF74-F453-0EA6410DED54}"/>
                </a:ext>
              </a:extLst>
            </p:cNvPr>
            <p:cNvSpPr/>
            <p:nvPr/>
          </p:nvSpPr>
          <p:spPr>
            <a:xfrm>
              <a:off x="2003803" y="2228606"/>
              <a:ext cx="5565400"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TextBox 346">
              <a:extLst>
                <a:ext uri="{FF2B5EF4-FFF2-40B4-BE49-F238E27FC236}">
                  <a16:creationId xmlns:a16="http://schemas.microsoft.com/office/drawing/2014/main" id="{F5016076-0AF1-29F3-9787-EC0AE9B3759A}"/>
                </a:ext>
              </a:extLst>
            </p:cNvPr>
            <p:cNvSpPr txBox="1"/>
            <p:nvPr/>
          </p:nvSpPr>
          <p:spPr>
            <a:xfrm>
              <a:off x="2266441" y="2329178"/>
              <a:ext cx="5040125" cy="523220"/>
            </a:xfrm>
            <a:prstGeom prst="rect">
              <a:avLst/>
            </a:prstGeom>
            <a:noFill/>
          </p:spPr>
          <p:txBody>
            <a:bodyPr wrap="square" rtlCol="0">
              <a:spAutoFit/>
            </a:bodyPr>
            <a:lstStyle/>
            <a:p>
              <a:pPr algn="ctr"/>
              <a:r>
                <a:rPr lang="pt-BR" sz="2800" b="1">
                  <a:solidFill>
                    <a:srgbClr val="FF0000"/>
                  </a:solidFill>
                  <a:latin typeface="+mj-lt"/>
                </a:rPr>
                <a:t>Fe</a:t>
              </a:r>
              <a:r>
                <a:rPr lang="pt-BR" sz="2800" b="1" baseline="30000">
                  <a:solidFill>
                    <a:srgbClr val="FF0000"/>
                  </a:solidFill>
                  <a:latin typeface="+mj-lt"/>
                </a:rPr>
                <a:t>3+</a:t>
              </a:r>
              <a:r>
                <a:rPr lang="pt-BR" sz="2800" b="1">
                  <a:solidFill>
                    <a:srgbClr val="FF0000"/>
                  </a:solidFill>
                  <a:latin typeface="+mj-lt"/>
                </a:rPr>
                <a:t> + 3H</a:t>
              </a:r>
              <a:r>
                <a:rPr lang="pt-BR" sz="2800" b="1" baseline="-25000">
                  <a:solidFill>
                    <a:srgbClr val="FF0000"/>
                  </a:solidFill>
                  <a:latin typeface="+mj-lt"/>
                </a:rPr>
                <a:t>2</a:t>
              </a:r>
              <a:r>
                <a:rPr lang="pt-BR" sz="2800" b="1">
                  <a:solidFill>
                    <a:srgbClr val="FF0000"/>
                  </a:solidFill>
                  <a:latin typeface="+mj-lt"/>
                </a:rPr>
                <a:t>O → Fe(OH)</a:t>
              </a:r>
              <a:r>
                <a:rPr lang="pt-BR" sz="2800" b="1" baseline="-25000">
                  <a:solidFill>
                    <a:srgbClr val="FF0000"/>
                  </a:solidFill>
                  <a:latin typeface="+mj-lt"/>
                </a:rPr>
                <a:t>3</a:t>
              </a:r>
              <a:r>
                <a:rPr lang="pt-BR" sz="2800" b="1">
                  <a:solidFill>
                    <a:srgbClr val="FF0000"/>
                  </a:solidFill>
                  <a:latin typeface="+mj-lt"/>
                </a:rPr>
                <a:t> + 3H</a:t>
              </a:r>
              <a:r>
                <a:rPr lang="pt-BR" sz="2800" b="1" baseline="30000">
                  <a:solidFill>
                    <a:srgbClr val="FF0000"/>
                  </a:solidFill>
                  <a:latin typeface="+mj-lt"/>
                </a:rPr>
                <a:t>+</a:t>
              </a:r>
              <a:endParaRPr lang="en-US" sz="2800" b="1" baseline="30000">
                <a:solidFill>
                  <a:srgbClr val="FF0000"/>
                </a:solidFill>
                <a:latin typeface="+mj-lt"/>
              </a:endParaRPr>
            </a:p>
          </p:txBody>
        </p:sp>
      </p:grpSp>
      <p:grpSp>
        <p:nvGrpSpPr>
          <p:cNvPr id="349" name="Group 348">
            <a:extLst>
              <a:ext uri="{FF2B5EF4-FFF2-40B4-BE49-F238E27FC236}">
                <a16:creationId xmlns:a16="http://schemas.microsoft.com/office/drawing/2014/main" id="{3404A6FE-772B-C767-0B0C-F1D28216A511}"/>
              </a:ext>
            </a:extLst>
          </p:cNvPr>
          <p:cNvGrpSpPr/>
          <p:nvPr/>
        </p:nvGrpSpPr>
        <p:grpSpPr>
          <a:xfrm>
            <a:off x="1818006" y="2799651"/>
            <a:ext cx="9726294" cy="686264"/>
            <a:chOff x="2069466" y="2799651"/>
            <a:chExt cx="9726294" cy="686264"/>
          </a:xfrm>
        </p:grpSpPr>
        <p:sp>
          <p:nvSpPr>
            <p:cNvPr id="343" name="Hexagon 342">
              <a:extLst>
                <a:ext uri="{FF2B5EF4-FFF2-40B4-BE49-F238E27FC236}">
                  <a16:creationId xmlns:a16="http://schemas.microsoft.com/office/drawing/2014/main" id="{69CB8A77-4ABF-8455-C68B-94A6957CDD5F}"/>
                </a:ext>
              </a:extLst>
            </p:cNvPr>
            <p:cNvSpPr/>
            <p:nvPr/>
          </p:nvSpPr>
          <p:spPr>
            <a:xfrm>
              <a:off x="2069466" y="2799651"/>
              <a:ext cx="9726294"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TextBox 343">
              <a:extLst>
                <a:ext uri="{FF2B5EF4-FFF2-40B4-BE49-F238E27FC236}">
                  <a16:creationId xmlns:a16="http://schemas.microsoft.com/office/drawing/2014/main" id="{FAF7AACC-1D2D-3738-281A-BFC7EDC46F32}"/>
                </a:ext>
              </a:extLst>
            </p:cNvPr>
            <p:cNvSpPr txBox="1"/>
            <p:nvPr/>
          </p:nvSpPr>
          <p:spPr>
            <a:xfrm>
              <a:off x="2211960" y="2881173"/>
              <a:ext cx="9441306" cy="523220"/>
            </a:xfrm>
            <a:prstGeom prst="rect">
              <a:avLst/>
            </a:prstGeom>
            <a:noFill/>
          </p:spPr>
          <p:txBody>
            <a:bodyPr wrap="square" rtlCol="0">
              <a:spAutoFit/>
            </a:bodyPr>
            <a:lstStyle/>
            <a:p>
              <a:pPr algn="ctr"/>
              <a:r>
                <a:rPr lang="pt-BR" sz="2800" b="1">
                  <a:solidFill>
                    <a:srgbClr val="FF0000"/>
                  </a:solidFill>
                  <a:latin typeface="+mj-lt"/>
                </a:rPr>
                <a:t>NH</a:t>
              </a:r>
              <a:r>
                <a:rPr lang="pt-BR" sz="2800" b="1" baseline="-25000">
                  <a:solidFill>
                    <a:srgbClr val="FF0000"/>
                  </a:solidFill>
                  <a:latin typeface="+mj-lt"/>
                </a:rPr>
                <a:t>4</a:t>
              </a:r>
              <a:r>
                <a:rPr lang="pt-BR" sz="2800" b="1">
                  <a:solidFill>
                    <a:srgbClr val="FF0000"/>
                  </a:solidFill>
                  <a:latin typeface="+mj-lt"/>
                </a:rPr>
                <a:t>Fe(SO</a:t>
              </a:r>
              <a:r>
                <a:rPr lang="pt-BR" sz="2800" b="1" baseline="-25000">
                  <a:solidFill>
                    <a:srgbClr val="FF0000"/>
                  </a:solidFill>
                  <a:latin typeface="+mj-lt"/>
                </a:rPr>
                <a:t>4</a:t>
              </a:r>
              <a:r>
                <a:rPr lang="pt-BR" sz="2800" b="1">
                  <a:solidFill>
                    <a:srgbClr val="FF0000"/>
                  </a:solidFill>
                  <a:latin typeface="+mj-lt"/>
                </a:rPr>
                <a:t>)</a:t>
              </a:r>
              <a:r>
                <a:rPr lang="pt-BR" sz="2800" b="1" baseline="-25000">
                  <a:solidFill>
                    <a:srgbClr val="FF0000"/>
                  </a:solidFill>
                  <a:latin typeface="+mj-lt"/>
                </a:rPr>
                <a:t>2</a:t>
              </a:r>
              <a:r>
                <a:rPr lang="pt-BR" sz="2800" b="1">
                  <a:solidFill>
                    <a:srgbClr val="FF0000"/>
                  </a:solidFill>
                  <a:latin typeface="+mj-lt"/>
                </a:rPr>
                <a:t>·12H</a:t>
              </a:r>
              <a:r>
                <a:rPr lang="pt-BR" sz="2800" b="1" baseline="-25000">
                  <a:solidFill>
                    <a:srgbClr val="FF0000"/>
                  </a:solidFill>
                  <a:latin typeface="+mj-lt"/>
                </a:rPr>
                <a:t>2</a:t>
              </a:r>
              <a:r>
                <a:rPr lang="pt-BR" sz="2800" b="1">
                  <a:solidFill>
                    <a:srgbClr val="FF0000"/>
                  </a:solidFill>
                  <a:latin typeface="+mj-lt"/>
                </a:rPr>
                <a:t>O  →  NH</a:t>
              </a:r>
              <a:r>
                <a:rPr lang="pt-BR" sz="2800" b="1" baseline="-25000">
                  <a:solidFill>
                    <a:srgbClr val="FF0000"/>
                  </a:solidFill>
                  <a:latin typeface="+mj-lt"/>
                </a:rPr>
                <a:t>4</a:t>
              </a:r>
              <a:r>
                <a:rPr lang="pt-BR" sz="2800" b="1" baseline="30000">
                  <a:solidFill>
                    <a:srgbClr val="FF0000"/>
                  </a:solidFill>
                  <a:latin typeface="+mj-lt"/>
                </a:rPr>
                <a:t>+</a:t>
              </a:r>
              <a:r>
                <a:rPr lang="pt-BR" sz="2800" b="1">
                  <a:solidFill>
                    <a:srgbClr val="FF0000"/>
                  </a:solidFill>
                  <a:latin typeface="+mj-lt"/>
                </a:rPr>
                <a:t>  +  Fe</a:t>
              </a:r>
              <a:r>
                <a:rPr lang="pt-BR" sz="2800" b="1" baseline="-25000">
                  <a:solidFill>
                    <a:srgbClr val="FF0000"/>
                  </a:solidFill>
                  <a:latin typeface="+mj-lt"/>
                </a:rPr>
                <a:t>3</a:t>
              </a:r>
              <a:r>
                <a:rPr lang="pt-BR" sz="2800" b="1" baseline="30000">
                  <a:solidFill>
                    <a:srgbClr val="FF0000"/>
                  </a:solidFill>
                  <a:latin typeface="+mj-lt"/>
                </a:rPr>
                <a:t>+</a:t>
              </a:r>
              <a:r>
                <a:rPr lang="pt-BR" sz="2800" b="1">
                  <a:solidFill>
                    <a:srgbClr val="FF0000"/>
                  </a:solidFill>
                  <a:latin typeface="+mj-lt"/>
                </a:rPr>
                <a:t>  + 2SO</a:t>
              </a:r>
              <a:r>
                <a:rPr lang="pt-BR" sz="2800" b="1" baseline="-25000">
                  <a:solidFill>
                    <a:srgbClr val="FF0000"/>
                  </a:solidFill>
                  <a:latin typeface="+mj-lt"/>
                </a:rPr>
                <a:t>4</a:t>
              </a:r>
              <a:r>
                <a:rPr lang="pt-BR" sz="2800" b="1">
                  <a:solidFill>
                    <a:srgbClr val="FF0000"/>
                  </a:solidFill>
                  <a:latin typeface="+mj-lt"/>
                </a:rPr>
                <a:t>  +  12H</a:t>
              </a:r>
              <a:r>
                <a:rPr lang="pt-BR" sz="2800" b="1" baseline="-25000">
                  <a:solidFill>
                    <a:srgbClr val="FF0000"/>
                  </a:solidFill>
                  <a:latin typeface="+mj-lt"/>
                </a:rPr>
                <a:t>2</a:t>
              </a:r>
              <a:r>
                <a:rPr lang="pt-BR" sz="2800" b="1">
                  <a:solidFill>
                    <a:srgbClr val="FF0000"/>
                  </a:solidFill>
                  <a:latin typeface="+mj-lt"/>
                </a:rPr>
                <a:t>O</a:t>
              </a:r>
              <a:endParaRPr lang="en-US" sz="2800" b="1" baseline="30000">
                <a:solidFill>
                  <a:srgbClr val="FF0000"/>
                </a:solidFill>
                <a:latin typeface="+mj-lt"/>
              </a:endParaRPr>
            </a:p>
          </p:txBody>
        </p:sp>
        <p:sp>
          <p:nvSpPr>
            <p:cNvPr id="348" name="TextBox 347">
              <a:extLst>
                <a:ext uri="{FF2B5EF4-FFF2-40B4-BE49-F238E27FC236}">
                  <a16:creationId xmlns:a16="http://schemas.microsoft.com/office/drawing/2014/main" id="{149047E6-1B91-78DC-E4A1-EA4E28993C27}"/>
                </a:ext>
              </a:extLst>
            </p:cNvPr>
            <p:cNvSpPr txBox="1"/>
            <p:nvPr/>
          </p:nvSpPr>
          <p:spPr>
            <a:xfrm>
              <a:off x="9605168" y="2826189"/>
              <a:ext cx="389850" cy="369332"/>
            </a:xfrm>
            <a:prstGeom prst="rect">
              <a:avLst/>
            </a:prstGeom>
            <a:noFill/>
          </p:spPr>
          <p:txBody>
            <a:bodyPr wrap="none" rtlCol="0">
              <a:spAutoFit/>
            </a:bodyPr>
            <a:lstStyle/>
            <a:p>
              <a:r>
                <a:rPr lang="en-US" b="1">
                  <a:solidFill>
                    <a:srgbClr val="FF0000"/>
                  </a:solidFill>
                </a:rPr>
                <a:t>2-</a:t>
              </a:r>
            </a:p>
          </p:txBody>
        </p:sp>
      </p:grpSp>
      <p:sp>
        <p:nvSpPr>
          <p:cNvPr id="350" name="TextBox 349">
            <a:extLst>
              <a:ext uri="{FF2B5EF4-FFF2-40B4-BE49-F238E27FC236}">
                <a16:creationId xmlns:a16="http://schemas.microsoft.com/office/drawing/2014/main" id="{21303E0A-B00F-BD09-B6E5-A47B5359E74F}"/>
              </a:ext>
            </a:extLst>
          </p:cNvPr>
          <p:cNvSpPr txBox="1"/>
          <p:nvPr/>
        </p:nvSpPr>
        <p:spPr>
          <a:xfrm>
            <a:off x="2284310" y="4663319"/>
            <a:ext cx="8840890" cy="1273747"/>
          </a:xfrm>
          <a:prstGeom prst="rect">
            <a:avLst/>
          </a:prstGeom>
          <a:noFill/>
        </p:spPr>
        <p:txBody>
          <a:bodyPr wrap="square" rtlCol="0">
            <a:spAutoFit/>
          </a:bodyPr>
          <a:lstStyle/>
          <a:p>
            <a:pPr>
              <a:lnSpc>
                <a:spcPct val="120000"/>
              </a:lnSpc>
            </a:pPr>
            <a:r>
              <a:rPr lang="vi-VN" sz="2200"/>
              <a:t>Người ta có thể dùng phèn sắt để loại bỏ các chất lơ lửng trong nước vì nó hoạt động theo nguyên tắc keo tụ, giúp loại bỏ được phosphate và các chất khác,...</a:t>
            </a:r>
            <a:endParaRPr lang="en-US" sz="2200"/>
          </a:p>
        </p:txBody>
      </p:sp>
      <p:pic>
        <p:nvPicPr>
          <p:cNvPr id="351" name="Picture 350">
            <a:extLst>
              <a:ext uri="{FF2B5EF4-FFF2-40B4-BE49-F238E27FC236}">
                <a16:creationId xmlns:a16="http://schemas.microsoft.com/office/drawing/2014/main" id="{1351B746-58F6-2C21-78F3-E7DE9C35C8A9}"/>
              </a:ext>
            </a:extLst>
          </p:cNvPr>
          <p:cNvPicPr>
            <a:picLocks noChangeAspect="1"/>
          </p:cNvPicPr>
          <p:nvPr/>
        </p:nvPicPr>
        <p:blipFill>
          <a:blip r:embed="rId13"/>
          <a:stretch>
            <a:fillRect/>
          </a:stretch>
        </p:blipFill>
        <p:spPr>
          <a:xfrm>
            <a:off x="1610019" y="4780830"/>
            <a:ext cx="632460" cy="632460"/>
          </a:xfrm>
          <a:prstGeom prst="rect">
            <a:avLst/>
          </a:prstGeom>
        </p:spPr>
      </p:pic>
    </p:spTree>
    <p:extLst>
      <p:ext uri="{BB962C8B-B14F-4D97-AF65-F5344CB8AC3E}">
        <p14:creationId xmlns:p14="http://schemas.microsoft.com/office/powerpoint/2010/main" val="94748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randombar(horizontal)">
                                      <p:cBhvr>
                                        <p:cTn id="7" dur="500"/>
                                        <p:tgtEl>
                                          <p:spTgt spid="349"/>
                                        </p:tgtEl>
                                      </p:cBhvr>
                                    </p:animEffect>
                                  </p:childTnLst>
                                </p:cTn>
                              </p:par>
                              <p:par>
                                <p:cTn id="8" presetID="14" presetClass="entr" presetSubtype="10"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Effect transition="in" filter="randombar(horizontal)">
                                      <p:cBhvr>
                                        <p:cTn id="10" dur="500"/>
                                        <p:tgtEl>
                                          <p:spTgt spid="345"/>
                                        </p:tgtEl>
                                      </p:cBhvr>
                                    </p:animEffect>
                                  </p:childTnLst>
                                </p:cTn>
                              </p:par>
                              <p:par>
                                <p:cTn id="11" presetID="10" presetClass="entr" presetSubtype="0" fill="hold" nodeType="withEffect">
                                  <p:stCondLst>
                                    <p:cond delay="0"/>
                                  </p:stCondLst>
                                  <p:childTnLst>
                                    <p:set>
                                      <p:cBhvr>
                                        <p:cTn id="12" dur="1" fill="hold">
                                          <p:stCondLst>
                                            <p:cond delay="0"/>
                                          </p:stCondLst>
                                        </p:cTn>
                                        <p:tgtEl>
                                          <p:spTgt spid="351"/>
                                        </p:tgtEl>
                                        <p:attrNameLst>
                                          <p:attrName>style.visibility</p:attrName>
                                        </p:attrNameLst>
                                      </p:cBhvr>
                                      <p:to>
                                        <p:strVal val="visible"/>
                                      </p:to>
                                    </p:set>
                                    <p:animEffect transition="in" filter="fade">
                                      <p:cBhvr>
                                        <p:cTn id="13" dur="500"/>
                                        <p:tgtEl>
                                          <p:spTgt spid="3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0"/>
                                        </p:tgtEl>
                                        <p:attrNameLst>
                                          <p:attrName>style.visibility</p:attrName>
                                        </p:attrNameLst>
                                      </p:cBhvr>
                                      <p:to>
                                        <p:strVal val="visible"/>
                                      </p:to>
                                    </p:set>
                                    <p:animEffect transition="in" filter="fade">
                                      <p:cBhvr>
                                        <p:cTn id="16"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5D1B8F13-F757-530F-7C8F-7215AA604B1D}"/>
              </a:ext>
            </a:extLst>
          </p:cNvPr>
          <p:cNvGrpSpPr/>
          <p:nvPr/>
        </p:nvGrpSpPr>
        <p:grpSpPr>
          <a:xfrm>
            <a:off x="2171099" y="0"/>
            <a:ext cx="7849803" cy="1013461"/>
            <a:chOff x="2171099" y="0"/>
            <a:chExt cx="7849803" cy="1013461"/>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9" y="0"/>
              <a:ext cx="7849803" cy="1013461"/>
              <a:chOff x="2512638" y="0"/>
              <a:chExt cx="7487967" cy="1013461"/>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874704" y="-3112441"/>
                <a:ext cx="763836"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09800" y="339676"/>
              <a:ext cx="7772400" cy="443198"/>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2. ACID/ BASE MẠNH VÀ ACID/ BASE YẾU</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2A32ECF9-AC7B-D416-643F-6171CFEFD98D}"/>
              </a:ext>
            </a:extLst>
          </p:cNvPr>
          <p:cNvGrpSpPr/>
          <p:nvPr/>
        </p:nvGrpSpPr>
        <p:grpSpPr>
          <a:xfrm>
            <a:off x="647700" y="850900"/>
            <a:ext cx="1988820" cy="809625"/>
            <a:chOff x="723900" y="1057275"/>
            <a:chExt cx="1988820" cy="809625"/>
          </a:xfrm>
        </p:grpSpPr>
        <p:sp>
          <p:nvSpPr>
            <p:cNvPr id="256" name="Rectangle: Rounded Corners 255">
              <a:extLst>
                <a:ext uri="{FF2B5EF4-FFF2-40B4-BE49-F238E27FC236}">
                  <a16:creationId xmlns:a16="http://schemas.microsoft.com/office/drawing/2014/main" id="{2AB79C4A-9296-6F0B-B267-8F419632AD2E}"/>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7" name="Picture 2" descr="Chemistry - Free education icons">
              <a:extLst>
                <a:ext uri="{FF2B5EF4-FFF2-40B4-BE49-F238E27FC236}">
                  <a16:creationId xmlns:a16="http://schemas.microsoft.com/office/drawing/2014/main" id="{A251C157-5A5A-6319-33C9-BCE5EA6F80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58" name="TextBox 257">
              <a:extLst>
                <a:ext uri="{FF2B5EF4-FFF2-40B4-BE49-F238E27FC236}">
                  <a16:creationId xmlns:a16="http://schemas.microsoft.com/office/drawing/2014/main" id="{97F6ABA0-299D-6B57-DBD4-AAF911514717}"/>
                </a:ext>
              </a:extLst>
            </p:cNvPr>
            <p:cNvSpPr txBox="1"/>
            <p:nvPr/>
          </p:nvSpPr>
          <p:spPr>
            <a:xfrm>
              <a:off x="1451427" y="1314926"/>
              <a:ext cx="1172116" cy="430887"/>
            </a:xfrm>
            <a:prstGeom prst="rect">
              <a:avLst/>
            </a:prstGeom>
            <a:noFill/>
          </p:spPr>
          <p:txBody>
            <a:bodyPr wrap="none" rtlCol="0">
              <a:spAutoFit/>
            </a:bodyPr>
            <a:lstStyle/>
            <a:p>
              <a:r>
                <a:rPr lang="en-US" sz="2200" b="1">
                  <a:solidFill>
                    <a:schemeClr val="bg1"/>
                  </a:solidFill>
                </a:rPr>
                <a:t>VÍ DỤ 6</a:t>
              </a:r>
            </a:p>
          </p:txBody>
        </p:sp>
      </p:grpSp>
      <p:grpSp>
        <p:nvGrpSpPr>
          <p:cNvPr id="264" name="Group 263">
            <a:extLst>
              <a:ext uri="{FF2B5EF4-FFF2-40B4-BE49-F238E27FC236}">
                <a16:creationId xmlns:a16="http://schemas.microsoft.com/office/drawing/2014/main" id="{D387A50E-D1B4-CA27-EC81-CBB1AD1A0AE7}"/>
              </a:ext>
            </a:extLst>
          </p:cNvPr>
          <p:cNvGrpSpPr/>
          <p:nvPr/>
        </p:nvGrpSpPr>
        <p:grpSpPr>
          <a:xfrm>
            <a:off x="1019175" y="1804990"/>
            <a:ext cx="10334625" cy="1604960"/>
            <a:chOff x="1019175" y="1804990"/>
            <a:chExt cx="10334625" cy="1604960"/>
          </a:xfrm>
        </p:grpSpPr>
        <p:sp>
          <p:nvSpPr>
            <p:cNvPr id="260" name="Rectangle: Rounded Corners 259">
              <a:extLst>
                <a:ext uri="{FF2B5EF4-FFF2-40B4-BE49-F238E27FC236}">
                  <a16:creationId xmlns:a16="http://schemas.microsoft.com/office/drawing/2014/main" id="{35ED0769-EA01-5436-BAAE-36E6A51F2112}"/>
                </a:ext>
              </a:extLst>
            </p:cNvPr>
            <p:cNvSpPr/>
            <p:nvPr/>
          </p:nvSpPr>
          <p:spPr>
            <a:xfrm>
              <a:off x="1019175" y="1804990"/>
              <a:ext cx="10334625" cy="1604960"/>
            </a:xfrm>
            <a:prstGeom prst="roundRect">
              <a:avLst/>
            </a:prstGeom>
            <a:solidFill>
              <a:srgbClr val="FFFF93"/>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627AF4F-1351-D3EB-5CE5-FA3A68D8B441}"/>
                </a:ext>
              </a:extLst>
            </p:cNvPr>
            <p:cNvSpPr txBox="1"/>
            <p:nvPr/>
          </p:nvSpPr>
          <p:spPr>
            <a:xfrm>
              <a:off x="1245053" y="1911767"/>
              <a:ext cx="10032547" cy="1391407"/>
            </a:xfrm>
            <a:prstGeom prst="rect">
              <a:avLst/>
            </a:prstGeom>
            <a:noFill/>
          </p:spPr>
          <p:txBody>
            <a:bodyPr wrap="square" rtlCol="0">
              <a:spAutoFit/>
            </a:bodyPr>
            <a:lstStyle/>
            <a:p>
              <a:pPr algn="just">
                <a:lnSpc>
                  <a:spcPct val="120000"/>
                </a:lnSpc>
              </a:pPr>
              <a:r>
                <a:rPr lang="en-US"/>
                <a:t>Sodium carbonate (Na</a:t>
              </a:r>
              <a:r>
                <a:rPr lang="en-US" baseline="-25000"/>
                <a:t>2</a:t>
              </a:r>
              <a:r>
                <a:rPr lang="en-US"/>
                <a:t>CO</a:t>
              </a:r>
              <a:r>
                <a:rPr lang="en-US" baseline="-25000"/>
                <a:t>3</a:t>
              </a:r>
              <a:r>
                <a:rPr lang="en-US"/>
                <a:t>) có rất nhiều ứng dụng, chẳng hạn trong công nghiệp sản xuất chất tẩy rửa. Bản thân dung dịch này được sử dụng để làm sạch các vết dầu mỡ bám trên bề mặt kim loại trước khi sơn, mạ do ion OH</a:t>
              </a:r>
              <a:r>
                <a:rPr lang="en-US" sz="2400" baseline="30000"/>
                <a:t>-</a:t>
              </a:r>
              <a:r>
                <a:rPr lang="en-US"/>
                <a:t> (sinh ra từ phản ứng thủy phân </a:t>
              </a:r>
              <a:r>
                <a:rPr lang="en-US" b="1">
                  <a:solidFill>
                    <a:srgbClr val="7030A0"/>
                  </a:solidFill>
                </a:rPr>
                <a:t>(8a)</a:t>
              </a:r>
              <a:r>
                <a:rPr lang="en-US"/>
                <a:t>, </a:t>
              </a:r>
              <a:r>
                <a:rPr lang="en-US" b="1">
                  <a:solidFill>
                    <a:srgbClr val="7030A0"/>
                  </a:solidFill>
                </a:rPr>
                <a:t>(8b)</a:t>
              </a:r>
              <a:r>
                <a:rPr lang="en-US"/>
                <a:t>) phản ứng được với các chất dầu, mỡ (thuộc loại ester hữu cơ).</a:t>
              </a:r>
            </a:p>
          </p:txBody>
        </p:sp>
      </p:grpSp>
      <p:pic>
        <p:nvPicPr>
          <p:cNvPr id="2050" name="Picture 2">
            <a:extLst>
              <a:ext uri="{FF2B5EF4-FFF2-40B4-BE49-F238E27FC236}">
                <a16:creationId xmlns:a16="http://schemas.microsoft.com/office/drawing/2014/main" id="{66CFA084-0D1C-7CB7-69F5-25D23057140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6388" y="3588683"/>
            <a:ext cx="4027487" cy="2535891"/>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261">
            <a:extLst>
              <a:ext uri="{FF2B5EF4-FFF2-40B4-BE49-F238E27FC236}">
                <a16:creationId xmlns:a16="http://schemas.microsoft.com/office/drawing/2014/main" id="{D5038ACF-14E9-1CF9-7A9D-B41B35C6C8DF}"/>
              </a:ext>
            </a:extLst>
          </p:cNvPr>
          <p:cNvPicPr>
            <a:picLocks noChangeAspect="1"/>
          </p:cNvPicPr>
          <p:nvPr/>
        </p:nvPicPr>
        <p:blipFill rotWithShape="1">
          <a:blip r:embed="rId10"/>
          <a:srcRect l="14947" r="14947"/>
          <a:stretch/>
        </p:blipFill>
        <p:spPr>
          <a:xfrm>
            <a:off x="4495800" y="3653316"/>
            <a:ext cx="3305176" cy="2957034"/>
          </a:xfrm>
          <a:prstGeom prst="rect">
            <a:avLst/>
          </a:prstGeom>
          <a:ln w="38100">
            <a:solidFill>
              <a:srgbClr val="002060"/>
            </a:solidFill>
          </a:ln>
        </p:spPr>
      </p:pic>
      <p:pic>
        <p:nvPicPr>
          <p:cNvPr id="263" name="Picture 262">
            <a:extLst>
              <a:ext uri="{FF2B5EF4-FFF2-40B4-BE49-F238E27FC236}">
                <a16:creationId xmlns:a16="http://schemas.microsoft.com/office/drawing/2014/main" id="{8421DA74-104B-9FCC-DB56-1A720B15033C}"/>
              </a:ext>
            </a:extLst>
          </p:cNvPr>
          <p:cNvPicPr>
            <a:picLocks noChangeAspect="1"/>
          </p:cNvPicPr>
          <p:nvPr/>
        </p:nvPicPr>
        <p:blipFill rotWithShape="1">
          <a:blip r:embed="rId11"/>
          <a:srcRect l="12935" t="30559" r="13553" b="5507"/>
          <a:stretch/>
        </p:blipFill>
        <p:spPr>
          <a:xfrm>
            <a:off x="8096251" y="3649664"/>
            <a:ext cx="3409950" cy="2965701"/>
          </a:xfrm>
          <a:prstGeom prst="rect">
            <a:avLst/>
          </a:prstGeom>
          <a:ln w="38100">
            <a:solidFill>
              <a:srgbClr val="002060"/>
            </a:solidFill>
          </a:ln>
        </p:spPr>
      </p:pic>
    </p:spTree>
    <p:extLst>
      <p:ext uri="{BB962C8B-B14F-4D97-AF65-F5344CB8AC3E}">
        <p14:creationId xmlns:p14="http://schemas.microsoft.com/office/powerpoint/2010/main" val="2589117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4"/>
                                        </p:tgtEl>
                                        <p:attrNameLst>
                                          <p:attrName>style.visibility</p:attrName>
                                        </p:attrNameLst>
                                      </p:cBhvr>
                                      <p:to>
                                        <p:strVal val="visible"/>
                                      </p:to>
                                    </p:set>
                                    <p:animEffect transition="in" filter="fade">
                                      <p:cBhvr>
                                        <p:cTn id="12" dur="500"/>
                                        <p:tgtEl>
                                          <p:spTgt spid="2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ipe(up)">
                                      <p:cBhvr>
                                        <p:cTn id="17" dur="500"/>
                                        <p:tgtEl>
                                          <p:spTgt spid="2050"/>
                                        </p:tgtEl>
                                      </p:cBhvr>
                                    </p:animEffect>
                                  </p:childTnLst>
                                </p:cTn>
                              </p:par>
                              <p:par>
                                <p:cTn id="18" presetID="10" presetClass="entr" presetSubtype="0" fill="hold" nodeType="withEffect">
                                  <p:stCondLst>
                                    <p:cond delay="0"/>
                                  </p:stCondLst>
                                  <p:childTnLst>
                                    <p:set>
                                      <p:cBhvr>
                                        <p:cTn id="19" dur="1" fill="hold">
                                          <p:stCondLst>
                                            <p:cond delay="0"/>
                                          </p:stCondLst>
                                        </p:cTn>
                                        <p:tgtEl>
                                          <p:spTgt spid="262"/>
                                        </p:tgtEl>
                                        <p:attrNameLst>
                                          <p:attrName>style.visibility</p:attrName>
                                        </p:attrNameLst>
                                      </p:cBhvr>
                                      <p:to>
                                        <p:strVal val="visible"/>
                                      </p:to>
                                    </p:set>
                                    <p:animEffect transition="in" filter="fade">
                                      <p:cBhvr>
                                        <p:cTn id="20" dur="500"/>
                                        <p:tgtEl>
                                          <p:spTgt spid="262"/>
                                        </p:tgtEl>
                                      </p:cBhvr>
                                    </p:animEffect>
                                  </p:childTnLst>
                                </p:cTn>
                              </p:par>
                              <p:par>
                                <p:cTn id="21" presetID="10" presetClass="entr" presetSubtype="0" fill="hold" nodeType="withEffect">
                                  <p:stCondLst>
                                    <p:cond delay="0"/>
                                  </p:stCondLst>
                                  <p:childTnLst>
                                    <p:set>
                                      <p:cBhvr>
                                        <p:cTn id="22" dur="1" fill="hold">
                                          <p:stCondLst>
                                            <p:cond delay="0"/>
                                          </p:stCondLst>
                                        </p:cTn>
                                        <p:tgtEl>
                                          <p:spTgt spid="263"/>
                                        </p:tgtEl>
                                        <p:attrNameLst>
                                          <p:attrName>style.visibility</p:attrName>
                                        </p:attrNameLst>
                                      </p:cBhvr>
                                      <p:to>
                                        <p:strVal val="visible"/>
                                      </p:to>
                                    </p:set>
                                    <p:animEffect transition="in" filter="fade">
                                      <p:cBhvr>
                                        <p:cTn id="23"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boratory Wallpapers on WallpaperDog">
            <a:extLst>
              <a:ext uri="{FF2B5EF4-FFF2-40B4-BE49-F238E27FC236}">
                <a16:creationId xmlns:a16="http://schemas.microsoft.com/office/drawing/2014/main" id="{1315F4B5-1CB3-8040-12E7-2EC720B7E13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2A25F53A-567C-F1E7-1833-D43626F28F43}"/>
              </a:ext>
            </a:extLst>
          </p:cNvPr>
          <p:cNvGrpSpPr/>
          <p:nvPr/>
        </p:nvGrpSpPr>
        <p:grpSpPr>
          <a:xfrm>
            <a:off x="381000" y="266700"/>
            <a:ext cx="11430000" cy="6324600"/>
            <a:chOff x="381000" y="266700"/>
            <a:chExt cx="11430000" cy="6324600"/>
          </a:xfrm>
        </p:grpSpPr>
        <p:sp>
          <p:nvSpPr>
            <p:cNvPr id="2" name="Rectangle: Rounded Corners 1">
              <a:extLst>
                <a:ext uri="{FF2B5EF4-FFF2-40B4-BE49-F238E27FC236}">
                  <a16:creationId xmlns:a16="http://schemas.microsoft.com/office/drawing/2014/main" id="{6B43B1B5-E6B5-A565-6ADF-E33D2294D52E}"/>
                </a:ext>
              </a:extLst>
            </p:cNvPr>
            <p:cNvSpPr/>
            <p:nvPr/>
          </p:nvSpPr>
          <p:spPr>
            <a:xfrm>
              <a:off x="381000" y="266700"/>
              <a:ext cx="11430000" cy="6324600"/>
            </a:xfrm>
            <a:prstGeom prst="roundRect">
              <a:avLst>
                <a:gd name="adj" fmla="val 7631"/>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2FFB8CB-98CB-94EC-A8A6-1C080E6CF1CF}"/>
                </a:ext>
              </a:extLst>
            </p:cNvPr>
            <p:cNvGrpSpPr/>
            <p:nvPr/>
          </p:nvGrpSpPr>
          <p:grpSpPr>
            <a:xfrm>
              <a:off x="3620120" y="614377"/>
              <a:ext cx="4806904" cy="914400"/>
              <a:chOff x="953816" y="732072"/>
              <a:chExt cx="4806904" cy="914400"/>
            </a:xfrm>
          </p:grpSpPr>
          <p:sp>
            <p:nvSpPr>
              <p:cNvPr id="13" name="Rectangle: Rounded Corners 12">
                <a:extLst>
                  <a:ext uri="{FF2B5EF4-FFF2-40B4-BE49-F238E27FC236}">
                    <a16:creationId xmlns:a16="http://schemas.microsoft.com/office/drawing/2014/main" id="{82E9C7EB-4B30-312D-B713-C976927C618C}"/>
                  </a:ext>
                </a:extLst>
              </p:cNvPr>
              <p:cNvSpPr/>
              <p:nvPr/>
            </p:nvSpPr>
            <p:spPr>
              <a:xfrm>
                <a:off x="1447800" y="832533"/>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FB2893C-02CF-D194-DC31-FF3115B01DA7}"/>
                  </a:ext>
                </a:extLst>
              </p:cNvPr>
              <p:cNvGrpSpPr/>
              <p:nvPr/>
            </p:nvGrpSpPr>
            <p:grpSpPr>
              <a:xfrm>
                <a:off x="953816" y="732072"/>
                <a:ext cx="914400" cy="914400"/>
                <a:chOff x="953816" y="732072"/>
                <a:chExt cx="914400" cy="914400"/>
              </a:xfrm>
            </p:grpSpPr>
            <p:sp>
              <p:nvSpPr>
                <p:cNvPr id="4" name="Oval 3">
                  <a:extLst>
                    <a:ext uri="{FF2B5EF4-FFF2-40B4-BE49-F238E27FC236}">
                      <a16:creationId xmlns:a16="http://schemas.microsoft.com/office/drawing/2014/main" id="{879411EC-BB56-6ABD-879D-BB669099118B}"/>
                    </a:ext>
                  </a:extLst>
                </p:cNvPr>
                <p:cNvSpPr/>
                <p:nvPr/>
              </p:nvSpPr>
              <p:spPr>
                <a:xfrm>
                  <a:off x="953816" y="732072"/>
                  <a:ext cx="914400" cy="914400"/>
                </a:xfrm>
                <a:prstGeom prst="ellipse">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Vector Illustration of Green Light Bulb Icon | Freestock icons">
                  <a:extLst>
                    <a:ext uri="{FF2B5EF4-FFF2-40B4-BE49-F238E27FC236}">
                      <a16:creationId xmlns:a16="http://schemas.microsoft.com/office/drawing/2014/main" id="{581E5D35-2B35-2E4E-75A6-3CF4F0E382D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7133" y="832533"/>
                  <a:ext cx="727766" cy="72776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38DC8AAE-E399-6E8B-A9C1-154195FC1E1C}"/>
                  </a:ext>
                </a:extLst>
              </p:cNvPr>
              <p:cNvSpPr txBox="1"/>
              <p:nvPr/>
            </p:nvSpPr>
            <p:spPr>
              <a:xfrm>
                <a:off x="1930076" y="960206"/>
                <a:ext cx="3733714" cy="523220"/>
              </a:xfrm>
              <a:prstGeom prst="rect">
                <a:avLst/>
              </a:prstGeom>
              <a:noFill/>
            </p:spPr>
            <p:txBody>
              <a:bodyPr wrap="none" rtlCol="0">
                <a:spAutoFit/>
              </a:bodyPr>
              <a:lstStyle/>
              <a:p>
                <a:r>
                  <a:rPr lang="en-US" sz="2800" b="1">
                    <a:solidFill>
                      <a:schemeClr val="bg1"/>
                    </a:solidFill>
                  </a:rPr>
                  <a:t>KIẾN THỨC CỐT LÕI</a:t>
                </a:r>
              </a:p>
            </p:txBody>
          </p:sp>
        </p:grpSp>
      </p:grpSp>
      <p:grpSp>
        <p:nvGrpSpPr>
          <p:cNvPr id="26" name="Group 25">
            <a:extLst>
              <a:ext uri="{FF2B5EF4-FFF2-40B4-BE49-F238E27FC236}">
                <a16:creationId xmlns:a16="http://schemas.microsoft.com/office/drawing/2014/main" id="{A1B72154-7904-3779-A744-698653F9A2AC}"/>
              </a:ext>
            </a:extLst>
          </p:cNvPr>
          <p:cNvGrpSpPr/>
          <p:nvPr/>
        </p:nvGrpSpPr>
        <p:grpSpPr>
          <a:xfrm>
            <a:off x="1259366" y="1790597"/>
            <a:ext cx="10018234" cy="1273747"/>
            <a:chOff x="1259366" y="1790597"/>
            <a:chExt cx="10018234" cy="1273747"/>
          </a:xfrm>
        </p:grpSpPr>
        <p:sp>
          <p:nvSpPr>
            <p:cNvPr id="17" name="TextBox 16">
              <a:extLst>
                <a:ext uri="{FF2B5EF4-FFF2-40B4-BE49-F238E27FC236}">
                  <a16:creationId xmlns:a16="http://schemas.microsoft.com/office/drawing/2014/main" id="{2E814D75-7544-CCD0-CF86-3A402A714D6B}"/>
                </a:ext>
              </a:extLst>
            </p:cNvPr>
            <p:cNvSpPr txBox="1"/>
            <p:nvPr/>
          </p:nvSpPr>
          <p:spPr>
            <a:xfrm>
              <a:off x="1946871" y="1790597"/>
              <a:ext cx="9330729" cy="1273747"/>
            </a:xfrm>
            <a:prstGeom prst="rect">
              <a:avLst/>
            </a:prstGeom>
            <a:noFill/>
          </p:spPr>
          <p:txBody>
            <a:bodyPr wrap="square" rtlCol="0">
              <a:spAutoFit/>
            </a:bodyPr>
            <a:lstStyle/>
            <a:p>
              <a:pPr>
                <a:lnSpc>
                  <a:spcPct val="120000"/>
                </a:lnSpc>
              </a:pPr>
              <a:r>
                <a:rPr lang="en-US" sz="2200"/>
                <a:t>Quá trình phân li các chất khi tan trong nước thành các ion là sự điện li. Chất điện li là chất khi tan trong nước phân li thành các ion. Chất không điện li là chất khi tan trong nước không phân li thành các ion.</a:t>
              </a:r>
            </a:p>
          </p:txBody>
        </p:sp>
        <p:sp>
          <p:nvSpPr>
            <p:cNvPr id="21" name="Hexagon 20">
              <a:extLst>
                <a:ext uri="{FF2B5EF4-FFF2-40B4-BE49-F238E27FC236}">
                  <a16:creationId xmlns:a16="http://schemas.microsoft.com/office/drawing/2014/main" id="{0A506F78-047D-61C3-0C80-2153C247C852}"/>
                </a:ext>
              </a:extLst>
            </p:cNvPr>
            <p:cNvSpPr/>
            <p:nvPr/>
          </p:nvSpPr>
          <p:spPr>
            <a:xfrm>
              <a:off x="1259366" y="2159366"/>
              <a:ext cx="622004" cy="536210"/>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92156C04-61F7-2F8B-DDBE-15B980CA6F7F}"/>
              </a:ext>
            </a:extLst>
          </p:cNvPr>
          <p:cNvGrpSpPr/>
          <p:nvPr/>
        </p:nvGrpSpPr>
        <p:grpSpPr>
          <a:xfrm>
            <a:off x="1259366" y="3249316"/>
            <a:ext cx="10018234" cy="867482"/>
            <a:chOff x="1259366" y="3249316"/>
            <a:chExt cx="10018234" cy="867482"/>
          </a:xfrm>
        </p:grpSpPr>
        <p:sp>
          <p:nvSpPr>
            <p:cNvPr id="18" name="TextBox 17">
              <a:extLst>
                <a:ext uri="{FF2B5EF4-FFF2-40B4-BE49-F238E27FC236}">
                  <a16:creationId xmlns:a16="http://schemas.microsoft.com/office/drawing/2014/main" id="{912D66D9-BCA7-017B-2E35-C5A55B51881F}"/>
                </a:ext>
              </a:extLst>
            </p:cNvPr>
            <p:cNvSpPr txBox="1"/>
            <p:nvPr/>
          </p:nvSpPr>
          <p:spPr>
            <a:xfrm>
              <a:off x="1946871" y="3249316"/>
              <a:ext cx="9330729" cy="867482"/>
            </a:xfrm>
            <a:prstGeom prst="rect">
              <a:avLst/>
            </a:prstGeom>
            <a:noFill/>
          </p:spPr>
          <p:txBody>
            <a:bodyPr wrap="square" rtlCol="0">
              <a:spAutoFit/>
            </a:bodyPr>
            <a:lstStyle/>
            <a:p>
              <a:pPr>
                <a:lnSpc>
                  <a:spcPct val="120000"/>
                </a:lnSpc>
              </a:pPr>
              <a:r>
                <a:rPr lang="en-US" sz="2200"/>
                <a:t>Thuyết Br</a:t>
              </a:r>
              <a:r>
                <a:rPr lang="en-US" b="1">
                  <a:sym typeface="Symbol" panose="05050102010706020507" pitchFamily="18" charset="2"/>
                </a:rPr>
                <a:t></a:t>
              </a:r>
              <a:r>
                <a:rPr lang="en-US" sz="2200"/>
                <a:t>nsted - Lowry về acid - base: Acid là những chất có khả năng cho H</a:t>
              </a:r>
              <a:r>
                <a:rPr lang="en-US" sz="2200" baseline="30000"/>
                <a:t>+</a:t>
              </a:r>
              <a:r>
                <a:rPr lang="en-US" sz="2200"/>
                <a:t>, base là những chất có khả năng nhận H</a:t>
              </a:r>
              <a:r>
                <a:rPr lang="en-US" sz="2200" baseline="30000"/>
                <a:t>+</a:t>
              </a:r>
              <a:r>
                <a:rPr lang="en-US" sz="2200"/>
                <a:t>.</a:t>
              </a:r>
            </a:p>
          </p:txBody>
        </p:sp>
        <p:sp>
          <p:nvSpPr>
            <p:cNvPr id="22" name="Hexagon 21">
              <a:extLst>
                <a:ext uri="{FF2B5EF4-FFF2-40B4-BE49-F238E27FC236}">
                  <a16:creationId xmlns:a16="http://schemas.microsoft.com/office/drawing/2014/main" id="{81DDF4E9-20F3-60E2-DE59-DDFD57ABF73F}"/>
                </a:ext>
              </a:extLst>
            </p:cNvPr>
            <p:cNvSpPr/>
            <p:nvPr/>
          </p:nvSpPr>
          <p:spPr>
            <a:xfrm>
              <a:off x="1259366" y="3414952"/>
              <a:ext cx="622004" cy="536210"/>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887E8580-1166-5ED3-5F0F-C1D7C7820E59}"/>
              </a:ext>
            </a:extLst>
          </p:cNvPr>
          <p:cNvGrpSpPr/>
          <p:nvPr/>
        </p:nvGrpSpPr>
        <p:grpSpPr>
          <a:xfrm>
            <a:off x="1259366" y="4301770"/>
            <a:ext cx="10018234" cy="867482"/>
            <a:chOff x="1259366" y="4301770"/>
            <a:chExt cx="10018234" cy="867482"/>
          </a:xfrm>
        </p:grpSpPr>
        <p:sp>
          <p:nvSpPr>
            <p:cNvPr id="19" name="TextBox 18">
              <a:extLst>
                <a:ext uri="{FF2B5EF4-FFF2-40B4-BE49-F238E27FC236}">
                  <a16:creationId xmlns:a16="http://schemas.microsoft.com/office/drawing/2014/main" id="{1FEFCFE9-DEB3-C679-A9B2-EF0BD511A197}"/>
                </a:ext>
              </a:extLst>
            </p:cNvPr>
            <p:cNvSpPr txBox="1"/>
            <p:nvPr/>
          </p:nvSpPr>
          <p:spPr>
            <a:xfrm>
              <a:off x="1946871" y="4301770"/>
              <a:ext cx="9330729" cy="867482"/>
            </a:xfrm>
            <a:prstGeom prst="rect">
              <a:avLst/>
            </a:prstGeom>
            <a:noFill/>
          </p:spPr>
          <p:txBody>
            <a:bodyPr wrap="square" rtlCol="0">
              <a:spAutoFit/>
            </a:bodyPr>
            <a:lstStyle/>
            <a:p>
              <a:pPr>
                <a:lnSpc>
                  <a:spcPct val="120000"/>
                </a:lnSpc>
              </a:pPr>
              <a:r>
                <a:rPr lang="en-US" sz="2200"/>
                <a:t>Acid mạnh và base mạnh phân li hoàn toàn trong nước; acid yếu và base yếu phân li một phần trong nước.</a:t>
              </a:r>
            </a:p>
          </p:txBody>
        </p:sp>
        <p:sp>
          <p:nvSpPr>
            <p:cNvPr id="23" name="Hexagon 22">
              <a:extLst>
                <a:ext uri="{FF2B5EF4-FFF2-40B4-BE49-F238E27FC236}">
                  <a16:creationId xmlns:a16="http://schemas.microsoft.com/office/drawing/2014/main" id="{A5EE4BBC-6841-CF2B-A54F-3C9D3A510750}"/>
                </a:ext>
              </a:extLst>
            </p:cNvPr>
            <p:cNvSpPr/>
            <p:nvPr/>
          </p:nvSpPr>
          <p:spPr>
            <a:xfrm>
              <a:off x="1259366" y="4467406"/>
              <a:ext cx="622004" cy="536210"/>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CDAD5B26-24D1-5C33-93E0-F0F7738680B6}"/>
              </a:ext>
            </a:extLst>
          </p:cNvPr>
          <p:cNvGrpSpPr/>
          <p:nvPr/>
        </p:nvGrpSpPr>
        <p:grpSpPr>
          <a:xfrm>
            <a:off x="1259366" y="5354223"/>
            <a:ext cx="10018234" cy="867482"/>
            <a:chOff x="1259366" y="5354223"/>
            <a:chExt cx="10018234" cy="867482"/>
          </a:xfrm>
        </p:grpSpPr>
        <p:sp>
          <p:nvSpPr>
            <p:cNvPr id="20" name="TextBox 19">
              <a:extLst>
                <a:ext uri="{FF2B5EF4-FFF2-40B4-BE49-F238E27FC236}">
                  <a16:creationId xmlns:a16="http://schemas.microsoft.com/office/drawing/2014/main" id="{F8AAC6CE-6FD9-0796-6685-64EC441F363C}"/>
                </a:ext>
              </a:extLst>
            </p:cNvPr>
            <p:cNvSpPr txBox="1"/>
            <p:nvPr/>
          </p:nvSpPr>
          <p:spPr>
            <a:xfrm>
              <a:off x="1946871" y="5354223"/>
              <a:ext cx="9330729" cy="867482"/>
            </a:xfrm>
            <a:prstGeom prst="rect">
              <a:avLst/>
            </a:prstGeom>
            <a:noFill/>
          </p:spPr>
          <p:txBody>
            <a:bodyPr wrap="square" rtlCol="0">
              <a:spAutoFit/>
            </a:bodyPr>
            <a:lstStyle/>
            <a:p>
              <a:pPr>
                <a:lnSpc>
                  <a:spcPct val="120000"/>
                </a:lnSpc>
              </a:pPr>
              <a:r>
                <a:rPr lang="en-US" sz="2200"/>
                <a:t>Các ion tác dụng với nước tạo ra H</a:t>
              </a:r>
              <a:r>
                <a:rPr lang="en-US" sz="2200" baseline="30000"/>
                <a:t>+</a:t>
              </a:r>
              <a:r>
                <a:rPr lang="en-US" sz="2200"/>
                <a:t> là acid. Các ion tác dụng với nước tạo ra OH</a:t>
              </a:r>
              <a:r>
                <a:rPr lang="en-US" sz="2800" baseline="30000"/>
                <a:t>-</a:t>
              </a:r>
              <a:r>
                <a:rPr lang="en-US" sz="2200"/>
                <a:t> là base.</a:t>
              </a:r>
            </a:p>
          </p:txBody>
        </p:sp>
        <p:sp>
          <p:nvSpPr>
            <p:cNvPr id="24" name="Hexagon 23">
              <a:extLst>
                <a:ext uri="{FF2B5EF4-FFF2-40B4-BE49-F238E27FC236}">
                  <a16:creationId xmlns:a16="http://schemas.microsoft.com/office/drawing/2014/main" id="{961DF449-36E5-77DB-D74F-5C23FFB557DF}"/>
                </a:ext>
              </a:extLst>
            </p:cNvPr>
            <p:cNvSpPr/>
            <p:nvPr/>
          </p:nvSpPr>
          <p:spPr>
            <a:xfrm>
              <a:off x="1259366" y="5519859"/>
              <a:ext cx="622004" cy="536210"/>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0351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250" fill="hold"/>
                                        <p:tgtEl>
                                          <p:spTgt spid="25"/>
                                        </p:tgtEl>
                                        <p:attrNameLst>
                                          <p:attrName>ppt_x</p:attrName>
                                        </p:attrNameLst>
                                      </p:cBhvr>
                                      <p:tavLst>
                                        <p:tav tm="0">
                                          <p:val>
                                            <p:strVal val="#ppt_x"/>
                                          </p:val>
                                        </p:tav>
                                        <p:tav tm="100000">
                                          <p:val>
                                            <p:strVal val="#ppt_x"/>
                                          </p:val>
                                        </p:tav>
                                      </p:tavLst>
                                    </p:anim>
                                    <p:anim calcmode="lin" valueType="num">
                                      <p:cBhvr additive="base">
                                        <p:cTn id="8" dur="125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F13F0061-2F0B-614B-EE0B-909C3F355D06}"/>
              </a:ext>
            </a:extLst>
          </p:cNvPr>
          <p:cNvSpPr/>
          <p:nvPr/>
        </p:nvSpPr>
        <p:spPr>
          <a:xfrm>
            <a:off x="381000" y="180975"/>
            <a:ext cx="11430000" cy="6496050"/>
          </a:xfrm>
          <a:prstGeom prst="roundRect">
            <a:avLst>
              <a:gd name="adj" fmla="val 7631"/>
            </a:avLst>
          </a:prstGeom>
          <a:solidFill>
            <a:schemeClr val="bg2">
              <a:lumMod val="2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id="{E7E8AE92-DC3E-112B-B640-C866D59808E1}"/>
              </a:ext>
            </a:extLst>
          </p:cNvPr>
          <p:cNvGrpSpPr>
            <a:grpSpLocks noChangeAspect="1"/>
          </p:cNvGrpSpPr>
          <p:nvPr/>
        </p:nvGrpSpPr>
        <p:grpSpPr>
          <a:xfrm rot="21195547" flipH="1">
            <a:off x="9513051" y="1540234"/>
            <a:ext cx="2217640" cy="2439856"/>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A234EC14-585F-B7EE-78CF-0F7BCD5C7BCB}"/>
              </a:ext>
            </a:extLst>
          </p:cNvPr>
          <p:cNvGrpSpPr>
            <a:grpSpLocks noChangeAspect="1"/>
          </p:cNvGrpSpPr>
          <p:nvPr/>
        </p:nvGrpSpPr>
        <p:grpSpPr>
          <a:xfrm rot="404453">
            <a:off x="539492" y="1540234"/>
            <a:ext cx="2217640" cy="2439856"/>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id="{1D0E4234-D397-28CA-A7D4-A78E6E6C1B85}"/>
              </a:ext>
            </a:extLst>
          </p:cNvPr>
          <p:cNvSpPr/>
          <p:nvPr/>
        </p:nvSpPr>
        <p:spPr>
          <a:xfrm>
            <a:off x="1187048" y="569850"/>
            <a:ext cx="185460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1B29D1A-76E8-1ECE-1359-69D14EE687F0}"/>
              </a:ext>
            </a:extLst>
          </p:cNvPr>
          <p:cNvSpPr txBox="1"/>
          <p:nvPr/>
        </p:nvSpPr>
        <p:spPr>
          <a:xfrm>
            <a:off x="1469534" y="622322"/>
            <a:ext cx="1543756" cy="430887"/>
          </a:xfrm>
          <a:prstGeom prst="rect">
            <a:avLst/>
          </a:prstGeom>
          <a:noFill/>
        </p:spPr>
        <p:txBody>
          <a:bodyPr wrap="none" rtlCol="0">
            <a:spAutoFit/>
          </a:bodyPr>
          <a:lstStyle/>
          <a:p>
            <a:r>
              <a:rPr lang="en-US" sz="2200" b="1">
                <a:solidFill>
                  <a:schemeClr val="bg1"/>
                </a:solidFill>
              </a:rPr>
              <a:t>BÀI TẬP 1</a:t>
            </a:r>
          </a:p>
        </p:txBody>
      </p:sp>
      <p:sp>
        <p:nvSpPr>
          <p:cNvPr id="9" name="Rectangle: Rounded Corners 8">
            <a:extLst>
              <a:ext uri="{FF2B5EF4-FFF2-40B4-BE49-F238E27FC236}">
                <a16:creationId xmlns:a16="http://schemas.microsoft.com/office/drawing/2014/main" id="{2C41108E-7273-54C9-EDAE-C3AF4BF04951}"/>
              </a:ext>
            </a:extLst>
          </p:cNvPr>
          <p:cNvSpPr/>
          <p:nvPr/>
        </p:nvSpPr>
        <p:spPr>
          <a:xfrm>
            <a:off x="1819747" y="1273426"/>
            <a:ext cx="8528364" cy="2812799"/>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FDCC35-8099-BECE-8DE0-04FBB8C52221}"/>
              </a:ext>
            </a:extLst>
          </p:cNvPr>
          <p:cNvSpPr txBox="1"/>
          <p:nvPr/>
        </p:nvSpPr>
        <p:spPr>
          <a:xfrm>
            <a:off x="2070604" y="1469806"/>
            <a:ext cx="8050793" cy="2492542"/>
          </a:xfrm>
          <a:prstGeom prst="rect">
            <a:avLst/>
          </a:prstGeom>
          <a:noFill/>
        </p:spPr>
        <p:txBody>
          <a:bodyPr wrap="square">
            <a:spAutoFit/>
          </a:bodyPr>
          <a:lstStyle/>
          <a:p>
            <a:pPr>
              <a:lnSpc>
                <a:spcPct val="120000"/>
              </a:lnSpc>
            </a:pPr>
            <a:r>
              <a:rPr lang="en-US" sz="2200"/>
              <a:t>Nếu dòng điện chạy qua được dung dịch nước của một chất X, những phát biểu nào sau đây không đúng?</a:t>
            </a:r>
          </a:p>
          <a:p>
            <a:pPr>
              <a:lnSpc>
                <a:spcPct val="120000"/>
              </a:lnSpc>
            </a:pPr>
            <a:r>
              <a:rPr lang="en-US" sz="2200" b="1"/>
              <a:t>a) </a:t>
            </a:r>
            <a:r>
              <a:rPr lang="en-US" sz="2200"/>
              <a:t>Chất X là chất điện li.</a:t>
            </a:r>
          </a:p>
          <a:p>
            <a:pPr>
              <a:lnSpc>
                <a:spcPct val="120000"/>
              </a:lnSpc>
            </a:pPr>
            <a:r>
              <a:rPr lang="en-US" sz="2200" b="1"/>
              <a:t>b) </a:t>
            </a:r>
            <a:r>
              <a:rPr lang="en-US" sz="2200"/>
              <a:t>Trong dung dịch chất X có các ion dương và ion âm.</a:t>
            </a:r>
          </a:p>
          <a:p>
            <a:pPr>
              <a:lnSpc>
                <a:spcPct val="120000"/>
              </a:lnSpc>
            </a:pPr>
            <a:r>
              <a:rPr lang="en-US" sz="2200" b="1"/>
              <a:t>c) </a:t>
            </a:r>
            <a:r>
              <a:rPr lang="en-US" sz="2200"/>
              <a:t>Chất X ở dạng rắn khan cũng dẫn điện.</a:t>
            </a:r>
          </a:p>
          <a:p>
            <a:pPr>
              <a:lnSpc>
                <a:spcPct val="120000"/>
              </a:lnSpc>
            </a:pPr>
            <a:r>
              <a:rPr lang="en-US" sz="2200" b="1"/>
              <a:t>d) </a:t>
            </a:r>
            <a:r>
              <a:rPr lang="en-US" sz="2200"/>
              <a:t>Trong dung dịch chất X có electron tự do.</a:t>
            </a:r>
          </a:p>
        </p:txBody>
      </p:sp>
      <p:sp>
        <p:nvSpPr>
          <p:cNvPr id="12" name="Rectangle: Rounded Corners 11">
            <a:extLst>
              <a:ext uri="{FF2B5EF4-FFF2-40B4-BE49-F238E27FC236}">
                <a16:creationId xmlns:a16="http://schemas.microsoft.com/office/drawing/2014/main" id="{E0211A4A-7DC2-C36E-B56B-8E546A2454DD}"/>
              </a:ext>
            </a:extLst>
          </p:cNvPr>
          <p:cNvSpPr/>
          <p:nvPr/>
        </p:nvSpPr>
        <p:spPr>
          <a:xfrm>
            <a:off x="694422" y="4365684"/>
            <a:ext cx="1227741"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Đáp án</a:t>
            </a:r>
          </a:p>
        </p:txBody>
      </p:sp>
      <p:grpSp>
        <p:nvGrpSpPr>
          <p:cNvPr id="38" name="Group 37">
            <a:extLst>
              <a:ext uri="{FF2B5EF4-FFF2-40B4-BE49-F238E27FC236}">
                <a16:creationId xmlns:a16="http://schemas.microsoft.com/office/drawing/2014/main" id="{3176B2D6-FBE4-E13E-7FD1-EB94CEA7DDFD}"/>
              </a:ext>
            </a:extLst>
          </p:cNvPr>
          <p:cNvGrpSpPr/>
          <p:nvPr/>
        </p:nvGrpSpPr>
        <p:grpSpPr>
          <a:xfrm>
            <a:off x="2157464" y="4285021"/>
            <a:ext cx="9253485" cy="1273747"/>
            <a:chOff x="2157464" y="4285021"/>
            <a:chExt cx="9253485" cy="1273747"/>
          </a:xfrm>
        </p:grpSpPr>
        <p:sp>
          <p:nvSpPr>
            <p:cNvPr id="31" name="TextBox 30">
              <a:extLst>
                <a:ext uri="{FF2B5EF4-FFF2-40B4-BE49-F238E27FC236}">
                  <a16:creationId xmlns:a16="http://schemas.microsoft.com/office/drawing/2014/main" id="{728D7B5C-07E0-6BFE-DA79-47F601220E1B}"/>
                </a:ext>
              </a:extLst>
            </p:cNvPr>
            <p:cNvSpPr txBox="1"/>
            <p:nvPr/>
          </p:nvSpPr>
          <p:spPr>
            <a:xfrm>
              <a:off x="2784978" y="4285021"/>
              <a:ext cx="8625971" cy="1273747"/>
            </a:xfrm>
            <a:prstGeom prst="rect">
              <a:avLst/>
            </a:prstGeom>
            <a:noFill/>
          </p:spPr>
          <p:txBody>
            <a:bodyPr wrap="square">
              <a:spAutoFit/>
            </a:bodyPr>
            <a:lstStyle/>
            <a:p>
              <a:pPr algn="just">
                <a:lnSpc>
                  <a:spcPct val="120000"/>
                </a:lnSpc>
              </a:pPr>
              <a:r>
                <a:rPr lang="vi-VN" sz="2200" b="1">
                  <a:solidFill>
                    <a:srgbClr val="FFFF00"/>
                  </a:solidFill>
                </a:rPr>
                <a:t>c) </a:t>
              </a:r>
              <a:r>
                <a:rPr lang="vi-VN" sz="2200">
                  <a:solidFill>
                    <a:schemeClr val="bg1"/>
                  </a:solidFill>
                </a:rPr>
                <a:t>sai vì chất rắn khan tồn tại dưới dạng mạng tinh thể ion, rất bền vững, không phân li ra được ion dương và ion âm (di chuyển tự do) nên không có khả năng dẫn điện.</a:t>
              </a:r>
              <a:endParaRPr lang="en-US" sz="2200">
                <a:solidFill>
                  <a:schemeClr val="bg1"/>
                </a:solidFill>
              </a:endParaRPr>
            </a:p>
          </p:txBody>
        </p:sp>
        <p:pic>
          <p:nvPicPr>
            <p:cNvPr id="36" name="Picture 35">
              <a:extLst>
                <a:ext uri="{FF2B5EF4-FFF2-40B4-BE49-F238E27FC236}">
                  <a16:creationId xmlns:a16="http://schemas.microsoft.com/office/drawing/2014/main" id="{BD4FFEF6-9AD3-B9E8-C99A-8AB14E970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7464" y="4411714"/>
              <a:ext cx="604786" cy="604786"/>
            </a:xfrm>
            <a:prstGeom prst="rect">
              <a:avLst/>
            </a:prstGeom>
          </p:spPr>
        </p:pic>
      </p:grpSp>
      <p:grpSp>
        <p:nvGrpSpPr>
          <p:cNvPr id="39" name="Group 38">
            <a:extLst>
              <a:ext uri="{FF2B5EF4-FFF2-40B4-BE49-F238E27FC236}">
                <a16:creationId xmlns:a16="http://schemas.microsoft.com/office/drawing/2014/main" id="{92023272-DCF1-CA70-D7FF-8226292A66F7}"/>
              </a:ext>
            </a:extLst>
          </p:cNvPr>
          <p:cNvGrpSpPr/>
          <p:nvPr/>
        </p:nvGrpSpPr>
        <p:grpSpPr>
          <a:xfrm>
            <a:off x="2157464" y="5588140"/>
            <a:ext cx="9253485" cy="867482"/>
            <a:chOff x="2157464" y="5588140"/>
            <a:chExt cx="9253485" cy="867482"/>
          </a:xfrm>
        </p:grpSpPr>
        <p:sp>
          <p:nvSpPr>
            <p:cNvPr id="32" name="TextBox 31">
              <a:extLst>
                <a:ext uri="{FF2B5EF4-FFF2-40B4-BE49-F238E27FC236}">
                  <a16:creationId xmlns:a16="http://schemas.microsoft.com/office/drawing/2014/main" id="{899B6C2D-43AC-C9D1-E384-09837271EC8D}"/>
                </a:ext>
              </a:extLst>
            </p:cNvPr>
            <p:cNvSpPr txBox="1"/>
            <p:nvPr/>
          </p:nvSpPr>
          <p:spPr>
            <a:xfrm>
              <a:off x="2784978" y="5588140"/>
              <a:ext cx="8625971" cy="867482"/>
            </a:xfrm>
            <a:prstGeom prst="rect">
              <a:avLst/>
            </a:prstGeom>
            <a:noFill/>
          </p:spPr>
          <p:txBody>
            <a:bodyPr wrap="square">
              <a:spAutoFit/>
            </a:bodyPr>
            <a:lstStyle/>
            <a:p>
              <a:pPr algn="just">
                <a:lnSpc>
                  <a:spcPct val="120000"/>
                </a:lnSpc>
              </a:pPr>
              <a:r>
                <a:rPr lang="vi-VN" sz="2200" b="1">
                  <a:solidFill>
                    <a:srgbClr val="FFFF00"/>
                  </a:solidFill>
                </a:rPr>
                <a:t>d) </a:t>
              </a:r>
              <a:r>
                <a:rPr lang="vi-VN" sz="2200">
                  <a:solidFill>
                    <a:schemeClr val="bg1"/>
                  </a:solidFill>
                </a:rPr>
                <a:t>sai vì trong dung dịch chất X có ion tự do, còn các electron tự do có trong các kim loại.</a:t>
              </a:r>
              <a:endParaRPr lang="en-US" sz="2200">
                <a:solidFill>
                  <a:schemeClr val="bg1"/>
                </a:solidFill>
              </a:endParaRPr>
            </a:p>
          </p:txBody>
        </p:sp>
        <p:pic>
          <p:nvPicPr>
            <p:cNvPr id="37" name="Picture 36">
              <a:extLst>
                <a:ext uri="{FF2B5EF4-FFF2-40B4-BE49-F238E27FC236}">
                  <a16:creationId xmlns:a16="http://schemas.microsoft.com/office/drawing/2014/main" id="{A29A709E-2929-1B0F-337B-02F8E706CE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7464" y="5719488"/>
              <a:ext cx="604786" cy="604786"/>
            </a:xfrm>
            <a:prstGeom prst="rect">
              <a:avLst/>
            </a:prstGeom>
          </p:spPr>
        </p:pic>
      </p:grpSp>
    </p:spTree>
    <p:extLst>
      <p:ext uri="{BB962C8B-B14F-4D97-AF65-F5344CB8AC3E}">
        <p14:creationId xmlns:p14="http://schemas.microsoft.com/office/powerpoint/2010/main" val="1571728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DB6F7AF5-8759-3D5F-FECB-BA3234BB4BF7}"/>
              </a:ext>
            </a:extLst>
          </p:cNvPr>
          <p:cNvGrpSpPr/>
          <p:nvPr/>
        </p:nvGrpSpPr>
        <p:grpSpPr>
          <a:xfrm>
            <a:off x="802743" y="404976"/>
            <a:ext cx="10586516" cy="1604894"/>
            <a:chOff x="802743" y="404976"/>
            <a:chExt cx="10586516" cy="1604894"/>
          </a:xfrm>
        </p:grpSpPr>
        <p:sp>
          <p:nvSpPr>
            <p:cNvPr id="32" name="Rectangle: Rounded Corners 31">
              <a:extLst>
                <a:ext uri="{FF2B5EF4-FFF2-40B4-BE49-F238E27FC236}">
                  <a16:creationId xmlns:a16="http://schemas.microsoft.com/office/drawing/2014/main" id="{2DE1639A-8DE5-E2B5-16B6-455CEE285B80}"/>
                </a:ext>
              </a:extLst>
            </p:cNvPr>
            <p:cNvSpPr/>
            <p:nvPr/>
          </p:nvSpPr>
          <p:spPr>
            <a:xfrm>
              <a:off x="802743" y="404976"/>
              <a:ext cx="10586516" cy="1604894"/>
            </a:xfrm>
            <a:prstGeom prst="roundRect">
              <a:avLst/>
            </a:prstGeom>
            <a:solidFill>
              <a:srgbClr val="FFFF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B2D379D-ED5A-1C16-DAAB-4E109F5866B6}"/>
                </a:ext>
              </a:extLst>
            </p:cNvPr>
            <p:cNvSpPr txBox="1"/>
            <p:nvPr/>
          </p:nvSpPr>
          <p:spPr>
            <a:xfrm>
              <a:off x="1024553" y="570549"/>
              <a:ext cx="10142897" cy="1273747"/>
            </a:xfrm>
            <a:prstGeom prst="rect">
              <a:avLst/>
            </a:prstGeom>
            <a:noFill/>
          </p:spPr>
          <p:txBody>
            <a:bodyPr wrap="square" rtlCol="0">
              <a:spAutoFit/>
            </a:bodyPr>
            <a:lstStyle/>
            <a:p>
              <a:pPr algn="just">
                <a:lnSpc>
                  <a:spcPct val="120000"/>
                </a:lnSpc>
              </a:pPr>
              <a:r>
                <a:rPr lang="en-US" sz="2200"/>
                <a:t>C</a:t>
              </a:r>
              <a:r>
                <a:rPr lang="vi-VN" sz="2200"/>
                <a:t>ùng tìm hiểu vấn đề này thông qua việc quan sát thí nghiệm: Thiết lập bộ dụng cụ gồm một nguồn điện nối với hai thanh kim loại không chạm nhau, được đặt trong một cốc thủy tinh chứa nước muối hoặc nước đường (Hình 2.2).</a:t>
              </a:r>
              <a:endParaRPr lang="en-US" sz="2200"/>
            </a:p>
          </p:txBody>
        </p:sp>
      </p:grpSp>
      <p:sp>
        <p:nvSpPr>
          <p:cNvPr id="29" name="Rectangle: Rounded Corners 28">
            <a:extLst>
              <a:ext uri="{FF2B5EF4-FFF2-40B4-BE49-F238E27FC236}">
                <a16:creationId xmlns:a16="http://schemas.microsoft.com/office/drawing/2014/main" id="{7350C47F-763F-C656-95B7-9D071AB0ADC0}"/>
              </a:ext>
            </a:extLst>
          </p:cNvPr>
          <p:cNvSpPr/>
          <p:nvPr/>
        </p:nvSpPr>
        <p:spPr>
          <a:xfrm>
            <a:off x="1638677" y="5839165"/>
            <a:ext cx="8914646" cy="57149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Hình 2.2. Thí nghiệm với dung dịch nước muối và nước đường</a:t>
            </a:r>
          </a:p>
        </p:txBody>
      </p:sp>
      <p:grpSp>
        <p:nvGrpSpPr>
          <p:cNvPr id="3" name="Group 2">
            <a:extLst>
              <a:ext uri="{FF2B5EF4-FFF2-40B4-BE49-F238E27FC236}">
                <a16:creationId xmlns:a16="http://schemas.microsoft.com/office/drawing/2014/main" id="{79D5AD1E-4E11-900B-F775-27ED10474F5D}"/>
              </a:ext>
            </a:extLst>
          </p:cNvPr>
          <p:cNvGrpSpPr/>
          <p:nvPr/>
        </p:nvGrpSpPr>
        <p:grpSpPr>
          <a:xfrm>
            <a:off x="410776" y="2263116"/>
            <a:ext cx="5479836" cy="3424898"/>
            <a:chOff x="410776" y="2263116"/>
            <a:chExt cx="5479836" cy="3424898"/>
          </a:xfrm>
        </p:grpSpPr>
        <p:pic>
          <p:nvPicPr>
            <p:cNvPr id="31" name="Picture 30">
              <a:extLst>
                <a:ext uri="{FF2B5EF4-FFF2-40B4-BE49-F238E27FC236}">
                  <a16:creationId xmlns:a16="http://schemas.microsoft.com/office/drawing/2014/main" id="{D2FC6CD7-D70E-18B1-CFCE-A644C91736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776" y="2263116"/>
              <a:ext cx="5479836" cy="3424898"/>
            </a:xfrm>
            <a:prstGeom prst="rect">
              <a:avLst/>
            </a:prstGeom>
          </p:spPr>
        </p:pic>
        <p:sp>
          <p:nvSpPr>
            <p:cNvPr id="256" name="Rectangle: Rounded Corners 255">
              <a:extLst>
                <a:ext uri="{FF2B5EF4-FFF2-40B4-BE49-F238E27FC236}">
                  <a16:creationId xmlns:a16="http://schemas.microsoft.com/office/drawing/2014/main" id="{14FD5BC8-7F2A-AE82-FD86-7230AAAD54B9}"/>
                </a:ext>
              </a:extLst>
            </p:cNvPr>
            <p:cNvSpPr/>
            <p:nvPr/>
          </p:nvSpPr>
          <p:spPr>
            <a:xfrm>
              <a:off x="637367" y="2535927"/>
              <a:ext cx="1084847"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extBox 257">
              <a:extLst>
                <a:ext uri="{FF2B5EF4-FFF2-40B4-BE49-F238E27FC236}">
                  <a16:creationId xmlns:a16="http://schemas.microsoft.com/office/drawing/2014/main" id="{4FEB933F-68D3-1224-A61C-DF45B030F1A4}"/>
                </a:ext>
              </a:extLst>
            </p:cNvPr>
            <p:cNvSpPr txBox="1"/>
            <p:nvPr/>
          </p:nvSpPr>
          <p:spPr>
            <a:xfrm>
              <a:off x="698982" y="2625789"/>
              <a:ext cx="949298" cy="769441"/>
            </a:xfrm>
            <a:prstGeom prst="rect">
              <a:avLst/>
            </a:prstGeom>
            <a:noFill/>
          </p:spPr>
          <p:txBody>
            <a:bodyPr wrap="none" rtlCol="0">
              <a:spAutoFit/>
            </a:bodyPr>
            <a:lstStyle/>
            <a:p>
              <a:pPr algn="ctr"/>
              <a:r>
                <a:rPr lang="en-US" sz="2200" b="1">
                  <a:solidFill>
                    <a:schemeClr val="bg1"/>
                  </a:solidFill>
                </a:rPr>
                <a:t>Nước</a:t>
              </a:r>
            </a:p>
            <a:p>
              <a:pPr algn="ctr"/>
              <a:r>
                <a:rPr lang="en-US" sz="2200" b="1">
                  <a:solidFill>
                    <a:schemeClr val="bg1"/>
                  </a:solidFill>
                </a:rPr>
                <a:t>muối</a:t>
              </a:r>
            </a:p>
          </p:txBody>
        </p:sp>
        <p:sp>
          <p:nvSpPr>
            <p:cNvPr id="260" name="Oval 259">
              <a:extLst>
                <a:ext uri="{FF2B5EF4-FFF2-40B4-BE49-F238E27FC236}">
                  <a16:creationId xmlns:a16="http://schemas.microsoft.com/office/drawing/2014/main" id="{E832F039-C0E4-3C77-F361-BB9DBB8D2F6C}"/>
                </a:ext>
              </a:extLst>
            </p:cNvPr>
            <p:cNvSpPr/>
            <p:nvPr/>
          </p:nvSpPr>
          <p:spPr>
            <a:xfrm>
              <a:off x="5105275" y="2426077"/>
              <a:ext cx="607412" cy="6074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b="1">
                  <a:solidFill>
                    <a:schemeClr val="tx1"/>
                  </a:solidFill>
                </a:rPr>
                <a:t>a</a:t>
              </a:r>
            </a:p>
          </p:txBody>
        </p:sp>
      </p:grpSp>
      <p:grpSp>
        <p:nvGrpSpPr>
          <p:cNvPr id="4" name="Group 3">
            <a:extLst>
              <a:ext uri="{FF2B5EF4-FFF2-40B4-BE49-F238E27FC236}">
                <a16:creationId xmlns:a16="http://schemas.microsoft.com/office/drawing/2014/main" id="{4A29806B-7EBF-8804-CA39-4575D8B79BCA}"/>
              </a:ext>
            </a:extLst>
          </p:cNvPr>
          <p:cNvGrpSpPr/>
          <p:nvPr/>
        </p:nvGrpSpPr>
        <p:grpSpPr>
          <a:xfrm>
            <a:off x="6301388" y="2263116"/>
            <a:ext cx="5479836" cy="3424898"/>
            <a:chOff x="6301388" y="2263116"/>
            <a:chExt cx="5479836" cy="3424898"/>
          </a:xfrm>
        </p:grpSpPr>
        <p:pic>
          <p:nvPicPr>
            <p:cNvPr id="28" name="Picture 27">
              <a:extLst>
                <a:ext uri="{FF2B5EF4-FFF2-40B4-BE49-F238E27FC236}">
                  <a16:creationId xmlns:a16="http://schemas.microsoft.com/office/drawing/2014/main" id="{A299E03D-52A2-5157-296D-E4E4348B3B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1388" y="2263116"/>
              <a:ext cx="5479836" cy="3424898"/>
            </a:xfrm>
            <a:prstGeom prst="rect">
              <a:avLst/>
            </a:prstGeom>
          </p:spPr>
        </p:pic>
        <p:sp>
          <p:nvSpPr>
            <p:cNvPr id="257" name="Rectangle: Rounded Corners 256">
              <a:extLst>
                <a:ext uri="{FF2B5EF4-FFF2-40B4-BE49-F238E27FC236}">
                  <a16:creationId xmlns:a16="http://schemas.microsoft.com/office/drawing/2014/main" id="{BEB1D72B-052B-35E7-9E86-608E778E2242}"/>
                </a:ext>
              </a:extLst>
            </p:cNvPr>
            <p:cNvSpPr/>
            <p:nvPr/>
          </p:nvSpPr>
          <p:spPr>
            <a:xfrm>
              <a:off x="6502595" y="2535927"/>
              <a:ext cx="1251000"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TextBox 258">
              <a:extLst>
                <a:ext uri="{FF2B5EF4-FFF2-40B4-BE49-F238E27FC236}">
                  <a16:creationId xmlns:a16="http://schemas.microsoft.com/office/drawing/2014/main" id="{D042D1AE-4714-C627-54ED-9A3AAAD59197}"/>
                </a:ext>
              </a:extLst>
            </p:cNvPr>
            <p:cNvSpPr txBox="1"/>
            <p:nvPr/>
          </p:nvSpPr>
          <p:spPr>
            <a:xfrm>
              <a:off x="6574097" y="2625789"/>
              <a:ext cx="1107997" cy="769441"/>
            </a:xfrm>
            <a:prstGeom prst="rect">
              <a:avLst/>
            </a:prstGeom>
            <a:noFill/>
          </p:spPr>
          <p:txBody>
            <a:bodyPr wrap="none" rtlCol="0">
              <a:spAutoFit/>
            </a:bodyPr>
            <a:lstStyle/>
            <a:p>
              <a:pPr algn="ctr"/>
              <a:r>
                <a:rPr lang="en-US" sz="2200" b="1">
                  <a:solidFill>
                    <a:schemeClr val="bg1"/>
                  </a:solidFill>
                </a:rPr>
                <a:t>Nước</a:t>
              </a:r>
            </a:p>
            <a:p>
              <a:pPr algn="ctr"/>
              <a:r>
                <a:rPr lang="en-US" sz="2200" b="1">
                  <a:solidFill>
                    <a:schemeClr val="bg1"/>
                  </a:solidFill>
                </a:rPr>
                <a:t>đường</a:t>
              </a:r>
            </a:p>
          </p:txBody>
        </p:sp>
        <p:sp>
          <p:nvSpPr>
            <p:cNvPr id="261" name="Oval 260">
              <a:extLst>
                <a:ext uri="{FF2B5EF4-FFF2-40B4-BE49-F238E27FC236}">
                  <a16:creationId xmlns:a16="http://schemas.microsoft.com/office/drawing/2014/main" id="{860EAA01-BFC0-6C8D-F3B6-2F714F1F488F}"/>
                </a:ext>
              </a:extLst>
            </p:cNvPr>
            <p:cNvSpPr/>
            <p:nvPr/>
          </p:nvSpPr>
          <p:spPr>
            <a:xfrm>
              <a:off x="11085553" y="2426077"/>
              <a:ext cx="607412" cy="6074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3600" b="1">
                  <a:solidFill>
                    <a:schemeClr val="tx1"/>
                  </a:solidFill>
                </a:rPr>
                <a:t>b</a:t>
              </a:r>
            </a:p>
          </p:txBody>
        </p:sp>
      </p:grpSp>
    </p:spTree>
    <p:extLst>
      <p:ext uri="{BB962C8B-B14F-4D97-AF65-F5344CB8AC3E}">
        <p14:creationId xmlns:p14="http://schemas.microsoft.com/office/powerpoint/2010/main" val="823499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F13F0061-2F0B-614B-EE0B-909C3F355D06}"/>
              </a:ext>
            </a:extLst>
          </p:cNvPr>
          <p:cNvSpPr/>
          <p:nvPr/>
        </p:nvSpPr>
        <p:spPr>
          <a:xfrm>
            <a:off x="381000" y="180975"/>
            <a:ext cx="11430000" cy="6496050"/>
          </a:xfrm>
          <a:prstGeom prst="roundRect">
            <a:avLst>
              <a:gd name="adj" fmla="val 7631"/>
            </a:avLst>
          </a:prstGeom>
          <a:solidFill>
            <a:schemeClr val="bg2">
              <a:lumMod val="2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id="{E7E8AE92-DC3E-112B-B640-C866D59808E1}"/>
              </a:ext>
            </a:extLst>
          </p:cNvPr>
          <p:cNvGrpSpPr>
            <a:grpSpLocks noChangeAspect="1"/>
          </p:cNvGrpSpPr>
          <p:nvPr/>
        </p:nvGrpSpPr>
        <p:grpSpPr>
          <a:xfrm rot="21195547" flipH="1">
            <a:off x="9776424" y="1446285"/>
            <a:ext cx="1383927" cy="1522602"/>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A234EC14-585F-B7EE-78CF-0F7BCD5C7BCB}"/>
              </a:ext>
            </a:extLst>
          </p:cNvPr>
          <p:cNvGrpSpPr>
            <a:grpSpLocks noChangeAspect="1"/>
          </p:cNvGrpSpPr>
          <p:nvPr/>
        </p:nvGrpSpPr>
        <p:grpSpPr>
          <a:xfrm rot="404453">
            <a:off x="993759" y="1500710"/>
            <a:ext cx="1383927" cy="1522602"/>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id="{1D0E4234-D397-28CA-A7D4-A78E6E6C1B85}"/>
              </a:ext>
            </a:extLst>
          </p:cNvPr>
          <p:cNvSpPr/>
          <p:nvPr/>
        </p:nvSpPr>
        <p:spPr>
          <a:xfrm>
            <a:off x="1187048" y="569850"/>
            <a:ext cx="185460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1B29D1A-76E8-1ECE-1359-69D14EE687F0}"/>
              </a:ext>
            </a:extLst>
          </p:cNvPr>
          <p:cNvSpPr txBox="1"/>
          <p:nvPr/>
        </p:nvSpPr>
        <p:spPr>
          <a:xfrm>
            <a:off x="1469534" y="622322"/>
            <a:ext cx="1543756" cy="430887"/>
          </a:xfrm>
          <a:prstGeom prst="rect">
            <a:avLst/>
          </a:prstGeom>
          <a:noFill/>
        </p:spPr>
        <p:txBody>
          <a:bodyPr wrap="none" rtlCol="0">
            <a:spAutoFit/>
          </a:bodyPr>
          <a:lstStyle/>
          <a:p>
            <a:r>
              <a:rPr lang="en-US" sz="2200" b="1">
                <a:solidFill>
                  <a:schemeClr val="bg1"/>
                </a:solidFill>
              </a:rPr>
              <a:t>BÀI TẬP 2</a:t>
            </a:r>
          </a:p>
        </p:txBody>
      </p:sp>
      <p:sp>
        <p:nvSpPr>
          <p:cNvPr id="9" name="Rectangle: Rounded Corners 8">
            <a:extLst>
              <a:ext uri="{FF2B5EF4-FFF2-40B4-BE49-F238E27FC236}">
                <a16:creationId xmlns:a16="http://schemas.microsoft.com/office/drawing/2014/main" id="{2C41108E-7273-54C9-EDAE-C3AF4BF04951}"/>
              </a:ext>
            </a:extLst>
          </p:cNvPr>
          <p:cNvSpPr/>
          <p:nvPr/>
        </p:nvSpPr>
        <p:spPr>
          <a:xfrm>
            <a:off x="1657586" y="1901826"/>
            <a:ext cx="8876828" cy="959100"/>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FDCC35-8099-BECE-8DE0-04FBB8C52221}"/>
              </a:ext>
            </a:extLst>
          </p:cNvPr>
          <p:cNvSpPr txBox="1"/>
          <p:nvPr/>
        </p:nvSpPr>
        <p:spPr>
          <a:xfrm>
            <a:off x="1830640" y="2134000"/>
            <a:ext cx="8530721" cy="494751"/>
          </a:xfrm>
          <a:prstGeom prst="rect">
            <a:avLst/>
          </a:prstGeom>
          <a:noFill/>
        </p:spPr>
        <p:txBody>
          <a:bodyPr wrap="square">
            <a:spAutoFit/>
          </a:bodyPr>
          <a:lstStyle/>
          <a:p>
            <a:pPr algn="ctr">
              <a:lnSpc>
                <a:spcPct val="120000"/>
              </a:lnSpc>
            </a:pPr>
            <a:r>
              <a:rPr lang="en-US" sz="2400"/>
              <a:t>Giải thích vai trò của nước trong sự điện li của HCl và NaOH.</a:t>
            </a:r>
          </a:p>
        </p:txBody>
      </p:sp>
      <p:sp>
        <p:nvSpPr>
          <p:cNvPr id="12" name="Rectangle: Rounded Corners 11">
            <a:extLst>
              <a:ext uri="{FF2B5EF4-FFF2-40B4-BE49-F238E27FC236}">
                <a16:creationId xmlns:a16="http://schemas.microsoft.com/office/drawing/2014/main" id="{E0211A4A-7DC2-C36E-B56B-8E546A2454DD}"/>
              </a:ext>
            </a:extLst>
          </p:cNvPr>
          <p:cNvSpPr/>
          <p:nvPr/>
        </p:nvSpPr>
        <p:spPr>
          <a:xfrm>
            <a:off x="5482130" y="3134691"/>
            <a:ext cx="1227741"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Đáp án</a:t>
            </a:r>
          </a:p>
        </p:txBody>
      </p:sp>
      <p:grpSp>
        <p:nvGrpSpPr>
          <p:cNvPr id="38" name="Group 37">
            <a:extLst>
              <a:ext uri="{FF2B5EF4-FFF2-40B4-BE49-F238E27FC236}">
                <a16:creationId xmlns:a16="http://schemas.microsoft.com/office/drawing/2014/main" id="{3176B2D6-FBE4-E13E-7FD1-EB94CEA7DDFD}"/>
              </a:ext>
            </a:extLst>
          </p:cNvPr>
          <p:cNvGrpSpPr/>
          <p:nvPr/>
        </p:nvGrpSpPr>
        <p:grpSpPr>
          <a:xfrm>
            <a:off x="744904" y="3814060"/>
            <a:ext cx="9253485" cy="604786"/>
            <a:chOff x="2157464" y="4348367"/>
            <a:chExt cx="9253485" cy="604786"/>
          </a:xfrm>
        </p:grpSpPr>
        <p:sp>
          <p:nvSpPr>
            <p:cNvPr id="31" name="TextBox 30">
              <a:extLst>
                <a:ext uri="{FF2B5EF4-FFF2-40B4-BE49-F238E27FC236}">
                  <a16:creationId xmlns:a16="http://schemas.microsoft.com/office/drawing/2014/main" id="{728D7B5C-07E0-6BFE-DA79-47F601220E1B}"/>
                </a:ext>
              </a:extLst>
            </p:cNvPr>
            <p:cNvSpPr txBox="1"/>
            <p:nvPr/>
          </p:nvSpPr>
          <p:spPr>
            <a:xfrm>
              <a:off x="2784978" y="4420152"/>
              <a:ext cx="8625971" cy="461217"/>
            </a:xfrm>
            <a:prstGeom prst="rect">
              <a:avLst/>
            </a:prstGeom>
            <a:noFill/>
          </p:spPr>
          <p:txBody>
            <a:bodyPr wrap="square">
              <a:spAutoFit/>
            </a:bodyPr>
            <a:lstStyle/>
            <a:p>
              <a:pPr algn="just">
                <a:lnSpc>
                  <a:spcPct val="120000"/>
                </a:lnSpc>
              </a:pPr>
              <a:r>
                <a:rPr lang="vi-VN" sz="2200">
                  <a:solidFill>
                    <a:schemeClr val="bg1"/>
                  </a:solidFill>
                </a:rPr>
                <a:t>Nước đóng vai trò quan trọng trong sự điện li của một chất. </a:t>
              </a:r>
              <a:endParaRPr lang="en-US" sz="2200">
                <a:solidFill>
                  <a:schemeClr val="bg1"/>
                </a:solidFill>
              </a:endParaRPr>
            </a:p>
          </p:txBody>
        </p:sp>
        <p:pic>
          <p:nvPicPr>
            <p:cNvPr id="36" name="Picture 35">
              <a:extLst>
                <a:ext uri="{FF2B5EF4-FFF2-40B4-BE49-F238E27FC236}">
                  <a16:creationId xmlns:a16="http://schemas.microsoft.com/office/drawing/2014/main" id="{BD4FFEF6-9AD3-B9E8-C99A-8AB14E970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7464" y="4348367"/>
              <a:ext cx="604786" cy="604786"/>
            </a:xfrm>
            <a:prstGeom prst="rect">
              <a:avLst/>
            </a:prstGeom>
          </p:spPr>
        </p:pic>
      </p:grpSp>
      <p:grpSp>
        <p:nvGrpSpPr>
          <p:cNvPr id="40" name="Group 39">
            <a:extLst>
              <a:ext uri="{FF2B5EF4-FFF2-40B4-BE49-F238E27FC236}">
                <a16:creationId xmlns:a16="http://schemas.microsoft.com/office/drawing/2014/main" id="{BC855B5A-1043-8728-4FCF-687069CCAFF6}"/>
              </a:ext>
            </a:extLst>
          </p:cNvPr>
          <p:cNvGrpSpPr/>
          <p:nvPr/>
        </p:nvGrpSpPr>
        <p:grpSpPr>
          <a:xfrm>
            <a:off x="744904" y="4668269"/>
            <a:ext cx="10702193" cy="1680012"/>
            <a:chOff x="2157464" y="4285021"/>
            <a:chExt cx="10702193" cy="1680012"/>
          </a:xfrm>
        </p:grpSpPr>
        <p:sp>
          <p:nvSpPr>
            <p:cNvPr id="41" name="TextBox 40">
              <a:extLst>
                <a:ext uri="{FF2B5EF4-FFF2-40B4-BE49-F238E27FC236}">
                  <a16:creationId xmlns:a16="http://schemas.microsoft.com/office/drawing/2014/main" id="{B1BDE09B-0028-E0CF-A6A2-0C86563EB694}"/>
                </a:ext>
              </a:extLst>
            </p:cNvPr>
            <p:cNvSpPr txBox="1"/>
            <p:nvPr/>
          </p:nvSpPr>
          <p:spPr>
            <a:xfrm>
              <a:off x="2784978" y="4285021"/>
              <a:ext cx="10074679" cy="1680012"/>
            </a:xfrm>
            <a:prstGeom prst="rect">
              <a:avLst/>
            </a:prstGeom>
            <a:noFill/>
          </p:spPr>
          <p:txBody>
            <a:bodyPr wrap="square">
              <a:spAutoFit/>
            </a:bodyPr>
            <a:lstStyle/>
            <a:p>
              <a:pPr algn="just">
                <a:lnSpc>
                  <a:spcPct val="120000"/>
                </a:lnSpc>
              </a:pPr>
              <a:r>
                <a:rPr lang="en-US" sz="2200">
                  <a:solidFill>
                    <a:schemeClr val="bg1"/>
                  </a:solidFill>
                </a:rPr>
                <a:t>Vì </a:t>
              </a:r>
              <a:r>
                <a:rPr lang="vi-VN" sz="2200">
                  <a:solidFill>
                    <a:schemeClr val="bg1"/>
                  </a:solidFill>
                </a:rPr>
                <a:t>nước là phân tử phân cực (các nguyên tử H mang một phần điện tích dương và nguyên tử O mang một phần điện tích âm) nên khi hoà tan một chất điện li (HCl hoặc NaOH) vào nước, xuất hiện tương tác của nước với các ion. Tương tác này sẽ bứt các ion khỏi tinh thể (hoặc phân tử) để tan vào nước.</a:t>
              </a:r>
              <a:endParaRPr lang="en-US" sz="2200">
                <a:solidFill>
                  <a:schemeClr val="bg1"/>
                </a:solidFill>
              </a:endParaRPr>
            </a:p>
          </p:txBody>
        </p:sp>
        <p:pic>
          <p:nvPicPr>
            <p:cNvPr id="42" name="Picture 41">
              <a:extLst>
                <a:ext uri="{FF2B5EF4-FFF2-40B4-BE49-F238E27FC236}">
                  <a16:creationId xmlns:a16="http://schemas.microsoft.com/office/drawing/2014/main" id="{7188B174-A9B7-0A36-0231-BA419A792F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7464" y="4411714"/>
              <a:ext cx="604786" cy="604786"/>
            </a:xfrm>
            <a:prstGeom prst="rect">
              <a:avLst/>
            </a:prstGeom>
          </p:spPr>
        </p:pic>
      </p:grpSp>
    </p:spTree>
    <p:extLst>
      <p:ext uri="{BB962C8B-B14F-4D97-AF65-F5344CB8AC3E}">
        <p14:creationId xmlns:p14="http://schemas.microsoft.com/office/powerpoint/2010/main" val="2490893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F13F0061-2F0B-614B-EE0B-909C3F355D06}"/>
              </a:ext>
            </a:extLst>
          </p:cNvPr>
          <p:cNvSpPr/>
          <p:nvPr/>
        </p:nvSpPr>
        <p:spPr>
          <a:xfrm>
            <a:off x="381000" y="180975"/>
            <a:ext cx="11430000" cy="6496050"/>
          </a:xfrm>
          <a:prstGeom prst="roundRect">
            <a:avLst>
              <a:gd name="adj" fmla="val 7631"/>
            </a:avLst>
          </a:prstGeom>
          <a:solidFill>
            <a:schemeClr val="bg2">
              <a:lumMod val="2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id="{E7E8AE92-DC3E-112B-B640-C866D59808E1}"/>
              </a:ext>
            </a:extLst>
          </p:cNvPr>
          <p:cNvGrpSpPr>
            <a:grpSpLocks noChangeAspect="1"/>
          </p:cNvGrpSpPr>
          <p:nvPr/>
        </p:nvGrpSpPr>
        <p:grpSpPr>
          <a:xfrm rot="21195547" flipH="1">
            <a:off x="9776424" y="1649485"/>
            <a:ext cx="1383927" cy="1522602"/>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A234EC14-585F-B7EE-78CF-0F7BCD5C7BCB}"/>
              </a:ext>
            </a:extLst>
          </p:cNvPr>
          <p:cNvGrpSpPr>
            <a:grpSpLocks noChangeAspect="1"/>
          </p:cNvGrpSpPr>
          <p:nvPr/>
        </p:nvGrpSpPr>
        <p:grpSpPr>
          <a:xfrm rot="404453">
            <a:off x="993759" y="1703910"/>
            <a:ext cx="1383927" cy="1522602"/>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id="{1D0E4234-D397-28CA-A7D4-A78E6E6C1B85}"/>
              </a:ext>
            </a:extLst>
          </p:cNvPr>
          <p:cNvSpPr/>
          <p:nvPr/>
        </p:nvSpPr>
        <p:spPr>
          <a:xfrm>
            <a:off x="1187048" y="569850"/>
            <a:ext cx="185460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1B29D1A-76E8-1ECE-1359-69D14EE687F0}"/>
              </a:ext>
            </a:extLst>
          </p:cNvPr>
          <p:cNvSpPr txBox="1"/>
          <p:nvPr/>
        </p:nvSpPr>
        <p:spPr>
          <a:xfrm>
            <a:off x="1469534" y="622322"/>
            <a:ext cx="1543756" cy="430887"/>
          </a:xfrm>
          <a:prstGeom prst="rect">
            <a:avLst/>
          </a:prstGeom>
          <a:noFill/>
        </p:spPr>
        <p:txBody>
          <a:bodyPr wrap="none" rtlCol="0">
            <a:spAutoFit/>
          </a:bodyPr>
          <a:lstStyle/>
          <a:p>
            <a:r>
              <a:rPr lang="en-US" sz="2200" b="1">
                <a:solidFill>
                  <a:schemeClr val="bg1"/>
                </a:solidFill>
              </a:rPr>
              <a:t>BÀI TẬP 3</a:t>
            </a:r>
          </a:p>
        </p:txBody>
      </p:sp>
      <p:sp>
        <p:nvSpPr>
          <p:cNvPr id="9" name="Rectangle: Rounded Corners 8">
            <a:extLst>
              <a:ext uri="{FF2B5EF4-FFF2-40B4-BE49-F238E27FC236}">
                <a16:creationId xmlns:a16="http://schemas.microsoft.com/office/drawing/2014/main" id="{2C41108E-7273-54C9-EDAE-C3AF4BF04951}"/>
              </a:ext>
            </a:extLst>
          </p:cNvPr>
          <p:cNvSpPr/>
          <p:nvPr/>
        </p:nvSpPr>
        <p:spPr>
          <a:xfrm>
            <a:off x="1819747" y="1825876"/>
            <a:ext cx="8528364" cy="1307849"/>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FDCC35-8099-BECE-8DE0-04FBB8C52221}"/>
              </a:ext>
            </a:extLst>
          </p:cNvPr>
          <p:cNvSpPr txBox="1"/>
          <p:nvPr/>
        </p:nvSpPr>
        <p:spPr>
          <a:xfrm>
            <a:off x="2070604" y="2010826"/>
            <a:ext cx="8206871" cy="937949"/>
          </a:xfrm>
          <a:prstGeom prst="rect">
            <a:avLst/>
          </a:prstGeom>
          <a:noFill/>
        </p:spPr>
        <p:txBody>
          <a:bodyPr wrap="square">
            <a:spAutoFit/>
          </a:bodyPr>
          <a:lstStyle/>
          <a:p>
            <a:pPr>
              <a:lnSpc>
                <a:spcPct val="120000"/>
              </a:lnSpc>
            </a:pPr>
            <a:r>
              <a:rPr lang="en-US" sz="2400"/>
              <a:t>Giải thích vì sao dung dịch HCl dẫn điện tốt hơn dung dịch CH</a:t>
            </a:r>
            <a:r>
              <a:rPr lang="en-US" sz="2400" baseline="-25000"/>
              <a:t>3</a:t>
            </a:r>
            <a:r>
              <a:rPr lang="en-US" sz="2400"/>
              <a:t>COOH có cùng nồng độ.</a:t>
            </a:r>
          </a:p>
        </p:txBody>
      </p:sp>
      <p:sp>
        <p:nvSpPr>
          <p:cNvPr id="12" name="Rectangle: Rounded Corners 11">
            <a:extLst>
              <a:ext uri="{FF2B5EF4-FFF2-40B4-BE49-F238E27FC236}">
                <a16:creationId xmlns:a16="http://schemas.microsoft.com/office/drawing/2014/main" id="{E0211A4A-7DC2-C36E-B56B-8E546A2454DD}"/>
              </a:ext>
            </a:extLst>
          </p:cNvPr>
          <p:cNvSpPr/>
          <p:nvPr/>
        </p:nvSpPr>
        <p:spPr>
          <a:xfrm>
            <a:off x="694422" y="3698934"/>
            <a:ext cx="1227741"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Đáp án</a:t>
            </a:r>
          </a:p>
        </p:txBody>
      </p:sp>
      <p:grpSp>
        <p:nvGrpSpPr>
          <p:cNvPr id="38" name="Group 37">
            <a:extLst>
              <a:ext uri="{FF2B5EF4-FFF2-40B4-BE49-F238E27FC236}">
                <a16:creationId xmlns:a16="http://schemas.microsoft.com/office/drawing/2014/main" id="{3176B2D6-FBE4-E13E-7FD1-EB94CEA7DDFD}"/>
              </a:ext>
            </a:extLst>
          </p:cNvPr>
          <p:cNvGrpSpPr/>
          <p:nvPr/>
        </p:nvGrpSpPr>
        <p:grpSpPr>
          <a:xfrm>
            <a:off x="2157464" y="3618271"/>
            <a:ext cx="9253485" cy="1273747"/>
            <a:chOff x="2157464" y="4285021"/>
            <a:chExt cx="9253485" cy="1273747"/>
          </a:xfrm>
        </p:grpSpPr>
        <p:sp>
          <p:nvSpPr>
            <p:cNvPr id="31" name="TextBox 30">
              <a:extLst>
                <a:ext uri="{FF2B5EF4-FFF2-40B4-BE49-F238E27FC236}">
                  <a16:creationId xmlns:a16="http://schemas.microsoft.com/office/drawing/2014/main" id="{728D7B5C-07E0-6BFE-DA79-47F601220E1B}"/>
                </a:ext>
              </a:extLst>
            </p:cNvPr>
            <p:cNvSpPr txBox="1"/>
            <p:nvPr/>
          </p:nvSpPr>
          <p:spPr>
            <a:xfrm>
              <a:off x="2784978" y="4285021"/>
              <a:ext cx="8625971" cy="1273747"/>
            </a:xfrm>
            <a:prstGeom prst="rect">
              <a:avLst/>
            </a:prstGeom>
            <a:noFill/>
          </p:spPr>
          <p:txBody>
            <a:bodyPr wrap="square">
              <a:spAutoFit/>
            </a:bodyPr>
            <a:lstStyle/>
            <a:p>
              <a:pPr algn="just">
                <a:lnSpc>
                  <a:spcPct val="120000"/>
                </a:lnSpc>
              </a:pPr>
              <a:r>
                <a:rPr lang="vi-VN" sz="2200">
                  <a:solidFill>
                    <a:schemeClr val="bg1"/>
                  </a:solidFill>
                </a:rPr>
                <a:t>Trong dung dịch, các phân tử HCl phân li hoàn toàn thành các ion, còn CH</a:t>
              </a:r>
              <a:r>
                <a:rPr lang="vi-VN" sz="2200" baseline="-25000">
                  <a:solidFill>
                    <a:schemeClr val="bg1"/>
                  </a:solidFill>
                </a:rPr>
                <a:t>3</a:t>
              </a:r>
              <a:r>
                <a:rPr lang="vi-VN" sz="2200">
                  <a:solidFill>
                    <a:schemeClr val="bg1"/>
                  </a:solidFill>
                </a:rPr>
                <a:t>COOH chỉ phân li một phần nên dung dịch HCl dẫn điện tốt hơn dung dịch CH</a:t>
              </a:r>
              <a:r>
                <a:rPr lang="vi-VN" sz="2200" baseline="-25000">
                  <a:solidFill>
                    <a:schemeClr val="bg1"/>
                  </a:solidFill>
                </a:rPr>
                <a:t>3</a:t>
              </a:r>
              <a:r>
                <a:rPr lang="vi-VN" sz="2200">
                  <a:solidFill>
                    <a:schemeClr val="bg1"/>
                  </a:solidFill>
                </a:rPr>
                <a:t>COOH có cùng nồng độ.</a:t>
              </a:r>
              <a:endParaRPr lang="en-US" sz="2200">
                <a:solidFill>
                  <a:schemeClr val="bg1"/>
                </a:solidFill>
              </a:endParaRPr>
            </a:p>
          </p:txBody>
        </p:sp>
        <p:pic>
          <p:nvPicPr>
            <p:cNvPr id="36" name="Picture 35">
              <a:extLst>
                <a:ext uri="{FF2B5EF4-FFF2-40B4-BE49-F238E27FC236}">
                  <a16:creationId xmlns:a16="http://schemas.microsoft.com/office/drawing/2014/main" id="{BD4FFEF6-9AD3-B9E8-C99A-8AB14E970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7464" y="4411714"/>
              <a:ext cx="604786" cy="604786"/>
            </a:xfrm>
            <a:prstGeom prst="rect">
              <a:avLst/>
            </a:prstGeom>
          </p:spPr>
        </p:pic>
      </p:grpSp>
      <p:grpSp>
        <p:nvGrpSpPr>
          <p:cNvPr id="2" name="Group 1">
            <a:extLst>
              <a:ext uri="{FF2B5EF4-FFF2-40B4-BE49-F238E27FC236}">
                <a16:creationId xmlns:a16="http://schemas.microsoft.com/office/drawing/2014/main" id="{8BF95D5D-77B0-AB4E-E5D8-0BD11CF916D1}"/>
              </a:ext>
            </a:extLst>
          </p:cNvPr>
          <p:cNvGrpSpPr/>
          <p:nvPr/>
        </p:nvGrpSpPr>
        <p:grpSpPr>
          <a:xfrm>
            <a:off x="1526994" y="5099330"/>
            <a:ext cx="3423878" cy="686264"/>
            <a:chOff x="4297722" y="2463336"/>
            <a:chExt cx="3423878" cy="686264"/>
          </a:xfrm>
        </p:grpSpPr>
        <p:sp>
          <p:nvSpPr>
            <p:cNvPr id="5" name="Hexagon 4">
              <a:extLst>
                <a:ext uri="{FF2B5EF4-FFF2-40B4-BE49-F238E27FC236}">
                  <a16:creationId xmlns:a16="http://schemas.microsoft.com/office/drawing/2014/main" id="{CDD08424-C7DF-E31D-5141-4D0CAAAA1C48}"/>
                </a:ext>
              </a:extLst>
            </p:cNvPr>
            <p:cNvSpPr/>
            <p:nvPr/>
          </p:nvSpPr>
          <p:spPr>
            <a:xfrm>
              <a:off x="4297722" y="2463336"/>
              <a:ext cx="3423878"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C7F3950-7EA0-5672-3E4D-925D8A348661}"/>
                </a:ext>
              </a:extLst>
            </p:cNvPr>
            <p:cNvSpPr txBox="1"/>
            <p:nvPr/>
          </p:nvSpPr>
          <p:spPr>
            <a:xfrm>
              <a:off x="4529944" y="2563908"/>
              <a:ext cx="3010235" cy="523220"/>
            </a:xfrm>
            <a:prstGeom prst="rect">
              <a:avLst/>
            </a:prstGeom>
            <a:noFill/>
          </p:spPr>
          <p:txBody>
            <a:bodyPr wrap="square" rtlCol="0">
              <a:spAutoFit/>
            </a:bodyPr>
            <a:lstStyle/>
            <a:p>
              <a:pPr algn="ctr"/>
              <a:r>
                <a:rPr lang="en-US" sz="2800" b="1">
                  <a:solidFill>
                    <a:srgbClr val="FF0000"/>
                  </a:solidFill>
                  <a:latin typeface="+mj-lt"/>
                </a:rPr>
                <a:t>HCl  </a:t>
              </a:r>
              <a:r>
                <a:rPr lang="en-US" sz="2800" b="1">
                  <a:solidFill>
                    <a:srgbClr val="FF0000"/>
                  </a:solidFill>
                  <a:latin typeface="+mj-lt"/>
                  <a:cs typeface="Times New Roman" panose="02020603050405020304" pitchFamily="18" charset="0"/>
                </a:rPr>
                <a:t>→  H</a:t>
              </a:r>
              <a:r>
                <a:rPr lang="en-US" sz="2800" b="1" baseline="30000">
                  <a:solidFill>
                    <a:srgbClr val="FF0000"/>
                  </a:solidFill>
                  <a:latin typeface="+mj-lt"/>
                  <a:cs typeface="Times New Roman" panose="02020603050405020304" pitchFamily="18" charset="0"/>
                </a:rPr>
                <a:t>+</a:t>
              </a:r>
              <a:r>
                <a:rPr lang="en-US" sz="2800" b="1">
                  <a:solidFill>
                    <a:srgbClr val="FF0000"/>
                  </a:solidFill>
                  <a:latin typeface="+mj-lt"/>
                  <a:cs typeface="Times New Roman" panose="02020603050405020304" pitchFamily="18" charset="0"/>
                </a:rPr>
                <a:t>  +  Cl</a:t>
              </a:r>
              <a:r>
                <a:rPr lang="en-US" sz="3600" b="1" baseline="30000">
                  <a:solidFill>
                    <a:srgbClr val="FF0000"/>
                  </a:solidFill>
                  <a:latin typeface="+mj-lt"/>
                  <a:cs typeface="Times New Roman" panose="02020603050405020304" pitchFamily="18" charset="0"/>
                </a:rPr>
                <a:t>-</a:t>
              </a:r>
              <a:endParaRPr lang="en-US" sz="2800" b="1" baseline="30000">
                <a:solidFill>
                  <a:srgbClr val="FF0000"/>
                </a:solidFill>
                <a:latin typeface="+mj-lt"/>
              </a:endParaRPr>
            </a:p>
          </p:txBody>
        </p:sp>
      </p:grpSp>
      <p:grpSp>
        <p:nvGrpSpPr>
          <p:cNvPr id="33" name="Group 32">
            <a:extLst>
              <a:ext uri="{FF2B5EF4-FFF2-40B4-BE49-F238E27FC236}">
                <a16:creationId xmlns:a16="http://schemas.microsoft.com/office/drawing/2014/main" id="{EEC5A399-3264-E948-855C-7462CC4BB948}"/>
              </a:ext>
            </a:extLst>
          </p:cNvPr>
          <p:cNvGrpSpPr/>
          <p:nvPr/>
        </p:nvGrpSpPr>
        <p:grpSpPr>
          <a:xfrm>
            <a:off x="5438776" y="5099330"/>
            <a:ext cx="5565400" cy="686264"/>
            <a:chOff x="2003803" y="2228606"/>
            <a:chExt cx="5565400" cy="686264"/>
          </a:xfrm>
        </p:grpSpPr>
        <p:sp>
          <p:nvSpPr>
            <p:cNvPr id="34" name="Hexagon 33">
              <a:extLst>
                <a:ext uri="{FF2B5EF4-FFF2-40B4-BE49-F238E27FC236}">
                  <a16:creationId xmlns:a16="http://schemas.microsoft.com/office/drawing/2014/main" id="{54F09175-BD73-4CD2-45AE-E80C5BF8595E}"/>
                </a:ext>
              </a:extLst>
            </p:cNvPr>
            <p:cNvSpPr/>
            <p:nvPr/>
          </p:nvSpPr>
          <p:spPr>
            <a:xfrm>
              <a:off x="2003803" y="2228606"/>
              <a:ext cx="5565400"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7BF25D3-AFE7-E439-BCCC-DDEADEB50387}"/>
                </a:ext>
              </a:extLst>
            </p:cNvPr>
            <p:cNvSpPr txBox="1"/>
            <p:nvPr/>
          </p:nvSpPr>
          <p:spPr>
            <a:xfrm>
              <a:off x="2214752" y="2329178"/>
              <a:ext cx="5143500" cy="523220"/>
            </a:xfrm>
            <a:prstGeom prst="rect">
              <a:avLst/>
            </a:prstGeom>
            <a:noFill/>
          </p:spPr>
          <p:txBody>
            <a:bodyPr wrap="square" rtlCol="0">
              <a:spAutoFit/>
            </a:bodyPr>
            <a:lstStyle/>
            <a:p>
              <a:pPr algn="ctr"/>
              <a:r>
                <a:rPr lang="en-US" sz="2800" b="1">
                  <a:solidFill>
                    <a:srgbClr val="FF0000"/>
                  </a:solidFill>
                  <a:latin typeface="+mj-lt"/>
                </a:rPr>
                <a:t>CH</a:t>
              </a:r>
              <a:r>
                <a:rPr lang="en-US" sz="2800" b="1" baseline="-25000">
                  <a:solidFill>
                    <a:srgbClr val="FF0000"/>
                  </a:solidFill>
                  <a:latin typeface="+mj-lt"/>
                </a:rPr>
                <a:t>3</a:t>
              </a:r>
              <a:r>
                <a:rPr lang="en-US" sz="2800" b="1">
                  <a:solidFill>
                    <a:srgbClr val="FF0000"/>
                  </a:solidFill>
                  <a:latin typeface="+mj-lt"/>
                </a:rPr>
                <a:t>COOH  ⇌  CH</a:t>
              </a:r>
              <a:r>
                <a:rPr lang="en-US" sz="2800" b="1" baseline="-25000">
                  <a:solidFill>
                    <a:srgbClr val="FF0000"/>
                  </a:solidFill>
                  <a:latin typeface="+mj-lt"/>
                </a:rPr>
                <a:t>3</a:t>
              </a:r>
              <a:r>
                <a:rPr lang="en-US" sz="2800" b="1">
                  <a:solidFill>
                    <a:srgbClr val="FF0000"/>
                  </a:solidFill>
                  <a:latin typeface="+mj-lt"/>
                </a:rPr>
                <a:t>COO</a:t>
              </a:r>
              <a:r>
                <a:rPr lang="en-US" sz="3600" b="1" baseline="30000">
                  <a:solidFill>
                    <a:srgbClr val="FF0000"/>
                  </a:solidFill>
                  <a:latin typeface="+mj-lt"/>
                </a:rPr>
                <a:t>-</a:t>
              </a:r>
              <a:r>
                <a:rPr lang="en-US" sz="2800" b="1">
                  <a:solidFill>
                    <a:srgbClr val="FF0000"/>
                  </a:solidFill>
                  <a:latin typeface="+mj-lt"/>
                </a:rPr>
                <a:t>  +  H</a:t>
              </a:r>
              <a:r>
                <a:rPr lang="en-US" sz="2800" b="1" baseline="30000">
                  <a:solidFill>
                    <a:srgbClr val="FF0000"/>
                  </a:solidFill>
                  <a:latin typeface="+mj-lt"/>
                </a:rPr>
                <a:t>+</a:t>
              </a:r>
            </a:p>
          </p:txBody>
        </p:sp>
      </p:grpSp>
    </p:spTree>
    <p:extLst>
      <p:ext uri="{BB962C8B-B14F-4D97-AF65-F5344CB8AC3E}">
        <p14:creationId xmlns:p14="http://schemas.microsoft.com/office/powerpoint/2010/main" val="1747672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2752B1AC-6AF7-AD74-9E21-DCE276D155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1388" y="2263116"/>
            <a:ext cx="5479836" cy="3424898"/>
          </a:xfrm>
          <a:prstGeom prst="rect">
            <a:avLst/>
          </a:prstGeom>
        </p:spPr>
      </p:pic>
      <p:grpSp>
        <p:nvGrpSpPr>
          <p:cNvPr id="29" name="Group 28">
            <a:extLst>
              <a:ext uri="{FF2B5EF4-FFF2-40B4-BE49-F238E27FC236}">
                <a16:creationId xmlns:a16="http://schemas.microsoft.com/office/drawing/2014/main" id="{07FBF299-A98E-4F49-EEFF-7342BA481ACC}"/>
              </a:ext>
            </a:extLst>
          </p:cNvPr>
          <p:cNvGrpSpPr/>
          <p:nvPr/>
        </p:nvGrpSpPr>
        <p:grpSpPr>
          <a:xfrm>
            <a:off x="1892174" y="1046643"/>
            <a:ext cx="8407654" cy="708598"/>
            <a:chOff x="1892174" y="1046643"/>
            <a:chExt cx="8407654" cy="708598"/>
          </a:xfrm>
        </p:grpSpPr>
        <p:sp>
          <p:nvSpPr>
            <p:cNvPr id="32" name="Rectangle: Rounded Corners 31">
              <a:extLst>
                <a:ext uri="{FF2B5EF4-FFF2-40B4-BE49-F238E27FC236}">
                  <a16:creationId xmlns:a16="http://schemas.microsoft.com/office/drawing/2014/main" id="{2DE1639A-8DE5-E2B5-16B6-455CEE285B80}"/>
                </a:ext>
              </a:extLst>
            </p:cNvPr>
            <p:cNvSpPr/>
            <p:nvPr/>
          </p:nvSpPr>
          <p:spPr>
            <a:xfrm>
              <a:off x="1892174" y="1046643"/>
              <a:ext cx="8407654" cy="708598"/>
            </a:xfrm>
            <a:prstGeom prst="roundRect">
              <a:avLst/>
            </a:prstGeom>
            <a:solidFill>
              <a:srgbClr val="FFFF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B2D379D-ED5A-1C16-DAAB-4E109F5866B6}"/>
                </a:ext>
              </a:extLst>
            </p:cNvPr>
            <p:cNvSpPr txBox="1"/>
            <p:nvPr/>
          </p:nvSpPr>
          <p:spPr>
            <a:xfrm>
              <a:off x="1988746" y="1157893"/>
              <a:ext cx="8214510" cy="461217"/>
            </a:xfrm>
            <a:prstGeom prst="rect">
              <a:avLst/>
            </a:prstGeom>
            <a:noFill/>
          </p:spPr>
          <p:txBody>
            <a:bodyPr wrap="square" rtlCol="0">
              <a:spAutoFit/>
            </a:bodyPr>
            <a:lstStyle/>
            <a:p>
              <a:pPr algn="ctr">
                <a:lnSpc>
                  <a:spcPct val="120000"/>
                </a:lnSpc>
              </a:pPr>
              <a:r>
                <a:rPr lang="en-US" sz="2200" b="1"/>
                <a:t>Em hãy dự đoán bóng đèn ở hình (a) hay hình (b) sẽ sáng? </a:t>
              </a:r>
            </a:p>
          </p:txBody>
        </p:sp>
      </p:grpSp>
      <p:sp>
        <p:nvSpPr>
          <p:cNvPr id="4" name="Rectangle: Rounded Corners 3">
            <a:extLst>
              <a:ext uri="{FF2B5EF4-FFF2-40B4-BE49-F238E27FC236}">
                <a16:creationId xmlns:a16="http://schemas.microsoft.com/office/drawing/2014/main" id="{FE5AE967-FA7E-9A0F-8662-404BE3446FF0}"/>
              </a:ext>
            </a:extLst>
          </p:cNvPr>
          <p:cNvSpPr/>
          <p:nvPr/>
        </p:nvSpPr>
        <p:spPr>
          <a:xfrm>
            <a:off x="1638677" y="5839165"/>
            <a:ext cx="8914646" cy="57149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Hình 2.2. Thí nghiệm với dung dịch nước muối và nước đường</a:t>
            </a:r>
          </a:p>
        </p:txBody>
      </p:sp>
      <p:pic>
        <p:nvPicPr>
          <p:cNvPr id="5" name="Picture 4">
            <a:extLst>
              <a:ext uri="{FF2B5EF4-FFF2-40B4-BE49-F238E27FC236}">
                <a16:creationId xmlns:a16="http://schemas.microsoft.com/office/drawing/2014/main" id="{91FDDE39-7924-5F49-C309-D57DA1085B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776" y="2263116"/>
            <a:ext cx="5479836" cy="3424898"/>
          </a:xfrm>
          <a:prstGeom prst="rect">
            <a:avLst/>
          </a:prstGeom>
        </p:spPr>
      </p:pic>
      <p:sp>
        <p:nvSpPr>
          <p:cNvPr id="26" name="Rectangle: Rounded Corners 25">
            <a:extLst>
              <a:ext uri="{FF2B5EF4-FFF2-40B4-BE49-F238E27FC236}">
                <a16:creationId xmlns:a16="http://schemas.microsoft.com/office/drawing/2014/main" id="{A3274E91-20C2-2AB8-1D93-F9239FA84B66}"/>
              </a:ext>
            </a:extLst>
          </p:cNvPr>
          <p:cNvSpPr/>
          <p:nvPr/>
        </p:nvSpPr>
        <p:spPr>
          <a:xfrm>
            <a:off x="637367" y="2535927"/>
            <a:ext cx="1084847"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E9F25A97-B0B9-E704-310A-865EE9AA04A5}"/>
              </a:ext>
            </a:extLst>
          </p:cNvPr>
          <p:cNvSpPr/>
          <p:nvPr/>
        </p:nvSpPr>
        <p:spPr>
          <a:xfrm>
            <a:off x="6502595" y="2535927"/>
            <a:ext cx="1251000"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0C0DD0-0169-D2D2-8994-A30B5E95FE62}"/>
              </a:ext>
            </a:extLst>
          </p:cNvPr>
          <p:cNvSpPr txBox="1"/>
          <p:nvPr/>
        </p:nvSpPr>
        <p:spPr>
          <a:xfrm>
            <a:off x="698982" y="2625789"/>
            <a:ext cx="949298" cy="769441"/>
          </a:xfrm>
          <a:prstGeom prst="rect">
            <a:avLst/>
          </a:prstGeom>
          <a:noFill/>
        </p:spPr>
        <p:txBody>
          <a:bodyPr wrap="none" rtlCol="0">
            <a:spAutoFit/>
          </a:bodyPr>
          <a:lstStyle/>
          <a:p>
            <a:pPr algn="ctr"/>
            <a:r>
              <a:rPr lang="en-US" sz="2200" b="1">
                <a:solidFill>
                  <a:schemeClr val="bg1"/>
                </a:solidFill>
              </a:rPr>
              <a:t>Nước</a:t>
            </a:r>
          </a:p>
          <a:p>
            <a:pPr algn="ctr"/>
            <a:r>
              <a:rPr lang="en-US" sz="2200" b="1">
                <a:solidFill>
                  <a:schemeClr val="bg1"/>
                </a:solidFill>
              </a:rPr>
              <a:t>muối</a:t>
            </a:r>
          </a:p>
        </p:txBody>
      </p:sp>
      <p:sp>
        <p:nvSpPr>
          <p:cNvPr id="25" name="TextBox 24">
            <a:extLst>
              <a:ext uri="{FF2B5EF4-FFF2-40B4-BE49-F238E27FC236}">
                <a16:creationId xmlns:a16="http://schemas.microsoft.com/office/drawing/2014/main" id="{D9A7C6EE-A22B-A3C5-7CA1-968CB58BB42F}"/>
              </a:ext>
            </a:extLst>
          </p:cNvPr>
          <p:cNvSpPr txBox="1"/>
          <p:nvPr/>
        </p:nvSpPr>
        <p:spPr>
          <a:xfrm>
            <a:off x="6574097" y="2625789"/>
            <a:ext cx="1107997" cy="769441"/>
          </a:xfrm>
          <a:prstGeom prst="rect">
            <a:avLst/>
          </a:prstGeom>
          <a:noFill/>
        </p:spPr>
        <p:txBody>
          <a:bodyPr wrap="none" rtlCol="0">
            <a:spAutoFit/>
          </a:bodyPr>
          <a:lstStyle/>
          <a:p>
            <a:pPr algn="ctr"/>
            <a:r>
              <a:rPr lang="en-US" sz="2200" b="1">
                <a:solidFill>
                  <a:schemeClr val="bg1"/>
                </a:solidFill>
              </a:rPr>
              <a:t>Nước</a:t>
            </a:r>
          </a:p>
          <a:p>
            <a:pPr algn="ctr"/>
            <a:r>
              <a:rPr lang="en-US" sz="2200" b="1">
                <a:solidFill>
                  <a:schemeClr val="bg1"/>
                </a:solidFill>
              </a:rPr>
              <a:t>đường</a:t>
            </a:r>
          </a:p>
        </p:txBody>
      </p:sp>
      <p:sp>
        <p:nvSpPr>
          <p:cNvPr id="3" name="Oval 2">
            <a:extLst>
              <a:ext uri="{FF2B5EF4-FFF2-40B4-BE49-F238E27FC236}">
                <a16:creationId xmlns:a16="http://schemas.microsoft.com/office/drawing/2014/main" id="{ADB3DFBE-8C8A-6CFA-C32E-A6170BD5C54D}"/>
              </a:ext>
            </a:extLst>
          </p:cNvPr>
          <p:cNvSpPr/>
          <p:nvPr/>
        </p:nvSpPr>
        <p:spPr>
          <a:xfrm>
            <a:off x="5105275" y="2426077"/>
            <a:ext cx="607412" cy="6074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b="1">
                <a:solidFill>
                  <a:schemeClr val="tx1"/>
                </a:solidFill>
              </a:rPr>
              <a:t>a</a:t>
            </a:r>
          </a:p>
        </p:txBody>
      </p:sp>
      <p:sp>
        <p:nvSpPr>
          <p:cNvPr id="28" name="Oval 27">
            <a:extLst>
              <a:ext uri="{FF2B5EF4-FFF2-40B4-BE49-F238E27FC236}">
                <a16:creationId xmlns:a16="http://schemas.microsoft.com/office/drawing/2014/main" id="{165EDE2F-6052-15BA-99BD-C25C5B204256}"/>
              </a:ext>
            </a:extLst>
          </p:cNvPr>
          <p:cNvSpPr/>
          <p:nvPr/>
        </p:nvSpPr>
        <p:spPr>
          <a:xfrm>
            <a:off x="11085553" y="2426077"/>
            <a:ext cx="607412" cy="6074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3600" b="1">
                <a:solidFill>
                  <a:schemeClr val="tx1"/>
                </a:solidFill>
              </a:rPr>
              <a:t>b</a:t>
            </a:r>
          </a:p>
        </p:txBody>
      </p:sp>
    </p:spTree>
    <p:extLst>
      <p:ext uri="{BB962C8B-B14F-4D97-AF65-F5344CB8AC3E}">
        <p14:creationId xmlns:p14="http://schemas.microsoft.com/office/powerpoint/2010/main" val="226121134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844493DC-40B5-C28A-67A7-DB24698E6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776" y="3196566"/>
            <a:ext cx="5479836" cy="3424898"/>
          </a:xfrm>
          <a:prstGeom prst="rect">
            <a:avLst/>
          </a:prstGeom>
        </p:spPr>
      </p:pic>
      <p:pic>
        <p:nvPicPr>
          <p:cNvPr id="2" name="Picture 1">
            <a:extLst>
              <a:ext uri="{FF2B5EF4-FFF2-40B4-BE49-F238E27FC236}">
                <a16:creationId xmlns:a16="http://schemas.microsoft.com/office/drawing/2014/main" id="{2752B1AC-6AF7-AD74-9E21-DCE276D155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1388" y="3196566"/>
            <a:ext cx="5479836" cy="3424898"/>
          </a:xfrm>
          <a:prstGeom prst="rect">
            <a:avLst/>
          </a:prstGeom>
        </p:spPr>
      </p:pic>
      <p:sp>
        <p:nvSpPr>
          <p:cNvPr id="26" name="Rectangle: Rounded Corners 25">
            <a:extLst>
              <a:ext uri="{FF2B5EF4-FFF2-40B4-BE49-F238E27FC236}">
                <a16:creationId xmlns:a16="http://schemas.microsoft.com/office/drawing/2014/main" id="{A3274E91-20C2-2AB8-1D93-F9239FA84B66}"/>
              </a:ext>
            </a:extLst>
          </p:cNvPr>
          <p:cNvSpPr/>
          <p:nvPr/>
        </p:nvSpPr>
        <p:spPr>
          <a:xfrm>
            <a:off x="637367" y="3469377"/>
            <a:ext cx="1084847"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E9F25A97-B0B9-E704-310A-865EE9AA04A5}"/>
              </a:ext>
            </a:extLst>
          </p:cNvPr>
          <p:cNvSpPr/>
          <p:nvPr/>
        </p:nvSpPr>
        <p:spPr>
          <a:xfrm>
            <a:off x="6502595" y="3469377"/>
            <a:ext cx="1251000"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0C0DD0-0169-D2D2-8994-A30B5E95FE62}"/>
              </a:ext>
            </a:extLst>
          </p:cNvPr>
          <p:cNvSpPr txBox="1"/>
          <p:nvPr/>
        </p:nvSpPr>
        <p:spPr>
          <a:xfrm>
            <a:off x="698982" y="3559239"/>
            <a:ext cx="949298" cy="769441"/>
          </a:xfrm>
          <a:prstGeom prst="rect">
            <a:avLst/>
          </a:prstGeom>
          <a:noFill/>
        </p:spPr>
        <p:txBody>
          <a:bodyPr wrap="none" rtlCol="0">
            <a:spAutoFit/>
          </a:bodyPr>
          <a:lstStyle/>
          <a:p>
            <a:pPr algn="ctr"/>
            <a:r>
              <a:rPr lang="en-US" sz="2200" b="1">
                <a:solidFill>
                  <a:schemeClr val="bg1"/>
                </a:solidFill>
              </a:rPr>
              <a:t>Nước</a:t>
            </a:r>
          </a:p>
          <a:p>
            <a:pPr algn="ctr"/>
            <a:r>
              <a:rPr lang="en-US" sz="2200" b="1">
                <a:solidFill>
                  <a:schemeClr val="bg1"/>
                </a:solidFill>
              </a:rPr>
              <a:t>muối</a:t>
            </a:r>
          </a:p>
        </p:txBody>
      </p:sp>
      <p:sp>
        <p:nvSpPr>
          <p:cNvPr id="25" name="TextBox 24">
            <a:extLst>
              <a:ext uri="{FF2B5EF4-FFF2-40B4-BE49-F238E27FC236}">
                <a16:creationId xmlns:a16="http://schemas.microsoft.com/office/drawing/2014/main" id="{D9A7C6EE-A22B-A3C5-7CA1-968CB58BB42F}"/>
              </a:ext>
            </a:extLst>
          </p:cNvPr>
          <p:cNvSpPr txBox="1"/>
          <p:nvPr/>
        </p:nvSpPr>
        <p:spPr>
          <a:xfrm>
            <a:off x="6574097" y="3559239"/>
            <a:ext cx="1107997" cy="769441"/>
          </a:xfrm>
          <a:prstGeom prst="rect">
            <a:avLst/>
          </a:prstGeom>
          <a:noFill/>
        </p:spPr>
        <p:txBody>
          <a:bodyPr wrap="none" rtlCol="0">
            <a:spAutoFit/>
          </a:bodyPr>
          <a:lstStyle/>
          <a:p>
            <a:pPr algn="ctr"/>
            <a:r>
              <a:rPr lang="en-US" sz="2200" b="1">
                <a:solidFill>
                  <a:schemeClr val="bg1"/>
                </a:solidFill>
              </a:rPr>
              <a:t>Nước</a:t>
            </a:r>
          </a:p>
          <a:p>
            <a:pPr algn="ctr"/>
            <a:r>
              <a:rPr lang="en-US" sz="2200" b="1">
                <a:solidFill>
                  <a:schemeClr val="bg1"/>
                </a:solidFill>
              </a:rPr>
              <a:t>đường</a:t>
            </a:r>
          </a:p>
        </p:txBody>
      </p:sp>
      <p:sp>
        <p:nvSpPr>
          <p:cNvPr id="3" name="Oval 2">
            <a:extLst>
              <a:ext uri="{FF2B5EF4-FFF2-40B4-BE49-F238E27FC236}">
                <a16:creationId xmlns:a16="http://schemas.microsoft.com/office/drawing/2014/main" id="{ADB3DFBE-8C8A-6CFA-C32E-A6170BD5C54D}"/>
              </a:ext>
            </a:extLst>
          </p:cNvPr>
          <p:cNvSpPr/>
          <p:nvPr/>
        </p:nvSpPr>
        <p:spPr>
          <a:xfrm>
            <a:off x="5105275" y="3359527"/>
            <a:ext cx="607412" cy="6074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b="1">
                <a:solidFill>
                  <a:schemeClr val="tx1"/>
                </a:solidFill>
              </a:rPr>
              <a:t>a</a:t>
            </a:r>
          </a:p>
        </p:txBody>
      </p:sp>
      <p:sp>
        <p:nvSpPr>
          <p:cNvPr id="28" name="Oval 27">
            <a:extLst>
              <a:ext uri="{FF2B5EF4-FFF2-40B4-BE49-F238E27FC236}">
                <a16:creationId xmlns:a16="http://schemas.microsoft.com/office/drawing/2014/main" id="{165EDE2F-6052-15BA-99BD-C25C5B204256}"/>
              </a:ext>
            </a:extLst>
          </p:cNvPr>
          <p:cNvSpPr/>
          <p:nvPr/>
        </p:nvSpPr>
        <p:spPr>
          <a:xfrm>
            <a:off x="11085553" y="3359527"/>
            <a:ext cx="607412" cy="6074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3600" b="1">
                <a:solidFill>
                  <a:schemeClr val="tx1"/>
                </a:solidFill>
              </a:rPr>
              <a:t>b</a:t>
            </a:r>
          </a:p>
        </p:txBody>
      </p:sp>
      <p:sp>
        <p:nvSpPr>
          <p:cNvPr id="257" name="Rectangle 256">
            <a:extLst>
              <a:ext uri="{FF2B5EF4-FFF2-40B4-BE49-F238E27FC236}">
                <a16:creationId xmlns:a16="http://schemas.microsoft.com/office/drawing/2014/main" id="{B5F78E6D-7524-2FFA-222C-5E0197F75A2B}"/>
              </a:ext>
            </a:extLst>
          </p:cNvPr>
          <p:cNvSpPr/>
          <p:nvPr/>
        </p:nvSpPr>
        <p:spPr>
          <a:xfrm>
            <a:off x="4638675" y="259126"/>
            <a:ext cx="2914652" cy="68810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Kết quả quan sát</a:t>
            </a:r>
          </a:p>
        </p:txBody>
      </p:sp>
      <p:grpSp>
        <p:nvGrpSpPr>
          <p:cNvPr id="4" name="Group 3">
            <a:extLst>
              <a:ext uri="{FF2B5EF4-FFF2-40B4-BE49-F238E27FC236}">
                <a16:creationId xmlns:a16="http://schemas.microsoft.com/office/drawing/2014/main" id="{60FD90F6-80BA-6996-2AD8-128B5691FE9E}"/>
              </a:ext>
            </a:extLst>
          </p:cNvPr>
          <p:cNvGrpSpPr/>
          <p:nvPr/>
        </p:nvGrpSpPr>
        <p:grpSpPr>
          <a:xfrm>
            <a:off x="1409700" y="1326812"/>
            <a:ext cx="10753725" cy="480738"/>
            <a:chOff x="1409700" y="1326812"/>
            <a:chExt cx="10753725" cy="480738"/>
          </a:xfrm>
        </p:grpSpPr>
        <p:sp>
          <p:nvSpPr>
            <p:cNvPr id="258" name="Hexagon 257">
              <a:extLst>
                <a:ext uri="{FF2B5EF4-FFF2-40B4-BE49-F238E27FC236}">
                  <a16:creationId xmlns:a16="http://schemas.microsoft.com/office/drawing/2014/main" id="{7ED69A2A-7E8D-5F0A-B905-26C15C7AB4E2}"/>
                </a:ext>
              </a:extLst>
            </p:cNvPr>
            <p:cNvSpPr/>
            <p:nvPr/>
          </p:nvSpPr>
          <p:spPr>
            <a:xfrm>
              <a:off x="1409700" y="1397975"/>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a16="http://schemas.microsoft.com/office/drawing/2014/main" id="{A523B99C-6BCB-7C29-CEBC-A1E6A0E02FAC}"/>
                </a:ext>
              </a:extLst>
            </p:cNvPr>
            <p:cNvSpPr txBox="1"/>
            <p:nvPr/>
          </p:nvSpPr>
          <p:spPr>
            <a:xfrm>
              <a:off x="1960256" y="1326812"/>
              <a:ext cx="10203169" cy="461217"/>
            </a:xfrm>
            <a:prstGeom prst="rect">
              <a:avLst/>
            </a:prstGeom>
            <a:noFill/>
          </p:spPr>
          <p:txBody>
            <a:bodyPr wrap="square" rtlCol="0">
              <a:spAutoFit/>
            </a:bodyPr>
            <a:lstStyle/>
            <a:p>
              <a:pPr>
                <a:lnSpc>
                  <a:spcPct val="120000"/>
                </a:lnSpc>
              </a:pPr>
              <a:r>
                <a:rPr lang="en-US" sz="2200"/>
                <a:t>Cốc trong bộ dụng cụ thí nghiệm trên đựng nước muối thì bóng đèn sáng.</a:t>
              </a:r>
            </a:p>
          </p:txBody>
        </p:sp>
      </p:grpSp>
      <p:grpSp>
        <p:nvGrpSpPr>
          <p:cNvPr id="5" name="Group 4">
            <a:extLst>
              <a:ext uri="{FF2B5EF4-FFF2-40B4-BE49-F238E27FC236}">
                <a16:creationId xmlns:a16="http://schemas.microsoft.com/office/drawing/2014/main" id="{0F9FEEE3-DB2C-5E22-0CD5-CA9AF5E49D0D}"/>
              </a:ext>
            </a:extLst>
          </p:cNvPr>
          <p:cNvGrpSpPr/>
          <p:nvPr/>
        </p:nvGrpSpPr>
        <p:grpSpPr>
          <a:xfrm>
            <a:off x="1409700" y="2156601"/>
            <a:ext cx="10753725" cy="461217"/>
            <a:chOff x="1409700" y="2156601"/>
            <a:chExt cx="10753725" cy="461217"/>
          </a:xfrm>
        </p:grpSpPr>
        <p:sp>
          <p:nvSpPr>
            <p:cNvPr id="259" name="Hexagon 258">
              <a:extLst>
                <a:ext uri="{FF2B5EF4-FFF2-40B4-BE49-F238E27FC236}">
                  <a16:creationId xmlns:a16="http://schemas.microsoft.com/office/drawing/2014/main" id="{E8C910E9-B612-1286-2589-2867E3B7EF2F}"/>
                </a:ext>
              </a:extLst>
            </p:cNvPr>
            <p:cNvSpPr/>
            <p:nvPr/>
          </p:nvSpPr>
          <p:spPr>
            <a:xfrm>
              <a:off x="1409700" y="2199189"/>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extBox 260">
              <a:extLst>
                <a:ext uri="{FF2B5EF4-FFF2-40B4-BE49-F238E27FC236}">
                  <a16:creationId xmlns:a16="http://schemas.microsoft.com/office/drawing/2014/main" id="{2359406E-78DF-C694-C7FC-0FE20F2A185F}"/>
                </a:ext>
              </a:extLst>
            </p:cNvPr>
            <p:cNvSpPr txBox="1"/>
            <p:nvPr/>
          </p:nvSpPr>
          <p:spPr>
            <a:xfrm>
              <a:off x="1960256" y="2156601"/>
              <a:ext cx="10203169" cy="461217"/>
            </a:xfrm>
            <a:prstGeom prst="rect">
              <a:avLst/>
            </a:prstGeom>
            <a:noFill/>
          </p:spPr>
          <p:txBody>
            <a:bodyPr wrap="square" rtlCol="0">
              <a:spAutoFit/>
            </a:bodyPr>
            <a:lstStyle/>
            <a:p>
              <a:pPr>
                <a:lnSpc>
                  <a:spcPct val="120000"/>
                </a:lnSpc>
              </a:pPr>
              <a:r>
                <a:rPr lang="en-US" sz="2200"/>
                <a:t>Cốc đựng nước đường thì bóng đèn không sáng. </a:t>
              </a:r>
            </a:p>
          </p:txBody>
        </p:sp>
      </p:grpSp>
    </p:spTree>
    <p:extLst>
      <p:ext uri="{BB962C8B-B14F-4D97-AF65-F5344CB8AC3E}">
        <p14:creationId xmlns:p14="http://schemas.microsoft.com/office/powerpoint/2010/main" val="640323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844493DC-40B5-C28A-67A7-DB24698E6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776" y="3196566"/>
            <a:ext cx="5479836" cy="3424898"/>
          </a:xfrm>
          <a:prstGeom prst="rect">
            <a:avLst/>
          </a:prstGeom>
        </p:spPr>
      </p:pic>
      <p:pic>
        <p:nvPicPr>
          <p:cNvPr id="2" name="Picture 1">
            <a:extLst>
              <a:ext uri="{FF2B5EF4-FFF2-40B4-BE49-F238E27FC236}">
                <a16:creationId xmlns:a16="http://schemas.microsoft.com/office/drawing/2014/main" id="{2752B1AC-6AF7-AD74-9E21-DCE276D155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1388" y="3196566"/>
            <a:ext cx="5479836" cy="3424898"/>
          </a:xfrm>
          <a:prstGeom prst="rect">
            <a:avLst/>
          </a:prstGeom>
        </p:spPr>
      </p:pic>
      <p:sp>
        <p:nvSpPr>
          <p:cNvPr id="26" name="Rectangle: Rounded Corners 25">
            <a:extLst>
              <a:ext uri="{FF2B5EF4-FFF2-40B4-BE49-F238E27FC236}">
                <a16:creationId xmlns:a16="http://schemas.microsoft.com/office/drawing/2014/main" id="{A3274E91-20C2-2AB8-1D93-F9239FA84B66}"/>
              </a:ext>
            </a:extLst>
          </p:cNvPr>
          <p:cNvSpPr/>
          <p:nvPr/>
        </p:nvSpPr>
        <p:spPr>
          <a:xfrm>
            <a:off x="637367" y="3469377"/>
            <a:ext cx="1084847"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E9F25A97-B0B9-E704-310A-865EE9AA04A5}"/>
              </a:ext>
            </a:extLst>
          </p:cNvPr>
          <p:cNvSpPr/>
          <p:nvPr/>
        </p:nvSpPr>
        <p:spPr>
          <a:xfrm>
            <a:off x="6502595" y="3469377"/>
            <a:ext cx="1251000"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0C0DD0-0169-D2D2-8994-A30B5E95FE62}"/>
              </a:ext>
            </a:extLst>
          </p:cNvPr>
          <p:cNvSpPr txBox="1"/>
          <p:nvPr/>
        </p:nvSpPr>
        <p:spPr>
          <a:xfrm>
            <a:off x="698982" y="3559239"/>
            <a:ext cx="949298" cy="769441"/>
          </a:xfrm>
          <a:prstGeom prst="rect">
            <a:avLst/>
          </a:prstGeom>
          <a:noFill/>
        </p:spPr>
        <p:txBody>
          <a:bodyPr wrap="none" rtlCol="0">
            <a:spAutoFit/>
          </a:bodyPr>
          <a:lstStyle/>
          <a:p>
            <a:pPr algn="ctr"/>
            <a:r>
              <a:rPr lang="en-US" sz="2200" b="1">
                <a:solidFill>
                  <a:schemeClr val="bg1"/>
                </a:solidFill>
              </a:rPr>
              <a:t>Nước</a:t>
            </a:r>
          </a:p>
          <a:p>
            <a:pPr algn="ctr"/>
            <a:r>
              <a:rPr lang="en-US" sz="2200" b="1">
                <a:solidFill>
                  <a:schemeClr val="bg1"/>
                </a:solidFill>
              </a:rPr>
              <a:t>muối</a:t>
            </a:r>
          </a:p>
        </p:txBody>
      </p:sp>
      <p:sp>
        <p:nvSpPr>
          <p:cNvPr id="25" name="TextBox 24">
            <a:extLst>
              <a:ext uri="{FF2B5EF4-FFF2-40B4-BE49-F238E27FC236}">
                <a16:creationId xmlns:a16="http://schemas.microsoft.com/office/drawing/2014/main" id="{D9A7C6EE-A22B-A3C5-7CA1-968CB58BB42F}"/>
              </a:ext>
            </a:extLst>
          </p:cNvPr>
          <p:cNvSpPr txBox="1"/>
          <p:nvPr/>
        </p:nvSpPr>
        <p:spPr>
          <a:xfrm>
            <a:off x="6574097" y="3559239"/>
            <a:ext cx="1107997" cy="769441"/>
          </a:xfrm>
          <a:prstGeom prst="rect">
            <a:avLst/>
          </a:prstGeom>
          <a:noFill/>
        </p:spPr>
        <p:txBody>
          <a:bodyPr wrap="none" rtlCol="0">
            <a:spAutoFit/>
          </a:bodyPr>
          <a:lstStyle/>
          <a:p>
            <a:pPr algn="ctr"/>
            <a:r>
              <a:rPr lang="en-US" sz="2200" b="1">
                <a:solidFill>
                  <a:schemeClr val="bg1"/>
                </a:solidFill>
              </a:rPr>
              <a:t>Nước</a:t>
            </a:r>
          </a:p>
          <a:p>
            <a:pPr algn="ctr"/>
            <a:r>
              <a:rPr lang="en-US" sz="2200" b="1">
                <a:solidFill>
                  <a:schemeClr val="bg1"/>
                </a:solidFill>
              </a:rPr>
              <a:t>đường</a:t>
            </a:r>
          </a:p>
        </p:txBody>
      </p:sp>
      <p:sp>
        <p:nvSpPr>
          <p:cNvPr id="3" name="Oval 2">
            <a:extLst>
              <a:ext uri="{FF2B5EF4-FFF2-40B4-BE49-F238E27FC236}">
                <a16:creationId xmlns:a16="http://schemas.microsoft.com/office/drawing/2014/main" id="{ADB3DFBE-8C8A-6CFA-C32E-A6170BD5C54D}"/>
              </a:ext>
            </a:extLst>
          </p:cNvPr>
          <p:cNvSpPr/>
          <p:nvPr/>
        </p:nvSpPr>
        <p:spPr>
          <a:xfrm>
            <a:off x="5105275" y="3359527"/>
            <a:ext cx="607412" cy="6074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b="1">
                <a:solidFill>
                  <a:schemeClr val="tx1"/>
                </a:solidFill>
              </a:rPr>
              <a:t>a</a:t>
            </a:r>
          </a:p>
        </p:txBody>
      </p:sp>
      <p:sp>
        <p:nvSpPr>
          <p:cNvPr id="28" name="Oval 27">
            <a:extLst>
              <a:ext uri="{FF2B5EF4-FFF2-40B4-BE49-F238E27FC236}">
                <a16:creationId xmlns:a16="http://schemas.microsoft.com/office/drawing/2014/main" id="{165EDE2F-6052-15BA-99BD-C25C5B204256}"/>
              </a:ext>
            </a:extLst>
          </p:cNvPr>
          <p:cNvSpPr/>
          <p:nvPr/>
        </p:nvSpPr>
        <p:spPr>
          <a:xfrm>
            <a:off x="11085553" y="3359527"/>
            <a:ext cx="607412" cy="6074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3600" b="1">
                <a:solidFill>
                  <a:schemeClr val="tx1"/>
                </a:solidFill>
              </a:rPr>
              <a:t>b</a:t>
            </a:r>
          </a:p>
        </p:txBody>
      </p:sp>
      <p:sp>
        <p:nvSpPr>
          <p:cNvPr id="4" name="Rectangle: Rounded Corners 3">
            <a:extLst>
              <a:ext uri="{FF2B5EF4-FFF2-40B4-BE49-F238E27FC236}">
                <a16:creationId xmlns:a16="http://schemas.microsoft.com/office/drawing/2014/main" id="{BA14FA25-5C8C-FAF7-9421-3CDB036A4381}"/>
              </a:ext>
            </a:extLst>
          </p:cNvPr>
          <p:cNvSpPr/>
          <p:nvPr/>
        </p:nvSpPr>
        <p:spPr>
          <a:xfrm>
            <a:off x="2250093" y="644175"/>
            <a:ext cx="7931193" cy="1159225"/>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48B5BCF-6296-DD3F-70E7-885F51E80D38}"/>
              </a:ext>
            </a:extLst>
          </p:cNvPr>
          <p:cNvGrpSpPr/>
          <p:nvPr/>
        </p:nvGrpSpPr>
        <p:grpSpPr>
          <a:xfrm>
            <a:off x="1865858" y="312058"/>
            <a:ext cx="914400" cy="914400"/>
            <a:chOff x="666750" y="619125"/>
            <a:chExt cx="914400" cy="914400"/>
          </a:xfrm>
        </p:grpSpPr>
        <p:sp>
          <p:nvSpPr>
            <p:cNvPr id="31" name="Oval 30">
              <a:extLst>
                <a:ext uri="{FF2B5EF4-FFF2-40B4-BE49-F238E27FC236}">
                  <a16:creationId xmlns:a16="http://schemas.microsoft.com/office/drawing/2014/main"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262" name="Block Arc 261">
              <a:extLst>
                <a:ext uri="{FF2B5EF4-FFF2-40B4-BE49-F238E27FC236}">
                  <a16:creationId xmlns:a16="http://schemas.microsoft.com/office/drawing/2014/main"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Block Arc 262">
              <a:extLst>
                <a:ext uri="{FF2B5EF4-FFF2-40B4-BE49-F238E27FC236}">
                  <a16:creationId xmlns:a16="http://schemas.microsoft.com/office/drawing/2014/main"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Block Arc 263">
              <a:extLst>
                <a:ext uri="{FF2B5EF4-FFF2-40B4-BE49-F238E27FC236}">
                  <a16:creationId xmlns:a16="http://schemas.microsoft.com/office/drawing/2014/main"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TextBox 267">
            <a:extLst>
              <a:ext uri="{FF2B5EF4-FFF2-40B4-BE49-F238E27FC236}">
                <a16:creationId xmlns:a16="http://schemas.microsoft.com/office/drawing/2014/main" id="{78EFDAA0-FA87-10B2-CD0C-4E44432C1E97}"/>
              </a:ext>
            </a:extLst>
          </p:cNvPr>
          <p:cNvSpPr txBox="1"/>
          <p:nvPr/>
        </p:nvSpPr>
        <p:spPr>
          <a:xfrm>
            <a:off x="2811640" y="770101"/>
            <a:ext cx="7342486" cy="897105"/>
          </a:xfrm>
          <a:prstGeom prst="rect">
            <a:avLst/>
          </a:prstGeom>
          <a:noFill/>
        </p:spPr>
        <p:txBody>
          <a:bodyPr wrap="square" rtlCol="0">
            <a:spAutoFit/>
          </a:bodyPr>
          <a:lstStyle/>
          <a:p>
            <a:pPr>
              <a:lnSpc>
                <a:spcPct val="125000"/>
              </a:lnSpc>
            </a:pPr>
            <a:r>
              <a:rPr lang="en-US" sz="2200" b="1"/>
              <a:t>Trong thí nghiệm trên, đèn sáng hay không sáng chứng tỏ tính chất vật lí nào của dung dịch chất tan?</a:t>
            </a:r>
          </a:p>
        </p:txBody>
      </p:sp>
      <p:sp>
        <p:nvSpPr>
          <p:cNvPr id="270" name="Rectangle: Rounded Corners 269">
            <a:extLst>
              <a:ext uri="{FF2B5EF4-FFF2-40B4-BE49-F238E27FC236}">
                <a16:creationId xmlns:a16="http://schemas.microsoft.com/office/drawing/2014/main" id="{01B74D7F-68D6-11F2-DF31-1810F27C48AD}"/>
              </a:ext>
            </a:extLst>
          </p:cNvPr>
          <p:cNvSpPr/>
          <p:nvPr/>
        </p:nvSpPr>
        <p:spPr>
          <a:xfrm>
            <a:off x="2228179" y="2207940"/>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sp>
        <p:nvSpPr>
          <p:cNvPr id="271" name="TextBox 270">
            <a:extLst>
              <a:ext uri="{FF2B5EF4-FFF2-40B4-BE49-F238E27FC236}">
                <a16:creationId xmlns:a16="http://schemas.microsoft.com/office/drawing/2014/main" id="{03A310AE-A35E-D18F-2942-ACD1138B2B80}"/>
              </a:ext>
            </a:extLst>
          </p:cNvPr>
          <p:cNvSpPr txBox="1"/>
          <p:nvPr/>
        </p:nvSpPr>
        <p:spPr>
          <a:xfrm>
            <a:off x="3463132" y="2241213"/>
            <a:ext cx="6921192" cy="461217"/>
          </a:xfrm>
          <a:prstGeom prst="rect">
            <a:avLst/>
          </a:prstGeom>
          <a:noFill/>
        </p:spPr>
        <p:txBody>
          <a:bodyPr wrap="square" rtlCol="0">
            <a:spAutoFit/>
          </a:bodyPr>
          <a:lstStyle/>
          <a:p>
            <a:pPr>
              <a:lnSpc>
                <a:spcPct val="120000"/>
              </a:lnSpc>
            </a:pPr>
            <a:r>
              <a:rPr lang="en-US" sz="2200"/>
              <a:t>Chứng tỏ tính chất </a:t>
            </a:r>
            <a:r>
              <a:rPr lang="en-US" sz="2200" b="1">
                <a:solidFill>
                  <a:srgbClr val="FF0000"/>
                </a:solidFill>
              </a:rPr>
              <a:t>dẫn điện </a:t>
            </a:r>
            <a:r>
              <a:rPr lang="en-US" sz="2200"/>
              <a:t>của dung dịch chất tan.</a:t>
            </a:r>
          </a:p>
        </p:txBody>
      </p:sp>
    </p:spTree>
    <p:extLst>
      <p:ext uri="{BB962C8B-B14F-4D97-AF65-F5344CB8AC3E}">
        <p14:creationId xmlns:p14="http://schemas.microsoft.com/office/powerpoint/2010/main" val="388888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wipe(left)">
                                      <p:cBhvr>
                                        <p:cTn id="7"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844493DC-40B5-C28A-67A7-DB24698E6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776" y="3196566"/>
            <a:ext cx="5479836" cy="3424898"/>
          </a:xfrm>
          <a:prstGeom prst="rect">
            <a:avLst/>
          </a:prstGeom>
        </p:spPr>
      </p:pic>
      <p:pic>
        <p:nvPicPr>
          <p:cNvPr id="2" name="Picture 1">
            <a:extLst>
              <a:ext uri="{FF2B5EF4-FFF2-40B4-BE49-F238E27FC236}">
                <a16:creationId xmlns:a16="http://schemas.microsoft.com/office/drawing/2014/main" id="{2752B1AC-6AF7-AD74-9E21-DCE276D155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1388" y="3196566"/>
            <a:ext cx="5479836" cy="3424898"/>
          </a:xfrm>
          <a:prstGeom prst="rect">
            <a:avLst/>
          </a:prstGeom>
        </p:spPr>
      </p:pic>
      <p:sp>
        <p:nvSpPr>
          <p:cNvPr id="26" name="Rectangle: Rounded Corners 25">
            <a:extLst>
              <a:ext uri="{FF2B5EF4-FFF2-40B4-BE49-F238E27FC236}">
                <a16:creationId xmlns:a16="http://schemas.microsoft.com/office/drawing/2014/main" id="{A3274E91-20C2-2AB8-1D93-F9239FA84B66}"/>
              </a:ext>
            </a:extLst>
          </p:cNvPr>
          <p:cNvSpPr/>
          <p:nvPr/>
        </p:nvSpPr>
        <p:spPr>
          <a:xfrm>
            <a:off x="637367" y="3469377"/>
            <a:ext cx="1084847"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E9F25A97-B0B9-E704-310A-865EE9AA04A5}"/>
              </a:ext>
            </a:extLst>
          </p:cNvPr>
          <p:cNvSpPr/>
          <p:nvPr/>
        </p:nvSpPr>
        <p:spPr>
          <a:xfrm>
            <a:off x="6502595" y="3469377"/>
            <a:ext cx="1251000"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0C0DD0-0169-D2D2-8994-A30B5E95FE62}"/>
              </a:ext>
            </a:extLst>
          </p:cNvPr>
          <p:cNvSpPr txBox="1"/>
          <p:nvPr/>
        </p:nvSpPr>
        <p:spPr>
          <a:xfrm>
            <a:off x="698982" y="3559239"/>
            <a:ext cx="949298" cy="769441"/>
          </a:xfrm>
          <a:prstGeom prst="rect">
            <a:avLst/>
          </a:prstGeom>
          <a:noFill/>
        </p:spPr>
        <p:txBody>
          <a:bodyPr wrap="none" rtlCol="0">
            <a:spAutoFit/>
          </a:bodyPr>
          <a:lstStyle/>
          <a:p>
            <a:pPr algn="ctr"/>
            <a:r>
              <a:rPr lang="en-US" sz="2200" b="1">
                <a:solidFill>
                  <a:schemeClr val="bg1"/>
                </a:solidFill>
              </a:rPr>
              <a:t>Nước</a:t>
            </a:r>
          </a:p>
          <a:p>
            <a:pPr algn="ctr"/>
            <a:r>
              <a:rPr lang="en-US" sz="2200" b="1">
                <a:solidFill>
                  <a:schemeClr val="bg1"/>
                </a:solidFill>
              </a:rPr>
              <a:t>muối</a:t>
            </a:r>
          </a:p>
        </p:txBody>
      </p:sp>
      <p:sp>
        <p:nvSpPr>
          <p:cNvPr id="25" name="TextBox 24">
            <a:extLst>
              <a:ext uri="{FF2B5EF4-FFF2-40B4-BE49-F238E27FC236}">
                <a16:creationId xmlns:a16="http://schemas.microsoft.com/office/drawing/2014/main" id="{D9A7C6EE-A22B-A3C5-7CA1-968CB58BB42F}"/>
              </a:ext>
            </a:extLst>
          </p:cNvPr>
          <p:cNvSpPr txBox="1"/>
          <p:nvPr/>
        </p:nvSpPr>
        <p:spPr>
          <a:xfrm>
            <a:off x="6574097" y="3559239"/>
            <a:ext cx="1107997" cy="769441"/>
          </a:xfrm>
          <a:prstGeom prst="rect">
            <a:avLst/>
          </a:prstGeom>
          <a:noFill/>
        </p:spPr>
        <p:txBody>
          <a:bodyPr wrap="none" rtlCol="0">
            <a:spAutoFit/>
          </a:bodyPr>
          <a:lstStyle/>
          <a:p>
            <a:pPr algn="ctr"/>
            <a:r>
              <a:rPr lang="en-US" sz="2200" b="1">
                <a:solidFill>
                  <a:schemeClr val="bg1"/>
                </a:solidFill>
              </a:rPr>
              <a:t>Nước</a:t>
            </a:r>
          </a:p>
          <a:p>
            <a:pPr algn="ctr"/>
            <a:r>
              <a:rPr lang="en-US" sz="2200" b="1">
                <a:solidFill>
                  <a:schemeClr val="bg1"/>
                </a:solidFill>
              </a:rPr>
              <a:t>đường</a:t>
            </a:r>
          </a:p>
        </p:txBody>
      </p:sp>
      <p:sp>
        <p:nvSpPr>
          <p:cNvPr id="3" name="Oval 2">
            <a:extLst>
              <a:ext uri="{FF2B5EF4-FFF2-40B4-BE49-F238E27FC236}">
                <a16:creationId xmlns:a16="http://schemas.microsoft.com/office/drawing/2014/main" id="{ADB3DFBE-8C8A-6CFA-C32E-A6170BD5C54D}"/>
              </a:ext>
            </a:extLst>
          </p:cNvPr>
          <p:cNvSpPr/>
          <p:nvPr/>
        </p:nvSpPr>
        <p:spPr>
          <a:xfrm>
            <a:off x="5105275" y="3359527"/>
            <a:ext cx="607412" cy="6074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b="1">
                <a:solidFill>
                  <a:schemeClr val="tx1"/>
                </a:solidFill>
              </a:rPr>
              <a:t>a</a:t>
            </a:r>
          </a:p>
        </p:txBody>
      </p:sp>
      <p:sp>
        <p:nvSpPr>
          <p:cNvPr id="28" name="Oval 27">
            <a:extLst>
              <a:ext uri="{FF2B5EF4-FFF2-40B4-BE49-F238E27FC236}">
                <a16:creationId xmlns:a16="http://schemas.microsoft.com/office/drawing/2014/main" id="{165EDE2F-6052-15BA-99BD-C25C5B204256}"/>
              </a:ext>
            </a:extLst>
          </p:cNvPr>
          <p:cNvSpPr/>
          <p:nvPr/>
        </p:nvSpPr>
        <p:spPr>
          <a:xfrm>
            <a:off x="11085553" y="3359527"/>
            <a:ext cx="607412" cy="6074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3600" b="1">
                <a:solidFill>
                  <a:schemeClr val="tx1"/>
                </a:solidFill>
              </a:rPr>
              <a:t>b</a:t>
            </a:r>
          </a:p>
        </p:txBody>
      </p:sp>
      <p:sp>
        <p:nvSpPr>
          <p:cNvPr id="257" name="Rectangle 256">
            <a:extLst>
              <a:ext uri="{FF2B5EF4-FFF2-40B4-BE49-F238E27FC236}">
                <a16:creationId xmlns:a16="http://schemas.microsoft.com/office/drawing/2014/main" id="{B5F78E6D-7524-2FFA-222C-5E0197F75A2B}"/>
              </a:ext>
            </a:extLst>
          </p:cNvPr>
          <p:cNvSpPr/>
          <p:nvPr/>
        </p:nvSpPr>
        <p:spPr>
          <a:xfrm>
            <a:off x="4638675" y="259126"/>
            <a:ext cx="2914652" cy="68810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Kết quả quan sát</a:t>
            </a:r>
          </a:p>
        </p:txBody>
      </p:sp>
      <p:sp>
        <p:nvSpPr>
          <p:cNvPr id="258" name="Hexagon 257">
            <a:extLst>
              <a:ext uri="{FF2B5EF4-FFF2-40B4-BE49-F238E27FC236}">
                <a16:creationId xmlns:a16="http://schemas.microsoft.com/office/drawing/2014/main" id="{7ED69A2A-7E8D-5F0A-B905-26C15C7AB4E2}"/>
              </a:ext>
            </a:extLst>
          </p:cNvPr>
          <p:cNvSpPr/>
          <p:nvPr/>
        </p:nvSpPr>
        <p:spPr>
          <a:xfrm>
            <a:off x="1409700" y="1135425"/>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Hexagon 258">
            <a:extLst>
              <a:ext uri="{FF2B5EF4-FFF2-40B4-BE49-F238E27FC236}">
                <a16:creationId xmlns:a16="http://schemas.microsoft.com/office/drawing/2014/main" id="{E8C910E9-B612-1286-2589-2867E3B7EF2F}"/>
              </a:ext>
            </a:extLst>
          </p:cNvPr>
          <p:cNvSpPr/>
          <p:nvPr/>
        </p:nvSpPr>
        <p:spPr>
          <a:xfrm>
            <a:off x="1409700" y="1791785"/>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a16="http://schemas.microsoft.com/office/drawing/2014/main" id="{A523B99C-6BCB-7C29-CEBC-A1E6A0E02FAC}"/>
              </a:ext>
            </a:extLst>
          </p:cNvPr>
          <p:cNvSpPr txBox="1"/>
          <p:nvPr/>
        </p:nvSpPr>
        <p:spPr>
          <a:xfrm>
            <a:off x="1960256" y="1064262"/>
            <a:ext cx="10203169" cy="461217"/>
          </a:xfrm>
          <a:prstGeom prst="rect">
            <a:avLst/>
          </a:prstGeom>
          <a:noFill/>
        </p:spPr>
        <p:txBody>
          <a:bodyPr wrap="square" rtlCol="0">
            <a:spAutoFit/>
          </a:bodyPr>
          <a:lstStyle/>
          <a:p>
            <a:pPr>
              <a:lnSpc>
                <a:spcPct val="120000"/>
              </a:lnSpc>
            </a:pPr>
            <a:r>
              <a:rPr lang="en-US" sz="2200"/>
              <a:t>Cốc trong bộ dụng cụ thí nghiệm trên đựng nước muối thì bóng đèn sáng.</a:t>
            </a:r>
          </a:p>
        </p:txBody>
      </p:sp>
      <p:sp>
        <p:nvSpPr>
          <p:cNvPr id="261" name="TextBox 260">
            <a:extLst>
              <a:ext uri="{FF2B5EF4-FFF2-40B4-BE49-F238E27FC236}">
                <a16:creationId xmlns:a16="http://schemas.microsoft.com/office/drawing/2014/main" id="{2359406E-78DF-C694-C7FC-0FE20F2A185F}"/>
              </a:ext>
            </a:extLst>
          </p:cNvPr>
          <p:cNvSpPr txBox="1"/>
          <p:nvPr/>
        </p:nvSpPr>
        <p:spPr>
          <a:xfrm>
            <a:off x="1960256" y="1749197"/>
            <a:ext cx="10203169" cy="461217"/>
          </a:xfrm>
          <a:prstGeom prst="rect">
            <a:avLst/>
          </a:prstGeom>
          <a:noFill/>
        </p:spPr>
        <p:txBody>
          <a:bodyPr wrap="square" rtlCol="0">
            <a:spAutoFit/>
          </a:bodyPr>
          <a:lstStyle/>
          <a:p>
            <a:pPr>
              <a:lnSpc>
                <a:spcPct val="120000"/>
              </a:lnSpc>
            </a:pPr>
            <a:r>
              <a:rPr lang="en-US" sz="2200"/>
              <a:t>Cốc đựng nước đường thì bóng đèn không sáng. </a:t>
            </a:r>
          </a:p>
        </p:txBody>
      </p:sp>
      <p:grpSp>
        <p:nvGrpSpPr>
          <p:cNvPr id="4" name="Group 3">
            <a:extLst>
              <a:ext uri="{FF2B5EF4-FFF2-40B4-BE49-F238E27FC236}">
                <a16:creationId xmlns:a16="http://schemas.microsoft.com/office/drawing/2014/main" id="{95E05702-D4FD-FF29-BB2C-2CFF3E7F88D8}"/>
              </a:ext>
            </a:extLst>
          </p:cNvPr>
          <p:cNvGrpSpPr/>
          <p:nvPr/>
        </p:nvGrpSpPr>
        <p:grpSpPr>
          <a:xfrm>
            <a:off x="908532" y="2464437"/>
            <a:ext cx="11473968" cy="526659"/>
            <a:chOff x="908532" y="2464437"/>
            <a:chExt cx="11473968" cy="526659"/>
          </a:xfrm>
        </p:grpSpPr>
        <p:sp>
          <p:nvSpPr>
            <p:cNvPr id="262" name="TextBox 261">
              <a:extLst>
                <a:ext uri="{FF2B5EF4-FFF2-40B4-BE49-F238E27FC236}">
                  <a16:creationId xmlns:a16="http://schemas.microsoft.com/office/drawing/2014/main" id="{79B8FB32-CE37-F4C5-7678-826A28561F15}"/>
                </a:ext>
              </a:extLst>
            </p:cNvPr>
            <p:cNvSpPr txBox="1"/>
            <p:nvPr/>
          </p:nvSpPr>
          <p:spPr>
            <a:xfrm>
              <a:off x="1703081" y="2464437"/>
              <a:ext cx="10679419" cy="461217"/>
            </a:xfrm>
            <a:prstGeom prst="rect">
              <a:avLst/>
            </a:prstGeom>
            <a:noFill/>
          </p:spPr>
          <p:txBody>
            <a:bodyPr wrap="square" rtlCol="0">
              <a:spAutoFit/>
            </a:bodyPr>
            <a:lstStyle/>
            <a:p>
              <a:pPr>
                <a:lnSpc>
                  <a:spcPct val="120000"/>
                </a:lnSpc>
              </a:pPr>
              <a:r>
                <a:rPr lang="en-US" sz="2200"/>
                <a:t>C</a:t>
              </a:r>
              <a:r>
                <a:rPr lang="vi-VN" sz="2200"/>
                <a:t>ó sự khác nhau về tính dẫn điện của dung dịch muối ăn và dung dịch đường.</a:t>
              </a:r>
              <a:endParaRPr lang="en-US" sz="2200"/>
            </a:p>
          </p:txBody>
        </p:sp>
        <p:sp>
          <p:nvSpPr>
            <p:cNvPr id="263" name="Arrow: Notched Right 262">
              <a:extLst>
                <a:ext uri="{FF2B5EF4-FFF2-40B4-BE49-F238E27FC236}">
                  <a16:creationId xmlns:a16="http://schemas.microsoft.com/office/drawing/2014/main" id="{FAA4977B-8A95-975D-50F7-2D0CAF64F793}"/>
                </a:ext>
              </a:extLst>
            </p:cNvPr>
            <p:cNvSpPr/>
            <p:nvPr/>
          </p:nvSpPr>
          <p:spPr>
            <a:xfrm>
              <a:off x="908532" y="2469708"/>
              <a:ext cx="748818" cy="521388"/>
            </a:xfrm>
            <a:prstGeom prst="notch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4565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2783</TotalTime>
  <Words>3370</Words>
  <Application>Microsoft Office PowerPoint</Application>
  <PresentationFormat>Widescreen</PresentationFormat>
  <Paragraphs>342</Paragraphs>
  <Slides>51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Symbol</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Thao Chi</dc:creator>
  <dc:description>9Slide.vn</dc:description>
  <cp:lastModifiedBy>PC</cp:lastModifiedBy>
  <cp:revision>93</cp:revision>
  <dcterms:created xsi:type="dcterms:W3CDTF">2023-04-05T04:26:34Z</dcterms:created>
  <dcterms:modified xsi:type="dcterms:W3CDTF">2023-09-18T16:21:00Z</dcterms:modified>
  <cp:category>9Slide.vn</cp:category>
</cp:coreProperties>
</file>