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8" r:id="rId3"/>
    <p:sldMasterId id="2147483700" r:id="rId4"/>
  </p:sldMasterIdLst>
  <p:notesMasterIdLst>
    <p:notesMasterId r:id="rId40"/>
  </p:notesMasterIdLst>
  <p:sldIdLst>
    <p:sldId id="256" r:id="rId5"/>
    <p:sldId id="257" r:id="rId6"/>
    <p:sldId id="258" r:id="rId7"/>
    <p:sldId id="259" r:id="rId8"/>
    <p:sldId id="260" r:id="rId9"/>
    <p:sldId id="261" r:id="rId10"/>
    <p:sldId id="262" r:id="rId11"/>
    <p:sldId id="263" r:id="rId12"/>
    <p:sldId id="294" r:id="rId13"/>
    <p:sldId id="264" r:id="rId14"/>
    <p:sldId id="395" r:id="rId15"/>
    <p:sldId id="265" r:id="rId16"/>
    <p:sldId id="266" r:id="rId17"/>
    <p:sldId id="376" r:id="rId18"/>
    <p:sldId id="267" r:id="rId19"/>
    <p:sldId id="268" r:id="rId20"/>
    <p:sldId id="350" r:id="rId21"/>
    <p:sldId id="269" r:id="rId22"/>
    <p:sldId id="270" r:id="rId23"/>
    <p:sldId id="271" r:id="rId24"/>
    <p:sldId id="272" r:id="rId25"/>
    <p:sldId id="273" r:id="rId26"/>
    <p:sldId id="274" r:id="rId27"/>
    <p:sldId id="275" r:id="rId28"/>
    <p:sldId id="276" r:id="rId29"/>
    <p:sldId id="341" r:id="rId30"/>
    <p:sldId id="342" r:id="rId31"/>
    <p:sldId id="277" r:id="rId32"/>
    <p:sldId id="278" r:id="rId33"/>
    <p:sldId id="346" r:id="rId34"/>
    <p:sldId id="391" r:id="rId35"/>
    <p:sldId id="393" r:id="rId36"/>
    <p:sldId id="394" r:id="rId37"/>
    <p:sldId id="392" r:id="rId38"/>
    <p:sldId id="313" r:id="rId39"/>
  </p:sldIdLst>
  <p:sldSz cx="18288000" cy="10287000"/>
  <p:notesSz cx="6858000" cy="9144000"/>
  <p:embeddedFontLst>
    <p:embeddedFont>
      <p:font typeface="Cambria Math" panose="02040503050406030204" pitchFamily="18" charset="0"/>
      <p:regular r:id="rId41"/>
    </p:embeddedFont>
    <p:embeddedFont>
      <p:font typeface="Garet" panose="020B0604020202020204" charset="0"/>
      <p:regular r:id="rId42"/>
    </p:embeddedFont>
    <p:embeddedFont>
      <p:font typeface="Garet Bold" panose="020B0604020202020204" charset="0"/>
      <p:regular r:id="rId43"/>
    </p:embeddedFont>
    <p:embeddedFont>
      <p:font typeface="Muli Bold" panose="020B0604020202020204" charset="0"/>
      <p:regular r:id="rId44"/>
    </p:embeddedFont>
    <p:embeddedFont>
      <p:font typeface="Muli Bold Bold" panose="020B0604020202020204" charset="0"/>
      <p:regular r:id="rId45"/>
    </p:embeddedFont>
    <p:embeddedFont>
      <p:font typeface="ไอติม" panose="020B0604020202020204" charset="-34"/>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079DB-9259-42AC-A115-E20928FECEA2}"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553194-64B2-4867-A69B-878C6C31A06E}" type="slidenum">
              <a:rPr lang="en-US" smtClean="0"/>
              <a:t>‹#›</a:t>
            </a:fld>
            <a:endParaRPr lang="en-US"/>
          </a:p>
        </p:txBody>
      </p:sp>
    </p:spTree>
    <p:extLst>
      <p:ext uri="{BB962C8B-B14F-4D97-AF65-F5344CB8AC3E}">
        <p14:creationId xmlns:p14="http://schemas.microsoft.com/office/powerpoint/2010/main" val="1731959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817593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931066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437038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20714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34788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624456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122179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21497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449120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21444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920379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E26B-E5E1-427D-85EF-EB0FA7EFD6D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0D16248-7078-4D55-8B59-D265843820B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C82A809-96F4-4E75-9D04-6123019D0712}"/>
              </a:ext>
            </a:extLst>
          </p:cNvPr>
          <p:cNvSpPr>
            <a:spLocks noGrp="1"/>
          </p:cNvSpPr>
          <p:nvPr>
            <p:ph type="dt" sz="half" idx="10"/>
          </p:nvPr>
        </p:nvSpPr>
        <p:spPr/>
        <p:txBody>
          <a:bodyPr/>
          <a:lstStyle/>
          <a:p>
            <a:fld id="{3F271BB5-7B03-4E0D-B1C0-0BE83E2DA00E}" type="datetimeFigureOut">
              <a:rPr lang="en-US" smtClean="0"/>
              <a:pPr/>
              <a:t>9/18/2024</a:t>
            </a:fld>
            <a:endParaRPr lang="en-US"/>
          </a:p>
        </p:txBody>
      </p:sp>
      <p:sp>
        <p:nvSpPr>
          <p:cNvPr id="5" name="Footer Placeholder 4">
            <a:extLst>
              <a:ext uri="{FF2B5EF4-FFF2-40B4-BE49-F238E27FC236}">
                <a16:creationId xmlns:a16="http://schemas.microsoft.com/office/drawing/2014/main" id="{02F69BAA-E9F9-4D7B-A9EA-DC6B8B41C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51D5B-1B2A-4732-AEDF-87051FC0DCCC}"/>
              </a:ext>
            </a:extLst>
          </p:cNvPr>
          <p:cNvSpPr>
            <a:spLocks noGrp="1"/>
          </p:cNvSpPr>
          <p:nvPr>
            <p:ph type="sldNum" sz="quarter" idx="12"/>
          </p:nvPr>
        </p:nvSpPr>
        <p:spPr/>
        <p:txBody>
          <a:bodyPr/>
          <a:lstStyle/>
          <a:p>
            <a:fld id="{B8F3E523-BC3E-44D8-8D2A-998435BB2D5F}" type="slidenum">
              <a:rPr lang="en-US" smtClean="0"/>
              <a:pPr/>
              <a:t>‹#›</a:t>
            </a:fld>
            <a:endParaRPr lang="en-US"/>
          </a:p>
        </p:txBody>
      </p:sp>
    </p:spTree>
    <p:extLst>
      <p:ext uri="{BB962C8B-B14F-4D97-AF65-F5344CB8AC3E}">
        <p14:creationId xmlns:p14="http://schemas.microsoft.com/office/powerpoint/2010/main" val="2150623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C416-39B7-44FF-8517-A363CB8189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C3CC56-D384-41E3-9011-2AE6246671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26A09-EF03-4C59-A559-34C695A50342}"/>
              </a:ext>
            </a:extLst>
          </p:cNvPr>
          <p:cNvSpPr>
            <a:spLocks noGrp="1"/>
          </p:cNvSpPr>
          <p:nvPr>
            <p:ph type="dt" sz="half" idx="10"/>
          </p:nvPr>
        </p:nvSpPr>
        <p:spPr/>
        <p:txBody>
          <a:bodyPr/>
          <a:lstStyle/>
          <a:p>
            <a:fld id="{3F271BB5-7B03-4E0D-B1C0-0BE83E2DA00E}" type="datetimeFigureOut">
              <a:rPr lang="en-US" smtClean="0"/>
              <a:pPr/>
              <a:t>9/18/2024</a:t>
            </a:fld>
            <a:endParaRPr lang="en-US"/>
          </a:p>
        </p:txBody>
      </p:sp>
      <p:sp>
        <p:nvSpPr>
          <p:cNvPr id="5" name="Footer Placeholder 4">
            <a:extLst>
              <a:ext uri="{FF2B5EF4-FFF2-40B4-BE49-F238E27FC236}">
                <a16:creationId xmlns:a16="http://schemas.microsoft.com/office/drawing/2014/main" id="{2E39A8CB-FF3E-4437-8160-7F4044AFF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D127-EA9F-4EA7-ADE8-61590785A213}"/>
              </a:ext>
            </a:extLst>
          </p:cNvPr>
          <p:cNvSpPr>
            <a:spLocks noGrp="1"/>
          </p:cNvSpPr>
          <p:nvPr>
            <p:ph type="sldNum" sz="quarter" idx="12"/>
          </p:nvPr>
        </p:nvSpPr>
        <p:spPr/>
        <p:txBody>
          <a:bodyPr/>
          <a:lstStyle/>
          <a:p>
            <a:fld id="{B8F3E523-BC3E-44D8-8D2A-998435BB2D5F}" type="slidenum">
              <a:rPr lang="en-US" smtClean="0"/>
              <a:pPr/>
              <a:t>‹#›</a:t>
            </a:fld>
            <a:endParaRPr lang="en-US"/>
          </a:p>
        </p:txBody>
      </p:sp>
    </p:spTree>
    <p:extLst>
      <p:ext uri="{BB962C8B-B14F-4D97-AF65-F5344CB8AC3E}">
        <p14:creationId xmlns:p14="http://schemas.microsoft.com/office/powerpoint/2010/main" val="452373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AA1E-B76E-4CB9-8AD7-5BDF1B2478C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D812AA6-7973-4FB6-BA15-2F568B892C8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7B9788-E923-4443-8FCC-16734E5F6EAC}"/>
              </a:ext>
            </a:extLst>
          </p:cNvPr>
          <p:cNvSpPr>
            <a:spLocks noGrp="1"/>
          </p:cNvSpPr>
          <p:nvPr>
            <p:ph type="dt" sz="half" idx="10"/>
          </p:nvPr>
        </p:nvSpPr>
        <p:spPr/>
        <p:txBody>
          <a:bodyPr/>
          <a:lstStyle/>
          <a:p>
            <a:fld id="{3F271BB5-7B03-4E0D-B1C0-0BE83E2DA00E}" type="datetimeFigureOut">
              <a:rPr lang="en-US" smtClean="0"/>
              <a:pPr/>
              <a:t>9/18/2024</a:t>
            </a:fld>
            <a:endParaRPr lang="en-US"/>
          </a:p>
        </p:txBody>
      </p:sp>
      <p:sp>
        <p:nvSpPr>
          <p:cNvPr id="5" name="Footer Placeholder 4">
            <a:extLst>
              <a:ext uri="{FF2B5EF4-FFF2-40B4-BE49-F238E27FC236}">
                <a16:creationId xmlns:a16="http://schemas.microsoft.com/office/drawing/2014/main" id="{9C4FF5D0-3A4B-4713-8995-CE6C8CA63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4CC134-9AE0-4304-A0C2-B2F06ABF22A7}"/>
              </a:ext>
            </a:extLst>
          </p:cNvPr>
          <p:cNvSpPr>
            <a:spLocks noGrp="1"/>
          </p:cNvSpPr>
          <p:nvPr>
            <p:ph type="sldNum" sz="quarter" idx="12"/>
          </p:nvPr>
        </p:nvSpPr>
        <p:spPr/>
        <p:txBody>
          <a:bodyPr/>
          <a:lstStyle/>
          <a:p>
            <a:fld id="{B8F3E523-BC3E-44D8-8D2A-998435BB2D5F}" type="slidenum">
              <a:rPr lang="en-US" smtClean="0"/>
              <a:pPr/>
              <a:t>‹#›</a:t>
            </a:fld>
            <a:endParaRPr lang="en-US"/>
          </a:p>
        </p:txBody>
      </p:sp>
    </p:spTree>
    <p:extLst>
      <p:ext uri="{BB962C8B-B14F-4D97-AF65-F5344CB8AC3E}">
        <p14:creationId xmlns:p14="http://schemas.microsoft.com/office/powerpoint/2010/main" val="406998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8D95-43DE-486A-8477-C5C5CBFC2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94545B-F10F-434D-AB55-31745F38C1B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D9370-76A5-49C6-B71B-F8945E3C3BF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44C3BB-2B38-4CB1-94F1-C2CE678E67B8}"/>
              </a:ext>
            </a:extLst>
          </p:cNvPr>
          <p:cNvSpPr>
            <a:spLocks noGrp="1"/>
          </p:cNvSpPr>
          <p:nvPr>
            <p:ph type="dt" sz="half" idx="10"/>
          </p:nvPr>
        </p:nvSpPr>
        <p:spPr/>
        <p:txBody>
          <a:bodyPr/>
          <a:lstStyle/>
          <a:p>
            <a:fld id="{3F271BB5-7B03-4E0D-B1C0-0BE83E2DA00E}" type="datetimeFigureOut">
              <a:rPr lang="en-US" smtClean="0"/>
              <a:pPr/>
              <a:t>9/18/2024</a:t>
            </a:fld>
            <a:endParaRPr lang="en-US"/>
          </a:p>
        </p:txBody>
      </p:sp>
      <p:sp>
        <p:nvSpPr>
          <p:cNvPr id="6" name="Footer Placeholder 5">
            <a:extLst>
              <a:ext uri="{FF2B5EF4-FFF2-40B4-BE49-F238E27FC236}">
                <a16:creationId xmlns:a16="http://schemas.microsoft.com/office/drawing/2014/main" id="{F747B51C-5304-41A5-B745-751991ADE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0FAE4-C389-414E-87DD-00C9E6549C95}"/>
              </a:ext>
            </a:extLst>
          </p:cNvPr>
          <p:cNvSpPr>
            <a:spLocks noGrp="1"/>
          </p:cNvSpPr>
          <p:nvPr>
            <p:ph type="sldNum" sz="quarter" idx="12"/>
          </p:nvPr>
        </p:nvSpPr>
        <p:spPr/>
        <p:txBody>
          <a:bodyPr/>
          <a:lstStyle/>
          <a:p>
            <a:fld id="{B8F3E523-BC3E-44D8-8D2A-998435BB2D5F}" type="slidenum">
              <a:rPr lang="en-US" smtClean="0"/>
              <a:pPr/>
              <a:t>‹#›</a:t>
            </a:fld>
            <a:endParaRPr lang="en-US"/>
          </a:p>
        </p:txBody>
      </p:sp>
    </p:spTree>
    <p:extLst>
      <p:ext uri="{BB962C8B-B14F-4D97-AF65-F5344CB8AC3E}">
        <p14:creationId xmlns:p14="http://schemas.microsoft.com/office/powerpoint/2010/main" val="3756563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AC90E-397B-49EE-8F56-7906177B4938}"/>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2BCC74-929E-4DB6-9F2F-0468AAE34E5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9AB00F3-FD78-443B-9219-70D4E0F0DBB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4927E2-B47F-441C-B93A-64D2C97034E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F61294B-2DBF-4E2D-BE15-5E5EE05B2D9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3B4FB1-0021-4DCB-9E35-6C0167E199D9}"/>
              </a:ext>
            </a:extLst>
          </p:cNvPr>
          <p:cNvSpPr>
            <a:spLocks noGrp="1"/>
          </p:cNvSpPr>
          <p:nvPr>
            <p:ph type="dt" sz="half" idx="10"/>
          </p:nvPr>
        </p:nvSpPr>
        <p:spPr/>
        <p:txBody>
          <a:bodyPr/>
          <a:lstStyle/>
          <a:p>
            <a:fld id="{3F271BB5-7B03-4E0D-B1C0-0BE83E2DA00E}" type="datetimeFigureOut">
              <a:rPr lang="en-US" smtClean="0"/>
              <a:pPr/>
              <a:t>9/18/2024</a:t>
            </a:fld>
            <a:endParaRPr lang="en-US"/>
          </a:p>
        </p:txBody>
      </p:sp>
      <p:sp>
        <p:nvSpPr>
          <p:cNvPr id="8" name="Footer Placeholder 7">
            <a:extLst>
              <a:ext uri="{FF2B5EF4-FFF2-40B4-BE49-F238E27FC236}">
                <a16:creationId xmlns:a16="http://schemas.microsoft.com/office/drawing/2014/main" id="{0CC35C11-4897-4A1A-98DB-7A2CF73266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96BAB5-28E4-4D62-B56A-41E28550DAEC}"/>
              </a:ext>
            </a:extLst>
          </p:cNvPr>
          <p:cNvSpPr>
            <a:spLocks noGrp="1"/>
          </p:cNvSpPr>
          <p:nvPr>
            <p:ph type="sldNum" sz="quarter" idx="12"/>
          </p:nvPr>
        </p:nvSpPr>
        <p:spPr/>
        <p:txBody>
          <a:bodyPr/>
          <a:lstStyle/>
          <a:p>
            <a:fld id="{B8F3E523-BC3E-44D8-8D2A-998435BB2D5F}" type="slidenum">
              <a:rPr lang="en-US" smtClean="0"/>
              <a:pPr/>
              <a:t>‹#›</a:t>
            </a:fld>
            <a:endParaRPr lang="en-US"/>
          </a:p>
        </p:txBody>
      </p:sp>
    </p:spTree>
    <p:extLst>
      <p:ext uri="{BB962C8B-B14F-4D97-AF65-F5344CB8AC3E}">
        <p14:creationId xmlns:p14="http://schemas.microsoft.com/office/powerpoint/2010/main" val="2043105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A17B0-DD85-4642-9D6D-67BBEE3701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7A9A7A-50F5-47BF-A061-7685922D602C}"/>
              </a:ext>
            </a:extLst>
          </p:cNvPr>
          <p:cNvSpPr>
            <a:spLocks noGrp="1"/>
          </p:cNvSpPr>
          <p:nvPr>
            <p:ph type="dt" sz="half" idx="10"/>
          </p:nvPr>
        </p:nvSpPr>
        <p:spPr/>
        <p:txBody>
          <a:bodyPr/>
          <a:lstStyle/>
          <a:p>
            <a:fld id="{3F271BB5-7B03-4E0D-B1C0-0BE83E2DA00E}" type="datetimeFigureOut">
              <a:rPr lang="en-US" smtClean="0"/>
              <a:pPr/>
              <a:t>9/18/2024</a:t>
            </a:fld>
            <a:endParaRPr lang="en-US"/>
          </a:p>
        </p:txBody>
      </p:sp>
      <p:sp>
        <p:nvSpPr>
          <p:cNvPr id="4" name="Footer Placeholder 3">
            <a:extLst>
              <a:ext uri="{FF2B5EF4-FFF2-40B4-BE49-F238E27FC236}">
                <a16:creationId xmlns:a16="http://schemas.microsoft.com/office/drawing/2014/main" id="{0B57DEE1-0EAC-4836-BB08-703525CB09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985B0E-F4BE-40C1-A8A2-4948C0B70CCA}"/>
              </a:ext>
            </a:extLst>
          </p:cNvPr>
          <p:cNvSpPr>
            <a:spLocks noGrp="1"/>
          </p:cNvSpPr>
          <p:nvPr>
            <p:ph type="sldNum" sz="quarter" idx="12"/>
          </p:nvPr>
        </p:nvSpPr>
        <p:spPr/>
        <p:txBody>
          <a:bodyPr/>
          <a:lstStyle/>
          <a:p>
            <a:fld id="{B8F3E523-BC3E-44D8-8D2A-998435BB2D5F}" type="slidenum">
              <a:rPr lang="en-US" smtClean="0"/>
              <a:pPr/>
              <a:t>‹#›</a:t>
            </a:fld>
            <a:endParaRPr lang="en-US"/>
          </a:p>
        </p:txBody>
      </p:sp>
    </p:spTree>
    <p:extLst>
      <p:ext uri="{BB962C8B-B14F-4D97-AF65-F5344CB8AC3E}">
        <p14:creationId xmlns:p14="http://schemas.microsoft.com/office/powerpoint/2010/main" val="411434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E6605E-ECE0-47CF-8644-4FECC31ADF52}"/>
              </a:ext>
            </a:extLst>
          </p:cNvPr>
          <p:cNvSpPr>
            <a:spLocks noGrp="1"/>
          </p:cNvSpPr>
          <p:nvPr>
            <p:ph type="dt" sz="half" idx="10"/>
          </p:nvPr>
        </p:nvSpPr>
        <p:spPr/>
        <p:txBody>
          <a:bodyPr/>
          <a:lstStyle/>
          <a:p>
            <a:fld id="{3F271BB5-7B03-4E0D-B1C0-0BE83E2DA00E}" type="datetimeFigureOut">
              <a:rPr lang="en-US" smtClean="0"/>
              <a:pPr/>
              <a:t>9/18/2024</a:t>
            </a:fld>
            <a:endParaRPr lang="en-US"/>
          </a:p>
        </p:txBody>
      </p:sp>
      <p:sp>
        <p:nvSpPr>
          <p:cNvPr id="3" name="Footer Placeholder 2">
            <a:extLst>
              <a:ext uri="{FF2B5EF4-FFF2-40B4-BE49-F238E27FC236}">
                <a16:creationId xmlns:a16="http://schemas.microsoft.com/office/drawing/2014/main" id="{71B077CE-9C74-4585-A615-0AD4D2C1E0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197B82-7614-4509-B229-8570609E4F22}"/>
              </a:ext>
            </a:extLst>
          </p:cNvPr>
          <p:cNvSpPr>
            <a:spLocks noGrp="1"/>
          </p:cNvSpPr>
          <p:nvPr>
            <p:ph type="sldNum" sz="quarter" idx="12"/>
          </p:nvPr>
        </p:nvSpPr>
        <p:spPr/>
        <p:txBody>
          <a:bodyPr/>
          <a:lstStyle/>
          <a:p>
            <a:fld id="{B8F3E523-BC3E-44D8-8D2A-998435BB2D5F}" type="slidenum">
              <a:rPr lang="en-US" smtClean="0"/>
              <a:pPr/>
              <a:t>‹#›</a:t>
            </a:fld>
            <a:endParaRPr lang="en-US"/>
          </a:p>
        </p:txBody>
      </p:sp>
    </p:spTree>
    <p:extLst>
      <p:ext uri="{BB962C8B-B14F-4D97-AF65-F5344CB8AC3E}">
        <p14:creationId xmlns:p14="http://schemas.microsoft.com/office/powerpoint/2010/main" val="283795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BDF3F-34A0-47A6-AA4B-8D9D6BE7062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B29C76E-1EAE-4626-A9A3-FDC01EC19A5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9F8A45-BA3A-49EC-9304-1A6C8B5D407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2D0387B-53FE-40A0-8BC1-95BAB159F886}"/>
              </a:ext>
            </a:extLst>
          </p:cNvPr>
          <p:cNvSpPr>
            <a:spLocks noGrp="1"/>
          </p:cNvSpPr>
          <p:nvPr>
            <p:ph type="dt" sz="half" idx="10"/>
          </p:nvPr>
        </p:nvSpPr>
        <p:spPr/>
        <p:txBody>
          <a:bodyPr/>
          <a:lstStyle/>
          <a:p>
            <a:fld id="{3F271BB5-7B03-4E0D-B1C0-0BE83E2DA00E}" type="datetimeFigureOut">
              <a:rPr lang="en-US" smtClean="0"/>
              <a:pPr/>
              <a:t>9/18/2024</a:t>
            </a:fld>
            <a:endParaRPr lang="en-US"/>
          </a:p>
        </p:txBody>
      </p:sp>
      <p:sp>
        <p:nvSpPr>
          <p:cNvPr id="6" name="Footer Placeholder 5">
            <a:extLst>
              <a:ext uri="{FF2B5EF4-FFF2-40B4-BE49-F238E27FC236}">
                <a16:creationId xmlns:a16="http://schemas.microsoft.com/office/drawing/2014/main" id="{1D8DDAF8-4AC4-440A-A553-B8E4C257B9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E649C2-3A70-4807-82B8-6141F5B68F35}"/>
              </a:ext>
            </a:extLst>
          </p:cNvPr>
          <p:cNvSpPr>
            <a:spLocks noGrp="1"/>
          </p:cNvSpPr>
          <p:nvPr>
            <p:ph type="sldNum" sz="quarter" idx="12"/>
          </p:nvPr>
        </p:nvSpPr>
        <p:spPr/>
        <p:txBody>
          <a:bodyPr/>
          <a:lstStyle/>
          <a:p>
            <a:fld id="{B8F3E523-BC3E-44D8-8D2A-998435BB2D5F}" type="slidenum">
              <a:rPr lang="en-US" smtClean="0"/>
              <a:pPr/>
              <a:t>‹#›</a:t>
            </a:fld>
            <a:endParaRPr lang="en-US"/>
          </a:p>
        </p:txBody>
      </p:sp>
    </p:spTree>
    <p:extLst>
      <p:ext uri="{BB962C8B-B14F-4D97-AF65-F5344CB8AC3E}">
        <p14:creationId xmlns:p14="http://schemas.microsoft.com/office/powerpoint/2010/main" val="1209382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0EBD-8A02-4DFD-A15C-ADA444AE031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75FD6C3-8EE4-4714-B632-AE07821F1C3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901DC36-1505-4DA6-8396-A298F02E5F9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A96CFA3-11B0-406B-8152-D6EB789FB2B8}"/>
              </a:ext>
            </a:extLst>
          </p:cNvPr>
          <p:cNvSpPr>
            <a:spLocks noGrp="1"/>
          </p:cNvSpPr>
          <p:nvPr>
            <p:ph type="dt" sz="half" idx="10"/>
          </p:nvPr>
        </p:nvSpPr>
        <p:spPr/>
        <p:txBody>
          <a:bodyPr/>
          <a:lstStyle/>
          <a:p>
            <a:fld id="{3F271BB5-7B03-4E0D-B1C0-0BE83E2DA00E}" type="datetimeFigureOut">
              <a:rPr lang="en-US" smtClean="0"/>
              <a:pPr/>
              <a:t>9/18/2024</a:t>
            </a:fld>
            <a:endParaRPr lang="en-US"/>
          </a:p>
        </p:txBody>
      </p:sp>
      <p:sp>
        <p:nvSpPr>
          <p:cNvPr id="6" name="Footer Placeholder 5">
            <a:extLst>
              <a:ext uri="{FF2B5EF4-FFF2-40B4-BE49-F238E27FC236}">
                <a16:creationId xmlns:a16="http://schemas.microsoft.com/office/drawing/2014/main" id="{C3A06A1A-396E-4B30-BACE-DA1CEFED6D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F314F9-94EE-4794-A953-DA03E633A0D3}"/>
              </a:ext>
            </a:extLst>
          </p:cNvPr>
          <p:cNvSpPr>
            <a:spLocks noGrp="1"/>
          </p:cNvSpPr>
          <p:nvPr>
            <p:ph type="sldNum" sz="quarter" idx="12"/>
          </p:nvPr>
        </p:nvSpPr>
        <p:spPr/>
        <p:txBody>
          <a:bodyPr/>
          <a:lstStyle/>
          <a:p>
            <a:fld id="{B8F3E523-BC3E-44D8-8D2A-998435BB2D5F}" type="slidenum">
              <a:rPr lang="en-US" smtClean="0"/>
              <a:pPr/>
              <a:t>‹#›</a:t>
            </a:fld>
            <a:endParaRPr lang="en-US"/>
          </a:p>
        </p:txBody>
      </p:sp>
    </p:spTree>
    <p:extLst>
      <p:ext uri="{BB962C8B-B14F-4D97-AF65-F5344CB8AC3E}">
        <p14:creationId xmlns:p14="http://schemas.microsoft.com/office/powerpoint/2010/main" val="878307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F926-C579-4F4C-95B8-58609ACD3D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404A69-0956-428B-B12E-45FA4E269E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038A7-C570-4048-9AF5-DBFCFB2369E7}"/>
              </a:ext>
            </a:extLst>
          </p:cNvPr>
          <p:cNvSpPr>
            <a:spLocks noGrp="1"/>
          </p:cNvSpPr>
          <p:nvPr>
            <p:ph type="dt" sz="half" idx="10"/>
          </p:nvPr>
        </p:nvSpPr>
        <p:spPr/>
        <p:txBody>
          <a:bodyPr/>
          <a:lstStyle/>
          <a:p>
            <a:fld id="{3F271BB5-7B03-4E0D-B1C0-0BE83E2DA00E}" type="datetimeFigureOut">
              <a:rPr lang="en-US" smtClean="0"/>
              <a:pPr/>
              <a:t>9/18/2024</a:t>
            </a:fld>
            <a:endParaRPr lang="en-US"/>
          </a:p>
        </p:txBody>
      </p:sp>
      <p:sp>
        <p:nvSpPr>
          <p:cNvPr id="5" name="Footer Placeholder 4">
            <a:extLst>
              <a:ext uri="{FF2B5EF4-FFF2-40B4-BE49-F238E27FC236}">
                <a16:creationId xmlns:a16="http://schemas.microsoft.com/office/drawing/2014/main" id="{99111E8C-6F5A-48C2-8309-B3F0BFE2A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211CA-6B91-4C10-8C8F-D2DFEBD48301}"/>
              </a:ext>
            </a:extLst>
          </p:cNvPr>
          <p:cNvSpPr>
            <a:spLocks noGrp="1"/>
          </p:cNvSpPr>
          <p:nvPr>
            <p:ph type="sldNum" sz="quarter" idx="12"/>
          </p:nvPr>
        </p:nvSpPr>
        <p:spPr/>
        <p:txBody>
          <a:bodyPr/>
          <a:lstStyle/>
          <a:p>
            <a:fld id="{B8F3E523-BC3E-44D8-8D2A-998435BB2D5F}" type="slidenum">
              <a:rPr lang="en-US" smtClean="0"/>
              <a:pPr/>
              <a:t>‹#›</a:t>
            </a:fld>
            <a:endParaRPr lang="en-US"/>
          </a:p>
        </p:txBody>
      </p:sp>
    </p:spTree>
    <p:extLst>
      <p:ext uri="{BB962C8B-B14F-4D97-AF65-F5344CB8AC3E}">
        <p14:creationId xmlns:p14="http://schemas.microsoft.com/office/powerpoint/2010/main" val="3088585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994110-BB41-4B2D-A8B3-812B95E96B2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D5FBE-73FB-423E-84DF-055FCFE10920}"/>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DBEC6-F90B-4643-B9A2-62299D2A5CEE}"/>
              </a:ext>
            </a:extLst>
          </p:cNvPr>
          <p:cNvSpPr>
            <a:spLocks noGrp="1"/>
          </p:cNvSpPr>
          <p:nvPr>
            <p:ph type="dt" sz="half" idx="10"/>
          </p:nvPr>
        </p:nvSpPr>
        <p:spPr/>
        <p:txBody>
          <a:bodyPr/>
          <a:lstStyle/>
          <a:p>
            <a:fld id="{3F271BB5-7B03-4E0D-B1C0-0BE83E2DA00E}" type="datetimeFigureOut">
              <a:rPr lang="en-US" smtClean="0"/>
              <a:pPr/>
              <a:t>9/18/2024</a:t>
            </a:fld>
            <a:endParaRPr lang="en-US"/>
          </a:p>
        </p:txBody>
      </p:sp>
      <p:sp>
        <p:nvSpPr>
          <p:cNvPr id="5" name="Footer Placeholder 4">
            <a:extLst>
              <a:ext uri="{FF2B5EF4-FFF2-40B4-BE49-F238E27FC236}">
                <a16:creationId xmlns:a16="http://schemas.microsoft.com/office/drawing/2014/main" id="{CDF76F1E-589A-4653-9BDA-D8E89F16C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499A1-C837-435B-96AA-47246B7C8866}"/>
              </a:ext>
            </a:extLst>
          </p:cNvPr>
          <p:cNvSpPr>
            <a:spLocks noGrp="1"/>
          </p:cNvSpPr>
          <p:nvPr>
            <p:ph type="sldNum" sz="quarter" idx="12"/>
          </p:nvPr>
        </p:nvSpPr>
        <p:spPr/>
        <p:txBody>
          <a:bodyPr/>
          <a:lstStyle/>
          <a:p>
            <a:fld id="{B8F3E523-BC3E-44D8-8D2A-998435BB2D5F}" type="slidenum">
              <a:rPr lang="en-US" smtClean="0"/>
              <a:pPr/>
              <a:t>‹#›</a:t>
            </a:fld>
            <a:endParaRPr lang="en-US"/>
          </a:p>
        </p:txBody>
      </p:sp>
    </p:spTree>
    <p:extLst>
      <p:ext uri="{BB962C8B-B14F-4D97-AF65-F5344CB8AC3E}">
        <p14:creationId xmlns:p14="http://schemas.microsoft.com/office/powerpoint/2010/main" val="2663376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dt" sz="half" idx="2"/>
          </p:nvPr>
        </p:nvSpPr>
        <p:spPr>
          <a:xfrm>
            <a:off x="914400" y="9715502"/>
            <a:ext cx="4267200" cy="366713"/>
          </a:xfrm>
          <a:extLst>
            <a:ext uri="{909E8E84-426E-40DD-AFC4-6F175D3DCCD1}">
              <a14:hiddenFill xmlns:a14="http://schemas.microsoft.com/office/drawing/2010/main">
                <a:solidFill>
                  <a:schemeClr val="accent1"/>
                </a:solidFill>
              </a14:hiddenFill>
            </a:ext>
          </a:extLst>
        </p:spPr>
        <p:txBody>
          <a:bodyPr/>
          <a:lstStyle>
            <a:lvl1pPr>
              <a:defRPr/>
            </a:lvl1pPr>
          </a:lstStyle>
          <a:p>
            <a:pPr>
              <a:defRPr/>
            </a:pPr>
            <a:endParaRPr lang="vi-VN"/>
          </a:p>
        </p:txBody>
      </p:sp>
      <p:sp>
        <p:nvSpPr>
          <p:cNvPr id="3077" name="Rectangle 5"/>
          <p:cNvSpPr>
            <a:spLocks noGrp="1" noChangeArrowheads="1"/>
          </p:cNvSpPr>
          <p:nvPr>
            <p:ph type="ftr" sz="quarter" idx="3"/>
          </p:nvPr>
        </p:nvSpPr>
        <p:spPr>
          <a:xfrm>
            <a:off x="6248400" y="9715502"/>
            <a:ext cx="5791200" cy="366713"/>
          </a:xfrm>
          <a:extLst>
            <a:ext uri="{909E8E84-426E-40DD-AFC4-6F175D3DCCD1}">
              <a14:hiddenFill xmlns:a14="http://schemas.microsoft.com/office/drawing/2010/main">
                <a:solidFill>
                  <a:schemeClr val="accent1"/>
                </a:solidFill>
              </a14:hiddenFill>
            </a:ext>
          </a:extLst>
        </p:spPr>
        <p:txBody>
          <a:bodyPr/>
          <a:lstStyle>
            <a:lvl1pPr algn="ctr">
              <a:defRPr b="0">
                <a:solidFill>
                  <a:schemeClr val="tx1"/>
                </a:solidFill>
              </a:defRPr>
            </a:lvl1pPr>
          </a:lstStyle>
          <a:p>
            <a:pPr>
              <a:defRPr/>
            </a:pPr>
            <a:endParaRPr lang="vi-VN"/>
          </a:p>
        </p:txBody>
      </p:sp>
      <p:sp>
        <p:nvSpPr>
          <p:cNvPr id="3078" name="Rectangle 6"/>
          <p:cNvSpPr>
            <a:spLocks noGrp="1" noChangeArrowheads="1"/>
          </p:cNvSpPr>
          <p:nvPr>
            <p:ph type="sldNum" sz="quarter" idx="4"/>
          </p:nvPr>
        </p:nvSpPr>
        <p:spPr>
          <a:xfrm>
            <a:off x="13106400" y="9715502"/>
            <a:ext cx="4267200" cy="366713"/>
          </a:xfrm>
          <a:extLst>
            <a:ext uri="{909E8E84-426E-40DD-AFC4-6F175D3DCCD1}">
              <a14:hiddenFill xmlns:a14="http://schemas.microsoft.com/office/drawing/2010/main">
                <a:solidFill>
                  <a:schemeClr val="accent1"/>
                </a:solidFill>
              </a14:hiddenFill>
            </a:ext>
          </a:extLst>
        </p:spPr>
        <p:txBody>
          <a:bodyPr/>
          <a:lstStyle>
            <a:lvl1pPr>
              <a:defRPr>
                <a:solidFill>
                  <a:schemeClr val="bg1"/>
                </a:solidFill>
              </a:defRPr>
            </a:lvl1pPr>
          </a:lstStyle>
          <a:p>
            <a:pPr>
              <a:defRPr/>
            </a:pPr>
            <a:fld id="{68B7C88A-5EF9-4B9F-825F-E6056C142174}" type="slidenum">
              <a:rPr lang="vi-VN" smtClean="0"/>
              <a:pPr>
                <a:defRPr/>
              </a:pPr>
              <a:t>‹#›</a:t>
            </a:fld>
            <a:endParaRPr lang="vi-VN"/>
          </a:p>
        </p:txBody>
      </p:sp>
      <p:sp>
        <p:nvSpPr>
          <p:cNvPr id="3086" name="Text Box 14"/>
          <p:cNvSpPr txBox="1">
            <a:spLocks noChangeArrowheads="1"/>
          </p:cNvSpPr>
          <p:nvPr/>
        </p:nvSpPr>
        <p:spPr bwMode="gray">
          <a:xfrm>
            <a:off x="736601" y="592932"/>
            <a:ext cx="2768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200" b="1" i="1">
                <a:solidFill>
                  <a:schemeClr val="accent2"/>
                </a:solidFill>
              </a:rPr>
              <a:t>LOGO</a:t>
            </a:r>
          </a:p>
        </p:txBody>
      </p:sp>
      <p:sp>
        <p:nvSpPr>
          <p:cNvPr id="3075" name="Rectangle 3"/>
          <p:cNvSpPr>
            <a:spLocks noGrp="1" noChangeArrowheads="1"/>
          </p:cNvSpPr>
          <p:nvPr>
            <p:ph type="subTitle" idx="1"/>
          </p:nvPr>
        </p:nvSpPr>
        <p:spPr bwMode="gray">
          <a:xfrm>
            <a:off x="7620000" y="7543800"/>
            <a:ext cx="9448800" cy="571500"/>
          </a:xfrm>
          <a:extLst>
            <a:ext uri="{91240B29-F687-4F45-9708-019B960494DF}">
              <a14:hiddenLine xmlns:a14="http://schemas.microsoft.com/office/drawing/2010/main" w="9525">
                <a:solidFill>
                  <a:schemeClr val="bg1"/>
                </a:solidFill>
                <a:miter lim="800000"/>
                <a:headEnd/>
                <a:tailEnd/>
              </a14:hiddenLine>
            </a:ext>
          </a:extLst>
        </p:spPr>
        <p:txBody>
          <a:bodyPr/>
          <a:lstStyle>
            <a:lvl1pPr marL="0" indent="0">
              <a:buFont typeface="Wingdings" pitchFamily="2" charset="2"/>
              <a:buNone/>
              <a:defRPr sz="2700" b="1">
                <a:solidFill>
                  <a:schemeClr val="bg1"/>
                </a:solidFill>
              </a:defRPr>
            </a:lvl1pPr>
          </a:lstStyle>
          <a:p>
            <a:pPr lvl="0"/>
            <a:r>
              <a:rPr lang="en-US" noProof="0"/>
              <a:t>Click to edit Master subtitle style</a:t>
            </a:r>
          </a:p>
        </p:txBody>
      </p:sp>
      <p:sp>
        <p:nvSpPr>
          <p:cNvPr id="3074" name="Rectangle 2"/>
          <p:cNvSpPr>
            <a:spLocks noGrp="1" noChangeArrowheads="1"/>
          </p:cNvSpPr>
          <p:nvPr>
            <p:ph type="ctrTitle"/>
          </p:nvPr>
        </p:nvSpPr>
        <p:spPr>
          <a:xfrm>
            <a:off x="457200" y="3086102"/>
            <a:ext cx="12192000" cy="1023938"/>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a:defRPr sz="6000"/>
            </a:lvl1pPr>
          </a:lstStyle>
          <a:p>
            <a:pPr lvl="0"/>
            <a:r>
              <a:rPr lang="en-US" noProof="0"/>
              <a:t>Click to edit Master title style</a:t>
            </a:r>
          </a:p>
        </p:txBody>
      </p:sp>
    </p:spTree>
    <p:extLst>
      <p:ext uri="{BB962C8B-B14F-4D97-AF65-F5344CB8AC3E}">
        <p14:creationId xmlns:p14="http://schemas.microsoft.com/office/powerpoint/2010/main" val="31479843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72F36DD0-5D89-4980-838F-EE3869FCE637}" type="slidenum">
              <a:rPr lang="vi-VN" smtClean="0"/>
              <a:pPr>
                <a:defRPr/>
              </a:pPr>
              <a:t>‹#›</a:t>
            </a:fld>
            <a:endParaRPr lang="vi-VN"/>
          </a:p>
        </p:txBody>
      </p:sp>
    </p:spTree>
    <p:extLst>
      <p:ext uri="{BB962C8B-B14F-4D97-AF65-F5344CB8AC3E}">
        <p14:creationId xmlns:p14="http://schemas.microsoft.com/office/powerpoint/2010/main" val="25095442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endParaRPr lang="vi-VN"/>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DEA769C3-8330-4B4A-8366-64F767691841}" type="slidenum">
              <a:rPr lang="vi-VN" smtClean="0"/>
              <a:pPr>
                <a:defRPr/>
              </a:pPr>
              <a:t>‹#›</a:t>
            </a:fld>
            <a:endParaRPr lang="vi-VN"/>
          </a:p>
        </p:txBody>
      </p:sp>
    </p:spTree>
    <p:extLst>
      <p:ext uri="{BB962C8B-B14F-4D97-AF65-F5344CB8AC3E}">
        <p14:creationId xmlns:p14="http://schemas.microsoft.com/office/powerpoint/2010/main" val="5447517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762000" y="2400300"/>
            <a:ext cx="8153400" cy="69723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20200" y="2400300"/>
            <a:ext cx="8153400" cy="69723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pPr>
              <a:defRPr/>
            </a:pPr>
            <a:endParaRPr lang="vi-VN"/>
          </a:p>
        </p:txBody>
      </p:sp>
      <p:sp>
        <p:nvSpPr>
          <p:cNvPr id="6" name="Footer Placeholder 5"/>
          <p:cNvSpPr>
            <a:spLocks noGrp="1"/>
          </p:cNvSpPr>
          <p:nvPr>
            <p:ph type="ftr" sz="quarter" idx="11"/>
          </p:nvPr>
        </p:nvSpPr>
        <p:spPr/>
        <p:txBody>
          <a:bodyPr/>
          <a:lstStyle>
            <a:lvl1pPr>
              <a:defRPr/>
            </a:lvl1pPr>
          </a:lstStyle>
          <a:p>
            <a:pPr>
              <a:defRPr/>
            </a:pPr>
            <a:endParaRPr lang="vi-VN"/>
          </a:p>
        </p:txBody>
      </p:sp>
      <p:sp>
        <p:nvSpPr>
          <p:cNvPr id="7" name="Slide Number Placeholder 6"/>
          <p:cNvSpPr>
            <a:spLocks noGrp="1"/>
          </p:cNvSpPr>
          <p:nvPr>
            <p:ph type="sldNum" sz="quarter" idx="12"/>
          </p:nvPr>
        </p:nvSpPr>
        <p:spPr/>
        <p:txBody>
          <a:bodyPr/>
          <a:lstStyle>
            <a:lvl1pPr>
              <a:defRPr/>
            </a:lvl1pPr>
          </a:lstStyle>
          <a:p>
            <a:pPr>
              <a:defRPr/>
            </a:pPr>
            <a:fld id="{14912C20-A471-4104-A2E6-9C46A8D846DD}" type="slidenum">
              <a:rPr lang="vi-VN" smtClean="0"/>
              <a:pPr>
                <a:defRPr/>
              </a:pPr>
              <a:t>‹#›</a:t>
            </a:fld>
            <a:endParaRPr lang="vi-VN"/>
          </a:p>
        </p:txBody>
      </p:sp>
    </p:spTree>
    <p:extLst>
      <p:ext uri="{BB962C8B-B14F-4D97-AF65-F5344CB8AC3E}">
        <p14:creationId xmlns:p14="http://schemas.microsoft.com/office/powerpoint/2010/main" val="11839241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pPr>
              <a:defRPr/>
            </a:pPr>
            <a:endParaRPr lang="vi-VN"/>
          </a:p>
        </p:txBody>
      </p:sp>
      <p:sp>
        <p:nvSpPr>
          <p:cNvPr id="8" name="Footer Placeholder 7"/>
          <p:cNvSpPr>
            <a:spLocks noGrp="1"/>
          </p:cNvSpPr>
          <p:nvPr>
            <p:ph type="ftr" sz="quarter" idx="11"/>
          </p:nvPr>
        </p:nvSpPr>
        <p:spPr/>
        <p:txBody>
          <a:bodyPr/>
          <a:lstStyle>
            <a:lvl1pPr>
              <a:defRPr/>
            </a:lvl1pPr>
          </a:lstStyle>
          <a:p>
            <a:pPr>
              <a:defRPr/>
            </a:pPr>
            <a:endParaRPr lang="vi-VN"/>
          </a:p>
        </p:txBody>
      </p:sp>
      <p:sp>
        <p:nvSpPr>
          <p:cNvPr id="9" name="Slide Number Placeholder 8"/>
          <p:cNvSpPr>
            <a:spLocks noGrp="1"/>
          </p:cNvSpPr>
          <p:nvPr>
            <p:ph type="sldNum" sz="quarter" idx="12"/>
          </p:nvPr>
        </p:nvSpPr>
        <p:spPr/>
        <p:txBody>
          <a:bodyPr/>
          <a:lstStyle>
            <a:lvl1pPr>
              <a:defRPr/>
            </a:lvl1pPr>
          </a:lstStyle>
          <a:p>
            <a:pPr>
              <a:defRPr/>
            </a:pPr>
            <a:fld id="{AD46DFB1-DCB9-46E0-B7E1-41408DD981F0}" type="slidenum">
              <a:rPr lang="vi-VN" smtClean="0"/>
              <a:pPr>
                <a:defRPr/>
              </a:pPr>
              <a:t>‹#›</a:t>
            </a:fld>
            <a:endParaRPr lang="vi-VN"/>
          </a:p>
        </p:txBody>
      </p:sp>
    </p:spTree>
    <p:extLst>
      <p:ext uri="{BB962C8B-B14F-4D97-AF65-F5344CB8AC3E}">
        <p14:creationId xmlns:p14="http://schemas.microsoft.com/office/powerpoint/2010/main" val="39015594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pPr>
              <a:defRPr/>
            </a:pPr>
            <a:endParaRPr lang="vi-VN"/>
          </a:p>
        </p:txBody>
      </p:sp>
      <p:sp>
        <p:nvSpPr>
          <p:cNvPr id="4" name="Footer Placeholder 3"/>
          <p:cNvSpPr>
            <a:spLocks noGrp="1"/>
          </p:cNvSpPr>
          <p:nvPr>
            <p:ph type="ftr" sz="quarter" idx="11"/>
          </p:nvPr>
        </p:nvSpPr>
        <p:spPr/>
        <p:txBody>
          <a:bodyPr/>
          <a:lstStyle>
            <a:lvl1pPr>
              <a:defRPr/>
            </a:lvl1pPr>
          </a:lstStyle>
          <a:p>
            <a:pPr>
              <a:defRPr/>
            </a:pPr>
            <a:endParaRPr lang="vi-VN"/>
          </a:p>
        </p:txBody>
      </p:sp>
      <p:sp>
        <p:nvSpPr>
          <p:cNvPr id="5" name="Slide Number Placeholder 4"/>
          <p:cNvSpPr>
            <a:spLocks noGrp="1"/>
          </p:cNvSpPr>
          <p:nvPr>
            <p:ph type="sldNum" sz="quarter" idx="12"/>
          </p:nvPr>
        </p:nvSpPr>
        <p:spPr/>
        <p:txBody>
          <a:bodyPr/>
          <a:lstStyle>
            <a:lvl1pPr>
              <a:defRPr/>
            </a:lvl1pPr>
          </a:lstStyle>
          <a:p>
            <a:pPr>
              <a:defRPr/>
            </a:pPr>
            <a:fld id="{A5D31105-D6C9-4543-B9D5-D49708E8D926}" type="slidenum">
              <a:rPr lang="vi-VN" smtClean="0"/>
              <a:pPr>
                <a:defRPr/>
              </a:pPr>
              <a:t>‹#›</a:t>
            </a:fld>
            <a:endParaRPr lang="vi-VN"/>
          </a:p>
        </p:txBody>
      </p:sp>
    </p:spTree>
    <p:extLst>
      <p:ext uri="{BB962C8B-B14F-4D97-AF65-F5344CB8AC3E}">
        <p14:creationId xmlns:p14="http://schemas.microsoft.com/office/powerpoint/2010/main" val="26709522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vi-VN"/>
          </a:p>
        </p:txBody>
      </p:sp>
      <p:sp>
        <p:nvSpPr>
          <p:cNvPr id="3" name="Footer Placeholder 2"/>
          <p:cNvSpPr>
            <a:spLocks noGrp="1"/>
          </p:cNvSpPr>
          <p:nvPr>
            <p:ph type="ftr" sz="quarter" idx="11"/>
          </p:nvPr>
        </p:nvSpPr>
        <p:spPr/>
        <p:txBody>
          <a:bodyPr/>
          <a:lstStyle>
            <a:lvl1pPr>
              <a:defRPr/>
            </a:lvl1pPr>
          </a:lstStyle>
          <a:p>
            <a:pPr>
              <a:defRPr/>
            </a:pPr>
            <a:endParaRPr lang="vi-VN"/>
          </a:p>
        </p:txBody>
      </p:sp>
      <p:sp>
        <p:nvSpPr>
          <p:cNvPr id="4" name="Slide Number Placeholder 3"/>
          <p:cNvSpPr>
            <a:spLocks noGrp="1"/>
          </p:cNvSpPr>
          <p:nvPr>
            <p:ph type="sldNum" sz="quarter" idx="12"/>
          </p:nvPr>
        </p:nvSpPr>
        <p:spPr/>
        <p:txBody>
          <a:bodyPr/>
          <a:lstStyle>
            <a:lvl1pPr>
              <a:defRPr/>
            </a:lvl1pPr>
          </a:lstStyle>
          <a:p>
            <a:pPr>
              <a:defRPr/>
            </a:pPr>
            <a:fld id="{7ECD9B9A-1C0E-47E6-BCF8-895A8F641595}" type="slidenum">
              <a:rPr lang="vi-VN" smtClean="0"/>
              <a:pPr>
                <a:defRPr/>
              </a:pPr>
              <a:t>‹#›</a:t>
            </a:fld>
            <a:endParaRPr lang="vi-VN"/>
          </a:p>
        </p:txBody>
      </p:sp>
    </p:spTree>
    <p:extLst>
      <p:ext uri="{BB962C8B-B14F-4D97-AF65-F5344CB8AC3E}">
        <p14:creationId xmlns:p14="http://schemas.microsoft.com/office/powerpoint/2010/main" val="40896340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endParaRPr lang="vi-VN"/>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vi-VN"/>
          </a:p>
        </p:txBody>
      </p:sp>
      <p:sp>
        <p:nvSpPr>
          <p:cNvPr id="6" name="Footer Placeholder 5"/>
          <p:cNvSpPr>
            <a:spLocks noGrp="1"/>
          </p:cNvSpPr>
          <p:nvPr>
            <p:ph type="ftr" sz="quarter" idx="11"/>
          </p:nvPr>
        </p:nvSpPr>
        <p:spPr/>
        <p:txBody>
          <a:bodyPr/>
          <a:lstStyle>
            <a:lvl1pPr>
              <a:defRPr/>
            </a:lvl1pPr>
          </a:lstStyle>
          <a:p>
            <a:pPr>
              <a:defRPr/>
            </a:pPr>
            <a:endParaRPr lang="vi-VN"/>
          </a:p>
        </p:txBody>
      </p:sp>
      <p:sp>
        <p:nvSpPr>
          <p:cNvPr id="7" name="Slide Number Placeholder 6"/>
          <p:cNvSpPr>
            <a:spLocks noGrp="1"/>
          </p:cNvSpPr>
          <p:nvPr>
            <p:ph type="sldNum" sz="quarter" idx="12"/>
          </p:nvPr>
        </p:nvSpPr>
        <p:spPr/>
        <p:txBody>
          <a:bodyPr/>
          <a:lstStyle>
            <a:lvl1pPr>
              <a:defRPr/>
            </a:lvl1pPr>
          </a:lstStyle>
          <a:p>
            <a:pPr>
              <a:defRPr/>
            </a:pPr>
            <a:fld id="{B55AAFCB-7272-4082-ADB5-7B4F47CE7BBF}" type="slidenum">
              <a:rPr lang="vi-VN" smtClean="0"/>
              <a:pPr>
                <a:defRPr/>
              </a:pPr>
              <a:t>‹#›</a:t>
            </a:fld>
            <a:endParaRPr lang="vi-VN"/>
          </a:p>
        </p:txBody>
      </p:sp>
    </p:spTree>
    <p:extLst>
      <p:ext uri="{BB962C8B-B14F-4D97-AF65-F5344CB8AC3E}">
        <p14:creationId xmlns:p14="http://schemas.microsoft.com/office/powerpoint/2010/main" val="19535763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vi-VN"/>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vi-VN"/>
          </a:p>
        </p:txBody>
      </p:sp>
      <p:sp>
        <p:nvSpPr>
          <p:cNvPr id="6" name="Footer Placeholder 5"/>
          <p:cNvSpPr>
            <a:spLocks noGrp="1"/>
          </p:cNvSpPr>
          <p:nvPr>
            <p:ph type="ftr" sz="quarter" idx="11"/>
          </p:nvPr>
        </p:nvSpPr>
        <p:spPr/>
        <p:txBody>
          <a:bodyPr/>
          <a:lstStyle>
            <a:lvl1pPr>
              <a:defRPr/>
            </a:lvl1pPr>
          </a:lstStyle>
          <a:p>
            <a:pPr>
              <a:defRPr/>
            </a:pPr>
            <a:endParaRPr lang="vi-VN"/>
          </a:p>
        </p:txBody>
      </p:sp>
      <p:sp>
        <p:nvSpPr>
          <p:cNvPr id="7" name="Slide Number Placeholder 6"/>
          <p:cNvSpPr>
            <a:spLocks noGrp="1"/>
          </p:cNvSpPr>
          <p:nvPr>
            <p:ph type="sldNum" sz="quarter" idx="12"/>
          </p:nvPr>
        </p:nvSpPr>
        <p:spPr/>
        <p:txBody>
          <a:bodyPr/>
          <a:lstStyle>
            <a:lvl1pPr>
              <a:defRPr/>
            </a:lvl1pPr>
          </a:lstStyle>
          <a:p>
            <a:pPr>
              <a:defRPr/>
            </a:pPr>
            <a:fld id="{7B590BE8-3587-42C9-811A-B2E4108E2028}" type="slidenum">
              <a:rPr lang="vi-VN" smtClean="0"/>
              <a:pPr>
                <a:defRPr/>
              </a:pPr>
              <a:t>‹#›</a:t>
            </a:fld>
            <a:endParaRPr lang="vi-VN"/>
          </a:p>
        </p:txBody>
      </p:sp>
    </p:spTree>
    <p:extLst>
      <p:ext uri="{BB962C8B-B14F-4D97-AF65-F5344CB8AC3E}">
        <p14:creationId xmlns:p14="http://schemas.microsoft.com/office/powerpoint/2010/main" val="7748419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73CF830A-B642-4AFD-90CF-59EEFB57C525}" type="slidenum">
              <a:rPr lang="vi-VN" smtClean="0"/>
              <a:pPr>
                <a:defRPr/>
              </a:pPr>
              <a:t>‹#›</a:t>
            </a:fld>
            <a:endParaRPr lang="vi-VN"/>
          </a:p>
        </p:txBody>
      </p:sp>
    </p:spTree>
    <p:extLst>
      <p:ext uri="{BB962C8B-B14F-4D97-AF65-F5344CB8AC3E}">
        <p14:creationId xmlns:p14="http://schemas.microsoft.com/office/powerpoint/2010/main" val="3371480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82600" y="983457"/>
            <a:ext cx="4191000" cy="838914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983457"/>
            <a:ext cx="12268200" cy="83891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AF75B180-8180-4B4F-A018-D34FBD9BCDDB}" type="slidenum">
              <a:rPr lang="vi-VN" smtClean="0"/>
              <a:pPr>
                <a:defRPr/>
              </a:pPr>
              <a:t>‹#›</a:t>
            </a:fld>
            <a:endParaRPr lang="vi-VN"/>
          </a:p>
        </p:txBody>
      </p:sp>
    </p:spTree>
    <p:extLst>
      <p:ext uri="{BB962C8B-B14F-4D97-AF65-F5344CB8AC3E}">
        <p14:creationId xmlns:p14="http://schemas.microsoft.com/office/powerpoint/2010/main" val="8179977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983457"/>
            <a:ext cx="9906000" cy="845343"/>
          </a:xfrm>
        </p:spPr>
        <p:txBody>
          <a:bodyPr/>
          <a:lstStyle/>
          <a:p>
            <a:r>
              <a:rPr lang="en-US"/>
              <a:t>Click to edit Master title style</a:t>
            </a:r>
            <a:endParaRPr lang="vi-VN"/>
          </a:p>
        </p:txBody>
      </p:sp>
      <p:sp>
        <p:nvSpPr>
          <p:cNvPr id="3" name="Chart Placeholder 2"/>
          <p:cNvSpPr>
            <a:spLocks noGrp="1"/>
          </p:cNvSpPr>
          <p:nvPr>
            <p:ph type="chart" idx="1"/>
          </p:nvPr>
        </p:nvSpPr>
        <p:spPr>
          <a:xfrm>
            <a:off x="762000" y="2400300"/>
            <a:ext cx="16611600" cy="6972300"/>
          </a:xfrm>
        </p:spPr>
        <p:txBody>
          <a:bodyPr/>
          <a:lstStyle/>
          <a:p>
            <a:r>
              <a:rPr lang="en-US"/>
              <a:t>Click icon to add chart</a:t>
            </a:r>
            <a:endParaRPr lang="vi-VN"/>
          </a:p>
        </p:txBody>
      </p:sp>
      <p:sp>
        <p:nvSpPr>
          <p:cNvPr id="4" name="Date Placeholder 3"/>
          <p:cNvSpPr>
            <a:spLocks noGrp="1"/>
          </p:cNvSpPr>
          <p:nvPr>
            <p:ph type="dt" sz="half" idx="10"/>
          </p:nvPr>
        </p:nvSpPr>
        <p:spPr>
          <a:xfrm>
            <a:off x="609600" y="9601200"/>
            <a:ext cx="4267200" cy="342900"/>
          </a:xfrm>
        </p:spPr>
        <p:txBody>
          <a:bodyPr/>
          <a:lstStyle>
            <a:lvl1pPr>
              <a:defRPr/>
            </a:lvl1pPr>
          </a:lstStyle>
          <a:p>
            <a:pPr>
              <a:defRPr/>
            </a:pPr>
            <a:endParaRPr lang="vi-VN"/>
          </a:p>
        </p:txBody>
      </p:sp>
      <p:sp>
        <p:nvSpPr>
          <p:cNvPr id="5" name="Footer Placeholder 4"/>
          <p:cNvSpPr>
            <a:spLocks noGrp="1"/>
          </p:cNvSpPr>
          <p:nvPr>
            <p:ph type="ftr" sz="quarter" idx="11"/>
          </p:nvPr>
        </p:nvSpPr>
        <p:spPr>
          <a:xfrm>
            <a:off x="12192000" y="9601200"/>
            <a:ext cx="5791200" cy="342900"/>
          </a:xfrm>
        </p:spPr>
        <p:txBody>
          <a:bodyPr/>
          <a:lstStyle>
            <a:lvl1pPr>
              <a:defRPr/>
            </a:lvl1pPr>
          </a:lstStyle>
          <a:p>
            <a:pPr>
              <a:defRPr/>
            </a:pPr>
            <a:endParaRPr lang="vi-VN"/>
          </a:p>
        </p:txBody>
      </p:sp>
      <p:sp>
        <p:nvSpPr>
          <p:cNvPr id="6" name="Slide Number Placeholder 5"/>
          <p:cNvSpPr>
            <a:spLocks noGrp="1"/>
          </p:cNvSpPr>
          <p:nvPr>
            <p:ph type="sldNum" sz="quarter" idx="12"/>
          </p:nvPr>
        </p:nvSpPr>
        <p:spPr>
          <a:xfrm>
            <a:off x="5943600" y="9601200"/>
            <a:ext cx="4267200" cy="342900"/>
          </a:xfrm>
        </p:spPr>
        <p:txBody>
          <a:bodyPr/>
          <a:lstStyle>
            <a:lvl1pPr>
              <a:defRPr/>
            </a:lvl1pPr>
          </a:lstStyle>
          <a:p>
            <a:pPr>
              <a:defRPr/>
            </a:pPr>
            <a:fld id="{1DA60CB0-BA49-4152-B917-94EE92DAC269}" type="slidenum">
              <a:rPr lang="vi-VN" smtClean="0"/>
              <a:pPr>
                <a:defRPr/>
              </a:pPr>
              <a:t>‹#›</a:t>
            </a:fld>
            <a:endParaRPr lang="vi-VN"/>
          </a:p>
        </p:txBody>
      </p:sp>
    </p:spTree>
    <p:extLst>
      <p:ext uri="{BB962C8B-B14F-4D97-AF65-F5344CB8AC3E}">
        <p14:creationId xmlns:p14="http://schemas.microsoft.com/office/powerpoint/2010/main" val="20203357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983457"/>
            <a:ext cx="9906000" cy="845343"/>
          </a:xfrm>
        </p:spPr>
        <p:txBody>
          <a:bodyPr/>
          <a:lstStyle/>
          <a:p>
            <a:r>
              <a:rPr lang="en-US"/>
              <a:t>Click to edit Master title style</a:t>
            </a:r>
            <a:endParaRPr lang="vi-VN"/>
          </a:p>
        </p:txBody>
      </p:sp>
      <p:sp>
        <p:nvSpPr>
          <p:cNvPr id="3" name="Table Placeholder 2"/>
          <p:cNvSpPr>
            <a:spLocks noGrp="1"/>
          </p:cNvSpPr>
          <p:nvPr>
            <p:ph type="tbl" idx="1"/>
          </p:nvPr>
        </p:nvSpPr>
        <p:spPr>
          <a:xfrm>
            <a:off x="762000" y="2400300"/>
            <a:ext cx="16611600" cy="6972300"/>
          </a:xfrm>
        </p:spPr>
        <p:txBody>
          <a:bodyPr/>
          <a:lstStyle/>
          <a:p>
            <a:r>
              <a:rPr lang="en-US"/>
              <a:t>Click icon to add table</a:t>
            </a:r>
            <a:endParaRPr lang="vi-VN"/>
          </a:p>
        </p:txBody>
      </p:sp>
      <p:sp>
        <p:nvSpPr>
          <p:cNvPr id="4" name="Date Placeholder 3"/>
          <p:cNvSpPr>
            <a:spLocks noGrp="1"/>
          </p:cNvSpPr>
          <p:nvPr>
            <p:ph type="dt" sz="half" idx="10"/>
          </p:nvPr>
        </p:nvSpPr>
        <p:spPr>
          <a:xfrm>
            <a:off x="609600" y="9601200"/>
            <a:ext cx="4267200" cy="342900"/>
          </a:xfrm>
        </p:spPr>
        <p:txBody>
          <a:bodyPr/>
          <a:lstStyle>
            <a:lvl1pPr>
              <a:defRPr/>
            </a:lvl1pPr>
          </a:lstStyle>
          <a:p>
            <a:pPr>
              <a:defRPr/>
            </a:pPr>
            <a:endParaRPr lang="vi-VN"/>
          </a:p>
        </p:txBody>
      </p:sp>
      <p:sp>
        <p:nvSpPr>
          <p:cNvPr id="5" name="Footer Placeholder 4"/>
          <p:cNvSpPr>
            <a:spLocks noGrp="1"/>
          </p:cNvSpPr>
          <p:nvPr>
            <p:ph type="ftr" sz="quarter" idx="11"/>
          </p:nvPr>
        </p:nvSpPr>
        <p:spPr>
          <a:xfrm>
            <a:off x="12192000" y="9601200"/>
            <a:ext cx="5791200" cy="342900"/>
          </a:xfrm>
        </p:spPr>
        <p:txBody>
          <a:bodyPr/>
          <a:lstStyle>
            <a:lvl1pPr>
              <a:defRPr/>
            </a:lvl1pPr>
          </a:lstStyle>
          <a:p>
            <a:pPr>
              <a:defRPr/>
            </a:pPr>
            <a:endParaRPr lang="vi-VN"/>
          </a:p>
        </p:txBody>
      </p:sp>
      <p:sp>
        <p:nvSpPr>
          <p:cNvPr id="6" name="Slide Number Placeholder 5"/>
          <p:cNvSpPr>
            <a:spLocks noGrp="1"/>
          </p:cNvSpPr>
          <p:nvPr>
            <p:ph type="sldNum" sz="quarter" idx="12"/>
          </p:nvPr>
        </p:nvSpPr>
        <p:spPr>
          <a:xfrm>
            <a:off x="5943600" y="9601200"/>
            <a:ext cx="4267200" cy="342900"/>
          </a:xfrm>
        </p:spPr>
        <p:txBody>
          <a:bodyPr/>
          <a:lstStyle>
            <a:lvl1pPr>
              <a:defRPr/>
            </a:lvl1pPr>
          </a:lstStyle>
          <a:p>
            <a:pPr>
              <a:defRPr/>
            </a:pPr>
            <a:fld id="{1DA60CB0-BA49-4152-B917-94EE92DAC269}" type="slidenum">
              <a:rPr lang="vi-VN" smtClean="0"/>
              <a:pPr>
                <a:defRPr/>
              </a:pPr>
              <a:t>‹#›</a:t>
            </a:fld>
            <a:endParaRPr lang="vi-VN"/>
          </a:p>
        </p:txBody>
      </p:sp>
    </p:spTree>
    <p:extLst>
      <p:ext uri="{BB962C8B-B14F-4D97-AF65-F5344CB8AC3E}">
        <p14:creationId xmlns:p14="http://schemas.microsoft.com/office/powerpoint/2010/main" val="23302973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a:xfrm>
            <a:off x="914400" y="9367838"/>
            <a:ext cx="4267200" cy="714375"/>
          </a:xfrm>
        </p:spPr>
        <p:txBody>
          <a:bodyPr/>
          <a:lstStyle>
            <a:lvl1pPr>
              <a:defRPr/>
            </a:lvl1pPr>
          </a:lstStyle>
          <a:p>
            <a:endParaRPr lang="vi-VN"/>
          </a:p>
        </p:txBody>
      </p:sp>
      <p:sp>
        <p:nvSpPr>
          <p:cNvPr id="4" name="Footer Placeholder 3"/>
          <p:cNvSpPr>
            <a:spLocks noGrp="1"/>
          </p:cNvSpPr>
          <p:nvPr>
            <p:ph type="ftr" sz="quarter" idx="11"/>
          </p:nvPr>
        </p:nvSpPr>
        <p:spPr>
          <a:xfrm>
            <a:off x="6248400" y="9367838"/>
            <a:ext cx="5791200" cy="714375"/>
          </a:xfrm>
        </p:spPr>
        <p:txBody>
          <a:bodyPr/>
          <a:lstStyle>
            <a:lvl1pPr>
              <a:defRPr/>
            </a:lvl1pPr>
          </a:lstStyle>
          <a:p>
            <a:endParaRPr lang="vi-VN"/>
          </a:p>
        </p:txBody>
      </p:sp>
      <p:sp>
        <p:nvSpPr>
          <p:cNvPr id="5" name="Slide Number Placeholder 4"/>
          <p:cNvSpPr>
            <a:spLocks noGrp="1"/>
          </p:cNvSpPr>
          <p:nvPr>
            <p:ph type="sldNum" sz="quarter" idx="12"/>
          </p:nvPr>
        </p:nvSpPr>
        <p:spPr>
          <a:xfrm>
            <a:off x="13106400" y="9367838"/>
            <a:ext cx="4267200" cy="714375"/>
          </a:xfrm>
        </p:spPr>
        <p:txBody>
          <a:bodyPr/>
          <a:lstStyle>
            <a:lvl1pPr>
              <a:defRPr/>
            </a:lvl1pPr>
          </a:lstStyle>
          <a:p>
            <a:fld id="{D53039C5-DB7C-4111-9A55-451EC979B5AD}" type="slidenum">
              <a:rPr lang="vi-VN"/>
              <a:pPr/>
              <a:t>‹#›</a:t>
            </a:fld>
            <a:endParaRPr lang="vi-VN"/>
          </a:p>
        </p:txBody>
      </p:sp>
    </p:spTree>
    <p:extLst>
      <p:ext uri="{BB962C8B-B14F-4D97-AF65-F5344CB8AC3E}">
        <p14:creationId xmlns:p14="http://schemas.microsoft.com/office/powerpoint/2010/main" val="38951541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t>9/18/2024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3353468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DFB753-3DF0-419C-B26C-EED95B6C2E5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976A55-B0AD-4B55-A3A5-4F628771278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CE289-F7E3-435E-A700-CA521BB41A8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F271BB5-7B03-4E0D-B1C0-0BE83E2DA00E}" type="datetimeFigureOut">
              <a:rPr lang="en-US" smtClean="0"/>
              <a:pPr/>
              <a:t>9/18/2024</a:t>
            </a:fld>
            <a:endParaRPr lang="en-US"/>
          </a:p>
        </p:txBody>
      </p:sp>
      <p:sp>
        <p:nvSpPr>
          <p:cNvPr id="5" name="Footer Placeholder 4">
            <a:extLst>
              <a:ext uri="{FF2B5EF4-FFF2-40B4-BE49-F238E27FC236}">
                <a16:creationId xmlns:a16="http://schemas.microsoft.com/office/drawing/2014/main" id="{D51FF448-5CB7-4811-BD36-71AC0559AF6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339525-5981-4133-8931-357C6BC677D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8F3E523-BC3E-44D8-8D2A-998435BB2D5F}" type="slidenum">
              <a:rPr lang="en-US" smtClean="0"/>
              <a:pPr/>
              <a:t>‹#›</a:t>
            </a:fld>
            <a:endParaRPr lang="en-US"/>
          </a:p>
        </p:txBody>
      </p:sp>
    </p:spTree>
    <p:extLst>
      <p:ext uri="{BB962C8B-B14F-4D97-AF65-F5344CB8AC3E}">
        <p14:creationId xmlns:p14="http://schemas.microsoft.com/office/powerpoint/2010/main" val="300106985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762000" y="2400300"/>
            <a:ext cx="16611600" cy="697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white">
          <a:xfrm>
            <a:off x="609600" y="9601200"/>
            <a:ext cx="4267200" cy="342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800"/>
            </a:lvl1pPr>
          </a:lstStyle>
          <a:p>
            <a:pPr>
              <a:defRPr/>
            </a:pPr>
            <a:endParaRPr lang="vi-VN"/>
          </a:p>
        </p:txBody>
      </p:sp>
      <p:sp>
        <p:nvSpPr>
          <p:cNvPr id="1029" name="Rectangle 5"/>
          <p:cNvSpPr>
            <a:spLocks noGrp="1" noChangeArrowheads="1"/>
          </p:cNvSpPr>
          <p:nvPr>
            <p:ph type="ftr" sz="quarter" idx="3"/>
          </p:nvPr>
        </p:nvSpPr>
        <p:spPr bwMode="white">
          <a:xfrm>
            <a:off x="12192000" y="9601200"/>
            <a:ext cx="5791200" cy="342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800" b="1">
                <a:solidFill>
                  <a:schemeClr val="bg1"/>
                </a:solidFill>
              </a:defRPr>
            </a:lvl1pPr>
          </a:lstStyle>
          <a:p>
            <a:pPr>
              <a:defRPr/>
            </a:pPr>
            <a:endParaRPr lang="vi-VN"/>
          </a:p>
        </p:txBody>
      </p:sp>
      <p:sp>
        <p:nvSpPr>
          <p:cNvPr id="1030" name="Rectangle 6"/>
          <p:cNvSpPr>
            <a:spLocks noGrp="1" noChangeArrowheads="1"/>
          </p:cNvSpPr>
          <p:nvPr>
            <p:ph type="sldNum" sz="quarter" idx="4"/>
          </p:nvPr>
        </p:nvSpPr>
        <p:spPr bwMode="white">
          <a:xfrm>
            <a:off x="5943600" y="9601200"/>
            <a:ext cx="4267200" cy="342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800"/>
            </a:lvl1pPr>
          </a:lstStyle>
          <a:p>
            <a:pPr>
              <a:defRPr/>
            </a:pPr>
            <a:fld id="{1DA60CB0-BA49-4152-B917-94EE92DAC269}" type="slidenum">
              <a:rPr lang="vi-VN" smtClean="0"/>
              <a:pPr>
                <a:defRPr/>
              </a:pPr>
              <a:t>‹#›</a:t>
            </a:fld>
            <a:endParaRPr lang="vi-VN"/>
          </a:p>
        </p:txBody>
      </p:sp>
      <p:sp>
        <p:nvSpPr>
          <p:cNvPr id="1026" name="Rectangle 2"/>
          <p:cNvSpPr>
            <a:spLocks noGrp="1" noChangeArrowheads="1"/>
          </p:cNvSpPr>
          <p:nvPr>
            <p:ph type="title"/>
          </p:nvPr>
        </p:nvSpPr>
        <p:spPr bwMode="gray">
          <a:xfrm>
            <a:off x="609600" y="983457"/>
            <a:ext cx="9906000" cy="84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21461728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rtl="0" eaLnBrk="1" fontAlgn="base" hangingPunct="1">
        <a:spcBef>
          <a:spcPct val="0"/>
        </a:spcBef>
        <a:spcAft>
          <a:spcPct val="0"/>
        </a:spcAft>
        <a:defRPr sz="4200" b="1">
          <a:solidFill>
            <a:schemeClr val="tx1"/>
          </a:solidFill>
          <a:latin typeface="+mj-lt"/>
          <a:ea typeface="+mj-ea"/>
          <a:cs typeface="+mj-cs"/>
        </a:defRPr>
      </a:lvl1pPr>
      <a:lvl2pPr algn="l" rtl="0" eaLnBrk="1" fontAlgn="base" hangingPunct="1">
        <a:spcBef>
          <a:spcPct val="0"/>
        </a:spcBef>
        <a:spcAft>
          <a:spcPct val="0"/>
        </a:spcAft>
        <a:defRPr sz="4200" b="1">
          <a:solidFill>
            <a:schemeClr val="tx1"/>
          </a:solidFill>
          <a:latin typeface="Arial" charset="0"/>
        </a:defRPr>
      </a:lvl2pPr>
      <a:lvl3pPr algn="l" rtl="0" eaLnBrk="1" fontAlgn="base" hangingPunct="1">
        <a:spcBef>
          <a:spcPct val="0"/>
        </a:spcBef>
        <a:spcAft>
          <a:spcPct val="0"/>
        </a:spcAft>
        <a:defRPr sz="4200" b="1">
          <a:solidFill>
            <a:schemeClr val="tx1"/>
          </a:solidFill>
          <a:latin typeface="Arial" charset="0"/>
        </a:defRPr>
      </a:lvl3pPr>
      <a:lvl4pPr algn="l" rtl="0" eaLnBrk="1" fontAlgn="base" hangingPunct="1">
        <a:spcBef>
          <a:spcPct val="0"/>
        </a:spcBef>
        <a:spcAft>
          <a:spcPct val="0"/>
        </a:spcAft>
        <a:defRPr sz="4200" b="1">
          <a:solidFill>
            <a:schemeClr val="tx1"/>
          </a:solidFill>
          <a:latin typeface="Arial" charset="0"/>
        </a:defRPr>
      </a:lvl4pPr>
      <a:lvl5pPr algn="l" rtl="0" eaLnBrk="1" fontAlgn="base" hangingPunct="1">
        <a:spcBef>
          <a:spcPct val="0"/>
        </a:spcBef>
        <a:spcAft>
          <a:spcPct val="0"/>
        </a:spcAft>
        <a:defRPr sz="4200" b="1">
          <a:solidFill>
            <a:schemeClr val="tx1"/>
          </a:solidFill>
          <a:latin typeface="Arial" charset="0"/>
        </a:defRPr>
      </a:lvl5pPr>
      <a:lvl6pPr marL="685800" algn="l" rtl="0" eaLnBrk="1" fontAlgn="base" hangingPunct="1">
        <a:spcBef>
          <a:spcPct val="0"/>
        </a:spcBef>
        <a:spcAft>
          <a:spcPct val="0"/>
        </a:spcAft>
        <a:defRPr sz="4200" b="1">
          <a:solidFill>
            <a:schemeClr val="tx1"/>
          </a:solidFill>
          <a:latin typeface="Arial" charset="0"/>
        </a:defRPr>
      </a:lvl6pPr>
      <a:lvl7pPr marL="1371600" algn="l" rtl="0" eaLnBrk="1" fontAlgn="base" hangingPunct="1">
        <a:spcBef>
          <a:spcPct val="0"/>
        </a:spcBef>
        <a:spcAft>
          <a:spcPct val="0"/>
        </a:spcAft>
        <a:defRPr sz="4200" b="1">
          <a:solidFill>
            <a:schemeClr val="tx1"/>
          </a:solidFill>
          <a:latin typeface="Arial" charset="0"/>
        </a:defRPr>
      </a:lvl7pPr>
      <a:lvl8pPr marL="2057400" algn="l" rtl="0" eaLnBrk="1" fontAlgn="base" hangingPunct="1">
        <a:spcBef>
          <a:spcPct val="0"/>
        </a:spcBef>
        <a:spcAft>
          <a:spcPct val="0"/>
        </a:spcAft>
        <a:defRPr sz="4200" b="1">
          <a:solidFill>
            <a:schemeClr val="tx1"/>
          </a:solidFill>
          <a:latin typeface="Arial" charset="0"/>
        </a:defRPr>
      </a:lvl8pPr>
      <a:lvl9pPr marL="2743200" algn="l" rtl="0" eaLnBrk="1" fontAlgn="base" hangingPunct="1">
        <a:spcBef>
          <a:spcPct val="0"/>
        </a:spcBef>
        <a:spcAft>
          <a:spcPct val="0"/>
        </a:spcAft>
        <a:defRPr sz="4200" b="1">
          <a:solidFill>
            <a:schemeClr val="tx1"/>
          </a:solidFill>
          <a:latin typeface="Arial" charset="0"/>
        </a:defRPr>
      </a:lvl9pPr>
    </p:titleStyle>
    <p:bodyStyle>
      <a:lvl1pPr marL="514350" indent="-514350" algn="l" rtl="0" eaLnBrk="1" fontAlgn="base" hangingPunct="1">
        <a:spcBef>
          <a:spcPct val="20000"/>
        </a:spcBef>
        <a:spcAft>
          <a:spcPct val="0"/>
        </a:spcAft>
        <a:buClr>
          <a:schemeClr val="tx2"/>
        </a:buClr>
        <a:buFont typeface="Wingdings" pitchFamily="2" charset="2"/>
        <a:buChar char="§"/>
        <a:defRPr sz="4200">
          <a:solidFill>
            <a:schemeClr val="tx1"/>
          </a:solidFill>
          <a:latin typeface="+mn-lt"/>
          <a:ea typeface="+mn-ea"/>
          <a:cs typeface="+mn-cs"/>
        </a:defRPr>
      </a:lvl1pPr>
      <a:lvl2pPr marL="1114425" indent="-428625" algn="l" rtl="0" eaLnBrk="1" fontAlgn="base" hangingPunct="1">
        <a:spcBef>
          <a:spcPct val="20000"/>
        </a:spcBef>
        <a:spcAft>
          <a:spcPct val="0"/>
        </a:spcAft>
        <a:buClr>
          <a:schemeClr val="accent1"/>
        </a:buClr>
        <a:buFont typeface="Wingdings" pitchFamily="2" charset="2"/>
        <a:buChar char="§"/>
        <a:defRPr sz="3600">
          <a:solidFill>
            <a:schemeClr val="tx1"/>
          </a:solidFill>
          <a:latin typeface="+mn-lt"/>
        </a:defRPr>
      </a:lvl2pPr>
      <a:lvl3pPr marL="1714500" indent="-342900" algn="l" rtl="0" eaLnBrk="1" fontAlgn="base" hangingPunct="1">
        <a:spcBef>
          <a:spcPct val="20000"/>
        </a:spcBef>
        <a:spcAft>
          <a:spcPct val="0"/>
        </a:spcAft>
        <a:buClr>
          <a:schemeClr val="tx1"/>
        </a:buClr>
        <a:buChar char="•"/>
        <a:defRPr sz="3000">
          <a:solidFill>
            <a:schemeClr val="tx1"/>
          </a:solidFill>
          <a:latin typeface="+mn-lt"/>
        </a:defRPr>
      </a:lvl3pPr>
      <a:lvl4pPr marL="2400300" indent="-342900" algn="l" rtl="0" eaLnBrk="1" fontAlgn="base" hangingPunct="1">
        <a:spcBef>
          <a:spcPct val="20000"/>
        </a:spcBef>
        <a:spcAft>
          <a:spcPct val="0"/>
        </a:spcAft>
        <a:buChar char="–"/>
        <a:defRPr>
          <a:solidFill>
            <a:schemeClr val="tx1"/>
          </a:solidFill>
          <a:latin typeface="+mn-lt"/>
        </a:defRPr>
      </a:lvl4pPr>
      <a:lvl5pPr marL="3086100" indent="-342900" algn="l" rtl="0" eaLnBrk="1" fontAlgn="base" hangingPunct="1">
        <a:spcBef>
          <a:spcPct val="20000"/>
        </a:spcBef>
        <a:spcAft>
          <a:spcPct val="0"/>
        </a:spcAft>
        <a:buChar char="»"/>
        <a:defRPr>
          <a:solidFill>
            <a:schemeClr val="tx1"/>
          </a:solidFill>
          <a:latin typeface="+mn-lt"/>
        </a:defRPr>
      </a:lvl5pPr>
      <a:lvl6pPr marL="3771900" indent="-342900" algn="l" rtl="0" eaLnBrk="1" fontAlgn="base" hangingPunct="1">
        <a:spcBef>
          <a:spcPct val="20000"/>
        </a:spcBef>
        <a:spcAft>
          <a:spcPct val="0"/>
        </a:spcAft>
        <a:buChar char="»"/>
        <a:defRPr>
          <a:solidFill>
            <a:schemeClr val="tx1"/>
          </a:solidFill>
          <a:latin typeface="+mn-lt"/>
        </a:defRPr>
      </a:lvl6pPr>
      <a:lvl7pPr marL="4457700" indent="-342900" algn="l" rtl="0" eaLnBrk="1" fontAlgn="base" hangingPunct="1">
        <a:spcBef>
          <a:spcPct val="20000"/>
        </a:spcBef>
        <a:spcAft>
          <a:spcPct val="0"/>
        </a:spcAft>
        <a:buChar char="»"/>
        <a:defRPr>
          <a:solidFill>
            <a:schemeClr val="tx1"/>
          </a:solidFill>
          <a:latin typeface="+mn-lt"/>
        </a:defRPr>
      </a:lvl7pPr>
      <a:lvl8pPr marL="5143500" indent="-342900" algn="l" rtl="0" eaLnBrk="1" fontAlgn="base" hangingPunct="1">
        <a:spcBef>
          <a:spcPct val="20000"/>
        </a:spcBef>
        <a:spcAft>
          <a:spcPct val="0"/>
        </a:spcAft>
        <a:buChar char="»"/>
        <a:defRPr>
          <a:solidFill>
            <a:schemeClr val="tx1"/>
          </a:solidFill>
          <a:latin typeface="+mn-lt"/>
        </a:defRPr>
      </a:lvl8pPr>
      <a:lvl9pPr marL="5829300" indent="-342900" algn="l" rtl="0" eaLnBrk="1" fontAlgn="base" hangingPunct="1">
        <a:spcBef>
          <a:spcPct val="20000"/>
        </a:spcBef>
        <a:spcAft>
          <a:spcPct val="0"/>
        </a:spcAft>
        <a:buChar char="»"/>
        <a:defRPr>
          <a:solidFill>
            <a:schemeClr val="tx1"/>
          </a:solidFill>
          <a:latin typeface="+mn-lt"/>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gif"/><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2.gif"/></Relationships>
</file>

<file path=ppt/slides/_rels/slide10.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39.png"/><Relationship Id="rId7" Type="http://schemas.openxmlformats.org/officeDocument/2006/relationships/oleObject" Target="../embeddings/oleObject4.bin"/><Relationship Id="rId2" Type="http://schemas.openxmlformats.org/officeDocument/2006/relationships/image" Target="../media/image34.gif"/><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oleObject" Target="../embeddings/oleObject3.bin"/><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7.png"/><Relationship Id="rId4" Type="http://schemas.openxmlformats.org/officeDocument/2006/relationships/image" Target="../media/image66.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gif"/><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gif"/><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7.pn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oleObject" Target="../embeddings/oleObject6.bin"/><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4.gi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40.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4.gif"/><Relationship Id="rId4" Type="http://schemas.openxmlformats.org/officeDocument/2006/relationships/image" Target="../media/image7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gif"/><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40.sv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gif"/><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gif"/><Relationship Id="rId1" Type="http://schemas.openxmlformats.org/officeDocument/2006/relationships/slideLayout" Target="../slideLayouts/slideLayout7.xml"/><Relationship Id="rId6" Type="http://schemas.openxmlformats.org/officeDocument/2006/relationships/image" Target="../media/image80.wmf"/><Relationship Id="rId5" Type="http://schemas.openxmlformats.org/officeDocument/2006/relationships/oleObject" Target="../embeddings/oleObject8.bin"/><Relationship Id="rId4" Type="http://schemas.openxmlformats.org/officeDocument/2006/relationships/image" Target="../media/image40.sv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9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90.png"/><Relationship Id="rId5" Type="http://schemas.openxmlformats.org/officeDocument/2006/relationships/audio" Target="../media/audio2.wav"/><Relationship Id="rId10" Type="http://schemas.openxmlformats.org/officeDocument/2006/relationships/image" Target="../media/image89.png"/><Relationship Id="rId4" Type="http://schemas.openxmlformats.org/officeDocument/2006/relationships/audio" Target="../media/audio1.wav"/><Relationship Id="rId9" Type="http://schemas.openxmlformats.org/officeDocument/2006/relationships/image" Target="../media/image88.png"/><Relationship Id="rId1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slideLayout" Target="../slideLayouts/slideLayout12.xml"/><Relationship Id="rId7" Type="http://schemas.openxmlformats.org/officeDocument/2006/relationships/audio" Target="../media/audio3.wav"/><Relationship Id="rId12" Type="http://schemas.openxmlformats.org/officeDocument/2006/relationships/image" Target="../media/image9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2.wav"/><Relationship Id="rId11" Type="http://schemas.openxmlformats.org/officeDocument/2006/relationships/image" Target="../media/image90.png"/><Relationship Id="rId5" Type="http://schemas.openxmlformats.org/officeDocument/2006/relationships/audio" Target="../media/audio4.wav"/><Relationship Id="rId10" Type="http://schemas.openxmlformats.org/officeDocument/2006/relationships/image" Target="../media/image89.png"/><Relationship Id="rId4" Type="http://schemas.openxmlformats.org/officeDocument/2006/relationships/audio" Target="../media/audio1.wav"/><Relationship Id="rId9" Type="http://schemas.openxmlformats.org/officeDocument/2006/relationships/image" Target="../media/image88.png"/><Relationship Id="rId1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gif"/><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800.png"/><Relationship Id="rId2" Type="http://schemas.openxmlformats.org/officeDocument/2006/relationships/image" Target="../media/image94.jpeg"/><Relationship Id="rId1" Type="http://schemas.openxmlformats.org/officeDocument/2006/relationships/slideLayout" Target="../slideLayouts/slideLayout40.xml"/><Relationship Id="rId6" Type="http://schemas.openxmlformats.org/officeDocument/2006/relationships/image" Target="../media/image96.emf"/><Relationship Id="rId5" Type="http://schemas.openxmlformats.org/officeDocument/2006/relationships/oleObject" Target="../embeddings/oleObject10.bin"/><Relationship Id="rId4" Type="http://schemas.openxmlformats.org/officeDocument/2006/relationships/image" Target="../media/image95.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94.jpeg"/><Relationship Id="rId1" Type="http://schemas.openxmlformats.org/officeDocument/2006/relationships/slideLayout" Target="../slideLayouts/slideLayout40.xml"/><Relationship Id="rId4" Type="http://schemas.openxmlformats.org/officeDocument/2006/relationships/image" Target="../media/image97.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94.jpeg"/><Relationship Id="rId1" Type="http://schemas.openxmlformats.org/officeDocument/2006/relationships/slideLayout" Target="../slideLayouts/slideLayout40.xml"/><Relationship Id="rId4" Type="http://schemas.openxmlformats.org/officeDocument/2006/relationships/image" Target="../media/image98.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image" Target="../media/image94.jpeg"/><Relationship Id="rId1" Type="http://schemas.openxmlformats.org/officeDocument/2006/relationships/slideLayout" Target="../slideLayouts/slideLayout40.xml"/><Relationship Id="rId4" Type="http://schemas.openxmlformats.org/officeDocument/2006/relationships/image" Target="../media/image99.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image" Target="../media/image94.jpeg"/><Relationship Id="rId1" Type="http://schemas.openxmlformats.org/officeDocument/2006/relationships/slideLayout" Target="../slideLayouts/slideLayout40.xml"/><Relationship Id="rId5" Type="http://schemas.openxmlformats.org/officeDocument/2006/relationships/image" Target="../media/image850.png"/><Relationship Id="rId4" Type="http://schemas.openxmlformats.org/officeDocument/2006/relationships/image" Target="../media/image100.emf"/></Relationships>
</file>

<file path=ppt/slides/_rels/slide3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oleObject" Target="../embeddings/oleObject2.bin"/><Relationship Id="rId3" Type="http://schemas.openxmlformats.org/officeDocument/2006/relationships/image" Target="../media/image39.png"/><Relationship Id="rId7" Type="http://schemas.openxmlformats.org/officeDocument/2006/relationships/image" Target="../media/image45.svg"/><Relationship Id="rId12" Type="http://schemas.openxmlformats.org/officeDocument/2006/relationships/image" Target="../media/image47.emf"/><Relationship Id="rId2" Type="http://schemas.openxmlformats.org/officeDocument/2006/relationships/image" Target="../media/image34.gif"/><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oleObject" Target="../embeddings/oleObject1.bin"/><Relationship Id="rId5" Type="http://schemas.openxmlformats.org/officeDocument/2006/relationships/image" Target="../media/image43.png"/><Relationship Id="rId10" Type="http://schemas.openxmlformats.org/officeDocument/2006/relationships/image" Target="../media/image42.svg"/><Relationship Id="rId4" Type="http://schemas.openxmlformats.org/officeDocument/2006/relationships/image" Target="../media/image40.svg"/><Relationship Id="rId9" Type="http://schemas.openxmlformats.org/officeDocument/2006/relationships/image" Target="../media/image41.png"/><Relationship Id="rId14" Type="http://schemas.openxmlformats.org/officeDocument/2006/relationships/image" Target="../media/image48.emf"/></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4.gif"/><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0.sv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gif"/><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4.png"/><Relationship Id="rId2" Type="http://schemas.openxmlformats.org/officeDocument/2006/relationships/image" Target="../media/image34.gif"/><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gif"/><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711664">
            <a:off x="-2029230" y="7116323"/>
            <a:ext cx="5387298" cy="307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702144">
            <a:off x="15545321" y="7886133"/>
            <a:ext cx="4134082" cy="205200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445426">
            <a:off x="15389446" y="-1390877"/>
            <a:ext cx="5023980" cy="460379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405818" y="911019"/>
            <a:ext cx="3762641" cy="195187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43273">
            <a:off x="15451524" y="8382181"/>
            <a:ext cx="3901747" cy="1752239"/>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662230" y="8487274"/>
            <a:ext cx="651930" cy="3550113"/>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66613" y="-1437403"/>
            <a:ext cx="4206008" cy="4221359"/>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98288" y="-1427878"/>
            <a:ext cx="3924730" cy="404990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129873" y="-2027187"/>
            <a:ext cx="1077795" cy="3728223"/>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547705" y="8487274"/>
            <a:ext cx="880980" cy="829723"/>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6156667" y="3650557"/>
            <a:ext cx="405308" cy="441305"/>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4213502" y="6839994"/>
            <a:ext cx="210719" cy="229434"/>
          </a:xfrm>
          <a:prstGeom prst="rect">
            <a:avLst/>
          </a:prstGeom>
        </p:spPr>
      </p:pic>
      <p:pic>
        <p:nvPicPr>
          <p:cNvPr id="14"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4108142" y="7413498"/>
            <a:ext cx="210719" cy="229434"/>
          </a:xfrm>
          <a:prstGeom prst="rect">
            <a:avLst/>
          </a:prstGeom>
        </p:spPr>
      </p:pic>
      <p:pic>
        <p:nvPicPr>
          <p:cNvPr id="15" name="Picture 1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4117455" y="930474"/>
            <a:ext cx="180427" cy="196452"/>
          </a:xfrm>
          <a:prstGeom prst="rect">
            <a:avLst/>
          </a:prstGeom>
        </p:spPr>
      </p:pic>
      <p:pic>
        <p:nvPicPr>
          <p:cNvPr id="16" name="Picture 16"/>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3205947" y="5573779"/>
            <a:ext cx="981159" cy="1033788"/>
          </a:xfrm>
          <a:prstGeom prst="rect">
            <a:avLst/>
          </a:prstGeom>
        </p:spPr>
      </p:pic>
      <p:pic>
        <p:nvPicPr>
          <p:cNvPr id="17" name="Picture 1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5627209" y="3540230"/>
            <a:ext cx="202654" cy="220653"/>
          </a:xfrm>
          <a:prstGeom prst="rect">
            <a:avLst/>
          </a:prstGeom>
        </p:spPr>
      </p:pic>
      <p:pic>
        <p:nvPicPr>
          <p:cNvPr id="18"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4592036" y="837664"/>
            <a:ext cx="265666" cy="289262"/>
          </a:xfrm>
          <a:prstGeom prst="rect">
            <a:avLst/>
          </a:prstGeom>
        </p:spPr>
      </p:pic>
      <p:pic>
        <p:nvPicPr>
          <p:cNvPr id="19" name="Picture 19"/>
          <p:cNvPicPr>
            <a:picLocks noChangeAspect="1"/>
          </p:cNvPicPr>
          <p:nvPr/>
        </p:nvPicPr>
        <p:blipFill>
          <a:blip r:embed="rId30"/>
          <a:srcRect/>
          <a:stretch>
            <a:fillRect/>
          </a:stretch>
        </p:blipFill>
        <p:spPr>
          <a:xfrm>
            <a:off x="15342735" y="6090673"/>
            <a:ext cx="2839212" cy="4114800"/>
          </a:xfrm>
          <a:prstGeom prst="rect">
            <a:avLst/>
          </a:prstGeom>
        </p:spPr>
      </p:pic>
      <p:pic>
        <p:nvPicPr>
          <p:cNvPr id="20" name="Picture 20"/>
          <p:cNvPicPr>
            <a:picLocks noChangeAspect="1"/>
          </p:cNvPicPr>
          <p:nvPr/>
        </p:nvPicPr>
        <p:blipFill>
          <a:blip r:embed="rId31"/>
          <a:srcRect/>
          <a:stretch>
            <a:fillRect/>
          </a:stretch>
        </p:blipFill>
        <p:spPr>
          <a:xfrm>
            <a:off x="39085" y="5772153"/>
            <a:ext cx="3973807" cy="4490178"/>
          </a:xfrm>
          <a:prstGeom prst="rect">
            <a:avLst/>
          </a:prstGeom>
        </p:spPr>
      </p:pic>
      <p:sp>
        <p:nvSpPr>
          <p:cNvPr id="21" name="TextBox 21"/>
          <p:cNvSpPr txBox="1"/>
          <p:nvPr/>
        </p:nvSpPr>
        <p:spPr>
          <a:xfrm>
            <a:off x="664419" y="4251474"/>
            <a:ext cx="17623581" cy="933450"/>
          </a:xfrm>
          <a:prstGeom prst="rect">
            <a:avLst/>
          </a:prstGeom>
        </p:spPr>
        <p:txBody>
          <a:bodyPr lIns="0" tIns="0" rIns="0" bIns="0" rtlCol="0" anchor="t">
            <a:spAutoFit/>
          </a:bodyPr>
          <a:lstStyle/>
          <a:p>
            <a:pPr algn="ctr">
              <a:lnSpc>
                <a:spcPts val="7200"/>
              </a:lnSpc>
            </a:pPr>
            <a:r>
              <a:rPr lang="en-US" sz="6000" spc="-126">
                <a:solidFill>
                  <a:srgbClr val="A61105"/>
                </a:solidFill>
                <a:latin typeface="ไอติม"/>
              </a:rPr>
              <a:t>BÀI 1. KHÁI NIỆM VỀ CÂN BẰNG HÓA HỌC</a:t>
            </a:r>
          </a:p>
        </p:txBody>
      </p:sp>
      <p:sp>
        <p:nvSpPr>
          <p:cNvPr id="22" name="TextBox 22"/>
          <p:cNvSpPr txBox="1"/>
          <p:nvPr/>
        </p:nvSpPr>
        <p:spPr>
          <a:xfrm>
            <a:off x="464077" y="2736331"/>
            <a:ext cx="17623581" cy="1000125"/>
          </a:xfrm>
          <a:prstGeom prst="rect">
            <a:avLst/>
          </a:prstGeom>
        </p:spPr>
        <p:txBody>
          <a:bodyPr lIns="0" tIns="0" rIns="0" bIns="0" rtlCol="0" anchor="t">
            <a:spAutoFit/>
          </a:bodyPr>
          <a:lstStyle/>
          <a:p>
            <a:pPr algn="ctr">
              <a:lnSpc>
                <a:spcPts val="7800"/>
              </a:lnSpc>
            </a:pPr>
            <a:r>
              <a:rPr lang="en-US" sz="6500" spc="-136">
                <a:solidFill>
                  <a:srgbClr val="FF3131"/>
                </a:solidFill>
                <a:latin typeface="ไอติม"/>
              </a:rPr>
              <a:t>CHƯƠNG I. CÂN BẰNG HÓA HỌC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p:cNvSpPr txBox="1"/>
          <p:nvPr/>
        </p:nvSpPr>
        <p:spPr>
          <a:xfrm>
            <a:off x="690403" y="241959"/>
            <a:ext cx="17003922" cy="711200"/>
          </a:xfrm>
          <a:prstGeom prst="rect">
            <a:avLst/>
          </a:prstGeom>
        </p:spPr>
        <p:txBody>
          <a:bodyPr lIns="0" tIns="0" rIns="0" bIns="0" rtlCol="0" anchor="t">
            <a:spAutoFit/>
          </a:bodyPr>
          <a:lstStyle/>
          <a:p>
            <a:pPr>
              <a:lnSpc>
                <a:spcPts val="5500"/>
              </a:lnSpc>
            </a:pPr>
            <a:r>
              <a:rPr lang="en-US" sz="5000">
                <a:solidFill>
                  <a:srgbClr val="A61105"/>
                </a:solidFill>
                <a:latin typeface="Muli Bold Bold"/>
              </a:rPr>
              <a:t>III. SỰ CHUYỂN DỊCH CÂN BẰNG HÓA HỌC</a:t>
            </a:r>
          </a:p>
        </p:txBody>
      </p:sp>
      <p:sp>
        <p:nvSpPr>
          <p:cNvPr id="3" name="TextBox 3"/>
          <p:cNvSpPr txBox="1"/>
          <p:nvPr/>
        </p:nvSpPr>
        <p:spPr>
          <a:xfrm>
            <a:off x="1295400" y="1027093"/>
            <a:ext cx="14358819" cy="711200"/>
          </a:xfrm>
          <a:prstGeom prst="rect">
            <a:avLst/>
          </a:prstGeom>
        </p:spPr>
        <p:txBody>
          <a:bodyPr lIns="0" tIns="0" rIns="0" bIns="0" rtlCol="0" anchor="t">
            <a:spAutoFit/>
          </a:bodyPr>
          <a:lstStyle/>
          <a:p>
            <a:pPr algn="ctr">
              <a:lnSpc>
                <a:spcPts val="5500"/>
              </a:lnSpc>
              <a:spcBef>
                <a:spcPct val="0"/>
              </a:spcBef>
            </a:pPr>
            <a:r>
              <a:rPr lang="en-US" sz="5000">
                <a:solidFill>
                  <a:srgbClr val="FF3131"/>
                </a:solidFill>
                <a:latin typeface="Muli Bold Bold"/>
              </a:rPr>
              <a:t>  Quan sát thí nghiệm và hoàn thành bảng sau</a:t>
            </a:r>
          </a:p>
        </p:txBody>
      </p:sp>
      <p:pic>
        <p:nvPicPr>
          <p:cNvPr id="8" name="Picture 2">
            <a:extLst>
              <a:ext uri="{FF2B5EF4-FFF2-40B4-BE49-F238E27FC236}">
                <a16:creationId xmlns:a16="http://schemas.microsoft.com/office/drawing/2014/main" id="{8AABBEC4-9930-9677-906B-214BFE2CC434}"/>
              </a:ext>
            </a:extLst>
          </p:cNvPr>
          <p:cNvPicPr>
            <a:picLocks noChangeAspect="1"/>
          </p:cNvPicPr>
          <p:nvPr/>
        </p:nvPicPr>
        <p:blipFill>
          <a:blip r:embed="rId2"/>
          <a:srcRect/>
          <a:stretch>
            <a:fillRect/>
          </a:stretch>
        </p:blipFill>
        <p:spPr>
          <a:xfrm>
            <a:off x="16829804" y="8138831"/>
            <a:ext cx="1729041" cy="2320860"/>
          </a:xfrm>
          <a:prstGeom prst="rect">
            <a:avLst/>
          </a:prstGeom>
        </p:spPr>
      </p:pic>
      <p:pic>
        <p:nvPicPr>
          <p:cNvPr id="9" name="Picture 3">
            <a:extLst>
              <a:ext uri="{FF2B5EF4-FFF2-40B4-BE49-F238E27FC236}">
                <a16:creationId xmlns:a16="http://schemas.microsoft.com/office/drawing/2014/main" id="{7B54BEE6-0B6B-910E-C4A4-2FB56F5842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8270562"/>
            <a:ext cx="1429751" cy="1975477"/>
          </a:xfrm>
          <a:prstGeom prst="rect">
            <a:avLst/>
          </a:prstGeom>
        </p:spPr>
      </p:pic>
      <p:graphicFrame>
        <p:nvGraphicFramePr>
          <p:cNvPr id="4" name="Table 4">
            <a:extLst>
              <a:ext uri="{FF2B5EF4-FFF2-40B4-BE49-F238E27FC236}">
                <a16:creationId xmlns:a16="http://schemas.microsoft.com/office/drawing/2014/main" id="{87B4D9F1-140A-AA68-DB04-A5CCA5D514C0}"/>
              </a:ext>
            </a:extLst>
          </p:cNvPr>
          <p:cNvGraphicFramePr>
            <a:graphicFrameLocks noGrp="1"/>
          </p:cNvGraphicFramePr>
          <p:nvPr>
            <p:extLst>
              <p:ext uri="{D42A27DB-BD31-4B8C-83A1-F6EECF244321}">
                <p14:modId xmlns:p14="http://schemas.microsoft.com/office/powerpoint/2010/main" val="3342086364"/>
              </p:ext>
            </p:extLst>
          </p:nvPr>
        </p:nvGraphicFramePr>
        <p:xfrm>
          <a:off x="690403" y="1943100"/>
          <a:ext cx="17227917" cy="7848600"/>
        </p:xfrm>
        <a:graphic>
          <a:graphicData uri="http://schemas.openxmlformats.org/drawingml/2006/table">
            <a:tbl>
              <a:tblPr firstRow="1" bandRow="1">
                <a:tableStyleId>{F5AB1C69-6EDB-4FF4-983F-18BD219EF322}</a:tableStyleId>
              </a:tblPr>
              <a:tblGrid>
                <a:gridCol w="3628579">
                  <a:extLst>
                    <a:ext uri="{9D8B030D-6E8A-4147-A177-3AD203B41FA5}">
                      <a16:colId xmlns:a16="http://schemas.microsoft.com/office/drawing/2014/main" val="989271739"/>
                    </a:ext>
                  </a:extLst>
                </a:gridCol>
                <a:gridCol w="7856699">
                  <a:extLst>
                    <a:ext uri="{9D8B030D-6E8A-4147-A177-3AD203B41FA5}">
                      <a16:colId xmlns:a16="http://schemas.microsoft.com/office/drawing/2014/main" val="2610578459"/>
                    </a:ext>
                  </a:extLst>
                </a:gridCol>
                <a:gridCol w="5742639">
                  <a:extLst>
                    <a:ext uri="{9D8B030D-6E8A-4147-A177-3AD203B41FA5}">
                      <a16:colId xmlns:a16="http://schemas.microsoft.com/office/drawing/2014/main" val="1785973424"/>
                    </a:ext>
                  </a:extLst>
                </a:gridCol>
              </a:tblGrid>
              <a:tr h="2872884">
                <a:tc>
                  <a:txBody>
                    <a:bodyPr/>
                    <a:lstStyle/>
                    <a:p>
                      <a:pPr algn="ctr"/>
                      <a:r>
                        <a:rPr lang="en-US" sz="4500"/>
                        <a:t>Thí nghiệm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1200">
                          <a:solidFill>
                            <a:schemeClr val="lt1"/>
                          </a:solidFill>
                          <a:effectLst/>
                          <a:latin typeface="+mn-lt"/>
                          <a:ea typeface="+mn-ea"/>
                          <a:cs typeface="+mn-cs"/>
                        </a:rPr>
                        <a:t>TN1: Sự dịch chuyển cân bằng của phản ứng:</a:t>
                      </a:r>
                    </a:p>
                    <a:p>
                      <a:pPr algn="ctr"/>
                      <a:endParaRPr lang="en-US" sz="45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1200">
                          <a:solidFill>
                            <a:schemeClr val="lt1"/>
                          </a:solidFill>
                          <a:effectLst/>
                          <a:latin typeface="+mn-lt"/>
                          <a:ea typeface="+mn-ea"/>
                          <a:cs typeface="+mn-cs"/>
                        </a:rPr>
                        <a:t>TN2: Sự dịch chuyển cân bằng của phản ứng:</a:t>
                      </a:r>
                    </a:p>
                    <a:p>
                      <a:pPr algn="ctr"/>
                      <a:endParaRPr lang="en-US" sz="4500"/>
                    </a:p>
                  </a:txBody>
                  <a:tcPr/>
                </a:tc>
                <a:extLst>
                  <a:ext uri="{0D108BD9-81ED-4DB2-BD59-A6C34878D82A}">
                    <a16:rowId xmlns:a16="http://schemas.microsoft.com/office/drawing/2014/main" val="4135488135"/>
                  </a:ext>
                </a:extLst>
              </a:tr>
              <a:tr h="2102832">
                <a:tc>
                  <a:txBody>
                    <a:bodyPr/>
                    <a:lstStyle/>
                    <a:p>
                      <a:pPr algn="ctr"/>
                      <a:endParaRPr lang="en-US" sz="4500"/>
                    </a:p>
                    <a:p>
                      <a:pPr algn="ctr"/>
                      <a:r>
                        <a:rPr lang="en-US" sz="4500"/>
                        <a:t>Hiện t</a:t>
                      </a:r>
                      <a:r>
                        <a:rPr lang="vi-VN" sz="4500"/>
                        <a:t>ượng</a:t>
                      </a:r>
                      <a:endParaRPr lang="en-US" sz="4500"/>
                    </a:p>
                  </a:txBody>
                  <a:tcPr/>
                </a:tc>
                <a:tc>
                  <a:txBody>
                    <a:bodyPr/>
                    <a:lstStyle/>
                    <a:p>
                      <a:pPr algn="just"/>
                      <a:endParaRPr lang="en-US" sz="4500">
                        <a:solidFill>
                          <a:srgbClr val="FF0000"/>
                        </a:solidFill>
                      </a:endParaRPr>
                    </a:p>
                  </a:txBody>
                  <a:tcPr/>
                </a:tc>
                <a:tc>
                  <a:txBody>
                    <a:bodyPr/>
                    <a:lstStyle/>
                    <a:p>
                      <a:pPr algn="ctr"/>
                      <a:endParaRPr lang="en-US" sz="4500"/>
                    </a:p>
                  </a:txBody>
                  <a:tcPr/>
                </a:tc>
                <a:extLst>
                  <a:ext uri="{0D108BD9-81ED-4DB2-BD59-A6C34878D82A}">
                    <a16:rowId xmlns:a16="http://schemas.microsoft.com/office/drawing/2014/main" val="2126982201"/>
                  </a:ext>
                </a:extLst>
              </a:tr>
              <a:tr h="2872884">
                <a:tc>
                  <a:txBody>
                    <a:bodyPr/>
                    <a:lstStyle/>
                    <a:p>
                      <a:pPr algn="ctr"/>
                      <a:endParaRPr lang="en-US" sz="4500"/>
                    </a:p>
                    <a:p>
                      <a:pPr algn="ctr"/>
                      <a:r>
                        <a:rPr lang="en-US" sz="4500"/>
                        <a:t>Nhận xét</a:t>
                      </a:r>
                    </a:p>
                  </a:txBody>
                  <a:tcPr/>
                </a:tc>
                <a:tc>
                  <a:txBody>
                    <a:bodyPr/>
                    <a:lstStyle/>
                    <a:p>
                      <a:pPr algn="ctr"/>
                      <a:endParaRPr lang="en-US" sz="4500"/>
                    </a:p>
                  </a:txBody>
                  <a:tcPr/>
                </a:tc>
                <a:tc>
                  <a:txBody>
                    <a:bodyPr/>
                    <a:lstStyle/>
                    <a:p>
                      <a:pPr algn="ctr"/>
                      <a:endParaRPr lang="en-US" sz="4500"/>
                    </a:p>
                  </a:txBody>
                  <a:tcPr/>
                </a:tc>
                <a:extLst>
                  <a:ext uri="{0D108BD9-81ED-4DB2-BD59-A6C34878D82A}">
                    <a16:rowId xmlns:a16="http://schemas.microsoft.com/office/drawing/2014/main" val="2797264669"/>
                  </a:ext>
                </a:extLst>
              </a:tr>
            </a:tbl>
          </a:graphicData>
        </a:graphic>
      </p:graphicFrame>
      <p:graphicFrame>
        <p:nvGraphicFramePr>
          <p:cNvPr id="6" name="Object 5">
            <a:extLst>
              <a:ext uri="{FF2B5EF4-FFF2-40B4-BE49-F238E27FC236}">
                <a16:creationId xmlns:a16="http://schemas.microsoft.com/office/drawing/2014/main" id="{DC52C11E-4888-5354-40AD-0874764BC82F}"/>
              </a:ext>
            </a:extLst>
          </p:cNvPr>
          <p:cNvGraphicFramePr>
            <a:graphicFrameLocks noChangeAspect="1"/>
          </p:cNvGraphicFramePr>
          <p:nvPr>
            <p:extLst>
              <p:ext uri="{D42A27DB-BD31-4B8C-83A1-F6EECF244321}">
                <p14:modId xmlns:p14="http://schemas.microsoft.com/office/powerpoint/2010/main" val="2597277413"/>
              </p:ext>
            </p:extLst>
          </p:nvPr>
        </p:nvGraphicFramePr>
        <p:xfrm>
          <a:off x="5562600" y="2552700"/>
          <a:ext cx="5419196" cy="1447800"/>
        </p:xfrm>
        <a:graphic>
          <a:graphicData uri="http://schemas.openxmlformats.org/presentationml/2006/ole">
            <mc:AlternateContent xmlns:mc="http://schemas.openxmlformats.org/markup-compatibility/2006">
              <mc:Choice xmlns:v="urn:schemas-microsoft-com:vml" Requires="v">
                <p:oleObj name="Equation" r:id="rId5" imgW="1710852" imgH="456479" progId="Equation.DSMT4">
                  <p:embed/>
                </p:oleObj>
              </mc:Choice>
              <mc:Fallback>
                <p:oleObj name="Equation" r:id="rId5" imgW="1710852" imgH="456479" progId="Equation.DSMT4">
                  <p:embed/>
                  <p:pic>
                    <p:nvPicPr>
                      <p:cNvPr id="0" name=""/>
                      <p:cNvPicPr/>
                      <p:nvPr/>
                    </p:nvPicPr>
                    <p:blipFill>
                      <a:blip r:embed="rId6"/>
                      <a:stretch>
                        <a:fillRect/>
                      </a:stretch>
                    </p:blipFill>
                    <p:spPr>
                      <a:xfrm>
                        <a:off x="5562600" y="2552700"/>
                        <a:ext cx="5419196" cy="14478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1D811AB-0993-9CE6-92AA-B95A0AA06E91}"/>
              </a:ext>
            </a:extLst>
          </p:cNvPr>
          <p:cNvGraphicFramePr>
            <a:graphicFrameLocks noChangeAspect="1"/>
          </p:cNvGraphicFramePr>
          <p:nvPr>
            <p:extLst>
              <p:ext uri="{D42A27DB-BD31-4B8C-83A1-F6EECF244321}">
                <p14:modId xmlns:p14="http://schemas.microsoft.com/office/powerpoint/2010/main" val="3265950133"/>
              </p:ext>
            </p:extLst>
          </p:nvPr>
        </p:nvGraphicFramePr>
        <p:xfrm>
          <a:off x="12583638" y="2800967"/>
          <a:ext cx="5029199" cy="1248462"/>
        </p:xfrm>
        <a:graphic>
          <a:graphicData uri="http://schemas.openxmlformats.org/presentationml/2006/ole">
            <mc:AlternateContent xmlns:mc="http://schemas.openxmlformats.org/markup-compatibility/2006">
              <mc:Choice xmlns:v="urn:schemas-microsoft-com:vml" Requires="v">
                <p:oleObj name="Equation" r:id="rId7" imgW="1841400" imgH="457200" progId="Equation.DSMT4">
                  <p:embed/>
                </p:oleObj>
              </mc:Choice>
              <mc:Fallback>
                <p:oleObj name="Equation" r:id="rId7" imgW="1841400" imgH="457200" progId="Equation.DSMT4">
                  <p:embed/>
                  <p:pic>
                    <p:nvPicPr>
                      <p:cNvPr id="0" name=""/>
                      <p:cNvPicPr/>
                      <p:nvPr/>
                    </p:nvPicPr>
                    <p:blipFill>
                      <a:blip r:embed="rId8"/>
                      <a:stretch>
                        <a:fillRect/>
                      </a:stretch>
                    </p:blipFill>
                    <p:spPr>
                      <a:xfrm>
                        <a:off x="12583638" y="2800967"/>
                        <a:ext cx="5029199" cy="1248462"/>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984E7BB0-E677-39C8-51AC-7650079D1619}"/>
              </a:ext>
            </a:extLst>
          </p:cNvPr>
          <p:cNvSpPr txBox="1"/>
          <p:nvPr/>
        </p:nvSpPr>
        <p:spPr>
          <a:xfrm>
            <a:off x="4572000" y="4990441"/>
            <a:ext cx="7162800" cy="1938992"/>
          </a:xfrm>
          <a:prstGeom prst="rect">
            <a:avLst/>
          </a:prstGeom>
          <a:noFill/>
        </p:spPr>
        <p:txBody>
          <a:bodyPr wrap="square" rtlCol="0">
            <a:spAutoFit/>
          </a:bodyPr>
          <a:lstStyle/>
          <a:p>
            <a:pPr algn="just"/>
            <a:r>
              <a:rPr lang="en-US" sz="4000">
                <a:solidFill>
                  <a:srgbClr val="FF0000"/>
                </a:solidFill>
              </a:rPr>
              <a:t>- Bình 2 nhạt màu</a:t>
            </a:r>
          </a:p>
          <a:p>
            <a:pPr algn="just"/>
            <a:r>
              <a:rPr lang="en-US" sz="4000">
                <a:solidFill>
                  <a:srgbClr val="FF0000"/>
                </a:solidFill>
              </a:rPr>
              <a:t>- Bình 3 màu nâu đỏ đậm dần</a:t>
            </a:r>
          </a:p>
          <a:p>
            <a:endParaRPr lang="en-US" sz="4000">
              <a:solidFill>
                <a:srgbClr val="FF0000"/>
              </a:solidFill>
            </a:endParaRPr>
          </a:p>
        </p:txBody>
      </p:sp>
      <p:sp>
        <p:nvSpPr>
          <p:cNvPr id="12" name="TextBox 11">
            <a:extLst>
              <a:ext uri="{FF2B5EF4-FFF2-40B4-BE49-F238E27FC236}">
                <a16:creationId xmlns:a16="http://schemas.microsoft.com/office/drawing/2014/main" id="{1601FCA6-8087-0E3B-02D7-0145953F297E}"/>
              </a:ext>
            </a:extLst>
          </p:cNvPr>
          <p:cNvSpPr txBox="1"/>
          <p:nvPr/>
        </p:nvSpPr>
        <p:spPr>
          <a:xfrm>
            <a:off x="4572000" y="6955596"/>
            <a:ext cx="7162800" cy="3170099"/>
          </a:xfrm>
          <a:prstGeom prst="rect">
            <a:avLst/>
          </a:prstGeom>
          <a:noFill/>
        </p:spPr>
        <p:txBody>
          <a:bodyPr wrap="square" rtlCol="0">
            <a:spAutoFit/>
          </a:bodyPr>
          <a:lstStyle/>
          <a:p>
            <a:pPr lvl="0" algn="just">
              <a:defRPr/>
            </a:pPr>
            <a:r>
              <a:rPr lang="en-US" sz="4000">
                <a:solidFill>
                  <a:srgbClr val="FF0000"/>
                </a:solidFill>
                <a:latin typeface="Arial" panose="020B0604020202020204" pitchFamily="34" charset="0"/>
                <a:cs typeface="Arial" panose="020B0604020202020204" pitchFamily="34" charset="0"/>
              </a:rPr>
              <a:t>Khi làm lạnh bình 2, các phân tử khí NO</a:t>
            </a:r>
            <a:r>
              <a:rPr lang="en-US" sz="4000" baseline="-25000">
                <a:solidFill>
                  <a:srgbClr val="FF0000"/>
                </a:solidFill>
                <a:latin typeface="Arial" panose="020B0604020202020204" pitchFamily="34" charset="0"/>
                <a:cs typeface="Arial" panose="020B0604020202020204" pitchFamily="34" charset="0"/>
              </a:rPr>
              <a:t>2</a:t>
            </a:r>
            <a:r>
              <a:rPr lang="en-US" sz="4000">
                <a:solidFill>
                  <a:srgbClr val="FF0000"/>
                </a:solidFill>
                <a:latin typeface="Arial" panose="020B0604020202020204" pitchFamily="34" charset="0"/>
                <a:cs typeface="Arial" panose="020B0604020202020204" pitchFamily="34" charset="0"/>
              </a:rPr>
              <a:t> đã phản ứng thêm với nhau để tạo ra nhiều phân tử N</a:t>
            </a:r>
            <a:r>
              <a:rPr lang="en-US" sz="4000" baseline="-25000">
                <a:solidFill>
                  <a:srgbClr val="FF0000"/>
                </a:solidFill>
                <a:latin typeface="Arial" panose="020B0604020202020204" pitchFamily="34" charset="0"/>
                <a:cs typeface="Arial" panose="020B0604020202020204" pitchFamily="34" charset="0"/>
              </a:rPr>
              <a:t>2</a:t>
            </a:r>
            <a:r>
              <a:rPr lang="en-US" sz="4000">
                <a:solidFill>
                  <a:srgbClr val="FF0000"/>
                </a:solidFill>
                <a:latin typeface="Arial" panose="020B0604020202020204" pitchFamily="34" charset="0"/>
                <a:cs typeface="Arial" panose="020B0604020202020204" pitchFamily="34" charset="0"/>
              </a:rPr>
              <a:t>O</a:t>
            </a:r>
            <a:r>
              <a:rPr lang="en-US" sz="4000" baseline="-25000">
                <a:solidFill>
                  <a:srgbClr val="FF0000"/>
                </a:solidFill>
                <a:latin typeface="Arial" panose="020B0604020202020204" pitchFamily="34" charset="0"/>
                <a:cs typeface="Arial" panose="020B0604020202020204" pitchFamily="34" charset="0"/>
              </a:rPr>
              <a:t>4</a:t>
            </a:r>
            <a:r>
              <a:rPr lang="en-US" sz="4000">
                <a:solidFill>
                  <a:srgbClr val="FF0000"/>
                </a:solidFill>
                <a:latin typeface="Arial" panose="020B0604020202020204" pitchFamily="34" charset="0"/>
                <a:cs typeface="Arial" panose="020B0604020202020204" pitchFamily="34" charset="0"/>
              </a:rPr>
              <a:t>, ng</a:t>
            </a:r>
            <a:r>
              <a:rPr lang="vi-VN" sz="4000">
                <a:solidFill>
                  <a:srgbClr val="FF0000"/>
                </a:solidFill>
                <a:cs typeface="Arial" panose="020B0604020202020204" pitchFamily="34" charset="0"/>
              </a:rPr>
              <a:t>ược</a:t>
            </a:r>
            <a:r>
              <a:rPr lang="en-US" sz="4000">
                <a:solidFill>
                  <a:srgbClr val="FF0000"/>
                </a:solidFill>
                <a:cs typeface="Arial" panose="020B0604020202020204" pitchFamily="34" charset="0"/>
              </a:rPr>
              <a:t> lại.</a:t>
            </a:r>
            <a:endParaRPr lang="en-US" sz="4000">
              <a:solidFill>
                <a:srgbClr val="FF0000"/>
              </a:solidFill>
              <a:latin typeface="Arial" panose="020B0604020202020204" pitchFamily="34" charset="0"/>
              <a:cs typeface="Arial" panose="020B0604020202020204" pitchFamily="34" charset="0"/>
            </a:endParaRPr>
          </a:p>
          <a:p>
            <a:endParaRPr lang="en-US" sz="4000">
              <a:solidFill>
                <a:srgbClr val="FF0000"/>
              </a:solidFill>
            </a:endParaRPr>
          </a:p>
        </p:txBody>
      </p:sp>
      <p:sp>
        <p:nvSpPr>
          <p:cNvPr id="13" name="TextBox 12">
            <a:extLst>
              <a:ext uri="{FF2B5EF4-FFF2-40B4-BE49-F238E27FC236}">
                <a16:creationId xmlns:a16="http://schemas.microsoft.com/office/drawing/2014/main" id="{E14B5A3B-CCDF-384D-649D-6E920E359BCB}"/>
              </a:ext>
            </a:extLst>
          </p:cNvPr>
          <p:cNvSpPr txBox="1"/>
          <p:nvPr/>
        </p:nvSpPr>
        <p:spPr>
          <a:xfrm>
            <a:off x="12214403" y="4981572"/>
            <a:ext cx="5703917" cy="1323439"/>
          </a:xfrm>
          <a:prstGeom prst="rect">
            <a:avLst/>
          </a:prstGeom>
          <a:noFill/>
        </p:spPr>
        <p:txBody>
          <a:bodyPr wrap="square" rtlCol="0">
            <a:spAutoFit/>
          </a:bodyPr>
          <a:lstStyle/>
          <a:p>
            <a:pPr algn="just"/>
            <a:r>
              <a:rPr lang="en-US" sz="4000">
                <a:solidFill>
                  <a:srgbClr val="FF0000"/>
                </a:solidFill>
              </a:rPr>
              <a:t>Khi đun nóng bình 1 xuất hiện màu hồng.</a:t>
            </a:r>
          </a:p>
        </p:txBody>
      </p:sp>
      <p:sp>
        <p:nvSpPr>
          <p:cNvPr id="14" name="TextBox 13">
            <a:extLst>
              <a:ext uri="{FF2B5EF4-FFF2-40B4-BE49-F238E27FC236}">
                <a16:creationId xmlns:a16="http://schemas.microsoft.com/office/drawing/2014/main" id="{B25BBD23-3A53-FDCC-728D-4B6F1B85CB44}"/>
              </a:ext>
            </a:extLst>
          </p:cNvPr>
          <p:cNvSpPr txBox="1"/>
          <p:nvPr/>
        </p:nvSpPr>
        <p:spPr>
          <a:xfrm>
            <a:off x="12183923" y="6955596"/>
            <a:ext cx="5703917" cy="1938992"/>
          </a:xfrm>
          <a:prstGeom prst="rect">
            <a:avLst/>
          </a:prstGeom>
          <a:noFill/>
        </p:spPr>
        <p:txBody>
          <a:bodyPr wrap="square" rtlCol="0">
            <a:spAutoFit/>
          </a:bodyPr>
          <a:lstStyle/>
          <a:p>
            <a:pPr algn="just"/>
            <a:r>
              <a:rPr lang="en-US" sz="4000">
                <a:solidFill>
                  <a:srgbClr val="FF0000"/>
                </a:solidFill>
              </a:rPr>
              <a:t>Khi đun nóng bình 1 chuyển dịch theo chiều thuận.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mistry, science, laboratories">
            <a:extLst>
              <a:ext uri="{FF2B5EF4-FFF2-40B4-BE49-F238E27FC236}">
                <a16:creationId xmlns:a16="http://schemas.microsoft.com/office/drawing/2014/main" id="{4B568926-32CF-D6BF-89DD-D741F8A35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6B8B80A-3C6F-19AF-376B-494D63F9D6D4}"/>
              </a:ext>
            </a:extLst>
          </p:cNvPr>
          <p:cNvSpPr/>
          <p:nvPr/>
        </p:nvSpPr>
        <p:spPr>
          <a:xfrm>
            <a:off x="407406" y="393825"/>
            <a:ext cx="17473188" cy="9499350"/>
          </a:xfrm>
          <a:prstGeom prst="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Thí nghiệm 1 (NO2 và N2O4)">
            <a:hlinkClick r:id="" action="ppaction://media"/>
            <a:extLst>
              <a:ext uri="{FF2B5EF4-FFF2-40B4-BE49-F238E27FC236}">
                <a16:creationId xmlns:a16="http://schemas.microsoft.com/office/drawing/2014/main" id="{57E8D32A-F82F-1538-100A-7F3407C85BE8}"/>
              </a:ext>
            </a:extLst>
          </p:cNvPr>
          <p:cNvPicPr>
            <a:picLocks noChangeAspect="1"/>
          </p:cNvPicPr>
          <p:nvPr>
            <a:videoFile r:link="rId1"/>
            <p:extLst>
              <p:ext uri="{DAA4B4D4-6D71-4841-9C94-3DE7FCFB9230}">
                <p14:media xmlns:p14="http://schemas.microsoft.com/office/powerpoint/2010/main" r:embed="rId2">
                  <p14:trim end="52000"/>
                </p14:media>
              </p:ext>
            </p:extLst>
          </p:nvPr>
        </p:nvPicPr>
        <p:blipFill>
          <a:blip r:embed="rId5"/>
          <a:stretch>
            <a:fillRect/>
          </a:stretch>
        </p:blipFill>
        <p:spPr>
          <a:xfrm>
            <a:off x="1314450" y="739380"/>
            <a:ext cx="15659100" cy="8808243"/>
          </a:xfrm>
          <a:prstGeom prst="rect">
            <a:avLst/>
          </a:prstGeom>
        </p:spPr>
      </p:pic>
    </p:spTree>
    <p:extLst>
      <p:ext uri="{BB962C8B-B14F-4D97-AF65-F5344CB8AC3E}">
        <p14:creationId xmlns:p14="http://schemas.microsoft.com/office/powerpoint/2010/main" val="831946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p:cNvSpPr txBox="1"/>
          <p:nvPr/>
        </p:nvSpPr>
        <p:spPr>
          <a:xfrm>
            <a:off x="690403" y="241959"/>
            <a:ext cx="17003922" cy="711200"/>
          </a:xfrm>
          <a:prstGeom prst="rect">
            <a:avLst/>
          </a:prstGeom>
        </p:spPr>
        <p:txBody>
          <a:bodyPr lIns="0" tIns="0" rIns="0" bIns="0" rtlCol="0" anchor="t">
            <a:spAutoFit/>
          </a:bodyPr>
          <a:lstStyle/>
          <a:p>
            <a:pPr>
              <a:lnSpc>
                <a:spcPts val="5500"/>
              </a:lnSpc>
            </a:pPr>
            <a:r>
              <a:rPr lang="en-US" sz="5000">
                <a:solidFill>
                  <a:srgbClr val="A61105"/>
                </a:solidFill>
                <a:latin typeface="Muli Bold Bold"/>
              </a:rPr>
              <a:t>III. SỰ CHUYỂN DỊCH CÂN BẰNG HÓA HỌC</a:t>
            </a:r>
          </a:p>
        </p:txBody>
      </p:sp>
      <p:sp>
        <p:nvSpPr>
          <p:cNvPr id="3" name="TextBox 3"/>
          <p:cNvSpPr txBox="1"/>
          <p:nvPr/>
        </p:nvSpPr>
        <p:spPr>
          <a:xfrm>
            <a:off x="204718" y="1751542"/>
            <a:ext cx="18083282" cy="1386764"/>
          </a:xfrm>
          <a:prstGeom prst="rect">
            <a:avLst/>
          </a:prstGeom>
        </p:spPr>
        <p:txBody>
          <a:bodyPr lIns="0" tIns="0" rIns="0" bIns="0" rtlCol="0" anchor="t">
            <a:spAutoFit/>
          </a:bodyPr>
          <a:lstStyle/>
          <a:p>
            <a:pPr>
              <a:lnSpc>
                <a:spcPts val="5438"/>
              </a:lnSpc>
              <a:spcBef>
                <a:spcPct val="0"/>
              </a:spcBef>
            </a:pPr>
            <a:r>
              <a:rPr lang="en-US" sz="4944">
                <a:solidFill>
                  <a:srgbClr val="004AAD"/>
                </a:solidFill>
                <a:latin typeface="Muli Bold Bold"/>
              </a:rPr>
              <a:t>Sự dịch chuyển cân bằng hóa học là sự dịch chuyển từ</a:t>
            </a:r>
            <a:r>
              <a:rPr lang="en-US" sz="4944">
                <a:solidFill>
                  <a:srgbClr val="FF3131"/>
                </a:solidFill>
                <a:latin typeface="Muli Bold Bold"/>
              </a:rPr>
              <a:t> trạng thái cân bằng này </a:t>
            </a:r>
            <a:r>
              <a:rPr lang="en-US" sz="4944">
                <a:solidFill>
                  <a:srgbClr val="004AAD"/>
                </a:solidFill>
                <a:latin typeface="Muli Bold Bold"/>
              </a:rPr>
              <a:t>sang</a:t>
            </a:r>
            <a:r>
              <a:rPr lang="en-US" sz="4944">
                <a:solidFill>
                  <a:srgbClr val="FF3131"/>
                </a:solidFill>
                <a:latin typeface="Muli Bold Bold"/>
              </a:rPr>
              <a:t> trạng thái cân bằng khác.</a:t>
            </a:r>
          </a:p>
        </p:txBody>
      </p:sp>
      <p:pic>
        <p:nvPicPr>
          <p:cNvPr id="4" name="Picture 2">
            <a:extLst>
              <a:ext uri="{FF2B5EF4-FFF2-40B4-BE49-F238E27FC236}">
                <a16:creationId xmlns:a16="http://schemas.microsoft.com/office/drawing/2014/main" id="{3906E304-A1E7-3626-219D-93CD0284714C}"/>
              </a:ext>
            </a:extLst>
          </p:cNvPr>
          <p:cNvPicPr>
            <a:picLocks noChangeAspect="1"/>
          </p:cNvPicPr>
          <p:nvPr/>
        </p:nvPicPr>
        <p:blipFill>
          <a:blip r:embed="rId2"/>
          <a:srcRect/>
          <a:stretch>
            <a:fillRect/>
          </a:stretch>
        </p:blipFill>
        <p:spPr>
          <a:xfrm>
            <a:off x="16829804" y="8138831"/>
            <a:ext cx="1729041" cy="2320860"/>
          </a:xfrm>
          <a:prstGeom prst="rect">
            <a:avLst/>
          </a:prstGeom>
        </p:spPr>
      </p:pic>
      <p:pic>
        <p:nvPicPr>
          <p:cNvPr id="5" name="Picture 3">
            <a:extLst>
              <a:ext uri="{FF2B5EF4-FFF2-40B4-BE49-F238E27FC236}">
                <a16:creationId xmlns:a16="http://schemas.microsoft.com/office/drawing/2014/main" id="{644AA927-48FD-6FC0-DFDF-EEA4C082E4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8270562"/>
            <a:ext cx="1429751" cy="19754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EF86DB7-B855-064E-C41D-20679EDFA4AF}"/>
              </a:ext>
            </a:extLst>
          </p:cNvPr>
          <p:cNvSpPr txBox="1"/>
          <p:nvPr/>
        </p:nvSpPr>
        <p:spPr>
          <a:xfrm>
            <a:off x="690403" y="241959"/>
            <a:ext cx="17003922" cy="666914"/>
          </a:xfrm>
          <a:prstGeom prst="rect">
            <a:avLst/>
          </a:prstGeom>
        </p:spPr>
        <p:txBody>
          <a:bodyPr lIns="0" tIns="0" rIns="0" bIns="0" rtlCol="0" anchor="t">
            <a:spAutoFit/>
          </a:bodyPr>
          <a:lstStyle/>
          <a:p>
            <a:pPr>
              <a:lnSpc>
                <a:spcPts val="5500"/>
              </a:lnSpc>
            </a:pPr>
            <a:r>
              <a:rPr lang="en-US" sz="4500">
                <a:solidFill>
                  <a:srgbClr val="A61105"/>
                </a:solidFill>
                <a:latin typeface="Muli Bold Bold"/>
              </a:rPr>
              <a:t>IV. CÁC YẾU TỐ ẢNH H</a:t>
            </a:r>
            <a:r>
              <a:rPr lang="vi-VN" sz="4500">
                <a:solidFill>
                  <a:srgbClr val="A61105"/>
                </a:solidFill>
                <a:latin typeface="Muli Bold Bold"/>
              </a:rPr>
              <a:t>ƯỞNG</a:t>
            </a:r>
            <a:r>
              <a:rPr lang="en-US" sz="4500">
                <a:solidFill>
                  <a:srgbClr val="A61105"/>
                </a:solidFill>
                <a:latin typeface="Muli Bold Bold"/>
              </a:rPr>
              <a:t> ĐẾN CÂN BẰNG HÓA HỌC</a:t>
            </a:r>
          </a:p>
        </p:txBody>
      </p:sp>
      <p:sp>
        <p:nvSpPr>
          <p:cNvPr id="3" name="Text Box 1">
            <a:extLst>
              <a:ext uri="{FF2B5EF4-FFF2-40B4-BE49-F238E27FC236}">
                <a16:creationId xmlns:a16="http://schemas.microsoft.com/office/drawing/2014/main" id="{C40B325F-77A1-D461-23DE-9396CC5FDF1E}"/>
              </a:ext>
            </a:extLst>
          </p:cNvPr>
          <p:cNvSpPr txBox="1"/>
          <p:nvPr/>
        </p:nvSpPr>
        <p:spPr>
          <a:xfrm>
            <a:off x="350520" y="1181100"/>
            <a:ext cx="17313325" cy="3671583"/>
          </a:xfrm>
          <a:prstGeom prst="rect">
            <a:avLst/>
          </a:prstGeom>
          <a:noFill/>
        </p:spPr>
        <p:txBody>
          <a:bodyPr wrap="square" rtlCol="0" anchor="t">
            <a:spAutoFit/>
          </a:bodyPr>
          <a:lstStyle/>
          <a:p>
            <a:pPr marL="90805" marR="81915" lvl="0" algn="just">
              <a:lnSpc>
                <a:spcPct val="150000"/>
              </a:lnSpc>
              <a:spcBef>
                <a:spcPts val="175"/>
              </a:spcBef>
              <a:defRPr/>
            </a:pPr>
            <a:r>
              <a:rPr kumimoji="0" lang="en-US" sz="4000" b="0" i="0" u="none" strike="noStrike" kern="1200" cap="none" spc="0" normalizeH="0" baseline="0" noProof="0">
                <a:ln>
                  <a:noFill/>
                </a:ln>
                <a:gradFill>
                  <a:gsLst>
                    <a:gs pos="0">
                      <a:srgbClr val="012D86"/>
                    </a:gs>
                    <a:gs pos="100000">
                      <a:srgbClr val="0E2557"/>
                    </a:gs>
                  </a:gsLst>
                  <a:lin scaled="0"/>
                </a:gradFill>
                <a:effectLst/>
                <a:uLnTx/>
                <a:uFillTx/>
                <a:latin typeface="Arial" panose="020B0604020202020204"/>
                <a:ea typeface="+mn-ea"/>
                <a:cs typeface="Arial" panose="020B0604020202020204"/>
                <a:sym typeface="+mn-ea"/>
              </a:rPr>
              <a:t>- Nguyên </a:t>
            </a:r>
            <a:r>
              <a:rPr kumimoji="0" lang="en-US" sz="4000" b="0" i="0" u="none" strike="noStrike" kern="1200" cap="none" spc="0" normalizeH="0" baseline="0" noProof="0" dirty="0">
                <a:ln>
                  <a:noFill/>
                </a:ln>
                <a:gradFill>
                  <a:gsLst>
                    <a:gs pos="0">
                      <a:srgbClr val="012D86"/>
                    </a:gs>
                    <a:gs pos="100000">
                      <a:srgbClr val="0E2557"/>
                    </a:gs>
                  </a:gsLst>
                  <a:lin scaled="0"/>
                </a:gradFill>
                <a:effectLst/>
                <a:uLnTx/>
                <a:uFillTx/>
                <a:latin typeface="Arial" panose="020B0604020202020204"/>
                <a:ea typeface="+mn-ea"/>
                <a:cs typeface="Arial" panose="020B0604020202020204"/>
                <a:sym typeface="+mn-ea"/>
              </a:rPr>
              <a:t>lý chuyển dịch cân bằng Le Chatelier:</a:t>
            </a:r>
            <a:r>
              <a:rPr kumimoji="0" lang="en-US"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sym typeface="+mn-ea"/>
              </a:rPr>
              <a:t> </a:t>
            </a:r>
            <a:r>
              <a:rPr kumimoji="0"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sym typeface="+mn-ea"/>
              </a:rPr>
              <a:t>Một </a:t>
            </a:r>
            <a:r>
              <a:rPr kumimoji="0"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sym typeface="+mn-ea"/>
              </a:rPr>
              <a:t>phản </a:t>
            </a:r>
            <a:r>
              <a:rPr kumimoji="0" sz="4000" b="0" i="0" u="none" strike="noStrike" kern="1200" cap="none" spc="-5" normalizeH="0" baseline="0" noProof="0" dirty="0">
                <a:ln>
                  <a:noFill/>
                </a:ln>
                <a:solidFill>
                  <a:srgbClr val="FF0000"/>
                </a:solidFill>
                <a:effectLst/>
                <a:uLnTx/>
                <a:uFillTx/>
                <a:latin typeface="Arial" panose="020B0604020202020204"/>
                <a:ea typeface="+mn-ea"/>
                <a:cs typeface="Arial" panose="020B0604020202020204"/>
                <a:sym typeface="+mn-ea"/>
              </a:rPr>
              <a:t>ứng </a:t>
            </a:r>
            <a:r>
              <a:rPr kumimoji="0"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sym typeface="+mn-ea"/>
              </a:rPr>
              <a:t>thuận </a:t>
            </a:r>
            <a:r>
              <a:rPr kumimoji="0" sz="4000" b="0" i="0" u="none" strike="noStrike" kern="1200" cap="none" spc="-5" normalizeH="0" baseline="0" noProof="0" dirty="0">
                <a:ln>
                  <a:noFill/>
                </a:ln>
                <a:solidFill>
                  <a:srgbClr val="FF0000"/>
                </a:solidFill>
                <a:effectLst/>
                <a:uLnTx/>
                <a:uFillTx/>
                <a:latin typeface="Arial" panose="020B0604020202020204"/>
                <a:ea typeface="+mn-ea"/>
                <a:cs typeface="Arial" panose="020B0604020202020204"/>
                <a:sym typeface="+mn-ea"/>
              </a:rPr>
              <a:t>nghịch</a:t>
            </a:r>
            <a:r>
              <a:rPr kumimoji="0" sz="40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sym typeface="+mn-ea"/>
              </a:rPr>
              <a:t> </a:t>
            </a:r>
            <a:r>
              <a:rPr kumimoji="0"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sym typeface="+mn-ea"/>
              </a:rPr>
              <a:t>đang ở </a:t>
            </a:r>
            <a:r>
              <a:rPr kumimoji="0" sz="40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sym typeface="+mn-ea"/>
              </a:rPr>
              <a:t>trạng </a:t>
            </a:r>
            <a:r>
              <a:rPr kumimoji="0"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sym typeface="+mn-ea"/>
              </a:rPr>
              <a:t>thái </a:t>
            </a:r>
            <a:r>
              <a:rPr kumimoji="0"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sym typeface="+mn-ea"/>
              </a:rPr>
              <a:t>cân  bằng</a:t>
            </a:r>
            <a:r>
              <a:rPr kumimoji="0" sz="4000" b="0" i="0" u="none" strike="noStrike" kern="1200" cap="none" spc="175" normalizeH="0" baseline="0" noProof="0" dirty="0">
                <a:ln>
                  <a:noFill/>
                </a:ln>
                <a:solidFill>
                  <a:srgbClr val="FF0000"/>
                </a:solidFill>
                <a:effectLst/>
                <a:uLnTx/>
                <a:uFillTx/>
                <a:latin typeface="Arial" panose="020B0604020202020204"/>
                <a:ea typeface="+mn-ea"/>
                <a:cs typeface="Arial" panose="020B0604020202020204"/>
                <a:sym typeface="+mn-ea"/>
              </a:rPr>
              <a:t> </a:t>
            </a:r>
            <a:r>
              <a:rPr kumimoji="0" sz="4000" b="0" i="0" u="none" strike="noStrike" kern="1200" cap="none" spc="0" normalizeH="0" baseline="0" noProof="0" dirty="0">
                <a:ln>
                  <a:noFill/>
                </a:ln>
                <a:effectLst/>
                <a:uLnTx/>
                <a:uFillTx/>
                <a:latin typeface="Arial" panose="020B0604020202020204"/>
                <a:ea typeface="+mn-ea"/>
                <a:cs typeface="Arial" panose="020B0604020202020204"/>
                <a:sym typeface="+mn-ea"/>
              </a:rPr>
              <a:t>khi</a:t>
            </a:r>
            <a:r>
              <a:rPr kumimoji="0" sz="4000" b="0" i="0" u="none" strike="noStrike" kern="1200" cap="none" spc="170" normalizeH="0" baseline="0" noProof="0" dirty="0">
                <a:ln>
                  <a:noFill/>
                </a:ln>
                <a:effectLst/>
                <a:uLnTx/>
                <a:uFillTx/>
                <a:latin typeface="Arial" panose="020B0604020202020204"/>
                <a:ea typeface="+mn-ea"/>
                <a:cs typeface="Arial" panose="020B0604020202020204"/>
                <a:sym typeface="+mn-ea"/>
              </a:rPr>
              <a:t> </a:t>
            </a:r>
            <a:r>
              <a:rPr kumimoji="0" sz="4000" b="0" i="0" u="none" strike="noStrike" kern="1200" cap="none" spc="0" normalizeH="0" baseline="0" noProof="0" dirty="0">
                <a:ln>
                  <a:noFill/>
                </a:ln>
                <a:effectLst/>
                <a:uLnTx/>
                <a:uFillTx/>
                <a:latin typeface="Arial" panose="020B0604020202020204"/>
                <a:ea typeface="+mn-ea"/>
                <a:cs typeface="Arial" panose="020B0604020202020204"/>
                <a:sym typeface="+mn-ea"/>
              </a:rPr>
              <a:t>chịu</a:t>
            </a:r>
            <a:r>
              <a:rPr kumimoji="0" sz="4000" b="0" i="0" u="none" strike="noStrike" kern="1200" cap="none" spc="165" normalizeH="0" baseline="0" noProof="0" dirty="0">
                <a:ln>
                  <a:noFill/>
                </a:ln>
                <a:effectLst/>
                <a:uLnTx/>
                <a:uFillTx/>
                <a:latin typeface="Arial" panose="020B0604020202020204"/>
                <a:ea typeface="+mn-ea"/>
                <a:cs typeface="Arial" panose="020B0604020202020204"/>
                <a:sym typeface="+mn-ea"/>
              </a:rPr>
              <a:t> </a:t>
            </a:r>
            <a:r>
              <a:rPr kumimoji="0" sz="4000" b="0" i="0" u="none" strike="noStrike" kern="1200" cap="none" spc="0" normalizeH="0" baseline="0" noProof="0" dirty="0">
                <a:ln>
                  <a:noFill/>
                </a:ln>
                <a:effectLst/>
                <a:uLnTx/>
                <a:uFillTx/>
                <a:latin typeface="Arial" panose="020B0604020202020204"/>
                <a:ea typeface="+mn-ea"/>
                <a:cs typeface="Arial" panose="020B0604020202020204"/>
                <a:sym typeface="+mn-ea"/>
              </a:rPr>
              <a:t>một</a:t>
            </a:r>
            <a:r>
              <a:rPr kumimoji="0" sz="4000" b="0" i="0" u="none" strike="noStrike" kern="1200" cap="none" spc="175" normalizeH="0" baseline="0" noProof="0" dirty="0">
                <a:ln>
                  <a:noFill/>
                </a:ln>
                <a:effectLst/>
                <a:uLnTx/>
                <a:uFillTx/>
                <a:latin typeface="Arial" panose="020B0604020202020204"/>
                <a:ea typeface="+mn-ea"/>
                <a:cs typeface="Arial" panose="020B0604020202020204"/>
                <a:sym typeface="+mn-ea"/>
              </a:rPr>
              <a:t> </a:t>
            </a:r>
            <a:r>
              <a:rPr kumimoji="0" sz="4000" b="0" i="0" u="none" strike="noStrike" kern="1200" cap="none" spc="0" normalizeH="0" baseline="0" noProof="0" dirty="0">
                <a:ln>
                  <a:noFill/>
                </a:ln>
                <a:effectLst/>
                <a:uLnTx/>
                <a:uFillTx/>
                <a:latin typeface="Arial" panose="020B0604020202020204"/>
                <a:ea typeface="+mn-ea"/>
                <a:cs typeface="Arial" panose="020B0604020202020204"/>
                <a:sym typeface="+mn-ea"/>
              </a:rPr>
              <a:t>tác</a:t>
            </a:r>
            <a:r>
              <a:rPr kumimoji="0" sz="4000" b="0" i="0" u="none" strike="noStrike" kern="1200" cap="none" spc="180" normalizeH="0" baseline="0" noProof="0" dirty="0">
                <a:ln>
                  <a:noFill/>
                </a:ln>
                <a:effectLst/>
                <a:uLnTx/>
                <a:uFillTx/>
                <a:latin typeface="Arial" panose="020B0604020202020204"/>
                <a:ea typeface="+mn-ea"/>
                <a:cs typeface="Arial" panose="020B0604020202020204"/>
                <a:sym typeface="+mn-ea"/>
              </a:rPr>
              <a:t> </a:t>
            </a:r>
            <a:r>
              <a:rPr kumimoji="0" sz="4000" b="0" i="0" u="none" strike="noStrike" kern="1200" cap="none" spc="-5" normalizeH="0" baseline="0" noProof="0" dirty="0">
                <a:ln>
                  <a:noFill/>
                </a:ln>
                <a:effectLst/>
                <a:uLnTx/>
                <a:uFillTx/>
                <a:latin typeface="Arial" panose="020B0604020202020204"/>
                <a:ea typeface="+mn-ea"/>
                <a:cs typeface="Arial" panose="020B0604020202020204"/>
                <a:sym typeface="+mn-ea"/>
              </a:rPr>
              <a:t>động</a:t>
            </a:r>
            <a:r>
              <a:rPr kumimoji="0" sz="4000" b="0" i="0" u="none" strike="noStrike" kern="1200" cap="none" spc="185" normalizeH="0" baseline="0" noProof="0" dirty="0">
                <a:ln>
                  <a:noFill/>
                </a:ln>
                <a:effectLst/>
                <a:uLnTx/>
                <a:uFillTx/>
                <a:latin typeface="Arial" panose="020B0604020202020204"/>
                <a:ea typeface="+mn-ea"/>
                <a:cs typeface="Arial" panose="020B0604020202020204"/>
                <a:sym typeface="+mn-ea"/>
              </a:rPr>
              <a:t> </a:t>
            </a:r>
            <a:r>
              <a:rPr kumimoji="0" sz="4000" b="0" i="0" u="none" strike="noStrike" kern="1200" cap="none" spc="0" normalizeH="0" baseline="0" noProof="0" dirty="0">
                <a:ln>
                  <a:noFill/>
                </a:ln>
                <a:effectLst/>
                <a:uLnTx/>
                <a:uFillTx/>
                <a:latin typeface="Arial" panose="020B0604020202020204"/>
                <a:ea typeface="+mn-ea"/>
                <a:cs typeface="Arial" panose="020B0604020202020204"/>
                <a:sym typeface="+mn-ea"/>
              </a:rPr>
              <a:t>từ</a:t>
            </a:r>
            <a:r>
              <a:rPr kumimoji="0" sz="4000" b="0" i="0" u="none" strike="noStrike" kern="1200" cap="none" spc="170" normalizeH="0" baseline="0" noProof="0" dirty="0">
                <a:ln>
                  <a:noFill/>
                </a:ln>
                <a:effectLst/>
                <a:uLnTx/>
                <a:uFillTx/>
                <a:latin typeface="Arial" panose="020B0604020202020204"/>
                <a:ea typeface="+mn-ea"/>
                <a:cs typeface="Arial" panose="020B0604020202020204"/>
                <a:sym typeface="+mn-ea"/>
              </a:rPr>
              <a:t> </a:t>
            </a:r>
            <a:r>
              <a:rPr kumimoji="0" sz="4000" b="0" i="0" u="none" strike="noStrike" kern="1200" cap="none" spc="0" normalizeH="0" baseline="0" noProof="0" dirty="0">
                <a:ln>
                  <a:noFill/>
                </a:ln>
                <a:effectLst/>
                <a:uLnTx/>
                <a:uFillTx/>
                <a:latin typeface="Arial" panose="020B0604020202020204"/>
                <a:ea typeface="+mn-ea"/>
                <a:cs typeface="Arial" panose="020B0604020202020204"/>
                <a:sym typeface="+mn-ea"/>
              </a:rPr>
              <a:t>bên</a:t>
            </a:r>
            <a:r>
              <a:rPr kumimoji="0" sz="4000" b="0" i="0" u="none" strike="noStrike" kern="1200" cap="none" spc="180" normalizeH="0" baseline="0" noProof="0" dirty="0">
                <a:ln>
                  <a:noFill/>
                </a:ln>
                <a:effectLst/>
                <a:uLnTx/>
                <a:uFillTx/>
                <a:latin typeface="Arial" panose="020B0604020202020204"/>
                <a:ea typeface="+mn-ea"/>
                <a:cs typeface="Arial" panose="020B0604020202020204"/>
                <a:sym typeface="+mn-ea"/>
              </a:rPr>
              <a:t> </a:t>
            </a:r>
            <a:r>
              <a:rPr kumimoji="0" sz="4000" b="0" i="0" u="none" strike="noStrike" kern="1200" cap="none" spc="0" normalizeH="0" baseline="0" noProof="0" dirty="0">
                <a:ln>
                  <a:noFill/>
                </a:ln>
                <a:effectLst/>
                <a:uLnTx/>
                <a:uFillTx/>
                <a:latin typeface="Arial" panose="020B0604020202020204"/>
                <a:ea typeface="+mn-ea"/>
                <a:cs typeface="Arial" panose="020B0604020202020204"/>
                <a:sym typeface="+mn-ea"/>
              </a:rPr>
              <a:t>ngoài</a:t>
            </a:r>
            <a:r>
              <a:rPr kumimoji="0" sz="4000" b="0" i="0" u="none" strike="noStrike" kern="1200" cap="none" spc="165" normalizeH="0" baseline="0" noProof="0" dirty="0">
                <a:ln>
                  <a:noFill/>
                </a:ln>
                <a:effectLst/>
                <a:uLnTx/>
                <a:uFillTx/>
                <a:latin typeface="Arial" panose="020B0604020202020204"/>
                <a:ea typeface="+mn-ea"/>
                <a:cs typeface="Arial" panose="020B0604020202020204"/>
                <a:sym typeface="+mn-ea"/>
              </a:rPr>
              <a:t> </a:t>
            </a:r>
            <a:r>
              <a:rPr kumimoji="0" sz="4000" b="0" i="0" u="none" strike="noStrike" kern="1200" cap="none" spc="0" normalizeH="0" baseline="0" noProof="0">
                <a:ln>
                  <a:noFill/>
                </a:ln>
                <a:solidFill>
                  <a:prstClr val="black"/>
                </a:solidFill>
                <a:effectLst/>
                <a:uLnTx/>
                <a:uFillTx/>
                <a:latin typeface="Arial" panose="020B0604020202020204"/>
                <a:ea typeface="+mn-ea"/>
                <a:cs typeface="Arial" panose="020B0604020202020204"/>
                <a:sym typeface="+mn-ea"/>
              </a:rPr>
              <a:t>như </a:t>
            </a:r>
            <a:r>
              <a:rPr kumimoji="0"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sym typeface="+mn-ea"/>
              </a:rPr>
              <a:t>biến </a:t>
            </a:r>
            <a:r>
              <a:rPr kumimoji="0" sz="40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sym typeface="+mn-ea"/>
              </a:rPr>
              <a:t>đổi </a:t>
            </a:r>
            <a:r>
              <a:rPr kumimoji="0"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sym typeface="+mn-ea"/>
              </a:rPr>
              <a:t>về </a:t>
            </a:r>
            <a:r>
              <a:rPr kumimoji="0" sz="4000" b="0" i="0" u="none" strike="noStrike" kern="1200" cap="none" spc="-5" normalizeH="0" baseline="0" noProof="0" dirty="0">
                <a:ln>
                  <a:noFill/>
                </a:ln>
                <a:solidFill>
                  <a:srgbClr val="FF0000"/>
                </a:solidFill>
                <a:effectLst/>
                <a:uLnTx/>
                <a:uFillTx/>
                <a:latin typeface="Arial" panose="020B0604020202020204"/>
                <a:ea typeface="+mn-ea"/>
                <a:cs typeface="Arial" panose="020B0604020202020204"/>
                <a:sym typeface="+mn-ea"/>
              </a:rPr>
              <a:t>nồng </a:t>
            </a:r>
            <a:r>
              <a:rPr kumimoji="0"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sym typeface="+mn-ea"/>
              </a:rPr>
              <a:t>độ, </a:t>
            </a:r>
            <a:r>
              <a:rPr kumimoji="0" sz="4000" b="0" i="0" u="none" strike="noStrike" kern="1200" cap="none" spc="-5" normalizeH="0" baseline="0" noProof="0" dirty="0">
                <a:ln>
                  <a:noFill/>
                </a:ln>
                <a:solidFill>
                  <a:srgbClr val="FF0000"/>
                </a:solidFill>
                <a:effectLst/>
                <a:uLnTx/>
                <a:uFillTx/>
                <a:latin typeface="Arial" panose="020B0604020202020204"/>
                <a:ea typeface="+mn-ea"/>
                <a:cs typeface="Arial" panose="020B0604020202020204"/>
                <a:sym typeface="+mn-ea"/>
              </a:rPr>
              <a:t>nhiệt </a:t>
            </a:r>
            <a:r>
              <a:rPr kumimoji="0"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sym typeface="+mn-ea"/>
              </a:rPr>
              <a:t>độ, áp suất </a:t>
            </a:r>
            <a:r>
              <a:rPr kumimoji="0"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sym typeface="+mn-ea"/>
              </a:rPr>
              <a:t>thì cân  </a:t>
            </a:r>
            <a:r>
              <a:rPr kumimoji="0" sz="4000" b="0" i="0" u="none" strike="noStrike" kern="1200" cap="none" spc="0" normalizeH="0" baseline="0" noProof="0">
                <a:ln>
                  <a:noFill/>
                </a:ln>
                <a:solidFill>
                  <a:prstClr val="black"/>
                </a:solidFill>
                <a:effectLst/>
                <a:uLnTx/>
                <a:uFillTx/>
                <a:latin typeface="Arial" panose="020B0604020202020204"/>
                <a:ea typeface="+mn-ea"/>
                <a:cs typeface="Arial" panose="020B0604020202020204"/>
                <a:sym typeface="+mn-ea"/>
              </a:rPr>
              <a:t>bằng sẽ</a:t>
            </a:r>
            <a:r>
              <a:rPr kumimoji="0" sz="4000" b="0" i="0" u="none" strike="noStrike" kern="1200" cap="none" spc="0" normalizeH="0" baseline="0" noProof="0">
                <a:ln>
                  <a:noFill/>
                </a:ln>
                <a:effectLst/>
                <a:uLnTx/>
                <a:uFillTx/>
                <a:latin typeface="Arial" panose="020B0604020202020204"/>
                <a:ea typeface="+mn-ea"/>
                <a:cs typeface="Arial" panose="020B0604020202020204"/>
                <a:sym typeface="+mn-ea"/>
              </a:rPr>
              <a:t> </a:t>
            </a:r>
            <a:r>
              <a:rPr kumimoji="0" sz="4000" b="0" i="0" u="none" strike="noStrike" kern="1200" cap="none" spc="-5" normalizeH="0" baseline="0" noProof="0">
                <a:ln>
                  <a:noFill/>
                </a:ln>
                <a:effectLst/>
                <a:uLnTx/>
                <a:uFillTx/>
                <a:latin typeface="Arial" panose="020B0604020202020204"/>
                <a:ea typeface="+mn-ea"/>
                <a:cs typeface="Arial" panose="020B0604020202020204"/>
                <a:sym typeface="+mn-ea"/>
              </a:rPr>
              <a:t>dịch</a:t>
            </a:r>
            <a:r>
              <a:rPr lang="en-US" sz="4000">
                <a:solidFill>
                  <a:prstClr val="black"/>
                </a:solidFill>
                <a:latin typeface="Arial" panose="020B0604020202020204"/>
                <a:cs typeface="Arial" panose="020B0604020202020204"/>
                <a:sym typeface="+mn-ea"/>
              </a:rPr>
              <a:t> </a:t>
            </a:r>
            <a:r>
              <a:rPr lang="en-US" sz="4000">
                <a:latin typeface="Arial" panose="020B0604020202020204"/>
                <a:cs typeface="Arial" panose="020B0604020202020204"/>
                <a:sym typeface="+mn-ea"/>
              </a:rPr>
              <a:t>chuyển</a:t>
            </a:r>
            <a:r>
              <a:rPr kumimoji="0" sz="4000" b="0" i="0" u="none" strike="noStrike" kern="1200" cap="none" spc="-5" normalizeH="0" baseline="0" noProof="0">
                <a:ln>
                  <a:noFill/>
                </a:ln>
                <a:effectLst/>
                <a:uLnTx/>
                <a:uFillTx/>
                <a:latin typeface="Arial" panose="020B0604020202020204"/>
                <a:ea typeface="+mn-ea"/>
                <a:cs typeface="Arial" panose="020B0604020202020204"/>
                <a:sym typeface="+mn-ea"/>
              </a:rPr>
              <a:t> </a:t>
            </a:r>
            <a:r>
              <a:rPr kumimoji="0" sz="4000" b="0" i="0" u="none" strike="noStrike" kern="1200" cap="none" spc="0" normalizeH="0" baseline="0" noProof="0" dirty="0">
                <a:ln>
                  <a:noFill/>
                </a:ln>
                <a:effectLst/>
                <a:uLnTx/>
                <a:uFillTx/>
                <a:latin typeface="Arial" panose="020B0604020202020204"/>
                <a:ea typeface="+mn-ea"/>
                <a:cs typeface="Arial" panose="020B0604020202020204"/>
                <a:sym typeface="+mn-ea"/>
              </a:rPr>
              <a:t>theo chiều làm</a:t>
            </a:r>
            <a:r>
              <a:rPr kumimoji="0"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sym typeface="+mn-ea"/>
              </a:rPr>
              <a:t> giảm tác </a:t>
            </a:r>
            <a:r>
              <a:rPr kumimoji="0" sz="4000" b="0" i="0" u="none" strike="noStrike" kern="1200" cap="none" spc="0" normalizeH="0" baseline="0" noProof="0">
                <a:ln>
                  <a:noFill/>
                </a:ln>
                <a:solidFill>
                  <a:srgbClr val="FF0000"/>
                </a:solidFill>
                <a:effectLst/>
                <a:uLnTx/>
                <a:uFillTx/>
                <a:latin typeface="Arial" panose="020B0604020202020204"/>
                <a:ea typeface="+mn-ea"/>
                <a:cs typeface="Arial" panose="020B0604020202020204"/>
                <a:sym typeface="+mn-ea"/>
              </a:rPr>
              <a:t>động</a:t>
            </a:r>
            <a:r>
              <a:rPr kumimoji="0" sz="4000" b="0" i="0" u="none" strike="noStrike" kern="1200" cap="none" spc="0" normalizeH="0" baseline="0" noProof="0">
                <a:ln>
                  <a:noFill/>
                </a:ln>
                <a:solidFill>
                  <a:prstClr val="black"/>
                </a:solidFill>
                <a:effectLst/>
                <a:uLnTx/>
                <a:uFillTx/>
                <a:latin typeface="Arial" panose="020B0604020202020204"/>
                <a:ea typeface="+mn-ea"/>
                <a:cs typeface="Arial" panose="020B0604020202020204"/>
                <a:sym typeface="+mn-ea"/>
              </a:rPr>
              <a:t> đó</a:t>
            </a: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sym typeface="+mn-ea"/>
              </a:rPr>
              <a:t>.</a:t>
            </a:r>
          </a:p>
        </p:txBody>
      </p:sp>
      <p:sp>
        <p:nvSpPr>
          <p:cNvPr id="11" name="object 23">
            <a:extLst>
              <a:ext uri="{FF2B5EF4-FFF2-40B4-BE49-F238E27FC236}">
                <a16:creationId xmlns:a16="http://schemas.microsoft.com/office/drawing/2014/main" id="{44A5059F-5867-B9DA-62DC-CB762266A07D}"/>
              </a:ext>
            </a:extLst>
          </p:cNvPr>
          <p:cNvSpPr txBox="1"/>
          <p:nvPr/>
        </p:nvSpPr>
        <p:spPr>
          <a:xfrm>
            <a:off x="690403" y="5062587"/>
            <a:ext cx="11702541" cy="628377"/>
          </a:xfrm>
          <a:prstGeom prst="rect">
            <a:avLst/>
          </a:prstGeom>
        </p:spPr>
        <p:txBody>
          <a:bodyPr vert="horz" wrap="square" lIns="0" tIns="12700" rIns="0" bIns="0" rtlCol="0">
            <a:spAutoFit/>
          </a:bodyPr>
          <a:lstStyle/>
          <a:p>
            <a:pPr marL="12700">
              <a:spcBef>
                <a:spcPts val="100"/>
              </a:spcBef>
              <a:defRPr/>
            </a:pPr>
            <a:r>
              <a:rPr lang="en-US" sz="4000" b="1" spc="-5">
                <a:solidFill>
                  <a:srgbClr val="FF0000"/>
                </a:solidFill>
                <a:latin typeface="Arial" panose="020B0604020202020204"/>
                <a:cs typeface="Arial" panose="020B0604020202020204"/>
              </a:rPr>
              <a:t>- </a:t>
            </a:r>
            <a:r>
              <a:rPr sz="4000" b="1" spc="-5">
                <a:solidFill>
                  <a:srgbClr val="FF0000"/>
                </a:solidFill>
                <a:latin typeface="Arial" panose="020B0604020202020204"/>
                <a:cs typeface="Arial" panose="020B0604020202020204"/>
              </a:rPr>
              <a:t>Những </a:t>
            </a:r>
            <a:r>
              <a:rPr sz="4000" b="1" spc="-15" dirty="0">
                <a:solidFill>
                  <a:srgbClr val="FF0000"/>
                </a:solidFill>
                <a:latin typeface="Arial" panose="020B0604020202020204"/>
                <a:cs typeface="Arial" panose="020B0604020202020204"/>
              </a:rPr>
              <a:t>yếu </a:t>
            </a:r>
            <a:r>
              <a:rPr sz="4000" b="1" dirty="0">
                <a:solidFill>
                  <a:srgbClr val="FF0000"/>
                </a:solidFill>
                <a:latin typeface="Arial" panose="020B0604020202020204"/>
                <a:cs typeface="Arial" panose="020B0604020202020204"/>
              </a:rPr>
              <a:t>tố làm </a:t>
            </a:r>
            <a:r>
              <a:rPr sz="4000" b="1" spc="-10" dirty="0">
                <a:solidFill>
                  <a:srgbClr val="FF0000"/>
                </a:solidFill>
                <a:latin typeface="Arial" panose="020B0604020202020204"/>
                <a:cs typeface="Arial" panose="020B0604020202020204"/>
              </a:rPr>
              <a:t>chuyển </a:t>
            </a:r>
            <a:r>
              <a:rPr sz="4000" b="1" dirty="0">
                <a:solidFill>
                  <a:srgbClr val="FF0000"/>
                </a:solidFill>
                <a:latin typeface="Arial" panose="020B0604020202020204"/>
                <a:cs typeface="Arial" panose="020B0604020202020204"/>
              </a:rPr>
              <a:t>dịch </a:t>
            </a:r>
            <a:r>
              <a:rPr sz="4000" b="1" spc="-5" dirty="0">
                <a:solidFill>
                  <a:srgbClr val="FF0000"/>
                </a:solidFill>
                <a:latin typeface="Arial" panose="020B0604020202020204"/>
                <a:cs typeface="Arial" panose="020B0604020202020204"/>
              </a:rPr>
              <a:t>cân </a:t>
            </a:r>
            <a:r>
              <a:rPr sz="4000" b="1" dirty="0">
                <a:solidFill>
                  <a:srgbClr val="FF0000"/>
                </a:solidFill>
                <a:latin typeface="Arial" panose="020B0604020202020204"/>
                <a:cs typeface="Arial" panose="020B0604020202020204"/>
              </a:rPr>
              <a:t>bằng</a:t>
            </a:r>
            <a:r>
              <a:rPr sz="4000" b="1" spc="-35" dirty="0">
                <a:solidFill>
                  <a:srgbClr val="FF0000"/>
                </a:solidFill>
                <a:latin typeface="Arial" panose="020B0604020202020204"/>
                <a:cs typeface="Arial" panose="020B0604020202020204"/>
              </a:rPr>
              <a:t> </a:t>
            </a:r>
            <a:r>
              <a:rPr sz="4000" b="1" dirty="0">
                <a:solidFill>
                  <a:srgbClr val="FF0000"/>
                </a:solidFill>
                <a:latin typeface="Arial" panose="020B0604020202020204"/>
                <a:cs typeface="Arial" panose="020B0604020202020204"/>
              </a:rPr>
              <a:t>là</a:t>
            </a:r>
            <a:endParaRPr sz="4000" dirty="0">
              <a:solidFill>
                <a:prstClr val="black"/>
              </a:solidFill>
              <a:latin typeface="Arial" panose="020B0604020202020204"/>
              <a:cs typeface="Arial" panose="020B0604020202020204"/>
            </a:endParaRPr>
          </a:p>
        </p:txBody>
      </p:sp>
      <p:sp>
        <p:nvSpPr>
          <p:cNvPr id="12" name="object 24">
            <a:extLst>
              <a:ext uri="{FF2B5EF4-FFF2-40B4-BE49-F238E27FC236}">
                <a16:creationId xmlns:a16="http://schemas.microsoft.com/office/drawing/2014/main" id="{3DBD703F-4346-E4FF-F901-5653AB65CE99}"/>
              </a:ext>
            </a:extLst>
          </p:cNvPr>
          <p:cNvSpPr/>
          <p:nvPr/>
        </p:nvSpPr>
        <p:spPr>
          <a:xfrm>
            <a:off x="6130164" y="6085514"/>
            <a:ext cx="2577643" cy="721360"/>
          </a:xfrm>
          <a:custGeom>
            <a:avLst/>
            <a:gdLst/>
            <a:ahLst/>
            <a:cxnLst/>
            <a:rect l="l" t="t" r="r" b="b"/>
            <a:pathLst>
              <a:path w="1856739" h="721360">
                <a:moveTo>
                  <a:pt x="1736089" y="0"/>
                </a:moveTo>
                <a:lnTo>
                  <a:pt x="120141" y="0"/>
                </a:lnTo>
                <a:lnTo>
                  <a:pt x="73402" y="9449"/>
                </a:lnTo>
                <a:lnTo>
                  <a:pt x="35210" y="35210"/>
                </a:lnTo>
                <a:lnTo>
                  <a:pt x="9449" y="73402"/>
                </a:lnTo>
                <a:lnTo>
                  <a:pt x="0" y="120141"/>
                </a:lnTo>
                <a:lnTo>
                  <a:pt x="0" y="600709"/>
                </a:lnTo>
                <a:lnTo>
                  <a:pt x="9449" y="647471"/>
                </a:lnTo>
                <a:lnTo>
                  <a:pt x="35210" y="685660"/>
                </a:lnTo>
                <a:lnTo>
                  <a:pt x="73402" y="711409"/>
                </a:lnTo>
                <a:lnTo>
                  <a:pt x="120141" y="720851"/>
                </a:lnTo>
                <a:lnTo>
                  <a:pt x="1736089" y="720851"/>
                </a:lnTo>
                <a:lnTo>
                  <a:pt x="1782829" y="711409"/>
                </a:lnTo>
                <a:lnTo>
                  <a:pt x="1821021" y="685660"/>
                </a:lnTo>
                <a:lnTo>
                  <a:pt x="1846782" y="647471"/>
                </a:lnTo>
                <a:lnTo>
                  <a:pt x="1856232" y="600709"/>
                </a:lnTo>
                <a:lnTo>
                  <a:pt x="1856232" y="120141"/>
                </a:lnTo>
                <a:lnTo>
                  <a:pt x="1846782" y="73402"/>
                </a:lnTo>
                <a:lnTo>
                  <a:pt x="1821021" y="35210"/>
                </a:lnTo>
                <a:lnTo>
                  <a:pt x="1782829" y="9449"/>
                </a:lnTo>
                <a:lnTo>
                  <a:pt x="1736089" y="0"/>
                </a:lnTo>
                <a:close/>
              </a:path>
            </a:pathLst>
          </a:cu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prstClr val="white"/>
              </a:solidFill>
              <a:effectLst/>
              <a:uLnTx/>
              <a:uFillTx/>
              <a:latin typeface="Calibri"/>
              <a:ea typeface="+mn-ea"/>
              <a:cs typeface="+mn-cs"/>
            </a:endParaRPr>
          </a:p>
        </p:txBody>
      </p:sp>
      <p:sp>
        <p:nvSpPr>
          <p:cNvPr id="13" name="object 24">
            <a:extLst>
              <a:ext uri="{FF2B5EF4-FFF2-40B4-BE49-F238E27FC236}">
                <a16:creationId xmlns:a16="http://schemas.microsoft.com/office/drawing/2014/main" id="{66D89818-6AAA-96F9-C9FA-3E42D7AB467E}"/>
              </a:ext>
            </a:extLst>
          </p:cNvPr>
          <p:cNvSpPr/>
          <p:nvPr/>
        </p:nvSpPr>
        <p:spPr>
          <a:xfrm>
            <a:off x="3088674" y="6052953"/>
            <a:ext cx="2577643" cy="721360"/>
          </a:xfrm>
          <a:custGeom>
            <a:avLst/>
            <a:gdLst/>
            <a:ahLst/>
            <a:cxnLst/>
            <a:rect l="l" t="t" r="r" b="b"/>
            <a:pathLst>
              <a:path w="1856739" h="721360">
                <a:moveTo>
                  <a:pt x="1736089" y="0"/>
                </a:moveTo>
                <a:lnTo>
                  <a:pt x="120141" y="0"/>
                </a:lnTo>
                <a:lnTo>
                  <a:pt x="73402" y="9449"/>
                </a:lnTo>
                <a:lnTo>
                  <a:pt x="35210" y="35210"/>
                </a:lnTo>
                <a:lnTo>
                  <a:pt x="9449" y="73402"/>
                </a:lnTo>
                <a:lnTo>
                  <a:pt x="0" y="120141"/>
                </a:lnTo>
                <a:lnTo>
                  <a:pt x="0" y="600709"/>
                </a:lnTo>
                <a:lnTo>
                  <a:pt x="9449" y="647471"/>
                </a:lnTo>
                <a:lnTo>
                  <a:pt x="35210" y="685660"/>
                </a:lnTo>
                <a:lnTo>
                  <a:pt x="73402" y="711409"/>
                </a:lnTo>
                <a:lnTo>
                  <a:pt x="120141" y="720851"/>
                </a:lnTo>
                <a:lnTo>
                  <a:pt x="1736089" y="720851"/>
                </a:lnTo>
                <a:lnTo>
                  <a:pt x="1782829" y="711409"/>
                </a:lnTo>
                <a:lnTo>
                  <a:pt x="1821021" y="685660"/>
                </a:lnTo>
                <a:lnTo>
                  <a:pt x="1846782" y="647471"/>
                </a:lnTo>
                <a:lnTo>
                  <a:pt x="1856232" y="600709"/>
                </a:lnTo>
                <a:lnTo>
                  <a:pt x="1856232" y="120141"/>
                </a:lnTo>
                <a:lnTo>
                  <a:pt x="1846782" y="73402"/>
                </a:lnTo>
                <a:lnTo>
                  <a:pt x="1821021" y="35210"/>
                </a:lnTo>
                <a:lnTo>
                  <a:pt x="1782829" y="9449"/>
                </a:lnTo>
                <a:lnTo>
                  <a:pt x="1736089" y="0"/>
                </a:lnTo>
                <a:close/>
              </a:path>
            </a:pathLst>
          </a:custGeom>
          <a:solidFill>
            <a:srgbClr val="FFC000"/>
          </a:solidFill>
          <a:ln w="12700" cap="flat" cmpd="sng" algn="ctr">
            <a:solidFill>
              <a:srgbClr val="FFC000">
                <a:shade val="50000"/>
              </a:srgbClr>
            </a:solidFill>
            <a:prstDash val="solid"/>
            <a:miter lim="800000"/>
          </a:ln>
          <a:effectLst/>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24">
            <a:extLst>
              <a:ext uri="{FF2B5EF4-FFF2-40B4-BE49-F238E27FC236}">
                <a16:creationId xmlns:a16="http://schemas.microsoft.com/office/drawing/2014/main" id="{4E1FC341-EC80-3807-BEFF-DAB27985C5D5}"/>
              </a:ext>
            </a:extLst>
          </p:cNvPr>
          <p:cNvSpPr/>
          <p:nvPr/>
        </p:nvSpPr>
        <p:spPr>
          <a:xfrm>
            <a:off x="9251680" y="6101976"/>
            <a:ext cx="2577643" cy="721360"/>
          </a:xfrm>
          <a:custGeom>
            <a:avLst/>
            <a:gdLst/>
            <a:ahLst/>
            <a:cxnLst/>
            <a:rect l="l" t="t" r="r" b="b"/>
            <a:pathLst>
              <a:path w="1856739" h="721360">
                <a:moveTo>
                  <a:pt x="1736089" y="0"/>
                </a:moveTo>
                <a:lnTo>
                  <a:pt x="120141" y="0"/>
                </a:lnTo>
                <a:lnTo>
                  <a:pt x="73402" y="9449"/>
                </a:lnTo>
                <a:lnTo>
                  <a:pt x="35210" y="35210"/>
                </a:lnTo>
                <a:lnTo>
                  <a:pt x="9449" y="73402"/>
                </a:lnTo>
                <a:lnTo>
                  <a:pt x="0" y="120141"/>
                </a:lnTo>
                <a:lnTo>
                  <a:pt x="0" y="600709"/>
                </a:lnTo>
                <a:lnTo>
                  <a:pt x="9449" y="647471"/>
                </a:lnTo>
                <a:lnTo>
                  <a:pt x="35210" y="685660"/>
                </a:lnTo>
                <a:lnTo>
                  <a:pt x="73402" y="711409"/>
                </a:lnTo>
                <a:lnTo>
                  <a:pt x="120141" y="720851"/>
                </a:lnTo>
                <a:lnTo>
                  <a:pt x="1736089" y="720851"/>
                </a:lnTo>
                <a:lnTo>
                  <a:pt x="1782829" y="711409"/>
                </a:lnTo>
                <a:lnTo>
                  <a:pt x="1821021" y="685660"/>
                </a:lnTo>
                <a:lnTo>
                  <a:pt x="1846782" y="647471"/>
                </a:lnTo>
                <a:lnTo>
                  <a:pt x="1856232" y="600709"/>
                </a:lnTo>
                <a:lnTo>
                  <a:pt x="1856232" y="120141"/>
                </a:lnTo>
                <a:lnTo>
                  <a:pt x="1846782" y="73402"/>
                </a:lnTo>
                <a:lnTo>
                  <a:pt x="1821021" y="35210"/>
                </a:lnTo>
                <a:lnTo>
                  <a:pt x="1782829" y="9449"/>
                </a:lnTo>
                <a:lnTo>
                  <a:pt x="1736089" y="0"/>
                </a:lnTo>
                <a:close/>
              </a:path>
            </a:pathLst>
          </a:custGeom>
          <a:solidFill>
            <a:srgbClr val="70AD47"/>
          </a:solidFill>
          <a:ln w="19050" cap="flat" cmpd="sng" algn="ctr">
            <a:solidFill>
              <a:sysClr val="window" lastClr="FFFFFF"/>
            </a:solidFill>
            <a:prstDash val="solid"/>
            <a:miter lim="800000"/>
          </a:ln>
          <a:effectLst/>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prstClr val="white"/>
              </a:solidFill>
              <a:effectLst/>
              <a:uLnTx/>
              <a:uFillTx/>
              <a:latin typeface="Calibri"/>
              <a:ea typeface="+mn-ea"/>
              <a:cs typeface="+mn-cs"/>
            </a:endParaRPr>
          </a:p>
        </p:txBody>
      </p:sp>
      <p:sp>
        <p:nvSpPr>
          <p:cNvPr id="15" name="Text Box 1">
            <a:extLst>
              <a:ext uri="{FF2B5EF4-FFF2-40B4-BE49-F238E27FC236}">
                <a16:creationId xmlns:a16="http://schemas.microsoft.com/office/drawing/2014/main" id="{B7F82175-CBBA-F2F5-A71F-F9029ABB7C53}"/>
              </a:ext>
            </a:extLst>
          </p:cNvPr>
          <p:cNvSpPr txBox="1"/>
          <p:nvPr/>
        </p:nvSpPr>
        <p:spPr>
          <a:xfrm>
            <a:off x="9362314" y="6098988"/>
            <a:ext cx="2356376" cy="707886"/>
          </a:xfrm>
          <a:prstGeom prst="rect">
            <a:avLst/>
          </a:prstGeom>
          <a:noFill/>
        </p:spPr>
        <p:txBody>
          <a:bodyPr wrap="square" rtlCol="0" anchor="t">
            <a:spAutoFit/>
          </a:bodyPr>
          <a:lstStyle/>
          <a:p>
            <a:pPr algn="ctr">
              <a:defRPr/>
            </a:pPr>
            <a:r>
              <a:rPr sz="4000" spc="-5" dirty="0">
                <a:solidFill>
                  <a:prstClr val="black"/>
                </a:solidFill>
                <a:latin typeface="Arial" panose="020B0604020202020204"/>
                <a:cs typeface="Arial" panose="020B0604020202020204"/>
                <a:sym typeface="+mn-ea"/>
              </a:rPr>
              <a:t> </a:t>
            </a:r>
            <a:r>
              <a:rPr sz="4000" spc="-15" dirty="0">
                <a:solidFill>
                  <a:prstClr val="black"/>
                </a:solidFill>
                <a:latin typeface="Arial" panose="020B0604020202020204"/>
                <a:cs typeface="Arial" panose="020B0604020202020204"/>
                <a:sym typeface="+mn-ea"/>
              </a:rPr>
              <a:t>Nhiệt</a:t>
            </a:r>
            <a:r>
              <a:rPr sz="4000" spc="37" dirty="0">
                <a:solidFill>
                  <a:prstClr val="black"/>
                </a:solidFill>
                <a:latin typeface="Arial" panose="020B0604020202020204"/>
                <a:cs typeface="Arial" panose="020B0604020202020204"/>
                <a:sym typeface="+mn-ea"/>
              </a:rPr>
              <a:t> </a:t>
            </a:r>
            <a:r>
              <a:rPr sz="4000" spc="-7" dirty="0">
                <a:solidFill>
                  <a:prstClr val="black"/>
                </a:solidFill>
                <a:latin typeface="Arial" panose="020B0604020202020204"/>
                <a:cs typeface="Arial" panose="020B0604020202020204"/>
                <a:sym typeface="+mn-ea"/>
              </a:rPr>
              <a:t>đ</a:t>
            </a:r>
            <a:r>
              <a:rPr lang="en-US" sz="4000" spc="-7" dirty="0">
                <a:solidFill>
                  <a:prstClr val="black"/>
                </a:solidFill>
                <a:latin typeface="Arial" panose="020B0604020202020204"/>
                <a:cs typeface="Arial" panose="020B0604020202020204"/>
                <a:sym typeface="+mn-ea"/>
              </a:rPr>
              <a:t>ộ</a:t>
            </a:r>
            <a:endParaRPr lang="en-US" sz="4000" spc="-7" baseline="1000" dirty="0">
              <a:solidFill>
                <a:prstClr val="black"/>
              </a:solidFill>
              <a:latin typeface="Arial" panose="020B0604020202020204"/>
              <a:cs typeface="Arial" panose="020B0604020202020204"/>
              <a:sym typeface="+mn-ea"/>
            </a:endParaRPr>
          </a:p>
        </p:txBody>
      </p:sp>
      <p:sp>
        <p:nvSpPr>
          <p:cNvPr id="16" name="Text Box 2">
            <a:extLst>
              <a:ext uri="{FF2B5EF4-FFF2-40B4-BE49-F238E27FC236}">
                <a16:creationId xmlns:a16="http://schemas.microsoft.com/office/drawing/2014/main" id="{2D7A166D-DBAE-7EF9-C75B-7A78C0041D6C}"/>
              </a:ext>
            </a:extLst>
          </p:cNvPr>
          <p:cNvSpPr txBox="1"/>
          <p:nvPr/>
        </p:nvSpPr>
        <p:spPr>
          <a:xfrm>
            <a:off x="2934844" y="6098988"/>
            <a:ext cx="2885304" cy="707886"/>
          </a:xfrm>
          <a:prstGeom prst="rect">
            <a:avLst/>
          </a:prstGeom>
          <a:noFill/>
        </p:spPr>
        <p:txBody>
          <a:bodyPr wrap="square" rtlCol="0" anchor="t">
            <a:spAutoFit/>
          </a:bodyPr>
          <a:lstStyle/>
          <a:p>
            <a:pPr algn="ctr">
              <a:defRPr/>
            </a:pPr>
            <a:r>
              <a:rPr sz="4000" spc="-5" dirty="0">
                <a:solidFill>
                  <a:prstClr val="black"/>
                </a:solidFill>
                <a:latin typeface="Arial" panose="020B0604020202020204"/>
                <a:cs typeface="Arial" panose="020B0604020202020204"/>
                <a:sym typeface="+mn-ea"/>
              </a:rPr>
              <a:t>Nồng</a:t>
            </a:r>
            <a:r>
              <a:rPr sz="4000" spc="5" dirty="0">
                <a:solidFill>
                  <a:prstClr val="black"/>
                </a:solidFill>
                <a:latin typeface="Arial" panose="020B0604020202020204"/>
                <a:cs typeface="Arial" panose="020B0604020202020204"/>
                <a:sym typeface="+mn-ea"/>
              </a:rPr>
              <a:t> </a:t>
            </a:r>
            <a:r>
              <a:rPr sz="4000" spc="-5" dirty="0">
                <a:solidFill>
                  <a:prstClr val="black"/>
                </a:solidFill>
                <a:latin typeface="Arial" panose="020B0604020202020204"/>
                <a:cs typeface="Arial" panose="020B0604020202020204"/>
                <a:sym typeface="+mn-ea"/>
              </a:rPr>
              <a:t>độ     </a:t>
            </a:r>
            <a:endParaRPr lang="en-US" sz="4000" spc="-5" dirty="0">
              <a:solidFill>
                <a:prstClr val="black"/>
              </a:solidFill>
              <a:latin typeface="Arial" panose="020B0604020202020204"/>
              <a:cs typeface="Arial" panose="020B0604020202020204"/>
              <a:sym typeface="+mn-ea"/>
            </a:endParaRPr>
          </a:p>
        </p:txBody>
      </p:sp>
      <p:sp>
        <p:nvSpPr>
          <p:cNvPr id="17" name="Text Box 10">
            <a:extLst>
              <a:ext uri="{FF2B5EF4-FFF2-40B4-BE49-F238E27FC236}">
                <a16:creationId xmlns:a16="http://schemas.microsoft.com/office/drawing/2014/main" id="{5974CF87-7B3E-2F64-E313-76CED4478113}"/>
              </a:ext>
            </a:extLst>
          </p:cNvPr>
          <p:cNvSpPr txBox="1"/>
          <p:nvPr/>
        </p:nvSpPr>
        <p:spPr>
          <a:xfrm>
            <a:off x="6130164" y="6098988"/>
            <a:ext cx="2608499" cy="707886"/>
          </a:xfrm>
          <a:prstGeom prst="rect">
            <a:avLst/>
          </a:prstGeom>
          <a:noFill/>
        </p:spPr>
        <p:txBody>
          <a:bodyPr wrap="square" rtlCol="0" anchor="t">
            <a:spAutoFit/>
          </a:bodyPr>
          <a:lstStyle/>
          <a:p>
            <a:pPr algn="ctr">
              <a:defRPr/>
            </a:pPr>
            <a:r>
              <a:rPr sz="4000" dirty="0">
                <a:solidFill>
                  <a:prstClr val="black"/>
                </a:solidFill>
                <a:latin typeface="Arial" panose="020B0604020202020204"/>
                <a:cs typeface="Arial" panose="020B0604020202020204"/>
                <a:sym typeface="+mn-ea"/>
              </a:rPr>
              <a:t>Áp</a:t>
            </a:r>
            <a:r>
              <a:rPr sz="4000" spc="-95" dirty="0">
                <a:solidFill>
                  <a:prstClr val="black"/>
                </a:solidFill>
                <a:latin typeface="Arial" panose="020B0604020202020204"/>
                <a:cs typeface="Arial" panose="020B0604020202020204"/>
                <a:sym typeface="+mn-ea"/>
              </a:rPr>
              <a:t> </a:t>
            </a:r>
            <a:r>
              <a:rPr sz="4000" dirty="0">
                <a:solidFill>
                  <a:prstClr val="black"/>
                </a:solidFill>
                <a:latin typeface="Arial" panose="020B0604020202020204"/>
                <a:cs typeface="Arial" panose="020B0604020202020204"/>
                <a:sym typeface="+mn-ea"/>
              </a:rPr>
              <a:t>suất</a:t>
            </a:r>
            <a:endParaRPr lang="en-US" sz="4000" dirty="0">
              <a:solidFill>
                <a:prstClr val="black"/>
              </a:solidFill>
              <a:latin typeface="Arial" panose="020B0604020202020204"/>
              <a:cs typeface="Arial" panose="020B0604020202020204"/>
              <a:sym typeface="+mn-ea"/>
            </a:endParaRPr>
          </a:p>
        </p:txBody>
      </p:sp>
      <p:pic>
        <p:nvPicPr>
          <p:cNvPr id="18" name="Picture 2">
            <a:extLst>
              <a:ext uri="{FF2B5EF4-FFF2-40B4-BE49-F238E27FC236}">
                <a16:creationId xmlns:a16="http://schemas.microsoft.com/office/drawing/2014/main" id="{4912D1F5-BAAD-8462-DD83-F3E3DB6FCC3E}"/>
              </a:ext>
            </a:extLst>
          </p:cNvPr>
          <p:cNvPicPr>
            <a:picLocks noChangeAspect="1"/>
          </p:cNvPicPr>
          <p:nvPr/>
        </p:nvPicPr>
        <p:blipFill>
          <a:blip r:embed="rId2"/>
          <a:srcRect/>
          <a:stretch>
            <a:fillRect/>
          </a:stretch>
        </p:blipFill>
        <p:spPr>
          <a:xfrm>
            <a:off x="16829804" y="8138831"/>
            <a:ext cx="1729041" cy="2320860"/>
          </a:xfrm>
          <a:prstGeom prst="rect">
            <a:avLst/>
          </a:prstGeom>
        </p:spPr>
      </p:pic>
      <p:pic>
        <p:nvPicPr>
          <p:cNvPr id="19" name="Picture 3">
            <a:extLst>
              <a:ext uri="{FF2B5EF4-FFF2-40B4-BE49-F238E27FC236}">
                <a16:creationId xmlns:a16="http://schemas.microsoft.com/office/drawing/2014/main" id="{A8533A86-39BA-BADE-C373-969D9A53FD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8270562"/>
            <a:ext cx="1429751" cy="19754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P spid="11" grpId="1"/>
      <p:bldP spid="12" grpId="0" animBg="1"/>
      <p:bldP spid="12" grpId="1" animBg="1"/>
      <p:bldP spid="13" grpId="0" animBg="1"/>
      <p:bldP spid="13" grpId="1" animBg="1"/>
      <p:bldP spid="14" grpId="0" animBg="1"/>
      <p:bldP spid="14" grpId="1" animBg="1"/>
      <p:bldP spid="15" grpId="0"/>
      <p:bldP spid="15" grpId="1"/>
      <p:bldP spid="16" grpId="0"/>
      <p:bldP spid="16" grpId="1"/>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2FF476-2E73-2938-707B-C07D082F0EFF}"/>
              </a:ext>
            </a:extLst>
          </p:cNvPr>
          <p:cNvSpPr/>
          <p:nvPr/>
        </p:nvSpPr>
        <p:spPr>
          <a:xfrm>
            <a:off x="0" y="10029826"/>
            <a:ext cx="18288000" cy="257174"/>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 name="Picture 2" descr="D:\PNG\PPT\3.16\Cool 3D Chemistry Middle School Student Pack\Cool 3D Chemistry Middle School Student Pack-36.png">
            <a:extLst>
              <a:ext uri="{FF2B5EF4-FFF2-40B4-BE49-F238E27FC236}">
                <a16:creationId xmlns:a16="http://schemas.microsoft.com/office/drawing/2014/main"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5916268" y="-1286075"/>
            <a:ext cx="2816318" cy="25908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32431" y="-1419957"/>
            <a:ext cx="5161532" cy="29301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63865C4-B93B-83FE-D7CB-20492ADDDAAA}"/>
              </a:ext>
            </a:extLst>
          </p:cNvPr>
          <p:cNvGrpSpPr/>
          <p:nvPr/>
        </p:nvGrpSpPr>
        <p:grpSpPr>
          <a:xfrm>
            <a:off x="2528888" y="-285751"/>
            <a:ext cx="13230225" cy="1500188"/>
            <a:chOff x="1685925" y="-190501"/>
            <a:chExt cx="8820150" cy="980515"/>
          </a:xfrm>
        </p:grpSpPr>
        <p:sp>
          <p:nvSpPr>
            <p:cNvPr id="11" name="Rectangle: Rounded Corners 10">
              <a:extLst>
                <a:ext uri="{FF2B5EF4-FFF2-40B4-BE49-F238E27FC236}">
                  <a16:creationId xmlns:a16="http://schemas.microsoft.com/office/drawing/2014/main" id="{00BAE8F1-9072-B4BA-97C4-F78A56170257}"/>
                </a:ext>
              </a:extLst>
            </p:cNvPr>
            <p:cNvSpPr/>
            <p:nvPr/>
          </p:nvSpPr>
          <p:spPr>
            <a:xfrm>
              <a:off x="1685925" y="-190501"/>
              <a:ext cx="882015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cap="all"/>
            </a:p>
          </p:txBody>
        </p:sp>
        <p:sp>
          <p:nvSpPr>
            <p:cNvPr id="15" name="Channel Name">
              <a:extLst>
                <a:ext uri="{FF2B5EF4-FFF2-40B4-BE49-F238E27FC236}">
                  <a16:creationId xmlns:a16="http://schemas.microsoft.com/office/drawing/2014/main" id="{1525FC7B-A816-C638-3493-2BB285BCF7B3}"/>
                </a:ext>
              </a:extLst>
            </p:cNvPr>
            <p:cNvSpPr txBox="1"/>
            <p:nvPr/>
          </p:nvSpPr>
          <p:spPr>
            <a:xfrm>
              <a:off x="1781175" y="196985"/>
              <a:ext cx="8629650" cy="441339"/>
            </a:xfrm>
            <a:prstGeom prst="rect">
              <a:avLst/>
            </a:prstGeom>
            <a:noFill/>
            <a:ln>
              <a:noFill/>
            </a:ln>
          </p:spPr>
          <p:txBody>
            <a:bodyPr wrap="square" rtlCol="0">
              <a:spAutoFit/>
            </a:bodyPr>
            <a:lstStyle/>
            <a:p>
              <a:pPr algn="ctr" defTabSz="1371600">
                <a:lnSpc>
                  <a:spcPct val="115000"/>
                </a:lnSpc>
                <a:defRPr/>
              </a:pPr>
              <a:r>
                <a:rPr lang="en-US" sz="3600" b="1" cap="all">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2. Nguyên lí chuyển dịch cân bằng Le Chatelier</a:t>
              </a:r>
            </a:p>
          </p:txBody>
        </p:sp>
      </p:grpSp>
      <p:grpSp>
        <p:nvGrpSpPr>
          <p:cNvPr id="27" name="Group 26">
            <a:extLst>
              <a:ext uri="{FF2B5EF4-FFF2-40B4-BE49-F238E27FC236}">
                <a16:creationId xmlns:a16="http://schemas.microsoft.com/office/drawing/2014/main" id="{2685FE6A-B5D3-571C-884D-18C17DC38F8F}"/>
              </a:ext>
            </a:extLst>
          </p:cNvPr>
          <p:cNvGrpSpPr/>
          <p:nvPr/>
        </p:nvGrpSpPr>
        <p:grpSpPr>
          <a:xfrm>
            <a:off x="2151545" y="1766317"/>
            <a:ext cx="13956338" cy="1149354"/>
            <a:chOff x="620826" y="1349448"/>
            <a:chExt cx="8855109" cy="766236"/>
          </a:xfrm>
        </p:grpSpPr>
        <p:sp>
          <p:nvSpPr>
            <p:cNvPr id="32" name="TextBox 31">
              <a:extLst>
                <a:ext uri="{FF2B5EF4-FFF2-40B4-BE49-F238E27FC236}">
                  <a16:creationId xmlns:a16="http://schemas.microsoft.com/office/drawing/2014/main" id="{AD2B848F-1461-D3AD-A30D-AC8327025482}"/>
                </a:ext>
              </a:extLst>
            </p:cNvPr>
            <p:cNvSpPr txBox="1"/>
            <p:nvPr/>
          </p:nvSpPr>
          <p:spPr>
            <a:xfrm>
              <a:off x="1116804" y="1349448"/>
              <a:ext cx="8359131" cy="766236"/>
            </a:xfrm>
            <a:prstGeom prst="rect">
              <a:avLst/>
            </a:prstGeom>
            <a:noFill/>
          </p:spPr>
          <p:txBody>
            <a:bodyPr wrap="square" rtlCol="0">
              <a:spAutoFit/>
            </a:bodyPr>
            <a:lstStyle/>
            <a:p>
              <a:pPr>
                <a:lnSpc>
                  <a:spcPct val="120000"/>
                </a:lnSpc>
              </a:pPr>
              <a:r>
                <a:rPr lang="vi-VN" sz="3000"/>
                <a:t>Chất xúc tác làm tăng đồng thời tốc độ phản ứng thuận và phản ứng nghịch như nhau, do đó không làm chuyển dịch cân bằng hóa học.</a:t>
              </a:r>
            </a:p>
          </p:txBody>
        </p:sp>
        <p:pic>
          <p:nvPicPr>
            <p:cNvPr id="35" name="Picture 3" descr="D:\PNG\PPT\3.16\Cool 3D Chemistry Middle School Student Pack\Cool 3D Chemistry Middle School Student Pack-16.png">
              <a:extLst>
                <a:ext uri="{FF2B5EF4-FFF2-40B4-BE49-F238E27FC236}">
                  <a16:creationId xmlns:a16="http://schemas.microsoft.com/office/drawing/2014/main" id="{2E4FA2F4-3E8F-2F2F-28C6-C91B8CDCF3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26" y="1408026"/>
              <a:ext cx="429178" cy="6799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6AE7F155-51E4-9E8E-29D8-36ED84B7EDE5}"/>
              </a:ext>
            </a:extLst>
          </p:cNvPr>
          <p:cNvPicPr>
            <a:picLocks noChangeAspect="1"/>
          </p:cNvPicPr>
          <p:nvPr/>
        </p:nvPicPr>
        <p:blipFill rotWithShape="1">
          <a:blip r:embed="rId5"/>
          <a:srcRect t="23168" b="12454"/>
          <a:stretch/>
        </p:blipFill>
        <p:spPr>
          <a:xfrm>
            <a:off x="1828800" y="3343727"/>
            <a:ext cx="14630400" cy="6279245"/>
          </a:xfrm>
          <a:prstGeom prst="rect">
            <a:avLst/>
          </a:prstGeom>
          <a:ln w="38100">
            <a:solidFill>
              <a:srgbClr val="C00000"/>
            </a:solidFill>
          </a:ln>
        </p:spPr>
      </p:pic>
    </p:spTree>
    <p:extLst>
      <p:ext uri="{BB962C8B-B14F-4D97-AF65-F5344CB8AC3E}">
        <p14:creationId xmlns:p14="http://schemas.microsoft.com/office/powerpoint/2010/main" val="3431265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EF86DB7-B855-064E-C41D-20679EDFA4AF}"/>
              </a:ext>
            </a:extLst>
          </p:cNvPr>
          <p:cNvSpPr txBox="1"/>
          <p:nvPr/>
        </p:nvSpPr>
        <p:spPr>
          <a:xfrm>
            <a:off x="690403" y="241959"/>
            <a:ext cx="17003922" cy="666914"/>
          </a:xfrm>
          <a:prstGeom prst="rect">
            <a:avLst/>
          </a:prstGeom>
        </p:spPr>
        <p:txBody>
          <a:bodyPr lIns="0" tIns="0" rIns="0" bIns="0" rtlCol="0" anchor="t">
            <a:spAutoFit/>
          </a:bodyPr>
          <a:lstStyle/>
          <a:p>
            <a:pPr>
              <a:lnSpc>
                <a:spcPts val="5500"/>
              </a:lnSpc>
            </a:pPr>
            <a:r>
              <a:rPr lang="en-US" sz="4500">
                <a:solidFill>
                  <a:srgbClr val="A61105"/>
                </a:solidFill>
                <a:latin typeface="Muli Bold Bold"/>
              </a:rPr>
              <a:t>IV. CÁC YẾU TỐ ẢNH H</a:t>
            </a:r>
            <a:r>
              <a:rPr lang="vi-VN" sz="4500">
                <a:solidFill>
                  <a:srgbClr val="A61105"/>
                </a:solidFill>
                <a:latin typeface="Muli Bold Bold"/>
              </a:rPr>
              <a:t>ƯỞNG</a:t>
            </a:r>
            <a:r>
              <a:rPr lang="en-US" sz="4500">
                <a:solidFill>
                  <a:srgbClr val="A61105"/>
                </a:solidFill>
                <a:latin typeface="Muli Bold Bold"/>
              </a:rPr>
              <a:t> ĐẾN CÂN BẰNG HÓA HỌC</a:t>
            </a:r>
          </a:p>
        </p:txBody>
      </p:sp>
      <p:graphicFrame>
        <p:nvGraphicFramePr>
          <p:cNvPr id="4" name="Content Placeholder 1">
            <a:hlinkClick r:id="" action="ppaction://ole?verb=0"/>
            <a:extLst>
              <a:ext uri="{FF2B5EF4-FFF2-40B4-BE49-F238E27FC236}">
                <a16:creationId xmlns:a16="http://schemas.microsoft.com/office/drawing/2014/main" id="{400080AE-E54F-B92E-215A-BB9DECA2D00F}"/>
              </a:ext>
            </a:extLst>
          </p:cNvPr>
          <p:cNvGraphicFramePr>
            <a:graphicFrameLocks noChangeAspect="1"/>
          </p:cNvGraphicFramePr>
          <p:nvPr>
            <p:extLst>
              <p:ext uri="{D42A27DB-BD31-4B8C-83A1-F6EECF244321}">
                <p14:modId xmlns:p14="http://schemas.microsoft.com/office/powerpoint/2010/main" val="992563522"/>
              </p:ext>
            </p:extLst>
          </p:nvPr>
        </p:nvGraphicFramePr>
        <p:xfrm>
          <a:off x="1524000" y="5981700"/>
          <a:ext cx="10603900" cy="1880323"/>
        </p:xfrm>
        <a:graphic>
          <a:graphicData uri="http://schemas.openxmlformats.org/presentationml/2006/ole">
            <mc:AlternateContent xmlns:mc="http://schemas.openxmlformats.org/markup-compatibility/2006">
              <mc:Choice xmlns:v="urn:schemas-microsoft-com:vml" Requires="v">
                <p:oleObj r:id="rId2" imgW="914400" imgH="215900" progId="Equation.KSEE3">
                  <p:embed/>
                </p:oleObj>
              </mc:Choice>
              <mc:Fallback>
                <p:oleObj r:id="rId2" imgW="914400" imgH="215900" progId="Equation.KSEE3">
                  <p:embed/>
                  <p:pic>
                    <p:nvPicPr>
                      <p:cNvPr id="2" name="Content Placeholder 1">
                        <a:hlinkClick r:id="" action="ppaction://ole?verb=0"/>
                      </p:cNvPr>
                      <p:cNvPicPr/>
                      <p:nvPr/>
                    </p:nvPicPr>
                    <p:blipFill>
                      <a:blip r:embed="rId3"/>
                      <a:stretch>
                        <a:fillRect/>
                      </a:stretch>
                    </p:blipFill>
                    <p:spPr>
                      <a:xfrm>
                        <a:off x="1524000" y="5981700"/>
                        <a:ext cx="10603900" cy="1880323"/>
                      </a:xfrm>
                      <a:prstGeom prst="rect">
                        <a:avLst/>
                      </a:prstGeom>
                    </p:spPr>
                  </p:pic>
                </p:oleObj>
              </mc:Fallback>
            </mc:AlternateContent>
          </a:graphicData>
        </a:graphic>
      </p:graphicFrame>
      <p:sp>
        <p:nvSpPr>
          <p:cNvPr id="5" name="object 23">
            <a:extLst>
              <a:ext uri="{FF2B5EF4-FFF2-40B4-BE49-F238E27FC236}">
                <a16:creationId xmlns:a16="http://schemas.microsoft.com/office/drawing/2014/main" id="{AB09AEE4-B799-24B9-656B-8F01D14FCFF5}"/>
              </a:ext>
            </a:extLst>
          </p:cNvPr>
          <p:cNvSpPr txBox="1"/>
          <p:nvPr/>
        </p:nvSpPr>
        <p:spPr>
          <a:xfrm>
            <a:off x="411137" y="1811437"/>
            <a:ext cx="17465725" cy="3708131"/>
          </a:xfrm>
          <a:prstGeom prst="rect">
            <a:avLst/>
          </a:prstGeom>
        </p:spPr>
        <p:txBody>
          <a:bodyPr vert="horz" wrap="square" lIns="0" tIns="102235" rIns="0" bIns="0" rtlCol="0">
            <a:spAutoFit/>
            <a:scene3d>
              <a:camera prst="orthographicFront"/>
              <a:lightRig rig="threePt" dir="t"/>
            </a:scene3d>
          </a:bodyPr>
          <a:lstStyle/>
          <a:p>
            <a:pPr marL="241300" marR="0" lvl="0" indent="-228600" algn="just" defTabSz="914400" rtl="0" eaLnBrk="1" fontAlgn="auto" latinLnBrk="0" hangingPunct="1">
              <a:lnSpc>
                <a:spcPct val="150000"/>
              </a:lnSpc>
              <a:spcBef>
                <a:spcPts val="805"/>
              </a:spcBef>
              <a:spcAft>
                <a:spcPts val="0"/>
              </a:spcAft>
              <a:buClrTx/>
              <a:buSzTx/>
              <a:buFontTx/>
              <a:buChar char="•"/>
              <a:tabLst>
                <a:tab pos="241300" algn="l"/>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Phản ứng hóa học kèm theo sự </a:t>
            </a:r>
            <a:r>
              <a:rPr kumimoji="0" lang="en-US"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rPr>
              <a:t>giải phóng</a:t>
            </a: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năng lượng dưới dạng nhiệt được gọi là </a:t>
            </a:r>
            <a:r>
              <a:rPr kumimoji="0" lang="en-US"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rPr>
              <a:t>phản ứng tỏa nhiệt</a:t>
            </a: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Nhiệt phản ứng </a:t>
            </a:r>
            <a:r>
              <a:rPr kumimoji="0"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rPr>
              <a:t>∆H </a:t>
            </a:r>
            <a:r>
              <a:rPr kumimoji="0" lang="en-US"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rPr>
              <a:t>&lt;</a:t>
            </a:r>
            <a:r>
              <a:rPr kumimoji="0" sz="4000" b="0" i="0" u="none" strike="noStrike" kern="1200" cap="none" spc="-45" normalizeH="0" baseline="0" noProof="0" dirty="0">
                <a:ln>
                  <a:noFill/>
                </a:ln>
                <a:solidFill>
                  <a:srgbClr val="FF0000"/>
                </a:solidFill>
                <a:effectLst/>
                <a:uLnTx/>
                <a:uFillTx/>
                <a:latin typeface="Arial" panose="020B0604020202020204"/>
                <a:ea typeface="+mn-ea"/>
                <a:cs typeface="Arial" panose="020B0604020202020204"/>
              </a:rPr>
              <a:t> </a:t>
            </a:r>
            <a:r>
              <a:rPr kumimoji="0" sz="4000" b="0" i="0" u="none" strike="noStrike" kern="1200" cap="none" spc="-5" normalizeH="0" baseline="0" noProof="0" dirty="0">
                <a:ln>
                  <a:noFill/>
                </a:ln>
                <a:solidFill>
                  <a:srgbClr val="FF0000"/>
                </a:solidFill>
                <a:effectLst/>
                <a:uLnTx/>
                <a:uFillTx/>
                <a:latin typeface="Arial" panose="020B0604020202020204"/>
                <a:ea typeface="+mn-ea"/>
                <a:cs typeface="Arial" panose="020B0604020202020204"/>
              </a:rPr>
              <a:t>0</a:t>
            </a:r>
            <a:r>
              <a:rPr kumimoji="0" sz="40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t>
            </a:r>
            <a:r>
              <a:rPr kumimoji="0" lang="en-US" sz="40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t>
            </a:r>
            <a:endParaRPr kumimoji="0" sz="40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241300" marR="5080" lvl="0" indent="-241300" algn="just" defTabSz="914400" rtl="0" eaLnBrk="1" fontAlgn="auto" latinLnBrk="0" hangingPunct="1">
              <a:lnSpc>
                <a:spcPct val="150000"/>
              </a:lnSpc>
              <a:spcBef>
                <a:spcPts val="240"/>
              </a:spcBef>
              <a:spcAft>
                <a:spcPts val="0"/>
              </a:spcAft>
              <a:buClrTx/>
              <a:buSzTx/>
              <a:buFontTx/>
              <a:buChar char="•"/>
              <a:tabLst>
                <a:tab pos="241300" algn="l"/>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sym typeface="+mn-ea"/>
              </a:rPr>
              <a:t>Phản ứng hóa học kèm theo sự </a:t>
            </a:r>
            <a:r>
              <a:rPr kumimoji="0" lang="en-US"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sym typeface="+mn-ea"/>
              </a:rPr>
              <a:t>hấp thụ</a:t>
            </a: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sym typeface="+mn-ea"/>
              </a:rPr>
              <a:t> năng lượng dưới dạng nhiệt được gọi là </a:t>
            </a:r>
            <a:r>
              <a:rPr kumimoji="0" lang="en-US"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sym typeface="+mn-ea"/>
              </a:rPr>
              <a:t>phản ứng thu nhiệt</a:t>
            </a: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sym typeface="+mn-ea"/>
              </a:rPr>
              <a:t> </a:t>
            </a:r>
            <a:r>
              <a:rPr kumimoji="0"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sym typeface="+mn-ea"/>
              </a:rPr>
              <a:t>(</a:t>
            </a: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sym typeface="+mn-ea"/>
              </a:rPr>
              <a:t>Nhiệt phản ứng </a:t>
            </a:r>
            <a:r>
              <a:rPr kumimoji="0"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sym typeface="+mn-ea"/>
              </a:rPr>
              <a:t>∆H </a:t>
            </a:r>
            <a:r>
              <a:rPr kumimoji="0" lang="en-US" sz="4000" b="0"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sym typeface="+mn-ea"/>
              </a:rPr>
              <a:t>&gt;</a:t>
            </a:r>
            <a:r>
              <a:rPr kumimoji="0" sz="4000" b="0" i="0" u="none" strike="noStrike" kern="1200" cap="none" spc="-45" normalizeH="0" baseline="0" noProof="0" dirty="0">
                <a:ln>
                  <a:noFill/>
                </a:ln>
                <a:solidFill>
                  <a:srgbClr val="FF0000"/>
                </a:solidFill>
                <a:effectLst/>
                <a:uLnTx/>
                <a:uFillTx/>
                <a:latin typeface="Arial" panose="020B0604020202020204"/>
                <a:ea typeface="+mn-ea"/>
                <a:cs typeface="Arial" panose="020B0604020202020204"/>
                <a:sym typeface="+mn-ea"/>
              </a:rPr>
              <a:t> </a:t>
            </a:r>
            <a:r>
              <a:rPr kumimoji="0" sz="4000" b="0" i="0" u="none" strike="noStrike" kern="1200" cap="none" spc="-5" normalizeH="0" baseline="0" noProof="0" dirty="0">
                <a:ln>
                  <a:noFill/>
                </a:ln>
                <a:solidFill>
                  <a:srgbClr val="FF0000"/>
                </a:solidFill>
                <a:effectLst/>
                <a:uLnTx/>
                <a:uFillTx/>
                <a:latin typeface="Arial" panose="020B0604020202020204"/>
                <a:ea typeface="+mn-ea"/>
                <a:cs typeface="Arial" panose="020B0604020202020204"/>
                <a:sym typeface="+mn-ea"/>
              </a:rPr>
              <a:t>0</a:t>
            </a:r>
            <a:r>
              <a:rPr kumimoji="0" sz="40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sym typeface="+mn-ea"/>
              </a:rPr>
              <a:t>)</a:t>
            </a:r>
            <a:r>
              <a:rPr kumimoji="0" lang="en-US" sz="40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sym typeface="+mn-ea"/>
              </a:rPr>
              <a:t>.</a:t>
            </a:r>
            <a:r>
              <a:rPr kumimoji="0" sz="40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p>
        </p:txBody>
      </p:sp>
      <p:sp>
        <p:nvSpPr>
          <p:cNvPr id="6" name="TextBox 4">
            <a:extLst>
              <a:ext uri="{FF2B5EF4-FFF2-40B4-BE49-F238E27FC236}">
                <a16:creationId xmlns:a16="http://schemas.microsoft.com/office/drawing/2014/main" id="{58332CC4-F2CC-677A-E36C-F3CC7DB87D49}"/>
              </a:ext>
            </a:extLst>
          </p:cNvPr>
          <p:cNvSpPr txBox="1"/>
          <p:nvPr/>
        </p:nvSpPr>
        <p:spPr>
          <a:xfrm>
            <a:off x="838200" y="1077377"/>
            <a:ext cx="13523723" cy="711200"/>
          </a:xfrm>
          <a:prstGeom prst="rect">
            <a:avLst/>
          </a:prstGeom>
        </p:spPr>
        <p:txBody>
          <a:bodyPr lIns="0" tIns="0" rIns="0" bIns="0" rtlCol="0" anchor="t">
            <a:spAutoFit/>
          </a:bodyPr>
          <a:lstStyle/>
          <a:p>
            <a:pPr>
              <a:lnSpc>
                <a:spcPts val="5500"/>
              </a:lnSpc>
            </a:pPr>
            <a:r>
              <a:rPr lang="en-US" sz="5000">
                <a:solidFill>
                  <a:srgbClr val="5E17EB"/>
                </a:solidFill>
                <a:latin typeface="Muli Bold Bold"/>
              </a:rPr>
              <a:t>1. Ảnh h</a:t>
            </a:r>
            <a:r>
              <a:rPr lang="vi-VN" sz="5000">
                <a:solidFill>
                  <a:srgbClr val="5E17EB"/>
                </a:solidFill>
                <a:latin typeface="Muli Bold Bold"/>
              </a:rPr>
              <a:t>ưởn</a:t>
            </a:r>
            <a:r>
              <a:rPr lang="en-US" sz="5000">
                <a:solidFill>
                  <a:srgbClr val="5E17EB"/>
                </a:solidFill>
                <a:latin typeface="Muli Bold Bold"/>
              </a:rPr>
              <a:t>g của nhiệt độ</a:t>
            </a:r>
            <a:endParaRPr lang="en-US" sz="5000">
              <a:solidFill>
                <a:srgbClr val="FF3131"/>
              </a:solidFill>
              <a:latin typeface="Muli Bold Bold"/>
            </a:endParaRPr>
          </a:p>
        </p:txBody>
      </p:sp>
      <p:pic>
        <p:nvPicPr>
          <p:cNvPr id="7" name="Picture 2">
            <a:extLst>
              <a:ext uri="{FF2B5EF4-FFF2-40B4-BE49-F238E27FC236}">
                <a16:creationId xmlns:a16="http://schemas.microsoft.com/office/drawing/2014/main" id="{E2F024CD-247D-5F61-C5CF-B8A2417C2C12}"/>
              </a:ext>
            </a:extLst>
          </p:cNvPr>
          <p:cNvPicPr>
            <a:picLocks noChangeAspect="1"/>
          </p:cNvPicPr>
          <p:nvPr/>
        </p:nvPicPr>
        <p:blipFill>
          <a:blip r:embed="rId4"/>
          <a:srcRect/>
          <a:stretch>
            <a:fillRect/>
          </a:stretch>
        </p:blipFill>
        <p:spPr>
          <a:xfrm>
            <a:off x="16829804" y="8138831"/>
            <a:ext cx="1729041" cy="2320860"/>
          </a:xfrm>
          <a:prstGeom prst="rect">
            <a:avLst/>
          </a:prstGeom>
        </p:spPr>
      </p:pic>
      <p:pic>
        <p:nvPicPr>
          <p:cNvPr id="8" name="Picture 3">
            <a:extLst>
              <a:ext uri="{FF2B5EF4-FFF2-40B4-BE49-F238E27FC236}">
                <a16:creationId xmlns:a16="http://schemas.microsoft.com/office/drawing/2014/main" id="{B0B7999C-247F-580B-8340-A2D7DD5D87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270562"/>
            <a:ext cx="1429751" cy="1975477"/>
          </a:xfrm>
          <a:prstGeom prst="rect">
            <a:avLst/>
          </a:prstGeom>
        </p:spPr>
      </p:pic>
    </p:spTree>
    <p:extLst>
      <p:ext uri="{BB962C8B-B14F-4D97-AF65-F5344CB8AC3E}">
        <p14:creationId xmlns:p14="http://schemas.microsoft.com/office/powerpoint/2010/main" val="133760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edg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EF86DB7-B855-064E-C41D-20679EDFA4AF}"/>
              </a:ext>
            </a:extLst>
          </p:cNvPr>
          <p:cNvSpPr txBox="1"/>
          <p:nvPr/>
        </p:nvSpPr>
        <p:spPr>
          <a:xfrm>
            <a:off x="690403" y="241959"/>
            <a:ext cx="17003922" cy="666914"/>
          </a:xfrm>
          <a:prstGeom prst="rect">
            <a:avLst/>
          </a:prstGeom>
        </p:spPr>
        <p:txBody>
          <a:bodyPr lIns="0" tIns="0" rIns="0" bIns="0" rtlCol="0" anchor="t">
            <a:spAutoFit/>
          </a:bodyPr>
          <a:lstStyle/>
          <a:p>
            <a:pPr>
              <a:lnSpc>
                <a:spcPts val="5500"/>
              </a:lnSpc>
            </a:pPr>
            <a:r>
              <a:rPr lang="en-US" sz="4500">
                <a:solidFill>
                  <a:srgbClr val="A61105"/>
                </a:solidFill>
                <a:latin typeface="Muli Bold Bold"/>
              </a:rPr>
              <a:t>IV. CÁC YẾU TỐ ẢNH H</a:t>
            </a:r>
            <a:r>
              <a:rPr lang="vi-VN" sz="4500">
                <a:solidFill>
                  <a:srgbClr val="A61105"/>
                </a:solidFill>
                <a:latin typeface="Muli Bold Bold"/>
              </a:rPr>
              <a:t>ƯỞNG</a:t>
            </a:r>
            <a:r>
              <a:rPr lang="en-US" sz="4500">
                <a:solidFill>
                  <a:srgbClr val="A61105"/>
                </a:solidFill>
                <a:latin typeface="Muli Bold Bold"/>
              </a:rPr>
              <a:t> ĐẾN CÂN BẰNG HÓA HỌC</a:t>
            </a:r>
          </a:p>
        </p:txBody>
      </p:sp>
      <p:sp>
        <p:nvSpPr>
          <p:cNvPr id="6" name="TextBox 4">
            <a:extLst>
              <a:ext uri="{FF2B5EF4-FFF2-40B4-BE49-F238E27FC236}">
                <a16:creationId xmlns:a16="http://schemas.microsoft.com/office/drawing/2014/main" id="{58332CC4-F2CC-677A-E36C-F3CC7DB87D49}"/>
              </a:ext>
            </a:extLst>
          </p:cNvPr>
          <p:cNvSpPr txBox="1"/>
          <p:nvPr/>
        </p:nvSpPr>
        <p:spPr>
          <a:xfrm>
            <a:off x="838200" y="1077377"/>
            <a:ext cx="13523723" cy="711200"/>
          </a:xfrm>
          <a:prstGeom prst="rect">
            <a:avLst/>
          </a:prstGeom>
        </p:spPr>
        <p:txBody>
          <a:bodyPr lIns="0" tIns="0" rIns="0" bIns="0" rtlCol="0" anchor="t">
            <a:spAutoFit/>
          </a:bodyPr>
          <a:lstStyle/>
          <a:p>
            <a:pPr>
              <a:lnSpc>
                <a:spcPts val="5500"/>
              </a:lnSpc>
            </a:pPr>
            <a:r>
              <a:rPr lang="en-US" sz="5000">
                <a:solidFill>
                  <a:srgbClr val="5E17EB"/>
                </a:solidFill>
                <a:latin typeface="Muli Bold Bold"/>
              </a:rPr>
              <a:t>1. Ảnh h</a:t>
            </a:r>
            <a:r>
              <a:rPr lang="vi-VN" sz="5000">
                <a:solidFill>
                  <a:srgbClr val="5E17EB"/>
                </a:solidFill>
                <a:latin typeface="Muli Bold Bold"/>
              </a:rPr>
              <a:t>ưởn</a:t>
            </a:r>
            <a:r>
              <a:rPr lang="en-US" sz="5000">
                <a:solidFill>
                  <a:srgbClr val="5E17EB"/>
                </a:solidFill>
                <a:latin typeface="Muli Bold Bold"/>
              </a:rPr>
              <a:t>g của nhiệt độ</a:t>
            </a:r>
            <a:endParaRPr lang="en-US" sz="5000">
              <a:solidFill>
                <a:srgbClr val="FF3131"/>
              </a:solidFill>
              <a:latin typeface="Muli Bold Bold"/>
            </a:endParaRPr>
          </a:p>
        </p:txBody>
      </p:sp>
      <p:pic>
        <p:nvPicPr>
          <p:cNvPr id="7" name="MODULE3 VIDEO1 Ảnh hưởng của nhiệt độ đến sự chuyển dịch cân bằng hóa học">
            <a:hlinkClick r:id="" action="ppaction://media"/>
            <a:extLst>
              <a:ext uri="{FF2B5EF4-FFF2-40B4-BE49-F238E27FC236}">
                <a16:creationId xmlns:a16="http://schemas.microsoft.com/office/drawing/2014/main" id="{C0C95F6A-388E-923B-D969-68D568A2C54C}"/>
              </a:ext>
            </a:extLst>
          </p:cNvPr>
          <p:cNvPicPr>
            <a:picLocks noChangeAspect="1"/>
          </p:cNvPicPr>
          <p:nvPr>
            <a:videoFile r:link="rId1"/>
            <p:extLst>
              <p:ext uri="{DAA4B4D4-6D71-4841-9C94-3DE7FCFB9230}">
                <p14:media xmlns:p14="http://schemas.microsoft.com/office/powerpoint/2010/main" r:embed="rId2">
                  <p14:trim st="8577" end="4153"/>
                </p14:media>
              </p:ext>
            </p:extLst>
          </p:nvPr>
        </p:nvPicPr>
        <p:blipFill>
          <a:blip r:embed="rId4"/>
          <a:stretch>
            <a:fillRect/>
          </a:stretch>
        </p:blipFill>
        <p:spPr>
          <a:xfrm>
            <a:off x="197058" y="1805363"/>
            <a:ext cx="17857677" cy="8481638"/>
          </a:xfrm>
          <a:prstGeom prst="rect">
            <a:avLst/>
          </a:prstGeom>
        </p:spPr>
      </p:pic>
    </p:spTree>
    <p:extLst>
      <p:ext uri="{BB962C8B-B14F-4D97-AF65-F5344CB8AC3E}">
        <p14:creationId xmlns:p14="http://schemas.microsoft.com/office/powerpoint/2010/main" val="2567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mistry, science, laboratories">
            <a:extLst>
              <a:ext uri="{FF2B5EF4-FFF2-40B4-BE49-F238E27FC236}">
                <a16:creationId xmlns:a16="http://schemas.microsoft.com/office/drawing/2014/main" id="{4B568926-32CF-D6BF-89DD-D741F8A35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6B8B80A-3C6F-19AF-376B-494D63F9D6D4}"/>
              </a:ext>
            </a:extLst>
          </p:cNvPr>
          <p:cNvSpPr/>
          <p:nvPr/>
        </p:nvSpPr>
        <p:spPr>
          <a:xfrm>
            <a:off x="407406" y="393825"/>
            <a:ext cx="17473188" cy="9499350"/>
          </a:xfrm>
          <a:prstGeom prst="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Thí nghiệm 1 (NO2 và N2O4)">
            <a:hlinkClick r:id="" action="ppaction://media"/>
            <a:extLst>
              <a:ext uri="{FF2B5EF4-FFF2-40B4-BE49-F238E27FC236}">
                <a16:creationId xmlns:a16="http://schemas.microsoft.com/office/drawing/2014/main" id="{57E8D32A-F82F-1538-100A-7F3407C85BE8}"/>
              </a:ext>
            </a:extLst>
          </p:cNvPr>
          <p:cNvPicPr>
            <a:picLocks noChangeAspect="1"/>
          </p:cNvPicPr>
          <p:nvPr>
            <a:videoFile r:link="rId1"/>
            <p:extLst>
              <p:ext uri="{DAA4B4D4-6D71-4841-9C94-3DE7FCFB9230}">
                <p14:media xmlns:p14="http://schemas.microsoft.com/office/powerpoint/2010/main" r:embed="rId2">
                  <p14:trim end="52000"/>
                </p14:media>
              </p:ext>
            </p:extLst>
          </p:nvPr>
        </p:nvPicPr>
        <p:blipFill>
          <a:blip r:embed="rId5"/>
          <a:stretch>
            <a:fillRect/>
          </a:stretch>
        </p:blipFill>
        <p:spPr>
          <a:xfrm>
            <a:off x="1314450" y="739380"/>
            <a:ext cx="15659100" cy="8808243"/>
          </a:xfrm>
          <a:prstGeom prst="rect">
            <a:avLst/>
          </a:prstGeom>
        </p:spPr>
      </p:pic>
    </p:spTree>
    <p:extLst>
      <p:ext uri="{BB962C8B-B14F-4D97-AF65-F5344CB8AC3E}">
        <p14:creationId xmlns:p14="http://schemas.microsoft.com/office/powerpoint/2010/main" val="3220791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EF86DB7-B855-064E-C41D-20679EDFA4AF}"/>
              </a:ext>
            </a:extLst>
          </p:cNvPr>
          <p:cNvSpPr txBox="1"/>
          <p:nvPr/>
        </p:nvSpPr>
        <p:spPr>
          <a:xfrm>
            <a:off x="690403" y="241959"/>
            <a:ext cx="17003922" cy="666914"/>
          </a:xfrm>
          <a:prstGeom prst="rect">
            <a:avLst/>
          </a:prstGeom>
        </p:spPr>
        <p:txBody>
          <a:bodyPr lIns="0" tIns="0" rIns="0" bIns="0" rtlCol="0" anchor="t">
            <a:spAutoFit/>
          </a:bodyPr>
          <a:lstStyle/>
          <a:p>
            <a:pPr>
              <a:lnSpc>
                <a:spcPts val="5500"/>
              </a:lnSpc>
            </a:pPr>
            <a:r>
              <a:rPr lang="en-US" sz="4500">
                <a:solidFill>
                  <a:srgbClr val="A61105"/>
                </a:solidFill>
                <a:latin typeface="Muli Bold Bold"/>
              </a:rPr>
              <a:t>IV. CÁC YẾU TỐ ẢNH H</a:t>
            </a:r>
            <a:r>
              <a:rPr lang="vi-VN" sz="4500">
                <a:solidFill>
                  <a:srgbClr val="A61105"/>
                </a:solidFill>
                <a:latin typeface="Muli Bold Bold"/>
              </a:rPr>
              <a:t>ƯỞNG</a:t>
            </a:r>
            <a:r>
              <a:rPr lang="en-US" sz="4500">
                <a:solidFill>
                  <a:srgbClr val="A61105"/>
                </a:solidFill>
                <a:latin typeface="Muli Bold Bold"/>
              </a:rPr>
              <a:t> ĐẾN CÂN BẰNG HÓA HỌC</a:t>
            </a:r>
          </a:p>
        </p:txBody>
      </p:sp>
      <p:sp>
        <p:nvSpPr>
          <p:cNvPr id="6" name="TextBox 4">
            <a:extLst>
              <a:ext uri="{FF2B5EF4-FFF2-40B4-BE49-F238E27FC236}">
                <a16:creationId xmlns:a16="http://schemas.microsoft.com/office/drawing/2014/main" id="{58332CC4-F2CC-677A-E36C-F3CC7DB87D49}"/>
              </a:ext>
            </a:extLst>
          </p:cNvPr>
          <p:cNvSpPr txBox="1"/>
          <p:nvPr/>
        </p:nvSpPr>
        <p:spPr>
          <a:xfrm>
            <a:off x="838200" y="1077377"/>
            <a:ext cx="13523723" cy="711200"/>
          </a:xfrm>
          <a:prstGeom prst="rect">
            <a:avLst/>
          </a:prstGeom>
        </p:spPr>
        <p:txBody>
          <a:bodyPr lIns="0" tIns="0" rIns="0" bIns="0" rtlCol="0" anchor="t">
            <a:spAutoFit/>
          </a:bodyPr>
          <a:lstStyle/>
          <a:p>
            <a:pPr>
              <a:lnSpc>
                <a:spcPts val="5500"/>
              </a:lnSpc>
            </a:pPr>
            <a:r>
              <a:rPr lang="en-US" sz="5000">
                <a:solidFill>
                  <a:srgbClr val="5E17EB"/>
                </a:solidFill>
                <a:latin typeface="Muli Bold Bold"/>
              </a:rPr>
              <a:t>1. Ảnh h</a:t>
            </a:r>
            <a:r>
              <a:rPr lang="vi-VN" sz="5000">
                <a:solidFill>
                  <a:srgbClr val="5E17EB"/>
                </a:solidFill>
                <a:latin typeface="Muli Bold Bold"/>
              </a:rPr>
              <a:t>ưởn</a:t>
            </a:r>
            <a:r>
              <a:rPr lang="en-US" sz="5000">
                <a:solidFill>
                  <a:srgbClr val="5E17EB"/>
                </a:solidFill>
                <a:latin typeface="Muli Bold Bold"/>
              </a:rPr>
              <a:t>g của nhiệt độ</a:t>
            </a:r>
            <a:endParaRPr lang="en-US" sz="5000">
              <a:solidFill>
                <a:srgbClr val="FF3131"/>
              </a:solidFill>
              <a:latin typeface="Muli Bold Bold"/>
            </a:endParaRPr>
          </a:p>
        </p:txBody>
      </p:sp>
      <p:sp>
        <p:nvSpPr>
          <p:cNvPr id="4" name="TextBox 3">
            <a:extLst>
              <a:ext uri="{FF2B5EF4-FFF2-40B4-BE49-F238E27FC236}">
                <a16:creationId xmlns:a16="http://schemas.microsoft.com/office/drawing/2014/main" id="{F3CC48B4-089E-0B28-3869-F00F65436DC2}"/>
              </a:ext>
            </a:extLst>
          </p:cNvPr>
          <p:cNvSpPr txBox="1"/>
          <p:nvPr/>
        </p:nvSpPr>
        <p:spPr>
          <a:xfrm>
            <a:off x="457200" y="2171700"/>
            <a:ext cx="17003922" cy="3671583"/>
          </a:xfrm>
          <a:prstGeom prst="rect">
            <a:avLst/>
          </a:prstGeom>
          <a:noFill/>
        </p:spPr>
        <p:txBody>
          <a:bodyPr wrap="square">
            <a:spAutoFit/>
          </a:bodyPr>
          <a:lstStyle/>
          <a:p>
            <a:pPr marL="50165" marR="204470" lvl="0" indent="0" algn="just" defTabSz="914400" rtl="0" eaLnBrk="1" fontAlgn="auto" latinLnBrk="0" hangingPunct="1">
              <a:lnSpc>
                <a:spcPct val="150000"/>
              </a:lnSpc>
              <a:spcBef>
                <a:spcPts val="425"/>
              </a:spcBef>
              <a:spcAft>
                <a:spcPts val="0"/>
              </a:spcAft>
              <a:buClrTx/>
              <a:buSzTx/>
              <a:buFontTx/>
              <a:buNone/>
              <a:tabLst>
                <a:tab pos="494030" algn="l"/>
                <a:tab pos="494665" algn="l"/>
              </a:tabLst>
              <a:defRPr/>
            </a:pP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Khi </a:t>
            </a:r>
            <a:r>
              <a:rPr kumimoji="0" lang="en-US" sz="4000" b="1" i="0" u="none" strike="noStrike" kern="1200" cap="none" spc="0" normalizeH="0" baseline="0" noProof="0">
                <a:ln>
                  <a:noFill/>
                </a:ln>
                <a:solidFill>
                  <a:srgbClr val="FF0000"/>
                </a:solidFill>
                <a:effectLst/>
                <a:uLnTx/>
                <a:uFillTx/>
                <a:latin typeface="Arial" panose="020B0604020202020204"/>
                <a:ea typeface="+mn-ea"/>
                <a:cs typeface="Arial" panose="020B0604020202020204"/>
              </a:rPr>
              <a:t>tăng nhiệt </a:t>
            </a:r>
            <a:r>
              <a:rPr kumimoji="0" lang="en-US" sz="4000" b="1" i="0" u="none" strike="noStrike" kern="1200" cap="none" spc="-5" normalizeH="0" baseline="0" noProof="0">
                <a:ln>
                  <a:noFill/>
                </a:ln>
                <a:solidFill>
                  <a:srgbClr val="FF0000"/>
                </a:solidFill>
                <a:effectLst/>
                <a:uLnTx/>
                <a:uFillTx/>
                <a:latin typeface="Arial" panose="020B0604020202020204"/>
                <a:ea typeface="+mn-ea"/>
                <a:cs typeface="Arial" panose="020B0604020202020204"/>
              </a:rPr>
              <a:t>độ</a:t>
            </a: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 </a:t>
            </a:r>
            <a:r>
              <a:rPr kumimoji="0" lang="en-US" sz="4000" b="0" i="0" u="none" strike="noStrike" kern="1200" cap="none" spc="0" normalizeH="0" baseline="0" noProof="0">
                <a:ln>
                  <a:noFill/>
                </a:ln>
                <a:solidFill>
                  <a:prstClr val="black"/>
                </a:solidFill>
                <a:effectLst/>
                <a:uLnTx/>
                <a:uFillTx/>
                <a:latin typeface="Arial" panose="020B0604020202020204"/>
                <a:ea typeface="+mn-ea"/>
                <a:cs typeface="Arial" panose="020B0604020202020204"/>
              </a:rPr>
              <a:t>cân </a:t>
            </a: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bằng </a:t>
            </a:r>
            <a:r>
              <a:rPr kumimoji="0" lang="en-US" sz="4000" b="1" i="0" u="none" strike="noStrike" kern="1200" cap="none" spc="-10" normalizeH="0" baseline="0" noProof="0">
                <a:ln>
                  <a:noFill/>
                </a:ln>
                <a:solidFill>
                  <a:prstClr val="black"/>
                </a:solidFill>
                <a:effectLst/>
                <a:uLnTx/>
                <a:uFillTx/>
                <a:latin typeface="Arial" panose="020B0604020202020204"/>
                <a:ea typeface="+mn-ea"/>
                <a:cs typeface="Arial" panose="020B0604020202020204"/>
              </a:rPr>
              <a:t>chuyển </a:t>
            </a:r>
            <a:r>
              <a:rPr kumimoji="0" lang="en-US" sz="4000" b="1" i="0" u="none" strike="noStrike" kern="1200" cap="none" spc="0" normalizeH="0" baseline="0" noProof="0">
                <a:ln>
                  <a:noFill/>
                </a:ln>
                <a:solidFill>
                  <a:prstClr val="black"/>
                </a:solidFill>
                <a:effectLst/>
                <a:uLnTx/>
                <a:uFillTx/>
                <a:latin typeface="Arial" panose="020B0604020202020204"/>
                <a:ea typeface="+mn-ea"/>
                <a:cs typeface="Arial" panose="020B0604020202020204"/>
              </a:rPr>
              <a:t>dịch </a:t>
            </a:r>
            <a:r>
              <a:rPr kumimoji="0" lang="en-US" sz="4000" b="0" i="0" u="none" strike="noStrike" kern="1200" cap="none" spc="0" normalizeH="0" baseline="0" noProof="0">
                <a:ln>
                  <a:noFill/>
                </a:ln>
                <a:solidFill>
                  <a:prstClr val="black"/>
                </a:solidFill>
                <a:effectLst/>
                <a:uLnTx/>
                <a:uFillTx/>
                <a:latin typeface="Arial" panose="020B0604020202020204"/>
                <a:ea typeface="+mn-ea"/>
                <a:cs typeface="Arial" panose="020B0604020202020204"/>
              </a:rPr>
              <a:t>theo chiều </a:t>
            </a: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phản  ứng </a:t>
            </a:r>
            <a:r>
              <a:rPr kumimoji="0" lang="en-US" sz="4000" b="1" i="0" u="none" strike="noStrike" kern="1200" cap="none" spc="0" normalizeH="0" baseline="0" noProof="0">
                <a:ln>
                  <a:noFill/>
                </a:ln>
                <a:solidFill>
                  <a:srgbClr val="FF0000"/>
                </a:solidFill>
                <a:effectLst/>
                <a:uLnTx/>
                <a:uFillTx/>
                <a:latin typeface="Arial" panose="020B0604020202020204"/>
                <a:ea typeface="+mn-ea"/>
                <a:cs typeface="Arial" panose="020B0604020202020204"/>
              </a:rPr>
              <a:t>thu nhiệt </a:t>
            </a:r>
            <a:r>
              <a:rPr kumimoji="0" lang="en-US" sz="4000" b="0" i="0" u="none" strike="noStrike" kern="1200" cap="none" spc="0" normalizeH="0" baseline="0" noProof="0">
                <a:ln>
                  <a:noFill/>
                </a:ln>
                <a:solidFill>
                  <a:prstClr val="black"/>
                </a:solidFill>
                <a:effectLst/>
                <a:uLnTx/>
                <a:uFillTx/>
                <a:latin typeface="Arial" panose="020B0604020202020204"/>
                <a:ea typeface="+mn-ea"/>
                <a:cs typeface="Arial" panose="020B0604020202020204"/>
              </a:rPr>
              <a:t>(chống </a:t>
            </a: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lại </a:t>
            </a:r>
            <a:r>
              <a:rPr kumimoji="0" lang="en-US" sz="4000" b="0" i="0" u="none" strike="noStrike" kern="1200" cap="none" spc="0" normalizeH="0" baseline="0" noProof="0">
                <a:ln>
                  <a:noFill/>
                </a:ln>
                <a:solidFill>
                  <a:prstClr val="black"/>
                </a:solidFill>
                <a:effectLst/>
                <a:uLnTx/>
                <a:uFillTx/>
                <a:latin typeface="Arial" panose="020B0604020202020204"/>
                <a:ea typeface="+mn-ea"/>
                <a:cs typeface="Arial" panose="020B0604020202020204"/>
              </a:rPr>
              <a:t>sự tăng</a:t>
            </a:r>
            <a:r>
              <a:rPr kumimoji="0" lang="en-US" sz="4000" b="0" i="0" u="none" strike="noStrike" kern="1200" cap="none" spc="-15" normalizeH="0" baseline="0" noProof="0">
                <a:ln>
                  <a:noFill/>
                </a:ln>
                <a:solidFill>
                  <a:prstClr val="black"/>
                </a:solidFill>
                <a:effectLst/>
                <a:uLnTx/>
                <a:uFillTx/>
                <a:latin typeface="Arial" panose="020B0604020202020204"/>
                <a:ea typeface="+mn-ea"/>
                <a:cs typeface="Arial" panose="020B0604020202020204"/>
              </a:rPr>
              <a:t> </a:t>
            </a: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nhiệt).</a:t>
            </a:r>
            <a:endParaRPr kumimoji="0" lang="en-US" sz="40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74930" marR="558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Khi </a:t>
            </a:r>
            <a:r>
              <a:rPr kumimoji="0" lang="en-US" sz="4000" b="1" i="0" u="none" strike="noStrike" kern="1200" cap="none" spc="0" normalizeH="0" baseline="0" noProof="0">
                <a:ln>
                  <a:noFill/>
                </a:ln>
                <a:solidFill>
                  <a:srgbClr val="2C16B9"/>
                </a:solidFill>
                <a:effectLst/>
                <a:uLnTx/>
                <a:uFillTx/>
                <a:latin typeface="Arial" panose="020B0604020202020204"/>
                <a:ea typeface="+mn-ea"/>
                <a:cs typeface="Arial" panose="020B0604020202020204"/>
              </a:rPr>
              <a:t>giảm </a:t>
            </a:r>
            <a:r>
              <a:rPr kumimoji="0" lang="en-US" sz="4000" b="1" i="0" u="none" strike="noStrike" kern="1200" cap="none" spc="-5" normalizeH="0" baseline="0" noProof="0">
                <a:ln>
                  <a:noFill/>
                </a:ln>
                <a:solidFill>
                  <a:srgbClr val="2C16B9"/>
                </a:solidFill>
                <a:effectLst/>
                <a:uLnTx/>
                <a:uFillTx/>
                <a:latin typeface="Arial" panose="020B0604020202020204"/>
                <a:ea typeface="+mn-ea"/>
                <a:cs typeface="Arial" panose="020B0604020202020204"/>
              </a:rPr>
              <a:t>nhiệt độ</a:t>
            </a: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 </a:t>
            </a:r>
            <a:r>
              <a:rPr kumimoji="0" lang="en-US" sz="4000" b="0" i="0" u="none" strike="noStrike" kern="1200" cap="none" spc="0" normalizeH="0" baseline="0" noProof="0">
                <a:ln>
                  <a:noFill/>
                </a:ln>
                <a:solidFill>
                  <a:prstClr val="black"/>
                </a:solidFill>
                <a:effectLst/>
                <a:uLnTx/>
                <a:uFillTx/>
                <a:latin typeface="Arial" panose="020B0604020202020204"/>
                <a:ea typeface="+mn-ea"/>
                <a:cs typeface="Arial" panose="020B0604020202020204"/>
              </a:rPr>
              <a:t>cân </a:t>
            </a: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bằng </a:t>
            </a:r>
            <a:r>
              <a:rPr kumimoji="0" lang="en-US" sz="4000" b="1" i="0" u="none" strike="noStrike" kern="1200" cap="none" spc="-10" normalizeH="0" baseline="0" noProof="0">
                <a:ln>
                  <a:noFill/>
                </a:ln>
                <a:solidFill>
                  <a:prstClr val="black"/>
                </a:solidFill>
                <a:effectLst/>
                <a:uLnTx/>
                <a:uFillTx/>
                <a:latin typeface="Arial" panose="020B0604020202020204"/>
                <a:ea typeface="+mn-ea"/>
                <a:cs typeface="Arial" panose="020B0604020202020204"/>
              </a:rPr>
              <a:t>chuyển </a:t>
            </a:r>
            <a:r>
              <a:rPr kumimoji="0" lang="en-US" sz="4000" b="1" i="0" u="none" strike="noStrike" kern="1200" cap="none" spc="0" normalizeH="0" baseline="0" noProof="0">
                <a:ln>
                  <a:noFill/>
                </a:ln>
                <a:solidFill>
                  <a:prstClr val="black"/>
                </a:solidFill>
                <a:effectLst/>
                <a:uLnTx/>
                <a:uFillTx/>
                <a:latin typeface="Arial" panose="020B0604020202020204"/>
                <a:ea typeface="+mn-ea"/>
                <a:cs typeface="Arial" panose="020B0604020202020204"/>
              </a:rPr>
              <a:t>dịch </a:t>
            </a:r>
            <a:r>
              <a:rPr kumimoji="0" lang="en-US" sz="4000" b="0" i="0" u="none" strike="noStrike" kern="1200" cap="none" spc="0" normalizeH="0" baseline="0" noProof="0">
                <a:ln>
                  <a:noFill/>
                </a:ln>
                <a:solidFill>
                  <a:prstClr val="black"/>
                </a:solidFill>
                <a:effectLst/>
                <a:uLnTx/>
                <a:uFillTx/>
                <a:latin typeface="Arial" panose="020B0604020202020204"/>
                <a:ea typeface="+mn-ea"/>
                <a:cs typeface="Arial" panose="020B0604020202020204"/>
              </a:rPr>
              <a:t>theo chiều </a:t>
            </a: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phản  ứng </a:t>
            </a:r>
            <a:r>
              <a:rPr kumimoji="0" lang="en-US" sz="4000" b="1" i="0" u="none" strike="noStrike" kern="1200" cap="none" spc="0" normalizeH="0" baseline="0" noProof="0">
                <a:ln>
                  <a:noFill/>
                </a:ln>
                <a:solidFill>
                  <a:srgbClr val="2C16B9"/>
                </a:solidFill>
                <a:effectLst/>
                <a:uLnTx/>
                <a:uFillTx/>
                <a:latin typeface="Arial" panose="020B0604020202020204"/>
                <a:ea typeface="+mn-ea"/>
                <a:cs typeface="Arial" panose="020B0604020202020204"/>
              </a:rPr>
              <a:t>tỏa nhiệt </a:t>
            </a: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(chống lại </a:t>
            </a:r>
            <a:r>
              <a:rPr kumimoji="0" lang="en-US" sz="4000" b="0" i="0" u="none" strike="noStrike" kern="1200" cap="none" spc="0" normalizeH="0" baseline="0" noProof="0">
                <a:ln>
                  <a:noFill/>
                </a:ln>
                <a:solidFill>
                  <a:prstClr val="black"/>
                </a:solidFill>
                <a:effectLst/>
                <a:uLnTx/>
                <a:uFillTx/>
                <a:latin typeface="Arial" panose="020B0604020202020204"/>
                <a:ea typeface="+mn-ea"/>
                <a:cs typeface="Arial" panose="020B0604020202020204"/>
              </a:rPr>
              <a:t>sự </a:t>
            </a: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giảm</a:t>
            </a:r>
            <a:r>
              <a:rPr kumimoji="0" lang="en-US" sz="4000" b="0" i="0" u="none" strike="noStrike" kern="1200" cap="none" spc="-10" normalizeH="0" baseline="0" noProof="0">
                <a:ln>
                  <a:noFill/>
                </a:ln>
                <a:solidFill>
                  <a:prstClr val="black"/>
                </a:solidFill>
                <a:effectLst/>
                <a:uLnTx/>
                <a:uFillTx/>
                <a:latin typeface="Arial" panose="020B0604020202020204"/>
                <a:ea typeface="+mn-ea"/>
                <a:cs typeface="Arial" panose="020B0604020202020204"/>
              </a:rPr>
              <a:t> </a:t>
            </a:r>
            <a:r>
              <a:rPr kumimoji="0" lang="en-US" sz="4000" b="0" i="0" u="none" strike="noStrike" kern="1200" cap="none" spc="-5" normalizeH="0" baseline="0" noProof="0">
                <a:ln>
                  <a:noFill/>
                </a:ln>
                <a:solidFill>
                  <a:prstClr val="black"/>
                </a:solidFill>
                <a:effectLst/>
                <a:uLnTx/>
                <a:uFillTx/>
                <a:latin typeface="Arial" panose="020B0604020202020204"/>
                <a:ea typeface="+mn-ea"/>
                <a:cs typeface="Arial" panose="020B0604020202020204"/>
              </a:rPr>
              <a:t>nhiệt).</a:t>
            </a:r>
            <a:endParaRPr kumimoji="0" lang="en-US" sz="40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8" name="Rectangle 2">
            <a:extLst>
              <a:ext uri="{FF2B5EF4-FFF2-40B4-BE49-F238E27FC236}">
                <a16:creationId xmlns:a16="http://schemas.microsoft.com/office/drawing/2014/main" id="{6EC858E6-21D9-3402-0C22-92E115FBB12A}"/>
              </a:ext>
            </a:extLst>
          </p:cNvPr>
          <p:cNvSpPr>
            <a:spLocks noChangeArrowheads="1"/>
          </p:cNvSpPr>
          <p:nvPr/>
        </p:nvSpPr>
        <p:spPr bwMode="auto">
          <a:xfrm>
            <a:off x="690404" y="6059912"/>
            <a:ext cx="17003922" cy="308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en-US" sz="4500" b="0"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Để nâng cao hiệu suất phản ứng sản xuất vôi, cần điều chỉnh nhiệt độ như thế nào? Giải thích. </a:t>
            </a:r>
            <a:endParaRPr kumimoji="0" lang="en-US" altLang="en-US" sz="4500" b="0" i="0" u="none"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altLang="en-US" sz="4500" b="0" i="0" u="none" strike="noStrike" cap="none" normalizeH="0" baseline="0">
              <a:ln>
                <a:noFill/>
              </a:ln>
              <a:solidFill>
                <a:schemeClr val="tx1"/>
              </a:solidFill>
              <a:effectLst/>
              <a:latin typeface="Arial" panose="020B0604020202020204" pitchFamily="34" charset="0"/>
            </a:endParaRPr>
          </a:p>
        </p:txBody>
      </p:sp>
      <p:graphicFrame>
        <p:nvGraphicFramePr>
          <p:cNvPr id="9" name="Object 8">
            <a:extLst>
              <a:ext uri="{FF2B5EF4-FFF2-40B4-BE49-F238E27FC236}">
                <a16:creationId xmlns:a16="http://schemas.microsoft.com/office/drawing/2014/main" id="{234513C2-DA25-5659-C174-DF7E98AEB310}"/>
              </a:ext>
            </a:extLst>
          </p:cNvPr>
          <p:cNvGraphicFramePr>
            <a:graphicFrameLocks noChangeAspect="1"/>
          </p:cNvGraphicFramePr>
          <p:nvPr>
            <p:extLst>
              <p:ext uri="{D42A27DB-BD31-4B8C-83A1-F6EECF244321}">
                <p14:modId xmlns:p14="http://schemas.microsoft.com/office/powerpoint/2010/main" val="2521251676"/>
              </p:ext>
            </p:extLst>
          </p:nvPr>
        </p:nvGraphicFramePr>
        <p:xfrm>
          <a:off x="1828800" y="8394283"/>
          <a:ext cx="12363709" cy="916271"/>
        </p:xfrm>
        <a:graphic>
          <a:graphicData uri="http://schemas.openxmlformats.org/presentationml/2006/ole">
            <mc:AlternateContent xmlns:mc="http://schemas.openxmlformats.org/markup-compatibility/2006">
              <mc:Choice xmlns:v="urn:schemas-microsoft-com:vml" Requires="v">
                <p:oleObj name="Equation" r:id="rId2" imgW="3302000" imgH="241300" progId="Equation.DSMT4">
                  <p:embed/>
                </p:oleObj>
              </mc:Choice>
              <mc:Fallback>
                <p:oleObj name="Equation" r:id="rId2" imgW="3302000" imgH="241300" progId="Equation.DSMT4">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394283"/>
                        <a:ext cx="12363709" cy="916271"/>
                      </a:xfrm>
                      <a:prstGeom prst="rect">
                        <a:avLst/>
                      </a:prstGeom>
                      <a:noFill/>
                    </p:spPr>
                  </p:pic>
                </p:oleObj>
              </mc:Fallback>
            </mc:AlternateContent>
          </a:graphicData>
        </a:graphic>
      </p:graphicFrame>
      <p:pic>
        <p:nvPicPr>
          <p:cNvPr id="10" name="Picture 2">
            <a:extLst>
              <a:ext uri="{FF2B5EF4-FFF2-40B4-BE49-F238E27FC236}">
                <a16:creationId xmlns:a16="http://schemas.microsoft.com/office/drawing/2014/main" id="{B11769FA-2BF1-C90F-67AF-D6C78B5BB3AF}"/>
              </a:ext>
            </a:extLst>
          </p:cNvPr>
          <p:cNvPicPr>
            <a:picLocks noChangeAspect="1"/>
          </p:cNvPicPr>
          <p:nvPr/>
        </p:nvPicPr>
        <p:blipFill>
          <a:blip r:embed="rId4"/>
          <a:srcRect/>
          <a:stretch>
            <a:fillRect/>
          </a:stretch>
        </p:blipFill>
        <p:spPr>
          <a:xfrm>
            <a:off x="16829804" y="8138831"/>
            <a:ext cx="1729041" cy="2320860"/>
          </a:xfrm>
          <a:prstGeom prst="rect">
            <a:avLst/>
          </a:prstGeom>
        </p:spPr>
      </p:pic>
      <p:pic>
        <p:nvPicPr>
          <p:cNvPr id="11" name="Picture 3">
            <a:extLst>
              <a:ext uri="{FF2B5EF4-FFF2-40B4-BE49-F238E27FC236}">
                <a16:creationId xmlns:a16="http://schemas.microsoft.com/office/drawing/2014/main" id="{0C7C3998-6BD3-6778-4D3A-B11E340E369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270562"/>
            <a:ext cx="1429751" cy="1975477"/>
          </a:xfrm>
          <a:prstGeom prst="rect">
            <a:avLst/>
          </a:prstGeom>
        </p:spPr>
      </p:pic>
    </p:spTree>
    <p:extLst>
      <p:ext uri="{BB962C8B-B14F-4D97-AF65-F5344CB8AC3E}">
        <p14:creationId xmlns:p14="http://schemas.microsoft.com/office/powerpoint/2010/main" val="33742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EF86DB7-B855-064E-C41D-20679EDFA4AF}"/>
              </a:ext>
            </a:extLst>
          </p:cNvPr>
          <p:cNvSpPr txBox="1"/>
          <p:nvPr/>
        </p:nvSpPr>
        <p:spPr>
          <a:xfrm>
            <a:off x="690403" y="241959"/>
            <a:ext cx="17003922" cy="666914"/>
          </a:xfrm>
          <a:prstGeom prst="rect">
            <a:avLst/>
          </a:prstGeom>
        </p:spPr>
        <p:txBody>
          <a:bodyPr lIns="0" tIns="0" rIns="0" bIns="0" rtlCol="0" anchor="t">
            <a:spAutoFit/>
          </a:bodyPr>
          <a:lstStyle/>
          <a:p>
            <a:pPr>
              <a:lnSpc>
                <a:spcPts val="5500"/>
              </a:lnSpc>
            </a:pPr>
            <a:r>
              <a:rPr lang="en-US" sz="4500">
                <a:solidFill>
                  <a:srgbClr val="A61105"/>
                </a:solidFill>
                <a:latin typeface="Muli Bold Bold"/>
              </a:rPr>
              <a:t>IV. CÁC YẾU TỐ ẢNH H</a:t>
            </a:r>
            <a:r>
              <a:rPr lang="vi-VN" sz="4500">
                <a:solidFill>
                  <a:srgbClr val="A61105"/>
                </a:solidFill>
                <a:latin typeface="Muli Bold Bold"/>
              </a:rPr>
              <a:t>ƯỞNG</a:t>
            </a:r>
            <a:r>
              <a:rPr lang="en-US" sz="4500">
                <a:solidFill>
                  <a:srgbClr val="A61105"/>
                </a:solidFill>
                <a:latin typeface="Muli Bold Bold"/>
              </a:rPr>
              <a:t> ĐẾN CÂN BẰNG HÓA HỌC</a:t>
            </a:r>
          </a:p>
        </p:txBody>
      </p:sp>
      <p:sp>
        <p:nvSpPr>
          <p:cNvPr id="6" name="TextBox 4">
            <a:extLst>
              <a:ext uri="{FF2B5EF4-FFF2-40B4-BE49-F238E27FC236}">
                <a16:creationId xmlns:a16="http://schemas.microsoft.com/office/drawing/2014/main" id="{58332CC4-F2CC-677A-E36C-F3CC7DB87D49}"/>
              </a:ext>
            </a:extLst>
          </p:cNvPr>
          <p:cNvSpPr txBox="1"/>
          <p:nvPr/>
        </p:nvSpPr>
        <p:spPr>
          <a:xfrm>
            <a:off x="838201" y="1077377"/>
            <a:ext cx="8458200" cy="711200"/>
          </a:xfrm>
          <a:prstGeom prst="rect">
            <a:avLst/>
          </a:prstGeom>
        </p:spPr>
        <p:txBody>
          <a:bodyPr wrap="square" lIns="0" tIns="0" rIns="0" bIns="0" rtlCol="0" anchor="t">
            <a:spAutoFit/>
          </a:bodyPr>
          <a:lstStyle/>
          <a:p>
            <a:pPr>
              <a:lnSpc>
                <a:spcPts val="5500"/>
              </a:lnSpc>
            </a:pPr>
            <a:r>
              <a:rPr lang="en-US" sz="5000">
                <a:solidFill>
                  <a:srgbClr val="5E17EB"/>
                </a:solidFill>
                <a:latin typeface="Muli Bold Bold"/>
              </a:rPr>
              <a:t>2. Ảnh h</a:t>
            </a:r>
            <a:r>
              <a:rPr lang="vi-VN" sz="5000">
                <a:solidFill>
                  <a:srgbClr val="5E17EB"/>
                </a:solidFill>
                <a:latin typeface="Muli Bold Bold"/>
              </a:rPr>
              <a:t>ưởn</a:t>
            </a:r>
            <a:r>
              <a:rPr lang="en-US" sz="5000">
                <a:solidFill>
                  <a:srgbClr val="5E17EB"/>
                </a:solidFill>
                <a:latin typeface="Muli Bold Bold"/>
              </a:rPr>
              <a:t>g của áp suất</a:t>
            </a:r>
            <a:endParaRPr lang="en-US" sz="5000">
              <a:solidFill>
                <a:srgbClr val="FF3131"/>
              </a:solidFill>
              <a:latin typeface="Muli Bold Bold"/>
            </a:endParaRPr>
          </a:p>
        </p:txBody>
      </p:sp>
      <p:sp>
        <p:nvSpPr>
          <p:cNvPr id="3" name="Text Box 1">
            <a:extLst>
              <a:ext uri="{FF2B5EF4-FFF2-40B4-BE49-F238E27FC236}">
                <a16:creationId xmlns:a16="http://schemas.microsoft.com/office/drawing/2014/main" id="{A2212471-94EA-2C75-22EA-F34BCDCF0D89}"/>
              </a:ext>
            </a:extLst>
          </p:cNvPr>
          <p:cNvSpPr txBox="1"/>
          <p:nvPr/>
        </p:nvSpPr>
        <p:spPr>
          <a:xfrm>
            <a:off x="2720111" y="1978979"/>
            <a:ext cx="11811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hệ</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nhiệt</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thường</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N</a:t>
            </a:r>
            <a:r>
              <a:rPr kumimoji="0" lang="en-US" sz="45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2</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O</a:t>
            </a:r>
            <a:r>
              <a:rPr kumimoji="0" lang="en-US" sz="45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4</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(k)</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mn-ea"/>
              </a:rPr>
              <a:t>2NO</a:t>
            </a:r>
            <a:r>
              <a:rPr kumimoji="0" lang="en-US" sz="4500" b="0" i="0" u="none" strike="noStrike" kern="1200" cap="none" spc="0" normalizeH="0" baseline="-25000" noProof="0" dirty="0">
                <a:ln>
                  <a:noFill/>
                </a:ln>
                <a:solidFill>
                  <a:srgbClr val="FF0000"/>
                </a:solidFill>
                <a:effectLst/>
                <a:uLnTx/>
                <a:uFillTx/>
                <a:latin typeface="Arial" panose="020B0604020202020204" pitchFamily="34" charset="0"/>
                <a:ea typeface="+mn-ea"/>
                <a:cs typeface="Arial" panose="020B0604020202020204" pitchFamily="34" charset="0"/>
                <a:sym typeface="+mn-ea"/>
              </a:rPr>
              <a:t>2</a:t>
            </a:r>
            <a:r>
              <a:rPr kumimoji="0" lang="en-US" sz="45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25000" noProof="0" dirty="0">
                <a:ln>
                  <a:noFill/>
                </a:ln>
                <a:solidFill>
                  <a:srgbClr val="FF0000"/>
                </a:solidFill>
                <a:effectLst/>
                <a:uLnTx/>
                <a:uFillTx/>
                <a:latin typeface="Arial" panose="020B0604020202020204" pitchFamily="34" charset="0"/>
                <a:ea typeface="+mn-ea"/>
                <a:cs typeface="Arial" panose="020B0604020202020204" pitchFamily="34" charset="0"/>
                <a:sym typeface="+mn-ea"/>
              </a:rPr>
              <a:t>(k)</a:t>
            </a:r>
            <a:endParaRPr kumimoji="0" lang="en-US" sz="4500" b="0" i="0" u="none" strike="noStrike" kern="1200" cap="none" spc="0" normalizeH="0" baseline="-2500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2500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không</a:t>
            </a:r>
            <a:r>
              <a:rPr kumimoji="0" lang="en-US" sz="45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2500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màu</a:t>
            </a:r>
            <a:r>
              <a:rPr kumimoji="0" lang="en-US" sz="45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sym typeface="+mn-ea"/>
              </a:rPr>
              <a:t>nâu </a:t>
            </a:r>
            <a:r>
              <a:rPr kumimoji="0" lang="en-US" sz="4500" b="0" i="0" u="none" strike="noStrike" kern="1200" cap="none" spc="0" normalizeH="0" baseline="-25000" noProof="0" dirty="0" err="1">
                <a:ln>
                  <a:noFill/>
                </a:ln>
                <a:solidFill>
                  <a:srgbClr val="FF0000"/>
                </a:solidFill>
                <a:effectLst/>
                <a:uLnTx/>
                <a:uFillTx/>
                <a:latin typeface="Arial" panose="020B0604020202020204" pitchFamily="34" charset="0"/>
                <a:ea typeface="+mn-ea"/>
                <a:cs typeface="Arial" panose="020B0604020202020204" pitchFamily="34" charset="0"/>
                <a:sym typeface="+mn-ea"/>
              </a:rPr>
              <a:t>đỏ</a:t>
            </a:r>
            <a:endParaRPr kumimoji="0" lang="en-US" sz="4500" b="0" i="0" u="none" strike="noStrike" kern="1200" cap="none" spc="0" normalizeH="0" baseline="-2500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5" name="object 19">
            <a:extLst>
              <a:ext uri="{FF2B5EF4-FFF2-40B4-BE49-F238E27FC236}">
                <a16:creationId xmlns:a16="http://schemas.microsoft.com/office/drawing/2014/main" id="{7E8F579C-5B13-C2F5-41E1-B6E35C12CED1}"/>
              </a:ext>
            </a:extLst>
          </p:cNvPr>
          <p:cNvGrpSpPr/>
          <p:nvPr/>
        </p:nvGrpSpPr>
        <p:grpSpPr>
          <a:xfrm>
            <a:off x="5638800" y="4112970"/>
            <a:ext cx="4662635" cy="1727201"/>
            <a:chOff x="3366516" y="3439159"/>
            <a:chExt cx="4876800" cy="1727200"/>
          </a:xfrm>
        </p:grpSpPr>
        <p:sp>
          <p:nvSpPr>
            <p:cNvPr id="7" name="object 22">
              <a:extLst>
                <a:ext uri="{FF2B5EF4-FFF2-40B4-BE49-F238E27FC236}">
                  <a16:creationId xmlns:a16="http://schemas.microsoft.com/office/drawing/2014/main" id="{227DA931-CED1-7964-66D6-EEFFCECF9173}"/>
                </a:ext>
              </a:extLst>
            </p:cNvPr>
            <p:cNvSpPr/>
            <p:nvPr/>
          </p:nvSpPr>
          <p:spPr>
            <a:xfrm>
              <a:off x="3366516" y="3439159"/>
              <a:ext cx="4876800" cy="1727200"/>
            </a:xfrm>
            <a:custGeom>
              <a:avLst/>
              <a:gdLst/>
              <a:ahLst/>
              <a:cxnLst/>
              <a:rect l="l" t="t" r="r" b="b"/>
              <a:pathLst>
                <a:path w="4876800" h="1727200">
                  <a:moveTo>
                    <a:pt x="4834128" y="1286764"/>
                  </a:moveTo>
                  <a:lnTo>
                    <a:pt x="4812792" y="1286764"/>
                  </a:lnTo>
                  <a:lnTo>
                    <a:pt x="4812792" y="1663192"/>
                  </a:lnTo>
                  <a:lnTo>
                    <a:pt x="4834128" y="1663192"/>
                  </a:lnTo>
                  <a:lnTo>
                    <a:pt x="4834128" y="1286764"/>
                  </a:lnTo>
                  <a:close/>
                </a:path>
                <a:path w="4876800" h="1727200">
                  <a:moveTo>
                    <a:pt x="4834128" y="43180"/>
                  </a:moveTo>
                  <a:lnTo>
                    <a:pt x="42672" y="43180"/>
                  </a:lnTo>
                  <a:lnTo>
                    <a:pt x="42672" y="56896"/>
                  </a:lnTo>
                  <a:lnTo>
                    <a:pt x="42672" y="64770"/>
                  </a:lnTo>
                  <a:lnTo>
                    <a:pt x="42672" y="1663700"/>
                  </a:lnTo>
                  <a:lnTo>
                    <a:pt x="42672" y="1676908"/>
                  </a:lnTo>
                  <a:lnTo>
                    <a:pt x="42672" y="1684020"/>
                  </a:lnTo>
                  <a:lnTo>
                    <a:pt x="4834128" y="1684020"/>
                  </a:lnTo>
                  <a:lnTo>
                    <a:pt x="4834128" y="1676908"/>
                  </a:lnTo>
                  <a:lnTo>
                    <a:pt x="4834128" y="1663700"/>
                  </a:lnTo>
                  <a:lnTo>
                    <a:pt x="3811524" y="1663700"/>
                  </a:lnTo>
                  <a:lnTo>
                    <a:pt x="3811524" y="1676908"/>
                  </a:lnTo>
                  <a:lnTo>
                    <a:pt x="2182368" y="1676908"/>
                  </a:lnTo>
                  <a:lnTo>
                    <a:pt x="2182368" y="1663700"/>
                  </a:lnTo>
                  <a:lnTo>
                    <a:pt x="60960" y="1663700"/>
                  </a:lnTo>
                  <a:lnTo>
                    <a:pt x="60960" y="64770"/>
                  </a:lnTo>
                  <a:lnTo>
                    <a:pt x="4812792" y="64770"/>
                  </a:lnTo>
                  <a:lnTo>
                    <a:pt x="4812792" y="439420"/>
                  </a:lnTo>
                  <a:lnTo>
                    <a:pt x="4834128" y="439420"/>
                  </a:lnTo>
                  <a:lnTo>
                    <a:pt x="4834128" y="64770"/>
                  </a:lnTo>
                  <a:lnTo>
                    <a:pt x="4834128" y="64516"/>
                  </a:lnTo>
                  <a:lnTo>
                    <a:pt x="4834128" y="56896"/>
                  </a:lnTo>
                  <a:lnTo>
                    <a:pt x="4834128" y="43180"/>
                  </a:lnTo>
                  <a:close/>
                </a:path>
                <a:path w="4876800" h="1727200">
                  <a:moveTo>
                    <a:pt x="4876800" y="21844"/>
                  </a:moveTo>
                  <a:lnTo>
                    <a:pt x="4855464" y="21844"/>
                  </a:lnTo>
                  <a:lnTo>
                    <a:pt x="4855464" y="439420"/>
                  </a:lnTo>
                  <a:lnTo>
                    <a:pt x="4876800" y="439420"/>
                  </a:lnTo>
                  <a:lnTo>
                    <a:pt x="4876800" y="21844"/>
                  </a:lnTo>
                  <a:close/>
                </a:path>
                <a:path w="4876800" h="1727200">
                  <a:moveTo>
                    <a:pt x="4876800" y="0"/>
                  </a:moveTo>
                  <a:lnTo>
                    <a:pt x="0" y="0"/>
                  </a:lnTo>
                  <a:lnTo>
                    <a:pt x="0" y="21590"/>
                  </a:lnTo>
                  <a:lnTo>
                    <a:pt x="0" y="1705610"/>
                  </a:lnTo>
                  <a:lnTo>
                    <a:pt x="0" y="1727200"/>
                  </a:lnTo>
                  <a:lnTo>
                    <a:pt x="4876800" y="1727200"/>
                  </a:lnTo>
                  <a:lnTo>
                    <a:pt x="4876800" y="1705864"/>
                  </a:lnTo>
                  <a:lnTo>
                    <a:pt x="4876800" y="1705610"/>
                  </a:lnTo>
                  <a:lnTo>
                    <a:pt x="4876800" y="1286764"/>
                  </a:lnTo>
                  <a:lnTo>
                    <a:pt x="4855464" y="1286764"/>
                  </a:lnTo>
                  <a:lnTo>
                    <a:pt x="4855464" y="1705610"/>
                  </a:lnTo>
                  <a:lnTo>
                    <a:pt x="21336" y="1705610"/>
                  </a:lnTo>
                  <a:lnTo>
                    <a:pt x="21336" y="21590"/>
                  </a:lnTo>
                  <a:lnTo>
                    <a:pt x="4876800" y="21590"/>
                  </a:lnTo>
                  <a:lnTo>
                    <a:pt x="4876800" y="0"/>
                  </a:lnTo>
                  <a:close/>
                </a:path>
              </a:pathLst>
            </a:custGeom>
            <a:solidFill>
              <a:srgbClr val="0D0D0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23">
              <a:extLst>
                <a:ext uri="{FF2B5EF4-FFF2-40B4-BE49-F238E27FC236}">
                  <a16:creationId xmlns:a16="http://schemas.microsoft.com/office/drawing/2014/main" id="{3C0C2234-C1E3-DF50-88AC-B6EDFC214D14}"/>
                </a:ext>
              </a:extLst>
            </p:cNvPr>
            <p:cNvSpPr/>
            <p:nvPr/>
          </p:nvSpPr>
          <p:spPr>
            <a:xfrm>
              <a:off x="3427153" y="3505199"/>
              <a:ext cx="2089173" cy="1610994"/>
            </a:xfrm>
            <a:custGeom>
              <a:avLst/>
              <a:gdLst/>
              <a:ahLst/>
              <a:cxnLst/>
              <a:rect l="l" t="t" r="r" b="b"/>
              <a:pathLst>
                <a:path w="2121535" h="1610995">
                  <a:moveTo>
                    <a:pt x="0" y="1610868"/>
                  </a:moveTo>
                  <a:lnTo>
                    <a:pt x="2121408" y="1610868"/>
                  </a:lnTo>
                  <a:lnTo>
                    <a:pt x="2121408" y="0"/>
                  </a:lnTo>
                  <a:lnTo>
                    <a:pt x="0" y="0"/>
                  </a:lnTo>
                  <a:lnTo>
                    <a:pt x="0" y="1610868"/>
                  </a:lnTo>
                  <a:close/>
                </a:path>
              </a:pathLst>
            </a:custGeom>
            <a:solidFill>
              <a:srgbClr val="E1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24">
              <a:extLst>
                <a:ext uri="{FF2B5EF4-FFF2-40B4-BE49-F238E27FC236}">
                  <a16:creationId xmlns:a16="http://schemas.microsoft.com/office/drawing/2014/main" id="{E0CEB704-3819-0D3C-85BA-5486C52E1DB6}"/>
                </a:ext>
              </a:extLst>
            </p:cNvPr>
            <p:cNvSpPr/>
            <p:nvPr/>
          </p:nvSpPr>
          <p:spPr>
            <a:xfrm>
              <a:off x="5632704" y="4209287"/>
              <a:ext cx="1780539" cy="160020"/>
            </a:xfrm>
            <a:custGeom>
              <a:avLst/>
              <a:gdLst/>
              <a:ahLst/>
              <a:cxnLst/>
              <a:rect l="l" t="t" r="r" b="b"/>
              <a:pathLst>
                <a:path w="1780540" h="160020">
                  <a:moveTo>
                    <a:pt x="1780031" y="0"/>
                  </a:moveTo>
                  <a:lnTo>
                    <a:pt x="0" y="0"/>
                  </a:lnTo>
                  <a:lnTo>
                    <a:pt x="0" y="160020"/>
                  </a:lnTo>
                  <a:lnTo>
                    <a:pt x="1780031" y="160020"/>
                  </a:lnTo>
                  <a:lnTo>
                    <a:pt x="1780031" y="0"/>
                  </a:lnTo>
                  <a:close/>
                </a:path>
              </a:pathLst>
            </a:custGeom>
            <a:solidFill>
              <a:srgbClr val="538235">
                <a:alpha val="1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26">
              <a:extLst>
                <a:ext uri="{FF2B5EF4-FFF2-40B4-BE49-F238E27FC236}">
                  <a16:creationId xmlns:a16="http://schemas.microsoft.com/office/drawing/2014/main" id="{2A7C5D97-A939-DCA9-E373-8F7A535C7AAC}"/>
                </a:ext>
              </a:extLst>
            </p:cNvPr>
            <p:cNvSpPr/>
            <p:nvPr/>
          </p:nvSpPr>
          <p:spPr>
            <a:xfrm>
              <a:off x="5548884" y="3496056"/>
              <a:ext cx="166370" cy="1620520"/>
            </a:xfrm>
            <a:custGeom>
              <a:avLst/>
              <a:gdLst/>
              <a:ahLst/>
              <a:cxnLst/>
              <a:rect l="l" t="t" r="r" b="b"/>
              <a:pathLst>
                <a:path w="166370" h="1620520">
                  <a:moveTo>
                    <a:pt x="166115" y="0"/>
                  </a:moveTo>
                  <a:lnTo>
                    <a:pt x="0" y="0"/>
                  </a:lnTo>
                  <a:lnTo>
                    <a:pt x="0" y="1620012"/>
                  </a:lnTo>
                  <a:lnTo>
                    <a:pt x="166115" y="1620012"/>
                  </a:lnTo>
                  <a:lnTo>
                    <a:pt x="166115" y="0"/>
                  </a:lnTo>
                  <a:close/>
                </a:path>
              </a:pathLst>
            </a:custGeom>
            <a:solidFill>
              <a:srgbClr val="538235">
                <a:alpha val="1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27">
              <a:extLst>
                <a:ext uri="{FF2B5EF4-FFF2-40B4-BE49-F238E27FC236}">
                  <a16:creationId xmlns:a16="http://schemas.microsoft.com/office/drawing/2014/main" id="{2D40A7DF-D244-E9F3-D042-001B47B46D68}"/>
                </a:ext>
              </a:extLst>
            </p:cNvPr>
            <p:cNvSpPr/>
            <p:nvPr/>
          </p:nvSpPr>
          <p:spPr>
            <a:xfrm>
              <a:off x="5516450" y="3496056"/>
              <a:ext cx="166370" cy="1620520"/>
            </a:xfrm>
            <a:custGeom>
              <a:avLst/>
              <a:gdLst/>
              <a:ahLst/>
              <a:cxnLst/>
              <a:rect l="l" t="t" r="r" b="b"/>
              <a:pathLst>
                <a:path w="166370" h="1620520">
                  <a:moveTo>
                    <a:pt x="0" y="1620012"/>
                  </a:moveTo>
                  <a:lnTo>
                    <a:pt x="166115" y="1620012"/>
                  </a:lnTo>
                  <a:lnTo>
                    <a:pt x="166115" y="0"/>
                  </a:lnTo>
                  <a:lnTo>
                    <a:pt x="0" y="0"/>
                  </a:lnTo>
                  <a:lnTo>
                    <a:pt x="0" y="1620012"/>
                  </a:lnTo>
                  <a:close/>
                </a:path>
              </a:pathLst>
            </a:custGeom>
            <a:solidFill>
              <a:schemeClr val="accent6">
                <a:lumMod val="75000"/>
              </a:schemeClr>
            </a:solidFill>
            <a:ln w="12192">
              <a:solidFill>
                <a:srgbClr val="0D0D0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28">
              <a:extLst>
                <a:ext uri="{FF2B5EF4-FFF2-40B4-BE49-F238E27FC236}">
                  <a16:creationId xmlns:a16="http://schemas.microsoft.com/office/drawing/2014/main" id="{7A475CFC-E03D-4424-D8FD-B6102FF6EC74}"/>
                </a:ext>
              </a:extLst>
            </p:cNvPr>
            <p:cNvSpPr/>
            <p:nvPr/>
          </p:nvSpPr>
          <p:spPr>
            <a:xfrm>
              <a:off x="7417307" y="4128516"/>
              <a:ext cx="128270" cy="320040"/>
            </a:xfrm>
            <a:custGeom>
              <a:avLst/>
              <a:gdLst/>
              <a:ahLst/>
              <a:cxnLst/>
              <a:rect l="l" t="t" r="r" b="b"/>
              <a:pathLst>
                <a:path w="128270" h="320039">
                  <a:moveTo>
                    <a:pt x="128016" y="0"/>
                  </a:moveTo>
                  <a:lnTo>
                    <a:pt x="0" y="0"/>
                  </a:lnTo>
                  <a:lnTo>
                    <a:pt x="0" y="320040"/>
                  </a:lnTo>
                  <a:lnTo>
                    <a:pt x="128016" y="320040"/>
                  </a:lnTo>
                  <a:lnTo>
                    <a:pt x="128016" y="0"/>
                  </a:lnTo>
                  <a:close/>
                </a:path>
              </a:pathLst>
            </a:custGeom>
            <a:solidFill>
              <a:srgbClr val="538235">
                <a:alpha val="1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29">
              <a:extLst>
                <a:ext uri="{FF2B5EF4-FFF2-40B4-BE49-F238E27FC236}">
                  <a16:creationId xmlns:a16="http://schemas.microsoft.com/office/drawing/2014/main" id="{36AEA849-F830-7726-85E2-E238D086AB3F}"/>
                </a:ext>
              </a:extLst>
            </p:cNvPr>
            <p:cNvSpPr/>
            <p:nvPr/>
          </p:nvSpPr>
          <p:spPr>
            <a:xfrm>
              <a:off x="7465958" y="4143756"/>
              <a:ext cx="128270" cy="320040"/>
            </a:xfrm>
            <a:custGeom>
              <a:avLst/>
              <a:gdLst/>
              <a:ahLst/>
              <a:cxnLst/>
              <a:rect l="l" t="t" r="r" b="b"/>
              <a:pathLst>
                <a:path w="128270" h="320039">
                  <a:moveTo>
                    <a:pt x="0" y="320040"/>
                  </a:moveTo>
                  <a:lnTo>
                    <a:pt x="128016" y="320040"/>
                  </a:lnTo>
                  <a:lnTo>
                    <a:pt x="128016" y="0"/>
                  </a:lnTo>
                  <a:lnTo>
                    <a:pt x="0" y="0"/>
                  </a:lnTo>
                  <a:lnTo>
                    <a:pt x="0" y="320040"/>
                  </a:lnTo>
                  <a:close/>
                </a:path>
              </a:pathLst>
            </a:custGeom>
            <a:solidFill>
              <a:srgbClr val="538235"/>
            </a:solidFill>
            <a:ln w="12192">
              <a:solidFill>
                <a:srgbClr val="0D0D0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25">
              <a:extLst>
                <a:ext uri="{FF2B5EF4-FFF2-40B4-BE49-F238E27FC236}">
                  <a16:creationId xmlns:a16="http://schemas.microsoft.com/office/drawing/2014/main" id="{84336930-6213-9A0F-AB2A-C88DA8BEFE45}"/>
                </a:ext>
              </a:extLst>
            </p:cNvPr>
            <p:cNvSpPr/>
            <p:nvPr/>
          </p:nvSpPr>
          <p:spPr>
            <a:xfrm>
              <a:off x="5676470" y="4224527"/>
              <a:ext cx="1780539" cy="160020"/>
            </a:xfrm>
            <a:custGeom>
              <a:avLst/>
              <a:gdLst/>
              <a:ahLst/>
              <a:cxnLst/>
              <a:rect l="l" t="t" r="r" b="b"/>
              <a:pathLst>
                <a:path w="1780540" h="160020">
                  <a:moveTo>
                    <a:pt x="0" y="160020"/>
                  </a:moveTo>
                  <a:lnTo>
                    <a:pt x="1780031" y="160020"/>
                  </a:lnTo>
                  <a:lnTo>
                    <a:pt x="1780031" y="0"/>
                  </a:lnTo>
                  <a:lnTo>
                    <a:pt x="0" y="0"/>
                  </a:lnTo>
                  <a:lnTo>
                    <a:pt x="0" y="160020"/>
                  </a:lnTo>
                  <a:close/>
                </a:path>
              </a:pathLst>
            </a:custGeom>
            <a:solidFill>
              <a:schemeClr val="accent6">
                <a:lumMod val="75000"/>
              </a:schemeClr>
            </a:solidFill>
            <a:ln w="12192">
              <a:solidFill>
                <a:srgbClr val="0D0D0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Content Placeholder 99">
            <a:extLst>
              <a:ext uri="{FF2B5EF4-FFF2-40B4-BE49-F238E27FC236}">
                <a16:creationId xmlns:a16="http://schemas.microsoft.com/office/drawing/2014/main" id="{73DD537E-0964-0569-1439-5B695B3A3A2F}"/>
              </a:ext>
            </a:extLst>
          </p:cNvPr>
          <p:cNvPicPr>
            <a:picLocks noChangeAspect="1"/>
          </p:cNvPicPr>
          <p:nvPr/>
        </p:nvPicPr>
        <p:blipFill>
          <a:blip r:embed="rId2"/>
          <a:stretch>
            <a:fillRect/>
          </a:stretch>
        </p:blipFill>
        <p:spPr>
          <a:xfrm>
            <a:off x="8153400" y="2858683"/>
            <a:ext cx="891381" cy="413558"/>
          </a:xfrm>
          <a:prstGeom prst="rect">
            <a:avLst/>
          </a:prstGeom>
        </p:spPr>
      </p:pic>
      <p:sp>
        <p:nvSpPr>
          <p:cNvPr id="18" name="Text Box 2">
            <a:extLst>
              <a:ext uri="{FF2B5EF4-FFF2-40B4-BE49-F238E27FC236}">
                <a16:creationId xmlns:a16="http://schemas.microsoft.com/office/drawing/2014/main" id="{8B63CCB7-FAED-BAA8-3714-955443532CC6}"/>
              </a:ext>
            </a:extLst>
          </p:cNvPr>
          <p:cNvSpPr txBox="1"/>
          <p:nvPr/>
        </p:nvSpPr>
        <p:spPr>
          <a:xfrm>
            <a:off x="838201" y="5676900"/>
            <a:ext cx="16856124" cy="30802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Nhận</a:t>
            </a:r>
            <a:r>
              <a:rPr kumimoji="0" lang="en-US" sz="4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xét</a:t>
            </a:r>
            <a:r>
              <a:rPr kumimoji="0" lang="en-US" sz="4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45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Cứ</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a:t>
            </a:r>
            <a:r>
              <a:rPr kumimoji="0" lang="en-US" sz="45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phản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ứng</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t>
            </a:r>
            <a:r>
              <a:rPr kumimoji="0" lang="en-US" sz="45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45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4</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mol</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khí</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mol</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khí</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tỉ</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lệ</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thuận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áp</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suất</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aphicFrame>
        <p:nvGraphicFramePr>
          <p:cNvPr id="19" name="Content Placeholder 10">
            <a:hlinkClick r:id="" action="ppaction://ole?verb=0"/>
            <a:extLst>
              <a:ext uri="{FF2B5EF4-FFF2-40B4-BE49-F238E27FC236}">
                <a16:creationId xmlns:a16="http://schemas.microsoft.com/office/drawing/2014/main" id="{373698E0-A288-70E4-AEE9-3C533BCE27E8}"/>
              </a:ext>
            </a:extLst>
          </p:cNvPr>
          <p:cNvGraphicFramePr>
            <a:graphicFrameLocks noChangeAspect="1"/>
          </p:cNvGraphicFramePr>
          <p:nvPr>
            <p:extLst>
              <p:ext uri="{D42A27DB-BD31-4B8C-83A1-F6EECF244321}">
                <p14:modId xmlns:p14="http://schemas.microsoft.com/office/powerpoint/2010/main" val="3067010362"/>
              </p:ext>
            </p:extLst>
          </p:nvPr>
        </p:nvGraphicFramePr>
        <p:xfrm>
          <a:off x="7361238" y="6768628"/>
          <a:ext cx="1782762" cy="1270945"/>
        </p:xfrm>
        <a:graphic>
          <a:graphicData uri="http://schemas.openxmlformats.org/presentationml/2006/ole">
            <mc:AlternateContent xmlns:mc="http://schemas.openxmlformats.org/markup-compatibility/2006">
              <mc:Choice xmlns:v="urn:schemas-microsoft-com:vml" Requires="v">
                <p:oleObj r:id="rId3" imgW="520700" imgH="393700" progId="Equation.KSEE3">
                  <p:embed/>
                </p:oleObj>
              </mc:Choice>
              <mc:Fallback>
                <p:oleObj r:id="rId3" imgW="520700" imgH="393700" progId="Equation.KSEE3">
                  <p:embed/>
                  <p:pic>
                    <p:nvPicPr>
                      <p:cNvPr id="11" name="Content Placeholder 10">
                        <a:hlinkClick r:id="" action="ppaction://ole?verb=0"/>
                      </p:cNvPr>
                      <p:cNvPicPr/>
                      <p:nvPr/>
                    </p:nvPicPr>
                    <p:blipFill>
                      <a:blip r:embed="rId4"/>
                      <a:stretch>
                        <a:fillRect/>
                      </a:stretch>
                    </p:blipFill>
                    <p:spPr>
                      <a:xfrm>
                        <a:off x="7361238" y="6768628"/>
                        <a:ext cx="1782762" cy="1270945"/>
                      </a:xfrm>
                      <a:prstGeom prst="rect">
                        <a:avLst/>
                      </a:prstGeom>
                    </p:spPr>
                  </p:pic>
                </p:oleObj>
              </mc:Fallback>
            </mc:AlternateContent>
          </a:graphicData>
        </a:graphic>
      </p:graphicFrame>
      <p:pic>
        <p:nvPicPr>
          <p:cNvPr id="20" name="Picture 2">
            <a:extLst>
              <a:ext uri="{FF2B5EF4-FFF2-40B4-BE49-F238E27FC236}">
                <a16:creationId xmlns:a16="http://schemas.microsoft.com/office/drawing/2014/main" id="{F25FB88D-D10F-9C7A-D0E0-B8C6ECF35BE3}"/>
              </a:ext>
            </a:extLst>
          </p:cNvPr>
          <p:cNvPicPr>
            <a:picLocks noChangeAspect="1"/>
          </p:cNvPicPr>
          <p:nvPr/>
        </p:nvPicPr>
        <p:blipFill>
          <a:blip r:embed="rId5"/>
          <a:srcRect/>
          <a:stretch>
            <a:fillRect/>
          </a:stretch>
        </p:blipFill>
        <p:spPr>
          <a:xfrm>
            <a:off x="16829804" y="8138831"/>
            <a:ext cx="1729041" cy="2320860"/>
          </a:xfrm>
          <a:prstGeom prst="rect">
            <a:avLst/>
          </a:prstGeom>
        </p:spPr>
      </p:pic>
      <p:pic>
        <p:nvPicPr>
          <p:cNvPr id="21" name="Picture 3">
            <a:extLst>
              <a:ext uri="{FF2B5EF4-FFF2-40B4-BE49-F238E27FC236}">
                <a16:creationId xmlns:a16="http://schemas.microsoft.com/office/drawing/2014/main" id="{F85BDAD5-ADD7-B215-02D4-2565C60D3F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270562"/>
            <a:ext cx="1429751" cy="1975477"/>
          </a:xfrm>
          <a:prstGeom prst="rect">
            <a:avLst/>
          </a:prstGeom>
        </p:spPr>
      </p:pic>
    </p:spTree>
    <p:extLst>
      <p:ext uri="{BB962C8B-B14F-4D97-AF65-F5344CB8AC3E}">
        <p14:creationId xmlns:p14="http://schemas.microsoft.com/office/powerpoint/2010/main" val="38767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8" grpId="0"/>
      <p:bldP spid="18"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300983" y="1681863"/>
            <a:ext cx="5512745" cy="1276350"/>
          </a:xfrm>
          <a:prstGeom prst="rect">
            <a:avLst/>
          </a:prstGeom>
        </p:spPr>
        <p:txBody>
          <a:bodyPr lIns="0" tIns="0" rIns="0" bIns="0" rtlCol="0" anchor="t">
            <a:spAutoFit/>
          </a:bodyPr>
          <a:lstStyle/>
          <a:p>
            <a:pPr>
              <a:lnSpc>
                <a:spcPts val="10199"/>
              </a:lnSpc>
              <a:spcBef>
                <a:spcPct val="0"/>
              </a:spcBef>
            </a:pPr>
            <a:r>
              <a:rPr lang="en-US" sz="8499" spc="-84">
                <a:solidFill>
                  <a:srgbClr val="A61105"/>
                </a:solidFill>
                <a:latin typeface="Muli Bold"/>
              </a:rPr>
              <a:t>NỘI DUNG</a:t>
            </a:r>
          </a:p>
        </p:txBody>
      </p:sp>
      <p:grpSp>
        <p:nvGrpSpPr>
          <p:cNvPr id="3" name="Group 3"/>
          <p:cNvGrpSpPr/>
          <p:nvPr/>
        </p:nvGrpSpPr>
        <p:grpSpPr>
          <a:xfrm rot="-10800000">
            <a:off x="-1306086" y="4784384"/>
            <a:ext cx="4985461" cy="4317433"/>
            <a:chOff x="0" y="0"/>
            <a:chExt cx="3619627" cy="3134614"/>
          </a:xfrm>
        </p:grpSpPr>
        <p:sp>
          <p:nvSpPr>
            <p:cNvPr id="4" name="Freeform 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5" name="Group 5"/>
          <p:cNvGrpSpPr/>
          <p:nvPr/>
        </p:nvGrpSpPr>
        <p:grpSpPr>
          <a:xfrm rot="-10800000">
            <a:off x="3061137" y="7468788"/>
            <a:ext cx="3480308" cy="3013963"/>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grpSp>
        <p:nvGrpSpPr>
          <p:cNvPr id="7" name="Group 7"/>
          <p:cNvGrpSpPr/>
          <p:nvPr/>
        </p:nvGrpSpPr>
        <p:grpSpPr>
          <a:xfrm rot="-10800000">
            <a:off x="2780085" y="4005595"/>
            <a:ext cx="1798578" cy="1557577"/>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9" name="Group 9"/>
          <p:cNvGrpSpPr/>
          <p:nvPr/>
        </p:nvGrpSpPr>
        <p:grpSpPr>
          <a:xfrm rot="-10800000">
            <a:off x="300983" y="7795449"/>
            <a:ext cx="3378391" cy="2925703"/>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sp>
        <p:nvSpPr>
          <p:cNvPr id="11" name="TextBox 11"/>
          <p:cNvSpPr txBox="1"/>
          <p:nvPr/>
        </p:nvSpPr>
        <p:spPr>
          <a:xfrm>
            <a:off x="7912131" y="1110856"/>
            <a:ext cx="9864075" cy="1619250"/>
          </a:xfrm>
          <a:prstGeom prst="rect">
            <a:avLst/>
          </a:prstGeom>
        </p:spPr>
        <p:txBody>
          <a:bodyPr lIns="0" tIns="0" rIns="0" bIns="0" rtlCol="0" anchor="t">
            <a:spAutoFit/>
          </a:bodyPr>
          <a:lstStyle/>
          <a:p>
            <a:pPr>
              <a:lnSpc>
                <a:spcPts val="4320"/>
              </a:lnSpc>
            </a:pPr>
            <a:r>
              <a:rPr lang="en-US" sz="3600">
                <a:solidFill>
                  <a:srgbClr val="00BF63"/>
                </a:solidFill>
                <a:latin typeface="Muli Bold Bold"/>
              </a:rPr>
              <a:t>PHẢN ỨNG MỘT CHIỀU, PHẢN ỨNG THUẬN NGHỊCH VÀ CÂN BẰNG HÓA HỌC</a:t>
            </a:r>
          </a:p>
          <a:p>
            <a:pPr>
              <a:lnSpc>
                <a:spcPts val="4320"/>
              </a:lnSpc>
              <a:spcBef>
                <a:spcPct val="0"/>
              </a:spcBef>
            </a:pPr>
            <a:endParaRPr lang="en-US" sz="3600">
              <a:solidFill>
                <a:srgbClr val="00BF63"/>
              </a:solidFill>
              <a:latin typeface="Muli Bold Bold"/>
            </a:endParaRPr>
          </a:p>
        </p:txBody>
      </p:sp>
      <p:sp>
        <p:nvSpPr>
          <p:cNvPr id="12" name="TextBox 12"/>
          <p:cNvSpPr txBox="1"/>
          <p:nvPr/>
        </p:nvSpPr>
        <p:spPr>
          <a:xfrm>
            <a:off x="7912131" y="3520138"/>
            <a:ext cx="9864075" cy="1076325"/>
          </a:xfrm>
          <a:prstGeom prst="rect">
            <a:avLst/>
          </a:prstGeom>
        </p:spPr>
        <p:txBody>
          <a:bodyPr lIns="0" tIns="0" rIns="0" bIns="0" rtlCol="0" anchor="t">
            <a:spAutoFit/>
          </a:bodyPr>
          <a:lstStyle/>
          <a:p>
            <a:pPr>
              <a:lnSpc>
                <a:spcPts val="4320"/>
              </a:lnSpc>
              <a:spcBef>
                <a:spcPct val="0"/>
              </a:spcBef>
            </a:pPr>
            <a:r>
              <a:rPr lang="en-US" sz="3600">
                <a:solidFill>
                  <a:srgbClr val="5E17EB"/>
                </a:solidFill>
                <a:latin typeface="Muli Bold Bold"/>
              </a:rPr>
              <a:t>HẰNG SỐ CÂN BẰNG CỦA PHẢN ỨNG THUẬN NGHỊCH</a:t>
            </a:r>
          </a:p>
        </p:txBody>
      </p:sp>
      <p:sp>
        <p:nvSpPr>
          <p:cNvPr id="13" name="TextBox 13"/>
          <p:cNvSpPr txBox="1"/>
          <p:nvPr/>
        </p:nvSpPr>
        <p:spPr>
          <a:xfrm>
            <a:off x="7912110" y="5929421"/>
            <a:ext cx="9864137" cy="1076325"/>
          </a:xfrm>
          <a:prstGeom prst="rect">
            <a:avLst/>
          </a:prstGeom>
        </p:spPr>
        <p:txBody>
          <a:bodyPr lIns="0" tIns="0" rIns="0" bIns="0" rtlCol="0" anchor="t">
            <a:spAutoFit/>
          </a:bodyPr>
          <a:lstStyle/>
          <a:p>
            <a:pPr>
              <a:lnSpc>
                <a:spcPts val="4320"/>
              </a:lnSpc>
            </a:pPr>
            <a:r>
              <a:rPr lang="en-US" sz="3600">
                <a:solidFill>
                  <a:srgbClr val="FFBD59"/>
                </a:solidFill>
                <a:latin typeface="Muli Bold Bold"/>
              </a:rPr>
              <a:t>SỰ CHUYỂN DỊCH CÂN BẰNG HÓA HỌC</a:t>
            </a:r>
          </a:p>
          <a:p>
            <a:pPr>
              <a:lnSpc>
                <a:spcPts val="4320"/>
              </a:lnSpc>
              <a:spcBef>
                <a:spcPct val="0"/>
              </a:spcBef>
            </a:pPr>
            <a:endParaRPr lang="en-US" sz="3600">
              <a:solidFill>
                <a:srgbClr val="FFBD59"/>
              </a:solidFill>
              <a:latin typeface="Muli Bold Bold"/>
            </a:endParaRPr>
          </a:p>
        </p:txBody>
      </p:sp>
      <p:sp>
        <p:nvSpPr>
          <p:cNvPr id="14" name="AutoShape 14"/>
          <p:cNvSpPr/>
          <p:nvPr/>
        </p:nvSpPr>
        <p:spPr>
          <a:xfrm flipV="1">
            <a:off x="7912131" y="2315275"/>
            <a:ext cx="9864075" cy="4762"/>
          </a:xfrm>
          <a:prstGeom prst="line">
            <a:avLst/>
          </a:prstGeom>
          <a:ln w="85725" cap="flat">
            <a:solidFill>
              <a:srgbClr val="ED945B"/>
            </a:solidFill>
            <a:prstDash val="solid"/>
            <a:headEnd type="none" w="sm" len="sm"/>
            <a:tailEnd type="none" w="sm" len="sm"/>
          </a:ln>
        </p:spPr>
      </p:sp>
      <p:sp>
        <p:nvSpPr>
          <p:cNvPr id="15" name="AutoShape 15"/>
          <p:cNvSpPr/>
          <p:nvPr/>
        </p:nvSpPr>
        <p:spPr>
          <a:xfrm flipV="1">
            <a:off x="7912131" y="4784384"/>
            <a:ext cx="9864096" cy="4762"/>
          </a:xfrm>
          <a:prstGeom prst="line">
            <a:avLst/>
          </a:prstGeom>
          <a:ln w="85725" cap="flat">
            <a:solidFill>
              <a:srgbClr val="F1CC00"/>
            </a:solidFill>
            <a:prstDash val="solid"/>
            <a:headEnd type="none" w="sm" len="sm"/>
            <a:tailEnd type="none" w="sm" len="sm"/>
          </a:ln>
        </p:spPr>
      </p:sp>
      <p:sp>
        <p:nvSpPr>
          <p:cNvPr id="16" name="AutoShape 16"/>
          <p:cNvSpPr/>
          <p:nvPr/>
        </p:nvSpPr>
        <p:spPr>
          <a:xfrm flipV="1">
            <a:off x="7912089" y="6895475"/>
            <a:ext cx="9864096" cy="4762"/>
          </a:xfrm>
          <a:prstGeom prst="line">
            <a:avLst/>
          </a:prstGeom>
          <a:ln w="85725" cap="flat">
            <a:solidFill>
              <a:srgbClr val="00A181"/>
            </a:solidFill>
            <a:prstDash val="solid"/>
            <a:headEnd type="none" w="sm" len="sm"/>
            <a:tailEnd type="none" w="sm" len="sm"/>
          </a:ln>
        </p:spPr>
      </p:sp>
      <p:sp>
        <p:nvSpPr>
          <p:cNvPr id="17" name="TextBox 17"/>
          <p:cNvSpPr txBox="1"/>
          <p:nvPr/>
        </p:nvSpPr>
        <p:spPr>
          <a:xfrm>
            <a:off x="7912069" y="7796321"/>
            <a:ext cx="9864137" cy="1619250"/>
          </a:xfrm>
          <a:prstGeom prst="rect">
            <a:avLst/>
          </a:prstGeom>
        </p:spPr>
        <p:txBody>
          <a:bodyPr lIns="0" tIns="0" rIns="0" bIns="0" rtlCol="0" anchor="t">
            <a:spAutoFit/>
          </a:bodyPr>
          <a:lstStyle/>
          <a:p>
            <a:pPr>
              <a:lnSpc>
                <a:spcPts val="4320"/>
              </a:lnSpc>
            </a:pPr>
            <a:r>
              <a:rPr lang="en-US" sz="3600">
                <a:solidFill>
                  <a:srgbClr val="004AAD"/>
                </a:solidFill>
                <a:latin typeface="Muli Bold Bold"/>
              </a:rPr>
              <a:t>CÁC YẾU TỐ ẢNH HƯỞNG ĐẾN CÂN BẰNG HÓA HỌC</a:t>
            </a:r>
          </a:p>
          <a:p>
            <a:pPr>
              <a:lnSpc>
                <a:spcPts val="4320"/>
              </a:lnSpc>
              <a:spcBef>
                <a:spcPct val="0"/>
              </a:spcBef>
            </a:pPr>
            <a:endParaRPr lang="en-US" sz="3600">
              <a:solidFill>
                <a:srgbClr val="004AAD"/>
              </a:solidFill>
              <a:latin typeface="Muli Bold Bold"/>
            </a:endParaRPr>
          </a:p>
        </p:txBody>
      </p:sp>
      <p:sp>
        <p:nvSpPr>
          <p:cNvPr id="18" name="AutoShape 18"/>
          <p:cNvSpPr/>
          <p:nvPr/>
        </p:nvSpPr>
        <p:spPr>
          <a:xfrm flipV="1">
            <a:off x="7912151" y="9144679"/>
            <a:ext cx="9864096" cy="4762"/>
          </a:xfrm>
          <a:prstGeom prst="line">
            <a:avLst/>
          </a:prstGeom>
          <a:ln w="85725" cap="flat">
            <a:solidFill>
              <a:srgbClr val="004AAD"/>
            </a:solidFill>
            <a:prstDash val="solid"/>
            <a:headEnd type="none" w="sm" len="sm"/>
            <a:tailEnd type="none" w="sm" len="sm"/>
          </a:ln>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 calcmode="lin" valueType="num">
                                      <p:cBhvr additive="base">
                                        <p:cTn id="4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EF86DB7-B855-064E-C41D-20679EDFA4AF}"/>
              </a:ext>
            </a:extLst>
          </p:cNvPr>
          <p:cNvSpPr txBox="1"/>
          <p:nvPr/>
        </p:nvSpPr>
        <p:spPr>
          <a:xfrm>
            <a:off x="690403" y="241959"/>
            <a:ext cx="17003922" cy="666914"/>
          </a:xfrm>
          <a:prstGeom prst="rect">
            <a:avLst/>
          </a:prstGeom>
        </p:spPr>
        <p:txBody>
          <a:bodyPr lIns="0" tIns="0" rIns="0" bIns="0" rtlCol="0" anchor="t">
            <a:spAutoFit/>
          </a:bodyPr>
          <a:lstStyle/>
          <a:p>
            <a:pPr>
              <a:lnSpc>
                <a:spcPts val="5500"/>
              </a:lnSpc>
            </a:pPr>
            <a:r>
              <a:rPr lang="en-US" sz="4500">
                <a:solidFill>
                  <a:srgbClr val="A61105"/>
                </a:solidFill>
                <a:latin typeface="Muli Bold Bold"/>
              </a:rPr>
              <a:t>IV. CÁC YẾU TỐ ẢNH H</a:t>
            </a:r>
            <a:r>
              <a:rPr lang="vi-VN" sz="4500">
                <a:solidFill>
                  <a:srgbClr val="A61105"/>
                </a:solidFill>
                <a:latin typeface="Muli Bold Bold"/>
              </a:rPr>
              <a:t>ƯỞNG</a:t>
            </a:r>
            <a:r>
              <a:rPr lang="en-US" sz="4500">
                <a:solidFill>
                  <a:srgbClr val="A61105"/>
                </a:solidFill>
                <a:latin typeface="Muli Bold Bold"/>
              </a:rPr>
              <a:t> ĐẾN CÂN BẰNG HÓA HỌC</a:t>
            </a:r>
          </a:p>
        </p:txBody>
      </p:sp>
      <p:sp>
        <p:nvSpPr>
          <p:cNvPr id="6" name="TextBox 4">
            <a:extLst>
              <a:ext uri="{FF2B5EF4-FFF2-40B4-BE49-F238E27FC236}">
                <a16:creationId xmlns:a16="http://schemas.microsoft.com/office/drawing/2014/main" id="{58332CC4-F2CC-677A-E36C-F3CC7DB87D49}"/>
              </a:ext>
            </a:extLst>
          </p:cNvPr>
          <p:cNvSpPr txBox="1"/>
          <p:nvPr/>
        </p:nvSpPr>
        <p:spPr>
          <a:xfrm>
            <a:off x="838201" y="1077377"/>
            <a:ext cx="8458200" cy="711200"/>
          </a:xfrm>
          <a:prstGeom prst="rect">
            <a:avLst/>
          </a:prstGeom>
        </p:spPr>
        <p:txBody>
          <a:bodyPr wrap="square" lIns="0" tIns="0" rIns="0" bIns="0" rtlCol="0" anchor="t">
            <a:spAutoFit/>
          </a:bodyPr>
          <a:lstStyle/>
          <a:p>
            <a:pPr>
              <a:lnSpc>
                <a:spcPts val="5500"/>
              </a:lnSpc>
            </a:pPr>
            <a:r>
              <a:rPr lang="en-US" sz="5000">
                <a:solidFill>
                  <a:srgbClr val="5E17EB"/>
                </a:solidFill>
                <a:latin typeface="Muli Bold Bold"/>
              </a:rPr>
              <a:t>2. Ảnh h</a:t>
            </a:r>
            <a:r>
              <a:rPr lang="vi-VN" sz="5000">
                <a:solidFill>
                  <a:srgbClr val="5E17EB"/>
                </a:solidFill>
                <a:latin typeface="Muli Bold Bold"/>
              </a:rPr>
              <a:t>ưởn</a:t>
            </a:r>
            <a:r>
              <a:rPr lang="en-US" sz="5000">
                <a:solidFill>
                  <a:srgbClr val="5E17EB"/>
                </a:solidFill>
                <a:latin typeface="Muli Bold Bold"/>
              </a:rPr>
              <a:t>g của áp suất</a:t>
            </a:r>
            <a:endParaRPr lang="en-US" sz="5000">
              <a:solidFill>
                <a:srgbClr val="FF3131"/>
              </a:solidFill>
              <a:latin typeface="Muli Bold Bold"/>
            </a:endParaRPr>
          </a:p>
        </p:txBody>
      </p:sp>
      <p:pic>
        <p:nvPicPr>
          <p:cNvPr id="3" name="mô phỏng ảnh hưởng của áp suất">
            <a:hlinkClick r:id="" action="ppaction://media"/>
            <a:extLst>
              <a:ext uri="{FF2B5EF4-FFF2-40B4-BE49-F238E27FC236}">
                <a16:creationId xmlns:a16="http://schemas.microsoft.com/office/drawing/2014/main" id="{C5E8649C-EB5D-095D-D003-D70878C8DD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1" y="1781057"/>
            <a:ext cx="15163800" cy="852963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3097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mute="1">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EF86DB7-B855-064E-C41D-20679EDFA4AF}"/>
              </a:ext>
            </a:extLst>
          </p:cNvPr>
          <p:cNvSpPr txBox="1"/>
          <p:nvPr/>
        </p:nvSpPr>
        <p:spPr>
          <a:xfrm>
            <a:off x="690403" y="241959"/>
            <a:ext cx="17003922" cy="666914"/>
          </a:xfrm>
          <a:prstGeom prst="rect">
            <a:avLst/>
          </a:prstGeom>
        </p:spPr>
        <p:txBody>
          <a:bodyPr lIns="0" tIns="0" rIns="0" bIns="0" rtlCol="0" anchor="t">
            <a:spAutoFit/>
          </a:bodyPr>
          <a:lstStyle/>
          <a:p>
            <a:pPr>
              <a:lnSpc>
                <a:spcPts val="5500"/>
              </a:lnSpc>
            </a:pPr>
            <a:r>
              <a:rPr lang="en-US" sz="4500">
                <a:solidFill>
                  <a:srgbClr val="A61105"/>
                </a:solidFill>
                <a:latin typeface="Muli Bold Bold"/>
              </a:rPr>
              <a:t>IV. CÁC YẾU TỐ ẢNH H</a:t>
            </a:r>
            <a:r>
              <a:rPr lang="vi-VN" sz="4500">
                <a:solidFill>
                  <a:srgbClr val="A61105"/>
                </a:solidFill>
                <a:latin typeface="Muli Bold Bold"/>
              </a:rPr>
              <a:t>ƯỞNG</a:t>
            </a:r>
            <a:r>
              <a:rPr lang="en-US" sz="4500">
                <a:solidFill>
                  <a:srgbClr val="A61105"/>
                </a:solidFill>
                <a:latin typeface="Muli Bold Bold"/>
              </a:rPr>
              <a:t> ĐẾN CÂN BẰNG HÓA HỌC</a:t>
            </a:r>
          </a:p>
        </p:txBody>
      </p:sp>
      <p:sp>
        <p:nvSpPr>
          <p:cNvPr id="6" name="TextBox 4">
            <a:extLst>
              <a:ext uri="{FF2B5EF4-FFF2-40B4-BE49-F238E27FC236}">
                <a16:creationId xmlns:a16="http://schemas.microsoft.com/office/drawing/2014/main" id="{58332CC4-F2CC-677A-E36C-F3CC7DB87D49}"/>
              </a:ext>
            </a:extLst>
          </p:cNvPr>
          <p:cNvSpPr txBox="1"/>
          <p:nvPr/>
        </p:nvSpPr>
        <p:spPr>
          <a:xfrm>
            <a:off x="838201" y="1077377"/>
            <a:ext cx="8458200" cy="711200"/>
          </a:xfrm>
          <a:prstGeom prst="rect">
            <a:avLst/>
          </a:prstGeom>
        </p:spPr>
        <p:txBody>
          <a:bodyPr wrap="square" lIns="0" tIns="0" rIns="0" bIns="0" rtlCol="0" anchor="t">
            <a:spAutoFit/>
          </a:bodyPr>
          <a:lstStyle/>
          <a:p>
            <a:pPr>
              <a:lnSpc>
                <a:spcPts val="5500"/>
              </a:lnSpc>
            </a:pPr>
            <a:r>
              <a:rPr lang="en-US" sz="5000">
                <a:solidFill>
                  <a:srgbClr val="5E17EB"/>
                </a:solidFill>
                <a:latin typeface="Muli Bold Bold"/>
              </a:rPr>
              <a:t>2. Ảnh h</a:t>
            </a:r>
            <a:r>
              <a:rPr lang="vi-VN" sz="5000">
                <a:solidFill>
                  <a:srgbClr val="5E17EB"/>
                </a:solidFill>
                <a:latin typeface="Muli Bold Bold"/>
              </a:rPr>
              <a:t>ưởn</a:t>
            </a:r>
            <a:r>
              <a:rPr lang="en-US" sz="5000">
                <a:solidFill>
                  <a:srgbClr val="5E17EB"/>
                </a:solidFill>
                <a:latin typeface="Muli Bold Bold"/>
              </a:rPr>
              <a:t>g của áp suất</a:t>
            </a:r>
            <a:endParaRPr lang="en-US" sz="5000">
              <a:solidFill>
                <a:srgbClr val="FF3131"/>
              </a:solidFill>
              <a:latin typeface="Muli Bold Bold"/>
            </a:endParaRPr>
          </a:p>
        </p:txBody>
      </p:sp>
      <p:grpSp>
        <p:nvGrpSpPr>
          <p:cNvPr id="3" name="object 19">
            <a:extLst>
              <a:ext uri="{FF2B5EF4-FFF2-40B4-BE49-F238E27FC236}">
                <a16:creationId xmlns:a16="http://schemas.microsoft.com/office/drawing/2014/main" id="{E09B0F4C-F437-FDD9-26CF-CC4CB9BB02FE}"/>
              </a:ext>
            </a:extLst>
          </p:cNvPr>
          <p:cNvGrpSpPr/>
          <p:nvPr/>
        </p:nvGrpSpPr>
        <p:grpSpPr>
          <a:xfrm>
            <a:off x="2156481" y="4217205"/>
            <a:ext cx="4392036" cy="1727201"/>
            <a:chOff x="3366516" y="3439159"/>
            <a:chExt cx="4876800" cy="1727200"/>
          </a:xfrm>
        </p:grpSpPr>
        <p:sp>
          <p:nvSpPr>
            <p:cNvPr id="4" name="object 22">
              <a:extLst>
                <a:ext uri="{FF2B5EF4-FFF2-40B4-BE49-F238E27FC236}">
                  <a16:creationId xmlns:a16="http://schemas.microsoft.com/office/drawing/2014/main" id="{C5AA0D22-AF46-C520-1EB8-023AE9683ED5}"/>
                </a:ext>
              </a:extLst>
            </p:cNvPr>
            <p:cNvSpPr/>
            <p:nvPr/>
          </p:nvSpPr>
          <p:spPr>
            <a:xfrm>
              <a:off x="3366516" y="3439159"/>
              <a:ext cx="4876800" cy="1727200"/>
            </a:xfrm>
            <a:custGeom>
              <a:avLst/>
              <a:gdLst/>
              <a:ahLst/>
              <a:cxnLst/>
              <a:rect l="l" t="t" r="r" b="b"/>
              <a:pathLst>
                <a:path w="4876800" h="1727200">
                  <a:moveTo>
                    <a:pt x="4834128" y="1286764"/>
                  </a:moveTo>
                  <a:lnTo>
                    <a:pt x="4812792" y="1286764"/>
                  </a:lnTo>
                  <a:lnTo>
                    <a:pt x="4812792" y="1663192"/>
                  </a:lnTo>
                  <a:lnTo>
                    <a:pt x="4834128" y="1663192"/>
                  </a:lnTo>
                  <a:lnTo>
                    <a:pt x="4834128" y="1286764"/>
                  </a:lnTo>
                  <a:close/>
                </a:path>
                <a:path w="4876800" h="1727200">
                  <a:moveTo>
                    <a:pt x="4834128" y="43180"/>
                  </a:moveTo>
                  <a:lnTo>
                    <a:pt x="42672" y="43180"/>
                  </a:lnTo>
                  <a:lnTo>
                    <a:pt x="42672" y="56896"/>
                  </a:lnTo>
                  <a:lnTo>
                    <a:pt x="42672" y="64770"/>
                  </a:lnTo>
                  <a:lnTo>
                    <a:pt x="42672" y="1663700"/>
                  </a:lnTo>
                  <a:lnTo>
                    <a:pt x="42672" y="1676908"/>
                  </a:lnTo>
                  <a:lnTo>
                    <a:pt x="42672" y="1684020"/>
                  </a:lnTo>
                  <a:lnTo>
                    <a:pt x="4834128" y="1684020"/>
                  </a:lnTo>
                  <a:lnTo>
                    <a:pt x="4834128" y="1676908"/>
                  </a:lnTo>
                  <a:lnTo>
                    <a:pt x="4834128" y="1663700"/>
                  </a:lnTo>
                  <a:lnTo>
                    <a:pt x="3811524" y="1663700"/>
                  </a:lnTo>
                  <a:lnTo>
                    <a:pt x="3811524" y="1676908"/>
                  </a:lnTo>
                  <a:lnTo>
                    <a:pt x="2182368" y="1676908"/>
                  </a:lnTo>
                  <a:lnTo>
                    <a:pt x="2182368" y="1663700"/>
                  </a:lnTo>
                  <a:lnTo>
                    <a:pt x="60960" y="1663700"/>
                  </a:lnTo>
                  <a:lnTo>
                    <a:pt x="60960" y="64770"/>
                  </a:lnTo>
                  <a:lnTo>
                    <a:pt x="4812792" y="64770"/>
                  </a:lnTo>
                  <a:lnTo>
                    <a:pt x="4812792" y="439420"/>
                  </a:lnTo>
                  <a:lnTo>
                    <a:pt x="4834128" y="439420"/>
                  </a:lnTo>
                  <a:lnTo>
                    <a:pt x="4834128" y="64770"/>
                  </a:lnTo>
                  <a:lnTo>
                    <a:pt x="4834128" y="64516"/>
                  </a:lnTo>
                  <a:lnTo>
                    <a:pt x="4834128" y="56896"/>
                  </a:lnTo>
                  <a:lnTo>
                    <a:pt x="4834128" y="43180"/>
                  </a:lnTo>
                  <a:close/>
                </a:path>
                <a:path w="4876800" h="1727200">
                  <a:moveTo>
                    <a:pt x="4876800" y="21844"/>
                  </a:moveTo>
                  <a:lnTo>
                    <a:pt x="4855464" y="21844"/>
                  </a:lnTo>
                  <a:lnTo>
                    <a:pt x="4855464" y="439420"/>
                  </a:lnTo>
                  <a:lnTo>
                    <a:pt x="4876800" y="439420"/>
                  </a:lnTo>
                  <a:lnTo>
                    <a:pt x="4876800" y="21844"/>
                  </a:lnTo>
                  <a:close/>
                </a:path>
                <a:path w="4876800" h="1727200">
                  <a:moveTo>
                    <a:pt x="4876800" y="0"/>
                  </a:moveTo>
                  <a:lnTo>
                    <a:pt x="0" y="0"/>
                  </a:lnTo>
                  <a:lnTo>
                    <a:pt x="0" y="21590"/>
                  </a:lnTo>
                  <a:lnTo>
                    <a:pt x="0" y="1705610"/>
                  </a:lnTo>
                  <a:lnTo>
                    <a:pt x="0" y="1727200"/>
                  </a:lnTo>
                  <a:lnTo>
                    <a:pt x="4876800" y="1727200"/>
                  </a:lnTo>
                  <a:lnTo>
                    <a:pt x="4876800" y="1705864"/>
                  </a:lnTo>
                  <a:lnTo>
                    <a:pt x="4876800" y="1705610"/>
                  </a:lnTo>
                  <a:lnTo>
                    <a:pt x="4876800" y="1286764"/>
                  </a:lnTo>
                  <a:lnTo>
                    <a:pt x="4855464" y="1286764"/>
                  </a:lnTo>
                  <a:lnTo>
                    <a:pt x="4855464" y="1705610"/>
                  </a:lnTo>
                  <a:lnTo>
                    <a:pt x="21336" y="1705610"/>
                  </a:lnTo>
                  <a:lnTo>
                    <a:pt x="21336" y="21590"/>
                  </a:lnTo>
                  <a:lnTo>
                    <a:pt x="4876800" y="21590"/>
                  </a:lnTo>
                  <a:lnTo>
                    <a:pt x="4876800" y="0"/>
                  </a:lnTo>
                  <a:close/>
                </a:path>
              </a:pathLst>
            </a:custGeom>
            <a:solidFill>
              <a:srgbClr val="0D0D0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23">
              <a:extLst>
                <a:ext uri="{FF2B5EF4-FFF2-40B4-BE49-F238E27FC236}">
                  <a16:creationId xmlns:a16="http://schemas.microsoft.com/office/drawing/2014/main" id="{960891B8-AD3D-D0A2-5926-98425A60B9A2}"/>
                </a:ext>
              </a:extLst>
            </p:cNvPr>
            <p:cNvSpPr/>
            <p:nvPr/>
          </p:nvSpPr>
          <p:spPr>
            <a:xfrm>
              <a:off x="3427153" y="3505199"/>
              <a:ext cx="1384086" cy="1610994"/>
            </a:xfrm>
            <a:custGeom>
              <a:avLst/>
              <a:gdLst/>
              <a:ahLst/>
              <a:cxnLst/>
              <a:rect l="l" t="t" r="r" b="b"/>
              <a:pathLst>
                <a:path w="2121535" h="1610995">
                  <a:moveTo>
                    <a:pt x="0" y="1610868"/>
                  </a:moveTo>
                  <a:lnTo>
                    <a:pt x="2121408" y="1610868"/>
                  </a:lnTo>
                  <a:lnTo>
                    <a:pt x="2121408" y="0"/>
                  </a:lnTo>
                  <a:lnTo>
                    <a:pt x="0" y="0"/>
                  </a:lnTo>
                  <a:lnTo>
                    <a:pt x="0" y="1610868"/>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24">
              <a:extLst>
                <a:ext uri="{FF2B5EF4-FFF2-40B4-BE49-F238E27FC236}">
                  <a16:creationId xmlns:a16="http://schemas.microsoft.com/office/drawing/2014/main" id="{1514C1CF-BDA2-5D15-6661-C23126D8F782}"/>
                </a:ext>
              </a:extLst>
            </p:cNvPr>
            <p:cNvSpPr/>
            <p:nvPr/>
          </p:nvSpPr>
          <p:spPr>
            <a:xfrm>
              <a:off x="5632704" y="4209287"/>
              <a:ext cx="1780539" cy="160020"/>
            </a:xfrm>
            <a:custGeom>
              <a:avLst/>
              <a:gdLst/>
              <a:ahLst/>
              <a:cxnLst/>
              <a:rect l="l" t="t" r="r" b="b"/>
              <a:pathLst>
                <a:path w="1780540" h="160020">
                  <a:moveTo>
                    <a:pt x="1780031" y="0"/>
                  </a:moveTo>
                  <a:lnTo>
                    <a:pt x="0" y="0"/>
                  </a:lnTo>
                  <a:lnTo>
                    <a:pt x="0" y="160020"/>
                  </a:lnTo>
                  <a:lnTo>
                    <a:pt x="1780031" y="160020"/>
                  </a:lnTo>
                  <a:lnTo>
                    <a:pt x="1780031" y="0"/>
                  </a:lnTo>
                  <a:close/>
                </a:path>
              </a:pathLst>
            </a:custGeom>
            <a:solidFill>
              <a:srgbClr val="538235">
                <a:alpha val="1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26">
              <a:extLst>
                <a:ext uri="{FF2B5EF4-FFF2-40B4-BE49-F238E27FC236}">
                  <a16:creationId xmlns:a16="http://schemas.microsoft.com/office/drawing/2014/main" id="{0E1A9041-247C-0220-0FDD-198DBAECBE8C}"/>
                </a:ext>
              </a:extLst>
            </p:cNvPr>
            <p:cNvSpPr/>
            <p:nvPr/>
          </p:nvSpPr>
          <p:spPr>
            <a:xfrm>
              <a:off x="5548884" y="3496056"/>
              <a:ext cx="166370" cy="1620520"/>
            </a:xfrm>
            <a:custGeom>
              <a:avLst/>
              <a:gdLst/>
              <a:ahLst/>
              <a:cxnLst/>
              <a:rect l="l" t="t" r="r" b="b"/>
              <a:pathLst>
                <a:path w="166370" h="1620520">
                  <a:moveTo>
                    <a:pt x="166115" y="0"/>
                  </a:moveTo>
                  <a:lnTo>
                    <a:pt x="0" y="0"/>
                  </a:lnTo>
                  <a:lnTo>
                    <a:pt x="0" y="1620012"/>
                  </a:lnTo>
                  <a:lnTo>
                    <a:pt x="166115" y="1620012"/>
                  </a:lnTo>
                  <a:lnTo>
                    <a:pt x="166115" y="0"/>
                  </a:lnTo>
                  <a:close/>
                </a:path>
              </a:pathLst>
            </a:custGeom>
            <a:solidFill>
              <a:srgbClr val="538235">
                <a:alpha val="1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27">
              <a:extLst>
                <a:ext uri="{FF2B5EF4-FFF2-40B4-BE49-F238E27FC236}">
                  <a16:creationId xmlns:a16="http://schemas.microsoft.com/office/drawing/2014/main" id="{4B1A88C8-DE8B-0B8D-9B6A-66EFA62372D4}"/>
                </a:ext>
              </a:extLst>
            </p:cNvPr>
            <p:cNvSpPr/>
            <p:nvPr/>
          </p:nvSpPr>
          <p:spPr>
            <a:xfrm>
              <a:off x="4786685" y="3496056"/>
              <a:ext cx="166370" cy="1620520"/>
            </a:xfrm>
            <a:custGeom>
              <a:avLst/>
              <a:gdLst/>
              <a:ahLst/>
              <a:cxnLst/>
              <a:rect l="l" t="t" r="r" b="b"/>
              <a:pathLst>
                <a:path w="166370" h="1620520">
                  <a:moveTo>
                    <a:pt x="0" y="1620012"/>
                  </a:moveTo>
                  <a:lnTo>
                    <a:pt x="166115" y="1620012"/>
                  </a:lnTo>
                  <a:lnTo>
                    <a:pt x="166115" y="0"/>
                  </a:lnTo>
                  <a:lnTo>
                    <a:pt x="0" y="0"/>
                  </a:lnTo>
                  <a:lnTo>
                    <a:pt x="0" y="1620012"/>
                  </a:lnTo>
                  <a:close/>
                </a:path>
              </a:pathLst>
            </a:custGeom>
            <a:solidFill>
              <a:schemeClr val="accent6">
                <a:lumMod val="75000"/>
              </a:schemeClr>
            </a:solidFill>
            <a:ln w="12192">
              <a:solidFill>
                <a:srgbClr val="0D0D0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28">
              <a:extLst>
                <a:ext uri="{FF2B5EF4-FFF2-40B4-BE49-F238E27FC236}">
                  <a16:creationId xmlns:a16="http://schemas.microsoft.com/office/drawing/2014/main" id="{4C8489B2-92E2-89A2-DEB5-31CEF4A64751}"/>
                </a:ext>
              </a:extLst>
            </p:cNvPr>
            <p:cNvSpPr/>
            <p:nvPr/>
          </p:nvSpPr>
          <p:spPr>
            <a:xfrm>
              <a:off x="7417307" y="4128516"/>
              <a:ext cx="128270" cy="320040"/>
            </a:xfrm>
            <a:custGeom>
              <a:avLst/>
              <a:gdLst/>
              <a:ahLst/>
              <a:cxnLst/>
              <a:rect l="l" t="t" r="r" b="b"/>
              <a:pathLst>
                <a:path w="128270" h="320039">
                  <a:moveTo>
                    <a:pt x="128016" y="0"/>
                  </a:moveTo>
                  <a:lnTo>
                    <a:pt x="0" y="0"/>
                  </a:lnTo>
                  <a:lnTo>
                    <a:pt x="0" y="320040"/>
                  </a:lnTo>
                  <a:lnTo>
                    <a:pt x="128016" y="320040"/>
                  </a:lnTo>
                  <a:lnTo>
                    <a:pt x="128016" y="0"/>
                  </a:lnTo>
                  <a:close/>
                </a:path>
              </a:pathLst>
            </a:custGeom>
            <a:solidFill>
              <a:srgbClr val="538235">
                <a:alpha val="1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29">
              <a:extLst>
                <a:ext uri="{FF2B5EF4-FFF2-40B4-BE49-F238E27FC236}">
                  <a16:creationId xmlns:a16="http://schemas.microsoft.com/office/drawing/2014/main" id="{21F6BC30-A2DD-1604-5A78-4F6B83511E6D}"/>
                </a:ext>
              </a:extLst>
            </p:cNvPr>
            <p:cNvSpPr/>
            <p:nvPr/>
          </p:nvSpPr>
          <p:spPr>
            <a:xfrm>
              <a:off x="6736193" y="4143756"/>
              <a:ext cx="128270" cy="320040"/>
            </a:xfrm>
            <a:custGeom>
              <a:avLst/>
              <a:gdLst/>
              <a:ahLst/>
              <a:cxnLst/>
              <a:rect l="l" t="t" r="r" b="b"/>
              <a:pathLst>
                <a:path w="128270" h="320039">
                  <a:moveTo>
                    <a:pt x="0" y="320040"/>
                  </a:moveTo>
                  <a:lnTo>
                    <a:pt x="128016" y="320040"/>
                  </a:lnTo>
                  <a:lnTo>
                    <a:pt x="128016" y="0"/>
                  </a:lnTo>
                  <a:lnTo>
                    <a:pt x="0" y="0"/>
                  </a:lnTo>
                  <a:lnTo>
                    <a:pt x="0" y="320040"/>
                  </a:lnTo>
                  <a:close/>
                </a:path>
              </a:pathLst>
            </a:custGeom>
            <a:solidFill>
              <a:srgbClr val="538235"/>
            </a:solidFill>
            <a:ln w="12192">
              <a:solidFill>
                <a:srgbClr val="0D0D0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25">
              <a:extLst>
                <a:ext uri="{FF2B5EF4-FFF2-40B4-BE49-F238E27FC236}">
                  <a16:creationId xmlns:a16="http://schemas.microsoft.com/office/drawing/2014/main" id="{839C547B-FB70-155E-522B-F5AFA2B5149B}"/>
                </a:ext>
              </a:extLst>
            </p:cNvPr>
            <p:cNvSpPr/>
            <p:nvPr/>
          </p:nvSpPr>
          <p:spPr>
            <a:xfrm>
              <a:off x="4962922" y="4224527"/>
              <a:ext cx="1780539" cy="160020"/>
            </a:xfrm>
            <a:custGeom>
              <a:avLst/>
              <a:gdLst/>
              <a:ahLst/>
              <a:cxnLst/>
              <a:rect l="l" t="t" r="r" b="b"/>
              <a:pathLst>
                <a:path w="1780540" h="160020">
                  <a:moveTo>
                    <a:pt x="0" y="160020"/>
                  </a:moveTo>
                  <a:lnTo>
                    <a:pt x="1780031" y="160020"/>
                  </a:lnTo>
                  <a:lnTo>
                    <a:pt x="1780031" y="0"/>
                  </a:lnTo>
                  <a:lnTo>
                    <a:pt x="0" y="0"/>
                  </a:lnTo>
                  <a:lnTo>
                    <a:pt x="0" y="160020"/>
                  </a:lnTo>
                  <a:close/>
                </a:path>
              </a:pathLst>
            </a:custGeom>
            <a:solidFill>
              <a:schemeClr val="accent6">
                <a:lumMod val="75000"/>
              </a:schemeClr>
            </a:solidFill>
            <a:ln w="12192">
              <a:solidFill>
                <a:srgbClr val="0D0D0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bject 30">
            <a:extLst>
              <a:ext uri="{FF2B5EF4-FFF2-40B4-BE49-F238E27FC236}">
                <a16:creationId xmlns:a16="http://schemas.microsoft.com/office/drawing/2014/main" id="{033ACB26-CF7D-AC05-0E4A-2ED68E918B36}"/>
              </a:ext>
            </a:extLst>
          </p:cNvPr>
          <p:cNvSpPr/>
          <p:nvPr/>
        </p:nvSpPr>
        <p:spPr>
          <a:xfrm>
            <a:off x="7025005" y="4236361"/>
            <a:ext cx="2706965" cy="1727201"/>
          </a:xfrm>
          <a:prstGeom prst="rect">
            <a:avLst/>
          </a:prstGeom>
          <a:gradFill>
            <a:gsLst>
              <a:gs pos="0">
                <a:srgbClr val="007BD3"/>
              </a:gs>
              <a:gs pos="100000">
                <a:srgbClr val="034373"/>
              </a:gs>
            </a:gsLst>
            <a:lin ang="5400000" scaled="0"/>
          </a:gra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35">
            <a:extLst>
              <a:ext uri="{FF2B5EF4-FFF2-40B4-BE49-F238E27FC236}">
                <a16:creationId xmlns:a16="http://schemas.microsoft.com/office/drawing/2014/main" id="{98699F5B-1CAC-197F-AE09-06D7940D911D}"/>
              </a:ext>
            </a:extLst>
          </p:cNvPr>
          <p:cNvSpPr txBox="1"/>
          <p:nvPr/>
        </p:nvSpPr>
        <p:spPr>
          <a:xfrm>
            <a:off x="7393816" y="4376350"/>
            <a:ext cx="2338154" cy="1364925"/>
          </a:xfrm>
          <a:prstGeom prst="rect">
            <a:avLst/>
          </a:prstGeom>
        </p:spPr>
        <p:txBody>
          <a:bodyPr vert="horz" wrap="square" lIns="0" tIns="9525" rIns="0" bIns="0" rtlCol="0">
            <a:spAutoFit/>
          </a:bodyPr>
          <a:lstStyle/>
          <a:p>
            <a:pPr marL="12700" marR="5080" lvl="0" indent="168910" algn="l" defTabSz="914400" rtl="0" eaLnBrk="1" fontAlgn="auto" latinLnBrk="0" hangingPunct="1">
              <a:lnSpc>
                <a:spcPct val="101000"/>
              </a:lnSpc>
              <a:spcBef>
                <a:spcPts val="75"/>
              </a:spcBef>
              <a:spcAft>
                <a:spcPts val="0"/>
              </a:spcAft>
              <a:buClrTx/>
              <a:buSzTx/>
              <a:buFontTx/>
              <a:buNone/>
              <a:tabLst/>
              <a:defRPr/>
            </a:pPr>
            <a:r>
              <a:rPr kumimoji="0" lang="en-US" sz="4500" b="1" i="0" u="none" strike="noStrike" kern="1200" cap="none" spc="-145" normalizeH="0" baseline="0" noProof="0" dirty="0">
                <a:ln>
                  <a:noFill/>
                </a:ln>
                <a:solidFill>
                  <a:srgbClr val="FFFFFF"/>
                </a:solidFill>
                <a:effectLst/>
                <a:uLnTx/>
                <a:uFillTx/>
                <a:latin typeface="Arial" panose="020B0604020202020204"/>
                <a:ea typeface="+mn-ea"/>
                <a:cs typeface="Arial" panose="020B0604020202020204"/>
              </a:rPr>
              <a:t>TĂNG</a:t>
            </a:r>
            <a:r>
              <a:rPr kumimoji="0" sz="4500" b="1" i="0" u="none" strike="noStrike" kern="1200" cap="none" spc="-145" normalizeH="0" baseline="0" noProof="0" dirty="0">
                <a:ln>
                  <a:noFill/>
                </a:ln>
                <a:solidFill>
                  <a:srgbClr val="FFFFFF"/>
                </a:solidFill>
                <a:effectLst/>
                <a:uLnTx/>
                <a:uFillTx/>
                <a:latin typeface="Arial" panose="020B0604020202020204"/>
                <a:ea typeface="+mn-ea"/>
                <a:cs typeface="Arial" panose="020B0604020202020204"/>
              </a:rPr>
              <a:t>  </a:t>
            </a:r>
            <a:r>
              <a:rPr kumimoji="0" sz="4500" b="1" i="0" u="none" strike="noStrike" kern="1200" cap="none" spc="-305" normalizeH="0" baseline="0" noProof="0" dirty="0">
                <a:ln>
                  <a:noFill/>
                </a:ln>
                <a:solidFill>
                  <a:srgbClr val="FFFFFF"/>
                </a:solidFill>
                <a:effectLst/>
                <a:uLnTx/>
                <a:uFillTx/>
                <a:latin typeface="Arial" panose="020B0604020202020204"/>
                <a:ea typeface="+mn-ea"/>
                <a:cs typeface="Arial" panose="020B0604020202020204"/>
              </a:rPr>
              <a:t>ÁP</a:t>
            </a:r>
            <a:r>
              <a:rPr kumimoji="0" sz="4500" b="1" i="0" u="none" strike="noStrike" kern="1200" cap="none" spc="-225" normalizeH="0" baseline="0" noProof="0" dirty="0">
                <a:ln>
                  <a:noFill/>
                </a:ln>
                <a:solidFill>
                  <a:srgbClr val="FFFFFF"/>
                </a:solidFill>
                <a:effectLst/>
                <a:uLnTx/>
                <a:uFillTx/>
                <a:latin typeface="Arial" panose="020B0604020202020204"/>
                <a:ea typeface="+mn-ea"/>
                <a:cs typeface="Arial" panose="020B0604020202020204"/>
              </a:rPr>
              <a:t> </a:t>
            </a:r>
            <a:r>
              <a:rPr kumimoji="0" sz="4500" b="1" i="0" u="none" strike="noStrike" kern="1200" cap="none" spc="-360" normalizeH="0" baseline="0" noProof="0" dirty="0">
                <a:ln>
                  <a:noFill/>
                </a:ln>
                <a:solidFill>
                  <a:srgbClr val="FFFFFF"/>
                </a:solidFill>
                <a:effectLst/>
                <a:uLnTx/>
                <a:uFillTx/>
                <a:latin typeface="Arial" panose="020B0604020202020204"/>
                <a:ea typeface="+mn-ea"/>
                <a:cs typeface="Arial" panose="020B0604020202020204"/>
              </a:rPr>
              <a:t>SUẤT</a:t>
            </a:r>
            <a:endParaRPr kumimoji="0" sz="45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6" name="Text Box 39">
            <a:extLst>
              <a:ext uri="{FF2B5EF4-FFF2-40B4-BE49-F238E27FC236}">
                <a16:creationId xmlns:a16="http://schemas.microsoft.com/office/drawing/2014/main" id="{7183C92A-09E8-E000-75A2-4CC796140A66}"/>
              </a:ext>
            </a:extLst>
          </p:cNvPr>
          <p:cNvSpPr txBox="1"/>
          <p:nvPr/>
        </p:nvSpPr>
        <p:spPr>
          <a:xfrm>
            <a:off x="1826845" y="1874789"/>
            <a:ext cx="105060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 hệ cân bằng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mn-ea"/>
              </a:rPr>
              <a:t>N</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sym typeface="+mn-ea"/>
              </a:rPr>
              <a:t>2</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mn-ea"/>
              </a:rPr>
              <a:t>O</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sym typeface="+mn-ea"/>
              </a:rPr>
              <a:t>4</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sym typeface="+mn-ea"/>
              </a:rPr>
              <a:t>(k)</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mn-ea"/>
              </a:rPr>
              <a:t>2NO</a:t>
            </a:r>
            <a:r>
              <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sym typeface="+mn-ea"/>
              </a:rPr>
              <a:t>2</a:t>
            </a:r>
            <a:r>
              <a:rPr kumimoji="0" lang="en-US" sz="45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sym typeface="+mn-ea"/>
              </a:rPr>
              <a:t>(k)</a:t>
            </a:r>
            <a:endPar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sym typeface="+mn-ea"/>
              </a:rPr>
              <a:t>		      không màu		    </a:t>
            </a:r>
            <a:r>
              <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sym typeface="+mn-ea"/>
              </a:rPr>
              <a:t>nâu đỏ</a:t>
            </a:r>
            <a:endPar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7" name="Content Placeholder 99">
            <a:extLst>
              <a:ext uri="{FF2B5EF4-FFF2-40B4-BE49-F238E27FC236}">
                <a16:creationId xmlns:a16="http://schemas.microsoft.com/office/drawing/2014/main" id="{D13DD3B7-539B-9524-79B8-B33735EE6298}"/>
              </a:ext>
            </a:extLst>
          </p:cNvPr>
          <p:cNvPicPr>
            <a:picLocks noChangeAspect="1"/>
          </p:cNvPicPr>
          <p:nvPr/>
        </p:nvPicPr>
        <p:blipFill>
          <a:blip r:embed="rId2"/>
          <a:stretch>
            <a:fillRect/>
          </a:stretch>
        </p:blipFill>
        <p:spPr>
          <a:xfrm>
            <a:off x="6548517" y="2707533"/>
            <a:ext cx="906383" cy="446427"/>
          </a:xfrm>
          <a:prstGeom prst="rect">
            <a:avLst/>
          </a:prstGeom>
        </p:spPr>
      </p:pic>
      <p:sp>
        <p:nvSpPr>
          <p:cNvPr id="18" name="Text Box 17">
            <a:extLst>
              <a:ext uri="{FF2B5EF4-FFF2-40B4-BE49-F238E27FC236}">
                <a16:creationId xmlns:a16="http://schemas.microsoft.com/office/drawing/2014/main" id="{C67552CB-0DF4-C6CD-42ED-6246951B613F}"/>
              </a:ext>
            </a:extLst>
          </p:cNvPr>
          <p:cNvSpPr txBox="1"/>
          <p:nvPr/>
        </p:nvSpPr>
        <p:spPr>
          <a:xfrm>
            <a:off x="690403" y="6258561"/>
            <a:ext cx="17597597" cy="30802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Đẩy pít tông → V chung của hệ giảm → số mol khí NO</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sẽ giảm đồng thời số mol N</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4</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tăng thêm (nghĩa là CBCD theo chiều nghịch).</a:t>
            </a:r>
          </a:p>
        </p:txBody>
      </p:sp>
      <p:sp>
        <p:nvSpPr>
          <p:cNvPr id="19" name="Text Box 42">
            <a:extLst>
              <a:ext uri="{FF2B5EF4-FFF2-40B4-BE49-F238E27FC236}">
                <a16:creationId xmlns:a16="http://schemas.microsoft.com/office/drawing/2014/main" id="{EBEC6DDF-898B-642F-9462-687A0A3E963F}"/>
              </a:ext>
            </a:extLst>
          </p:cNvPr>
          <p:cNvSpPr txBox="1"/>
          <p:nvPr/>
        </p:nvSpPr>
        <p:spPr>
          <a:xfrm>
            <a:off x="690403" y="9502170"/>
            <a:ext cx="14236599"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Chú ý: Khi tăng P CBCD theo chiều P↓ là chiều n</a:t>
            </a:r>
            <a:r>
              <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khí </a:t>
            </a:r>
            <a:r>
              <a:rPr kumimoji="0" lang="en-US" sz="45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20" name="Picture 2">
            <a:extLst>
              <a:ext uri="{FF2B5EF4-FFF2-40B4-BE49-F238E27FC236}">
                <a16:creationId xmlns:a16="http://schemas.microsoft.com/office/drawing/2014/main" id="{6B5EE491-9A8C-804E-F164-5E2650A712C4}"/>
              </a:ext>
            </a:extLst>
          </p:cNvPr>
          <p:cNvPicPr>
            <a:picLocks noChangeAspect="1"/>
          </p:cNvPicPr>
          <p:nvPr/>
        </p:nvPicPr>
        <p:blipFill>
          <a:blip r:embed="rId3"/>
          <a:srcRect/>
          <a:stretch>
            <a:fillRect/>
          </a:stretch>
        </p:blipFill>
        <p:spPr>
          <a:xfrm>
            <a:off x="16829804" y="8138831"/>
            <a:ext cx="1729041" cy="2320860"/>
          </a:xfrm>
          <a:prstGeom prst="rect">
            <a:avLst/>
          </a:prstGeom>
        </p:spPr>
      </p:pic>
      <p:pic>
        <p:nvPicPr>
          <p:cNvPr id="21" name="Picture 3">
            <a:extLst>
              <a:ext uri="{FF2B5EF4-FFF2-40B4-BE49-F238E27FC236}">
                <a16:creationId xmlns:a16="http://schemas.microsoft.com/office/drawing/2014/main" id="{D8BE0AA1-4191-52AC-C657-7B2048CF98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96238" y="241959"/>
            <a:ext cx="1429751" cy="1975477"/>
          </a:xfrm>
          <a:prstGeom prst="rect">
            <a:avLst/>
          </a:prstGeom>
        </p:spPr>
      </p:pic>
    </p:spTree>
    <p:extLst>
      <p:ext uri="{BB962C8B-B14F-4D97-AF65-F5344CB8AC3E}">
        <p14:creationId xmlns:p14="http://schemas.microsoft.com/office/powerpoint/2010/main" val="353173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P spid="19" grpId="0"/>
      <p:bldP spid="19"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EF86DB7-B855-064E-C41D-20679EDFA4AF}"/>
              </a:ext>
            </a:extLst>
          </p:cNvPr>
          <p:cNvSpPr txBox="1"/>
          <p:nvPr/>
        </p:nvSpPr>
        <p:spPr>
          <a:xfrm>
            <a:off x="690403" y="241959"/>
            <a:ext cx="17003922" cy="666914"/>
          </a:xfrm>
          <a:prstGeom prst="rect">
            <a:avLst/>
          </a:prstGeom>
        </p:spPr>
        <p:txBody>
          <a:bodyPr lIns="0" tIns="0" rIns="0" bIns="0" rtlCol="0" anchor="t">
            <a:spAutoFit/>
          </a:bodyPr>
          <a:lstStyle/>
          <a:p>
            <a:pPr>
              <a:lnSpc>
                <a:spcPts val="5500"/>
              </a:lnSpc>
            </a:pPr>
            <a:r>
              <a:rPr lang="en-US" sz="4500">
                <a:solidFill>
                  <a:srgbClr val="A61105"/>
                </a:solidFill>
                <a:latin typeface="Muli Bold Bold"/>
              </a:rPr>
              <a:t>IV. CÁC YẾU TỐ ẢNH H</a:t>
            </a:r>
            <a:r>
              <a:rPr lang="vi-VN" sz="4500">
                <a:solidFill>
                  <a:srgbClr val="A61105"/>
                </a:solidFill>
                <a:latin typeface="Muli Bold Bold"/>
              </a:rPr>
              <a:t>ƯỞNG</a:t>
            </a:r>
            <a:r>
              <a:rPr lang="en-US" sz="4500">
                <a:solidFill>
                  <a:srgbClr val="A61105"/>
                </a:solidFill>
                <a:latin typeface="Muli Bold Bold"/>
              </a:rPr>
              <a:t> ĐẾN CÂN BẰNG HÓA HỌC</a:t>
            </a:r>
          </a:p>
        </p:txBody>
      </p:sp>
      <p:sp>
        <p:nvSpPr>
          <p:cNvPr id="6" name="TextBox 4">
            <a:extLst>
              <a:ext uri="{FF2B5EF4-FFF2-40B4-BE49-F238E27FC236}">
                <a16:creationId xmlns:a16="http://schemas.microsoft.com/office/drawing/2014/main" id="{58332CC4-F2CC-677A-E36C-F3CC7DB87D49}"/>
              </a:ext>
            </a:extLst>
          </p:cNvPr>
          <p:cNvSpPr txBox="1"/>
          <p:nvPr/>
        </p:nvSpPr>
        <p:spPr>
          <a:xfrm>
            <a:off x="838201" y="1077377"/>
            <a:ext cx="8458200" cy="711200"/>
          </a:xfrm>
          <a:prstGeom prst="rect">
            <a:avLst/>
          </a:prstGeom>
        </p:spPr>
        <p:txBody>
          <a:bodyPr wrap="square" lIns="0" tIns="0" rIns="0" bIns="0" rtlCol="0" anchor="t">
            <a:spAutoFit/>
          </a:bodyPr>
          <a:lstStyle/>
          <a:p>
            <a:pPr>
              <a:lnSpc>
                <a:spcPts val="5500"/>
              </a:lnSpc>
            </a:pPr>
            <a:r>
              <a:rPr lang="en-US" sz="5000">
                <a:solidFill>
                  <a:srgbClr val="5E17EB"/>
                </a:solidFill>
                <a:latin typeface="Muli Bold Bold"/>
              </a:rPr>
              <a:t>2. Ảnh h</a:t>
            </a:r>
            <a:r>
              <a:rPr lang="vi-VN" sz="5000">
                <a:solidFill>
                  <a:srgbClr val="5E17EB"/>
                </a:solidFill>
                <a:latin typeface="Muli Bold Bold"/>
              </a:rPr>
              <a:t>ưởn</a:t>
            </a:r>
            <a:r>
              <a:rPr lang="en-US" sz="5000">
                <a:solidFill>
                  <a:srgbClr val="5E17EB"/>
                </a:solidFill>
                <a:latin typeface="Muli Bold Bold"/>
              </a:rPr>
              <a:t>g của áp suất</a:t>
            </a:r>
            <a:endParaRPr lang="en-US" sz="5000">
              <a:solidFill>
                <a:srgbClr val="FF3131"/>
              </a:solidFill>
              <a:latin typeface="Muli Bold Bold"/>
            </a:endParaRPr>
          </a:p>
        </p:txBody>
      </p:sp>
      <p:sp>
        <p:nvSpPr>
          <p:cNvPr id="3" name="object 34">
            <a:extLst>
              <a:ext uri="{FF2B5EF4-FFF2-40B4-BE49-F238E27FC236}">
                <a16:creationId xmlns:a16="http://schemas.microsoft.com/office/drawing/2014/main" id="{75AB56A8-11DB-B0C0-1F91-BF69697E81C0}"/>
              </a:ext>
            </a:extLst>
          </p:cNvPr>
          <p:cNvSpPr/>
          <p:nvPr/>
        </p:nvSpPr>
        <p:spPr>
          <a:xfrm>
            <a:off x="7972906" y="4351527"/>
            <a:ext cx="2580157" cy="1727201"/>
          </a:xfrm>
          <a:prstGeom prst="rect">
            <a:avLst/>
          </a:prstGeom>
          <a:solidFill>
            <a:schemeClr val="accent1">
              <a:lumMod val="50000"/>
              <a:alpha val="56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object 19">
            <a:extLst>
              <a:ext uri="{FF2B5EF4-FFF2-40B4-BE49-F238E27FC236}">
                <a16:creationId xmlns:a16="http://schemas.microsoft.com/office/drawing/2014/main" id="{34A1BF31-1B58-FDCD-47CC-FB00F472E9D7}"/>
              </a:ext>
            </a:extLst>
          </p:cNvPr>
          <p:cNvGrpSpPr/>
          <p:nvPr/>
        </p:nvGrpSpPr>
        <p:grpSpPr>
          <a:xfrm>
            <a:off x="3109590" y="4370705"/>
            <a:ext cx="4625349" cy="1727201"/>
            <a:chOff x="3366516" y="3439159"/>
            <a:chExt cx="5135864" cy="1727200"/>
          </a:xfrm>
        </p:grpSpPr>
        <p:sp>
          <p:nvSpPr>
            <p:cNvPr id="5" name="object 23">
              <a:extLst>
                <a:ext uri="{FF2B5EF4-FFF2-40B4-BE49-F238E27FC236}">
                  <a16:creationId xmlns:a16="http://schemas.microsoft.com/office/drawing/2014/main" id="{A5122ECB-10F8-A425-586E-F2EF247624A0}"/>
                </a:ext>
              </a:extLst>
            </p:cNvPr>
            <p:cNvSpPr/>
            <p:nvPr/>
          </p:nvSpPr>
          <p:spPr>
            <a:xfrm>
              <a:off x="3427153" y="3505199"/>
              <a:ext cx="2997325" cy="1610994"/>
            </a:xfrm>
            <a:custGeom>
              <a:avLst/>
              <a:gdLst/>
              <a:ahLst/>
              <a:cxnLst/>
              <a:rect l="l" t="t" r="r" b="b"/>
              <a:pathLst>
                <a:path w="2121535" h="1610995">
                  <a:moveTo>
                    <a:pt x="0" y="1610868"/>
                  </a:moveTo>
                  <a:lnTo>
                    <a:pt x="2121408" y="1610868"/>
                  </a:lnTo>
                  <a:lnTo>
                    <a:pt x="2121408" y="0"/>
                  </a:lnTo>
                  <a:lnTo>
                    <a:pt x="0" y="0"/>
                  </a:lnTo>
                  <a:lnTo>
                    <a:pt x="0" y="1610868"/>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22">
              <a:extLst>
                <a:ext uri="{FF2B5EF4-FFF2-40B4-BE49-F238E27FC236}">
                  <a16:creationId xmlns:a16="http://schemas.microsoft.com/office/drawing/2014/main" id="{C4BB23A4-D5F7-956B-21D4-C2D25B34A3C5}"/>
                </a:ext>
              </a:extLst>
            </p:cNvPr>
            <p:cNvSpPr/>
            <p:nvPr/>
          </p:nvSpPr>
          <p:spPr>
            <a:xfrm>
              <a:off x="3366516" y="3439159"/>
              <a:ext cx="4876800" cy="1727200"/>
            </a:xfrm>
            <a:custGeom>
              <a:avLst/>
              <a:gdLst/>
              <a:ahLst/>
              <a:cxnLst/>
              <a:rect l="l" t="t" r="r" b="b"/>
              <a:pathLst>
                <a:path w="4876800" h="1727200">
                  <a:moveTo>
                    <a:pt x="4834128" y="1286764"/>
                  </a:moveTo>
                  <a:lnTo>
                    <a:pt x="4812792" y="1286764"/>
                  </a:lnTo>
                  <a:lnTo>
                    <a:pt x="4812792" y="1663192"/>
                  </a:lnTo>
                  <a:lnTo>
                    <a:pt x="4834128" y="1663192"/>
                  </a:lnTo>
                  <a:lnTo>
                    <a:pt x="4834128" y="1286764"/>
                  </a:lnTo>
                  <a:close/>
                </a:path>
                <a:path w="4876800" h="1727200">
                  <a:moveTo>
                    <a:pt x="4834128" y="43180"/>
                  </a:moveTo>
                  <a:lnTo>
                    <a:pt x="42672" y="43180"/>
                  </a:lnTo>
                  <a:lnTo>
                    <a:pt x="42672" y="56896"/>
                  </a:lnTo>
                  <a:lnTo>
                    <a:pt x="42672" y="64770"/>
                  </a:lnTo>
                  <a:lnTo>
                    <a:pt x="42672" y="1663700"/>
                  </a:lnTo>
                  <a:lnTo>
                    <a:pt x="42672" y="1676908"/>
                  </a:lnTo>
                  <a:lnTo>
                    <a:pt x="42672" y="1684020"/>
                  </a:lnTo>
                  <a:lnTo>
                    <a:pt x="4834128" y="1684020"/>
                  </a:lnTo>
                  <a:lnTo>
                    <a:pt x="4834128" y="1676908"/>
                  </a:lnTo>
                  <a:lnTo>
                    <a:pt x="4834128" y="1663700"/>
                  </a:lnTo>
                  <a:lnTo>
                    <a:pt x="3811524" y="1663700"/>
                  </a:lnTo>
                  <a:lnTo>
                    <a:pt x="3811524" y="1676908"/>
                  </a:lnTo>
                  <a:lnTo>
                    <a:pt x="2182368" y="1676908"/>
                  </a:lnTo>
                  <a:lnTo>
                    <a:pt x="2182368" y="1663700"/>
                  </a:lnTo>
                  <a:lnTo>
                    <a:pt x="60960" y="1663700"/>
                  </a:lnTo>
                  <a:lnTo>
                    <a:pt x="60960" y="64770"/>
                  </a:lnTo>
                  <a:lnTo>
                    <a:pt x="4812792" y="64770"/>
                  </a:lnTo>
                  <a:lnTo>
                    <a:pt x="4812792" y="439420"/>
                  </a:lnTo>
                  <a:lnTo>
                    <a:pt x="4834128" y="439420"/>
                  </a:lnTo>
                  <a:lnTo>
                    <a:pt x="4834128" y="64770"/>
                  </a:lnTo>
                  <a:lnTo>
                    <a:pt x="4834128" y="64516"/>
                  </a:lnTo>
                  <a:lnTo>
                    <a:pt x="4834128" y="56896"/>
                  </a:lnTo>
                  <a:lnTo>
                    <a:pt x="4834128" y="43180"/>
                  </a:lnTo>
                  <a:close/>
                </a:path>
                <a:path w="4876800" h="1727200">
                  <a:moveTo>
                    <a:pt x="4876800" y="21844"/>
                  </a:moveTo>
                  <a:lnTo>
                    <a:pt x="4855464" y="21844"/>
                  </a:lnTo>
                  <a:lnTo>
                    <a:pt x="4855464" y="439420"/>
                  </a:lnTo>
                  <a:lnTo>
                    <a:pt x="4876800" y="439420"/>
                  </a:lnTo>
                  <a:lnTo>
                    <a:pt x="4876800" y="21844"/>
                  </a:lnTo>
                  <a:close/>
                </a:path>
                <a:path w="4876800" h="1727200">
                  <a:moveTo>
                    <a:pt x="4876800" y="0"/>
                  </a:moveTo>
                  <a:lnTo>
                    <a:pt x="0" y="0"/>
                  </a:lnTo>
                  <a:lnTo>
                    <a:pt x="0" y="21590"/>
                  </a:lnTo>
                  <a:lnTo>
                    <a:pt x="0" y="1705610"/>
                  </a:lnTo>
                  <a:lnTo>
                    <a:pt x="0" y="1727200"/>
                  </a:lnTo>
                  <a:lnTo>
                    <a:pt x="4876800" y="1727200"/>
                  </a:lnTo>
                  <a:lnTo>
                    <a:pt x="4876800" y="1705864"/>
                  </a:lnTo>
                  <a:lnTo>
                    <a:pt x="4876800" y="1705610"/>
                  </a:lnTo>
                  <a:lnTo>
                    <a:pt x="4876800" y="1286764"/>
                  </a:lnTo>
                  <a:lnTo>
                    <a:pt x="4855464" y="1286764"/>
                  </a:lnTo>
                  <a:lnTo>
                    <a:pt x="4855464" y="1705610"/>
                  </a:lnTo>
                  <a:lnTo>
                    <a:pt x="21336" y="1705610"/>
                  </a:lnTo>
                  <a:lnTo>
                    <a:pt x="21336" y="21590"/>
                  </a:lnTo>
                  <a:lnTo>
                    <a:pt x="4876800" y="21590"/>
                  </a:lnTo>
                  <a:lnTo>
                    <a:pt x="4876800" y="0"/>
                  </a:lnTo>
                  <a:close/>
                </a:path>
              </a:pathLst>
            </a:custGeom>
            <a:solidFill>
              <a:srgbClr val="0D0D0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24">
              <a:extLst>
                <a:ext uri="{FF2B5EF4-FFF2-40B4-BE49-F238E27FC236}">
                  <a16:creationId xmlns:a16="http://schemas.microsoft.com/office/drawing/2014/main" id="{6DB66013-126D-8714-69CE-566495247A1C}"/>
                </a:ext>
              </a:extLst>
            </p:cNvPr>
            <p:cNvSpPr/>
            <p:nvPr/>
          </p:nvSpPr>
          <p:spPr>
            <a:xfrm>
              <a:off x="5632704" y="4224527"/>
              <a:ext cx="1780539" cy="160020"/>
            </a:xfrm>
            <a:custGeom>
              <a:avLst/>
              <a:gdLst/>
              <a:ahLst/>
              <a:cxnLst/>
              <a:rect l="l" t="t" r="r" b="b"/>
              <a:pathLst>
                <a:path w="1780540" h="160020">
                  <a:moveTo>
                    <a:pt x="1780031" y="0"/>
                  </a:moveTo>
                  <a:lnTo>
                    <a:pt x="0" y="0"/>
                  </a:lnTo>
                  <a:lnTo>
                    <a:pt x="0" y="160020"/>
                  </a:lnTo>
                  <a:lnTo>
                    <a:pt x="1780031" y="160020"/>
                  </a:lnTo>
                  <a:lnTo>
                    <a:pt x="1780031" y="0"/>
                  </a:lnTo>
                  <a:close/>
                </a:path>
              </a:pathLst>
            </a:custGeom>
            <a:solidFill>
              <a:srgbClr val="538235">
                <a:alpha val="1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25">
              <a:extLst>
                <a:ext uri="{FF2B5EF4-FFF2-40B4-BE49-F238E27FC236}">
                  <a16:creationId xmlns:a16="http://schemas.microsoft.com/office/drawing/2014/main" id="{0404EF67-9CD6-F8BC-26CC-A2ADEFA96751}"/>
                </a:ext>
              </a:extLst>
            </p:cNvPr>
            <p:cNvSpPr/>
            <p:nvPr/>
          </p:nvSpPr>
          <p:spPr>
            <a:xfrm>
              <a:off x="6593788" y="4203572"/>
              <a:ext cx="1780539" cy="160020"/>
            </a:xfrm>
            <a:custGeom>
              <a:avLst/>
              <a:gdLst/>
              <a:ahLst/>
              <a:cxnLst/>
              <a:rect l="l" t="t" r="r" b="b"/>
              <a:pathLst>
                <a:path w="1780540" h="160020">
                  <a:moveTo>
                    <a:pt x="0" y="160020"/>
                  </a:moveTo>
                  <a:lnTo>
                    <a:pt x="1780031" y="160020"/>
                  </a:lnTo>
                  <a:lnTo>
                    <a:pt x="1780031" y="0"/>
                  </a:lnTo>
                  <a:lnTo>
                    <a:pt x="0" y="0"/>
                  </a:lnTo>
                  <a:lnTo>
                    <a:pt x="0" y="160020"/>
                  </a:lnTo>
                  <a:close/>
                </a:path>
              </a:pathLst>
            </a:custGeom>
            <a:solidFill>
              <a:srgbClr val="538235"/>
            </a:solidFill>
            <a:ln w="12192">
              <a:solidFill>
                <a:srgbClr val="0D0D0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26">
              <a:extLst>
                <a:ext uri="{FF2B5EF4-FFF2-40B4-BE49-F238E27FC236}">
                  <a16:creationId xmlns:a16="http://schemas.microsoft.com/office/drawing/2014/main" id="{A64DEB91-97E0-936F-47DE-6717DF2C187F}"/>
                </a:ext>
              </a:extLst>
            </p:cNvPr>
            <p:cNvSpPr/>
            <p:nvPr/>
          </p:nvSpPr>
          <p:spPr>
            <a:xfrm>
              <a:off x="5548884" y="3496056"/>
              <a:ext cx="166370" cy="1620520"/>
            </a:xfrm>
            <a:custGeom>
              <a:avLst/>
              <a:gdLst/>
              <a:ahLst/>
              <a:cxnLst/>
              <a:rect l="l" t="t" r="r" b="b"/>
              <a:pathLst>
                <a:path w="166370" h="1620520">
                  <a:moveTo>
                    <a:pt x="166115" y="0"/>
                  </a:moveTo>
                  <a:lnTo>
                    <a:pt x="0" y="0"/>
                  </a:lnTo>
                  <a:lnTo>
                    <a:pt x="0" y="1620012"/>
                  </a:lnTo>
                  <a:lnTo>
                    <a:pt x="166115" y="1620012"/>
                  </a:lnTo>
                  <a:lnTo>
                    <a:pt x="166115" y="0"/>
                  </a:lnTo>
                  <a:close/>
                </a:path>
              </a:pathLst>
            </a:custGeom>
            <a:solidFill>
              <a:srgbClr val="538235">
                <a:alpha val="1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27">
              <a:extLst>
                <a:ext uri="{FF2B5EF4-FFF2-40B4-BE49-F238E27FC236}">
                  <a16:creationId xmlns:a16="http://schemas.microsoft.com/office/drawing/2014/main" id="{6A22476B-6964-EDB3-FB1B-DDE9B6C7F31F}"/>
                </a:ext>
              </a:extLst>
            </p:cNvPr>
            <p:cNvSpPr/>
            <p:nvPr/>
          </p:nvSpPr>
          <p:spPr>
            <a:xfrm>
              <a:off x="6424602" y="3496056"/>
              <a:ext cx="166370" cy="1620520"/>
            </a:xfrm>
            <a:custGeom>
              <a:avLst/>
              <a:gdLst/>
              <a:ahLst/>
              <a:cxnLst/>
              <a:rect l="l" t="t" r="r" b="b"/>
              <a:pathLst>
                <a:path w="166370" h="1620520">
                  <a:moveTo>
                    <a:pt x="0" y="1620012"/>
                  </a:moveTo>
                  <a:lnTo>
                    <a:pt x="166115" y="1620012"/>
                  </a:lnTo>
                  <a:lnTo>
                    <a:pt x="166115" y="0"/>
                  </a:lnTo>
                  <a:lnTo>
                    <a:pt x="0" y="0"/>
                  </a:lnTo>
                  <a:lnTo>
                    <a:pt x="0" y="1620012"/>
                  </a:lnTo>
                  <a:close/>
                </a:path>
              </a:pathLst>
            </a:custGeom>
            <a:solidFill>
              <a:srgbClr val="538235"/>
            </a:solidFill>
            <a:ln w="12192">
              <a:solidFill>
                <a:srgbClr val="0D0D0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28">
              <a:extLst>
                <a:ext uri="{FF2B5EF4-FFF2-40B4-BE49-F238E27FC236}">
                  <a16:creationId xmlns:a16="http://schemas.microsoft.com/office/drawing/2014/main" id="{07B8178D-B4F7-AEA6-96BE-45B1F0C004BD}"/>
                </a:ext>
              </a:extLst>
            </p:cNvPr>
            <p:cNvSpPr/>
            <p:nvPr/>
          </p:nvSpPr>
          <p:spPr>
            <a:xfrm>
              <a:off x="7417307" y="4143756"/>
              <a:ext cx="128270" cy="320040"/>
            </a:xfrm>
            <a:custGeom>
              <a:avLst/>
              <a:gdLst/>
              <a:ahLst/>
              <a:cxnLst/>
              <a:rect l="l" t="t" r="r" b="b"/>
              <a:pathLst>
                <a:path w="128270" h="320039">
                  <a:moveTo>
                    <a:pt x="128016" y="0"/>
                  </a:moveTo>
                  <a:lnTo>
                    <a:pt x="0" y="0"/>
                  </a:lnTo>
                  <a:lnTo>
                    <a:pt x="0" y="320040"/>
                  </a:lnTo>
                  <a:lnTo>
                    <a:pt x="128016" y="320040"/>
                  </a:lnTo>
                  <a:lnTo>
                    <a:pt x="128016" y="0"/>
                  </a:lnTo>
                  <a:close/>
                </a:path>
              </a:pathLst>
            </a:custGeom>
            <a:solidFill>
              <a:srgbClr val="538235">
                <a:alpha val="1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29">
              <a:extLst>
                <a:ext uri="{FF2B5EF4-FFF2-40B4-BE49-F238E27FC236}">
                  <a16:creationId xmlns:a16="http://schemas.microsoft.com/office/drawing/2014/main" id="{CA51B846-03AB-457F-FC22-FB92B1E41C08}"/>
                </a:ext>
              </a:extLst>
            </p:cNvPr>
            <p:cNvSpPr/>
            <p:nvPr/>
          </p:nvSpPr>
          <p:spPr>
            <a:xfrm>
              <a:off x="8374110" y="4143756"/>
              <a:ext cx="128270" cy="320040"/>
            </a:xfrm>
            <a:custGeom>
              <a:avLst/>
              <a:gdLst/>
              <a:ahLst/>
              <a:cxnLst/>
              <a:rect l="l" t="t" r="r" b="b"/>
              <a:pathLst>
                <a:path w="128270" h="320039">
                  <a:moveTo>
                    <a:pt x="0" y="320040"/>
                  </a:moveTo>
                  <a:lnTo>
                    <a:pt x="128016" y="320040"/>
                  </a:lnTo>
                  <a:lnTo>
                    <a:pt x="128016" y="0"/>
                  </a:lnTo>
                  <a:lnTo>
                    <a:pt x="0" y="0"/>
                  </a:lnTo>
                  <a:lnTo>
                    <a:pt x="0" y="320040"/>
                  </a:lnTo>
                  <a:close/>
                </a:path>
              </a:pathLst>
            </a:custGeom>
            <a:solidFill>
              <a:srgbClr val="538235"/>
            </a:solidFill>
            <a:ln w="12192">
              <a:solidFill>
                <a:srgbClr val="0D0D0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bject 35">
            <a:extLst>
              <a:ext uri="{FF2B5EF4-FFF2-40B4-BE49-F238E27FC236}">
                <a16:creationId xmlns:a16="http://schemas.microsoft.com/office/drawing/2014/main" id="{5FD9D2C4-F606-30FA-88C2-79217EA6489A}"/>
              </a:ext>
            </a:extLst>
          </p:cNvPr>
          <p:cNvSpPr txBox="1"/>
          <p:nvPr/>
        </p:nvSpPr>
        <p:spPr>
          <a:xfrm>
            <a:off x="7994332" y="4431180"/>
            <a:ext cx="2299335" cy="1364925"/>
          </a:xfrm>
          <a:prstGeom prst="rect">
            <a:avLst/>
          </a:prstGeom>
        </p:spPr>
        <p:txBody>
          <a:bodyPr vert="horz" wrap="square" lIns="0" tIns="9525" rIns="0" bIns="0" rtlCol="0">
            <a:spAutoFit/>
          </a:bodyPr>
          <a:lstStyle/>
          <a:p>
            <a:pPr marL="12700" marR="5080" lvl="0" indent="168910" algn="l" defTabSz="914400" rtl="0" eaLnBrk="1" fontAlgn="auto" latinLnBrk="0" hangingPunct="1">
              <a:lnSpc>
                <a:spcPct val="101000"/>
              </a:lnSpc>
              <a:spcBef>
                <a:spcPts val="75"/>
              </a:spcBef>
              <a:spcAft>
                <a:spcPts val="0"/>
              </a:spcAft>
              <a:buClrTx/>
              <a:buSzTx/>
              <a:buFontTx/>
              <a:buNone/>
              <a:tabLst/>
              <a:defRPr/>
            </a:pPr>
            <a:r>
              <a:rPr kumimoji="0" lang="en-US" sz="4500" b="1" i="0" u="none" strike="noStrike" kern="1200" cap="none" spc="-145" normalizeH="0" baseline="0" noProof="0" dirty="0">
                <a:ln>
                  <a:noFill/>
                </a:ln>
                <a:solidFill>
                  <a:srgbClr val="FFFFFF"/>
                </a:solidFill>
                <a:effectLst/>
                <a:uLnTx/>
                <a:uFillTx/>
                <a:latin typeface="Arial" panose="020B0604020202020204"/>
                <a:ea typeface="+mn-ea"/>
                <a:cs typeface="Arial" panose="020B0604020202020204"/>
              </a:rPr>
              <a:t>GIẢM</a:t>
            </a:r>
            <a:r>
              <a:rPr kumimoji="0" sz="4500" b="1" i="0" u="none" strike="noStrike" kern="1200" cap="none" spc="-145" normalizeH="0" baseline="0" noProof="0" dirty="0">
                <a:ln>
                  <a:noFill/>
                </a:ln>
                <a:solidFill>
                  <a:srgbClr val="FFFFFF"/>
                </a:solidFill>
                <a:effectLst/>
                <a:uLnTx/>
                <a:uFillTx/>
                <a:latin typeface="Arial" panose="020B0604020202020204"/>
                <a:ea typeface="+mn-ea"/>
                <a:cs typeface="Arial" panose="020B0604020202020204"/>
              </a:rPr>
              <a:t> </a:t>
            </a:r>
            <a:r>
              <a:rPr kumimoji="0" sz="4500" b="1" i="0" u="none" strike="noStrike" kern="1200" cap="none" spc="-305" normalizeH="0" baseline="0" noProof="0" dirty="0">
                <a:ln>
                  <a:noFill/>
                </a:ln>
                <a:solidFill>
                  <a:srgbClr val="FFFFFF"/>
                </a:solidFill>
                <a:effectLst/>
                <a:uLnTx/>
                <a:uFillTx/>
                <a:latin typeface="Arial" panose="020B0604020202020204"/>
                <a:ea typeface="+mn-ea"/>
                <a:cs typeface="Arial" panose="020B0604020202020204"/>
              </a:rPr>
              <a:t>ÁP</a:t>
            </a:r>
            <a:r>
              <a:rPr kumimoji="0" sz="4500" b="1" i="0" u="none" strike="noStrike" kern="1200" cap="none" spc="-225" normalizeH="0" baseline="0" noProof="0" dirty="0">
                <a:ln>
                  <a:noFill/>
                </a:ln>
                <a:solidFill>
                  <a:srgbClr val="FFFFFF"/>
                </a:solidFill>
                <a:effectLst/>
                <a:uLnTx/>
                <a:uFillTx/>
                <a:latin typeface="Arial" panose="020B0604020202020204"/>
                <a:ea typeface="+mn-ea"/>
                <a:cs typeface="Arial" panose="020B0604020202020204"/>
              </a:rPr>
              <a:t> </a:t>
            </a:r>
            <a:r>
              <a:rPr kumimoji="0" sz="4500" b="1" i="0" u="none" strike="noStrike" kern="1200" cap="none" spc="-360" normalizeH="0" baseline="0" noProof="0" dirty="0">
                <a:ln>
                  <a:noFill/>
                </a:ln>
                <a:solidFill>
                  <a:srgbClr val="FFFFFF"/>
                </a:solidFill>
                <a:effectLst/>
                <a:uLnTx/>
                <a:uFillTx/>
                <a:latin typeface="Arial" panose="020B0604020202020204"/>
                <a:ea typeface="+mn-ea"/>
                <a:cs typeface="Arial" panose="020B0604020202020204"/>
              </a:rPr>
              <a:t>SUẤT</a:t>
            </a:r>
            <a:endParaRPr kumimoji="0" sz="45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5" name="Text Box 39">
            <a:extLst>
              <a:ext uri="{FF2B5EF4-FFF2-40B4-BE49-F238E27FC236}">
                <a16:creationId xmlns:a16="http://schemas.microsoft.com/office/drawing/2014/main" id="{274E159F-0637-F721-0B91-A51E8048BE69}"/>
              </a:ext>
            </a:extLst>
          </p:cNvPr>
          <p:cNvSpPr txBox="1"/>
          <p:nvPr/>
        </p:nvSpPr>
        <p:spPr>
          <a:xfrm>
            <a:off x="1516380" y="1980842"/>
            <a:ext cx="78117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 hệ cân bằng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mn-ea"/>
              </a:rPr>
              <a:t>N</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sym typeface="+mn-ea"/>
              </a:rPr>
              <a:t>2</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mn-ea"/>
              </a:rPr>
              <a:t>O</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sym typeface="+mn-ea"/>
              </a:rPr>
              <a:t>4</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sym typeface="+mn-ea"/>
              </a:rPr>
              <a:t>(k)</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mn-ea"/>
              </a:rPr>
              <a:t>2NO</a:t>
            </a:r>
            <a:r>
              <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sym typeface="+mn-ea"/>
              </a:rPr>
              <a:t>2</a:t>
            </a:r>
            <a:r>
              <a:rPr kumimoji="0" lang="en-US" sz="45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mn-ea"/>
              </a:rPr>
              <a:t> </a:t>
            </a:r>
            <a:r>
              <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sym typeface="+mn-ea"/>
              </a:rPr>
              <a:t>(k)</a:t>
            </a:r>
            <a:endPar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sym typeface="+mn-ea"/>
              </a:rPr>
              <a:t>	 không màu		</a:t>
            </a:r>
            <a:r>
              <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sym typeface="+mn-ea"/>
              </a:rPr>
              <a:t>nâu đỏ</a:t>
            </a:r>
            <a:endPar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6" name="Text Box 41">
            <a:extLst>
              <a:ext uri="{FF2B5EF4-FFF2-40B4-BE49-F238E27FC236}">
                <a16:creationId xmlns:a16="http://schemas.microsoft.com/office/drawing/2014/main" id="{22996C08-E0B0-373D-13EA-87A2CF4B8D22}"/>
              </a:ext>
            </a:extLst>
          </p:cNvPr>
          <p:cNvSpPr txBox="1"/>
          <p:nvPr/>
        </p:nvSpPr>
        <p:spPr>
          <a:xfrm>
            <a:off x="487680" y="6548777"/>
            <a:ext cx="17830800" cy="204145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Kéo pít tông → V chung của hệ tăng → số mol khí NO</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sẽ tăng thêm đồng thời số mol N</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45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4</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giảm (nghĩa là  CBCD theo chiều thuận).</a:t>
            </a:r>
          </a:p>
        </p:txBody>
      </p:sp>
      <p:sp>
        <p:nvSpPr>
          <p:cNvPr id="17" name="Text Box 42">
            <a:extLst>
              <a:ext uri="{FF2B5EF4-FFF2-40B4-BE49-F238E27FC236}">
                <a16:creationId xmlns:a16="http://schemas.microsoft.com/office/drawing/2014/main" id="{4C8D4ABE-E5F3-19E4-A3CA-DE5926FBC37F}"/>
              </a:ext>
            </a:extLst>
          </p:cNvPr>
          <p:cNvSpPr txBox="1"/>
          <p:nvPr/>
        </p:nvSpPr>
        <p:spPr>
          <a:xfrm>
            <a:off x="487680" y="8817208"/>
            <a:ext cx="1615440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Chú ý: Khi giảm P CBCD theo chiều P↑ là chiều n</a:t>
            </a:r>
            <a:r>
              <a:rPr kumimoji="0" lang="en-US" sz="4500" b="0"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khí </a:t>
            </a:r>
            <a:r>
              <a:rPr kumimoji="0" lang="en-US" sz="45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8" name="Picture 2">
            <a:extLst>
              <a:ext uri="{FF2B5EF4-FFF2-40B4-BE49-F238E27FC236}">
                <a16:creationId xmlns:a16="http://schemas.microsoft.com/office/drawing/2014/main" id="{E3DFB68C-A2B6-BE74-241B-3E46E3631539}"/>
              </a:ext>
            </a:extLst>
          </p:cNvPr>
          <p:cNvPicPr>
            <a:picLocks noChangeAspect="1"/>
          </p:cNvPicPr>
          <p:nvPr/>
        </p:nvPicPr>
        <p:blipFill>
          <a:blip r:embed="rId2"/>
          <a:srcRect/>
          <a:stretch>
            <a:fillRect/>
          </a:stretch>
        </p:blipFill>
        <p:spPr>
          <a:xfrm>
            <a:off x="16829804" y="8138831"/>
            <a:ext cx="1729041" cy="2320860"/>
          </a:xfrm>
          <a:prstGeom prst="rect">
            <a:avLst/>
          </a:prstGeom>
        </p:spPr>
      </p:pic>
      <p:pic>
        <p:nvPicPr>
          <p:cNvPr id="19" name="Picture 3">
            <a:extLst>
              <a:ext uri="{FF2B5EF4-FFF2-40B4-BE49-F238E27FC236}">
                <a16:creationId xmlns:a16="http://schemas.microsoft.com/office/drawing/2014/main" id="{6E9C9DB6-89E6-A9FD-BDBC-B16434BBE0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642080" y="66268"/>
            <a:ext cx="1429751" cy="1975477"/>
          </a:xfrm>
          <a:prstGeom prst="rect">
            <a:avLst/>
          </a:prstGeom>
        </p:spPr>
      </p:pic>
      <p:pic>
        <p:nvPicPr>
          <p:cNvPr id="20" name="Content Placeholder 99">
            <a:extLst>
              <a:ext uri="{FF2B5EF4-FFF2-40B4-BE49-F238E27FC236}">
                <a16:creationId xmlns:a16="http://schemas.microsoft.com/office/drawing/2014/main" id="{34B690FE-8955-D5B6-8D1A-65958F6C9B76}"/>
              </a:ext>
            </a:extLst>
          </p:cNvPr>
          <p:cNvPicPr>
            <a:picLocks noChangeAspect="1"/>
          </p:cNvPicPr>
          <p:nvPr/>
        </p:nvPicPr>
        <p:blipFill>
          <a:blip r:embed="rId5"/>
          <a:stretch>
            <a:fillRect/>
          </a:stretch>
        </p:blipFill>
        <p:spPr>
          <a:xfrm>
            <a:off x="4859917" y="2849455"/>
            <a:ext cx="891381" cy="413558"/>
          </a:xfrm>
          <a:prstGeom prst="rect">
            <a:avLst/>
          </a:prstGeom>
        </p:spPr>
      </p:pic>
    </p:spTree>
    <p:extLst>
      <p:ext uri="{BB962C8B-B14F-4D97-AF65-F5344CB8AC3E}">
        <p14:creationId xmlns:p14="http://schemas.microsoft.com/office/powerpoint/2010/main" val="265459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2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P spid="17" grpId="0"/>
      <p:bldP spid="17"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EF86DB7-B855-064E-C41D-20679EDFA4AF}"/>
              </a:ext>
            </a:extLst>
          </p:cNvPr>
          <p:cNvSpPr txBox="1"/>
          <p:nvPr/>
        </p:nvSpPr>
        <p:spPr>
          <a:xfrm>
            <a:off x="690403" y="241959"/>
            <a:ext cx="17003922" cy="666914"/>
          </a:xfrm>
          <a:prstGeom prst="rect">
            <a:avLst/>
          </a:prstGeom>
        </p:spPr>
        <p:txBody>
          <a:bodyPr lIns="0" tIns="0" rIns="0" bIns="0" rtlCol="0" anchor="t">
            <a:spAutoFit/>
          </a:bodyPr>
          <a:lstStyle/>
          <a:p>
            <a:pPr>
              <a:lnSpc>
                <a:spcPts val="5500"/>
              </a:lnSpc>
            </a:pPr>
            <a:r>
              <a:rPr lang="en-US" sz="4500">
                <a:solidFill>
                  <a:srgbClr val="A61105"/>
                </a:solidFill>
                <a:latin typeface="Muli Bold Bold"/>
              </a:rPr>
              <a:t>IV. CÁC YẾU TỐ ẢNH H</a:t>
            </a:r>
            <a:r>
              <a:rPr lang="vi-VN" sz="4500">
                <a:solidFill>
                  <a:srgbClr val="A61105"/>
                </a:solidFill>
                <a:latin typeface="Muli Bold Bold"/>
              </a:rPr>
              <a:t>ƯỞNG</a:t>
            </a:r>
            <a:r>
              <a:rPr lang="en-US" sz="4500">
                <a:solidFill>
                  <a:srgbClr val="A61105"/>
                </a:solidFill>
                <a:latin typeface="Muli Bold Bold"/>
              </a:rPr>
              <a:t> ĐẾN CÂN BẰNG HÓA HỌC</a:t>
            </a:r>
          </a:p>
        </p:txBody>
      </p:sp>
      <p:sp>
        <p:nvSpPr>
          <p:cNvPr id="6" name="TextBox 4">
            <a:extLst>
              <a:ext uri="{FF2B5EF4-FFF2-40B4-BE49-F238E27FC236}">
                <a16:creationId xmlns:a16="http://schemas.microsoft.com/office/drawing/2014/main" id="{58332CC4-F2CC-677A-E36C-F3CC7DB87D49}"/>
              </a:ext>
            </a:extLst>
          </p:cNvPr>
          <p:cNvSpPr txBox="1"/>
          <p:nvPr/>
        </p:nvSpPr>
        <p:spPr>
          <a:xfrm>
            <a:off x="838201" y="1077377"/>
            <a:ext cx="8458200" cy="711200"/>
          </a:xfrm>
          <a:prstGeom prst="rect">
            <a:avLst/>
          </a:prstGeom>
        </p:spPr>
        <p:txBody>
          <a:bodyPr wrap="square" lIns="0" tIns="0" rIns="0" bIns="0" rtlCol="0" anchor="t">
            <a:spAutoFit/>
          </a:bodyPr>
          <a:lstStyle/>
          <a:p>
            <a:pPr>
              <a:lnSpc>
                <a:spcPts val="5500"/>
              </a:lnSpc>
            </a:pPr>
            <a:r>
              <a:rPr lang="en-US" sz="5000">
                <a:solidFill>
                  <a:srgbClr val="5E17EB"/>
                </a:solidFill>
                <a:latin typeface="Muli Bold Bold"/>
              </a:rPr>
              <a:t>2. Ảnh h</a:t>
            </a:r>
            <a:r>
              <a:rPr lang="vi-VN" sz="5000">
                <a:solidFill>
                  <a:srgbClr val="5E17EB"/>
                </a:solidFill>
                <a:latin typeface="Muli Bold Bold"/>
              </a:rPr>
              <a:t>ưởn</a:t>
            </a:r>
            <a:r>
              <a:rPr lang="en-US" sz="5000">
                <a:solidFill>
                  <a:srgbClr val="5E17EB"/>
                </a:solidFill>
                <a:latin typeface="Muli Bold Bold"/>
              </a:rPr>
              <a:t>g của áp suất</a:t>
            </a:r>
            <a:endParaRPr lang="en-US" sz="5000">
              <a:solidFill>
                <a:srgbClr val="FF3131"/>
              </a:solidFill>
              <a:latin typeface="Muli Bold Bold"/>
            </a:endParaRPr>
          </a:p>
        </p:txBody>
      </p:sp>
      <p:sp>
        <p:nvSpPr>
          <p:cNvPr id="20" name="TextBox 19">
            <a:extLst>
              <a:ext uri="{FF2B5EF4-FFF2-40B4-BE49-F238E27FC236}">
                <a16:creationId xmlns:a16="http://schemas.microsoft.com/office/drawing/2014/main" id="{A8085BAD-C15C-7EFC-D774-40ED66708229}"/>
              </a:ext>
            </a:extLst>
          </p:cNvPr>
          <p:cNvSpPr txBox="1"/>
          <p:nvPr/>
        </p:nvSpPr>
        <p:spPr>
          <a:xfrm>
            <a:off x="497601" y="1964701"/>
            <a:ext cx="17292797" cy="1537729"/>
          </a:xfrm>
          <a:prstGeom prst="rect">
            <a:avLst/>
          </a:prstGeom>
          <a:noFill/>
        </p:spPr>
        <p:txBody>
          <a:bodyPr wrap="square">
            <a:spAutoFit/>
          </a:bodyPr>
          <a:lstStyle/>
          <a:p>
            <a:pPr>
              <a:lnSpc>
                <a:spcPct val="107000"/>
              </a:lnSpc>
              <a:spcAft>
                <a:spcPts val="800"/>
              </a:spcAft>
            </a:pPr>
            <a:r>
              <a:rPr lang="en-US" sz="4500">
                <a:effectLst/>
                <a:latin typeface="Times New Roman" panose="02020603050405020304" pitchFamily="18" charset="0"/>
                <a:ea typeface="Calibri" panose="020F0502020204030204" pitchFamily="34" charset="0"/>
                <a:cs typeface="Times New Roman" panose="02020603050405020304" pitchFamily="18" charset="0"/>
              </a:rPr>
              <a:t>Khi hệ đang ở trạng thái cân bằng, nếu </a:t>
            </a:r>
            <a:r>
              <a:rPr lang="en-US" sz="4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45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a:effectLst/>
                <a:latin typeface="Times New Roman" panose="02020603050405020304" pitchFamily="18" charset="0"/>
                <a:ea typeface="Calibri" panose="020F0502020204030204" pitchFamily="34" charset="0"/>
                <a:cs typeface="Times New Roman" panose="02020603050405020304" pitchFamily="18" charset="0"/>
              </a:rPr>
              <a:t>hoặc</a:t>
            </a:r>
            <a:r>
              <a:rPr lang="en-US" sz="45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giảm </a:t>
            </a:r>
            <a:r>
              <a:rPr lang="en-US" sz="4500">
                <a:effectLst/>
                <a:latin typeface="Times New Roman" panose="02020603050405020304" pitchFamily="18" charset="0"/>
                <a:ea typeface="Calibri" panose="020F0502020204030204" pitchFamily="34" charset="0"/>
                <a:cs typeface="Times New Roman" panose="02020603050405020304" pitchFamily="18" charset="0"/>
              </a:rPr>
              <a:t>áp suất của hệ, cân bằng dịch chuyển theo chiều làm </a:t>
            </a:r>
            <a:r>
              <a:rPr lang="en-US" sz="4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giảm </a:t>
            </a:r>
            <a:r>
              <a:rPr lang="fr-FR" sz="4500">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4500">
                <a:effectLst/>
                <a:latin typeface="Times New Roman" panose="02020603050405020304" pitchFamily="18" charset="0"/>
                <a:ea typeface="Calibri" panose="020F0502020204030204" pitchFamily="34" charset="0"/>
                <a:cs typeface="Times New Roman" panose="02020603050405020304" pitchFamily="18" charset="0"/>
              </a:rPr>
              <a:t> </a:t>
            </a:r>
            <a:r>
              <a:rPr lang="en-US" sz="4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450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4500">
                <a:effectLst/>
                <a:latin typeface="Times New Roman" panose="02020603050405020304" pitchFamily="18" charset="0"/>
                <a:ea typeface="Times New Roman" panose="02020603050405020304" pitchFamily="18" charset="0"/>
                <a:cs typeface="Times New Roman" panose="02020603050405020304" pitchFamily="18" charset="0"/>
              </a:rPr>
              <a:t>áp suất của hệ.</a:t>
            </a:r>
            <a:endParaRPr lang="en-US" sz="45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E5154B20-E404-B9C2-73CF-AD1AFF5AC264}"/>
              </a:ext>
            </a:extLst>
          </p:cNvPr>
          <p:cNvSpPr txBox="1"/>
          <p:nvPr/>
        </p:nvSpPr>
        <p:spPr>
          <a:xfrm>
            <a:off x="497601" y="4305300"/>
            <a:ext cx="17196723" cy="2169825"/>
          </a:xfrm>
          <a:prstGeom prst="rect">
            <a:avLst/>
          </a:prstGeom>
          <a:noFill/>
        </p:spPr>
        <p:txBody>
          <a:bodyPr wrap="square">
            <a:spAutoFit/>
          </a:bodyPr>
          <a:lstStyle/>
          <a:p>
            <a:pPr algn="just"/>
            <a:r>
              <a:rPr lang="en-US" sz="4500">
                <a:effectLst/>
                <a:latin typeface="Times New Roman" panose="02020603050405020304" pitchFamily="18" charset="0"/>
                <a:ea typeface="Calibri" panose="020F0502020204030204" pitchFamily="34" charset="0"/>
              </a:rPr>
              <a:t>Khi hệ cân bằng có tổng hệ số tỉ lượng của các chất khí ở hai vế của phương trình hóa học</a:t>
            </a:r>
            <a:r>
              <a:rPr lang="fr-FR" sz="4500">
                <a:effectLst/>
                <a:latin typeface="Times New Roman" panose="02020603050405020304" pitchFamily="18" charset="0"/>
                <a:ea typeface="Times New Roman" panose="02020603050405020304" pitchFamily="18" charset="0"/>
              </a:rPr>
              <a:t> </a:t>
            </a:r>
            <a:r>
              <a:rPr lang="fr-FR" sz="4500">
                <a:solidFill>
                  <a:srgbClr val="FF0000"/>
                </a:solidFill>
                <a:effectLst/>
                <a:latin typeface="Times New Roman" panose="02020603050405020304" pitchFamily="18" charset="0"/>
                <a:ea typeface="Times New Roman" panose="02020603050405020304" pitchFamily="18" charset="0"/>
              </a:rPr>
              <a:t>bằng nhau </a:t>
            </a:r>
            <a:r>
              <a:rPr lang="fr-FR" sz="4500">
                <a:effectLst/>
                <a:latin typeface="Times New Roman" panose="02020603050405020304" pitchFamily="18" charset="0"/>
                <a:ea typeface="Times New Roman" panose="02020603050405020304" pitchFamily="18" charset="0"/>
              </a:rPr>
              <a:t>hoặc trong hệ không có chất khí, việc </a:t>
            </a:r>
            <a:r>
              <a:rPr lang="en-US" sz="4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45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a:effectLst/>
                <a:latin typeface="Times New Roman" panose="02020603050405020304" pitchFamily="18" charset="0"/>
                <a:ea typeface="Calibri" panose="020F0502020204030204" pitchFamily="34" charset="0"/>
                <a:cs typeface="Times New Roman" panose="02020603050405020304" pitchFamily="18" charset="0"/>
              </a:rPr>
              <a:t>hoặc</a:t>
            </a:r>
            <a:r>
              <a:rPr lang="en-US" sz="45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giảm </a:t>
            </a:r>
            <a:r>
              <a:rPr lang="fr-FR" sz="4500">
                <a:effectLst/>
                <a:latin typeface="Times New Roman" panose="02020603050405020304" pitchFamily="18" charset="0"/>
                <a:ea typeface="Times New Roman" panose="02020603050405020304" pitchFamily="18" charset="0"/>
              </a:rPr>
              <a:t>áp suất </a:t>
            </a:r>
            <a:r>
              <a:rPr lang="fr-FR" sz="4500">
                <a:solidFill>
                  <a:srgbClr val="FF0000"/>
                </a:solidFill>
                <a:effectLst/>
                <a:latin typeface="Times New Roman" panose="02020603050405020304" pitchFamily="18" charset="0"/>
                <a:ea typeface="Times New Roman" panose="02020603050405020304" pitchFamily="18" charset="0"/>
              </a:rPr>
              <a:t>không làm </a:t>
            </a:r>
            <a:r>
              <a:rPr lang="fr-FR" sz="4500">
                <a:effectLst/>
                <a:latin typeface="Times New Roman" panose="02020603050405020304" pitchFamily="18" charset="0"/>
                <a:ea typeface="Times New Roman" panose="02020603050405020304" pitchFamily="18" charset="0"/>
              </a:rPr>
              <a:t>dịch chuyển cân bằng của hệ.</a:t>
            </a:r>
            <a:endParaRPr lang="en-US" sz="4500"/>
          </a:p>
        </p:txBody>
      </p:sp>
      <p:pic>
        <p:nvPicPr>
          <p:cNvPr id="24" name="Picture 2">
            <a:extLst>
              <a:ext uri="{FF2B5EF4-FFF2-40B4-BE49-F238E27FC236}">
                <a16:creationId xmlns:a16="http://schemas.microsoft.com/office/drawing/2014/main" id="{8FA9C9BA-169D-E953-19BB-A9907314D2B5}"/>
              </a:ext>
            </a:extLst>
          </p:cNvPr>
          <p:cNvPicPr>
            <a:picLocks noChangeAspect="1"/>
          </p:cNvPicPr>
          <p:nvPr/>
        </p:nvPicPr>
        <p:blipFill>
          <a:blip r:embed="rId2"/>
          <a:srcRect/>
          <a:stretch>
            <a:fillRect/>
          </a:stretch>
        </p:blipFill>
        <p:spPr>
          <a:xfrm>
            <a:off x="16829804" y="8138831"/>
            <a:ext cx="1729041" cy="2320860"/>
          </a:xfrm>
          <a:prstGeom prst="rect">
            <a:avLst/>
          </a:prstGeom>
        </p:spPr>
      </p:pic>
      <p:pic>
        <p:nvPicPr>
          <p:cNvPr id="25" name="Picture 3">
            <a:extLst>
              <a:ext uri="{FF2B5EF4-FFF2-40B4-BE49-F238E27FC236}">
                <a16:creationId xmlns:a16="http://schemas.microsoft.com/office/drawing/2014/main" id="{E7EAB58A-D954-EC32-23DE-2EE28955AA1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8270562"/>
            <a:ext cx="1429751" cy="1975477"/>
          </a:xfrm>
          <a:prstGeom prst="rect">
            <a:avLst/>
          </a:prstGeom>
        </p:spPr>
      </p:pic>
    </p:spTree>
    <p:extLst>
      <p:ext uri="{BB962C8B-B14F-4D97-AF65-F5344CB8AC3E}">
        <p14:creationId xmlns:p14="http://schemas.microsoft.com/office/powerpoint/2010/main" val="307337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EF86DB7-B855-064E-C41D-20679EDFA4AF}"/>
              </a:ext>
            </a:extLst>
          </p:cNvPr>
          <p:cNvSpPr txBox="1"/>
          <p:nvPr/>
        </p:nvSpPr>
        <p:spPr>
          <a:xfrm>
            <a:off x="690403" y="241959"/>
            <a:ext cx="17003922" cy="666914"/>
          </a:xfrm>
          <a:prstGeom prst="rect">
            <a:avLst/>
          </a:prstGeom>
        </p:spPr>
        <p:txBody>
          <a:bodyPr lIns="0" tIns="0" rIns="0" bIns="0" rtlCol="0" anchor="t">
            <a:spAutoFit/>
          </a:bodyPr>
          <a:lstStyle/>
          <a:p>
            <a:pPr>
              <a:lnSpc>
                <a:spcPts val="5500"/>
              </a:lnSpc>
            </a:pPr>
            <a:r>
              <a:rPr lang="en-US" sz="4500">
                <a:solidFill>
                  <a:srgbClr val="A61105"/>
                </a:solidFill>
                <a:latin typeface="Muli Bold Bold"/>
              </a:rPr>
              <a:t>IV. CÁC YẾU TỐ ẢNH H</a:t>
            </a:r>
            <a:r>
              <a:rPr lang="vi-VN" sz="4500">
                <a:solidFill>
                  <a:srgbClr val="A61105"/>
                </a:solidFill>
                <a:latin typeface="Muli Bold Bold"/>
              </a:rPr>
              <a:t>ƯỞNG</a:t>
            </a:r>
            <a:r>
              <a:rPr lang="en-US" sz="4500">
                <a:solidFill>
                  <a:srgbClr val="A61105"/>
                </a:solidFill>
                <a:latin typeface="Muli Bold Bold"/>
              </a:rPr>
              <a:t> ĐẾN CÂN BẰNG HÓA HỌC</a:t>
            </a:r>
          </a:p>
        </p:txBody>
      </p:sp>
      <p:sp>
        <p:nvSpPr>
          <p:cNvPr id="6" name="TextBox 4">
            <a:extLst>
              <a:ext uri="{FF2B5EF4-FFF2-40B4-BE49-F238E27FC236}">
                <a16:creationId xmlns:a16="http://schemas.microsoft.com/office/drawing/2014/main" id="{58332CC4-F2CC-677A-E36C-F3CC7DB87D49}"/>
              </a:ext>
            </a:extLst>
          </p:cNvPr>
          <p:cNvSpPr txBox="1"/>
          <p:nvPr/>
        </p:nvSpPr>
        <p:spPr>
          <a:xfrm>
            <a:off x="838201" y="1077377"/>
            <a:ext cx="8458200" cy="711200"/>
          </a:xfrm>
          <a:prstGeom prst="rect">
            <a:avLst/>
          </a:prstGeom>
        </p:spPr>
        <p:txBody>
          <a:bodyPr wrap="square" lIns="0" tIns="0" rIns="0" bIns="0" rtlCol="0" anchor="t">
            <a:spAutoFit/>
          </a:bodyPr>
          <a:lstStyle/>
          <a:p>
            <a:pPr>
              <a:lnSpc>
                <a:spcPts val="5500"/>
              </a:lnSpc>
            </a:pPr>
            <a:r>
              <a:rPr lang="en-US" sz="5000">
                <a:solidFill>
                  <a:srgbClr val="5E17EB"/>
                </a:solidFill>
                <a:latin typeface="Muli Bold Bold"/>
              </a:rPr>
              <a:t>3. Ảnh h</a:t>
            </a:r>
            <a:r>
              <a:rPr lang="vi-VN" sz="5000">
                <a:solidFill>
                  <a:srgbClr val="5E17EB"/>
                </a:solidFill>
                <a:latin typeface="Muli Bold Bold"/>
              </a:rPr>
              <a:t>ưởn</a:t>
            </a:r>
            <a:r>
              <a:rPr lang="en-US" sz="5000">
                <a:solidFill>
                  <a:srgbClr val="5E17EB"/>
                </a:solidFill>
                <a:latin typeface="Muli Bold Bold"/>
              </a:rPr>
              <a:t>g của nồng độ</a:t>
            </a:r>
            <a:endParaRPr lang="en-US" sz="5000">
              <a:solidFill>
                <a:srgbClr val="FF3131"/>
              </a:solidFill>
              <a:latin typeface="Muli Bold Bold"/>
            </a:endParaRPr>
          </a:p>
        </p:txBody>
      </p:sp>
      <p:sp>
        <p:nvSpPr>
          <p:cNvPr id="7" name="object 30">
            <a:extLst>
              <a:ext uri="{FF2B5EF4-FFF2-40B4-BE49-F238E27FC236}">
                <a16:creationId xmlns:a16="http://schemas.microsoft.com/office/drawing/2014/main" id="{2C07CDD6-747D-2FD3-546E-9A209B195EBF}"/>
              </a:ext>
            </a:extLst>
          </p:cNvPr>
          <p:cNvSpPr txBox="1"/>
          <p:nvPr/>
        </p:nvSpPr>
        <p:spPr>
          <a:xfrm>
            <a:off x="1326642" y="1947925"/>
            <a:ext cx="12160758" cy="814967"/>
          </a:xfrm>
          <a:prstGeom prst="rect">
            <a:avLst/>
          </a:prstGeom>
          <a:ln w="38100">
            <a:solidFill>
              <a:srgbClr val="FF0000"/>
            </a:solidFill>
          </a:ln>
        </p:spPr>
        <p:txBody>
          <a:bodyPr vert="horz" wrap="square" lIns="0" tIns="121285" rIns="0" bIns="0" rtlCol="0">
            <a:spAutoFit/>
          </a:bodyPr>
          <a:lstStyle/>
          <a:p>
            <a:pPr marL="538480" marR="0" lvl="0" indent="0" algn="l" defTabSz="914400" rtl="0" eaLnBrk="1" fontAlgn="auto" latinLnBrk="0" hangingPunct="1">
              <a:lnSpc>
                <a:spcPct val="100000"/>
              </a:lnSpc>
              <a:spcBef>
                <a:spcPts val="955"/>
              </a:spcBef>
              <a:spcAft>
                <a:spcPts val="0"/>
              </a:spcAft>
              <a:buClrTx/>
              <a:buSzTx/>
              <a:buFontTx/>
              <a:buNone/>
              <a:tabLst>
                <a:tab pos="3282315" algn="l"/>
              </a:tabLst>
              <a:defRPr/>
            </a:pPr>
            <a:r>
              <a:rPr kumimoji="0" lang="en-US"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Xét hệ cân bằng:</a:t>
            </a:r>
            <a:r>
              <a:rPr kumimoji="0"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N</a:t>
            </a:r>
            <a:r>
              <a:rPr kumimoji="0" sz="4500" b="0" i="0" u="none" strike="noStrike" kern="1200" cap="none" spc="-7" normalizeH="0" baseline="-21000" noProof="0" dirty="0">
                <a:ln>
                  <a:noFill/>
                </a:ln>
                <a:solidFill>
                  <a:prstClr val="black"/>
                </a:solidFill>
                <a:effectLst/>
                <a:uLnTx/>
                <a:uFillTx/>
                <a:latin typeface="Arial" panose="020B0604020202020204"/>
                <a:ea typeface="+mn-ea"/>
                <a:cs typeface="Arial" panose="020B0604020202020204"/>
              </a:rPr>
              <a:t>2 </a:t>
            </a:r>
            <a:r>
              <a:rPr kumimoji="0" sz="45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4500" b="0" i="0" u="none" strike="noStrike" kern="1200" cap="none" spc="-10" normalizeH="0" baseline="0" noProof="0" dirty="0">
                <a:ln>
                  <a:noFill/>
                </a:ln>
                <a:solidFill>
                  <a:prstClr val="black"/>
                </a:solidFill>
                <a:effectLst/>
                <a:uLnTx/>
                <a:uFillTx/>
                <a:latin typeface="Arial" panose="020B0604020202020204"/>
                <a:ea typeface="+mn-ea"/>
                <a:cs typeface="Arial" panose="020B0604020202020204"/>
              </a:rPr>
              <a:t>3H</a:t>
            </a:r>
            <a:r>
              <a:rPr kumimoji="0" sz="4500" b="0" i="0" u="none" strike="noStrike" kern="1200" cap="none" spc="-15" normalizeH="0" baseline="-21000" noProof="0" dirty="0">
                <a:ln>
                  <a:noFill/>
                </a:ln>
                <a:solidFill>
                  <a:prstClr val="black"/>
                </a:solidFill>
                <a:effectLst/>
                <a:uLnTx/>
                <a:uFillTx/>
                <a:latin typeface="Arial" panose="020B0604020202020204"/>
                <a:ea typeface="+mn-ea"/>
                <a:cs typeface="Arial" panose="020B0604020202020204"/>
              </a:rPr>
              <a:t>2             </a:t>
            </a:r>
            <a:r>
              <a:rPr kumimoji="0" sz="4500" b="0" i="0" u="none" strike="noStrike" kern="1200" cap="none" spc="-465" normalizeH="0" baseline="0" noProof="0" dirty="0">
                <a:ln>
                  <a:noFill/>
                </a:ln>
                <a:solidFill>
                  <a:prstClr val="black"/>
                </a:solidFill>
                <a:effectLst/>
                <a:uLnTx/>
                <a:uFillTx/>
                <a:latin typeface="DejaVu Serif Condensed"/>
                <a:ea typeface="+mn-ea"/>
                <a:cs typeface="DejaVu Serif Condensed"/>
              </a:rPr>
              <a:t> </a:t>
            </a:r>
            <a:r>
              <a:rPr kumimoji="0"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2NH</a:t>
            </a:r>
            <a:r>
              <a:rPr kumimoji="0" sz="4500" b="0" i="0" u="none" strike="noStrike" kern="1200" cap="none" spc="-7" normalizeH="0" baseline="-21000" noProof="0" dirty="0">
                <a:ln>
                  <a:noFill/>
                </a:ln>
                <a:solidFill>
                  <a:prstClr val="black"/>
                </a:solidFill>
                <a:effectLst/>
                <a:uLnTx/>
                <a:uFillTx/>
                <a:latin typeface="Arial" panose="020B0604020202020204"/>
                <a:ea typeface="+mn-ea"/>
                <a:cs typeface="Arial" panose="020B0604020202020204"/>
              </a:rPr>
              <a:t>3</a:t>
            </a:r>
            <a:endParaRPr kumimoji="0" sz="4500" b="0" i="0" u="none" strike="noStrike" kern="1200" cap="none" spc="0" normalizeH="0" baseline="-21000" noProof="0" dirty="0">
              <a:ln>
                <a:noFill/>
              </a:ln>
              <a:solidFill>
                <a:prstClr val="black"/>
              </a:solidFill>
              <a:effectLst/>
              <a:uLnTx/>
              <a:uFillTx/>
              <a:latin typeface="Arial" panose="020B0604020202020204"/>
              <a:ea typeface="+mn-ea"/>
              <a:cs typeface="Arial" panose="020B0604020202020204"/>
            </a:endParaRPr>
          </a:p>
        </p:txBody>
      </p:sp>
      <p:pic>
        <p:nvPicPr>
          <p:cNvPr id="8" name="Content Placeholder 99">
            <a:extLst>
              <a:ext uri="{FF2B5EF4-FFF2-40B4-BE49-F238E27FC236}">
                <a16:creationId xmlns:a16="http://schemas.microsoft.com/office/drawing/2014/main" id="{A9D2D3E6-387F-4847-853A-26D97823C1AF}"/>
              </a:ext>
            </a:extLst>
          </p:cNvPr>
          <p:cNvPicPr>
            <a:picLocks noChangeAspect="1"/>
          </p:cNvPicPr>
          <p:nvPr/>
        </p:nvPicPr>
        <p:blipFill>
          <a:blip r:embed="rId2"/>
          <a:stretch>
            <a:fillRect/>
          </a:stretch>
        </p:blipFill>
        <p:spPr>
          <a:xfrm>
            <a:off x="9224962" y="2195929"/>
            <a:ext cx="1062038" cy="523093"/>
          </a:xfrm>
          <a:prstGeom prst="rect">
            <a:avLst/>
          </a:prstGeom>
        </p:spPr>
      </p:pic>
      <p:grpSp>
        <p:nvGrpSpPr>
          <p:cNvPr id="9" name="Group 8">
            <a:extLst>
              <a:ext uri="{FF2B5EF4-FFF2-40B4-BE49-F238E27FC236}">
                <a16:creationId xmlns:a16="http://schemas.microsoft.com/office/drawing/2014/main" id="{3029F71D-7685-457C-EDED-C3DAC7CE5ECB}"/>
              </a:ext>
            </a:extLst>
          </p:cNvPr>
          <p:cNvGrpSpPr/>
          <p:nvPr/>
        </p:nvGrpSpPr>
        <p:grpSpPr>
          <a:xfrm>
            <a:off x="1708785" y="3614737"/>
            <a:ext cx="8039100" cy="2873375"/>
            <a:chOff x="4042" y="4274"/>
            <a:chExt cx="12660" cy="4525"/>
          </a:xfrm>
        </p:grpSpPr>
        <p:sp>
          <p:nvSpPr>
            <p:cNvPr id="10" name="object 24">
              <a:extLst>
                <a:ext uri="{FF2B5EF4-FFF2-40B4-BE49-F238E27FC236}">
                  <a16:creationId xmlns:a16="http://schemas.microsoft.com/office/drawing/2014/main" id="{13E08F0C-9C5E-2A9D-26FE-DA645672E536}"/>
                </a:ext>
              </a:extLst>
            </p:cNvPr>
            <p:cNvSpPr/>
            <p:nvPr/>
          </p:nvSpPr>
          <p:spPr>
            <a:xfrm>
              <a:off x="13466" y="4274"/>
              <a:ext cx="3236" cy="4522"/>
            </a:xfrm>
            <a:custGeom>
              <a:avLst/>
              <a:gdLst/>
              <a:ahLst/>
              <a:cxnLst/>
              <a:rect l="l" t="t" r="r" b="b"/>
              <a:pathLst>
                <a:path w="2054859" h="2871470">
                  <a:moveTo>
                    <a:pt x="0" y="2871216"/>
                  </a:moveTo>
                  <a:lnTo>
                    <a:pt x="2054352" y="2871216"/>
                  </a:lnTo>
                  <a:lnTo>
                    <a:pt x="2054352" y="0"/>
                  </a:lnTo>
                  <a:lnTo>
                    <a:pt x="0" y="0"/>
                  </a:lnTo>
                  <a:lnTo>
                    <a:pt x="0" y="2871216"/>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26">
              <a:extLst>
                <a:ext uri="{FF2B5EF4-FFF2-40B4-BE49-F238E27FC236}">
                  <a16:creationId xmlns:a16="http://schemas.microsoft.com/office/drawing/2014/main" id="{041DAE58-4F54-04BC-4E02-99A58A3833E7}"/>
                </a:ext>
              </a:extLst>
            </p:cNvPr>
            <p:cNvSpPr/>
            <p:nvPr/>
          </p:nvSpPr>
          <p:spPr>
            <a:xfrm>
              <a:off x="8868" y="4291"/>
              <a:ext cx="3548" cy="4508"/>
            </a:xfrm>
            <a:custGeom>
              <a:avLst/>
              <a:gdLst/>
              <a:ahLst/>
              <a:cxnLst/>
              <a:rect l="l" t="t" r="r" b="b"/>
              <a:pathLst>
                <a:path w="2252979" h="2862579">
                  <a:moveTo>
                    <a:pt x="0" y="2862072"/>
                  </a:moveTo>
                  <a:lnTo>
                    <a:pt x="2252472" y="2862072"/>
                  </a:lnTo>
                  <a:lnTo>
                    <a:pt x="2252472" y="0"/>
                  </a:lnTo>
                  <a:lnTo>
                    <a:pt x="0" y="0"/>
                  </a:lnTo>
                  <a:lnTo>
                    <a:pt x="0" y="2862072"/>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28">
              <a:extLst>
                <a:ext uri="{FF2B5EF4-FFF2-40B4-BE49-F238E27FC236}">
                  <a16:creationId xmlns:a16="http://schemas.microsoft.com/office/drawing/2014/main" id="{212C9D80-46D8-4381-52B4-CB4102C74626}"/>
                </a:ext>
              </a:extLst>
            </p:cNvPr>
            <p:cNvSpPr/>
            <p:nvPr/>
          </p:nvSpPr>
          <p:spPr>
            <a:xfrm>
              <a:off x="4042" y="4291"/>
              <a:ext cx="3759" cy="4508"/>
            </a:xfrm>
            <a:custGeom>
              <a:avLst/>
              <a:gdLst/>
              <a:ahLst/>
              <a:cxnLst/>
              <a:rect l="l" t="t" r="r" b="b"/>
              <a:pathLst>
                <a:path w="2386965" h="2862579">
                  <a:moveTo>
                    <a:pt x="0" y="2862072"/>
                  </a:moveTo>
                  <a:lnTo>
                    <a:pt x="2386584" y="2862072"/>
                  </a:lnTo>
                  <a:lnTo>
                    <a:pt x="2386584" y="0"/>
                  </a:lnTo>
                  <a:lnTo>
                    <a:pt x="0" y="0"/>
                  </a:lnTo>
                  <a:lnTo>
                    <a:pt x="0" y="2862072"/>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object 23">
            <a:extLst>
              <a:ext uri="{FF2B5EF4-FFF2-40B4-BE49-F238E27FC236}">
                <a16:creationId xmlns:a16="http://schemas.microsoft.com/office/drawing/2014/main" id="{C8594EDA-EF14-9586-7BA1-6AD1FDC177D5}"/>
              </a:ext>
            </a:extLst>
          </p:cNvPr>
          <p:cNvSpPr/>
          <p:nvPr/>
        </p:nvSpPr>
        <p:spPr>
          <a:xfrm>
            <a:off x="7693026" y="3675249"/>
            <a:ext cx="2054860" cy="281095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25">
            <a:extLst>
              <a:ext uri="{FF2B5EF4-FFF2-40B4-BE49-F238E27FC236}">
                <a16:creationId xmlns:a16="http://schemas.microsoft.com/office/drawing/2014/main" id="{CA1E70F4-B51A-68F3-9CB9-30AE84D140B1}"/>
              </a:ext>
            </a:extLst>
          </p:cNvPr>
          <p:cNvSpPr/>
          <p:nvPr/>
        </p:nvSpPr>
        <p:spPr>
          <a:xfrm>
            <a:off x="4773295" y="3675250"/>
            <a:ext cx="2252981" cy="281095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27">
            <a:extLst>
              <a:ext uri="{FF2B5EF4-FFF2-40B4-BE49-F238E27FC236}">
                <a16:creationId xmlns:a16="http://schemas.microsoft.com/office/drawing/2014/main" id="{C9014B01-8752-A2F5-2E1E-190DF5C19EC3}"/>
              </a:ext>
            </a:extLst>
          </p:cNvPr>
          <p:cNvSpPr/>
          <p:nvPr/>
        </p:nvSpPr>
        <p:spPr>
          <a:xfrm>
            <a:off x="1708784" y="3675249"/>
            <a:ext cx="2372996" cy="268745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22">
            <a:extLst>
              <a:ext uri="{FF2B5EF4-FFF2-40B4-BE49-F238E27FC236}">
                <a16:creationId xmlns:a16="http://schemas.microsoft.com/office/drawing/2014/main" id="{75AC8F82-7974-492F-D6F8-F94D3023C342}"/>
              </a:ext>
            </a:extLst>
          </p:cNvPr>
          <p:cNvSpPr/>
          <p:nvPr/>
        </p:nvSpPr>
        <p:spPr>
          <a:xfrm>
            <a:off x="10665442" y="3858035"/>
            <a:ext cx="1673225" cy="232187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32">
            <a:extLst>
              <a:ext uri="{FF2B5EF4-FFF2-40B4-BE49-F238E27FC236}">
                <a16:creationId xmlns:a16="http://schemas.microsoft.com/office/drawing/2014/main" id="{79BDF171-B502-67A9-D214-D7984E718E76}"/>
              </a:ext>
            </a:extLst>
          </p:cNvPr>
          <p:cNvSpPr txBox="1"/>
          <p:nvPr/>
        </p:nvSpPr>
        <p:spPr>
          <a:xfrm>
            <a:off x="1066800" y="6547689"/>
            <a:ext cx="14279880" cy="850874"/>
          </a:xfrm>
          <a:prstGeom prst="rect">
            <a:avLst/>
          </a:prstGeom>
          <a:ln w="38100">
            <a:solidFill>
              <a:srgbClr val="00AFEF"/>
            </a:solidFill>
          </a:ln>
        </p:spPr>
        <p:txBody>
          <a:bodyPr vert="horz" wrap="square" lIns="0" tIns="156845" rIns="0" bIns="0" rtlCol="0">
            <a:spAutoFit/>
          </a:bodyPr>
          <a:lstStyle/>
          <a:p>
            <a:pPr marL="0" marR="0" lvl="0" indent="0" algn="ctr" defTabSz="914400" rtl="0" eaLnBrk="1" fontAlgn="auto" latinLnBrk="0" hangingPunct="1">
              <a:lnSpc>
                <a:spcPct val="100000"/>
              </a:lnSpc>
              <a:spcBef>
                <a:spcPts val="1235"/>
              </a:spcBef>
              <a:spcAft>
                <a:spcPts val="0"/>
              </a:spcAft>
              <a:buClrTx/>
              <a:buSzTx/>
              <a:buFontTx/>
              <a:buNone/>
              <a:tabLst/>
              <a:defRPr/>
            </a:pPr>
            <a:r>
              <a:rPr kumimoji="0" sz="45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SO </a:t>
            </a:r>
            <a:r>
              <a:rPr kumimoji="0" sz="45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SÁNH </a:t>
            </a:r>
            <a:r>
              <a:rPr kumimoji="0" lang="en-US" sz="45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SỐ PHÂN TỬ NH</a:t>
            </a:r>
            <a:r>
              <a:rPr kumimoji="0" lang="en-US" sz="4500" b="1" i="0" u="none" strike="noStrike" kern="1200" cap="none" spc="-5" normalizeH="0" baseline="-25000" noProof="0" dirty="0">
                <a:ln>
                  <a:noFill/>
                </a:ln>
                <a:solidFill>
                  <a:prstClr val="black"/>
                </a:solidFill>
                <a:effectLst/>
                <a:uLnTx/>
                <a:uFillTx/>
                <a:latin typeface="Arial" panose="020B0604020202020204"/>
                <a:ea typeface="+mn-ea"/>
                <a:cs typeface="Arial" panose="020B0604020202020204"/>
              </a:rPr>
              <a:t>3 </a:t>
            </a:r>
            <a:r>
              <a:rPr kumimoji="0" lang="en-US" sz="45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Ở </a:t>
            </a:r>
            <a:r>
              <a:rPr kumimoji="0" sz="4500" b="1" i="0" u="none" strike="noStrike" kern="1200" cap="none" spc="-5" normalizeH="0" baseline="0" noProof="0" dirty="0">
                <a:ln>
                  <a:noFill/>
                </a:ln>
                <a:solidFill>
                  <a:srgbClr val="FF0000"/>
                </a:solidFill>
                <a:effectLst/>
                <a:uLnTx/>
                <a:uFillTx/>
                <a:latin typeface="Arial" panose="020B0604020202020204"/>
                <a:ea typeface="+mn-ea"/>
                <a:cs typeface="Arial" panose="020B0604020202020204"/>
              </a:rPr>
              <a:t>HÌNH </a:t>
            </a:r>
            <a:r>
              <a:rPr kumimoji="0" sz="4500" b="1"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rPr>
              <a:t>(a) </a:t>
            </a:r>
            <a:r>
              <a:rPr kumimoji="0" sz="45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VÀ </a:t>
            </a:r>
            <a:r>
              <a:rPr kumimoji="0" sz="4500" b="1" i="0" u="none" strike="noStrike" kern="1200" cap="none" spc="-5" normalizeH="0" baseline="0" noProof="0" dirty="0">
                <a:ln>
                  <a:noFill/>
                </a:ln>
                <a:solidFill>
                  <a:srgbClr val="FF0000"/>
                </a:solidFill>
                <a:effectLst/>
                <a:uLnTx/>
                <a:uFillTx/>
                <a:latin typeface="Arial" panose="020B0604020202020204"/>
                <a:ea typeface="+mn-ea"/>
                <a:cs typeface="Arial" panose="020B0604020202020204"/>
              </a:rPr>
              <a:t>HÌNH</a:t>
            </a:r>
            <a:r>
              <a:rPr kumimoji="0" sz="4500" b="1" i="0" u="none" strike="noStrike" kern="1200" cap="none" spc="15" normalizeH="0" baseline="0" noProof="0" dirty="0">
                <a:ln>
                  <a:noFill/>
                </a:ln>
                <a:solidFill>
                  <a:srgbClr val="FF0000"/>
                </a:solidFill>
                <a:effectLst/>
                <a:uLnTx/>
                <a:uFillTx/>
                <a:latin typeface="Arial" panose="020B0604020202020204"/>
                <a:ea typeface="+mn-ea"/>
                <a:cs typeface="Arial" panose="020B0604020202020204"/>
              </a:rPr>
              <a:t> </a:t>
            </a:r>
            <a:r>
              <a:rPr kumimoji="0" sz="4500" b="1" i="0" u="none" strike="noStrike" kern="1200" cap="none" spc="0" normalizeH="0" baseline="0" noProof="0" dirty="0">
                <a:ln>
                  <a:noFill/>
                </a:ln>
                <a:solidFill>
                  <a:srgbClr val="FF0000"/>
                </a:solidFill>
                <a:effectLst/>
                <a:uLnTx/>
                <a:uFillTx/>
                <a:latin typeface="Arial" panose="020B0604020202020204"/>
                <a:ea typeface="+mn-ea"/>
                <a:cs typeface="Arial" panose="020B0604020202020204"/>
              </a:rPr>
              <a:t>(c)</a:t>
            </a:r>
            <a:r>
              <a:rPr kumimoji="0" sz="45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endParaRPr kumimoji="0" sz="45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18" name="TextBox 17">
            <a:extLst>
              <a:ext uri="{FF2B5EF4-FFF2-40B4-BE49-F238E27FC236}">
                <a16:creationId xmlns:a16="http://schemas.microsoft.com/office/drawing/2014/main" id="{80508A81-491D-B6CF-38B4-E9194F78448B}"/>
              </a:ext>
            </a:extLst>
          </p:cNvPr>
          <p:cNvSpPr txBox="1"/>
          <p:nvPr/>
        </p:nvSpPr>
        <p:spPr>
          <a:xfrm>
            <a:off x="9192364" y="1702206"/>
            <a:ext cx="314630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Calibri"/>
                <a:ea typeface="+mn-ea"/>
                <a:cs typeface="+mn-cs"/>
              </a:rPr>
              <a:t>t</a:t>
            </a:r>
            <a:r>
              <a:rPr kumimoji="0" lang="en-US" sz="4500" b="0" i="0" u="none" strike="noStrike" kern="1200" cap="none" spc="0" normalizeH="0" baseline="30000" noProof="0" dirty="0" err="1">
                <a:ln>
                  <a:noFill/>
                </a:ln>
                <a:solidFill>
                  <a:prstClr val="black"/>
                </a:solidFill>
                <a:effectLst/>
                <a:uLnTx/>
                <a:uFillTx/>
                <a:latin typeface="Calibri"/>
                <a:ea typeface="+mn-ea"/>
                <a:cs typeface="+mn-cs"/>
              </a:rPr>
              <a:t>o</a:t>
            </a:r>
            <a:r>
              <a:rPr kumimoji="0" lang="en-US" sz="4500" b="0" i="0" u="none" strike="noStrike" kern="1200" cap="none" spc="0" normalizeH="0" baseline="0" noProof="0" dirty="0" err="1">
                <a:ln>
                  <a:noFill/>
                </a:ln>
                <a:solidFill>
                  <a:prstClr val="black"/>
                </a:solidFill>
                <a:effectLst/>
                <a:uLnTx/>
                <a:uFillTx/>
                <a:latin typeface="Calibri"/>
                <a:ea typeface="+mn-ea"/>
                <a:cs typeface="+mn-cs"/>
              </a:rPr>
              <a:t>,xt</a:t>
            </a:r>
            <a:endParaRPr kumimoji="0" lang="en-US" sz="45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19" name="object 22">
            <a:extLst>
              <a:ext uri="{FF2B5EF4-FFF2-40B4-BE49-F238E27FC236}">
                <a16:creationId xmlns:a16="http://schemas.microsoft.com/office/drawing/2014/main" id="{736D3D31-0146-201D-D20F-C82F66BA0C67}"/>
              </a:ext>
            </a:extLst>
          </p:cNvPr>
          <p:cNvSpPr txBox="1"/>
          <p:nvPr/>
        </p:nvSpPr>
        <p:spPr>
          <a:xfrm>
            <a:off x="419100" y="7648683"/>
            <a:ext cx="17449799" cy="3121880"/>
          </a:xfrm>
          <a:prstGeom prst="rect">
            <a:avLst/>
          </a:prstGeom>
        </p:spPr>
        <p:txBody>
          <a:bodyPr vert="horz" wrap="square" lIns="0" tIns="132080" rIns="0" bIns="0" rtlCol="0">
            <a:spAutoFit/>
          </a:bodyPr>
          <a:lstStyle/>
          <a:p>
            <a:pPr marL="73025" marR="0" lvl="0" indent="0" algn="l" defTabSz="914400" rtl="0" eaLnBrk="1" fontAlgn="auto" latinLnBrk="0" hangingPunct="1">
              <a:lnSpc>
                <a:spcPct val="100000"/>
              </a:lnSpc>
              <a:spcBef>
                <a:spcPts val="1040"/>
              </a:spcBef>
              <a:spcAft>
                <a:spcPts val="0"/>
              </a:spcAft>
              <a:buClrTx/>
              <a:buSzTx/>
              <a:buFontTx/>
              <a:buNone/>
              <a:tabLst/>
              <a:defRPr/>
            </a:pPr>
            <a:r>
              <a:rPr kumimoji="0" lang="en-US" sz="4500" b="1" i="0" u="none" strike="noStrike" kern="1200" cap="none" spc="-5"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a:ea typeface="+mn-ea"/>
                <a:cs typeface="Arial" panose="020B0604020202020204"/>
              </a:rPr>
              <a:t>Nhận xét:</a:t>
            </a:r>
            <a:endParaRPr kumimoji="0" sz="4500" b="0" i="0" u="none" strike="noStrike" kern="1200" cap="none" spc="-5" normalizeH="0" baseline="0" noProof="0" dirty="0">
              <a:ln>
                <a:noFill/>
              </a:ln>
              <a:solidFill>
                <a:srgbClr val="FF0000"/>
              </a:solidFill>
              <a:effectLst/>
              <a:uLnTx/>
              <a:uFillTx/>
              <a:latin typeface="Arial" panose="020B0604020202020204"/>
              <a:ea typeface="+mn-ea"/>
              <a:cs typeface="Arial" panose="020B0604020202020204"/>
            </a:endParaRPr>
          </a:p>
          <a:p>
            <a:pPr marL="73025" marR="0" lvl="0" indent="0" algn="just" defTabSz="914400" rtl="0" eaLnBrk="1" fontAlgn="auto" latinLnBrk="0" hangingPunct="1">
              <a:lnSpc>
                <a:spcPct val="100000"/>
              </a:lnSpc>
              <a:spcBef>
                <a:spcPts val="1040"/>
              </a:spcBef>
              <a:spcAft>
                <a:spcPts val="0"/>
              </a:spcAft>
              <a:buClrTx/>
              <a:buSzTx/>
              <a:buFontTx/>
              <a:buNone/>
              <a:tabLst/>
              <a:defRPr/>
            </a:pPr>
            <a:r>
              <a:rPr kumimoji="0"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T</a:t>
            </a:r>
            <a:r>
              <a:rPr kumimoji="0" lang="en-US"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hêm </a:t>
            </a:r>
            <a:r>
              <a:rPr kumimoji="0" lang="en-US" sz="45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khí</a:t>
            </a:r>
            <a:r>
              <a:rPr kumimoji="0"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45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N</a:t>
            </a:r>
            <a:r>
              <a:rPr kumimoji="0" sz="4500" b="0" i="0" u="none" strike="noStrike" kern="1200" cap="none" spc="0" normalizeH="0" baseline="-21000" noProof="0" dirty="0">
                <a:ln>
                  <a:noFill/>
                </a:ln>
                <a:solidFill>
                  <a:prstClr val="black"/>
                </a:solidFill>
                <a:effectLst/>
                <a:uLnTx/>
                <a:uFillTx/>
                <a:latin typeface="Arial" panose="020B0604020202020204"/>
                <a:ea typeface="+mn-ea"/>
                <a:cs typeface="Arial" panose="020B0604020202020204"/>
              </a:rPr>
              <a:t>2 </a:t>
            </a:r>
            <a:r>
              <a:rPr kumimoji="0" sz="4500" b="0" i="0" u="none" strike="noStrike" kern="1200" cap="none" spc="-5" normalizeH="0" baseline="0" noProof="0" dirty="0">
                <a:ln>
                  <a:noFill/>
                </a:ln>
                <a:solidFill>
                  <a:prstClr val="black"/>
                </a:solidFill>
                <a:effectLst/>
                <a:uLnTx/>
                <a:uFillTx/>
                <a:latin typeface="Wingdings" panose="05000000000000000000"/>
                <a:ea typeface="+mn-ea"/>
                <a:cs typeface="Wingdings" panose="05000000000000000000"/>
              </a:rPr>
              <a:t></a:t>
            </a:r>
            <a:r>
              <a:rPr kumimoji="0" lang="en-US" sz="45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phản ứng tạo ra nhiều phân tử NH</a:t>
            </a:r>
            <a:r>
              <a:rPr kumimoji="0" lang="en-US" sz="4500" b="0" i="0" u="none" strike="noStrike" kern="1200" cap="none" spc="-5"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45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500" b="0" i="0" u="none" strike="noStrike" kern="1200" cap="none" spc="-5"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cân </a:t>
            </a:r>
            <a:r>
              <a:rPr kumimoji="0" sz="45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bằng chuyển </a:t>
            </a:r>
            <a:r>
              <a:rPr kumimoji="0"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dịch </a:t>
            </a:r>
            <a:r>
              <a:rPr kumimoji="0" sz="45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về bên p</a:t>
            </a:r>
            <a:r>
              <a:rPr kumimoji="0" lang="en-US" sz="45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h</a:t>
            </a:r>
            <a:r>
              <a:rPr kumimoji="0" sz="45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ải  </a:t>
            </a:r>
            <a:r>
              <a:rPr kumimoji="0"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(tạo</a:t>
            </a:r>
            <a:r>
              <a:rPr kumimoji="0"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NH</a:t>
            </a:r>
            <a:r>
              <a:rPr kumimoji="0" sz="4500" b="0" i="0" u="none" strike="noStrike" kern="1200" cap="none" spc="-7" normalizeH="0" baseline="-21000" noProof="0" dirty="0">
                <a:ln>
                  <a:noFill/>
                </a:ln>
                <a:solidFill>
                  <a:prstClr val="black"/>
                </a:solidFill>
                <a:effectLst/>
                <a:uLnTx/>
                <a:uFillTx/>
                <a:latin typeface="Arial" panose="020B0604020202020204"/>
                <a:ea typeface="+mn-ea"/>
                <a:cs typeface="Arial" panose="020B0604020202020204"/>
              </a:rPr>
              <a:t>3</a:t>
            </a:r>
            <a:r>
              <a:rPr kumimoji="0"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t>
            </a:r>
            <a:r>
              <a:rPr kumimoji="0" lang="en-US"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t>
            </a:r>
            <a:endParaRPr kumimoji="0" sz="45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endParaRPr>
          </a:p>
          <a:p>
            <a:pPr marL="38100" marR="43180" lvl="0" indent="91440" algn="l" defTabSz="914400" rtl="0" eaLnBrk="1" fontAlgn="auto" latinLnBrk="0" hangingPunct="1">
              <a:lnSpc>
                <a:spcPct val="110000"/>
              </a:lnSpc>
              <a:spcBef>
                <a:spcPts val="600"/>
              </a:spcBef>
              <a:spcAft>
                <a:spcPts val="0"/>
              </a:spcAft>
              <a:buClrTx/>
              <a:buSzTx/>
              <a:buFontTx/>
              <a:buNone/>
              <a:tabLst/>
              <a:defRPr/>
            </a:pPr>
            <a:r>
              <a:rPr kumimoji="0" sz="4500" b="1" i="0" u="none" strike="noStrike" kern="1200" cap="none" spc="-700" normalizeH="0" baseline="0" noProof="0">
                <a:ln>
                  <a:noFill/>
                </a:ln>
                <a:solidFill>
                  <a:prstClr val="black"/>
                </a:solidFill>
                <a:effectLst>
                  <a:outerShdw blurRad="38100" dist="38100" dir="2700000" algn="tl">
                    <a:srgbClr val="000000">
                      <a:alpha val="43137"/>
                    </a:srgbClr>
                  </a:outerShdw>
                </a:effectLst>
                <a:uLnTx/>
                <a:uFill>
                  <a:solidFill>
                    <a:srgbClr val="000000"/>
                  </a:solidFill>
                </a:uFill>
                <a:latin typeface="Times New Roman" panose="02020603050405020304"/>
                <a:ea typeface="+mn-ea"/>
                <a:cs typeface="Times New Roman" panose="02020603050405020304"/>
              </a:rPr>
              <a:t> </a:t>
            </a:r>
            <a:endParaRPr kumimoji="0" lang="en-US" sz="4500" b="0" i="0" u="none" strike="noStrike" kern="1200" cap="none" spc="-10" normalizeH="0" baseline="0" noProof="0" dirty="0">
              <a:ln>
                <a:noFill/>
              </a:ln>
              <a:solidFill>
                <a:prstClr val="black"/>
              </a:solidFill>
              <a:effectLst/>
              <a:uLnTx/>
              <a:uFillTx/>
              <a:latin typeface="Arial" panose="020B0604020202020204"/>
              <a:ea typeface="+mn-ea"/>
              <a:cs typeface="Arial" panose="020B0604020202020204"/>
            </a:endParaRPr>
          </a:p>
        </p:txBody>
      </p:sp>
    </p:spTree>
    <p:extLst>
      <p:ext uri="{BB962C8B-B14F-4D97-AF65-F5344CB8AC3E}">
        <p14:creationId xmlns:p14="http://schemas.microsoft.com/office/powerpoint/2010/main" val="311694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Effect transition="in" filter="wipe(down)">
                                      <p:cBhvr>
                                        <p:cTn id="44" dur="500"/>
                                        <p:tgtEl>
                                          <p:spTgt spid="1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xEl>
                                              <p:pRg st="1" end="1"/>
                                            </p:txEl>
                                          </p:spTgt>
                                        </p:tgtEl>
                                        <p:attrNameLst>
                                          <p:attrName>style.visibility</p:attrName>
                                        </p:attrNameLst>
                                      </p:cBhvr>
                                      <p:to>
                                        <p:strVal val="visible"/>
                                      </p:to>
                                    </p:set>
                                    <p:animEffect transition="in" filter="wipe(down)">
                                      <p:cBhvr>
                                        <p:cTn id="49" dur="500"/>
                                        <p:tgtEl>
                                          <p:spTgt spid="19">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xEl>
                                              <p:pRg st="2" end="2"/>
                                            </p:txEl>
                                          </p:spTgt>
                                        </p:tgtEl>
                                        <p:attrNameLst>
                                          <p:attrName>style.visibility</p:attrName>
                                        </p:attrNameLst>
                                      </p:cBhvr>
                                      <p:to>
                                        <p:strVal val="visible"/>
                                      </p:to>
                                    </p:set>
                                    <p:animEffect transition="in" filter="wipe(down)">
                                      <p:cBhvr>
                                        <p:cTn id="54"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3" grpId="0" animBg="1"/>
      <p:bldP spid="14" grpId="0" animBg="1"/>
      <p:bldP spid="15" grpId="0" animBg="1"/>
      <p:bldP spid="16" grpId="0" animBg="1"/>
      <p:bldP spid="17" grpId="0" bldLvl="0" animBg="1"/>
      <p:bldP spid="18" grpId="0"/>
      <p:bldP spid="18" grpId="1"/>
      <p:bldP spid="1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EF86DB7-B855-064E-C41D-20679EDFA4AF}"/>
              </a:ext>
            </a:extLst>
          </p:cNvPr>
          <p:cNvSpPr txBox="1"/>
          <p:nvPr/>
        </p:nvSpPr>
        <p:spPr>
          <a:xfrm>
            <a:off x="690403" y="241959"/>
            <a:ext cx="17003922" cy="666914"/>
          </a:xfrm>
          <a:prstGeom prst="rect">
            <a:avLst/>
          </a:prstGeom>
        </p:spPr>
        <p:txBody>
          <a:bodyPr lIns="0" tIns="0" rIns="0" bIns="0" rtlCol="0" anchor="t">
            <a:spAutoFit/>
          </a:bodyPr>
          <a:lstStyle/>
          <a:p>
            <a:pPr>
              <a:lnSpc>
                <a:spcPts val="5500"/>
              </a:lnSpc>
            </a:pPr>
            <a:r>
              <a:rPr lang="en-US" sz="4500">
                <a:solidFill>
                  <a:srgbClr val="A61105"/>
                </a:solidFill>
                <a:latin typeface="Muli Bold Bold"/>
              </a:rPr>
              <a:t>IV. CÁC YẾU TỐ ẢNH H</a:t>
            </a:r>
            <a:r>
              <a:rPr lang="vi-VN" sz="4500">
                <a:solidFill>
                  <a:srgbClr val="A61105"/>
                </a:solidFill>
                <a:latin typeface="Muli Bold Bold"/>
              </a:rPr>
              <a:t>ƯỞNG</a:t>
            </a:r>
            <a:r>
              <a:rPr lang="en-US" sz="4500">
                <a:solidFill>
                  <a:srgbClr val="A61105"/>
                </a:solidFill>
                <a:latin typeface="Muli Bold Bold"/>
              </a:rPr>
              <a:t> ĐẾN CÂN BẰNG HÓA HỌC</a:t>
            </a:r>
          </a:p>
        </p:txBody>
      </p:sp>
      <p:sp>
        <p:nvSpPr>
          <p:cNvPr id="6" name="TextBox 4">
            <a:extLst>
              <a:ext uri="{FF2B5EF4-FFF2-40B4-BE49-F238E27FC236}">
                <a16:creationId xmlns:a16="http://schemas.microsoft.com/office/drawing/2014/main" id="{58332CC4-F2CC-677A-E36C-F3CC7DB87D49}"/>
              </a:ext>
            </a:extLst>
          </p:cNvPr>
          <p:cNvSpPr txBox="1"/>
          <p:nvPr/>
        </p:nvSpPr>
        <p:spPr>
          <a:xfrm>
            <a:off x="838201" y="1077377"/>
            <a:ext cx="8458200" cy="711200"/>
          </a:xfrm>
          <a:prstGeom prst="rect">
            <a:avLst/>
          </a:prstGeom>
        </p:spPr>
        <p:txBody>
          <a:bodyPr wrap="square" lIns="0" tIns="0" rIns="0" bIns="0" rtlCol="0" anchor="t">
            <a:spAutoFit/>
          </a:bodyPr>
          <a:lstStyle/>
          <a:p>
            <a:pPr>
              <a:lnSpc>
                <a:spcPts val="5500"/>
              </a:lnSpc>
            </a:pPr>
            <a:r>
              <a:rPr lang="en-US" sz="5000">
                <a:solidFill>
                  <a:srgbClr val="5E17EB"/>
                </a:solidFill>
                <a:latin typeface="Muli Bold Bold"/>
              </a:rPr>
              <a:t>3. Ảnh h</a:t>
            </a:r>
            <a:r>
              <a:rPr lang="vi-VN" sz="5000">
                <a:solidFill>
                  <a:srgbClr val="5E17EB"/>
                </a:solidFill>
                <a:latin typeface="Muli Bold Bold"/>
              </a:rPr>
              <a:t>ưởn</a:t>
            </a:r>
            <a:r>
              <a:rPr lang="en-US" sz="5000">
                <a:solidFill>
                  <a:srgbClr val="5E17EB"/>
                </a:solidFill>
                <a:latin typeface="Muli Bold Bold"/>
              </a:rPr>
              <a:t>g của nồng độ</a:t>
            </a:r>
            <a:endParaRPr lang="en-US" sz="5000">
              <a:solidFill>
                <a:srgbClr val="FF3131"/>
              </a:solidFill>
              <a:latin typeface="Muli Bold Bold"/>
            </a:endParaRPr>
          </a:p>
        </p:txBody>
      </p:sp>
      <p:sp>
        <p:nvSpPr>
          <p:cNvPr id="5" name="TextBox 4">
            <a:extLst>
              <a:ext uri="{FF2B5EF4-FFF2-40B4-BE49-F238E27FC236}">
                <a16:creationId xmlns:a16="http://schemas.microsoft.com/office/drawing/2014/main" id="{0F035E7C-60FC-FC88-E8CC-2C9349FBCF45}"/>
              </a:ext>
            </a:extLst>
          </p:cNvPr>
          <p:cNvSpPr txBox="1"/>
          <p:nvPr/>
        </p:nvSpPr>
        <p:spPr>
          <a:xfrm>
            <a:off x="469765" y="2171700"/>
            <a:ext cx="17445197" cy="4136325"/>
          </a:xfrm>
          <a:prstGeom prst="rect">
            <a:avLst/>
          </a:prstGeom>
          <a:noFill/>
        </p:spPr>
        <p:txBody>
          <a:bodyPr wrap="square">
            <a:spAutoFit/>
          </a:bodyPr>
          <a:lstStyle/>
          <a:p>
            <a:pPr algn="just">
              <a:lnSpc>
                <a:spcPct val="150000"/>
              </a:lnSpc>
            </a:pPr>
            <a:r>
              <a:rPr lang="en-US" sz="4500">
                <a:effectLst/>
                <a:latin typeface="Times New Roman" panose="02020603050405020304" pitchFamily="18" charset="0"/>
                <a:ea typeface="Calibri" panose="020F0502020204030204" pitchFamily="34" charset="0"/>
              </a:rPr>
              <a:t>Khi</a:t>
            </a:r>
            <a:r>
              <a:rPr lang="fr-FR" sz="4500">
                <a:effectLst/>
                <a:latin typeface="Times New Roman" panose="02020603050405020304" pitchFamily="18" charset="0"/>
                <a:ea typeface="Times New Roman" panose="02020603050405020304" pitchFamily="18" charset="0"/>
              </a:rPr>
              <a:t> </a:t>
            </a:r>
            <a:r>
              <a:rPr lang="fr-FR" sz="4500">
                <a:solidFill>
                  <a:srgbClr val="FF0000"/>
                </a:solidFill>
                <a:effectLst/>
                <a:latin typeface="Times New Roman" panose="02020603050405020304" pitchFamily="18" charset="0"/>
                <a:ea typeface="Times New Roman" panose="02020603050405020304" pitchFamily="18" charset="0"/>
              </a:rPr>
              <a:t>tăng</a:t>
            </a:r>
            <a:r>
              <a:rPr lang="fr-FR" sz="4500">
                <a:effectLst/>
                <a:latin typeface="Times New Roman" panose="02020603050405020304" pitchFamily="18" charset="0"/>
                <a:ea typeface="Times New Roman" panose="02020603050405020304" pitchFamily="18" charset="0"/>
              </a:rPr>
              <a:t> hoặc </a:t>
            </a:r>
            <a:r>
              <a:rPr lang="fr-FR" sz="4500">
                <a:solidFill>
                  <a:srgbClr val="FF0000"/>
                </a:solidFill>
                <a:effectLst/>
                <a:latin typeface="Times New Roman" panose="02020603050405020304" pitchFamily="18" charset="0"/>
                <a:ea typeface="Times New Roman" panose="02020603050405020304" pitchFamily="18" charset="0"/>
              </a:rPr>
              <a:t>giảm</a:t>
            </a:r>
            <a:r>
              <a:rPr lang="fr-FR" sz="4500">
                <a:effectLst/>
                <a:latin typeface="Times New Roman" panose="02020603050405020304" pitchFamily="18" charset="0"/>
                <a:ea typeface="Times New Roman" panose="02020603050405020304" pitchFamily="18" charset="0"/>
              </a:rPr>
              <a:t> </a:t>
            </a:r>
            <a:r>
              <a:rPr lang="en-US" sz="4500">
                <a:effectLst/>
                <a:latin typeface="Times New Roman" panose="02020603050405020304" pitchFamily="18" charset="0"/>
                <a:ea typeface="Calibri" panose="020F0502020204030204" pitchFamily="34" charset="0"/>
              </a:rPr>
              <a:t>nồng độ một chất trong cân bằng thì cân bằng chuyển dịch theo chiều làm</a:t>
            </a:r>
            <a:r>
              <a:rPr lang="fr-FR" sz="4500">
                <a:effectLst/>
                <a:latin typeface="Times New Roman" panose="02020603050405020304" pitchFamily="18" charset="0"/>
                <a:ea typeface="Times New Roman" panose="02020603050405020304" pitchFamily="18" charset="0"/>
              </a:rPr>
              <a:t> </a:t>
            </a:r>
            <a:r>
              <a:rPr lang="fr-FR" sz="4500">
                <a:solidFill>
                  <a:srgbClr val="FF0000"/>
                </a:solidFill>
                <a:effectLst/>
                <a:latin typeface="Times New Roman" panose="02020603050405020304" pitchFamily="18" charset="0"/>
                <a:ea typeface="Times New Roman" panose="02020603050405020304" pitchFamily="18" charset="0"/>
              </a:rPr>
              <a:t>giảm</a:t>
            </a:r>
            <a:r>
              <a:rPr lang="fr-FR" sz="4500">
                <a:effectLst/>
                <a:latin typeface="Times New Roman" panose="02020603050405020304" pitchFamily="18" charset="0"/>
                <a:ea typeface="Times New Roman" panose="02020603050405020304" pitchFamily="18" charset="0"/>
              </a:rPr>
              <a:t> tác động của việc </a:t>
            </a:r>
            <a:r>
              <a:rPr lang="fr-FR" sz="4500">
                <a:solidFill>
                  <a:srgbClr val="FF0000"/>
                </a:solidFill>
                <a:effectLst/>
                <a:latin typeface="Times New Roman" panose="02020603050405020304" pitchFamily="18" charset="0"/>
                <a:ea typeface="Times New Roman" panose="02020603050405020304" pitchFamily="18" charset="0"/>
              </a:rPr>
              <a:t>tăng</a:t>
            </a:r>
            <a:r>
              <a:rPr lang="fr-FR" sz="4500">
                <a:effectLst/>
                <a:latin typeface="Times New Roman" panose="02020603050405020304" pitchFamily="18" charset="0"/>
                <a:ea typeface="Times New Roman" panose="02020603050405020304" pitchFamily="18" charset="0"/>
              </a:rPr>
              <a:t> hoặc </a:t>
            </a:r>
            <a:r>
              <a:rPr lang="fr-FR" sz="4500">
                <a:solidFill>
                  <a:srgbClr val="FF0000"/>
                </a:solidFill>
                <a:effectLst/>
                <a:latin typeface="Times New Roman" panose="02020603050405020304" pitchFamily="18" charset="0"/>
                <a:ea typeface="Times New Roman" panose="02020603050405020304" pitchFamily="18" charset="0"/>
              </a:rPr>
              <a:t>giảm</a:t>
            </a:r>
            <a:r>
              <a:rPr lang="fr-FR" sz="4500">
                <a:effectLst/>
                <a:latin typeface="Times New Roman" panose="02020603050405020304" pitchFamily="18" charset="0"/>
                <a:ea typeface="Times New Roman" panose="02020603050405020304" pitchFamily="18" charset="0"/>
              </a:rPr>
              <a:t> </a:t>
            </a:r>
            <a:r>
              <a:rPr lang="en-US" sz="4500">
                <a:effectLst/>
                <a:latin typeface="Times New Roman" panose="02020603050405020304" pitchFamily="18" charset="0"/>
                <a:ea typeface="Calibri" panose="020F0502020204030204" pitchFamily="34" charset="0"/>
              </a:rPr>
              <a:t>nồng độ của chất đó, nghĩa là cân bằng sẽ chuyển dịch tương ứng theo chiều làm </a:t>
            </a:r>
            <a:r>
              <a:rPr lang="fr-FR" sz="4500">
                <a:solidFill>
                  <a:srgbClr val="FF0000"/>
                </a:solidFill>
                <a:effectLst/>
                <a:latin typeface="Times New Roman" panose="02020603050405020304" pitchFamily="18" charset="0"/>
                <a:ea typeface="Times New Roman" panose="02020603050405020304" pitchFamily="18" charset="0"/>
              </a:rPr>
              <a:t>giảm</a:t>
            </a:r>
            <a:r>
              <a:rPr lang="fr-FR" sz="4500">
                <a:effectLst/>
                <a:latin typeface="Times New Roman" panose="02020603050405020304" pitchFamily="18" charset="0"/>
                <a:ea typeface="Times New Roman" panose="02020603050405020304" pitchFamily="18" charset="0"/>
              </a:rPr>
              <a:t> hoặc </a:t>
            </a:r>
            <a:r>
              <a:rPr lang="fr-FR" sz="4500">
                <a:solidFill>
                  <a:srgbClr val="FF0000"/>
                </a:solidFill>
                <a:effectLst/>
                <a:latin typeface="Times New Roman" panose="02020603050405020304" pitchFamily="18" charset="0"/>
                <a:ea typeface="Times New Roman" panose="02020603050405020304" pitchFamily="18" charset="0"/>
              </a:rPr>
              <a:t>tăng</a:t>
            </a:r>
            <a:r>
              <a:rPr lang="fr-FR" sz="4500">
                <a:effectLst/>
                <a:latin typeface="Times New Roman" panose="02020603050405020304" pitchFamily="18" charset="0"/>
                <a:ea typeface="Times New Roman" panose="02020603050405020304" pitchFamily="18" charset="0"/>
              </a:rPr>
              <a:t> </a:t>
            </a:r>
            <a:r>
              <a:rPr lang="en-US" sz="4500">
                <a:effectLst/>
                <a:latin typeface="Times New Roman" panose="02020603050405020304" pitchFamily="18" charset="0"/>
                <a:ea typeface="Calibri" panose="020F0502020204030204" pitchFamily="34" charset="0"/>
              </a:rPr>
              <a:t>nồng độ của chất đó.</a:t>
            </a:r>
            <a:endParaRPr lang="en-US" sz="4500"/>
          </a:p>
        </p:txBody>
      </p:sp>
      <p:pic>
        <p:nvPicPr>
          <p:cNvPr id="3" name="Picture 2">
            <a:extLst>
              <a:ext uri="{FF2B5EF4-FFF2-40B4-BE49-F238E27FC236}">
                <a16:creationId xmlns:a16="http://schemas.microsoft.com/office/drawing/2014/main" id="{54C1B45F-916D-CBA3-43D5-28604E51F615}"/>
              </a:ext>
            </a:extLst>
          </p:cNvPr>
          <p:cNvPicPr>
            <a:picLocks noChangeAspect="1"/>
          </p:cNvPicPr>
          <p:nvPr/>
        </p:nvPicPr>
        <p:blipFill>
          <a:blip r:embed="rId2"/>
          <a:srcRect/>
          <a:stretch>
            <a:fillRect/>
          </a:stretch>
        </p:blipFill>
        <p:spPr>
          <a:xfrm>
            <a:off x="16829804" y="8138831"/>
            <a:ext cx="1729041" cy="2320860"/>
          </a:xfrm>
          <a:prstGeom prst="rect">
            <a:avLst/>
          </a:prstGeom>
        </p:spPr>
      </p:pic>
      <p:pic>
        <p:nvPicPr>
          <p:cNvPr id="4" name="Picture 3">
            <a:extLst>
              <a:ext uri="{FF2B5EF4-FFF2-40B4-BE49-F238E27FC236}">
                <a16:creationId xmlns:a16="http://schemas.microsoft.com/office/drawing/2014/main" id="{6265CE6D-07F4-07AA-3C15-E50CEE59C17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8270562"/>
            <a:ext cx="1429751" cy="1975477"/>
          </a:xfrm>
          <a:prstGeom prst="rect">
            <a:avLst/>
          </a:prstGeom>
        </p:spPr>
      </p:pic>
      <p:sp>
        <p:nvSpPr>
          <p:cNvPr id="8" name="Rectangle 2">
            <a:extLst>
              <a:ext uri="{FF2B5EF4-FFF2-40B4-BE49-F238E27FC236}">
                <a16:creationId xmlns:a16="http://schemas.microsoft.com/office/drawing/2014/main" id="{6B822CF1-A067-8418-F60C-1459426EA2E4}"/>
              </a:ext>
            </a:extLst>
          </p:cNvPr>
          <p:cNvSpPr>
            <a:spLocks noChangeArrowheads="1"/>
          </p:cNvSpPr>
          <p:nvPr/>
        </p:nvSpPr>
        <p:spPr bwMode="auto">
          <a:xfrm>
            <a:off x="469765" y="6308025"/>
            <a:ext cx="1584688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 cho biết cân bằng chuyển dịch theo chiều n</a:t>
            </a:r>
            <a:r>
              <a:rPr kumimoji="0" lang="en-US" altLang="en-US" sz="4500" b="0" i="0" u="none" strike="noStrike" cap="none" normalizeH="0" baseline="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45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 khi thêm một lượng kh</a:t>
            </a:r>
            <a:r>
              <a:rPr kumimoji="0" lang="en-US" altLang="en-US" sz="4500" b="0" i="0" u="none" strike="noStrike" cap="none" normalizeH="0" baseline="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45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 v</a:t>
            </a:r>
            <a:r>
              <a:rPr kumimoji="0" lang="en-US" altLang="en-US" sz="4500" b="0" i="0" u="none" strike="noStrike" cap="none" normalizeH="0" baseline="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45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 hệ cân bằng: </a:t>
            </a:r>
            <a:endParaRPr kumimoji="0" lang="en-US" altLang="en-US" sz="4500" b="0" i="0" u="none" strike="noStrike" cap="none" normalizeH="0" baseline="0">
              <a:ln>
                <a:noFill/>
              </a:ln>
              <a:solidFill>
                <a:schemeClr val="tx1"/>
              </a:solidFill>
              <a:effectLst/>
              <a:latin typeface="Arial" panose="020B0604020202020204" pitchFamily="34" charset="0"/>
            </a:endParaRPr>
          </a:p>
        </p:txBody>
      </p:sp>
      <p:graphicFrame>
        <p:nvGraphicFramePr>
          <p:cNvPr id="9" name="Object 8">
            <a:extLst>
              <a:ext uri="{FF2B5EF4-FFF2-40B4-BE49-F238E27FC236}">
                <a16:creationId xmlns:a16="http://schemas.microsoft.com/office/drawing/2014/main" id="{7B48E939-85F1-04DC-9A78-EEBFED8CC447}"/>
              </a:ext>
            </a:extLst>
          </p:cNvPr>
          <p:cNvGraphicFramePr>
            <a:graphicFrameLocks noChangeAspect="1"/>
          </p:cNvGraphicFramePr>
          <p:nvPr>
            <p:extLst>
              <p:ext uri="{D42A27DB-BD31-4B8C-83A1-F6EECF244321}">
                <p14:modId xmlns:p14="http://schemas.microsoft.com/office/powerpoint/2010/main" val="1948775087"/>
              </p:ext>
            </p:extLst>
          </p:nvPr>
        </p:nvGraphicFramePr>
        <p:xfrm>
          <a:off x="7950200" y="6878638"/>
          <a:ext cx="6299200" cy="963612"/>
        </p:xfrm>
        <a:graphic>
          <a:graphicData uri="http://schemas.openxmlformats.org/presentationml/2006/ole">
            <mc:AlternateContent xmlns:mc="http://schemas.openxmlformats.org/markup-compatibility/2006">
              <mc:Choice xmlns:v="urn:schemas-microsoft-com:vml" Requires="v">
                <p:oleObj name="Equation" r:id="rId5" imgW="1841400" imgH="253800" progId="Equation.DSMT4">
                  <p:embed/>
                </p:oleObj>
              </mc:Choice>
              <mc:Fallback>
                <p:oleObj name="Equation" r:id="rId5" imgW="1841400" imgH="253800" progId="Equation.DSMT4">
                  <p:embed/>
                  <p:pic>
                    <p:nvPicPr>
                      <p:cNvPr id="0" name="Object 1"/>
                      <p:cNvPicPr>
                        <a:picLocks noChangeAspect="1" noChangeArrowheads="1"/>
                      </p:cNvPicPr>
                      <p:nvPr/>
                    </p:nvPicPr>
                    <p:blipFill>
                      <a:blip r:embed="rId6"/>
                      <a:srcRect/>
                      <a:stretch>
                        <a:fillRect/>
                      </a:stretch>
                    </p:blipFill>
                    <p:spPr bwMode="auto">
                      <a:xfrm>
                        <a:off x="7950200" y="6878638"/>
                        <a:ext cx="6299200" cy="963612"/>
                      </a:xfrm>
                      <a:prstGeom prst="rect">
                        <a:avLst/>
                      </a:prstGeom>
                      <a:noFill/>
                    </p:spPr>
                  </p:pic>
                </p:oleObj>
              </mc:Fallback>
            </mc:AlternateContent>
          </a:graphicData>
        </a:graphic>
      </p:graphicFrame>
    </p:spTree>
    <p:extLst>
      <p:ext uri="{BB962C8B-B14F-4D97-AF65-F5344CB8AC3E}">
        <p14:creationId xmlns:p14="http://schemas.microsoft.com/office/powerpoint/2010/main" val="42286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PNG\PPT\3.16\Cool 3D Chemistry Middle School Student Pack\Cool 3D Chemistry Middle School Student Pack-33.png">
            <a:extLst>
              <a:ext uri="{FF2B5EF4-FFF2-40B4-BE49-F238E27FC236}">
                <a16:creationId xmlns:a16="http://schemas.microsoft.com/office/drawing/2014/main" id="{29CF09F7-DBCD-752E-4E8F-82E64A03EE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106434" y="6265501"/>
            <a:ext cx="7700592" cy="437148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CD2288B-8E97-25EB-ED4F-2934678844FA}"/>
              </a:ext>
            </a:extLst>
          </p:cNvPr>
          <p:cNvGrpSpPr/>
          <p:nvPr/>
        </p:nvGrpSpPr>
        <p:grpSpPr>
          <a:xfrm>
            <a:off x="1787276" y="637224"/>
            <a:ext cx="14713449" cy="4116108"/>
            <a:chOff x="1533810" y="915653"/>
            <a:chExt cx="9411580" cy="2744072"/>
          </a:xfrm>
        </p:grpSpPr>
        <p:sp>
          <p:nvSpPr>
            <p:cNvPr id="3" name="Rectangle: Rounded Corners 2">
              <a:extLst>
                <a:ext uri="{FF2B5EF4-FFF2-40B4-BE49-F238E27FC236}">
                  <a16:creationId xmlns:a16="http://schemas.microsoft.com/office/drawing/2014/main" id="{F828E178-F10A-B68D-AFF7-B28CA793231C}"/>
                </a:ext>
              </a:extLst>
            </p:cNvPr>
            <p:cNvSpPr/>
            <p:nvPr/>
          </p:nvSpPr>
          <p:spPr>
            <a:xfrm rot="21540000">
              <a:off x="1825593" y="915653"/>
              <a:ext cx="2239236" cy="682306"/>
            </a:xfrm>
            <a:prstGeom prst="roundRect">
              <a:avLst>
                <a:gd name="adj" fmla="val 14256"/>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4" name="Group 3">
              <a:extLst>
                <a:ext uri="{FF2B5EF4-FFF2-40B4-BE49-F238E27FC236}">
                  <a16:creationId xmlns:a16="http://schemas.microsoft.com/office/drawing/2014/main" id="{A94AE539-AC79-1DAD-3667-E35F71CD4273}"/>
                </a:ext>
              </a:extLst>
            </p:cNvPr>
            <p:cNvGrpSpPr/>
            <p:nvPr/>
          </p:nvGrpSpPr>
          <p:grpSpPr>
            <a:xfrm>
              <a:off x="1533810" y="1394033"/>
              <a:ext cx="9411580" cy="2265692"/>
              <a:chOff x="1533810" y="995681"/>
              <a:chExt cx="9411580" cy="2265692"/>
            </a:xfrm>
          </p:grpSpPr>
          <p:sp>
            <p:nvSpPr>
              <p:cNvPr id="6" name="Rectangle: Rounded Corners 5">
                <a:extLst>
                  <a:ext uri="{FF2B5EF4-FFF2-40B4-BE49-F238E27FC236}">
                    <a16:creationId xmlns:a16="http://schemas.microsoft.com/office/drawing/2014/main" id="{486E47E4-A4D7-80FC-F681-78C105B79B6D}"/>
                  </a:ext>
                </a:extLst>
              </p:cNvPr>
              <p:cNvSpPr/>
              <p:nvPr/>
            </p:nvSpPr>
            <p:spPr>
              <a:xfrm rot="21540000">
                <a:off x="1611538" y="995681"/>
                <a:ext cx="9263347" cy="2265692"/>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Rectangle: Rounded Corners 6">
                <a:extLst>
                  <a:ext uri="{FF2B5EF4-FFF2-40B4-BE49-F238E27FC236}">
                    <a16:creationId xmlns:a16="http://schemas.microsoft.com/office/drawing/2014/main" id="{1CBBEA50-3519-A7CC-D67B-18CA2B5C7DC3}"/>
                  </a:ext>
                </a:extLst>
              </p:cNvPr>
              <p:cNvSpPr/>
              <p:nvPr/>
            </p:nvSpPr>
            <p:spPr>
              <a:xfrm>
                <a:off x="1533810" y="1125769"/>
                <a:ext cx="9411580" cy="1918145"/>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a:extLst>
                  <a:ext uri="{FF2B5EF4-FFF2-40B4-BE49-F238E27FC236}">
                    <a16:creationId xmlns:a16="http://schemas.microsoft.com/office/drawing/2014/main" id="{EAB1EC60-6D51-214F-9428-C7A36869B2EE}"/>
                  </a:ext>
                </a:extLst>
              </p:cNvPr>
              <p:cNvSpPr txBox="1"/>
              <p:nvPr/>
            </p:nvSpPr>
            <p:spPr>
              <a:xfrm>
                <a:off x="1689673" y="1247557"/>
                <a:ext cx="9116290" cy="1649298"/>
              </a:xfrm>
              <a:prstGeom prst="rect">
                <a:avLst/>
              </a:prstGeom>
              <a:noFill/>
            </p:spPr>
            <p:txBody>
              <a:bodyPr wrap="square" rtlCol="0">
                <a:spAutoFit/>
              </a:bodyPr>
              <a:lstStyle/>
              <a:p>
                <a:pPr algn="just">
                  <a:lnSpc>
                    <a:spcPct val="120000"/>
                  </a:lnSpc>
                </a:pPr>
                <a:r>
                  <a:rPr lang="vi-VN" sz="3300"/>
                  <a:t>Cơ thể chúng ta là một hệ thống hoàn hảo với rất nhiều quá trình được coi như ở trạng thái cân bằng. Sự mất cân bằng ở một vài quá trình nào đó sẽ khiến con người bị bệnh. Chẳng hạn, nếu lượng đường trong cơ thể được sinh ra nhiều hơn bình thường, con người sẽ bị bệnh đái tháo đường.</a:t>
                </a:r>
              </a:p>
            </p:txBody>
          </p:sp>
        </p:grpSp>
        <p:sp>
          <p:nvSpPr>
            <p:cNvPr id="5" name="TextBox 4">
              <a:extLst>
                <a:ext uri="{FF2B5EF4-FFF2-40B4-BE49-F238E27FC236}">
                  <a16:creationId xmlns:a16="http://schemas.microsoft.com/office/drawing/2014/main" id="{351BF5AA-A825-A47B-A835-09DF37B4C242}"/>
                </a:ext>
              </a:extLst>
            </p:cNvPr>
            <p:cNvSpPr txBox="1"/>
            <p:nvPr/>
          </p:nvSpPr>
          <p:spPr>
            <a:xfrm rot="21540000">
              <a:off x="2345747" y="988709"/>
              <a:ext cx="1541220" cy="430887"/>
            </a:xfrm>
            <a:prstGeom prst="rect">
              <a:avLst/>
            </a:prstGeom>
            <a:noFill/>
          </p:spPr>
          <p:txBody>
            <a:bodyPr wrap="none" rtlCol="0">
              <a:spAutoFit/>
            </a:bodyPr>
            <a:lstStyle/>
            <a:p>
              <a:r>
                <a:rPr lang="en-US" sz="3600" b="1">
                  <a:solidFill>
                    <a:schemeClr val="bg1"/>
                  </a:solidFill>
                </a:rPr>
                <a:t>EM CÓ BIẾT</a:t>
              </a:r>
            </a:p>
          </p:txBody>
        </p:sp>
      </p:grpSp>
      <p:sp>
        <p:nvSpPr>
          <p:cNvPr id="9" name="Rectangle 8">
            <a:extLst>
              <a:ext uri="{FF2B5EF4-FFF2-40B4-BE49-F238E27FC236}">
                <a16:creationId xmlns:a16="http://schemas.microsoft.com/office/drawing/2014/main" id="{3DD2EEB8-BD8E-4A16-DB09-1C9B18E437DD}"/>
              </a:ext>
            </a:extLst>
          </p:cNvPr>
          <p:cNvSpPr/>
          <p:nvPr/>
        </p:nvSpPr>
        <p:spPr>
          <a:xfrm rot="5400000">
            <a:off x="-4715372" y="4715371"/>
            <a:ext cx="10287000" cy="856256"/>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4" name="Picture 10" descr="D:\PNG\PPT\3.16\Cool 3D Chemistry Middle School Student Pack\Cool 3D Chemistry Middle School Student Pack-33.png">
            <a:extLst>
              <a:ext uri="{FF2B5EF4-FFF2-40B4-BE49-F238E27FC236}">
                <a16:creationId xmlns:a16="http://schemas.microsoft.com/office/drawing/2014/main" id="{7409AC38-27F7-09D5-C5A7-32F9772CFF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13422381" y="6279785"/>
            <a:ext cx="7700592" cy="43714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9598799-499B-5437-EA9E-D385A3C67D20}"/>
              </a:ext>
            </a:extLst>
          </p:cNvPr>
          <p:cNvSpPr/>
          <p:nvPr/>
        </p:nvSpPr>
        <p:spPr>
          <a:xfrm rot="16200000" flipH="1">
            <a:off x="12716372" y="4715371"/>
            <a:ext cx="10287000" cy="856256"/>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11" name="Group 10">
            <a:extLst>
              <a:ext uri="{FF2B5EF4-FFF2-40B4-BE49-F238E27FC236}">
                <a16:creationId xmlns:a16="http://schemas.microsoft.com/office/drawing/2014/main" id="{83F44117-7567-B3C9-6156-8E3457EDA1E2}"/>
              </a:ext>
            </a:extLst>
          </p:cNvPr>
          <p:cNvGrpSpPr/>
          <p:nvPr/>
        </p:nvGrpSpPr>
        <p:grpSpPr>
          <a:xfrm>
            <a:off x="1347371" y="418404"/>
            <a:ext cx="1267242" cy="1267242"/>
            <a:chOff x="383897" y="299737"/>
            <a:chExt cx="833552" cy="833552"/>
          </a:xfrm>
        </p:grpSpPr>
        <p:sp>
          <p:nvSpPr>
            <p:cNvPr id="12" name="Oval 11">
              <a:extLst>
                <a:ext uri="{FF2B5EF4-FFF2-40B4-BE49-F238E27FC236}">
                  <a16:creationId xmlns:a16="http://schemas.microsoft.com/office/drawing/2014/main" id="{E0E1C302-E72F-302F-FD26-B0660F87F687}"/>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Picture 14">
              <a:extLst>
                <a:ext uri="{FF2B5EF4-FFF2-40B4-BE49-F238E27FC236}">
                  <a16:creationId xmlns:a16="http://schemas.microsoft.com/office/drawing/2014/main" id="{41BA2083-E018-E030-058A-DDE0194CCD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pic>
        <p:nvPicPr>
          <p:cNvPr id="16" name="Picture 15">
            <a:extLst>
              <a:ext uri="{FF2B5EF4-FFF2-40B4-BE49-F238E27FC236}">
                <a16:creationId xmlns:a16="http://schemas.microsoft.com/office/drawing/2014/main" id="{C6127C3D-06FC-8933-9918-562F64C7A957}"/>
              </a:ext>
            </a:extLst>
          </p:cNvPr>
          <p:cNvPicPr>
            <a:picLocks noChangeAspect="1"/>
          </p:cNvPicPr>
          <p:nvPr/>
        </p:nvPicPr>
        <p:blipFill rotWithShape="1">
          <a:blip r:embed="rId4"/>
          <a:srcRect t="4366" b="4366"/>
          <a:stretch/>
        </p:blipFill>
        <p:spPr>
          <a:xfrm>
            <a:off x="1276350" y="5257800"/>
            <a:ext cx="7543800" cy="4595811"/>
          </a:xfrm>
          <a:prstGeom prst="rect">
            <a:avLst/>
          </a:prstGeom>
          <a:ln w="38100">
            <a:solidFill>
              <a:srgbClr val="C00000"/>
            </a:solidFill>
          </a:ln>
        </p:spPr>
      </p:pic>
      <p:pic>
        <p:nvPicPr>
          <p:cNvPr id="17" name="Picture 16">
            <a:extLst>
              <a:ext uri="{FF2B5EF4-FFF2-40B4-BE49-F238E27FC236}">
                <a16:creationId xmlns:a16="http://schemas.microsoft.com/office/drawing/2014/main" id="{1C6D26EF-9AF3-CFC1-07F8-2858FB277980}"/>
              </a:ext>
            </a:extLst>
          </p:cNvPr>
          <p:cNvPicPr>
            <a:picLocks noChangeAspect="1"/>
          </p:cNvPicPr>
          <p:nvPr/>
        </p:nvPicPr>
        <p:blipFill rotWithShape="1">
          <a:blip r:embed="rId5"/>
          <a:srcRect l="3834" r="3834"/>
          <a:stretch/>
        </p:blipFill>
        <p:spPr>
          <a:xfrm>
            <a:off x="9467850" y="5257802"/>
            <a:ext cx="7543800" cy="4595811"/>
          </a:xfrm>
          <a:prstGeom prst="rect">
            <a:avLst/>
          </a:prstGeom>
          <a:ln w="38100">
            <a:solidFill>
              <a:srgbClr val="C00000"/>
            </a:solidFill>
          </a:ln>
        </p:spPr>
      </p:pic>
    </p:spTree>
    <p:extLst>
      <p:ext uri="{BB962C8B-B14F-4D97-AF65-F5344CB8AC3E}">
        <p14:creationId xmlns:p14="http://schemas.microsoft.com/office/powerpoint/2010/main" val="3795330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PNG\PPT\3.16\Cool 3D Chemistry Middle School Student Pack\Cool 3D Chemistry Middle School Student Pack-33.png">
            <a:extLst>
              <a:ext uri="{FF2B5EF4-FFF2-40B4-BE49-F238E27FC236}">
                <a16:creationId xmlns:a16="http://schemas.microsoft.com/office/drawing/2014/main" id="{DA30B6B8-4E52-037E-DA5B-327F438650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106434" y="6265501"/>
            <a:ext cx="7700592" cy="43714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D:\PNG\PPT\3.16\Cool 3D Chemistry Middle School Student Pack\Cool 3D Chemistry Middle School Student Pack-33.png">
            <a:extLst>
              <a:ext uri="{FF2B5EF4-FFF2-40B4-BE49-F238E27FC236}">
                <a16:creationId xmlns:a16="http://schemas.microsoft.com/office/drawing/2014/main" id="{52816B35-DF1F-42AF-0D6B-001D18E717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13422381" y="6279785"/>
            <a:ext cx="7700592" cy="43714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2FE56D8-B109-F36D-6870-33B0BDDAAAC6}"/>
              </a:ext>
            </a:extLst>
          </p:cNvPr>
          <p:cNvSpPr/>
          <p:nvPr/>
        </p:nvSpPr>
        <p:spPr>
          <a:xfrm rot="5400000">
            <a:off x="-4715372" y="4715371"/>
            <a:ext cx="10287000" cy="856256"/>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11">
            <a:extLst>
              <a:ext uri="{FF2B5EF4-FFF2-40B4-BE49-F238E27FC236}">
                <a16:creationId xmlns:a16="http://schemas.microsoft.com/office/drawing/2014/main" id="{F7B1C64E-2982-819A-DAB7-348ADA449E11}"/>
              </a:ext>
            </a:extLst>
          </p:cNvPr>
          <p:cNvSpPr/>
          <p:nvPr/>
        </p:nvSpPr>
        <p:spPr>
          <a:xfrm rot="16200000" flipH="1">
            <a:off x="12716372" y="4715371"/>
            <a:ext cx="10287000" cy="856256"/>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2" name="Group 1">
            <a:extLst>
              <a:ext uri="{FF2B5EF4-FFF2-40B4-BE49-F238E27FC236}">
                <a16:creationId xmlns:a16="http://schemas.microsoft.com/office/drawing/2014/main" id="{5CD2288B-8E97-25EB-ED4F-2934678844FA}"/>
              </a:ext>
            </a:extLst>
          </p:cNvPr>
          <p:cNvGrpSpPr/>
          <p:nvPr/>
        </p:nvGrpSpPr>
        <p:grpSpPr>
          <a:xfrm>
            <a:off x="1559459" y="637225"/>
            <a:ext cx="15169083" cy="3440699"/>
            <a:chOff x="1533810" y="915653"/>
            <a:chExt cx="9703030" cy="2293799"/>
          </a:xfrm>
        </p:grpSpPr>
        <p:sp>
          <p:nvSpPr>
            <p:cNvPr id="3" name="Rectangle: Rounded Corners 2">
              <a:extLst>
                <a:ext uri="{FF2B5EF4-FFF2-40B4-BE49-F238E27FC236}">
                  <a16:creationId xmlns:a16="http://schemas.microsoft.com/office/drawing/2014/main" id="{F828E178-F10A-B68D-AFF7-B28CA793231C}"/>
                </a:ext>
              </a:extLst>
            </p:cNvPr>
            <p:cNvSpPr/>
            <p:nvPr/>
          </p:nvSpPr>
          <p:spPr>
            <a:xfrm rot="21540000">
              <a:off x="1825593" y="915653"/>
              <a:ext cx="2239236" cy="682306"/>
            </a:xfrm>
            <a:prstGeom prst="roundRect">
              <a:avLst>
                <a:gd name="adj" fmla="val 14256"/>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4" name="Group 3">
              <a:extLst>
                <a:ext uri="{FF2B5EF4-FFF2-40B4-BE49-F238E27FC236}">
                  <a16:creationId xmlns:a16="http://schemas.microsoft.com/office/drawing/2014/main" id="{A94AE539-AC79-1DAD-3667-E35F71CD4273}"/>
                </a:ext>
              </a:extLst>
            </p:cNvPr>
            <p:cNvGrpSpPr/>
            <p:nvPr/>
          </p:nvGrpSpPr>
          <p:grpSpPr>
            <a:xfrm>
              <a:off x="1533810" y="1391458"/>
              <a:ext cx="9703030" cy="1817994"/>
              <a:chOff x="1533810" y="993106"/>
              <a:chExt cx="9703030" cy="1817994"/>
            </a:xfrm>
          </p:grpSpPr>
          <p:sp>
            <p:nvSpPr>
              <p:cNvPr id="6" name="Rectangle: Rounded Corners 5">
                <a:extLst>
                  <a:ext uri="{FF2B5EF4-FFF2-40B4-BE49-F238E27FC236}">
                    <a16:creationId xmlns:a16="http://schemas.microsoft.com/office/drawing/2014/main" id="{486E47E4-A4D7-80FC-F681-78C105B79B6D}"/>
                  </a:ext>
                </a:extLst>
              </p:cNvPr>
              <p:cNvSpPr/>
              <p:nvPr/>
            </p:nvSpPr>
            <p:spPr>
              <a:xfrm rot="21540000">
                <a:off x="1607768" y="993106"/>
                <a:ext cx="9550207" cy="1817994"/>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Rectangle: Rounded Corners 6">
                <a:extLst>
                  <a:ext uri="{FF2B5EF4-FFF2-40B4-BE49-F238E27FC236}">
                    <a16:creationId xmlns:a16="http://schemas.microsoft.com/office/drawing/2014/main" id="{1CBBEA50-3519-A7CC-D67B-18CA2B5C7DC3}"/>
                  </a:ext>
                </a:extLst>
              </p:cNvPr>
              <p:cNvSpPr/>
              <p:nvPr/>
            </p:nvSpPr>
            <p:spPr>
              <a:xfrm>
                <a:off x="1533810" y="1125770"/>
                <a:ext cx="9703030" cy="1539122"/>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a:extLst>
                  <a:ext uri="{FF2B5EF4-FFF2-40B4-BE49-F238E27FC236}">
                    <a16:creationId xmlns:a16="http://schemas.microsoft.com/office/drawing/2014/main" id="{EAB1EC60-6D51-214F-9428-C7A36869B2EE}"/>
                  </a:ext>
                </a:extLst>
              </p:cNvPr>
              <p:cNvSpPr txBox="1"/>
              <p:nvPr/>
            </p:nvSpPr>
            <p:spPr>
              <a:xfrm>
                <a:off x="1689673" y="1247557"/>
                <a:ext cx="9437636" cy="1243033"/>
              </a:xfrm>
              <a:prstGeom prst="rect">
                <a:avLst/>
              </a:prstGeom>
              <a:noFill/>
            </p:spPr>
            <p:txBody>
              <a:bodyPr wrap="square" rtlCol="0">
                <a:spAutoFit/>
              </a:bodyPr>
              <a:lstStyle/>
              <a:p>
                <a:pPr algn="just">
                  <a:lnSpc>
                    <a:spcPct val="120000"/>
                  </a:lnSpc>
                </a:pPr>
                <a:r>
                  <a:rPr lang="vi-VN" sz="3300"/>
                  <a:t>Từ đây có thể hiểu vì sao chúng ta phải uống đủ lượng nước, vì sao chúng ta phải ăn uống đầy đủ và điều độ, vì sao nhiệt độ cơ thể con người nói chung duy trì ổn định (khoảng 37 </a:t>
                </a:r>
                <a:r>
                  <a:rPr lang="vi-VN" sz="3300" baseline="30000"/>
                  <a:t>o</a:t>
                </a:r>
                <a:r>
                  <a:rPr lang="vi-VN" sz="3300"/>
                  <a:t>C),</a:t>
                </a:r>
              </a:p>
            </p:txBody>
          </p:sp>
        </p:grpSp>
        <p:sp>
          <p:nvSpPr>
            <p:cNvPr id="5" name="TextBox 4">
              <a:extLst>
                <a:ext uri="{FF2B5EF4-FFF2-40B4-BE49-F238E27FC236}">
                  <a16:creationId xmlns:a16="http://schemas.microsoft.com/office/drawing/2014/main" id="{351BF5AA-A825-A47B-A835-09DF37B4C242}"/>
                </a:ext>
              </a:extLst>
            </p:cNvPr>
            <p:cNvSpPr txBox="1"/>
            <p:nvPr/>
          </p:nvSpPr>
          <p:spPr>
            <a:xfrm rot="21540000">
              <a:off x="2345747" y="988709"/>
              <a:ext cx="1541220" cy="430887"/>
            </a:xfrm>
            <a:prstGeom prst="rect">
              <a:avLst/>
            </a:prstGeom>
            <a:noFill/>
          </p:spPr>
          <p:txBody>
            <a:bodyPr wrap="none" rtlCol="0">
              <a:spAutoFit/>
            </a:bodyPr>
            <a:lstStyle/>
            <a:p>
              <a:r>
                <a:rPr lang="en-US" sz="3600" b="1">
                  <a:solidFill>
                    <a:schemeClr val="bg1"/>
                  </a:solidFill>
                </a:rPr>
                <a:t>EM CÓ BIẾT</a:t>
              </a:r>
            </a:p>
          </p:txBody>
        </p:sp>
      </p:grpSp>
      <p:grpSp>
        <p:nvGrpSpPr>
          <p:cNvPr id="13" name="Group 12">
            <a:extLst>
              <a:ext uri="{FF2B5EF4-FFF2-40B4-BE49-F238E27FC236}">
                <a16:creationId xmlns:a16="http://schemas.microsoft.com/office/drawing/2014/main" id="{4F4D0DD5-7A59-F69D-1D2F-7CDC0C1EDC40}"/>
              </a:ext>
            </a:extLst>
          </p:cNvPr>
          <p:cNvGrpSpPr/>
          <p:nvPr/>
        </p:nvGrpSpPr>
        <p:grpSpPr>
          <a:xfrm>
            <a:off x="1147346" y="446979"/>
            <a:ext cx="1267242" cy="1267242"/>
            <a:chOff x="383897" y="299737"/>
            <a:chExt cx="833552" cy="833552"/>
          </a:xfrm>
        </p:grpSpPr>
        <p:sp>
          <p:nvSpPr>
            <p:cNvPr id="14" name="Oval 13">
              <a:extLst>
                <a:ext uri="{FF2B5EF4-FFF2-40B4-BE49-F238E27FC236}">
                  <a16:creationId xmlns:a16="http://schemas.microsoft.com/office/drawing/2014/main" id="{7B574CF0-6AEB-C9F0-1A27-B56A549CA0F3}"/>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Picture 14">
              <a:extLst>
                <a:ext uri="{FF2B5EF4-FFF2-40B4-BE49-F238E27FC236}">
                  <a16:creationId xmlns:a16="http://schemas.microsoft.com/office/drawing/2014/main" id="{8B007454-2B2B-6CF2-6780-ED10D5AB89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pic>
        <p:nvPicPr>
          <p:cNvPr id="16" name="Picture 15">
            <a:extLst>
              <a:ext uri="{FF2B5EF4-FFF2-40B4-BE49-F238E27FC236}">
                <a16:creationId xmlns:a16="http://schemas.microsoft.com/office/drawing/2014/main" id="{FA150121-0D2F-BD06-5E8A-A6B30242C11A}"/>
              </a:ext>
            </a:extLst>
          </p:cNvPr>
          <p:cNvPicPr>
            <a:picLocks noChangeAspect="1"/>
          </p:cNvPicPr>
          <p:nvPr/>
        </p:nvPicPr>
        <p:blipFill rotWithShape="1">
          <a:blip r:embed="rId4"/>
          <a:srcRect l="3917" r="3917"/>
          <a:stretch/>
        </p:blipFill>
        <p:spPr>
          <a:xfrm>
            <a:off x="1162050" y="4591050"/>
            <a:ext cx="7753350" cy="5257800"/>
          </a:xfrm>
          <a:prstGeom prst="rect">
            <a:avLst/>
          </a:prstGeom>
          <a:ln w="38100">
            <a:solidFill>
              <a:srgbClr val="C00000"/>
            </a:solidFill>
          </a:ln>
        </p:spPr>
      </p:pic>
      <p:pic>
        <p:nvPicPr>
          <p:cNvPr id="17" name="Picture 16">
            <a:extLst>
              <a:ext uri="{FF2B5EF4-FFF2-40B4-BE49-F238E27FC236}">
                <a16:creationId xmlns:a16="http://schemas.microsoft.com/office/drawing/2014/main" id="{0275F553-9A2A-FF01-1310-31E87756609C}"/>
              </a:ext>
            </a:extLst>
          </p:cNvPr>
          <p:cNvPicPr>
            <a:picLocks noChangeAspect="1"/>
          </p:cNvPicPr>
          <p:nvPr/>
        </p:nvPicPr>
        <p:blipFill rotWithShape="1">
          <a:blip r:embed="rId5"/>
          <a:srcRect l="1005" r="1005"/>
          <a:stretch/>
        </p:blipFill>
        <p:spPr>
          <a:xfrm>
            <a:off x="9372600" y="4591048"/>
            <a:ext cx="7753350" cy="5257802"/>
          </a:xfrm>
          <a:prstGeom prst="rect">
            <a:avLst/>
          </a:prstGeom>
          <a:ln w="38100">
            <a:solidFill>
              <a:srgbClr val="C00000"/>
            </a:solidFill>
          </a:ln>
        </p:spPr>
      </p:pic>
    </p:spTree>
    <p:extLst>
      <p:ext uri="{BB962C8B-B14F-4D97-AF65-F5344CB8AC3E}">
        <p14:creationId xmlns:p14="http://schemas.microsoft.com/office/powerpoint/2010/main" val="156777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spcBef>
                <a:spcPct val="50000"/>
              </a:spcBef>
            </a:pPr>
            <a:r>
              <a:rPr lang="en-US" altLang="en-US" sz="5400" b="1" dirty="0">
                <a:solidFill>
                  <a:srgbClr val="FF0066"/>
                </a:solidFill>
                <a:latin typeface="Times New Roman" panose="02020603050405020304" pitchFamily="18" charset="0"/>
                <a:cs typeface="Times New Roman" panose="02020603050405020304" pitchFamily="18" charset="0"/>
              </a:rPr>
              <a:t>Câu 1</a:t>
            </a:r>
            <a:r>
              <a:rPr lang="en-US" altLang="en-US" sz="5400">
                <a:solidFill>
                  <a:srgbClr val="FF0000"/>
                </a:solidFill>
                <a:latin typeface="Times New Roman" panose="02020603050405020304" pitchFamily="18" charset="0"/>
                <a:cs typeface="Times New Roman" panose="02020603050405020304" pitchFamily="18" charset="0"/>
              </a:rPr>
              <a:t>.</a:t>
            </a:r>
            <a:r>
              <a:rPr lang="en-US" altLang="en-US" sz="4500">
                <a:solidFill>
                  <a:srgbClr val="FF0000"/>
                </a:solidFill>
                <a:latin typeface="Times New Roman" panose="02020603050405020304" pitchFamily="18" charset="0"/>
                <a:cs typeface="Times New Roman" panose="02020603050405020304" pitchFamily="18" charset="0"/>
              </a:rPr>
              <a:t> </a:t>
            </a:r>
            <a:r>
              <a:rPr lang="en-US" sz="4500">
                <a:solidFill>
                  <a:srgbClr val="FF0000"/>
                </a:solidFill>
                <a:effectLst/>
                <a:latin typeface="Times New Roman" panose="02020603050405020304" pitchFamily="18" charset="0"/>
                <a:ea typeface="Calibri" panose="020F0502020204030204" pitchFamily="34" charset="0"/>
              </a:rPr>
              <a:t>Hằng số cân bằng K</a:t>
            </a:r>
            <a:r>
              <a:rPr lang="en-US" sz="4500" baseline="-25000">
                <a:solidFill>
                  <a:srgbClr val="FF0000"/>
                </a:solidFill>
                <a:effectLst/>
                <a:latin typeface="Times New Roman" panose="02020603050405020304" pitchFamily="18" charset="0"/>
                <a:ea typeface="Calibri" panose="020F0502020204030204" pitchFamily="34" charset="0"/>
              </a:rPr>
              <a:t>C</a:t>
            </a:r>
            <a:r>
              <a:rPr lang="en-US" sz="4500">
                <a:solidFill>
                  <a:srgbClr val="FF0000"/>
                </a:solidFill>
                <a:effectLst/>
                <a:latin typeface="Times New Roman" panose="02020603050405020304" pitchFamily="18" charset="0"/>
                <a:ea typeface="Calibri" panose="020F0502020204030204" pitchFamily="34" charset="0"/>
              </a:rPr>
              <a:t> của một phản ứng thuận nghịch phụ thuộc vào yếu tố nào sau đây?</a:t>
            </a:r>
            <a:endParaRPr lang="en-US" altLang="en-US" sz="4500" dirty="0">
              <a:solidFill>
                <a:srgbClr val="FF0000"/>
              </a:solidFill>
              <a:latin typeface="Times New Roman" panose="02020603050405020304" pitchFamily="18" charset="0"/>
              <a:cs typeface="Times New Roman" panose="02020603050405020304" pitchFamily="18"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defTabSz="1371600">
              <a:spcBef>
                <a:spcPct val="50000"/>
              </a:spcBef>
              <a:buFontTx/>
              <a:buAutoNum type="alphaUcPeriod"/>
            </a:pPr>
            <a:r>
              <a:rPr lang="en-US" altLang="en-US" sz="4800">
                <a:solidFill>
                  <a:prstClr val="white"/>
                </a:solidFill>
                <a:latin typeface="Times New Roman" panose="02020603050405020304" pitchFamily="18" charset="0"/>
                <a:cs typeface="Times New Roman" panose="02020603050405020304" pitchFamily="18" charset="0"/>
              </a:rPr>
              <a:t> </a:t>
            </a:r>
            <a:r>
              <a:rPr lang="en-US" altLang="en-US" sz="5400">
                <a:solidFill>
                  <a:prstClr val="white"/>
                </a:solidFill>
                <a:latin typeface="Times New Roman" panose="02020603050405020304" pitchFamily="18" charset="0"/>
                <a:cs typeface="Times New Roman" panose="02020603050405020304" pitchFamily="18" charset="0"/>
              </a:rPr>
              <a:t>Nhiệt độ</a:t>
            </a:r>
            <a:endParaRPr lang="en-US" altLang="en-US" sz="5400" dirty="0">
              <a:solidFill>
                <a:prstClr val="white"/>
              </a:solidFill>
              <a:latin typeface="Times New Roman" panose="02020603050405020304" pitchFamily="18" charset="0"/>
              <a:cs typeface="Times New Roman" panose="02020603050405020304" pitchFamily="18"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dirty="0">
                <a:solidFill>
                  <a:prstClr val="white"/>
                </a:solidFill>
                <a:latin typeface="Times New Roman" panose="02020603050405020304" pitchFamily="18" charset="0"/>
                <a:cs typeface="Times New Roman" panose="02020603050405020304" pitchFamily="18" charset="0"/>
              </a:rPr>
              <a:t>        C</a:t>
            </a:r>
            <a:r>
              <a:rPr lang="en-US" sz="4800">
                <a:solidFill>
                  <a:prstClr val="white"/>
                </a:solidFill>
                <a:latin typeface="Times New Roman" panose="02020603050405020304" pitchFamily="18" charset="0"/>
                <a:cs typeface="Times New Roman" panose="02020603050405020304" pitchFamily="18" charset="0"/>
              </a:rPr>
              <a:t>. </a:t>
            </a:r>
            <a:r>
              <a:rPr lang="en-US" sz="5400">
                <a:solidFill>
                  <a:prstClr val="white"/>
                </a:solidFill>
                <a:latin typeface="Times New Roman" panose="02020603050405020304" pitchFamily="18" charset="0"/>
                <a:cs typeface="Times New Roman" panose="02020603050405020304" pitchFamily="18" charset="0"/>
              </a:rPr>
              <a:t>Chất xúc tác</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spcBef>
                <a:spcPct val="50000"/>
              </a:spcBef>
            </a:pPr>
            <a:r>
              <a:rPr lang="en-US" sz="4800" dirty="0">
                <a:solidFill>
                  <a:prstClr val="white"/>
                </a:solidFill>
                <a:latin typeface="Times New Roman" panose="02020603050405020304" pitchFamily="18" charset="0"/>
                <a:cs typeface="Times New Roman" panose="02020603050405020304" pitchFamily="18" charset="0"/>
              </a:rPr>
              <a:t>    B</a:t>
            </a:r>
            <a:r>
              <a:rPr lang="en-US" sz="4800">
                <a:solidFill>
                  <a:prstClr val="white"/>
                </a:solidFill>
                <a:latin typeface="Times New Roman" panose="02020603050405020304" pitchFamily="18" charset="0"/>
                <a:cs typeface="Times New Roman" panose="02020603050405020304" pitchFamily="18" charset="0"/>
              </a:rPr>
              <a:t>. </a:t>
            </a:r>
            <a:r>
              <a:rPr lang="en-US" altLang="en-US" sz="5400">
                <a:solidFill>
                  <a:prstClr val="white"/>
                </a:solidFill>
                <a:latin typeface="Times New Roman" panose="02020603050405020304" pitchFamily="18" charset="0"/>
                <a:cs typeface="Times New Roman" panose="02020603050405020304" pitchFamily="18" charset="0"/>
              </a:rPr>
              <a:t>Nồng độ</a:t>
            </a:r>
            <a:endParaRPr lang="en-US" altLang="en-US" sz="5400" dirty="0">
              <a:solidFill>
                <a:prstClr val="white"/>
              </a:solidFill>
              <a:latin typeface="Times New Roman" panose="02020603050405020304" pitchFamily="18" charset="0"/>
              <a:cs typeface="Times New Roman" panose="02020603050405020304" pitchFamily="18"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spcBef>
                <a:spcPct val="50000"/>
              </a:spcBef>
            </a:pPr>
            <a:r>
              <a:rPr lang="en-US" sz="4800">
                <a:solidFill>
                  <a:prstClr val="white"/>
                </a:solidFill>
                <a:latin typeface="Times New Roman" panose="02020603050405020304" pitchFamily="18" charset="0"/>
                <a:cs typeface="Times New Roman" panose="02020603050405020304" pitchFamily="18" charset="0"/>
              </a:rPr>
              <a:t>    D. Áp suất</a:t>
            </a:r>
            <a:endParaRPr lang="en-US" altLang="en-US" sz="5400" dirty="0">
              <a:solidFill>
                <a:prstClr val="white"/>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pic>
        <p:nvPicPr>
          <p:cNvPr id="14" name="crys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88742" y="3320372"/>
            <a:ext cx="914400" cy="914400"/>
          </a:xfrm>
          <a:prstGeom prst="rect">
            <a:avLst/>
          </a:prstGeom>
        </p:spPr>
      </p:pic>
    </p:spTree>
    <p:extLst>
      <p:ext uri="{BB962C8B-B14F-4D97-AF65-F5344CB8AC3E}">
        <p14:creationId xmlns:p14="http://schemas.microsoft.com/office/powerpoint/2010/main" val="30742869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grpId="0" nodeType="clickEffect">
                                  <p:stCondLst>
                                    <p:cond delay="0"/>
                                  </p:stCondLst>
                                  <p:childTnLst>
                                    <p:animClr clrSpc="rgb" dir="cw">
                                      <p:cBhvr>
                                        <p:cTn id="15" dur="750" fill="hold"/>
                                        <p:tgtEl>
                                          <p:spTgt spid="9"/>
                                        </p:tgtEl>
                                        <p:attrNameLst>
                                          <p:attrName>fillcolor</p:attrName>
                                        </p:attrNameLst>
                                      </p:cBhvr>
                                      <p:to>
                                        <a:srgbClr val="FFC000"/>
                                      </p:to>
                                    </p:animClr>
                                    <p:set>
                                      <p:cBhvr>
                                        <p:cTn id="16" dur="750" fill="hold"/>
                                        <p:tgtEl>
                                          <p:spTgt spid="9"/>
                                        </p:tgtEl>
                                        <p:attrNameLst>
                                          <p:attrName>fill.type</p:attrName>
                                        </p:attrNameLst>
                                      </p:cBhvr>
                                      <p:to>
                                        <p:strVal val="solid"/>
                                      </p:to>
                                    </p:set>
                                    <p:set>
                                      <p:cBhvr>
                                        <p:cTn id="17" dur="750" fill="hold"/>
                                        <p:tgtEl>
                                          <p:spTgt spid="9"/>
                                        </p:tgtEl>
                                        <p:attrNameLst>
                                          <p:attrName>fill.on</p:attrName>
                                        </p:attrNameLst>
                                      </p:cBhvr>
                                      <p:to>
                                        <p:strVal val="true"/>
                                      </p:to>
                                    </p:set>
                                  </p:childTnLst>
                                </p:cTn>
                              </p:par>
                            </p:childTnLst>
                          </p:cTn>
                        </p:par>
                        <p:par>
                          <p:cTn id="18" fill="hold">
                            <p:stCondLst>
                              <p:cond delay="750"/>
                            </p:stCondLst>
                            <p:childTnLst>
                              <p:par>
                                <p:cTn id="19" presetID="64" presetClass="path" presetSubtype="0" accel="50000" decel="50000" fill="hold" nodeType="afterEffect">
                                  <p:stCondLst>
                                    <p:cond delay="0"/>
                                  </p:stCondLst>
                                  <p:childTnLst>
                                    <p:animMotion origin="layout" path="M 0 -1.85185E-6 L -0.12383 -0.31643 " pathEditMode="relative" rAng="0" ptsTypes="AA">
                                      <p:cBhvr>
                                        <p:cTn id="20" dur="500" fill="hold"/>
                                        <p:tgtEl>
                                          <p:spTgt spid="7"/>
                                        </p:tgtEl>
                                        <p:attrNameLst>
                                          <p:attrName>ppt_x</p:attrName>
                                          <p:attrName>ppt_y</p:attrName>
                                        </p:attrNameLst>
                                      </p:cBhvr>
                                      <p:rCtr x="-6198" y="-15833"/>
                                    </p:animMotion>
                                  </p:childTnLst>
                                  <p:subTnLst>
                                    <p:audio>
                                      <p:cMediaNode>
                                        <p:cTn display="0" masterRel="sameClick">
                                          <p:stCondLst>
                                            <p:cond evt="begin" delay="0">
                                              <p:tn val="19"/>
                                            </p:cond>
                                          </p:stCondLst>
                                          <p:endCondLst>
                                            <p:cond evt="onStopAudio" delay="0">
                                              <p:tgtEl>
                                                <p:sldTgt/>
                                              </p:tgtEl>
                                            </p:cond>
                                          </p:endCondLst>
                                        </p:cTn>
                                        <p:tgtEl>
                                          <p:sndTgt r:embed="rId4" name="sut.wav"/>
                                        </p:tgtEl>
                                      </p:cMediaNode>
                                    </p:audio>
                                  </p:subTnLst>
                                </p:cTn>
                              </p:par>
                              <p:par>
                                <p:cTn id="21" presetID="6" presetClass="emph" presetSubtype="0" fill="hold" nodeType="withEffect">
                                  <p:stCondLst>
                                    <p:cond delay="0"/>
                                  </p:stCondLst>
                                  <p:childTnLst>
                                    <p:animScale>
                                      <p:cBhvr>
                                        <p:cTn id="22" dur="500" fill="hold"/>
                                        <p:tgtEl>
                                          <p:spTgt spid="7"/>
                                        </p:tgtEl>
                                      </p:cBhvr>
                                      <p:by x="70000" y="70000"/>
                                    </p:animScale>
                                  </p:childTnLst>
                                </p:cTn>
                              </p:par>
                              <p:par>
                                <p:cTn id="23" presetID="8" presetClass="emph" presetSubtype="0" fill="hold" nodeType="withEffect">
                                  <p:stCondLst>
                                    <p:cond delay="0"/>
                                  </p:stCondLst>
                                  <p:childTnLst>
                                    <p:animRot by="10800000">
                                      <p:cBhvr>
                                        <p:cTn id="24" dur="500" fill="hold"/>
                                        <p:tgtEl>
                                          <p:spTgt spid="7"/>
                                        </p:tgtEl>
                                        <p:attrNameLst>
                                          <p:attrName>r</p:attrName>
                                        </p:attrNameLst>
                                      </p:cBhvr>
                                    </p:animRot>
                                  </p:childTnLst>
                                </p:cTn>
                              </p:par>
                              <p:par>
                                <p:cTn id="25" presetID="35" presetClass="path" presetSubtype="0" accel="50000" decel="50000" fill="hold" nodeType="withEffect">
                                  <p:stCondLst>
                                    <p:cond delay="0"/>
                                  </p:stCondLst>
                                  <p:childTnLst>
                                    <p:animMotion origin="layout" path="M 0 -1.48148E-6 L -0.1625 -0.02106 " pathEditMode="relative" rAng="0" ptsTypes="AA">
                                      <p:cBhvr>
                                        <p:cTn id="26" dur="500" fill="hold"/>
                                        <p:tgtEl>
                                          <p:spTgt spid="4"/>
                                        </p:tgtEl>
                                        <p:attrNameLst>
                                          <p:attrName>ppt_x</p:attrName>
                                          <p:attrName>ppt_y</p:attrName>
                                        </p:attrNameLst>
                                      </p:cBhvr>
                                      <p:rCtr x="-8125" y="-1065"/>
                                    </p:animMotion>
                                  </p:childTnLst>
                                </p:cTn>
                              </p:par>
                              <p:par>
                                <p:cTn id="27" presetID="8" presetClass="emph" presetSubtype="0" fill="hold" nodeType="withEffect">
                                  <p:stCondLst>
                                    <p:cond delay="0"/>
                                  </p:stCondLst>
                                  <p:childTnLst>
                                    <p:animRot by="-1800000">
                                      <p:cBhvr>
                                        <p:cTn id="28" dur="500" fill="hold"/>
                                        <p:tgtEl>
                                          <p:spTgt spid="4"/>
                                        </p:tgtEl>
                                        <p:attrNameLst>
                                          <p:attrName>r</p:attrName>
                                        </p:attrNameLst>
                                      </p:cBhvr>
                                    </p:animRot>
                                  </p:childTnLst>
                                </p:cTn>
                              </p:par>
                            </p:childTnLst>
                          </p:cTn>
                        </p:par>
                        <p:par>
                          <p:cTn id="29" fill="hold">
                            <p:stCondLst>
                              <p:cond delay="1250"/>
                            </p:stCondLst>
                            <p:childTnLst>
                              <p:par>
                                <p:cTn id="30" presetID="1" presetClass="exit" presetSubtype="0" fill="hold" nodeType="after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par>
                          <p:cTn id="32" fill="hold">
                            <p:stCondLst>
                              <p:cond delay="1250"/>
                            </p:stCondLst>
                            <p:childTnLst>
                              <p:par>
                                <p:cTn id="33" presetID="1"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eah1.wav"/>
                                        </p:tgtEl>
                                      </p:cMediaNode>
                                    </p:audio>
                                  </p:sub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750" fill="hold"/>
                                        <p:tgtEl>
                                          <p:spTgt spid="11"/>
                                        </p:tgtEl>
                                        <p:attrNameLst>
                                          <p:attrName>fillcolor</p:attrName>
                                        </p:attrNameLst>
                                      </p:cBhvr>
                                      <p:to>
                                        <a:srgbClr val="FFC000"/>
                                      </p:to>
                                    </p:animClr>
                                    <p:set>
                                      <p:cBhvr>
                                        <p:cTn id="47" dur="750" fill="hold"/>
                                        <p:tgtEl>
                                          <p:spTgt spid="11"/>
                                        </p:tgtEl>
                                        <p:attrNameLst>
                                          <p:attrName>fill.type</p:attrName>
                                        </p:attrNameLst>
                                      </p:cBhvr>
                                      <p:to>
                                        <p:strVal val="solid"/>
                                      </p:to>
                                    </p:set>
                                    <p:set>
                                      <p:cBhvr>
                                        <p:cTn id="48" dur="750" fill="hold"/>
                                        <p:tgtEl>
                                          <p:spTgt spid="11"/>
                                        </p:tgtEl>
                                        <p:attrNameLst>
                                          <p:attrName>fill.on</p:attrName>
                                        </p:attrNameLst>
                                      </p:cBhvr>
                                      <p:to>
                                        <p:strVal val="true"/>
                                      </p:to>
                                    </p:set>
                                  </p:childTnLst>
                                </p:cTn>
                              </p:par>
                            </p:childTnLst>
                          </p:cTn>
                        </p:par>
                        <p:par>
                          <p:cTn id="49" fill="hold">
                            <p:stCondLst>
                              <p:cond delay="750"/>
                            </p:stCondLst>
                            <p:childTnLst>
                              <p:par>
                                <p:cTn id="50" presetID="64" presetClass="path" presetSubtype="0" accel="50000" decel="50000" fill="hold" nodeType="afterEffect">
                                  <p:stCondLst>
                                    <p:cond delay="0"/>
                                  </p:stCondLst>
                                  <p:childTnLst>
                                    <p:animMotion origin="layout" path="M 0 -1.85185E-6 L -0.12734 -0.24768 " pathEditMode="relative" rAng="0" ptsTypes="AA">
                                      <p:cBhvr>
                                        <p:cTn id="51" dur="500" fill="hold"/>
                                        <p:tgtEl>
                                          <p:spTgt spid="7"/>
                                        </p:tgtEl>
                                        <p:attrNameLst>
                                          <p:attrName>ppt_x</p:attrName>
                                          <p:attrName>ppt_y</p:attrName>
                                        </p:attrNameLst>
                                      </p:cBhvr>
                                      <p:rCtr x="-6367" y="-12384"/>
                                    </p:animMotion>
                                  </p:childTnLst>
                                  <p:subTnLst>
                                    <p:audio>
                                      <p:cMediaNode>
                                        <p:cTn display="0" masterRel="sameClick">
                                          <p:stCondLst>
                                            <p:cond evt="begin" delay="0">
                                              <p:tn val="50"/>
                                            </p:cond>
                                          </p:stCondLst>
                                          <p:endCondLst>
                                            <p:cond evt="onStopAudio" delay="0">
                                              <p:tgtEl>
                                                <p:sldTgt/>
                                              </p:tgtEl>
                                            </p:cond>
                                          </p:endCondLst>
                                        </p:cTn>
                                        <p:tgtEl>
                                          <p:sndTgt r:embed="rId4" name="sut.wav"/>
                                        </p:tgtEl>
                                      </p:cMediaNode>
                                    </p:audio>
                                  </p:subTnLst>
                                </p:cTn>
                              </p:par>
                              <p:par>
                                <p:cTn id="52" presetID="6" presetClass="emph" presetSubtype="0" fill="hold" nodeType="withEffect">
                                  <p:stCondLst>
                                    <p:cond delay="0"/>
                                  </p:stCondLst>
                                  <p:childTnLst>
                                    <p:animScale>
                                      <p:cBhvr>
                                        <p:cTn id="53" dur="500" fill="hold"/>
                                        <p:tgtEl>
                                          <p:spTgt spid="7"/>
                                        </p:tgtEl>
                                      </p:cBhvr>
                                      <p:by x="50000" y="50000"/>
                                    </p:animScale>
                                  </p:childTnLst>
                                </p:cTn>
                              </p:par>
                              <p:par>
                                <p:cTn id="54" presetID="8" presetClass="emph" presetSubtype="0" fill="hold" nodeType="withEffect">
                                  <p:stCondLst>
                                    <p:cond delay="0"/>
                                  </p:stCondLst>
                                  <p:childTnLst>
                                    <p:animRot by="5400000">
                                      <p:cBhvr>
                                        <p:cTn id="55" dur="500" fill="hold"/>
                                        <p:tgtEl>
                                          <p:spTgt spid="7"/>
                                        </p:tgtEl>
                                        <p:attrNameLst>
                                          <p:attrName>r</p:attrName>
                                        </p:attrNameLst>
                                      </p:cBhvr>
                                    </p:animRot>
                                  </p:childTnLst>
                                </p:cTn>
                              </p:par>
                              <p:par>
                                <p:cTn id="56" presetID="63" presetClass="path" presetSubtype="0" accel="50000" decel="50000" fill="hold" nodeType="withEffect">
                                  <p:stCondLst>
                                    <p:cond delay="0"/>
                                  </p:stCondLst>
                                  <p:childTnLst>
                                    <p:animMotion origin="layout" path="M 0 -1.48148E-6 L 0.17539 -0.02454 " pathEditMode="relative" rAng="0" ptsTypes="AA">
                                      <p:cBhvr>
                                        <p:cTn id="57" dur="500" fill="hold"/>
                                        <p:tgtEl>
                                          <p:spTgt spid="4"/>
                                        </p:tgtEl>
                                        <p:attrNameLst>
                                          <p:attrName>ppt_x</p:attrName>
                                          <p:attrName>ppt_y</p:attrName>
                                        </p:attrNameLst>
                                      </p:cBhvr>
                                      <p:rCtr x="8763" y="-1227"/>
                                    </p:animMotion>
                                  </p:childTnLst>
                                </p:cTn>
                              </p:par>
                              <p:par>
                                <p:cTn id="58" presetID="8" presetClass="emph" presetSubtype="0" fill="hold" nodeType="withEffect">
                                  <p:stCondLst>
                                    <p:cond delay="0"/>
                                  </p:stCondLst>
                                  <p:childTnLst>
                                    <p:animRot by="1800000">
                                      <p:cBhvr>
                                        <p:cTn id="59" dur="500" fill="hold"/>
                                        <p:tgtEl>
                                          <p:spTgt spid="4"/>
                                        </p:tgtEl>
                                        <p:attrNameLst>
                                          <p:attrName>r</p:attrName>
                                        </p:attrNameLst>
                                      </p:cBhvr>
                                    </p:animRot>
                                  </p:childTnLst>
                                </p:cTn>
                              </p:par>
                            </p:childTnLst>
                          </p:cTn>
                        </p:par>
                        <p:par>
                          <p:cTn id="60" fill="hold">
                            <p:stCondLst>
                              <p:cond delay="1250"/>
                            </p:stCondLst>
                            <p:childTnLst>
                              <p:par>
                                <p:cTn id="61" presetID="1" presetClass="exit" presetSubtype="0" fill="hold" nodeType="afterEffect">
                                  <p:stCondLst>
                                    <p:cond delay="0"/>
                                  </p:stCondLst>
                                  <p:childTnLst>
                                    <p:set>
                                      <p:cBhvr>
                                        <p:cTn id="62" dur="1" fill="hold">
                                          <p:stCondLst>
                                            <p:cond delay="0"/>
                                          </p:stCondLst>
                                        </p:cTn>
                                        <p:tgtEl>
                                          <p:spTgt spid="4"/>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sai.wav"/>
                                        </p:tgtEl>
                                      </p:cMediaNode>
                                    </p:audio>
                                  </p:subTnLst>
                                </p:cTn>
                              </p:par>
                            </p:childTnLst>
                          </p:cTn>
                        </p:par>
                        <p:par>
                          <p:cTn id="65" fill="hold">
                            <p:stCondLst>
                              <p:cond delay="1250"/>
                            </p:stCondLst>
                            <p:childTnLst>
                              <p:par>
                                <p:cTn id="66" presetID="26" presetClass="emph" presetSubtype="0" repeatCount="3000" fill="hold" nodeType="afterEffect">
                                  <p:stCondLst>
                                    <p:cond delay="0"/>
                                  </p:stCondLst>
                                  <p:childTnLst>
                                    <p:animEffect transition="out" filter="fade">
                                      <p:cBhvr>
                                        <p:cTn id="67" dur="500" tmFilter="0, 0; .2, .5; .8, .5; 1, 0"/>
                                        <p:tgtEl>
                                          <p:spTgt spid="9"/>
                                        </p:tgtEl>
                                      </p:cBhvr>
                                    </p:animEffect>
                                    <p:animScale>
                                      <p:cBhvr>
                                        <p:cTn id="68" dur="250" autoRev="1" fill="hold"/>
                                        <p:tgtEl>
                                          <p:spTgt spid="9"/>
                                        </p:tgtEl>
                                      </p:cBhvr>
                                      <p:by x="105000" y="105000"/>
                                    </p:animScale>
                                  </p:childTnLst>
                                </p:cTn>
                              </p:par>
                              <p:par>
                                <p:cTn id="69" presetID="1" presetClass="emph" presetSubtype="2" fill="hold" nodeType="withEffect">
                                  <p:stCondLst>
                                    <p:cond delay="0"/>
                                  </p:stCondLst>
                                  <p:childTnLst>
                                    <p:animClr clrSpc="rgb" dir="cw">
                                      <p:cBhvr>
                                        <p:cTn id="70" dur="1500" fill="hold"/>
                                        <p:tgtEl>
                                          <p:spTgt spid="9"/>
                                        </p:tgtEl>
                                        <p:attrNameLst>
                                          <p:attrName>fillcolor</p:attrName>
                                        </p:attrNameLst>
                                      </p:cBhvr>
                                      <p:to>
                                        <a:srgbClr val="FF0000"/>
                                      </p:to>
                                    </p:animClr>
                                    <p:set>
                                      <p:cBhvr>
                                        <p:cTn id="71" dur="1500" fill="hold"/>
                                        <p:tgtEl>
                                          <p:spTgt spid="9"/>
                                        </p:tgtEl>
                                        <p:attrNameLst>
                                          <p:attrName>fill.type</p:attrName>
                                        </p:attrNameLst>
                                      </p:cBhvr>
                                      <p:to>
                                        <p:strVal val="solid"/>
                                      </p:to>
                                    </p:set>
                                    <p:set>
                                      <p:cBhvr>
                                        <p:cTn id="72"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750" fill="hold"/>
                                        <p:tgtEl>
                                          <p:spTgt spid="10"/>
                                        </p:tgtEl>
                                        <p:attrNameLst>
                                          <p:attrName>fillcolor</p:attrName>
                                        </p:attrNameLst>
                                      </p:cBhvr>
                                      <p:to>
                                        <a:srgbClr val="FFC000"/>
                                      </p:to>
                                    </p:animClr>
                                    <p:set>
                                      <p:cBhvr>
                                        <p:cTn id="78" dur="750" fill="hold"/>
                                        <p:tgtEl>
                                          <p:spTgt spid="10"/>
                                        </p:tgtEl>
                                        <p:attrNameLst>
                                          <p:attrName>fill.type</p:attrName>
                                        </p:attrNameLst>
                                      </p:cBhvr>
                                      <p:to>
                                        <p:strVal val="solid"/>
                                      </p:to>
                                    </p:set>
                                    <p:set>
                                      <p:cBhvr>
                                        <p:cTn id="79" dur="750" fill="hold"/>
                                        <p:tgtEl>
                                          <p:spTgt spid="10"/>
                                        </p:tgtEl>
                                        <p:attrNameLst>
                                          <p:attrName>fill.on</p:attrName>
                                        </p:attrNameLst>
                                      </p:cBhvr>
                                      <p:to>
                                        <p:strVal val="true"/>
                                      </p:to>
                                    </p:set>
                                  </p:childTnLst>
                                </p:cTn>
                              </p:par>
                            </p:childTnLst>
                          </p:cTn>
                        </p:par>
                        <p:par>
                          <p:cTn id="80" fill="hold">
                            <p:stCondLst>
                              <p:cond delay="750"/>
                            </p:stCondLst>
                            <p:childTnLst>
                              <p:par>
                                <p:cTn id="81" presetID="64" presetClass="path" presetSubtype="0" accel="50000" decel="50000" fill="hold" nodeType="afterEffect">
                                  <p:stCondLst>
                                    <p:cond delay="0"/>
                                  </p:stCondLst>
                                  <p:childTnLst>
                                    <p:animMotion origin="layout" path="M 0 -1.85185E-6 L -0.01589 -0.22523 " pathEditMode="relative" rAng="0" ptsTypes="AA">
                                      <p:cBhvr>
                                        <p:cTn id="82" dur="500" fill="hold"/>
                                        <p:tgtEl>
                                          <p:spTgt spid="7"/>
                                        </p:tgtEl>
                                        <p:attrNameLst>
                                          <p:attrName>ppt_x</p:attrName>
                                          <p:attrName>ppt_y</p:attrName>
                                        </p:attrNameLst>
                                      </p:cBhvr>
                                      <p:rCtr x="-794" y="-11273"/>
                                    </p:animMotion>
                                  </p:childTnLst>
                                  <p:subTnLst>
                                    <p:audio>
                                      <p:cMediaNode>
                                        <p:cTn display="0" masterRel="sameClick">
                                          <p:stCondLst>
                                            <p:cond evt="begin" delay="0">
                                              <p:tn val="81"/>
                                            </p:cond>
                                          </p:stCondLst>
                                          <p:endCondLst>
                                            <p:cond evt="onStopAudio" delay="0">
                                              <p:tgtEl>
                                                <p:sldTgt/>
                                              </p:tgtEl>
                                            </p:cond>
                                          </p:endCondLst>
                                        </p:cTn>
                                        <p:tgtEl>
                                          <p:sndTgt r:embed="rId4" name="sut.wav"/>
                                        </p:tgtEl>
                                      </p:cMediaNode>
                                    </p:audio>
                                  </p:subTnLst>
                                </p:cTn>
                              </p:par>
                              <p:par>
                                <p:cTn id="83" presetID="6" presetClass="emph" presetSubtype="0" fill="hold" nodeType="withEffect">
                                  <p:stCondLst>
                                    <p:cond delay="0"/>
                                  </p:stCondLst>
                                  <p:childTnLst>
                                    <p:animScale>
                                      <p:cBhvr>
                                        <p:cTn id="84" dur="500" fill="hold"/>
                                        <p:tgtEl>
                                          <p:spTgt spid="7"/>
                                        </p:tgtEl>
                                      </p:cBhvr>
                                      <p:by x="50000" y="50000"/>
                                    </p:animScale>
                                  </p:childTnLst>
                                </p:cTn>
                              </p:par>
                              <p:par>
                                <p:cTn id="85" presetID="8" presetClass="emph" presetSubtype="0" fill="hold" nodeType="withEffect">
                                  <p:stCondLst>
                                    <p:cond delay="0"/>
                                  </p:stCondLst>
                                  <p:childTnLst>
                                    <p:animRot by="21600000">
                                      <p:cBhvr>
                                        <p:cTn id="86" dur="500" fill="hold"/>
                                        <p:tgtEl>
                                          <p:spTgt spid="7"/>
                                        </p:tgtEl>
                                        <p:attrNameLst>
                                          <p:attrName>r</p:attrName>
                                        </p:attrNameLst>
                                      </p:cBhvr>
                                    </p:animRot>
                                  </p:childTnLst>
                                </p:cTn>
                              </p:par>
                              <p:par>
                                <p:cTn id="87" presetID="63" presetClass="path" presetSubtype="0" accel="50000" decel="50000" fill="hold" nodeType="withEffect">
                                  <p:stCondLst>
                                    <p:cond delay="0"/>
                                  </p:stCondLst>
                                  <p:childTnLst>
                                    <p:animMotion origin="layout" path="M 0 -1.48148E-6 L 0.17578 -0.02592 " pathEditMode="relative" rAng="0" ptsTypes="AA">
                                      <p:cBhvr>
                                        <p:cTn id="88" dur="500" fill="hold"/>
                                        <p:tgtEl>
                                          <p:spTgt spid="4"/>
                                        </p:tgtEl>
                                        <p:attrNameLst>
                                          <p:attrName>ppt_x</p:attrName>
                                          <p:attrName>ppt_y</p:attrName>
                                        </p:attrNameLst>
                                      </p:cBhvr>
                                      <p:rCtr x="8789" y="-1296"/>
                                    </p:animMotion>
                                  </p:childTnLst>
                                </p:cTn>
                              </p:par>
                              <p:par>
                                <p:cTn id="89" presetID="8" presetClass="emph" presetSubtype="0" fill="hold" nodeType="withEffect">
                                  <p:stCondLst>
                                    <p:cond delay="0"/>
                                  </p:stCondLst>
                                  <p:childTnLst>
                                    <p:animRot by="1800000">
                                      <p:cBhvr>
                                        <p:cTn id="90" dur="500" fill="hold"/>
                                        <p:tgtEl>
                                          <p:spTgt spid="4"/>
                                        </p:tgtEl>
                                        <p:attrNameLst>
                                          <p:attrName>r</p:attrName>
                                        </p:attrNameLst>
                                      </p:cBhvr>
                                    </p:animRot>
                                  </p:childTnLst>
                                </p:cTn>
                              </p:par>
                            </p:childTnLst>
                          </p:cTn>
                        </p:par>
                        <p:par>
                          <p:cTn id="91" fill="hold">
                            <p:stCondLst>
                              <p:cond delay="1250"/>
                            </p:stCondLst>
                            <p:childTnLst>
                              <p:par>
                                <p:cTn id="92" presetID="1" presetClass="exit" presetSubtype="0" fill="hold" nodeType="afterEffect">
                                  <p:stCondLst>
                                    <p:cond delay="0"/>
                                  </p:stCondLst>
                                  <p:childTnLst>
                                    <p:set>
                                      <p:cBhvr>
                                        <p:cTn id="93" dur="1" fill="hold">
                                          <p:stCondLst>
                                            <p:cond delay="0"/>
                                          </p:stCondLst>
                                        </p:cTn>
                                        <p:tgtEl>
                                          <p:spTgt spid="4"/>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7" name="sai.wav"/>
                                        </p:tgtEl>
                                      </p:cMediaNode>
                                    </p:audio>
                                  </p:subTnLst>
                                </p:cTn>
                              </p:par>
                            </p:childTnLst>
                          </p:cTn>
                        </p:par>
                        <p:par>
                          <p:cTn id="96" fill="hold">
                            <p:stCondLst>
                              <p:cond delay="1250"/>
                            </p:stCondLst>
                            <p:childTnLst>
                              <p:par>
                                <p:cTn id="97" presetID="26" presetClass="emph" presetSubtype="0" repeatCount="3000" fill="hold" nodeType="afterEffect">
                                  <p:stCondLst>
                                    <p:cond delay="0"/>
                                  </p:stCondLst>
                                  <p:childTnLst>
                                    <p:animEffect transition="out" filter="fade">
                                      <p:cBhvr>
                                        <p:cTn id="98" dur="500" tmFilter="0, 0; .2, .5; .8, .5; 1, 0"/>
                                        <p:tgtEl>
                                          <p:spTgt spid="9"/>
                                        </p:tgtEl>
                                      </p:cBhvr>
                                    </p:animEffect>
                                    <p:animScale>
                                      <p:cBhvr>
                                        <p:cTn id="99" dur="250" autoRev="1" fill="hold"/>
                                        <p:tgtEl>
                                          <p:spTgt spid="9"/>
                                        </p:tgtEl>
                                      </p:cBhvr>
                                      <p:by x="105000" y="105000"/>
                                    </p:animScale>
                                  </p:childTnLst>
                                </p:cTn>
                              </p:par>
                              <p:par>
                                <p:cTn id="100" presetID="1" presetClass="emph" presetSubtype="2" fill="hold" nodeType="withEffect">
                                  <p:stCondLst>
                                    <p:cond delay="0"/>
                                  </p:stCondLst>
                                  <p:childTnLst>
                                    <p:animClr clrSpc="rgb" dir="cw">
                                      <p:cBhvr>
                                        <p:cTn id="101" dur="1250" fill="hold"/>
                                        <p:tgtEl>
                                          <p:spTgt spid="9"/>
                                        </p:tgtEl>
                                        <p:attrNameLst>
                                          <p:attrName>fillcolor</p:attrName>
                                        </p:attrNameLst>
                                      </p:cBhvr>
                                      <p:to>
                                        <a:srgbClr val="FF0000"/>
                                      </p:to>
                                    </p:animClr>
                                    <p:set>
                                      <p:cBhvr>
                                        <p:cTn id="102" dur="1250" fill="hold"/>
                                        <p:tgtEl>
                                          <p:spTgt spid="9"/>
                                        </p:tgtEl>
                                        <p:attrNameLst>
                                          <p:attrName>fill.type</p:attrName>
                                        </p:attrNameLst>
                                      </p:cBhvr>
                                      <p:to>
                                        <p:strVal val="solid"/>
                                      </p:to>
                                    </p:set>
                                    <p:set>
                                      <p:cBhvr>
                                        <p:cTn id="103"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4" restart="whenNotActive" fill="hold" evtFilter="cancelBubble" nodeType="interactiveSeq">
                <p:stCondLst>
                  <p:cond evt="onClick" delay="0">
                    <p:tgtEl>
                      <p:spTgt spid="12"/>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750" fill="hold"/>
                                        <p:tgtEl>
                                          <p:spTgt spid="12"/>
                                        </p:tgtEl>
                                        <p:attrNameLst>
                                          <p:attrName>fillcolor</p:attrName>
                                        </p:attrNameLst>
                                      </p:cBhvr>
                                      <p:to>
                                        <a:srgbClr val="FFC000"/>
                                      </p:to>
                                    </p:animClr>
                                    <p:set>
                                      <p:cBhvr>
                                        <p:cTn id="109" dur="750" fill="hold"/>
                                        <p:tgtEl>
                                          <p:spTgt spid="12"/>
                                        </p:tgtEl>
                                        <p:attrNameLst>
                                          <p:attrName>fill.type</p:attrName>
                                        </p:attrNameLst>
                                      </p:cBhvr>
                                      <p:to>
                                        <p:strVal val="solid"/>
                                      </p:to>
                                    </p:set>
                                    <p:set>
                                      <p:cBhvr>
                                        <p:cTn id="110" dur="750" fill="hold"/>
                                        <p:tgtEl>
                                          <p:spTgt spid="12"/>
                                        </p:tgtEl>
                                        <p:attrNameLst>
                                          <p:attrName>fill.on</p:attrName>
                                        </p:attrNameLst>
                                      </p:cBhvr>
                                      <p:to>
                                        <p:strVal val="true"/>
                                      </p:to>
                                    </p:set>
                                  </p:childTnLst>
                                </p:cTn>
                              </p:par>
                            </p:childTnLst>
                          </p:cTn>
                        </p:par>
                        <p:par>
                          <p:cTn id="111" fill="hold">
                            <p:stCondLst>
                              <p:cond delay="750"/>
                            </p:stCondLst>
                            <p:childTnLst>
                              <p:par>
                                <p:cTn id="112" presetID="64" presetClass="path" presetSubtype="0" accel="50000" decel="50000" fill="hold" nodeType="afterEffect">
                                  <p:stCondLst>
                                    <p:cond delay="0"/>
                                  </p:stCondLst>
                                  <p:childTnLst>
                                    <p:animMotion origin="layout" path="M 0 -1.85185E-6 L -0.17643 -0.44676 " pathEditMode="relative" rAng="0" ptsTypes="AA">
                                      <p:cBhvr>
                                        <p:cTn id="113" dur="500" fill="hold"/>
                                        <p:tgtEl>
                                          <p:spTgt spid="7"/>
                                        </p:tgtEl>
                                        <p:attrNameLst>
                                          <p:attrName>ppt_x</p:attrName>
                                          <p:attrName>ppt_y</p:attrName>
                                        </p:attrNameLst>
                                      </p:cBhvr>
                                      <p:rCtr x="-8880" y="-21736"/>
                                    </p:animMotion>
                                  </p:childTnLst>
                                  <p:subTnLst>
                                    <p:audio>
                                      <p:cMediaNode>
                                        <p:cTn display="0" masterRel="sameClick">
                                          <p:stCondLst>
                                            <p:cond evt="begin" delay="0">
                                              <p:tn val="112"/>
                                            </p:cond>
                                          </p:stCondLst>
                                          <p:endCondLst>
                                            <p:cond evt="onStopAudio" delay="0">
                                              <p:tgtEl>
                                                <p:sldTgt/>
                                              </p:tgtEl>
                                            </p:cond>
                                          </p:endCondLst>
                                        </p:cTn>
                                        <p:tgtEl>
                                          <p:sndTgt r:embed="rId4" name="sut.wav"/>
                                        </p:tgtEl>
                                      </p:cMediaNode>
                                    </p:audio>
                                  </p:subTnLst>
                                </p:cTn>
                              </p:par>
                              <p:par>
                                <p:cTn id="114" presetID="42" presetClass="path" presetSubtype="0" accel="50000" decel="50000" fill="hold" nodeType="withEffect">
                                  <p:stCondLst>
                                    <p:cond delay="500"/>
                                  </p:stCondLst>
                                  <p:childTnLst>
                                    <p:animMotion origin="layout" path="M -0.17643 -0.44676 L -0.17422 -0.22824 " pathEditMode="relative" rAng="0" ptsTypes="AA">
                                      <p:cBhvr>
                                        <p:cTn id="115" dur="250" fill="hold"/>
                                        <p:tgtEl>
                                          <p:spTgt spid="7"/>
                                        </p:tgtEl>
                                        <p:attrNameLst>
                                          <p:attrName>ppt_x</p:attrName>
                                          <p:attrName>ppt_y</p:attrName>
                                        </p:attrNameLst>
                                      </p:cBhvr>
                                      <p:rCtr x="104" y="10926"/>
                                    </p:animMotion>
                                  </p:childTnLst>
                                </p:cTn>
                              </p:par>
                              <p:par>
                                <p:cTn id="116" presetID="6" presetClass="emph" presetSubtype="0" fill="hold" nodeType="withEffect">
                                  <p:stCondLst>
                                    <p:cond delay="0"/>
                                  </p:stCondLst>
                                  <p:childTnLst>
                                    <p:animScale>
                                      <p:cBhvr>
                                        <p:cTn id="117" dur="500" fill="hold"/>
                                        <p:tgtEl>
                                          <p:spTgt spid="7"/>
                                        </p:tgtEl>
                                      </p:cBhvr>
                                      <p:by x="50000" y="50000"/>
                                    </p:animScale>
                                  </p:childTnLst>
                                </p:cTn>
                              </p:par>
                              <p:par>
                                <p:cTn id="118" presetID="8" presetClass="emph" presetSubtype="0" fill="hold" nodeType="withEffect">
                                  <p:stCondLst>
                                    <p:cond delay="0"/>
                                  </p:stCondLst>
                                  <p:childTnLst>
                                    <p:animRot by="1800000">
                                      <p:cBhvr>
                                        <p:cTn id="119" dur="500" fill="hold"/>
                                        <p:tgtEl>
                                          <p:spTgt spid="7"/>
                                        </p:tgtEl>
                                        <p:attrNameLst>
                                          <p:attrName>r</p:attrName>
                                        </p:attrNameLst>
                                      </p:cBhvr>
                                    </p:animRot>
                                  </p:childTnLst>
                                </p:cTn>
                              </p:par>
                              <p:par>
                                <p:cTn id="120" presetID="63" presetClass="path" presetSubtype="0" accel="50000" decel="50000" fill="hold" nodeType="withEffect">
                                  <p:stCondLst>
                                    <p:cond delay="0"/>
                                  </p:stCondLst>
                                  <p:childTnLst>
                                    <p:animMotion origin="layout" path="M 0 -1.48148E-6 L 0.17734 -0.02592 " pathEditMode="relative" rAng="0" ptsTypes="AA">
                                      <p:cBhvr>
                                        <p:cTn id="121" dur="500" fill="hold"/>
                                        <p:tgtEl>
                                          <p:spTgt spid="4"/>
                                        </p:tgtEl>
                                        <p:attrNameLst>
                                          <p:attrName>ppt_x</p:attrName>
                                          <p:attrName>ppt_y</p:attrName>
                                        </p:attrNameLst>
                                      </p:cBhvr>
                                      <p:rCtr x="8867" y="-1296"/>
                                    </p:animMotion>
                                  </p:childTnLst>
                                </p:cTn>
                              </p:par>
                              <p:par>
                                <p:cTn id="122" presetID="8" presetClass="emph" presetSubtype="0" fill="hold" nodeType="withEffect">
                                  <p:stCondLst>
                                    <p:cond delay="0"/>
                                  </p:stCondLst>
                                  <p:childTnLst>
                                    <p:animRot by="1800000">
                                      <p:cBhvr>
                                        <p:cTn id="123" dur="500" fill="hold"/>
                                        <p:tgtEl>
                                          <p:spTgt spid="4"/>
                                        </p:tgtEl>
                                        <p:attrNameLst>
                                          <p:attrName>r</p:attrName>
                                        </p:attrNameLst>
                                      </p:cBhvr>
                                    </p:animRot>
                                  </p:childTnLst>
                                </p:cTn>
                              </p:par>
                              <p:par>
                                <p:cTn id="124" presetID="1" presetClass="exit" presetSubtype="0" fill="hold" nodeType="withEffect">
                                  <p:stCondLst>
                                    <p:cond delay="500"/>
                                  </p:stCondLst>
                                  <p:childTnLst>
                                    <p:set>
                                      <p:cBhvr>
                                        <p:cTn id="125" dur="1" fill="hold">
                                          <p:stCondLst>
                                            <p:cond delay="0"/>
                                          </p:stCondLst>
                                        </p:cTn>
                                        <p:tgtEl>
                                          <p:spTgt spid="4"/>
                                        </p:tgtEl>
                                        <p:attrNameLst>
                                          <p:attrName>style.visibility</p:attrName>
                                        </p:attrNameLst>
                                      </p:cBhvr>
                                      <p:to>
                                        <p:strVal val="hidden"/>
                                      </p:to>
                                    </p:set>
                                  </p:childTnLst>
                                </p:cTn>
                              </p:par>
                              <p:par>
                                <p:cTn id="126" presetID="1" presetClass="entr" presetSubtype="0" fill="hold" nodeType="withEffect">
                                  <p:stCondLst>
                                    <p:cond delay="500"/>
                                  </p:stCondLst>
                                  <p:childTnLst>
                                    <p:set>
                                      <p:cBhvr>
                                        <p:cTn id="12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7" name="sai.wav"/>
                                        </p:tgtEl>
                                      </p:cMediaNode>
                                    </p:audio>
                                  </p:subTnLst>
                                </p:cTn>
                              </p:par>
                            </p:childTnLst>
                          </p:cTn>
                        </p:par>
                        <p:par>
                          <p:cTn id="128" fill="hold">
                            <p:stCondLst>
                              <p:cond delay="1500"/>
                            </p:stCondLst>
                            <p:childTnLst>
                              <p:par>
                                <p:cTn id="129" presetID="26" presetClass="emph" presetSubtype="0" repeatCount="3000" fill="hold" nodeType="afterEffect">
                                  <p:stCondLst>
                                    <p:cond delay="0"/>
                                  </p:stCondLst>
                                  <p:childTnLst>
                                    <p:animEffect transition="out" filter="fade">
                                      <p:cBhvr>
                                        <p:cTn id="130" dur="500" tmFilter="0, 0; .2, .5; .8, .5; 1, 0"/>
                                        <p:tgtEl>
                                          <p:spTgt spid="9"/>
                                        </p:tgtEl>
                                      </p:cBhvr>
                                    </p:animEffect>
                                    <p:animScale>
                                      <p:cBhvr>
                                        <p:cTn id="131" dur="250" autoRev="1" fill="hold"/>
                                        <p:tgtEl>
                                          <p:spTgt spid="9"/>
                                        </p:tgtEl>
                                      </p:cBhvr>
                                      <p:by x="105000" y="105000"/>
                                    </p:animScale>
                                  </p:childTnLst>
                                </p:cTn>
                              </p:par>
                              <p:par>
                                <p:cTn id="132" presetID="1" presetClass="emph" presetSubtype="2" fill="hold" nodeType="withEffect">
                                  <p:stCondLst>
                                    <p:cond delay="0"/>
                                  </p:stCondLst>
                                  <p:childTnLst>
                                    <p:animClr clrSpc="rgb" dir="cw">
                                      <p:cBhvr>
                                        <p:cTn id="133" dur="1500" fill="hold"/>
                                        <p:tgtEl>
                                          <p:spTgt spid="9"/>
                                        </p:tgtEl>
                                        <p:attrNameLst>
                                          <p:attrName>fillcolor</p:attrName>
                                        </p:attrNameLst>
                                      </p:cBhvr>
                                      <p:to>
                                        <a:srgbClr val="FF0000"/>
                                      </p:to>
                                    </p:animClr>
                                    <p:set>
                                      <p:cBhvr>
                                        <p:cTn id="134" dur="1500" fill="hold"/>
                                        <p:tgtEl>
                                          <p:spTgt spid="9"/>
                                        </p:tgtEl>
                                        <p:attrNameLst>
                                          <p:attrName>fill.type</p:attrName>
                                        </p:attrNameLst>
                                      </p:cBhvr>
                                      <p:to>
                                        <p:strVal val="solid"/>
                                      </p:to>
                                    </p:set>
                                    <p:set>
                                      <p:cBhvr>
                                        <p:cTn id="135"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136" fill="hold" display="0">
                  <p:stCondLst>
                    <p:cond delay="indefinite"/>
                  </p:stCondLst>
                  <p:endCondLst>
                    <p:cond evt="onStopAudio" delay="0">
                      <p:tgtEl>
                        <p:sldTgt/>
                      </p:tgtEl>
                    </p:cond>
                  </p:endCondLst>
                </p:cTn>
                <p:tgtEl>
                  <p:spTgt spid="14"/>
                </p:tgtEl>
              </p:cMediaNode>
            </p:audio>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spcBef>
                <a:spcPct val="50000"/>
              </a:spcBef>
            </a:pPr>
            <a:r>
              <a:rPr lang="en-US" altLang="en-US" sz="4500" b="1" dirty="0">
                <a:solidFill>
                  <a:srgbClr val="FF0000"/>
                </a:solidFill>
                <a:latin typeface="Times New Roman" panose="02020603050405020304" pitchFamily="18" charset="0"/>
                <a:cs typeface="Times New Roman" panose="02020603050405020304" pitchFamily="18" charset="0"/>
              </a:rPr>
              <a:t>Câu 2</a:t>
            </a:r>
            <a:r>
              <a:rPr lang="en-US" altLang="en-US" sz="4500">
                <a:solidFill>
                  <a:srgbClr val="FF0000"/>
                </a:solidFill>
                <a:latin typeface="Times New Roman" panose="02020603050405020304" pitchFamily="18" charset="0"/>
                <a:cs typeface="Times New Roman" panose="02020603050405020304" pitchFamily="18" charset="0"/>
              </a:rPr>
              <a:t>. </a:t>
            </a:r>
            <a:r>
              <a:rPr lang="en-US" sz="4500">
                <a:solidFill>
                  <a:srgbClr val="FF0000"/>
                </a:solidFill>
                <a:effectLst/>
                <a:latin typeface="Times New Roman" panose="02020603050405020304" pitchFamily="18" charset="0"/>
                <a:ea typeface="Calibri" panose="020F0502020204030204" pitchFamily="34" charset="0"/>
              </a:rPr>
              <a:t>Yếu tố nào sau đây luôn luôn </a:t>
            </a:r>
            <a:r>
              <a:rPr lang="en-US" sz="4500" b="1">
                <a:solidFill>
                  <a:srgbClr val="FF0000"/>
                </a:solidFill>
                <a:effectLst/>
                <a:latin typeface="Times New Roman" panose="02020603050405020304" pitchFamily="18" charset="0"/>
                <a:ea typeface="Calibri" panose="020F0502020204030204" pitchFamily="34" charset="0"/>
              </a:rPr>
              <a:t>không </a:t>
            </a:r>
            <a:r>
              <a:rPr lang="en-US" sz="4500">
                <a:solidFill>
                  <a:srgbClr val="FF0000"/>
                </a:solidFill>
                <a:effectLst/>
                <a:latin typeface="Times New Roman" panose="02020603050405020304" pitchFamily="18" charset="0"/>
                <a:ea typeface="Calibri" panose="020F0502020204030204" pitchFamily="34" charset="0"/>
              </a:rPr>
              <a:t>làm dịch chuyển cân bằng của hệ phản ứng?</a:t>
            </a:r>
            <a:endParaRPr lang="en-US" altLang="en-US" sz="4500" dirty="0">
              <a:solidFill>
                <a:srgbClr val="FF0000"/>
              </a:solidFill>
              <a:latin typeface="Times New Roman" panose="02020603050405020304" pitchFamily="18" charset="0"/>
              <a:cs typeface="Times New Roman" panose="02020603050405020304" pitchFamily="18"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dirty="0">
                <a:solidFill>
                  <a:prstClr val="white"/>
                </a:solidFill>
                <a:latin typeface="Times New Roman" panose="02020603050405020304" pitchFamily="18" charset="0"/>
                <a:cs typeface="Times New Roman" panose="02020603050405020304" pitchFamily="18" charset="0"/>
              </a:rPr>
              <a:t>A</a:t>
            </a:r>
            <a:r>
              <a:rPr lang="en-US" sz="6600">
                <a:solidFill>
                  <a:prstClr val="white"/>
                </a:solidFill>
                <a:latin typeface="Times New Roman" panose="02020603050405020304" pitchFamily="18" charset="0"/>
                <a:cs typeface="Times New Roman" panose="02020603050405020304" pitchFamily="18" charset="0"/>
              </a:rPr>
              <a:t>. Nhiệt độ</a:t>
            </a:r>
            <a:endParaRPr lang="en-US" sz="6600" dirty="0">
              <a:solidFill>
                <a:prstClr val="white"/>
              </a:solidFill>
              <a:latin typeface="Times New Roman" panose="02020603050405020304" pitchFamily="18" charset="0"/>
              <a:cs typeface="Times New Roman" panose="02020603050405020304" pitchFamily="18"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dirty="0">
                <a:solidFill>
                  <a:prstClr val="white"/>
                </a:solidFill>
                <a:latin typeface="Times New Roman" panose="02020603050405020304" pitchFamily="18" charset="0"/>
                <a:cs typeface="Times New Roman" panose="02020603050405020304" pitchFamily="18" charset="0"/>
              </a:rPr>
              <a:t>C</a:t>
            </a:r>
            <a:r>
              <a:rPr lang="en-US" sz="6600">
                <a:solidFill>
                  <a:prstClr val="white"/>
                </a:solidFill>
                <a:latin typeface="Times New Roman" panose="02020603050405020304" pitchFamily="18" charset="0"/>
                <a:cs typeface="Times New Roman" panose="02020603050405020304" pitchFamily="18" charset="0"/>
              </a:rPr>
              <a:t>. Áp suất</a:t>
            </a:r>
            <a:endParaRPr lang="en-US" sz="6600" dirty="0">
              <a:solidFill>
                <a:prstClr val="white"/>
              </a:solidFill>
              <a:latin typeface="Times New Roman" panose="02020603050405020304" pitchFamily="18" charset="0"/>
              <a:cs typeface="Times New Roman" panose="02020603050405020304" pitchFamily="18"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dirty="0">
                <a:solidFill>
                  <a:prstClr val="white"/>
                </a:solidFill>
                <a:latin typeface="Times New Roman" panose="02020603050405020304" pitchFamily="18" charset="0"/>
                <a:cs typeface="Times New Roman" panose="02020603050405020304" pitchFamily="18" charset="0"/>
              </a:rPr>
              <a:t>B</a:t>
            </a:r>
            <a:r>
              <a:rPr lang="en-US" sz="6600">
                <a:solidFill>
                  <a:prstClr val="white"/>
                </a:solidFill>
                <a:latin typeface="Times New Roman" panose="02020603050405020304" pitchFamily="18" charset="0"/>
                <a:cs typeface="Times New Roman" panose="02020603050405020304" pitchFamily="18" charset="0"/>
              </a:rPr>
              <a:t>. Chất xúc tác</a:t>
            </a:r>
            <a:endParaRPr lang="en-US" sz="6600" dirty="0">
              <a:solidFill>
                <a:prstClr val="white"/>
              </a:solidFill>
              <a:latin typeface="Times New Roman" panose="02020603050405020304" pitchFamily="18" charset="0"/>
              <a:cs typeface="Times New Roman" panose="02020603050405020304" pitchFamily="18"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dirty="0">
                <a:solidFill>
                  <a:prstClr val="white"/>
                </a:solidFill>
                <a:latin typeface="Times New Roman" panose="02020603050405020304" pitchFamily="18" charset="0"/>
                <a:cs typeface="Times New Roman" panose="02020603050405020304" pitchFamily="18" charset="0"/>
              </a:rPr>
              <a:t>D</a:t>
            </a:r>
            <a:r>
              <a:rPr lang="en-US" sz="6600">
                <a:solidFill>
                  <a:prstClr val="white"/>
                </a:solidFill>
                <a:latin typeface="Times New Roman" panose="02020603050405020304" pitchFamily="18" charset="0"/>
                <a:cs typeface="Times New Roman" panose="02020603050405020304" pitchFamily="18" charset="0"/>
              </a:rPr>
              <a:t>. Nồng độ</a:t>
            </a:r>
            <a:endParaRPr lang="en-US" sz="6600" dirty="0">
              <a:solidFill>
                <a:prstClr val="white"/>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pic>
        <p:nvPicPr>
          <p:cNvPr id="14" name="crys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88742" y="3320372"/>
            <a:ext cx="914400" cy="914400"/>
          </a:xfrm>
          <a:prstGeom prst="rect">
            <a:avLst/>
          </a:prstGeom>
        </p:spPr>
      </p:pic>
    </p:spTree>
    <p:extLst>
      <p:ext uri="{BB962C8B-B14F-4D97-AF65-F5344CB8AC3E}">
        <p14:creationId xmlns:p14="http://schemas.microsoft.com/office/powerpoint/2010/main" val="26013560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grpId="0" nodeType="clickEffect">
                                  <p:stCondLst>
                                    <p:cond delay="0"/>
                                  </p:stCondLst>
                                  <p:childTnLst>
                                    <p:animClr clrSpc="rgb" dir="cw">
                                      <p:cBhvr>
                                        <p:cTn id="15" dur="750" fill="hold"/>
                                        <p:tgtEl>
                                          <p:spTgt spid="9"/>
                                        </p:tgtEl>
                                        <p:attrNameLst>
                                          <p:attrName>fillcolor</p:attrName>
                                        </p:attrNameLst>
                                      </p:cBhvr>
                                      <p:to>
                                        <a:srgbClr val="FFC000"/>
                                      </p:to>
                                    </p:animClr>
                                    <p:set>
                                      <p:cBhvr>
                                        <p:cTn id="16" dur="750" fill="hold"/>
                                        <p:tgtEl>
                                          <p:spTgt spid="9"/>
                                        </p:tgtEl>
                                        <p:attrNameLst>
                                          <p:attrName>fill.type</p:attrName>
                                        </p:attrNameLst>
                                      </p:cBhvr>
                                      <p:to>
                                        <p:strVal val="solid"/>
                                      </p:to>
                                    </p:set>
                                    <p:set>
                                      <p:cBhvr>
                                        <p:cTn id="17" dur="750" fill="hold"/>
                                        <p:tgtEl>
                                          <p:spTgt spid="9"/>
                                        </p:tgtEl>
                                        <p:attrNameLst>
                                          <p:attrName>fill.on</p:attrName>
                                        </p:attrNameLst>
                                      </p:cBhvr>
                                      <p:to>
                                        <p:strVal val="true"/>
                                      </p:to>
                                    </p:set>
                                  </p:childTnLst>
                                </p:cTn>
                              </p:par>
                            </p:childTnLst>
                          </p:cTn>
                        </p:par>
                        <p:par>
                          <p:cTn id="18" fill="hold">
                            <p:stCondLst>
                              <p:cond delay="750"/>
                            </p:stCondLst>
                            <p:childTnLst>
                              <p:par>
                                <p:cTn id="19" presetID="64" presetClass="path" presetSubtype="0" accel="50000" decel="50000" fill="hold" nodeType="afterEffect">
                                  <p:stCondLst>
                                    <p:cond delay="0"/>
                                  </p:stCondLst>
                                  <p:childTnLst>
                                    <p:animMotion origin="layout" path="M 0 -1.85185E-6 L 0.10833 -0.23241 " pathEditMode="relative" rAng="0" ptsTypes="AA">
                                      <p:cBhvr>
                                        <p:cTn id="20" dur="500" fill="hold"/>
                                        <p:tgtEl>
                                          <p:spTgt spid="7"/>
                                        </p:tgtEl>
                                        <p:attrNameLst>
                                          <p:attrName>ppt_x</p:attrName>
                                          <p:attrName>ppt_y</p:attrName>
                                        </p:attrNameLst>
                                      </p:cBhvr>
                                      <p:rCtr x="5417" y="-11620"/>
                                    </p:animMotion>
                                  </p:childTnLst>
                                  <p:subTnLst>
                                    <p:audio>
                                      <p:cMediaNode>
                                        <p:cTn display="0" masterRel="sameClick">
                                          <p:stCondLst>
                                            <p:cond evt="begin" delay="0">
                                              <p:tn val="19"/>
                                            </p:cond>
                                          </p:stCondLst>
                                          <p:endCondLst>
                                            <p:cond evt="onStopAudio" delay="0">
                                              <p:tgtEl>
                                                <p:sldTgt/>
                                              </p:tgtEl>
                                            </p:cond>
                                          </p:endCondLst>
                                        </p:cTn>
                                        <p:tgtEl>
                                          <p:sndTgt r:embed="rId4" name="sut.wav"/>
                                        </p:tgtEl>
                                      </p:cMediaNode>
                                    </p:audio>
                                  </p:subTnLst>
                                </p:cTn>
                              </p:par>
                              <p:par>
                                <p:cTn id="21" presetID="6" presetClass="emph" presetSubtype="0" fill="hold" nodeType="withEffect">
                                  <p:stCondLst>
                                    <p:cond delay="0"/>
                                  </p:stCondLst>
                                  <p:childTnLst>
                                    <p:animScale>
                                      <p:cBhvr>
                                        <p:cTn id="22" dur="500" fill="hold"/>
                                        <p:tgtEl>
                                          <p:spTgt spid="7"/>
                                        </p:tgtEl>
                                      </p:cBhvr>
                                      <p:by x="50000" y="50000"/>
                                    </p:animScale>
                                  </p:childTnLst>
                                </p:cTn>
                              </p:par>
                              <p:par>
                                <p:cTn id="23" presetID="8" presetClass="emph" presetSubtype="0" fill="hold" nodeType="withEffect">
                                  <p:stCondLst>
                                    <p:cond delay="0"/>
                                  </p:stCondLst>
                                  <p:childTnLst>
                                    <p:animRot by="43200000">
                                      <p:cBhvr>
                                        <p:cTn id="24" dur="500" fill="hold"/>
                                        <p:tgtEl>
                                          <p:spTgt spid="7"/>
                                        </p:tgtEl>
                                        <p:attrNameLst>
                                          <p:attrName>r</p:attrName>
                                        </p:attrNameLst>
                                      </p:cBhvr>
                                    </p:animRot>
                                  </p:childTnLst>
                                </p:cTn>
                              </p:par>
                              <p:par>
                                <p:cTn id="25" presetID="63" presetClass="path" presetSubtype="0" accel="50000" decel="50000" fill="hold" nodeType="withEffect">
                                  <p:stCondLst>
                                    <p:cond delay="0"/>
                                  </p:stCondLst>
                                  <p:childTnLst>
                                    <p:animMotion origin="layout" path="M 0 -1.48148E-6 L -0.16432 -1.48148E-6 " pathEditMode="relative" rAng="0" ptsTypes="AA">
                                      <p:cBhvr>
                                        <p:cTn id="26" dur="500" fill="hold"/>
                                        <p:tgtEl>
                                          <p:spTgt spid="4"/>
                                        </p:tgtEl>
                                        <p:attrNameLst>
                                          <p:attrName>ppt_x</p:attrName>
                                          <p:attrName>ppt_y</p:attrName>
                                        </p:attrNameLst>
                                      </p:cBhvr>
                                      <p:rCtr x="-8216" y="0"/>
                                    </p:animMotion>
                                  </p:childTnLst>
                                </p:cTn>
                              </p:par>
                              <p:par>
                                <p:cTn id="27" presetID="8" presetClass="emph" presetSubtype="0" fill="hold" nodeType="withEffect">
                                  <p:stCondLst>
                                    <p:cond delay="0"/>
                                  </p:stCondLst>
                                  <p:childTnLst>
                                    <p:animRot by="-1800000">
                                      <p:cBhvr>
                                        <p:cTn id="28" dur="500" fill="hold"/>
                                        <p:tgtEl>
                                          <p:spTgt spid="4"/>
                                        </p:tgtEl>
                                        <p:attrNameLst>
                                          <p:attrName>r</p:attrName>
                                        </p:attrNameLst>
                                      </p:cBhvr>
                                    </p:animRot>
                                  </p:childTnLst>
                                </p:cTn>
                              </p:par>
                            </p:childTnLst>
                          </p:cTn>
                        </p:par>
                        <p:par>
                          <p:cTn id="29" fill="hold">
                            <p:stCondLst>
                              <p:cond delay="1250"/>
                            </p:stCondLst>
                            <p:childTnLst>
                              <p:par>
                                <p:cTn id="30" presetID="1" presetClass="exit" presetSubtype="0" fill="hold" nodeType="afterEffect">
                                  <p:stCondLst>
                                    <p:cond delay="0"/>
                                  </p:stCondLst>
                                  <p:childTnLst>
                                    <p:set>
                                      <p:cBhvr>
                                        <p:cTn id="31" dur="1" fill="hold">
                                          <p:stCondLst>
                                            <p:cond delay="0"/>
                                          </p:stCondLst>
                                        </p:cTn>
                                        <p:tgtEl>
                                          <p:spTgt spid="4"/>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sai.wav"/>
                                        </p:tgtEl>
                                      </p:cMediaNode>
                                    </p:audio>
                                  </p:subTnLst>
                                </p:cTn>
                              </p:par>
                            </p:childTnLst>
                          </p:cTn>
                        </p:par>
                        <p:par>
                          <p:cTn id="34" fill="hold">
                            <p:stCondLst>
                              <p:cond delay="1250"/>
                            </p:stCondLst>
                            <p:childTnLst>
                              <p:par>
                                <p:cTn id="35" presetID="26" presetClass="emph" presetSubtype="0" repeatCount="3000" fill="hold" grpId="0" nodeType="after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par>
                                <p:cTn id="38" presetID="1" presetClass="emph" presetSubtype="2" fill="hold" nodeType="withEffect">
                                  <p:stCondLst>
                                    <p:cond delay="0"/>
                                  </p:stCondLst>
                                  <p:childTnLst>
                                    <p:animClr clrSpc="rgb" dir="cw">
                                      <p:cBhvr>
                                        <p:cTn id="39" dur="1500" fill="hold"/>
                                        <p:tgtEl>
                                          <p:spTgt spid="11"/>
                                        </p:tgtEl>
                                        <p:attrNameLst>
                                          <p:attrName>fillcolor</p:attrName>
                                        </p:attrNameLst>
                                      </p:cBhvr>
                                      <p:to>
                                        <a:schemeClr val="accent2"/>
                                      </p:to>
                                    </p:animClr>
                                    <p:set>
                                      <p:cBhvr>
                                        <p:cTn id="40" dur="1500" fill="hold"/>
                                        <p:tgtEl>
                                          <p:spTgt spid="11"/>
                                        </p:tgtEl>
                                        <p:attrNameLst>
                                          <p:attrName>fill.type</p:attrName>
                                        </p:attrNameLst>
                                      </p:cBhvr>
                                      <p:to>
                                        <p:strVal val="solid"/>
                                      </p:to>
                                    </p:set>
                                    <p:set>
                                      <p:cBhvr>
                                        <p:cTn id="41"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750" fill="hold"/>
                                        <p:tgtEl>
                                          <p:spTgt spid="11"/>
                                        </p:tgtEl>
                                        <p:attrNameLst>
                                          <p:attrName>fillcolor</p:attrName>
                                        </p:attrNameLst>
                                      </p:cBhvr>
                                      <p:to>
                                        <a:srgbClr val="FFC000"/>
                                      </p:to>
                                    </p:animClr>
                                    <p:set>
                                      <p:cBhvr>
                                        <p:cTn id="47" dur="750" fill="hold"/>
                                        <p:tgtEl>
                                          <p:spTgt spid="11"/>
                                        </p:tgtEl>
                                        <p:attrNameLst>
                                          <p:attrName>fill.type</p:attrName>
                                        </p:attrNameLst>
                                      </p:cBhvr>
                                      <p:to>
                                        <p:strVal val="solid"/>
                                      </p:to>
                                    </p:set>
                                    <p:set>
                                      <p:cBhvr>
                                        <p:cTn id="48" dur="750" fill="hold"/>
                                        <p:tgtEl>
                                          <p:spTgt spid="11"/>
                                        </p:tgtEl>
                                        <p:attrNameLst>
                                          <p:attrName>fill.on</p:attrName>
                                        </p:attrNameLst>
                                      </p:cBhvr>
                                      <p:to>
                                        <p:strVal val="true"/>
                                      </p:to>
                                    </p:set>
                                  </p:childTnLst>
                                </p:cTn>
                              </p:par>
                            </p:childTnLst>
                          </p:cTn>
                        </p:par>
                        <p:par>
                          <p:cTn id="49" fill="hold">
                            <p:stCondLst>
                              <p:cond delay="750"/>
                            </p:stCondLst>
                            <p:childTnLst>
                              <p:par>
                                <p:cTn id="50" presetID="64" presetClass="path" presetSubtype="0" accel="50000" decel="50000" fill="hold" nodeType="afterEffect">
                                  <p:stCondLst>
                                    <p:cond delay="0"/>
                                  </p:stCondLst>
                                  <p:childTnLst>
                                    <p:animMotion origin="layout" path="M 0 -1.85185E-6 L 0.16549 -0.30856 " pathEditMode="relative" rAng="0" ptsTypes="AA">
                                      <p:cBhvr>
                                        <p:cTn id="51" dur="500" fill="hold"/>
                                        <p:tgtEl>
                                          <p:spTgt spid="7"/>
                                        </p:tgtEl>
                                        <p:attrNameLst>
                                          <p:attrName>ppt_x</p:attrName>
                                          <p:attrName>ppt_y</p:attrName>
                                        </p:attrNameLst>
                                      </p:cBhvr>
                                      <p:rCtr x="8268" y="-15440"/>
                                    </p:animMotion>
                                  </p:childTnLst>
                                  <p:subTnLst>
                                    <p:audio>
                                      <p:cMediaNode>
                                        <p:cTn display="0" masterRel="sameClick">
                                          <p:stCondLst>
                                            <p:cond evt="begin" delay="0">
                                              <p:tn val="50"/>
                                            </p:cond>
                                          </p:stCondLst>
                                          <p:endCondLst>
                                            <p:cond evt="onStopAudio" delay="0">
                                              <p:tgtEl>
                                                <p:sldTgt/>
                                              </p:tgtEl>
                                            </p:cond>
                                          </p:endCondLst>
                                        </p:cTn>
                                        <p:tgtEl>
                                          <p:sndTgt r:embed="rId4" name="sut.wav"/>
                                        </p:tgtEl>
                                      </p:cMediaNode>
                                    </p:audio>
                                  </p:subTnLst>
                                </p:cTn>
                              </p:par>
                              <p:par>
                                <p:cTn id="52" presetID="6" presetClass="emph" presetSubtype="0" fill="hold" nodeType="withEffect">
                                  <p:stCondLst>
                                    <p:cond delay="0"/>
                                  </p:stCondLst>
                                  <p:childTnLst>
                                    <p:animScale>
                                      <p:cBhvr>
                                        <p:cTn id="53" dur="500" fill="hold"/>
                                        <p:tgtEl>
                                          <p:spTgt spid="7"/>
                                        </p:tgtEl>
                                      </p:cBhvr>
                                      <p:by x="70000" y="70000"/>
                                    </p:animScale>
                                  </p:childTnLst>
                                </p:cTn>
                              </p:par>
                              <p:par>
                                <p:cTn id="54" presetID="8" presetClass="emph" presetSubtype="0" fill="hold" nodeType="withEffect">
                                  <p:stCondLst>
                                    <p:cond delay="0"/>
                                  </p:stCondLst>
                                  <p:childTnLst>
                                    <p:animRot by="43200000">
                                      <p:cBhvr>
                                        <p:cTn id="55" dur="500" fill="hold"/>
                                        <p:tgtEl>
                                          <p:spTgt spid="7"/>
                                        </p:tgtEl>
                                        <p:attrNameLst>
                                          <p:attrName>r</p:attrName>
                                        </p:attrNameLst>
                                      </p:cBhvr>
                                    </p:animRot>
                                  </p:childTnLst>
                                </p:cTn>
                              </p:par>
                              <p:par>
                                <p:cTn id="56" presetID="35" presetClass="path" presetSubtype="0" accel="50000" decel="50000" fill="hold" nodeType="withEffect">
                                  <p:stCondLst>
                                    <p:cond delay="0"/>
                                  </p:stCondLst>
                                  <p:childTnLst>
                                    <p:animMotion origin="layout" path="M 0 -1.48148E-6 L 0.13932 -0.02338 " pathEditMode="relative" rAng="0" ptsTypes="AA">
                                      <p:cBhvr>
                                        <p:cTn id="57" dur="500" fill="hold"/>
                                        <p:tgtEl>
                                          <p:spTgt spid="4"/>
                                        </p:tgtEl>
                                        <p:attrNameLst>
                                          <p:attrName>ppt_x</p:attrName>
                                          <p:attrName>ppt_y</p:attrName>
                                        </p:attrNameLst>
                                      </p:cBhvr>
                                      <p:rCtr x="6966" y="-1181"/>
                                    </p:animMotion>
                                  </p:childTnLst>
                                </p:cTn>
                              </p:par>
                              <p:par>
                                <p:cTn id="58" presetID="8" presetClass="emph" presetSubtype="0" fill="hold" nodeType="withEffect">
                                  <p:stCondLst>
                                    <p:cond delay="0"/>
                                  </p:stCondLst>
                                  <p:childTnLst>
                                    <p:animRot by="1800000">
                                      <p:cBhvr>
                                        <p:cTn id="59" dur="500" fill="hold"/>
                                        <p:tgtEl>
                                          <p:spTgt spid="4"/>
                                        </p:tgtEl>
                                        <p:attrNameLst>
                                          <p:attrName>r</p:attrName>
                                        </p:attrNameLst>
                                      </p:cBhvr>
                                    </p:animRot>
                                  </p:childTnLst>
                                </p:cTn>
                              </p:par>
                            </p:childTnLst>
                          </p:cTn>
                        </p:par>
                        <p:par>
                          <p:cTn id="60" fill="hold">
                            <p:stCondLst>
                              <p:cond delay="1250"/>
                            </p:stCondLst>
                            <p:childTnLst>
                              <p:par>
                                <p:cTn id="61" presetID="1" presetClass="exit" presetSubtype="0" fill="hold" nodeType="afterEffect">
                                  <p:stCondLst>
                                    <p:cond delay="0"/>
                                  </p:stCondLst>
                                  <p:childTnLst>
                                    <p:set>
                                      <p:cBhvr>
                                        <p:cTn id="62" dur="1" fill="hold">
                                          <p:stCondLst>
                                            <p:cond delay="0"/>
                                          </p:stCondLst>
                                        </p:cTn>
                                        <p:tgtEl>
                                          <p:spTgt spid="4"/>
                                        </p:tgtEl>
                                        <p:attrNameLst>
                                          <p:attrName>style.visibility</p:attrName>
                                        </p:attrNameLst>
                                      </p:cBhvr>
                                      <p:to>
                                        <p:strVal val="hidden"/>
                                      </p:to>
                                    </p:set>
                                  </p:childTnLst>
                                </p:cTn>
                              </p:par>
                            </p:childTnLst>
                          </p:cTn>
                        </p:par>
                        <p:par>
                          <p:cTn id="63" fill="hold">
                            <p:stCondLst>
                              <p:cond delay="1250"/>
                            </p:stCondLst>
                            <p:childTnLst>
                              <p:par>
                                <p:cTn id="64" presetID="1" presetClass="entr" presetSubtype="0" fill="hold" nodeType="afterEffect">
                                  <p:stCondLst>
                                    <p:cond delay="0"/>
                                  </p:stCondLst>
                                  <p:childTnLst>
                                    <p:set>
                                      <p:cBhvr>
                                        <p:cTn id="6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yeah1.wav"/>
                                        </p:tgtEl>
                                      </p:cMediaNode>
                                    </p:audio>
                                  </p:subTnLst>
                                </p:cTn>
                              </p:par>
                              <p:par>
                                <p:cTn id="66" presetID="1" presetClass="exit" presetSubtype="0" fill="hold" nodeType="withEffect">
                                  <p:stCondLst>
                                    <p:cond delay="0"/>
                                  </p:stCondLst>
                                  <p:childTnLst>
                                    <p:set>
                                      <p:cBhvr>
                                        <p:cTn id="67" dur="1" fill="hold">
                                          <p:stCondLst>
                                            <p:cond delay="0"/>
                                          </p:stCondLst>
                                        </p:cTn>
                                        <p:tgtEl>
                                          <p:spTgt spid="7"/>
                                        </p:tgtEl>
                                        <p:attrNameLst>
                                          <p:attrName>style.visibility</p:attrName>
                                        </p:attrNameLst>
                                      </p:cBhvr>
                                      <p:to>
                                        <p:strVal val="hidden"/>
                                      </p:to>
                                    </p:set>
                                  </p:childTnLst>
                                </p:cTn>
                              </p:par>
                              <p:par>
                                <p:cTn id="68" presetID="53" presetClass="entr" presetSubtype="16"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subTnLst>
                                    <p:audio>
                                      <p:cMediaNode>
                                        <p:cTn display="0" masterRel="sameClick">
                                          <p:stCondLst>
                                            <p:cond evt="begin" delay="0">
                                              <p:tn val="68"/>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750" fill="hold"/>
                                        <p:tgtEl>
                                          <p:spTgt spid="10"/>
                                        </p:tgtEl>
                                        <p:attrNameLst>
                                          <p:attrName>fillcolor</p:attrName>
                                        </p:attrNameLst>
                                      </p:cBhvr>
                                      <p:to>
                                        <a:srgbClr val="FFC000"/>
                                      </p:to>
                                    </p:animClr>
                                    <p:set>
                                      <p:cBhvr>
                                        <p:cTn id="78" dur="750" fill="hold"/>
                                        <p:tgtEl>
                                          <p:spTgt spid="10"/>
                                        </p:tgtEl>
                                        <p:attrNameLst>
                                          <p:attrName>fill.type</p:attrName>
                                        </p:attrNameLst>
                                      </p:cBhvr>
                                      <p:to>
                                        <p:strVal val="solid"/>
                                      </p:to>
                                    </p:set>
                                    <p:set>
                                      <p:cBhvr>
                                        <p:cTn id="79" dur="750" fill="hold"/>
                                        <p:tgtEl>
                                          <p:spTgt spid="10"/>
                                        </p:tgtEl>
                                        <p:attrNameLst>
                                          <p:attrName>fill.on</p:attrName>
                                        </p:attrNameLst>
                                      </p:cBhvr>
                                      <p:to>
                                        <p:strVal val="true"/>
                                      </p:to>
                                    </p:set>
                                  </p:childTnLst>
                                </p:cTn>
                              </p:par>
                            </p:childTnLst>
                          </p:cTn>
                        </p:par>
                        <p:par>
                          <p:cTn id="80" fill="hold">
                            <p:stCondLst>
                              <p:cond delay="750"/>
                            </p:stCondLst>
                            <p:childTnLst>
                              <p:par>
                                <p:cTn id="81" presetID="64" presetClass="path" presetSubtype="0" accel="50000" decel="50000" fill="hold" nodeType="afterEffect">
                                  <p:stCondLst>
                                    <p:cond delay="0"/>
                                  </p:stCondLst>
                                  <p:childTnLst>
                                    <p:animMotion origin="layout" path="M 0 -1.85185E-6 L -0.04102 -0.24514 " pathEditMode="relative" rAng="0" ptsTypes="AA">
                                      <p:cBhvr>
                                        <p:cTn id="82" dur="500" fill="hold"/>
                                        <p:tgtEl>
                                          <p:spTgt spid="7"/>
                                        </p:tgtEl>
                                        <p:attrNameLst>
                                          <p:attrName>ppt_x</p:attrName>
                                          <p:attrName>ppt_y</p:attrName>
                                        </p:attrNameLst>
                                      </p:cBhvr>
                                      <p:rCtr x="-2057" y="-12269"/>
                                    </p:animMotion>
                                  </p:childTnLst>
                                  <p:subTnLst>
                                    <p:audio>
                                      <p:cMediaNode>
                                        <p:cTn display="0" masterRel="sameClick">
                                          <p:stCondLst>
                                            <p:cond evt="begin" delay="0">
                                              <p:tn val="81"/>
                                            </p:cond>
                                          </p:stCondLst>
                                          <p:endCondLst>
                                            <p:cond evt="onStopAudio" delay="0">
                                              <p:tgtEl>
                                                <p:sldTgt/>
                                              </p:tgtEl>
                                            </p:cond>
                                          </p:endCondLst>
                                        </p:cTn>
                                        <p:tgtEl>
                                          <p:sndTgt r:embed="rId4" name="sut.wav"/>
                                        </p:tgtEl>
                                      </p:cMediaNode>
                                    </p:audio>
                                  </p:subTnLst>
                                </p:cTn>
                              </p:par>
                              <p:par>
                                <p:cTn id="83" presetID="6" presetClass="emph" presetSubtype="0" fill="hold" nodeType="withEffect">
                                  <p:stCondLst>
                                    <p:cond delay="0"/>
                                  </p:stCondLst>
                                  <p:childTnLst>
                                    <p:animScale>
                                      <p:cBhvr>
                                        <p:cTn id="84" dur="500" fill="hold"/>
                                        <p:tgtEl>
                                          <p:spTgt spid="7"/>
                                        </p:tgtEl>
                                      </p:cBhvr>
                                      <p:by x="50000" y="50000"/>
                                    </p:animScale>
                                  </p:childTnLst>
                                </p:cTn>
                              </p:par>
                              <p:par>
                                <p:cTn id="85" presetID="8" presetClass="emph" presetSubtype="0" fill="hold" nodeType="withEffect">
                                  <p:stCondLst>
                                    <p:cond delay="0"/>
                                  </p:stCondLst>
                                  <p:childTnLst>
                                    <p:animRot by="43200000">
                                      <p:cBhvr>
                                        <p:cTn id="86" dur="500" fill="hold"/>
                                        <p:tgtEl>
                                          <p:spTgt spid="7"/>
                                        </p:tgtEl>
                                        <p:attrNameLst>
                                          <p:attrName>r</p:attrName>
                                        </p:attrNameLst>
                                      </p:cBhvr>
                                    </p:animRot>
                                  </p:childTnLst>
                                </p:cTn>
                              </p:par>
                              <p:par>
                                <p:cTn id="87" presetID="63" presetClass="path" presetSubtype="0" accel="50000" decel="50000" fill="hold" nodeType="withEffect">
                                  <p:stCondLst>
                                    <p:cond delay="0"/>
                                  </p:stCondLst>
                                  <p:childTnLst>
                                    <p:animMotion origin="layout" path="M 0 -1.48148E-6 L -0.16315 0.00208 " pathEditMode="relative" rAng="0" ptsTypes="AA">
                                      <p:cBhvr>
                                        <p:cTn id="88" dur="500" fill="hold"/>
                                        <p:tgtEl>
                                          <p:spTgt spid="4"/>
                                        </p:tgtEl>
                                        <p:attrNameLst>
                                          <p:attrName>ppt_x</p:attrName>
                                          <p:attrName>ppt_y</p:attrName>
                                        </p:attrNameLst>
                                      </p:cBhvr>
                                      <p:rCtr x="-8164" y="93"/>
                                    </p:animMotion>
                                  </p:childTnLst>
                                </p:cTn>
                              </p:par>
                              <p:par>
                                <p:cTn id="89" presetID="8" presetClass="emph" presetSubtype="0" fill="hold" nodeType="withEffect">
                                  <p:stCondLst>
                                    <p:cond delay="0"/>
                                  </p:stCondLst>
                                  <p:childTnLst>
                                    <p:animRot by="-1800000">
                                      <p:cBhvr>
                                        <p:cTn id="90" dur="500" fill="hold"/>
                                        <p:tgtEl>
                                          <p:spTgt spid="4"/>
                                        </p:tgtEl>
                                        <p:attrNameLst>
                                          <p:attrName>r</p:attrName>
                                        </p:attrNameLst>
                                      </p:cBhvr>
                                    </p:animRot>
                                  </p:childTnLst>
                                </p:cTn>
                              </p:par>
                            </p:childTnLst>
                          </p:cTn>
                        </p:par>
                        <p:par>
                          <p:cTn id="91" fill="hold">
                            <p:stCondLst>
                              <p:cond delay="1250"/>
                            </p:stCondLst>
                            <p:childTnLst>
                              <p:par>
                                <p:cTn id="92" presetID="1" presetClass="exit" presetSubtype="0" fill="hold" nodeType="afterEffect">
                                  <p:stCondLst>
                                    <p:cond delay="0"/>
                                  </p:stCondLst>
                                  <p:childTnLst>
                                    <p:set>
                                      <p:cBhvr>
                                        <p:cTn id="93" dur="1" fill="hold">
                                          <p:stCondLst>
                                            <p:cond delay="0"/>
                                          </p:stCondLst>
                                        </p:cTn>
                                        <p:tgtEl>
                                          <p:spTgt spid="4"/>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sai.wav"/>
                                        </p:tgtEl>
                                      </p:cMediaNode>
                                    </p:audio>
                                  </p:subTnLst>
                                </p:cTn>
                              </p:par>
                            </p:childTnLst>
                          </p:cTn>
                        </p:par>
                        <p:par>
                          <p:cTn id="96" fill="hold">
                            <p:stCondLst>
                              <p:cond delay="1250"/>
                            </p:stCondLst>
                            <p:childTnLst>
                              <p:par>
                                <p:cTn id="97" presetID="26" presetClass="emph" presetSubtype="0" repeatCount="3000" fill="hold" grpId="1" nodeType="afterEffect">
                                  <p:stCondLst>
                                    <p:cond delay="0"/>
                                  </p:stCondLst>
                                  <p:childTnLst>
                                    <p:animEffect transition="out" filter="fade">
                                      <p:cBhvr>
                                        <p:cTn id="98" dur="500" tmFilter="0, 0; .2, .5; .8, .5; 1, 0"/>
                                        <p:tgtEl>
                                          <p:spTgt spid="11"/>
                                        </p:tgtEl>
                                      </p:cBhvr>
                                    </p:animEffect>
                                    <p:animScale>
                                      <p:cBhvr>
                                        <p:cTn id="99" dur="250" autoRev="1" fill="hold"/>
                                        <p:tgtEl>
                                          <p:spTgt spid="11"/>
                                        </p:tgtEl>
                                      </p:cBhvr>
                                      <p:by x="105000" y="105000"/>
                                    </p:animScale>
                                  </p:childTnLst>
                                </p:cTn>
                              </p:par>
                              <p:par>
                                <p:cTn id="100" presetID="1" presetClass="emph" presetSubtype="2" fill="hold" nodeType="withEffect">
                                  <p:stCondLst>
                                    <p:cond delay="0"/>
                                  </p:stCondLst>
                                  <p:childTnLst>
                                    <p:animClr clrSpc="rgb" dir="cw">
                                      <p:cBhvr>
                                        <p:cTn id="101" dur="1500" fill="hold"/>
                                        <p:tgtEl>
                                          <p:spTgt spid="11"/>
                                        </p:tgtEl>
                                        <p:attrNameLst>
                                          <p:attrName>fillcolor</p:attrName>
                                        </p:attrNameLst>
                                      </p:cBhvr>
                                      <p:to>
                                        <a:schemeClr val="accent2"/>
                                      </p:to>
                                    </p:animClr>
                                    <p:set>
                                      <p:cBhvr>
                                        <p:cTn id="102" dur="1500" fill="hold"/>
                                        <p:tgtEl>
                                          <p:spTgt spid="11"/>
                                        </p:tgtEl>
                                        <p:attrNameLst>
                                          <p:attrName>fill.type</p:attrName>
                                        </p:attrNameLst>
                                      </p:cBhvr>
                                      <p:to>
                                        <p:strVal val="solid"/>
                                      </p:to>
                                    </p:set>
                                    <p:set>
                                      <p:cBhvr>
                                        <p:cTn id="103"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4" restart="whenNotActive" fill="hold" evtFilter="cancelBubble" nodeType="interactiveSeq">
                <p:stCondLst>
                  <p:cond evt="onClick" delay="0">
                    <p:tgtEl>
                      <p:spTgt spid="12"/>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750" fill="hold"/>
                                        <p:tgtEl>
                                          <p:spTgt spid="12"/>
                                        </p:tgtEl>
                                        <p:attrNameLst>
                                          <p:attrName>fillcolor</p:attrName>
                                        </p:attrNameLst>
                                      </p:cBhvr>
                                      <p:to>
                                        <a:srgbClr val="FFC000"/>
                                      </p:to>
                                    </p:animClr>
                                    <p:set>
                                      <p:cBhvr>
                                        <p:cTn id="109" dur="750" fill="hold"/>
                                        <p:tgtEl>
                                          <p:spTgt spid="12"/>
                                        </p:tgtEl>
                                        <p:attrNameLst>
                                          <p:attrName>fill.type</p:attrName>
                                        </p:attrNameLst>
                                      </p:cBhvr>
                                      <p:to>
                                        <p:strVal val="solid"/>
                                      </p:to>
                                    </p:set>
                                    <p:set>
                                      <p:cBhvr>
                                        <p:cTn id="110" dur="750" fill="hold"/>
                                        <p:tgtEl>
                                          <p:spTgt spid="12"/>
                                        </p:tgtEl>
                                        <p:attrNameLst>
                                          <p:attrName>fill.on</p:attrName>
                                        </p:attrNameLst>
                                      </p:cBhvr>
                                      <p:to>
                                        <p:strVal val="true"/>
                                      </p:to>
                                    </p:set>
                                  </p:childTnLst>
                                </p:cTn>
                              </p:par>
                            </p:childTnLst>
                          </p:cTn>
                        </p:par>
                        <p:par>
                          <p:cTn id="111" fill="hold">
                            <p:stCondLst>
                              <p:cond delay="750"/>
                            </p:stCondLst>
                            <p:childTnLst>
                              <p:par>
                                <p:cTn id="112" presetID="64" presetClass="path" presetSubtype="0" accel="50000" decel="50000" fill="hold" nodeType="afterEffect">
                                  <p:stCondLst>
                                    <p:cond delay="0"/>
                                  </p:stCondLst>
                                  <p:childTnLst>
                                    <p:animMotion origin="layout" path="M 0 -1.85185E-6 L 0.18073 -0.43449 " pathEditMode="relative" rAng="0" ptsTypes="AA">
                                      <p:cBhvr>
                                        <p:cTn id="113" dur="500" fill="hold"/>
                                        <p:tgtEl>
                                          <p:spTgt spid="7"/>
                                        </p:tgtEl>
                                        <p:attrNameLst>
                                          <p:attrName>ppt_x</p:attrName>
                                          <p:attrName>ppt_y</p:attrName>
                                        </p:attrNameLst>
                                      </p:cBhvr>
                                      <p:rCtr x="9036" y="-21736"/>
                                    </p:animMotion>
                                  </p:childTnLst>
                                  <p:subTnLst>
                                    <p:audio>
                                      <p:cMediaNode>
                                        <p:cTn display="0" masterRel="sameClick">
                                          <p:stCondLst>
                                            <p:cond evt="begin" delay="0">
                                              <p:tn val="112"/>
                                            </p:cond>
                                          </p:stCondLst>
                                          <p:endCondLst>
                                            <p:cond evt="onStopAudio" delay="0">
                                              <p:tgtEl>
                                                <p:sldTgt/>
                                              </p:tgtEl>
                                            </p:cond>
                                          </p:endCondLst>
                                        </p:cTn>
                                        <p:tgtEl>
                                          <p:sndTgt r:embed="rId4" name="sut.wav"/>
                                        </p:tgtEl>
                                      </p:cMediaNode>
                                    </p:audio>
                                  </p:subTnLst>
                                </p:cTn>
                              </p:par>
                              <p:par>
                                <p:cTn id="114" presetID="42" presetClass="path" presetSubtype="0" accel="50000" decel="50000" fill="hold" nodeType="withEffect">
                                  <p:stCondLst>
                                    <p:cond delay="500"/>
                                  </p:stCondLst>
                                  <p:childTnLst>
                                    <p:animMotion origin="layout" path="M 0.18073 -0.43449 L 0.18073 -0.22824 " pathEditMode="relative" rAng="0" ptsTypes="AA">
                                      <p:cBhvr>
                                        <p:cTn id="115" dur="250" fill="hold"/>
                                        <p:tgtEl>
                                          <p:spTgt spid="7"/>
                                        </p:tgtEl>
                                        <p:attrNameLst>
                                          <p:attrName>ppt_x</p:attrName>
                                          <p:attrName>ppt_y</p:attrName>
                                        </p:attrNameLst>
                                      </p:cBhvr>
                                      <p:rCtr x="0" y="10301"/>
                                    </p:animMotion>
                                  </p:childTnLst>
                                </p:cTn>
                              </p:par>
                              <p:par>
                                <p:cTn id="116" presetID="6" presetClass="emph" presetSubtype="0" fill="hold" nodeType="withEffect">
                                  <p:stCondLst>
                                    <p:cond delay="0"/>
                                  </p:stCondLst>
                                  <p:childTnLst>
                                    <p:animScale>
                                      <p:cBhvr>
                                        <p:cTn id="117" dur="500" fill="hold"/>
                                        <p:tgtEl>
                                          <p:spTgt spid="7"/>
                                        </p:tgtEl>
                                      </p:cBhvr>
                                      <p:by x="50000" y="50000"/>
                                    </p:animScale>
                                  </p:childTnLst>
                                </p:cTn>
                              </p:par>
                              <p:par>
                                <p:cTn id="118" presetID="8" presetClass="emph" presetSubtype="0" fill="hold" nodeType="withEffect">
                                  <p:stCondLst>
                                    <p:cond delay="0"/>
                                  </p:stCondLst>
                                  <p:childTnLst>
                                    <p:animRot by="43200000">
                                      <p:cBhvr>
                                        <p:cTn id="119" dur="500" fill="hold"/>
                                        <p:tgtEl>
                                          <p:spTgt spid="7"/>
                                        </p:tgtEl>
                                        <p:attrNameLst>
                                          <p:attrName>r</p:attrName>
                                        </p:attrNameLst>
                                      </p:cBhvr>
                                    </p:animRot>
                                  </p:childTnLst>
                                </p:cTn>
                              </p:par>
                              <p:par>
                                <p:cTn id="120" presetID="63" presetClass="path" presetSubtype="0" accel="50000" decel="50000" fill="hold" nodeType="withEffect">
                                  <p:stCondLst>
                                    <p:cond delay="0"/>
                                  </p:stCondLst>
                                  <p:childTnLst>
                                    <p:animMotion origin="layout" path="M 0 -1.48148E-6 L -0.16432 -0.00231 " pathEditMode="relative" rAng="0" ptsTypes="AA">
                                      <p:cBhvr>
                                        <p:cTn id="121" dur="500" fill="hold"/>
                                        <p:tgtEl>
                                          <p:spTgt spid="4"/>
                                        </p:tgtEl>
                                        <p:attrNameLst>
                                          <p:attrName>ppt_x</p:attrName>
                                          <p:attrName>ppt_y</p:attrName>
                                        </p:attrNameLst>
                                      </p:cBhvr>
                                      <p:rCtr x="-8216" y="-116"/>
                                    </p:animMotion>
                                  </p:childTnLst>
                                </p:cTn>
                              </p:par>
                              <p:par>
                                <p:cTn id="122" presetID="8" presetClass="emph" presetSubtype="0" fill="hold" nodeType="withEffect">
                                  <p:stCondLst>
                                    <p:cond delay="0"/>
                                  </p:stCondLst>
                                  <p:childTnLst>
                                    <p:animRot by="-1800000">
                                      <p:cBhvr>
                                        <p:cTn id="123" dur="500" fill="hold"/>
                                        <p:tgtEl>
                                          <p:spTgt spid="4"/>
                                        </p:tgtEl>
                                        <p:attrNameLst>
                                          <p:attrName>r</p:attrName>
                                        </p:attrNameLst>
                                      </p:cBhvr>
                                    </p:animRot>
                                  </p:childTnLst>
                                </p:cTn>
                              </p:par>
                              <p:par>
                                <p:cTn id="124" presetID="1" presetClass="exit" presetSubtype="0" fill="hold" nodeType="withEffect">
                                  <p:stCondLst>
                                    <p:cond delay="500"/>
                                  </p:stCondLst>
                                  <p:childTnLst>
                                    <p:set>
                                      <p:cBhvr>
                                        <p:cTn id="125" dur="1" fill="hold">
                                          <p:stCondLst>
                                            <p:cond delay="0"/>
                                          </p:stCondLst>
                                        </p:cTn>
                                        <p:tgtEl>
                                          <p:spTgt spid="4"/>
                                        </p:tgtEl>
                                        <p:attrNameLst>
                                          <p:attrName>style.visibility</p:attrName>
                                        </p:attrNameLst>
                                      </p:cBhvr>
                                      <p:to>
                                        <p:strVal val="hidden"/>
                                      </p:to>
                                    </p:set>
                                  </p:childTnLst>
                                </p:cTn>
                              </p:par>
                              <p:par>
                                <p:cTn id="126" presetID="1" presetClass="entr" presetSubtype="0" fill="hold" nodeType="withEffect">
                                  <p:stCondLst>
                                    <p:cond delay="500"/>
                                  </p:stCondLst>
                                  <p:childTnLst>
                                    <p:set>
                                      <p:cBhvr>
                                        <p:cTn id="12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5" name="sai.wav"/>
                                        </p:tgtEl>
                                      </p:cMediaNode>
                                    </p:audio>
                                  </p:subTnLst>
                                </p:cTn>
                              </p:par>
                            </p:childTnLst>
                          </p:cTn>
                        </p:par>
                        <p:par>
                          <p:cTn id="128" fill="hold">
                            <p:stCondLst>
                              <p:cond delay="1500"/>
                            </p:stCondLst>
                            <p:childTnLst>
                              <p:par>
                                <p:cTn id="129" presetID="26" presetClass="emph" presetSubtype="0" repeatCount="3000" fill="hold" grpId="2" nodeType="afterEffect">
                                  <p:stCondLst>
                                    <p:cond delay="0"/>
                                  </p:stCondLst>
                                  <p:childTnLst>
                                    <p:animEffect transition="out" filter="fade">
                                      <p:cBhvr>
                                        <p:cTn id="130" dur="500" tmFilter="0, 0; .2, .5; .8, .5; 1, 0"/>
                                        <p:tgtEl>
                                          <p:spTgt spid="11"/>
                                        </p:tgtEl>
                                      </p:cBhvr>
                                    </p:animEffect>
                                    <p:animScale>
                                      <p:cBhvr>
                                        <p:cTn id="131" dur="250" autoRev="1" fill="hold"/>
                                        <p:tgtEl>
                                          <p:spTgt spid="11"/>
                                        </p:tgtEl>
                                      </p:cBhvr>
                                      <p:by x="105000" y="105000"/>
                                    </p:animScale>
                                  </p:childTnLst>
                                </p:cTn>
                              </p:par>
                              <p:par>
                                <p:cTn id="132" presetID="1" presetClass="emph" presetSubtype="2" fill="hold" nodeType="withEffect">
                                  <p:stCondLst>
                                    <p:cond delay="0"/>
                                  </p:stCondLst>
                                  <p:childTnLst>
                                    <p:animClr clrSpc="rgb" dir="cw">
                                      <p:cBhvr>
                                        <p:cTn id="133" dur="1500" fill="hold"/>
                                        <p:tgtEl>
                                          <p:spTgt spid="11"/>
                                        </p:tgtEl>
                                        <p:attrNameLst>
                                          <p:attrName>fillcolor</p:attrName>
                                        </p:attrNameLst>
                                      </p:cBhvr>
                                      <p:to>
                                        <a:schemeClr val="accent2"/>
                                      </p:to>
                                    </p:animClr>
                                    <p:set>
                                      <p:cBhvr>
                                        <p:cTn id="134" dur="1500" fill="hold"/>
                                        <p:tgtEl>
                                          <p:spTgt spid="11"/>
                                        </p:tgtEl>
                                        <p:attrNameLst>
                                          <p:attrName>fill.type</p:attrName>
                                        </p:attrNameLst>
                                      </p:cBhvr>
                                      <p:to>
                                        <p:strVal val="solid"/>
                                      </p:to>
                                    </p:set>
                                    <p:set>
                                      <p:cBhvr>
                                        <p:cTn id="135"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136" fill="hold" display="0">
                  <p:stCondLst>
                    <p:cond delay="indefinite"/>
                  </p:stCondLst>
                  <p:endCondLst>
                    <p:cond evt="onStopAudio" delay="0">
                      <p:tgtEl>
                        <p:sldTgt/>
                      </p:tgtEl>
                    </p:cond>
                  </p:endCondLst>
                </p:cTn>
                <p:tgtEl>
                  <p:spTgt spid="14"/>
                </p:tgtEl>
              </p:cMediaNode>
            </p:audio>
          </p:childTnLst>
        </p:cTn>
      </p:par>
    </p:tnLst>
    <p:bldLst>
      <p:bldP spid="9" grpId="0" animBg="1"/>
      <p:bldP spid="11" grpId="0" animBg="1"/>
      <p:bldP spid="11" grpId="1" animBg="1"/>
      <p:bldP spid="1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grpSp>
        <p:nvGrpSpPr>
          <p:cNvPr id="2" name="Group 2"/>
          <p:cNvGrpSpPr/>
          <p:nvPr/>
        </p:nvGrpSpPr>
        <p:grpSpPr>
          <a:xfrm>
            <a:off x="690403" y="3820945"/>
            <a:ext cx="17003922" cy="2967891"/>
            <a:chOff x="0" y="-38100"/>
            <a:chExt cx="4875057" cy="850900"/>
          </a:xfrm>
        </p:grpSpPr>
        <p:sp>
          <p:nvSpPr>
            <p:cNvPr id="3" name="Freeform 3"/>
            <p:cNvSpPr/>
            <p:nvPr/>
          </p:nvSpPr>
          <p:spPr>
            <a:xfrm>
              <a:off x="0" y="0"/>
              <a:ext cx="4875057" cy="729133"/>
            </a:xfrm>
            <a:custGeom>
              <a:avLst/>
              <a:gdLst/>
              <a:ahLst/>
              <a:cxnLst/>
              <a:rect l="l" t="t" r="r" b="b"/>
              <a:pathLst>
                <a:path w="4875057" h="729133">
                  <a:moveTo>
                    <a:pt x="0" y="0"/>
                  </a:moveTo>
                  <a:lnTo>
                    <a:pt x="4875057" y="0"/>
                  </a:lnTo>
                  <a:lnTo>
                    <a:pt x="4875057" y="729133"/>
                  </a:lnTo>
                  <a:lnTo>
                    <a:pt x="0" y="729133"/>
                  </a:lnTo>
                  <a:close/>
                </a:path>
              </a:pathLst>
            </a:custGeom>
            <a:solidFill>
              <a:srgbClr val="F2FEFF"/>
            </a:solidFill>
            <a:ln w="19050">
              <a:solidFill>
                <a:srgbClr val="FF3131"/>
              </a:solidFill>
            </a:ln>
          </p:spPr>
        </p:sp>
        <p:sp>
          <p:nvSpPr>
            <p:cNvPr id="4" name="TextBox 4"/>
            <p:cNvSpPr txBox="1"/>
            <p:nvPr/>
          </p:nvSpPr>
          <p:spPr>
            <a:xfrm>
              <a:off x="0" y="-38100"/>
              <a:ext cx="4847325" cy="850900"/>
            </a:xfrm>
            <a:prstGeom prst="rect">
              <a:avLst/>
            </a:prstGeom>
          </p:spPr>
          <p:txBody>
            <a:bodyPr lIns="50800" tIns="50800" rIns="50800" bIns="50800" rtlCol="0" anchor="ctr"/>
            <a:lstStyle/>
            <a:p>
              <a:pPr algn="just">
                <a:lnSpc>
                  <a:spcPts val="5850"/>
                </a:lnSpc>
              </a:pPr>
              <a:r>
                <a:rPr lang="en-US" sz="4500">
                  <a:solidFill>
                    <a:srgbClr val="FF0000"/>
                  </a:solidFill>
                  <a:latin typeface="Garet Bold"/>
                </a:rPr>
                <a:t>Phản ứng một chiều</a:t>
              </a:r>
              <a:r>
                <a:rPr lang="en-US" sz="4500">
                  <a:solidFill>
                    <a:srgbClr val="000000"/>
                  </a:solidFill>
                  <a:latin typeface="Garet"/>
                </a:rPr>
                <a:t> là phản ứng chỉ xảy ra theo chiều từ  </a:t>
              </a:r>
              <a:r>
                <a:rPr lang="en-US" sz="4500">
                  <a:solidFill>
                    <a:srgbClr val="004AAD"/>
                  </a:solidFill>
                  <a:latin typeface="Garet"/>
                </a:rPr>
                <a:t>chất tham gia</a:t>
              </a:r>
              <a:r>
                <a:rPr lang="en-US" sz="4500">
                  <a:solidFill>
                    <a:srgbClr val="000000"/>
                  </a:solidFill>
                  <a:latin typeface="Garet"/>
                </a:rPr>
                <a:t> tạo thành </a:t>
              </a:r>
              <a:r>
                <a:rPr lang="en-US" sz="4500">
                  <a:solidFill>
                    <a:srgbClr val="004AAD"/>
                  </a:solidFill>
                  <a:latin typeface="Garet"/>
                </a:rPr>
                <a:t>sản phẩm</a:t>
              </a:r>
              <a:r>
                <a:rPr lang="en-US" sz="4500">
                  <a:solidFill>
                    <a:srgbClr val="000000"/>
                  </a:solidFill>
                  <a:latin typeface="Garet"/>
                </a:rPr>
                <a:t> mà </a:t>
              </a:r>
              <a:r>
                <a:rPr lang="en-US" sz="4500">
                  <a:solidFill>
                    <a:srgbClr val="004AAD"/>
                  </a:solidFill>
                  <a:latin typeface="Garet"/>
                </a:rPr>
                <a:t>sản phẩm</a:t>
              </a:r>
              <a:r>
                <a:rPr lang="en-US" sz="4500">
                  <a:solidFill>
                    <a:srgbClr val="000000"/>
                  </a:solidFill>
                  <a:latin typeface="Garet"/>
                </a:rPr>
                <a:t> không thể tác dụng với nhau để tạo thành chất ban đầu.</a:t>
              </a:r>
            </a:p>
          </p:txBody>
        </p:sp>
      </p:grpSp>
      <p:pic>
        <p:nvPicPr>
          <p:cNvPr id="5" name="Picture 5"/>
          <p:cNvPicPr>
            <a:picLocks noChangeAspect="1"/>
          </p:cNvPicPr>
          <p:nvPr/>
        </p:nvPicPr>
        <p:blipFill>
          <a:blip r:embed="rId2"/>
          <a:srcRect/>
          <a:stretch>
            <a:fillRect/>
          </a:stretch>
        </p:blipFill>
        <p:spPr>
          <a:xfrm>
            <a:off x="0" y="7966140"/>
            <a:ext cx="1729041" cy="232086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21734" y="8820734"/>
            <a:ext cx="1466266" cy="1466266"/>
          </a:xfrm>
          <a:prstGeom prst="rect">
            <a:avLst/>
          </a:prstGeom>
        </p:spPr>
      </p:pic>
      <p:pic>
        <p:nvPicPr>
          <p:cNvPr id="7" name="Picture 7"/>
          <p:cNvPicPr>
            <a:picLocks noChangeAspect="1"/>
          </p:cNvPicPr>
          <p:nvPr/>
        </p:nvPicPr>
        <p:blipFill>
          <a:blip r:embed="rId5"/>
          <a:srcRect/>
          <a:stretch>
            <a:fillRect/>
          </a:stretch>
        </p:blipFill>
        <p:spPr>
          <a:xfrm>
            <a:off x="1575503" y="2504742"/>
            <a:ext cx="12871360" cy="1449093"/>
          </a:xfrm>
          <a:prstGeom prst="rect">
            <a:avLst/>
          </a:prstGeom>
        </p:spPr>
      </p:pic>
      <p:grpSp>
        <p:nvGrpSpPr>
          <p:cNvPr id="18" name="Group 17">
            <a:extLst>
              <a:ext uri="{FF2B5EF4-FFF2-40B4-BE49-F238E27FC236}">
                <a16:creationId xmlns:a16="http://schemas.microsoft.com/office/drawing/2014/main" id="{301AA40A-E39B-4988-FEC5-5439743F9873}"/>
              </a:ext>
            </a:extLst>
          </p:cNvPr>
          <p:cNvGrpSpPr/>
          <p:nvPr/>
        </p:nvGrpSpPr>
        <p:grpSpPr>
          <a:xfrm>
            <a:off x="642039" y="6582234"/>
            <a:ext cx="17003922" cy="1383907"/>
            <a:chOff x="642039" y="6582234"/>
            <a:chExt cx="17003922" cy="1383907"/>
          </a:xfrm>
        </p:grpSpPr>
        <p:grpSp>
          <p:nvGrpSpPr>
            <p:cNvPr id="8" name="Group 8"/>
            <p:cNvGrpSpPr/>
            <p:nvPr/>
          </p:nvGrpSpPr>
          <p:grpSpPr>
            <a:xfrm>
              <a:off x="642039" y="6582234"/>
              <a:ext cx="17003922" cy="1383907"/>
              <a:chOff x="0" y="-38100"/>
              <a:chExt cx="4875057" cy="396769"/>
            </a:xfrm>
          </p:grpSpPr>
          <p:sp>
            <p:nvSpPr>
              <p:cNvPr id="9" name="Freeform 9"/>
              <p:cNvSpPr/>
              <p:nvPr/>
            </p:nvSpPr>
            <p:spPr>
              <a:xfrm>
                <a:off x="0" y="0"/>
                <a:ext cx="4875057" cy="335893"/>
              </a:xfrm>
              <a:custGeom>
                <a:avLst/>
                <a:gdLst/>
                <a:ahLst/>
                <a:cxnLst/>
                <a:rect l="l" t="t" r="r" b="b"/>
                <a:pathLst>
                  <a:path w="4875057" h="335893">
                    <a:moveTo>
                      <a:pt x="0" y="0"/>
                    </a:moveTo>
                    <a:lnTo>
                      <a:pt x="4875057" y="0"/>
                    </a:lnTo>
                    <a:lnTo>
                      <a:pt x="4875057" y="335893"/>
                    </a:lnTo>
                    <a:lnTo>
                      <a:pt x="0" y="335893"/>
                    </a:lnTo>
                    <a:close/>
                  </a:path>
                </a:pathLst>
              </a:custGeom>
              <a:solidFill>
                <a:srgbClr val="F2FEFF"/>
              </a:solidFill>
              <a:ln w="19050">
                <a:solidFill>
                  <a:srgbClr val="FF3131"/>
                </a:solidFill>
              </a:ln>
            </p:spPr>
          </p:sp>
          <p:sp>
            <p:nvSpPr>
              <p:cNvPr id="10" name="TextBox 10"/>
              <p:cNvSpPr txBox="1"/>
              <p:nvPr/>
            </p:nvSpPr>
            <p:spPr>
              <a:xfrm>
                <a:off x="0" y="-38100"/>
                <a:ext cx="3311396" cy="396769"/>
              </a:xfrm>
              <a:prstGeom prst="rect">
                <a:avLst/>
              </a:prstGeom>
            </p:spPr>
            <p:txBody>
              <a:bodyPr lIns="50800" tIns="50800" rIns="50800" bIns="50800" rtlCol="0" anchor="ctr"/>
              <a:lstStyle/>
              <a:p>
                <a:pPr algn="just">
                  <a:lnSpc>
                    <a:spcPts val="5850"/>
                  </a:lnSpc>
                </a:pPr>
                <a:r>
                  <a:rPr lang="en-US" sz="4500">
                    <a:solidFill>
                      <a:srgbClr val="FF0000"/>
                    </a:solidFill>
                    <a:latin typeface="Garet Bold"/>
                  </a:rPr>
                  <a:t>Kí hiệu:                </a:t>
                </a:r>
                <a:r>
                  <a:rPr lang="en-US" sz="4500">
                    <a:solidFill>
                      <a:srgbClr val="000000"/>
                    </a:solidFill>
                    <a:latin typeface="Garet"/>
                  </a:rPr>
                  <a:t>chỉ chiều phản ứng.</a:t>
                </a:r>
              </a:p>
            </p:txBody>
          </p:sp>
        </p:grpSp>
        <p:pic>
          <p:nvPicPr>
            <p:cNvPr id="11" name="Picture 11"/>
            <p:cNvPicPr>
              <a:picLocks noChangeAspect="1"/>
            </p:cNvPicPr>
            <p:nvPr/>
          </p:nvPicPr>
          <p:blipFill>
            <a:blip r:embed="rId6"/>
            <a:srcRect/>
            <a:stretch>
              <a:fillRect/>
            </a:stretch>
          </p:blipFill>
          <p:spPr>
            <a:xfrm>
              <a:off x="2871158" y="6886290"/>
              <a:ext cx="1842768" cy="829245"/>
            </a:xfrm>
            <a:prstGeom prst="rect">
              <a:avLst/>
            </a:prstGeom>
          </p:spPr>
        </p:pic>
      </p:grpSp>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56283" y="8270562"/>
            <a:ext cx="1429751" cy="1975477"/>
          </a:xfrm>
          <a:prstGeom prst="rect">
            <a:avLst/>
          </a:prstGeom>
        </p:spPr>
      </p:pic>
      <p:grpSp>
        <p:nvGrpSpPr>
          <p:cNvPr id="13" name="Group 13"/>
          <p:cNvGrpSpPr/>
          <p:nvPr/>
        </p:nvGrpSpPr>
        <p:grpSpPr>
          <a:xfrm>
            <a:off x="3382742" y="5011770"/>
            <a:ext cx="6773333" cy="4114800"/>
            <a:chOff x="0" y="0"/>
            <a:chExt cx="9031111" cy="5486400"/>
          </a:xfrm>
        </p:grpSpPr>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9031111" cy="5486400"/>
            </a:xfrm>
            <a:prstGeom prst="rect">
              <a:avLst/>
            </a:prstGeom>
          </p:spPr>
        </p:pic>
        <p:sp>
          <p:nvSpPr>
            <p:cNvPr id="15" name="TextBox 15"/>
            <p:cNvSpPr txBox="1"/>
            <p:nvPr/>
          </p:nvSpPr>
          <p:spPr>
            <a:xfrm>
              <a:off x="621021" y="1639064"/>
              <a:ext cx="7789069" cy="1438275"/>
            </a:xfrm>
            <a:prstGeom prst="rect">
              <a:avLst/>
            </a:prstGeom>
          </p:spPr>
          <p:txBody>
            <a:bodyPr lIns="0" tIns="0" rIns="0" bIns="0" rtlCol="0" anchor="t">
              <a:spAutoFit/>
            </a:bodyPr>
            <a:lstStyle/>
            <a:p>
              <a:pPr algn="ctr">
                <a:lnSpc>
                  <a:spcPts val="4320"/>
                </a:lnSpc>
              </a:pPr>
              <a:r>
                <a:rPr lang="en-US" sz="3600">
                  <a:solidFill>
                    <a:srgbClr val="EC1D24"/>
                  </a:solidFill>
                  <a:latin typeface="Muli Bold"/>
                </a:rPr>
                <a:t>Viết một số phương trình</a:t>
              </a:r>
            </a:p>
            <a:p>
              <a:pPr algn="ctr">
                <a:lnSpc>
                  <a:spcPts val="4320"/>
                </a:lnSpc>
                <a:spcBef>
                  <a:spcPct val="0"/>
                </a:spcBef>
              </a:pPr>
              <a:r>
                <a:rPr lang="en-US" sz="3600">
                  <a:solidFill>
                    <a:srgbClr val="EC1D24"/>
                  </a:solidFill>
                  <a:latin typeface="Muli Bold"/>
                </a:rPr>
                <a:t> phản ứng một chiều khác?</a:t>
              </a:r>
            </a:p>
          </p:txBody>
        </p:sp>
      </p:grpSp>
      <p:sp>
        <p:nvSpPr>
          <p:cNvPr id="16" name="TextBox 16"/>
          <p:cNvSpPr txBox="1"/>
          <p:nvPr/>
        </p:nvSpPr>
        <p:spPr>
          <a:xfrm>
            <a:off x="690403" y="241959"/>
            <a:ext cx="17003922" cy="1406525"/>
          </a:xfrm>
          <a:prstGeom prst="rect">
            <a:avLst/>
          </a:prstGeom>
        </p:spPr>
        <p:txBody>
          <a:bodyPr lIns="0" tIns="0" rIns="0" bIns="0" rtlCol="0" anchor="t">
            <a:spAutoFit/>
          </a:bodyPr>
          <a:lstStyle/>
          <a:p>
            <a:pPr>
              <a:lnSpc>
                <a:spcPts val="5500"/>
              </a:lnSpc>
            </a:pPr>
            <a:r>
              <a:rPr lang="en-US" sz="5000">
                <a:solidFill>
                  <a:srgbClr val="A61105"/>
                </a:solidFill>
                <a:latin typeface="Muli Bold Bold"/>
              </a:rPr>
              <a:t>I. PHẢN ỨNG MỘT CHIỀU, PHẢN ỨNG THUẬN NGHỊCH VÀ CÂN BẰNG HÓA HỌC</a:t>
            </a:r>
          </a:p>
        </p:txBody>
      </p:sp>
      <p:sp>
        <p:nvSpPr>
          <p:cNvPr id="17" name="TextBox 17"/>
          <p:cNvSpPr txBox="1"/>
          <p:nvPr/>
        </p:nvSpPr>
        <p:spPr>
          <a:xfrm>
            <a:off x="690403" y="1696109"/>
            <a:ext cx="17003922" cy="711200"/>
          </a:xfrm>
          <a:prstGeom prst="rect">
            <a:avLst/>
          </a:prstGeom>
        </p:spPr>
        <p:txBody>
          <a:bodyPr lIns="0" tIns="0" rIns="0" bIns="0" rtlCol="0" anchor="t">
            <a:spAutoFit/>
          </a:bodyPr>
          <a:lstStyle/>
          <a:p>
            <a:pPr marL="539751" lvl="1">
              <a:lnSpc>
                <a:spcPts val="5500"/>
              </a:lnSpc>
            </a:pPr>
            <a:r>
              <a:rPr lang="en-US" sz="5000">
                <a:solidFill>
                  <a:srgbClr val="5E17EB"/>
                </a:solidFill>
                <a:latin typeface="Muli Bold Bold"/>
              </a:rPr>
              <a:t>1. Phản ứng một chiều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185988" cy="21859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0AF76B2-4D0F-DAFA-841E-F14F3BB46C99}"/>
              </a:ext>
            </a:extLst>
          </p:cNvPr>
          <p:cNvSpPr txBox="1"/>
          <p:nvPr/>
        </p:nvSpPr>
        <p:spPr>
          <a:xfrm>
            <a:off x="2185988" y="797466"/>
            <a:ext cx="8686205" cy="1015663"/>
          </a:xfrm>
          <a:prstGeom prst="rect">
            <a:avLst/>
          </a:prstGeom>
          <a:solidFill>
            <a:schemeClr val="accent3"/>
          </a:solidFill>
        </p:spPr>
        <p:txBody>
          <a:bodyPr wrap="square">
            <a:spAutoFit/>
          </a:bodyPr>
          <a:lstStyle/>
          <a:p>
            <a:pPr algn="ctr" defTabSz="1371600">
              <a:spcBef>
                <a:spcPct val="50000"/>
              </a:spcBef>
            </a:pPr>
            <a:r>
              <a:rPr lang="en-US" altLang="en-US" sz="6000" b="1">
                <a:solidFill>
                  <a:srgbClr val="0070C0"/>
                </a:solidFill>
                <a:latin typeface="Times New Roman" panose="02020603050405020304" pitchFamily="18" charset="0"/>
              </a:rPr>
              <a:t>BÀI TẬP VẬN DỤNG</a:t>
            </a:r>
            <a:endParaRPr lang="en-US" altLang="en-US" sz="6000" b="1" dirty="0">
              <a:solidFill>
                <a:srgbClr val="0070C0"/>
              </a:solidFill>
              <a:latin typeface="Times New Roman" panose="02020603050405020304" pitchFamily="18" charset="0"/>
            </a:endParaRPr>
          </a:p>
        </p:txBody>
      </p:sp>
      <p:sp>
        <p:nvSpPr>
          <p:cNvPr id="2" name="Rectangle 2">
            <a:extLst>
              <a:ext uri="{FF2B5EF4-FFF2-40B4-BE49-F238E27FC236}">
                <a16:creationId xmlns:a16="http://schemas.microsoft.com/office/drawing/2014/main" id="{E572A348-A2B3-A371-1967-F08648117864}"/>
              </a:ext>
            </a:extLst>
          </p:cNvPr>
          <p:cNvSpPr>
            <a:spLocks noChangeArrowheads="1"/>
          </p:cNvSpPr>
          <p:nvPr/>
        </p:nvSpPr>
        <p:spPr bwMode="auto">
          <a:xfrm>
            <a:off x="1267240" y="-102163"/>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defTabSz="1371600"/>
            <a:endParaRPr lang="vi-VN" sz="2700">
              <a:solidFill>
                <a:srgbClr val="000000"/>
              </a:solidFill>
              <a:latin typeface="Times New Roman"/>
            </a:endParaRPr>
          </a:p>
        </p:txBody>
      </p:sp>
      <p:sp>
        <p:nvSpPr>
          <p:cNvPr id="3" name="Text Box 4">
            <a:extLst>
              <a:ext uri="{FF2B5EF4-FFF2-40B4-BE49-F238E27FC236}">
                <a16:creationId xmlns:a16="http://schemas.microsoft.com/office/drawing/2014/main" id="{82841EA8-73DC-6D2D-DCBB-407749D48B01}"/>
              </a:ext>
            </a:extLst>
          </p:cNvPr>
          <p:cNvSpPr txBox="1">
            <a:spLocks noChangeArrowheads="1"/>
          </p:cNvSpPr>
          <p:nvPr/>
        </p:nvSpPr>
        <p:spPr bwMode="auto">
          <a:xfrm>
            <a:off x="2000250" y="2580025"/>
            <a:ext cx="13982700" cy="78483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371600" fontAlgn="base">
              <a:spcBef>
                <a:spcPct val="50000"/>
              </a:spcBef>
              <a:spcAft>
                <a:spcPct val="0"/>
              </a:spcAft>
              <a:defRPr/>
            </a:pPr>
            <a:r>
              <a:rPr lang="en-US" altLang="en-US" sz="4500" b="1" u="sng">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 3</a:t>
            </a:r>
            <a:r>
              <a:rPr lang="en-US" altLang="en-US" sz="45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en-US" sz="4500">
                <a:solidFill>
                  <a:srgbClr val="000000"/>
                </a:solidFill>
                <a:latin typeface="Times New Roman" panose="02020603050405020304" pitchFamily="18" charset="0"/>
                <a:cs typeface="Times New Roman" panose="02020603050405020304" pitchFamily="18" charset="0"/>
              </a:rPr>
              <a:t> </a:t>
            </a:r>
            <a:r>
              <a:rPr lang="en-US" sz="4500">
                <a:solidFill>
                  <a:srgbClr val="FF0000"/>
                </a:solidFill>
              </a:rPr>
              <a:t>Viết biểu thức tính K</a:t>
            </a:r>
            <a:r>
              <a:rPr lang="en-US" sz="4500" baseline="-25000">
                <a:solidFill>
                  <a:srgbClr val="FF0000"/>
                </a:solidFill>
              </a:rPr>
              <a:t>C</a:t>
            </a:r>
            <a:r>
              <a:rPr lang="en-US" sz="4500">
                <a:solidFill>
                  <a:srgbClr val="FF0000"/>
                </a:solidFill>
              </a:rPr>
              <a:t> cho các phản ứng sau</a:t>
            </a:r>
            <a:r>
              <a:rPr lang="vi-VN" sz="4500">
                <a:solidFill>
                  <a:srgbClr val="FF0000"/>
                </a:solidFill>
              </a:rPr>
              <a:t>:</a:t>
            </a:r>
            <a:r>
              <a:rPr lang="en-US" altLang="en-US" sz="4500" b="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altLang="en-US" sz="4500" b="1">
              <a:solidFill>
                <a:srgbClr val="0000CC"/>
              </a:solidFill>
              <a:effectLst>
                <a:outerShdw blurRad="38100" dist="38100" dir="2700000" algn="tl">
                  <a:srgbClr val="C0C0C0"/>
                </a:outerShdw>
              </a:effectLst>
              <a:latin typeface="Times New Roman" panose="02020603050405020304" pitchFamily="18" charset="0"/>
            </a:endParaRPr>
          </a:p>
        </p:txBody>
      </p:sp>
      <p:graphicFrame>
        <p:nvGraphicFramePr>
          <p:cNvPr id="6" name="Object 5">
            <a:extLst>
              <a:ext uri="{FF2B5EF4-FFF2-40B4-BE49-F238E27FC236}">
                <a16:creationId xmlns:a16="http://schemas.microsoft.com/office/drawing/2014/main" id="{39ACC15A-8794-B263-DFC2-14EDB6BFDFEC}"/>
              </a:ext>
            </a:extLst>
          </p:cNvPr>
          <p:cNvGraphicFramePr>
            <a:graphicFrameLocks noChangeAspect="1"/>
          </p:cNvGraphicFramePr>
          <p:nvPr>
            <p:extLst>
              <p:ext uri="{D42A27DB-BD31-4B8C-83A1-F6EECF244321}">
                <p14:modId xmlns:p14="http://schemas.microsoft.com/office/powerpoint/2010/main" val="1060040317"/>
              </p:ext>
            </p:extLst>
          </p:nvPr>
        </p:nvGraphicFramePr>
        <p:xfrm>
          <a:off x="3103056" y="3872064"/>
          <a:ext cx="12081886" cy="1042986"/>
        </p:xfrm>
        <a:graphic>
          <a:graphicData uri="http://schemas.openxmlformats.org/presentationml/2006/ole">
            <mc:AlternateContent xmlns:mc="http://schemas.openxmlformats.org/markup-compatibility/2006">
              <mc:Choice xmlns:v="urn:schemas-microsoft-com:vml" Requires="v">
                <p:oleObj name="Equation" r:id="rId3" imgW="2109919" imgH="228239" progId="Equation.DSMT4">
                  <p:embed/>
                </p:oleObj>
              </mc:Choice>
              <mc:Fallback>
                <p:oleObj name="Equation" r:id="rId3" imgW="2109919" imgH="228239" progId="Equation.DSMT4">
                  <p:embed/>
                  <p:pic>
                    <p:nvPicPr>
                      <p:cNvPr id="11" name="Object 10">
                        <a:extLst>
                          <a:ext uri="{FF2B5EF4-FFF2-40B4-BE49-F238E27FC236}">
                            <a16:creationId xmlns:a16="http://schemas.microsoft.com/office/drawing/2014/main" id="{E9C4B0F6-D46A-B063-0374-1C89827CAAB1}"/>
                          </a:ext>
                        </a:extLst>
                      </p:cNvPr>
                      <p:cNvPicPr/>
                      <p:nvPr/>
                    </p:nvPicPr>
                    <p:blipFill>
                      <a:blip r:embed="rId4"/>
                      <a:stretch>
                        <a:fillRect/>
                      </a:stretch>
                    </p:blipFill>
                    <p:spPr>
                      <a:xfrm>
                        <a:off x="3103056" y="3872064"/>
                        <a:ext cx="12081886" cy="1042986"/>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5DD9E23-442D-B339-1561-3B9BAAD01D26}"/>
              </a:ext>
            </a:extLst>
          </p:cNvPr>
          <p:cNvGraphicFramePr>
            <a:graphicFrameLocks noChangeAspect="1"/>
          </p:cNvGraphicFramePr>
          <p:nvPr>
            <p:extLst>
              <p:ext uri="{D42A27DB-BD31-4B8C-83A1-F6EECF244321}">
                <p14:modId xmlns:p14="http://schemas.microsoft.com/office/powerpoint/2010/main" val="201053220"/>
              </p:ext>
            </p:extLst>
          </p:nvPr>
        </p:nvGraphicFramePr>
        <p:xfrm>
          <a:off x="3118296" y="5997092"/>
          <a:ext cx="10155744" cy="1813408"/>
        </p:xfrm>
        <a:graphic>
          <a:graphicData uri="http://schemas.openxmlformats.org/presentationml/2006/ole">
            <mc:AlternateContent xmlns:mc="http://schemas.openxmlformats.org/markup-compatibility/2006">
              <mc:Choice xmlns:v="urn:schemas-microsoft-com:vml" Requires="v">
                <p:oleObj name="Equation" r:id="rId5" imgW="2147994" imgH="399329" progId="Equation.DSMT4">
                  <p:embed/>
                </p:oleObj>
              </mc:Choice>
              <mc:Fallback>
                <p:oleObj name="Equation" r:id="rId5" imgW="2147994" imgH="399329" progId="Equation.DSMT4">
                  <p:embed/>
                  <p:pic>
                    <p:nvPicPr>
                      <p:cNvPr id="12" name="Object 11">
                        <a:extLst>
                          <a:ext uri="{FF2B5EF4-FFF2-40B4-BE49-F238E27FC236}">
                            <a16:creationId xmlns:a16="http://schemas.microsoft.com/office/drawing/2014/main" id="{D7B6A29E-AE27-DFD5-102A-CAF7481924D6}"/>
                          </a:ext>
                        </a:extLst>
                      </p:cNvPr>
                      <p:cNvPicPr/>
                      <p:nvPr/>
                    </p:nvPicPr>
                    <p:blipFill>
                      <a:blip r:embed="rId6"/>
                      <a:stretch>
                        <a:fillRect/>
                      </a:stretch>
                    </p:blipFill>
                    <p:spPr>
                      <a:xfrm>
                        <a:off x="3118296" y="5997092"/>
                        <a:ext cx="10155744" cy="1813408"/>
                      </a:xfrm>
                      <a:prstGeom prst="rect">
                        <a:avLst/>
                      </a:prstGeom>
                    </p:spPr>
                  </p:pic>
                </p:oleObj>
              </mc:Fallback>
            </mc:AlternateContent>
          </a:graphicData>
        </a:graphic>
      </p:graphicFrame>
      <p:sp>
        <p:nvSpPr>
          <p:cNvPr id="5" name="Text Box 4">
            <a:extLst>
              <a:ext uri="{FF2B5EF4-FFF2-40B4-BE49-F238E27FC236}">
                <a16:creationId xmlns:a16="http://schemas.microsoft.com/office/drawing/2014/main" id="{7C36BBEB-FD0D-1CEC-C7FF-A93EE0CCBB1D}"/>
              </a:ext>
            </a:extLst>
          </p:cNvPr>
          <p:cNvSpPr txBox="1">
            <a:spLocks noChangeArrowheads="1"/>
          </p:cNvSpPr>
          <p:nvPr/>
        </p:nvSpPr>
        <p:spPr bwMode="auto">
          <a:xfrm>
            <a:off x="3118296" y="5204642"/>
            <a:ext cx="5263704" cy="78483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371600" fontAlgn="base">
              <a:spcBef>
                <a:spcPct val="50000"/>
              </a:spcBef>
              <a:spcAft>
                <a:spcPct val="0"/>
              </a:spcAft>
              <a:defRPr/>
            </a:pPr>
            <a:r>
              <a:rPr lang="en-US" altLang="en-US" sz="4500" b="1" u="sng">
                <a:solidFill>
                  <a:schemeClr val="accent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Trả lời</a:t>
            </a:r>
            <a:r>
              <a:rPr lang="en-US" altLang="en-US" sz="4500" b="1">
                <a:solidFill>
                  <a:schemeClr val="accent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en-US" sz="4500">
                <a:solidFill>
                  <a:schemeClr val="accent1">
                    <a:lumMod val="75000"/>
                  </a:schemeClr>
                </a:solidFill>
                <a:latin typeface="Times New Roman" panose="02020603050405020304" pitchFamily="18" charset="0"/>
                <a:cs typeface="Times New Roman" panose="02020603050405020304" pitchFamily="18" charset="0"/>
              </a:rPr>
              <a:t> </a:t>
            </a:r>
            <a:r>
              <a:rPr lang="en-US" sz="4500">
                <a:solidFill>
                  <a:schemeClr val="accent1">
                    <a:lumMod val="75000"/>
                  </a:schemeClr>
                </a:solidFill>
              </a:rPr>
              <a:t>K</a:t>
            </a:r>
            <a:r>
              <a:rPr lang="en-US" sz="4500" baseline="-25000">
                <a:solidFill>
                  <a:schemeClr val="accent1">
                    <a:lumMod val="75000"/>
                  </a:schemeClr>
                </a:solidFill>
              </a:rPr>
              <a:t>C</a:t>
            </a:r>
            <a:r>
              <a:rPr lang="en-US" sz="4500">
                <a:solidFill>
                  <a:schemeClr val="accent1">
                    <a:lumMod val="75000"/>
                  </a:schemeClr>
                </a:solidFill>
              </a:rPr>
              <a:t> = [CO</a:t>
            </a:r>
            <a:r>
              <a:rPr lang="en-US" sz="4500" baseline="-25000">
                <a:solidFill>
                  <a:schemeClr val="accent1">
                    <a:lumMod val="75000"/>
                  </a:schemeClr>
                </a:solidFill>
              </a:rPr>
              <a:t>2</a:t>
            </a:r>
            <a:r>
              <a:rPr lang="en-US" sz="4500">
                <a:solidFill>
                  <a:schemeClr val="accent1">
                    <a:lumMod val="75000"/>
                  </a:schemeClr>
                </a:solidFill>
              </a:rPr>
              <a:t>].</a:t>
            </a:r>
            <a:endParaRPr lang="en-US" altLang="en-US" sz="4500" b="1">
              <a:solidFill>
                <a:schemeClr val="accent1">
                  <a:lumMod val="75000"/>
                </a:schemeClr>
              </a:solidFill>
              <a:effectLst>
                <a:outerShdw blurRad="38100" dist="38100" dir="2700000" algn="tl">
                  <a:srgbClr val="C0C0C0"/>
                </a:outerShdw>
              </a:effectLst>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 Box 4">
                <a:extLst>
                  <a:ext uri="{FF2B5EF4-FFF2-40B4-BE49-F238E27FC236}">
                    <a16:creationId xmlns:a16="http://schemas.microsoft.com/office/drawing/2014/main" id="{AE7EC4E3-E4D3-463D-FE06-C228962F2D59}"/>
                  </a:ext>
                </a:extLst>
              </p:cNvPr>
              <p:cNvSpPr txBox="1">
                <a:spLocks noChangeArrowheads="1"/>
              </p:cNvSpPr>
              <p:nvPr/>
            </p:nvSpPr>
            <p:spPr bwMode="auto">
              <a:xfrm>
                <a:off x="3352800" y="7810500"/>
                <a:ext cx="5263704" cy="1450012"/>
              </a:xfrm>
              <a:prstGeom prst="rect">
                <a:avLst/>
              </a:prstGeom>
              <a:noFill/>
              <a:ln>
                <a:noFill/>
              </a:ln>
              <a:effectLst/>
              <a:extLst>
                <a:ext uri="{909E8E84-426E-40DD-AFC4-6F175D3DCCD1}">
                  <a14:hiddenFill>
                    <a:solidFill>
                      <a:srgbClr val="339966"/>
                    </a:solid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defTabSz="1371600" fontAlgn="base">
                  <a:spcBef>
                    <a:spcPct val="50000"/>
                  </a:spcBef>
                  <a:spcAft>
                    <a:spcPct val="0"/>
                  </a:spcAft>
                  <a:defRPr/>
                </a:pPr>
                <a:r>
                  <a:rPr lang="en-US" altLang="en-US" sz="4500" b="1" u="sng">
                    <a:solidFill>
                      <a:schemeClr val="accent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Trả lời</a:t>
                </a:r>
                <a:r>
                  <a:rPr lang="en-US" altLang="en-US" sz="4500" b="1">
                    <a:solidFill>
                      <a:schemeClr val="accent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en-US" sz="4500">
                    <a:solidFill>
                      <a:schemeClr val="accent1">
                        <a:lumMod val="75000"/>
                      </a:schemeClr>
                    </a:solidFill>
                    <a:latin typeface="Times New Roman" panose="02020603050405020304" pitchFamily="18" charset="0"/>
                    <a:cs typeface="Times New Roman" panose="02020603050405020304" pitchFamily="18" charset="0"/>
                  </a:rPr>
                  <a:t> </a:t>
                </a:r>
                <a:r>
                  <a:rPr lang="en-US" sz="4500">
                    <a:solidFill>
                      <a:schemeClr val="accent1">
                        <a:lumMod val="75000"/>
                      </a:schemeClr>
                    </a:solidFill>
                  </a:rPr>
                  <a:t>K</a:t>
                </a:r>
                <a:r>
                  <a:rPr lang="en-US" sz="4500" baseline="-25000">
                    <a:solidFill>
                      <a:schemeClr val="accent1">
                        <a:lumMod val="75000"/>
                      </a:schemeClr>
                    </a:solidFill>
                  </a:rPr>
                  <a:t>C</a:t>
                </a:r>
                <a:r>
                  <a:rPr lang="en-US" sz="4500">
                    <a:solidFill>
                      <a:schemeClr val="accent1">
                        <a:lumMod val="75000"/>
                      </a:schemeClr>
                    </a:solidFill>
                  </a:rPr>
                  <a:t> = </a:t>
                </a:r>
                <a14:m>
                  <m:oMath xmlns:m="http://schemas.openxmlformats.org/officeDocument/2006/math">
                    <m:f>
                      <m:fPr>
                        <m:ctrlPr>
                          <a:rPr lang="en-US" sz="4500" i="1" smtClean="0">
                            <a:solidFill>
                              <a:schemeClr val="accent1">
                                <a:lumMod val="75000"/>
                              </a:schemeClr>
                            </a:solidFill>
                            <a:latin typeface="Cambria Math" panose="02040503050406030204" pitchFamily="18" charset="0"/>
                          </a:rPr>
                        </m:ctrlPr>
                      </m:fPr>
                      <m:num>
                        <m:r>
                          <a:rPr lang="en-US" sz="4500" b="0" i="1" smtClean="0">
                            <a:solidFill>
                              <a:schemeClr val="accent1">
                                <a:lumMod val="75000"/>
                              </a:schemeClr>
                            </a:solidFill>
                            <a:latin typeface="Cambria Math" panose="02040503050406030204" pitchFamily="18" charset="0"/>
                          </a:rPr>
                          <m:t>1</m:t>
                        </m:r>
                      </m:num>
                      <m:den>
                        <m:sSup>
                          <m:sSupPr>
                            <m:ctrlPr>
                              <a:rPr lang="en-US" sz="4500" i="1" smtClean="0">
                                <a:solidFill>
                                  <a:schemeClr val="accent1">
                                    <a:lumMod val="75000"/>
                                  </a:schemeClr>
                                </a:solidFill>
                                <a:latin typeface="Cambria Math" panose="02040503050406030204" pitchFamily="18" charset="0"/>
                              </a:rPr>
                            </m:ctrlPr>
                          </m:sSupPr>
                          <m:e>
                            <m:r>
                              <m:rPr>
                                <m:nor/>
                              </m:rPr>
                              <a:rPr lang="en-US" sz="4500">
                                <a:solidFill>
                                  <a:schemeClr val="accent1">
                                    <a:lumMod val="75000"/>
                                  </a:schemeClr>
                                </a:solidFill>
                              </a:rPr>
                              <m:t>[</m:t>
                            </m:r>
                            <m:r>
                              <m:rPr>
                                <m:nor/>
                              </m:rPr>
                              <a:rPr lang="en-US" sz="4500">
                                <a:solidFill>
                                  <a:schemeClr val="accent1">
                                    <a:lumMod val="75000"/>
                                  </a:schemeClr>
                                </a:solidFill>
                              </a:rPr>
                              <m:t>O</m:t>
                            </m:r>
                            <m:r>
                              <m:rPr>
                                <m:nor/>
                              </m:rPr>
                              <a:rPr lang="en-US" sz="4500" baseline="-25000">
                                <a:solidFill>
                                  <a:schemeClr val="accent1">
                                    <a:lumMod val="75000"/>
                                  </a:schemeClr>
                                </a:solidFill>
                              </a:rPr>
                              <m:t>2</m:t>
                            </m:r>
                            <m:r>
                              <m:rPr>
                                <m:nor/>
                              </m:rPr>
                              <a:rPr lang="en-US" sz="4500">
                                <a:solidFill>
                                  <a:schemeClr val="accent1">
                                    <a:lumMod val="75000"/>
                                  </a:schemeClr>
                                </a:solidFill>
                              </a:rPr>
                              <m:t>]</m:t>
                            </m:r>
                          </m:e>
                          <m:sup>
                            <m:f>
                              <m:fPr>
                                <m:ctrlPr>
                                  <a:rPr lang="en-US" sz="4500" i="1" smtClean="0">
                                    <a:solidFill>
                                      <a:schemeClr val="accent1">
                                        <a:lumMod val="75000"/>
                                      </a:schemeClr>
                                    </a:solidFill>
                                    <a:latin typeface="Cambria Math" panose="02040503050406030204" pitchFamily="18" charset="0"/>
                                  </a:rPr>
                                </m:ctrlPr>
                              </m:fPr>
                              <m:num>
                                <m:r>
                                  <a:rPr lang="en-US" sz="4500" b="0" i="1" smtClean="0">
                                    <a:solidFill>
                                      <a:schemeClr val="accent1">
                                        <a:lumMod val="75000"/>
                                      </a:schemeClr>
                                    </a:solidFill>
                                    <a:latin typeface="Cambria Math" panose="02040503050406030204" pitchFamily="18" charset="0"/>
                                  </a:rPr>
                                  <m:t>1</m:t>
                                </m:r>
                              </m:num>
                              <m:den>
                                <m:r>
                                  <a:rPr lang="en-US" sz="4500" b="0" i="1" smtClean="0">
                                    <a:solidFill>
                                      <a:schemeClr val="accent1">
                                        <a:lumMod val="75000"/>
                                      </a:schemeClr>
                                    </a:solidFill>
                                    <a:latin typeface="Cambria Math" panose="02040503050406030204" pitchFamily="18" charset="0"/>
                                  </a:rPr>
                                  <m:t>2</m:t>
                                </m:r>
                              </m:den>
                            </m:f>
                          </m:sup>
                        </m:sSup>
                      </m:den>
                    </m:f>
                    <m:r>
                      <a:rPr lang="en-US" sz="4500" b="1" i="0" smtClean="0">
                        <a:solidFill>
                          <a:schemeClr val="accent1">
                            <a:lumMod val="75000"/>
                          </a:schemeClr>
                        </a:solidFill>
                        <a:latin typeface="Cambria Math" panose="02040503050406030204" pitchFamily="18" charset="0"/>
                      </a:rPr>
                      <m:t>.</m:t>
                    </m:r>
                  </m:oMath>
                </a14:m>
                <a:endParaRPr lang="en-US" altLang="en-US" sz="4500" b="1">
                  <a:solidFill>
                    <a:schemeClr val="accent1">
                      <a:lumMod val="75000"/>
                    </a:schemeClr>
                  </a:solidFill>
                  <a:effectLst>
                    <a:outerShdw blurRad="38100" dist="38100" dir="2700000" algn="tl">
                      <a:srgbClr val="C0C0C0"/>
                    </a:outerShdw>
                  </a:effectLst>
                  <a:latin typeface="Times New Roman" panose="02020603050405020304" pitchFamily="18" charset="0"/>
                </a:endParaRPr>
              </a:p>
            </p:txBody>
          </p:sp>
        </mc:Choice>
        <mc:Fallback xmlns="">
          <p:sp>
            <p:nvSpPr>
              <p:cNvPr id="7" name="Text Box 4">
                <a:extLst>
                  <a:ext uri="{FF2B5EF4-FFF2-40B4-BE49-F238E27FC236}">
                    <a16:creationId xmlns:a16="http://schemas.microsoft.com/office/drawing/2014/main" id="{AE7EC4E3-E4D3-463D-FE06-C228962F2D59}"/>
                  </a:ext>
                </a:extLst>
              </p:cNvPr>
              <p:cNvSpPr txBox="1">
                <a:spLocks noRot="1" noChangeAspect="1" noMove="1" noResize="1" noEditPoints="1" noAdjustHandles="1" noChangeArrowheads="1" noChangeShapeType="1" noTextEdit="1"/>
              </p:cNvSpPr>
              <p:nvPr/>
            </p:nvSpPr>
            <p:spPr bwMode="auto">
              <a:xfrm>
                <a:off x="3352800" y="7810500"/>
                <a:ext cx="5263704" cy="1450012"/>
              </a:xfrm>
              <a:prstGeom prst="rect">
                <a:avLst/>
              </a:prstGeom>
              <a:blipFill>
                <a:blip r:embed="rId7"/>
                <a:stretch>
                  <a:fillRect l="-5098" t="-840"/>
                </a:stretch>
              </a:blip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3401385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ox(i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i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185988" cy="21859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0AF76B2-4D0F-DAFA-841E-F14F3BB46C99}"/>
              </a:ext>
            </a:extLst>
          </p:cNvPr>
          <p:cNvSpPr txBox="1"/>
          <p:nvPr/>
        </p:nvSpPr>
        <p:spPr>
          <a:xfrm>
            <a:off x="2185988" y="797466"/>
            <a:ext cx="8686205" cy="1015663"/>
          </a:xfrm>
          <a:prstGeom prst="rect">
            <a:avLst/>
          </a:prstGeom>
          <a:solidFill>
            <a:schemeClr val="accent3"/>
          </a:solidFill>
        </p:spPr>
        <p:txBody>
          <a:bodyPr wrap="square">
            <a:spAutoFit/>
          </a:bodyPr>
          <a:lstStyle/>
          <a:p>
            <a:pPr algn="ctr" defTabSz="1371600">
              <a:spcBef>
                <a:spcPct val="50000"/>
              </a:spcBef>
            </a:pPr>
            <a:r>
              <a:rPr lang="en-US" altLang="en-US" sz="6000" b="1">
                <a:solidFill>
                  <a:srgbClr val="0070C0"/>
                </a:solidFill>
                <a:latin typeface="Times New Roman" panose="02020603050405020304" pitchFamily="18" charset="0"/>
              </a:rPr>
              <a:t>BÀI TẬP VẬN DỤNG</a:t>
            </a:r>
            <a:endParaRPr lang="en-US" altLang="en-US" sz="6000" b="1" dirty="0">
              <a:solidFill>
                <a:srgbClr val="0070C0"/>
              </a:solidFill>
              <a:latin typeface="Times New Roman" panose="02020603050405020304" pitchFamily="18" charset="0"/>
            </a:endParaRPr>
          </a:p>
        </p:txBody>
      </p:sp>
      <p:sp>
        <p:nvSpPr>
          <p:cNvPr id="2" name="Rectangle 2">
            <a:extLst>
              <a:ext uri="{FF2B5EF4-FFF2-40B4-BE49-F238E27FC236}">
                <a16:creationId xmlns:a16="http://schemas.microsoft.com/office/drawing/2014/main" id="{E572A348-A2B3-A371-1967-F08648117864}"/>
              </a:ext>
            </a:extLst>
          </p:cNvPr>
          <p:cNvSpPr>
            <a:spLocks noChangeArrowheads="1"/>
          </p:cNvSpPr>
          <p:nvPr/>
        </p:nvSpPr>
        <p:spPr bwMode="auto">
          <a:xfrm>
            <a:off x="1267240" y="-102163"/>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defTabSz="1371600"/>
            <a:endParaRPr lang="vi-VN" sz="2700">
              <a:solidFill>
                <a:srgbClr val="000000"/>
              </a:solidFill>
              <a:latin typeface="Times New Roman"/>
            </a:endParaRPr>
          </a:p>
        </p:txBody>
      </p:sp>
      <p:sp>
        <p:nvSpPr>
          <p:cNvPr id="5" name="Text Box 4">
            <a:extLst>
              <a:ext uri="{FF2B5EF4-FFF2-40B4-BE49-F238E27FC236}">
                <a16:creationId xmlns:a16="http://schemas.microsoft.com/office/drawing/2014/main" id="{69D78A41-EE67-6BD0-205A-44100DEE433D}"/>
              </a:ext>
            </a:extLst>
          </p:cNvPr>
          <p:cNvSpPr txBox="1">
            <a:spLocks noChangeArrowheads="1"/>
          </p:cNvSpPr>
          <p:nvPr/>
        </p:nvSpPr>
        <p:spPr bwMode="auto">
          <a:xfrm>
            <a:off x="2000250" y="2095500"/>
            <a:ext cx="13982700" cy="78483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371600" fontAlgn="base">
              <a:spcBef>
                <a:spcPct val="50000"/>
              </a:spcBef>
              <a:spcAft>
                <a:spcPct val="0"/>
              </a:spcAft>
              <a:defRPr/>
            </a:pPr>
            <a:r>
              <a:rPr lang="en-US" altLang="en-US" sz="4500" b="1" u="sng">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 4</a:t>
            </a:r>
            <a:r>
              <a:rPr lang="en-US" altLang="en-US" sz="45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en-US" sz="4500">
                <a:solidFill>
                  <a:srgbClr val="FF0000"/>
                </a:solidFill>
                <a:latin typeface="Times New Roman" panose="02020603050405020304" pitchFamily="18" charset="0"/>
                <a:cs typeface="Times New Roman" panose="02020603050405020304" pitchFamily="18" charset="0"/>
              </a:rPr>
              <a:t> </a:t>
            </a:r>
            <a:r>
              <a:rPr lang="it-IT" sz="4500">
                <a:solidFill>
                  <a:srgbClr val="FF0000"/>
                </a:solidFill>
              </a:rPr>
              <a:t>Xét các hệ cân bằng sau trong một bình kín:</a:t>
            </a:r>
            <a:endParaRPr lang="en-US" sz="4500">
              <a:solidFill>
                <a:srgbClr val="FF0000"/>
              </a:solidFill>
            </a:endParaRPr>
          </a:p>
        </p:txBody>
      </p:sp>
      <p:graphicFrame>
        <p:nvGraphicFramePr>
          <p:cNvPr id="7" name="Object 6">
            <a:extLst>
              <a:ext uri="{FF2B5EF4-FFF2-40B4-BE49-F238E27FC236}">
                <a16:creationId xmlns:a16="http://schemas.microsoft.com/office/drawing/2014/main" id="{FB79A051-1AD7-9E33-9145-11DF17EDD01C}"/>
              </a:ext>
            </a:extLst>
          </p:cNvPr>
          <p:cNvGraphicFramePr>
            <a:graphicFrameLocks noChangeAspect="1"/>
          </p:cNvGraphicFramePr>
          <p:nvPr>
            <p:extLst>
              <p:ext uri="{D42A27DB-BD31-4B8C-83A1-F6EECF244321}">
                <p14:modId xmlns:p14="http://schemas.microsoft.com/office/powerpoint/2010/main" val="1299342824"/>
              </p:ext>
            </p:extLst>
          </p:nvPr>
        </p:nvGraphicFramePr>
        <p:xfrm>
          <a:off x="3657600" y="2972142"/>
          <a:ext cx="11261187" cy="1533525"/>
        </p:xfrm>
        <a:graphic>
          <a:graphicData uri="http://schemas.openxmlformats.org/presentationml/2006/ole">
            <mc:AlternateContent xmlns:mc="http://schemas.openxmlformats.org/markup-compatibility/2006">
              <mc:Choice xmlns:v="urn:schemas-microsoft-com:vml" Requires="v">
                <p:oleObj name="Equation" r:id="rId3" imgW="3497494" imgH="475528" progId="Equation.DSMT4">
                  <p:embed/>
                </p:oleObj>
              </mc:Choice>
              <mc:Fallback>
                <p:oleObj name="Equation" r:id="rId3" imgW="3497494" imgH="475528" progId="Equation.DSMT4">
                  <p:embed/>
                  <p:pic>
                    <p:nvPicPr>
                      <p:cNvPr id="14" name="Object 13">
                        <a:extLst>
                          <a:ext uri="{FF2B5EF4-FFF2-40B4-BE49-F238E27FC236}">
                            <a16:creationId xmlns:a16="http://schemas.microsoft.com/office/drawing/2014/main" id="{1DF82436-1316-F72A-E90F-0B2E2C1F7CC4}"/>
                          </a:ext>
                        </a:extLst>
                      </p:cNvPr>
                      <p:cNvPicPr/>
                      <p:nvPr/>
                    </p:nvPicPr>
                    <p:blipFill>
                      <a:blip r:embed="rId4"/>
                      <a:stretch>
                        <a:fillRect/>
                      </a:stretch>
                    </p:blipFill>
                    <p:spPr>
                      <a:xfrm>
                        <a:off x="3657600" y="2972142"/>
                        <a:ext cx="11261187" cy="153352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466CFABC-8420-5732-C07A-35F3A477FB40}"/>
              </a:ext>
            </a:extLst>
          </p:cNvPr>
          <p:cNvSpPr txBox="1"/>
          <p:nvPr/>
        </p:nvSpPr>
        <p:spPr>
          <a:xfrm>
            <a:off x="1371600" y="4415649"/>
            <a:ext cx="16611600" cy="5042406"/>
          </a:xfrm>
          <a:prstGeom prst="rect">
            <a:avLst/>
          </a:prstGeom>
          <a:noFill/>
        </p:spPr>
        <p:txBody>
          <a:bodyPr wrap="square">
            <a:spAutoFit/>
          </a:bodyPr>
          <a:lstStyle/>
          <a:p>
            <a:pPr algn="just">
              <a:spcAft>
                <a:spcPts val="800"/>
              </a:spcAft>
              <a:tabLst>
                <a:tab pos="180340" algn="l"/>
              </a:tabLst>
            </a:pPr>
            <a:r>
              <a:rPr lang="it-IT" sz="45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 cân bằng trên dịch chuyển theo chiều nào khi thay đổi một trong các điều kiện sau?</a:t>
            </a:r>
            <a:endParaRPr lang="en-US" sz="45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arenBoth"/>
              <a:tabLst>
                <a:tab pos="180340" algn="l"/>
              </a:tabLst>
            </a:pPr>
            <a:r>
              <a:rPr lang="it-IT" sz="4500">
                <a:solidFill>
                  <a:srgbClr val="FF0000"/>
                </a:solidFill>
                <a:effectLst/>
                <a:latin typeface="Times New Roman" panose="02020603050405020304" pitchFamily="18" charset="0"/>
                <a:ea typeface="Times New Roman" panose="02020603050405020304" pitchFamily="18" charset="0"/>
              </a:rPr>
              <a:t> Tăng nhiệt độ.</a:t>
            </a:r>
          </a:p>
          <a:p>
            <a:pPr marL="342900" lvl="0" indent="-342900" algn="just">
              <a:buFont typeface="+mj-lt"/>
              <a:buAutoNum type="arabicParenBoth"/>
              <a:tabLst>
                <a:tab pos="180340" algn="l"/>
              </a:tabLst>
            </a:pPr>
            <a:r>
              <a:rPr lang="it-IT" sz="4500">
                <a:solidFill>
                  <a:srgbClr val="FF0000"/>
                </a:solidFill>
                <a:effectLst/>
                <a:latin typeface="Times New Roman" panose="02020603050405020304" pitchFamily="18" charset="0"/>
                <a:ea typeface="Times New Roman" panose="02020603050405020304" pitchFamily="18" charset="0"/>
              </a:rPr>
              <a:t> Thêm l</a:t>
            </a:r>
            <a:r>
              <a:rPr lang="vi-VN" sz="4500">
                <a:solidFill>
                  <a:srgbClr val="FF0000"/>
                </a:solidFill>
                <a:effectLst/>
                <a:latin typeface="Times New Roman" panose="02020603050405020304" pitchFamily="18" charset="0"/>
                <a:ea typeface="Times New Roman" panose="02020603050405020304" pitchFamily="18" charset="0"/>
              </a:rPr>
              <a:t>ượng</a:t>
            </a:r>
            <a:r>
              <a:rPr lang="en-US" sz="4500">
                <a:solidFill>
                  <a:srgbClr val="FF0000"/>
                </a:solidFill>
                <a:effectLst/>
                <a:latin typeface="Times New Roman" panose="02020603050405020304" pitchFamily="18" charset="0"/>
                <a:ea typeface="Times New Roman" panose="02020603050405020304" pitchFamily="18" charset="0"/>
              </a:rPr>
              <a:t> h</a:t>
            </a:r>
            <a:r>
              <a:rPr lang="vi-VN" sz="4500">
                <a:solidFill>
                  <a:srgbClr val="FF0000"/>
                </a:solidFill>
                <a:effectLst/>
                <a:latin typeface="Times New Roman" panose="02020603050405020304" pitchFamily="18" charset="0"/>
                <a:ea typeface="Times New Roman" panose="02020603050405020304" pitchFamily="18" charset="0"/>
              </a:rPr>
              <a:t>ơ</a:t>
            </a:r>
            <a:r>
              <a:rPr lang="en-US" sz="4500">
                <a:solidFill>
                  <a:srgbClr val="FF0000"/>
                </a:solidFill>
                <a:effectLst/>
                <a:latin typeface="Times New Roman" panose="02020603050405020304" pitchFamily="18" charset="0"/>
                <a:ea typeface="Times New Roman" panose="02020603050405020304" pitchFamily="18" charset="0"/>
              </a:rPr>
              <a:t>i n</a:t>
            </a:r>
            <a:r>
              <a:rPr lang="vi-VN" sz="4500">
                <a:solidFill>
                  <a:srgbClr val="FF0000"/>
                </a:solidFill>
                <a:effectLst/>
                <a:latin typeface="Times New Roman" panose="02020603050405020304" pitchFamily="18" charset="0"/>
                <a:ea typeface="Times New Roman" panose="02020603050405020304" pitchFamily="18" charset="0"/>
              </a:rPr>
              <a:t>ước</a:t>
            </a:r>
            <a:r>
              <a:rPr lang="en-US" sz="4500">
                <a:solidFill>
                  <a:srgbClr val="FF0000"/>
                </a:solidFill>
                <a:effectLst/>
                <a:latin typeface="Times New Roman" panose="02020603050405020304" pitchFamily="18" charset="0"/>
                <a:ea typeface="Times New Roman" panose="02020603050405020304" pitchFamily="18" charset="0"/>
              </a:rPr>
              <a:t> vào hệ.</a:t>
            </a:r>
          </a:p>
          <a:p>
            <a:pPr marL="342900" lvl="0" indent="-342900" algn="just">
              <a:buFont typeface="+mj-lt"/>
              <a:buAutoNum type="arabicParenBoth"/>
              <a:tabLst>
                <a:tab pos="180340" algn="l"/>
              </a:tabLst>
            </a:pPr>
            <a:r>
              <a:rPr lang="en-US" sz="4500">
                <a:solidFill>
                  <a:srgbClr val="FF0000"/>
                </a:solidFill>
                <a:latin typeface="Times New Roman" panose="02020603050405020304" pitchFamily="18" charset="0"/>
                <a:ea typeface="Times New Roman" panose="02020603050405020304" pitchFamily="18" charset="0"/>
              </a:rPr>
              <a:t> Thêm khí H</a:t>
            </a:r>
            <a:r>
              <a:rPr lang="en-US" sz="4500" baseline="-25000">
                <a:solidFill>
                  <a:srgbClr val="FF0000"/>
                </a:solidFill>
                <a:latin typeface="Times New Roman" panose="02020603050405020304" pitchFamily="18" charset="0"/>
                <a:ea typeface="Times New Roman" panose="02020603050405020304" pitchFamily="18" charset="0"/>
              </a:rPr>
              <a:t>2</a:t>
            </a:r>
            <a:r>
              <a:rPr lang="en-US" sz="4500">
                <a:solidFill>
                  <a:srgbClr val="FF0000"/>
                </a:solidFill>
                <a:latin typeface="Times New Roman" panose="02020603050405020304" pitchFamily="18" charset="0"/>
                <a:ea typeface="Times New Roman" panose="02020603050405020304" pitchFamily="18" charset="0"/>
              </a:rPr>
              <a:t> vào hệ.</a:t>
            </a:r>
          </a:p>
          <a:p>
            <a:pPr marL="342900" indent="-342900" algn="just">
              <a:buFont typeface="+mj-lt"/>
              <a:buAutoNum type="arabicParenBoth"/>
              <a:tabLst>
                <a:tab pos="180340" algn="l"/>
              </a:tabLst>
            </a:pPr>
            <a:r>
              <a:rPr lang="en-US" sz="4500">
                <a:solidFill>
                  <a:srgbClr val="FF0000"/>
                </a:solidFill>
                <a:effectLst/>
                <a:latin typeface="Times New Roman" panose="02020603050405020304" pitchFamily="18" charset="0"/>
                <a:ea typeface="Times New Roman" panose="02020603050405020304" pitchFamily="18" charset="0"/>
              </a:rPr>
              <a:t> </a:t>
            </a:r>
            <a:r>
              <a:rPr lang="it-IT" sz="4500">
                <a:solidFill>
                  <a:srgbClr val="FF0000"/>
                </a:solidFill>
                <a:effectLst/>
                <a:latin typeface="Times New Roman" panose="02020603050405020304" pitchFamily="18" charset="0"/>
                <a:ea typeface="Times New Roman" panose="02020603050405020304" pitchFamily="18" charset="0"/>
              </a:rPr>
              <a:t>Tăng áp suất chung bằng cách nén cho thể tích của hệ giảm xuống.</a:t>
            </a:r>
            <a:endParaRPr lang="en-US" sz="4500">
              <a:solidFill>
                <a:srgbClr val="FF0000"/>
              </a:solidFill>
              <a:effectLst/>
              <a:latin typeface="Times New Roman" panose="02020603050405020304" pitchFamily="18" charset="0"/>
              <a:ea typeface="Times New Roman" panose="02020603050405020304" pitchFamily="18" charset="0"/>
            </a:endParaRPr>
          </a:p>
          <a:p>
            <a:pPr marL="342900" lvl="0" indent="-342900" algn="just">
              <a:buFont typeface="+mj-lt"/>
              <a:buAutoNum type="arabicParenBoth"/>
              <a:tabLst>
                <a:tab pos="180340" algn="l"/>
              </a:tabLst>
            </a:pPr>
            <a:r>
              <a:rPr lang="en-US" sz="4500">
                <a:solidFill>
                  <a:srgbClr val="FF0000"/>
                </a:solidFill>
                <a:effectLst/>
                <a:latin typeface="Times New Roman" panose="02020603050405020304" pitchFamily="18" charset="0"/>
                <a:ea typeface="Times New Roman" panose="02020603050405020304" pitchFamily="18" charset="0"/>
              </a:rPr>
              <a:t> Dùng chất xúc tác.</a:t>
            </a:r>
          </a:p>
        </p:txBody>
      </p:sp>
    </p:spTree>
    <p:extLst>
      <p:ext uri="{BB962C8B-B14F-4D97-AF65-F5344CB8AC3E}">
        <p14:creationId xmlns:p14="http://schemas.microsoft.com/office/powerpoint/2010/main" val="40287541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185988" cy="21859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0AF76B2-4D0F-DAFA-841E-F14F3BB46C99}"/>
              </a:ext>
            </a:extLst>
          </p:cNvPr>
          <p:cNvSpPr txBox="1"/>
          <p:nvPr/>
        </p:nvSpPr>
        <p:spPr>
          <a:xfrm>
            <a:off x="2185988" y="797466"/>
            <a:ext cx="8686205" cy="1015663"/>
          </a:xfrm>
          <a:prstGeom prst="rect">
            <a:avLst/>
          </a:prstGeom>
          <a:solidFill>
            <a:schemeClr val="accent3"/>
          </a:solidFill>
        </p:spPr>
        <p:txBody>
          <a:bodyPr wrap="square">
            <a:spAutoFit/>
          </a:bodyPr>
          <a:lstStyle/>
          <a:p>
            <a:pPr algn="ctr" defTabSz="1371600">
              <a:spcBef>
                <a:spcPct val="50000"/>
              </a:spcBef>
            </a:pPr>
            <a:r>
              <a:rPr lang="en-US" altLang="en-US" sz="6000" b="1">
                <a:solidFill>
                  <a:srgbClr val="0070C0"/>
                </a:solidFill>
                <a:latin typeface="Times New Roman" panose="02020603050405020304" pitchFamily="18" charset="0"/>
              </a:rPr>
              <a:t>BÀI TẬP VẬN DỤNG</a:t>
            </a:r>
            <a:endParaRPr lang="en-US" altLang="en-US" sz="6000" b="1" dirty="0">
              <a:solidFill>
                <a:srgbClr val="0070C0"/>
              </a:solidFill>
              <a:latin typeface="Times New Roman" panose="02020603050405020304" pitchFamily="18" charset="0"/>
            </a:endParaRPr>
          </a:p>
        </p:txBody>
      </p:sp>
      <p:sp>
        <p:nvSpPr>
          <p:cNvPr id="2" name="Rectangle 2">
            <a:extLst>
              <a:ext uri="{FF2B5EF4-FFF2-40B4-BE49-F238E27FC236}">
                <a16:creationId xmlns:a16="http://schemas.microsoft.com/office/drawing/2014/main" id="{E572A348-A2B3-A371-1967-F08648117864}"/>
              </a:ext>
            </a:extLst>
          </p:cNvPr>
          <p:cNvSpPr>
            <a:spLocks noChangeArrowheads="1"/>
          </p:cNvSpPr>
          <p:nvPr/>
        </p:nvSpPr>
        <p:spPr bwMode="auto">
          <a:xfrm>
            <a:off x="1267240" y="-102163"/>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defTabSz="1371600"/>
            <a:endParaRPr lang="vi-VN" sz="2700">
              <a:solidFill>
                <a:srgbClr val="000000"/>
              </a:solidFill>
              <a:latin typeface="Times New Roman"/>
            </a:endParaRPr>
          </a:p>
        </p:txBody>
      </p:sp>
      <p:sp>
        <p:nvSpPr>
          <p:cNvPr id="5" name="Text Box 4">
            <a:extLst>
              <a:ext uri="{FF2B5EF4-FFF2-40B4-BE49-F238E27FC236}">
                <a16:creationId xmlns:a16="http://schemas.microsoft.com/office/drawing/2014/main" id="{69D78A41-EE67-6BD0-205A-44100DEE433D}"/>
              </a:ext>
            </a:extLst>
          </p:cNvPr>
          <p:cNvSpPr txBox="1">
            <a:spLocks noChangeArrowheads="1"/>
          </p:cNvSpPr>
          <p:nvPr/>
        </p:nvSpPr>
        <p:spPr bwMode="auto">
          <a:xfrm>
            <a:off x="2000250" y="2095500"/>
            <a:ext cx="13982700" cy="78483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371600" fontAlgn="base">
              <a:spcBef>
                <a:spcPct val="50000"/>
              </a:spcBef>
              <a:spcAft>
                <a:spcPct val="0"/>
              </a:spcAft>
              <a:defRPr/>
            </a:pPr>
            <a:r>
              <a:rPr lang="en-US" altLang="en-US" sz="4500" b="1" u="sng">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 4</a:t>
            </a:r>
            <a:r>
              <a:rPr lang="en-US" altLang="en-US" sz="45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en-US" sz="4500">
                <a:solidFill>
                  <a:srgbClr val="FF0000"/>
                </a:solidFill>
                <a:latin typeface="Times New Roman" panose="02020603050405020304" pitchFamily="18" charset="0"/>
                <a:cs typeface="Times New Roman" panose="02020603050405020304" pitchFamily="18" charset="0"/>
              </a:rPr>
              <a:t> </a:t>
            </a:r>
            <a:r>
              <a:rPr lang="it-IT" sz="4500">
                <a:solidFill>
                  <a:srgbClr val="FF0000"/>
                </a:solidFill>
              </a:rPr>
              <a:t>Xét các hệ cân bằng sau trong một bình kín:</a:t>
            </a:r>
            <a:endParaRPr lang="en-US" sz="4500">
              <a:solidFill>
                <a:srgbClr val="FF0000"/>
              </a:solidFill>
            </a:endParaRPr>
          </a:p>
        </p:txBody>
      </p:sp>
      <p:graphicFrame>
        <p:nvGraphicFramePr>
          <p:cNvPr id="7" name="Object 6">
            <a:extLst>
              <a:ext uri="{FF2B5EF4-FFF2-40B4-BE49-F238E27FC236}">
                <a16:creationId xmlns:a16="http://schemas.microsoft.com/office/drawing/2014/main" id="{FB79A051-1AD7-9E33-9145-11DF17EDD01C}"/>
              </a:ext>
            </a:extLst>
          </p:cNvPr>
          <p:cNvGraphicFramePr>
            <a:graphicFrameLocks noChangeAspect="1"/>
          </p:cNvGraphicFramePr>
          <p:nvPr>
            <p:extLst>
              <p:ext uri="{D42A27DB-BD31-4B8C-83A1-F6EECF244321}">
                <p14:modId xmlns:p14="http://schemas.microsoft.com/office/powerpoint/2010/main" val="827339647"/>
              </p:ext>
            </p:extLst>
          </p:nvPr>
        </p:nvGraphicFramePr>
        <p:xfrm>
          <a:off x="3695700" y="2870114"/>
          <a:ext cx="10591800" cy="777875"/>
        </p:xfrm>
        <a:graphic>
          <a:graphicData uri="http://schemas.openxmlformats.org/presentationml/2006/ole">
            <mc:AlternateContent xmlns:mc="http://schemas.openxmlformats.org/markup-compatibility/2006">
              <mc:Choice xmlns:v="urn:schemas-microsoft-com:vml" Requires="v">
                <p:oleObj name="Equation" r:id="rId3" imgW="3288960" imgH="241200" progId="Equation.DSMT4">
                  <p:embed/>
                </p:oleObj>
              </mc:Choice>
              <mc:Fallback>
                <p:oleObj name="Equation" r:id="rId3" imgW="3288960" imgH="241200" progId="Equation.DSMT4">
                  <p:embed/>
                  <p:pic>
                    <p:nvPicPr>
                      <p:cNvPr id="7" name="Object 6">
                        <a:extLst>
                          <a:ext uri="{FF2B5EF4-FFF2-40B4-BE49-F238E27FC236}">
                            <a16:creationId xmlns:a16="http://schemas.microsoft.com/office/drawing/2014/main" id="{FB79A051-1AD7-9E33-9145-11DF17EDD01C}"/>
                          </a:ext>
                        </a:extLst>
                      </p:cNvPr>
                      <p:cNvPicPr/>
                      <p:nvPr/>
                    </p:nvPicPr>
                    <p:blipFill>
                      <a:blip r:embed="rId4"/>
                      <a:stretch>
                        <a:fillRect/>
                      </a:stretch>
                    </p:blipFill>
                    <p:spPr>
                      <a:xfrm>
                        <a:off x="3695700" y="2870114"/>
                        <a:ext cx="10591800" cy="777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466CFABC-8420-5732-C07A-35F3A477FB40}"/>
              </a:ext>
            </a:extLst>
          </p:cNvPr>
          <p:cNvSpPr txBox="1"/>
          <p:nvPr/>
        </p:nvSpPr>
        <p:spPr>
          <a:xfrm>
            <a:off x="685800" y="3467100"/>
            <a:ext cx="16611600" cy="5734903"/>
          </a:xfrm>
          <a:prstGeom prst="rect">
            <a:avLst/>
          </a:prstGeom>
          <a:noFill/>
        </p:spPr>
        <p:txBody>
          <a:bodyPr wrap="square">
            <a:spAutoFit/>
          </a:bodyPr>
          <a:lstStyle/>
          <a:p>
            <a:pPr algn="just">
              <a:spcAft>
                <a:spcPts val="800"/>
              </a:spcAft>
              <a:tabLst>
                <a:tab pos="180340" algn="l"/>
              </a:tabLst>
            </a:pPr>
            <a:r>
              <a:rPr lang="en-US" altLang="en-US" sz="4000" b="1" u="sng">
                <a:solidFill>
                  <a:schemeClr val="accent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Trả lời</a:t>
            </a:r>
            <a:r>
              <a:rPr lang="en-US" altLang="en-US" sz="4000" b="1">
                <a:solidFill>
                  <a:schemeClr val="accent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en-US" sz="4000">
                <a:solidFill>
                  <a:schemeClr val="accent1">
                    <a:lumMod val="75000"/>
                  </a:schemeClr>
                </a:solidFill>
                <a:latin typeface="Times New Roman" panose="02020603050405020304" pitchFamily="18" charset="0"/>
                <a:cs typeface="Times New Roman" panose="02020603050405020304" pitchFamily="18" charset="0"/>
              </a:rPr>
              <a:t> </a:t>
            </a:r>
            <a:endParaRPr lang="en-US" sz="4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arenBoth"/>
              <a:tabLst>
                <a:tab pos="180340" algn="l"/>
              </a:tabLst>
            </a:pPr>
            <a:r>
              <a:rPr lang="it-IT" sz="4000">
                <a:solidFill>
                  <a:schemeClr val="accent1">
                    <a:lumMod val="75000"/>
                  </a:schemeClr>
                </a:solidFill>
                <a:latin typeface="Times New Roman" panose="02020603050405020304" pitchFamily="18" charset="0"/>
                <a:ea typeface="Times New Roman" panose="02020603050405020304" pitchFamily="18" charset="0"/>
              </a:rPr>
              <a:t> Tăng nhiệt độ =&gt; CB chuyển dịch theo chiều thu nhiệt =&gt; Chiều thuận.</a:t>
            </a:r>
          </a:p>
          <a:p>
            <a:pPr marL="342900" indent="-342900" algn="just">
              <a:buFont typeface="+mj-lt"/>
              <a:buAutoNum type="arabicParenBoth"/>
              <a:tabLst>
                <a:tab pos="180340" algn="l"/>
              </a:tabLst>
            </a:pPr>
            <a:r>
              <a:rPr lang="it-IT" sz="4000">
                <a:solidFill>
                  <a:schemeClr val="accent1">
                    <a:lumMod val="75000"/>
                  </a:schemeClr>
                </a:solidFill>
                <a:effectLst/>
                <a:latin typeface="Times New Roman" panose="02020603050405020304" pitchFamily="18" charset="0"/>
                <a:ea typeface="Times New Roman" panose="02020603050405020304" pitchFamily="18" charset="0"/>
              </a:rPr>
              <a:t> Thêm l</a:t>
            </a:r>
            <a:r>
              <a:rPr lang="vi-VN" sz="4000">
                <a:solidFill>
                  <a:schemeClr val="accent1">
                    <a:lumMod val="75000"/>
                  </a:schemeClr>
                </a:solidFill>
                <a:effectLst/>
                <a:latin typeface="Times New Roman" panose="02020603050405020304" pitchFamily="18" charset="0"/>
                <a:ea typeface="Times New Roman" panose="02020603050405020304" pitchFamily="18" charset="0"/>
              </a:rPr>
              <a:t>ượng</a:t>
            </a:r>
            <a:r>
              <a:rPr lang="en-US" sz="4000">
                <a:solidFill>
                  <a:schemeClr val="accent1">
                    <a:lumMod val="75000"/>
                  </a:schemeClr>
                </a:solidFill>
                <a:effectLst/>
                <a:latin typeface="Times New Roman" panose="02020603050405020304" pitchFamily="18" charset="0"/>
                <a:ea typeface="Times New Roman" panose="02020603050405020304" pitchFamily="18" charset="0"/>
              </a:rPr>
              <a:t> h</a:t>
            </a:r>
            <a:r>
              <a:rPr lang="vi-VN" sz="4000">
                <a:solidFill>
                  <a:schemeClr val="accent1">
                    <a:lumMod val="75000"/>
                  </a:schemeClr>
                </a:solidFill>
                <a:effectLst/>
                <a:latin typeface="Times New Roman" panose="02020603050405020304" pitchFamily="18" charset="0"/>
                <a:ea typeface="Times New Roman" panose="02020603050405020304" pitchFamily="18" charset="0"/>
              </a:rPr>
              <a:t>ơ</a:t>
            </a:r>
            <a:r>
              <a:rPr lang="en-US" sz="4000">
                <a:solidFill>
                  <a:schemeClr val="accent1">
                    <a:lumMod val="75000"/>
                  </a:schemeClr>
                </a:solidFill>
                <a:effectLst/>
                <a:latin typeface="Times New Roman" panose="02020603050405020304" pitchFamily="18" charset="0"/>
                <a:ea typeface="Times New Roman" panose="02020603050405020304" pitchFamily="18" charset="0"/>
              </a:rPr>
              <a:t>i n</a:t>
            </a:r>
            <a:r>
              <a:rPr lang="vi-VN" sz="4000">
                <a:solidFill>
                  <a:schemeClr val="accent1">
                    <a:lumMod val="75000"/>
                  </a:schemeClr>
                </a:solidFill>
                <a:effectLst/>
                <a:latin typeface="Times New Roman" panose="02020603050405020304" pitchFamily="18" charset="0"/>
                <a:ea typeface="Times New Roman" panose="02020603050405020304" pitchFamily="18" charset="0"/>
              </a:rPr>
              <a:t>ước</a:t>
            </a:r>
            <a:r>
              <a:rPr lang="en-US" sz="4000">
                <a:solidFill>
                  <a:schemeClr val="accent1">
                    <a:lumMod val="75000"/>
                  </a:schemeClr>
                </a:solidFill>
                <a:effectLst/>
                <a:latin typeface="Times New Roman" panose="02020603050405020304" pitchFamily="18" charset="0"/>
                <a:ea typeface="Times New Roman" panose="02020603050405020304" pitchFamily="18" charset="0"/>
              </a:rPr>
              <a:t> vào hệ </a:t>
            </a:r>
            <a:r>
              <a:rPr lang="it-IT" sz="4000">
                <a:solidFill>
                  <a:schemeClr val="accent1">
                    <a:lumMod val="75000"/>
                  </a:schemeClr>
                </a:solidFill>
                <a:latin typeface="Times New Roman" panose="02020603050405020304" pitchFamily="18" charset="0"/>
                <a:ea typeface="Times New Roman" panose="02020603050405020304" pitchFamily="18" charset="0"/>
              </a:rPr>
              <a:t>=&gt; CB chuyển dịch theo chiều làm giảm [H</a:t>
            </a:r>
            <a:r>
              <a:rPr lang="it-IT" sz="4000" baseline="-25000">
                <a:solidFill>
                  <a:schemeClr val="accent1">
                    <a:lumMod val="75000"/>
                  </a:schemeClr>
                </a:solidFill>
                <a:latin typeface="Times New Roman" panose="02020603050405020304" pitchFamily="18" charset="0"/>
                <a:ea typeface="Times New Roman" panose="02020603050405020304" pitchFamily="18" charset="0"/>
              </a:rPr>
              <a:t>2</a:t>
            </a:r>
            <a:r>
              <a:rPr lang="it-IT" sz="4000">
                <a:solidFill>
                  <a:schemeClr val="accent1">
                    <a:lumMod val="75000"/>
                  </a:schemeClr>
                </a:solidFill>
                <a:latin typeface="Times New Roman" panose="02020603050405020304" pitchFamily="18" charset="0"/>
                <a:ea typeface="Times New Roman" panose="02020603050405020304" pitchFamily="18" charset="0"/>
              </a:rPr>
              <a:t>O]</a:t>
            </a:r>
            <a:r>
              <a:rPr lang="en-US" sz="4000">
                <a:solidFill>
                  <a:schemeClr val="accent1">
                    <a:lumMod val="75000"/>
                  </a:schemeClr>
                </a:solidFill>
                <a:latin typeface="Times New Roman" panose="02020603050405020304" pitchFamily="18" charset="0"/>
                <a:ea typeface="Times New Roman" panose="02020603050405020304" pitchFamily="18" charset="0"/>
              </a:rPr>
              <a:t> </a:t>
            </a:r>
            <a:r>
              <a:rPr lang="it-IT" sz="4000">
                <a:solidFill>
                  <a:schemeClr val="accent1">
                    <a:lumMod val="75000"/>
                  </a:schemeClr>
                </a:solidFill>
                <a:latin typeface="Times New Roman" panose="02020603050405020304" pitchFamily="18" charset="0"/>
                <a:ea typeface="Times New Roman" panose="02020603050405020304" pitchFamily="18" charset="0"/>
              </a:rPr>
              <a:t>=&gt; Chiều thuận.</a:t>
            </a:r>
            <a:endParaRPr lang="en-US" sz="4000">
              <a:solidFill>
                <a:schemeClr val="accent1">
                  <a:lumMod val="75000"/>
                </a:schemeClr>
              </a:solidFill>
              <a:effectLst/>
              <a:latin typeface="Times New Roman" panose="02020603050405020304" pitchFamily="18" charset="0"/>
              <a:ea typeface="Times New Roman" panose="02020603050405020304" pitchFamily="18" charset="0"/>
            </a:endParaRPr>
          </a:p>
          <a:p>
            <a:pPr marL="342900" lvl="0" indent="-342900" algn="just">
              <a:buFont typeface="+mj-lt"/>
              <a:buAutoNum type="arabicParenBoth"/>
              <a:tabLst>
                <a:tab pos="180340" algn="l"/>
              </a:tabLst>
            </a:pPr>
            <a:r>
              <a:rPr lang="en-US" sz="4000">
                <a:solidFill>
                  <a:schemeClr val="accent1">
                    <a:lumMod val="75000"/>
                  </a:schemeClr>
                </a:solidFill>
                <a:latin typeface="Times New Roman" panose="02020603050405020304" pitchFamily="18" charset="0"/>
                <a:ea typeface="Times New Roman" panose="02020603050405020304" pitchFamily="18" charset="0"/>
              </a:rPr>
              <a:t> Thêm khí H</a:t>
            </a:r>
            <a:r>
              <a:rPr lang="en-US" sz="4000" baseline="-25000">
                <a:solidFill>
                  <a:schemeClr val="accent1">
                    <a:lumMod val="75000"/>
                  </a:schemeClr>
                </a:solidFill>
                <a:latin typeface="Times New Roman" panose="02020603050405020304" pitchFamily="18" charset="0"/>
                <a:ea typeface="Times New Roman" panose="02020603050405020304" pitchFamily="18" charset="0"/>
              </a:rPr>
              <a:t>2</a:t>
            </a:r>
            <a:r>
              <a:rPr lang="en-US" sz="4000">
                <a:solidFill>
                  <a:schemeClr val="accent1">
                    <a:lumMod val="75000"/>
                  </a:schemeClr>
                </a:solidFill>
                <a:latin typeface="Times New Roman" panose="02020603050405020304" pitchFamily="18" charset="0"/>
                <a:ea typeface="Times New Roman" panose="02020603050405020304" pitchFamily="18" charset="0"/>
              </a:rPr>
              <a:t> vào hệ </a:t>
            </a:r>
            <a:r>
              <a:rPr lang="it-IT" sz="4000">
                <a:solidFill>
                  <a:schemeClr val="accent1">
                    <a:lumMod val="75000"/>
                  </a:schemeClr>
                </a:solidFill>
                <a:latin typeface="Times New Roman" panose="02020603050405020304" pitchFamily="18" charset="0"/>
                <a:ea typeface="Times New Roman" panose="02020603050405020304" pitchFamily="18" charset="0"/>
              </a:rPr>
              <a:t>=&gt; CB chuyển dịch theo chiều làm giảm [H</a:t>
            </a:r>
            <a:r>
              <a:rPr lang="it-IT" sz="4000" baseline="-25000">
                <a:solidFill>
                  <a:schemeClr val="accent1">
                    <a:lumMod val="75000"/>
                  </a:schemeClr>
                </a:solidFill>
                <a:latin typeface="Times New Roman" panose="02020603050405020304" pitchFamily="18" charset="0"/>
                <a:ea typeface="Times New Roman" panose="02020603050405020304" pitchFamily="18" charset="0"/>
              </a:rPr>
              <a:t>2</a:t>
            </a:r>
            <a:r>
              <a:rPr lang="it-IT" sz="4000">
                <a:solidFill>
                  <a:schemeClr val="accent1">
                    <a:lumMod val="75000"/>
                  </a:schemeClr>
                </a:solidFill>
                <a:latin typeface="Times New Roman" panose="02020603050405020304" pitchFamily="18" charset="0"/>
                <a:ea typeface="Times New Roman" panose="02020603050405020304" pitchFamily="18" charset="0"/>
              </a:rPr>
              <a:t>]</a:t>
            </a:r>
            <a:r>
              <a:rPr lang="en-US" sz="4000">
                <a:solidFill>
                  <a:schemeClr val="accent1">
                    <a:lumMod val="75000"/>
                  </a:schemeClr>
                </a:solidFill>
                <a:latin typeface="Times New Roman" panose="02020603050405020304" pitchFamily="18" charset="0"/>
                <a:ea typeface="Times New Roman" panose="02020603050405020304" pitchFamily="18" charset="0"/>
              </a:rPr>
              <a:t> </a:t>
            </a:r>
            <a:r>
              <a:rPr lang="it-IT" sz="4000">
                <a:solidFill>
                  <a:schemeClr val="accent1">
                    <a:lumMod val="75000"/>
                  </a:schemeClr>
                </a:solidFill>
                <a:latin typeface="Times New Roman" panose="02020603050405020304" pitchFamily="18" charset="0"/>
                <a:ea typeface="Times New Roman" panose="02020603050405020304" pitchFamily="18" charset="0"/>
              </a:rPr>
              <a:t>=&gt; Chiều nghịch.</a:t>
            </a:r>
          </a:p>
          <a:p>
            <a:pPr marL="342900" lvl="0" indent="-342900" algn="just">
              <a:buFont typeface="+mj-lt"/>
              <a:buAutoNum type="arabicParenBoth"/>
              <a:tabLst>
                <a:tab pos="180340" algn="l"/>
              </a:tabLst>
            </a:pPr>
            <a:r>
              <a:rPr lang="en-US" sz="4000">
                <a:solidFill>
                  <a:schemeClr val="accent1">
                    <a:lumMod val="75000"/>
                  </a:schemeClr>
                </a:solidFill>
                <a:effectLst/>
                <a:latin typeface="Times New Roman" panose="02020603050405020304" pitchFamily="18" charset="0"/>
                <a:ea typeface="Times New Roman" panose="02020603050405020304" pitchFamily="18" charset="0"/>
              </a:rPr>
              <a:t> </a:t>
            </a:r>
            <a:r>
              <a:rPr lang="it-IT" sz="4000">
                <a:solidFill>
                  <a:schemeClr val="accent1">
                    <a:lumMod val="75000"/>
                  </a:schemeClr>
                </a:solidFill>
                <a:effectLst/>
                <a:latin typeface="Times New Roman" panose="02020603050405020304" pitchFamily="18" charset="0"/>
                <a:ea typeface="Times New Roman" panose="02020603050405020304" pitchFamily="18" charset="0"/>
              </a:rPr>
              <a:t>Tăng áp suất </a:t>
            </a:r>
            <a:r>
              <a:rPr lang="it-IT" sz="4000">
                <a:solidFill>
                  <a:schemeClr val="accent1">
                    <a:lumMod val="75000"/>
                  </a:schemeClr>
                </a:solidFill>
                <a:latin typeface="Times New Roman" panose="02020603050405020304" pitchFamily="18" charset="0"/>
                <a:ea typeface="Times New Roman" panose="02020603050405020304" pitchFamily="18" charset="0"/>
              </a:rPr>
              <a:t>hệ =&gt; CB chuyển dịch theo chiều tạo ra số mol khí ít h</a:t>
            </a:r>
            <a:r>
              <a:rPr lang="vi-VN" sz="4000">
                <a:solidFill>
                  <a:schemeClr val="accent1">
                    <a:lumMod val="75000"/>
                  </a:schemeClr>
                </a:solidFill>
                <a:latin typeface="Times New Roman" panose="02020603050405020304" pitchFamily="18" charset="0"/>
                <a:ea typeface="Times New Roman" panose="02020603050405020304" pitchFamily="18" charset="0"/>
              </a:rPr>
              <a:t>ơn</a:t>
            </a:r>
            <a:r>
              <a:rPr lang="en-US" sz="4000">
                <a:solidFill>
                  <a:schemeClr val="accent1">
                    <a:lumMod val="75000"/>
                  </a:schemeClr>
                </a:solidFill>
                <a:latin typeface="Times New Roman" panose="02020603050405020304" pitchFamily="18" charset="0"/>
                <a:ea typeface="Times New Roman" panose="02020603050405020304" pitchFamily="18" charset="0"/>
              </a:rPr>
              <a:t> </a:t>
            </a:r>
            <a:r>
              <a:rPr lang="it-IT" sz="4000">
                <a:solidFill>
                  <a:schemeClr val="accent1">
                    <a:lumMod val="75000"/>
                  </a:schemeClr>
                </a:solidFill>
                <a:latin typeface="Times New Roman" panose="02020603050405020304" pitchFamily="18" charset="0"/>
                <a:ea typeface="Times New Roman" panose="02020603050405020304" pitchFamily="18" charset="0"/>
              </a:rPr>
              <a:t>=&gt; Chiều nghịch.</a:t>
            </a:r>
            <a:endParaRPr lang="en-US" sz="4000">
              <a:solidFill>
                <a:schemeClr val="accent1">
                  <a:lumMod val="75000"/>
                </a:schemeClr>
              </a:solidFill>
              <a:effectLst/>
              <a:latin typeface="Times New Roman" panose="02020603050405020304" pitchFamily="18" charset="0"/>
              <a:ea typeface="Times New Roman" panose="02020603050405020304" pitchFamily="18" charset="0"/>
            </a:endParaRPr>
          </a:p>
          <a:p>
            <a:pPr marL="342900" lvl="0" indent="-342900" algn="just">
              <a:buFont typeface="+mj-lt"/>
              <a:buAutoNum type="arabicParenBoth"/>
              <a:tabLst>
                <a:tab pos="180340" algn="l"/>
              </a:tabLst>
            </a:pPr>
            <a:r>
              <a:rPr lang="en-US" sz="4000">
                <a:solidFill>
                  <a:schemeClr val="accent1">
                    <a:lumMod val="75000"/>
                  </a:schemeClr>
                </a:solidFill>
                <a:effectLst/>
                <a:latin typeface="Times New Roman" panose="02020603050405020304" pitchFamily="18" charset="0"/>
                <a:ea typeface="Times New Roman" panose="02020603050405020304" pitchFamily="18" charset="0"/>
              </a:rPr>
              <a:t> Dùng chất xúc tác </a:t>
            </a:r>
            <a:r>
              <a:rPr lang="it-IT" sz="4000">
                <a:solidFill>
                  <a:schemeClr val="accent1">
                    <a:lumMod val="75000"/>
                  </a:schemeClr>
                </a:solidFill>
                <a:latin typeface="Times New Roman" panose="02020603050405020304" pitchFamily="18" charset="0"/>
                <a:ea typeface="Times New Roman" panose="02020603050405020304" pitchFamily="18" charset="0"/>
              </a:rPr>
              <a:t>=&gt; CB không chuyển dịch. </a:t>
            </a:r>
            <a:endParaRPr lang="en-US" sz="4000">
              <a:solidFill>
                <a:schemeClr val="accent1">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84542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185988" cy="21859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0AF76B2-4D0F-DAFA-841E-F14F3BB46C99}"/>
              </a:ext>
            </a:extLst>
          </p:cNvPr>
          <p:cNvSpPr txBox="1"/>
          <p:nvPr/>
        </p:nvSpPr>
        <p:spPr>
          <a:xfrm>
            <a:off x="2185988" y="797466"/>
            <a:ext cx="8686205" cy="1015663"/>
          </a:xfrm>
          <a:prstGeom prst="rect">
            <a:avLst/>
          </a:prstGeom>
          <a:solidFill>
            <a:schemeClr val="accent3"/>
          </a:solidFill>
        </p:spPr>
        <p:txBody>
          <a:bodyPr wrap="square">
            <a:spAutoFit/>
          </a:bodyPr>
          <a:lstStyle/>
          <a:p>
            <a:pPr algn="ctr" defTabSz="1371600">
              <a:spcBef>
                <a:spcPct val="50000"/>
              </a:spcBef>
            </a:pPr>
            <a:r>
              <a:rPr lang="en-US" altLang="en-US" sz="6000" b="1">
                <a:solidFill>
                  <a:srgbClr val="0070C0"/>
                </a:solidFill>
                <a:latin typeface="Times New Roman" panose="02020603050405020304" pitchFamily="18" charset="0"/>
              </a:rPr>
              <a:t>BÀI TẬP VẬN DỤNG</a:t>
            </a:r>
            <a:endParaRPr lang="en-US" altLang="en-US" sz="6000" b="1" dirty="0">
              <a:solidFill>
                <a:srgbClr val="0070C0"/>
              </a:solidFill>
              <a:latin typeface="Times New Roman" panose="02020603050405020304" pitchFamily="18" charset="0"/>
            </a:endParaRPr>
          </a:p>
        </p:txBody>
      </p:sp>
      <p:sp>
        <p:nvSpPr>
          <p:cNvPr id="2" name="Rectangle 2">
            <a:extLst>
              <a:ext uri="{FF2B5EF4-FFF2-40B4-BE49-F238E27FC236}">
                <a16:creationId xmlns:a16="http://schemas.microsoft.com/office/drawing/2014/main" id="{E572A348-A2B3-A371-1967-F08648117864}"/>
              </a:ext>
            </a:extLst>
          </p:cNvPr>
          <p:cNvSpPr>
            <a:spLocks noChangeArrowheads="1"/>
          </p:cNvSpPr>
          <p:nvPr/>
        </p:nvSpPr>
        <p:spPr bwMode="auto">
          <a:xfrm>
            <a:off x="1267240" y="-102163"/>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defTabSz="1371600"/>
            <a:endParaRPr lang="vi-VN" sz="2700">
              <a:solidFill>
                <a:srgbClr val="000000"/>
              </a:solidFill>
              <a:latin typeface="Times New Roman"/>
            </a:endParaRPr>
          </a:p>
        </p:txBody>
      </p:sp>
      <p:sp>
        <p:nvSpPr>
          <p:cNvPr id="5" name="Text Box 4">
            <a:extLst>
              <a:ext uri="{FF2B5EF4-FFF2-40B4-BE49-F238E27FC236}">
                <a16:creationId xmlns:a16="http://schemas.microsoft.com/office/drawing/2014/main" id="{69D78A41-EE67-6BD0-205A-44100DEE433D}"/>
              </a:ext>
            </a:extLst>
          </p:cNvPr>
          <p:cNvSpPr txBox="1">
            <a:spLocks noChangeArrowheads="1"/>
          </p:cNvSpPr>
          <p:nvPr/>
        </p:nvSpPr>
        <p:spPr bwMode="auto">
          <a:xfrm>
            <a:off x="2000250" y="2095500"/>
            <a:ext cx="13982700" cy="78483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371600" fontAlgn="base">
              <a:spcBef>
                <a:spcPct val="50000"/>
              </a:spcBef>
              <a:spcAft>
                <a:spcPct val="0"/>
              </a:spcAft>
              <a:defRPr/>
            </a:pPr>
            <a:r>
              <a:rPr lang="en-US" altLang="en-US" sz="4500" b="1" u="sng">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 4</a:t>
            </a:r>
            <a:r>
              <a:rPr lang="en-US" altLang="en-US" sz="45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en-US" sz="4500">
                <a:solidFill>
                  <a:srgbClr val="FF0000"/>
                </a:solidFill>
                <a:latin typeface="Times New Roman" panose="02020603050405020304" pitchFamily="18" charset="0"/>
                <a:cs typeface="Times New Roman" panose="02020603050405020304" pitchFamily="18" charset="0"/>
              </a:rPr>
              <a:t> </a:t>
            </a:r>
            <a:r>
              <a:rPr lang="it-IT" sz="4500">
                <a:solidFill>
                  <a:srgbClr val="FF0000"/>
                </a:solidFill>
              </a:rPr>
              <a:t>Xét các hệ cân bằng sau trong một bình kín:</a:t>
            </a:r>
            <a:endParaRPr lang="en-US" sz="4500">
              <a:solidFill>
                <a:srgbClr val="FF0000"/>
              </a:solidFill>
            </a:endParaRPr>
          </a:p>
        </p:txBody>
      </p:sp>
      <p:graphicFrame>
        <p:nvGraphicFramePr>
          <p:cNvPr id="7" name="Object 6">
            <a:extLst>
              <a:ext uri="{FF2B5EF4-FFF2-40B4-BE49-F238E27FC236}">
                <a16:creationId xmlns:a16="http://schemas.microsoft.com/office/drawing/2014/main" id="{FB79A051-1AD7-9E33-9145-11DF17EDD01C}"/>
              </a:ext>
            </a:extLst>
          </p:cNvPr>
          <p:cNvGraphicFramePr>
            <a:graphicFrameLocks noChangeAspect="1"/>
          </p:cNvGraphicFramePr>
          <p:nvPr>
            <p:extLst>
              <p:ext uri="{D42A27DB-BD31-4B8C-83A1-F6EECF244321}">
                <p14:modId xmlns:p14="http://schemas.microsoft.com/office/powerpoint/2010/main" val="1237734518"/>
              </p:ext>
            </p:extLst>
          </p:nvPr>
        </p:nvGraphicFramePr>
        <p:xfrm>
          <a:off x="3733800" y="2773763"/>
          <a:ext cx="11287125" cy="777875"/>
        </p:xfrm>
        <a:graphic>
          <a:graphicData uri="http://schemas.openxmlformats.org/presentationml/2006/ole">
            <mc:AlternateContent xmlns:mc="http://schemas.openxmlformats.org/markup-compatibility/2006">
              <mc:Choice xmlns:v="urn:schemas-microsoft-com:vml" Requires="v">
                <p:oleObj name="Equation" r:id="rId3" imgW="3504960" imgH="241200" progId="Equation.DSMT4">
                  <p:embed/>
                </p:oleObj>
              </mc:Choice>
              <mc:Fallback>
                <p:oleObj name="Equation" r:id="rId3" imgW="3504960" imgH="241200" progId="Equation.DSMT4">
                  <p:embed/>
                  <p:pic>
                    <p:nvPicPr>
                      <p:cNvPr id="7" name="Object 6">
                        <a:extLst>
                          <a:ext uri="{FF2B5EF4-FFF2-40B4-BE49-F238E27FC236}">
                            <a16:creationId xmlns:a16="http://schemas.microsoft.com/office/drawing/2014/main" id="{FB79A051-1AD7-9E33-9145-11DF17EDD01C}"/>
                          </a:ext>
                        </a:extLst>
                      </p:cNvPr>
                      <p:cNvPicPr/>
                      <p:nvPr/>
                    </p:nvPicPr>
                    <p:blipFill>
                      <a:blip r:embed="rId4"/>
                      <a:stretch>
                        <a:fillRect/>
                      </a:stretch>
                    </p:blipFill>
                    <p:spPr>
                      <a:xfrm>
                        <a:off x="3733800" y="2773763"/>
                        <a:ext cx="11287125" cy="77787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05AAAD9-7861-1E59-2C71-CB25499F75FE}"/>
              </a:ext>
            </a:extLst>
          </p:cNvPr>
          <p:cNvSpPr txBox="1"/>
          <p:nvPr/>
        </p:nvSpPr>
        <p:spPr>
          <a:xfrm>
            <a:off x="685800" y="3467100"/>
            <a:ext cx="16611600" cy="5734903"/>
          </a:xfrm>
          <a:prstGeom prst="rect">
            <a:avLst/>
          </a:prstGeom>
          <a:noFill/>
        </p:spPr>
        <p:txBody>
          <a:bodyPr wrap="square">
            <a:spAutoFit/>
          </a:bodyPr>
          <a:lstStyle/>
          <a:p>
            <a:pPr algn="just">
              <a:spcAft>
                <a:spcPts val="800"/>
              </a:spcAft>
              <a:tabLst>
                <a:tab pos="180340" algn="l"/>
              </a:tabLst>
            </a:pPr>
            <a:r>
              <a:rPr lang="en-US" altLang="en-US" sz="4000" b="1" u="sng">
                <a:solidFill>
                  <a:schemeClr val="accent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Trả lời</a:t>
            </a:r>
            <a:r>
              <a:rPr lang="en-US" altLang="en-US" sz="4000" b="1">
                <a:solidFill>
                  <a:schemeClr val="accent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en-US" sz="4000">
                <a:solidFill>
                  <a:schemeClr val="accent1">
                    <a:lumMod val="75000"/>
                  </a:schemeClr>
                </a:solidFill>
                <a:latin typeface="Times New Roman" panose="02020603050405020304" pitchFamily="18" charset="0"/>
                <a:cs typeface="Times New Roman" panose="02020603050405020304" pitchFamily="18" charset="0"/>
              </a:rPr>
              <a:t> </a:t>
            </a:r>
            <a:endParaRPr lang="en-US" sz="4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rabicParenBoth"/>
              <a:tabLst>
                <a:tab pos="180340" algn="l"/>
              </a:tabLst>
            </a:pPr>
            <a:r>
              <a:rPr lang="it-IT" sz="4000">
                <a:solidFill>
                  <a:schemeClr val="accent1">
                    <a:lumMod val="75000"/>
                  </a:schemeClr>
                </a:solidFill>
                <a:latin typeface="Times New Roman" panose="02020603050405020304" pitchFamily="18" charset="0"/>
                <a:ea typeface="Times New Roman" panose="02020603050405020304" pitchFamily="18" charset="0"/>
              </a:rPr>
              <a:t> Tăng nhiệt độ =&gt; CB chuyển dịch theo chiều thu nhiệt =&gt; Chiều nghịch.</a:t>
            </a:r>
          </a:p>
          <a:p>
            <a:pPr marL="342900" indent="-342900" algn="just">
              <a:buFont typeface="+mj-lt"/>
              <a:buAutoNum type="arabicParenBoth"/>
              <a:tabLst>
                <a:tab pos="180340" algn="l"/>
              </a:tabLst>
            </a:pPr>
            <a:r>
              <a:rPr lang="it-IT" sz="4000">
                <a:solidFill>
                  <a:schemeClr val="accent1">
                    <a:lumMod val="75000"/>
                  </a:schemeClr>
                </a:solidFill>
                <a:effectLst/>
                <a:latin typeface="Times New Roman" panose="02020603050405020304" pitchFamily="18" charset="0"/>
                <a:ea typeface="Times New Roman" panose="02020603050405020304" pitchFamily="18" charset="0"/>
              </a:rPr>
              <a:t> Thêm l</a:t>
            </a:r>
            <a:r>
              <a:rPr lang="vi-VN" sz="4000">
                <a:solidFill>
                  <a:schemeClr val="accent1">
                    <a:lumMod val="75000"/>
                  </a:schemeClr>
                </a:solidFill>
                <a:effectLst/>
                <a:latin typeface="Times New Roman" panose="02020603050405020304" pitchFamily="18" charset="0"/>
                <a:ea typeface="Times New Roman" panose="02020603050405020304" pitchFamily="18" charset="0"/>
              </a:rPr>
              <a:t>ượng</a:t>
            </a:r>
            <a:r>
              <a:rPr lang="en-US" sz="4000">
                <a:solidFill>
                  <a:schemeClr val="accent1">
                    <a:lumMod val="75000"/>
                  </a:schemeClr>
                </a:solidFill>
                <a:effectLst/>
                <a:latin typeface="Times New Roman" panose="02020603050405020304" pitchFamily="18" charset="0"/>
                <a:ea typeface="Times New Roman" panose="02020603050405020304" pitchFamily="18" charset="0"/>
              </a:rPr>
              <a:t> h</a:t>
            </a:r>
            <a:r>
              <a:rPr lang="vi-VN" sz="4000">
                <a:solidFill>
                  <a:schemeClr val="accent1">
                    <a:lumMod val="75000"/>
                  </a:schemeClr>
                </a:solidFill>
                <a:effectLst/>
                <a:latin typeface="Times New Roman" panose="02020603050405020304" pitchFamily="18" charset="0"/>
                <a:ea typeface="Times New Roman" panose="02020603050405020304" pitchFamily="18" charset="0"/>
              </a:rPr>
              <a:t>ơ</a:t>
            </a:r>
            <a:r>
              <a:rPr lang="en-US" sz="4000">
                <a:solidFill>
                  <a:schemeClr val="accent1">
                    <a:lumMod val="75000"/>
                  </a:schemeClr>
                </a:solidFill>
                <a:effectLst/>
                <a:latin typeface="Times New Roman" panose="02020603050405020304" pitchFamily="18" charset="0"/>
                <a:ea typeface="Times New Roman" panose="02020603050405020304" pitchFamily="18" charset="0"/>
              </a:rPr>
              <a:t>i n</a:t>
            </a:r>
            <a:r>
              <a:rPr lang="vi-VN" sz="4000">
                <a:solidFill>
                  <a:schemeClr val="accent1">
                    <a:lumMod val="75000"/>
                  </a:schemeClr>
                </a:solidFill>
                <a:effectLst/>
                <a:latin typeface="Times New Roman" panose="02020603050405020304" pitchFamily="18" charset="0"/>
                <a:ea typeface="Times New Roman" panose="02020603050405020304" pitchFamily="18" charset="0"/>
              </a:rPr>
              <a:t>ước</a:t>
            </a:r>
            <a:r>
              <a:rPr lang="en-US" sz="4000">
                <a:solidFill>
                  <a:schemeClr val="accent1">
                    <a:lumMod val="75000"/>
                  </a:schemeClr>
                </a:solidFill>
                <a:effectLst/>
                <a:latin typeface="Times New Roman" panose="02020603050405020304" pitchFamily="18" charset="0"/>
                <a:ea typeface="Times New Roman" panose="02020603050405020304" pitchFamily="18" charset="0"/>
              </a:rPr>
              <a:t> vào hệ </a:t>
            </a:r>
            <a:r>
              <a:rPr lang="it-IT" sz="4000">
                <a:solidFill>
                  <a:schemeClr val="accent1">
                    <a:lumMod val="75000"/>
                  </a:schemeClr>
                </a:solidFill>
                <a:latin typeface="Times New Roman" panose="02020603050405020304" pitchFamily="18" charset="0"/>
                <a:ea typeface="Times New Roman" panose="02020603050405020304" pitchFamily="18" charset="0"/>
              </a:rPr>
              <a:t>=&gt; CB chuyển dịch theo chiều làm giảm [H</a:t>
            </a:r>
            <a:r>
              <a:rPr lang="it-IT" sz="4000" baseline="-25000">
                <a:solidFill>
                  <a:schemeClr val="accent1">
                    <a:lumMod val="75000"/>
                  </a:schemeClr>
                </a:solidFill>
                <a:latin typeface="Times New Roman" panose="02020603050405020304" pitchFamily="18" charset="0"/>
                <a:ea typeface="Times New Roman" panose="02020603050405020304" pitchFamily="18" charset="0"/>
              </a:rPr>
              <a:t>2</a:t>
            </a:r>
            <a:r>
              <a:rPr lang="it-IT" sz="4000">
                <a:solidFill>
                  <a:schemeClr val="accent1">
                    <a:lumMod val="75000"/>
                  </a:schemeClr>
                </a:solidFill>
                <a:latin typeface="Times New Roman" panose="02020603050405020304" pitchFamily="18" charset="0"/>
                <a:ea typeface="Times New Roman" panose="02020603050405020304" pitchFamily="18" charset="0"/>
              </a:rPr>
              <a:t>O]</a:t>
            </a:r>
            <a:r>
              <a:rPr lang="en-US" sz="4000">
                <a:solidFill>
                  <a:schemeClr val="accent1">
                    <a:lumMod val="75000"/>
                  </a:schemeClr>
                </a:solidFill>
                <a:latin typeface="Times New Roman" panose="02020603050405020304" pitchFamily="18" charset="0"/>
                <a:ea typeface="Times New Roman" panose="02020603050405020304" pitchFamily="18" charset="0"/>
              </a:rPr>
              <a:t> </a:t>
            </a:r>
            <a:r>
              <a:rPr lang="it-IT" sz="4000">
                <a:solidFill>
                  <a:schemeClr val="accent1">
                    <a:lumMod val="75000"/>
                  </a:schemeClr>
                </a:solidFill>
                <a:latin typeface="Times New Roman" panose="02020603050405020304" pitchFamily="18" charset="0"/>
                <a:ea typeface="Times New Roman" panose="02020603050405020304" pitchFamily="18" charset="0"/>
              </a:rPr>
              <a:t>=&gt; Chiều thuận.</a:t>
            </a:r>
            <a:endParaRPr lang="en-US" sz="4000">
              <a:solidFill>
                <a:schemeClr val="accent1">
                  <a:lumMod val="75000"/>
                </a:schemeClr>
              </a:solidFill>
              <a:effectLst/>
              <a:latin typeface="Times New Roman" panose="02020603050405020304" pitchFamily="18" charset="0"/>
              <a:ea typeface="Times New Roman" panose="02020603050405020304" pitchFamily="18" charset="0"/>
            </a:endParaRPr>
          </a:p>
          <a:p>
            <a:pPr marL="342900" lvl="0" indent="-342900" algn="just">
              <a:buFont typeface="+mj-lt"/>
              <a:buAutoNum type="arabicParenBoth"/>
              <a:tabLst>
                <a:tab pos="180340" algn="l"/>
              </a:tabLst>
            </a:pPr>
            <a:r>
              <a:rPr lang="en-US" sz="4000">
                <a:solidFill>
                  <a:schemeClr val="accent1">
                    <a:lumMod val="75000"/>
                  </a:schemeClr>
                </a:solidFill>
                <a:latin typeface="Times New Roman" panose="02020603050405020304" pitchFamily="18" charset="0"/>
                <a:ea typeface="Times New Roman" panose="02020603050405020304" pitchFamily="18" charset="0"/>
              </a:rPr>
              <a:t> Thêm khí H</a:t>
            </a:r>
            <a:r>
              <a:rPr lang="en-US" sz="4000" baseline="-25000">
                <a:solidFill>
                  <a:schemeClr val="accent1">
                    <a:lumMod val="75000"/>
                  </a:schemeClr>
                </a:solidFill>
                <a:latin typeface="Times New Roman" panose="02020603050405020304" pitchFamily="18" charset="0"/>
                <a:ea typeface="Times New Roman" panose="02020603050405020304" pitchFamily="18" charset="0"/>
              </a:rPr>
              <a:t>2</a:t>
            </a:r>
            <a:r>
              <a:rPr lang="en-US" sz="4000">
                <a:solidFill>
                  <a:schemeClr val="accent1">
                    <a:lumMod val="75000"/>
                  </a:schemeClr>
                </a:solidFill>
                <a:latin typeface="Times New Roman" panose="02020603050405020304" pitchFamily="18" charset="0"/>
                <a:ea typeface="Times New Roman" panose="02020603050405020304" pitchFamily="18" charset="0"/>
              </a:rPr>
              <a:t> vào hệ </a:t>
            </a:r>
            <a:r>
              <a:rPr lang="it-IT" sz="4000">
                <a:solidFill>
                  <a:schemeClr val="accent1">
                    <a:lumMod val="75000"/>
                  </a:schemeClr>
                </a:solidFill>
                <a:latin typeface="Times New Roman" panose="02020603050405020304" pitchFamily="18" charset="0"/>
                <a:ea typeface="Times New Roman" panose="02020603050405020304" pitchFamily="18" charset="0"/>
              </a:rPr>
              <a:t>=&gt; CB chuyển dịch theo chiều làm giảm [H</a:t>
            </a:r>
            <a:r>
              <a:rPr lang="it-IT" sz="4000" baseline="-25000">
                <a:solidFill>
                  <a:schemeClr val="accent1">
                    <a:lumMod val="75000"/>
                  </a:schemeClr>
                </a:solidFill>
                <a:latin typeface="Times New Roman" panose="02020603050405020304" pitchFamily="18" charset="0"/>
                <a:ea typeface="Times New Roman" panose="02020603050405020304" pitchFamily="18" charset="0"/>
              </a:rPr>
              <a:t>2</a:t>
            </a:r>
            <a:r>
              <a:rPr lang="it-IT" sz="4000">
                <a:solidFill>
                  <a:schemeClr val="accent1">
                    <a:lumMod val="75000"/>
                  </a:schemeClr>
                </a:solidFill>
                <a:latin typeface="Times New Roman" panose="02020603050405020304" pitchFamily="18" charset="0"/>
                <a:ea typeface="Times New Roman" panose="02020603050405020304" pitchFamily="18" charset="0"/>
              </a:rPr>
              <a:t>]</a:t>
            </a:r>
            <a:r>
              <a:rPr lang="en-US" sz="4000">
                <a:solidFill>
                  <a:schemeClr val="accent1">
                    <a:lumMod val="75000"/>
                  </a:schemeClr>
                </a:solidFill>
                <a:latin typeface="Times New Roman" panose="02020603050405020304" pitchFamily="18" charset="0"/>
                <a:ea typeface="Times New Roman" panose="02020603050405020304" pitchFamily="18" charset="0"/>
              </a:rPr>
              <a:t> </a:t>
            </a:r>
            <a:r>
              <a:rPr lang="it-IT" sz="4000">
                <a:solidFill>
                  <a:schemeClr val="accent1">
                    <a:lumMod val="75000"/>
                  </a:schemeClr>
                </a:solidFill>
                <a:latin typeface="Times New Roman" panose="02020603050405020304" pitchFamily="18" charset="0"/>
                <a:ea typeface="Times New Roman" panose="02020603050405020304" pitchFamily="18" charset="0"/>
              </a:rPr>
              <a:t>=&gt; Chiều nghịch.</a:t>
            </a:r>
          </a:p>
          <a:p>
            <a:pPr marL="342900" lvl="0" indent="-342900" algn="just">
              <a:buFont typeface="+mj-lt"/>
              <a:buAutoNum type="arabicParenBoth"/>
              <a:tabLst>
                <a:tab pos="180340" algn="l"/>
              </a:tabLst>
            </a:pPr>
            <a:r>
              <a:rPr lang="en-US" sz="4000">
                <a:solidFill>
                  <a:schemeClr val="accent1">
                    <a:lumMod val="75000"/>
                  </a:schemeClr>
                </a:solidFill>
                <a:effectLst/>
                <a:latin typeface="Times New Roman" panose="02020603050405020304" pitchFamily="18" charset="0"/>
                <a:ea typeface="Times New Roman" panose="02020603050405020304" pitchFamily="18" charset="0"/>
              </a:rPr>
              <a:t> </a:t>
            </a:r>
            <a:r>
              <a:rPr lang="it-IT" sz="4000">
                <a:solidFill>
                  <a:schemeClr val="accent1">
                    <a:lumMod val="75000"/>
                  </a:schemeClr>
                </a:solidFill>
                <a:effectLst/>
                <a:latin typeface="Times New Roman" panose="02020603050405020304" pitchFamily="18" charset="0"/>
                <a:ea typeface="Times New Roman" panose="02020603050405020304" pitchFamily="18" charset="0"/>
              </a:rPr>
              <a:t>Tăng áp suất </a:t>
            </a:r>
            <a:r>
              <a:rPr lang="it-IT" sz="4000">
                <a:solidFill>
                  <a:schemeClr val="accent1">
                    <a:lumMod val="75000"/>
                  </a:schemeClr>
                </a:solidFill>
                <a:latin typeface="Times New Roman" panose="02020603050405020304" pitchFamily="18" charset="0"/>
                <a:ea typeface="Times New Roman" panose="02020603050405020304" pitchFamily="18" charset="0"/>
              </a:rPr>
              <a:t>hệ =&gt; CB không chuyển dịch </a:t>
            </a:r>
            <a:r>
              <a:rPr lang="en-US" sz="4000">
                <a:solidFill>
                  <a:schemeClr val="accent1">
                    <a:lumMod val="75000"/>
                  </a:schemeClr>
                </a:solidFill>
                <a:latin typeface="Times New Roman" panose="02020603050405020304" pitchFamily="18" charset="0"/>
                <a:ea typeface="Times New Roman" panose="02020603050405020304" pitchFamily="18" charset="0"/>
              </a:rPr>
              <a:t>(vì số mol khí 2 vế ph</a:t>
            </a:r>
            <a:r>
              <a:rPr lang="vi-VN" sz="4000">
                <a:solidFill>
                  <a:schemeClr val="accent1">
                    <a:lumMod val="75000"/>
                  </a:schemeClr>
                </a:solidFill>
                <a:latin typeface="Times New Roman" panose="02020603050405020304" pitchFamily="18" charset="0"/>
                <a:ea typeface="Times New Roman" panose="02020603050405020304" pitchFamily="18" charset="0"/>
              </a:rPr>
              <a:t>ươ</a:t>
            </a:r>
            <a:r>
              <a:rPr lang="en-US" sz="4000">
                <a:solidFill>
                  <a:schemeClr val="accent1">
                    <a:lumMod val="75000"/>
                  </a:schemeClr>
                </a:solidFill>
                <a:latin typeface="Times New Roman" panose="02020603050405020304" pitchFamily="18" charset="0"/>
                <a:ea typeface="Times New Roman" panose="02020603050405020304" pitchFamily="18" charset="0"/>
              </a:rPr>
              <a:t>ng trình bằng nhau).</a:t>
            </a:r>
            <a:endParaRPr lang="en-US" sz="4000">
              <a:solidFill>
                <a:schemeClr val="accent1">
                  <a:lumMod val="75000"/>
                </a:schemeClr>
              </a:solidFill>
              <a:effectLst/>
              <a:latin typeface="Times New Roman" panose="02020603050405020304" pitchFamily="18" charset="0"/>
              <a:ea typeface="Times New Roman" panose="02020603050405020304" pitchFamily="18" charset="0"/>
            </a:endParaRPr>
          </a:p>
          <a:p>
            <a:pPr marL="342900" lvl="0" indent="-342900" algn="just">
              <a:buFont typeface="+mj-lt"/>
              <a:buAutoNum type="arabicParenBoth"/>
              <a:tabLst>
                <a:tab pos="180340" algn="l"/>
              </a:tabLst>
            </a:pPr>
            <a:r>
              <a:rPr lang="en-US" sz="4000">
                <a:solidFill>
                  <a:schemeClr val="accent1">
                    <a:lumMod val="75000"/>
                  </a:schemeClr>
                </a:solidFill>
                <a:effectLst/>
                <a:latin typeface="Times New Roman" panose="02020603050405020304" pitchFamily="18" charset="0"/>
                <a:ea typeface="Times New Roman" panose="02020603050405020304" pitchFamily="18" charset="0"/>
              </a:rPr>
              <a:t> Dùng chất xúc tác </a:t>
            </a:r>
            <a:r>
              <a:rPr lang="it-IT" sz="4000">
                <a:solidFill>
                  <a:schemeClr val="accent1">
                    <a:lumMod val="75000"/>
                  </a:schemeClr>
                </a:solidFill>
                <a:latin typeface="Times New Roman" panose="02020603050405020304" pitchFamily="18" charset="0"/>
                <a:ea typeface="Times New Roman" panose="02020603050405020304" pitchFamily="18" charset="0"/>
              </a:rPr>
              <a:t>=&gt; CB không chuyển dịch. </a:t>
            </a:r>
            <a:endParaRPr lang="en-US" sz="4000">
              <a:solidFill>
                <a:schemeClr val="accent1">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08180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185988" cy="21859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0AF76B2-4D0F-DAFA-841E-F14F3BB46C99}"/>
              </a:ext>
            </a:extLst>
          </p:cNvPr>
          <p:cNvSpPr txBox="1"/>
          <p:nvPr/>
        </p:nvSpPr>
        <p:spPr>
          <a:xfrm>
            <a:off x="2185988" y="797466"/>
            <a:ext cx="8686205" cy="1015663"/>
          </a:xfrm>
          <a:prstGeom prst="rect">
            <a:avLst/>
          </a:prstGeom>
          <a:solidFill>
            <a:schemeClr val="accent3"/>
          </a:solidFill>
        </p:spPr>
        <p:txBody>
          <a:bodyPr wrap="square">
            <a:spAutoFit/>
          </a:bodyPr>
          <a:lstStyle/>
          <a:p>
            <a:pPr algn="ctr" defTabSz="1371600">
              <a:spcBef>
                <a:spcPct val="50000"/>
              </a:spcBef>
            </a:pPr>
            <a:r>
              <a:rPr lang="en-US" altLang="en-US" sz="6000" b="1">
                <a:solidFill>
                  <a:srgbClr val="0070C0"/>
                </a:solidFill>
                <a:latin typeface="Times New Roman" panose="02020603050405020304" pitchFamily="18" charset="0"/>
              </a:rPr>
              <a:t>BÀI TẬP VẬN DỤNG</a:t>
            </a:r>
            <a:endParaRPr lang="en-US" altLang="en-US" sz="6000" b="1" dirty="0">
              <a:solidFill>
                <a:srgbClr val="0070C0"/>
              </a:solidFill>
              <a:latin typeface="Times New Roman" panose="02020603050405020304" pitchFamily="18" charset="0"/>
            </a:endParaRPr>
          </a:p>
        </p:txBody>
      </p:sp>
      <p:sp>
        <p:nvSpPr>
          <p:cNvPr id="2" name="Rectangle 2">
            <a:extLst>
              <a:ext uri="{FF2B5EF4-FFF2-40B4-BE49-F238E27FC236}">
                <a16:creationId xmlns:a16="http://schemas.microsoft.com/office/drawing/2014/main" id="{E572A348-A2B3-A371-1967-F08648117864}"/>
              </a:ext>
            </a:extLst>
          </p:cNvPr>
          <p:cNvSpPr>
            <a:spLocks noChangeArrowheads="1"/>
          </p:cNvSpPr>
          <p:nvPr/>
        </p:nvSpPr>
        <p:spPr bwMode="auto">
          <a:xfrm>
            <a:off x="1267240" y="-102163"/>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defTabSz="1371600"/>
            <a:endParaRPr lang="vi-VN" sz="2700">
              <a:solidFill>
                <a:srgbClr val="000000"/>
              </a:solidFill>
              <a:latin typeface="Times New Roman"/>
            </a:endParaRPr>
          </a:p>
        </p:txBody>
      </p:sp>
      <p:sp>
        <p:nvSpPr>
          <p:cNvPr id="3" name="Text Box 4">
            <a:extLst>
              <a:ext uri="{FF2B5EF4-FFF2-40B4-BE49-F238E27FC236}">
                <a16:creationId xmlns:a16="http://schemas.microsoft.com/office/drawing/2014/main" id="{D4372F4D-0157-644B-AF37-848DF8222C82}"/>
              </a:ext>
            </a:extLst>
          </p:cNvPr>
          <p:cNvSpPr txBox="1">
            <a:spLocks noChangeArrowheads="1"/>
          </p:cNvSpPr>
          <p:nvPr/>
        </p:nvSpPr>
        <p:spPr bwMode="auto">
          <a:xfrm>
            <a:off x="1849001" y="2265293"/>
            <a:ext cx="13982700" cy="78483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371600" fontAlgn="base">
              <a:spcBef>
                <a:spcPct val="50000"/>
              </a:spcBef>
              <a:spcAft>
                <a:spcPct val="0"/>
              </a:spcAft>
              <a:defRPr/>
            </a:pPr>
            <a:r>
              <a:rPr lang="en-US" altLang="en-US" sz="4500" b="1" u="sng">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 5</a:t>
            </a:r>
            <a:r>
              <a:rPr lang="en-US" altLang="en-US" sz="45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en-US" sz="4500">
                <a:solidFill>
                  <a:srgbClr val="FF0000"/>
                </a:solidFill>
                <a:latin typeface="Times New Roman" panose="02020603050405020304" pitchFamily="18" charset="0"/>
                <a:cs typeface="Times New Roman" panose="02020603050405020304" pitchFamily="18" charset="0"/>
              </a:rPr>
              <a:t> </a:t>
            </a:r>
            <a:r>
              <a:rPr lang="it-IT" sz="4500">
                <a:solidFill>
                  <a:srgbClr val="FF0000"/>
                </a:solidFill>
              </a:rPr>
              <a:t>Cho phản ứng sau:</a:t>
            </a:r>
            <a:endParaRPr lang="en-US" sz="4500">
              <a:solidFill>
                <a:srgbClr val="FF0000"/>
              </a:solidFill>
            </a:endParaRPr>
          </a:p>
        </p:txBody>
      </p:sp>
      <p:graphicFrame>
        <p:nvGraphicFramePr>
          <p:cNvPr id="6" name="Object 5">
            <a:extLst>
              <a:ext uri="{FF2B5EF4-FFF2-40B4-BE49-F238E27FC236}">
                <a16:creationId xmlns:a16="http://schemas.microsoft.com/office/drawing/2014/main" id="{3943794D-339A-926C-9DD5-06ACA4908034}"/>
              </a:ext>
            </a:extLst>
          </p:cNvPr>
          <p:cNvGraphicFramePr>
            <a:graphicFrameLocks noChangeAspect="1"/>
          </p:cNvGraphicFramePr>
          <p:nvPr>
            <p:extLst>
              <p:ext uri="{D42A27DB-BD31-4B8C-83A1-F6EECF244321}">
                <p14:modId xmlns:p14="http://schemas.microsoft.com/office/powerpoint/2010/main" val="3257371522"/>
              </p:ext>
            </p:extLst>
          </p:nvPr>
        </p:nvGraphicFramePr>
        <p:xfrm>
          <a:off x="3582551" y="3162116"/>
          <a:ext cx="10342522" cy="788194"/>
        </p:xfrm>
        <a:graphic>
          <a:graphicData uri="http://schemas.openxmlformats.org/presentationml/2006/ole">
            <mc:AlternateContent xmlns:mc="http://schemas.openxmlformats.org/markup-compatibility/2006">
              <mc:Choice xmlns:v="urn:schemas-microsoft-com:vml" Requires="v">
                <p:oleObj name="Equation" r:id="rId3" imgW="3250367" imgH="247289" progId="Equation.DSMT4">
                  <p:embed/>
                </p:oleObj>
              </mc:Choice>
              <mc:Fallback>
                <p:oleObj name="Equation" r:id="rId3" imgW="3250367" imgH="247289" progId="Equation.DSMT4">
                  <p:embed/>
                  <p:pic>
                    <p:nvPicPr>
                      <p:cNvPr id="10" name="Object 9">
                        <a:extLst>
                          <a:ext uri="{FF2B5EF4-FFF2-40B4-BE49-F238E27FC236}">
                            <a16:creationId xmlns:a16="http://schemas.microsoft.com/office/drawing/2014/main" id="{240B1014-64AE-1A1E-74BA-8FA4E12D0256}"/>
                          </a:ext>
                        </a:extLst>
                      </p:cNvPr>
                      <p:cNvPicPr/>
                      <p:nvPr/>
                    </p:nvPicPr>
                    <p:blipFill>
                      <a:blip r:embed="rId4"/>
                      <a:stretch>
                        <a:fillRect/>
                      </a:stretch>
                    </p:blipFill>
                    <p:spPr>
                      <a:xfrm>
                        <a:off x="3582551" y="3162116"/>
                        <a:ext cx="10342522" cy="788194"/>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F4A2701-5510-0DAD-53B2-4ACA106482D4}"/>
              </a:ext>
            </a:extLst>
          </p:cNvPr>
          <p:cNvSpPr txBox="1"/>
          <p:nvPr/>
        </p:nvSpPr>
        <p:spPr>
          <a:xfrm>
            <a:off x="1675249" y="3896261"/>
            <a:ext cx="14937502" cy="2058833"/>
          </a:xfrm>
          <a:prstGeom prst="rect">
            <a:avLst/>
          </a:prstGeom>
          <a:noFill/>
        </p:spPr>
        <p:txBody>
          <a:bodyPr wrap="square">
            <a:spAutoFit/>
          </a:bodyPr>
          <a:lstStyle/>
          <a:p>
            <a:pPr algn="just">
              <a:lnSpc>
                <a:spcPct val="150000"/>
              </a:lnSpc>
              <a:spcAft>
                <a:spcPts val="800"/>
              </a:spcAft>
              <a:tabLst>
                <a:tab pos="180340" algn="l"/>
              </a:tabLst>
            </a:pPr>
            <a:r>
              <a:rPr lang="en-US" sz="45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Ở trạng thái cân bằng, nếu nồng độ CO và Cl</a:t>
            </a:r>
            <a:r>
              <a:rPr lang="en-US" sz="45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45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đều bằng 0,15 M thì nồng độ COCl</a:t>
            </a:r>
            <a:r>
              <a:rPr lang="en-US" sz="45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45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là bao nhiêu?</a:t>
            </a:r>
            <a:endParaRPr lang="en-US" sz="45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 Box 4">
                <a:extLst>
                  <a:ext uri="{FF2B5EF4-FFF2-40B4-BE49-F238E27FC236}">
                    <a16:creationId xmlns:a16="http://schemas.microsoft.com/office/drawing/2014/main" id="{906597EE-846F-CD71-8AA5-E026FC2ADB75}"/>
                  </a:ext>
                </a:extLst>
              </p:cNvPr>
              <p:cNvSpPr txBox="1">
                <a:spLocks noChangeArrowheads="1"/>
              </p:cNvSpPr>
              <p:nvPr/>
            </p:nvSpPr>
            <p:spPr bwMode="auto">
              <a:xfrm>
                <a:off x="1705728" y="5904409"/>
                <a:ext cx="15591671" cy="2363660"/>
              </a:xfrm>
              <a:prstGeom prst="rect">
                <a:avLst/>
              </a:prstGeom>
              <a:noFill/>
              <a:ln>
                <a:noFill/>
              </a:ln>
              <a:effectLst/>
              <a:extLst>
                <a:ext uri="{909E8E84-426E-40DD-AFC4-6F175D3DCCD1}">
                  <a14:hiddenFill>
                    <a:solidFill>
                      <a:srgbClr val="339966"/>
                    </a:solid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defTabSz="1371600" fontAlgn="base">
                  <a:spcBef>
                    <a:spcPct val="50000"/>
                  </a:spcBef>
                  <a:spcAft>
                    <a:spcPct val="0"/>
                  </a:spcAft>
                  <a:defRPr/>
                </a:pPr>
                <a:r>
                  <a:rPr lang="en-US" altLang="en-US" sz="4500" b="1" u="sng">
                    <a:solidFill>
                      <a:schemeClr val="accent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Trả lời</a:t>
                </a:r>
                <a:r>
                  <a:rPr lang="en-US" altLang="en-US" sz="4500" b="1">
                    <a:solidFill>
                      <a:schemeClr val="accent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en-US" sz="4500">
                    <a:solidFill>
                      <a:schemeClr val="accent1">
                        <a:lumMod val="75000"/>
                      </a:schemeClr>
                    </a:solidFill>
                    <a:latin typeface="Times New Roman" panose="02020603050405020304" pitchFamily="18" charset="0"/>
                    <a:cs typeface="Times New Roman" panose="02020603050405020304" pitchFamily="18" charset="0"/>
                  </a:rPr>
                  <a:t> </a:t>
                </a:r>
                <a:r>
                  <a:rPr lang="en-US" sz="4500">
                    <a:solidFill>
                      <a:schemeClr val="accent1">
                        <a:lumMod val="75000"/>
                      </a:schemeClr>
                    </a:solidFill>
                  </a:rPr>
                  <a:t>K</a:t>
                </a:r>
                <a:r>
                  <a:rPr lang="en-US" sz="4500" baseline="-25000">
                    <a:solidFill>
                      <a:schemeClr val="accent1">
                        <a:lumMod val="75000"/>
                      </a:schemeClr>
                    </a:solidFill>
                  </a:rPr>
                  <a:t>C</a:t>
                </a:r>
                <a:r>
                  <a:rPr lang="en-US" sz="4500">
                    <a:solidFill>
                      <a:schemeClr val="accent1">
                        <a:lumMod val="75000"/>
                      </a:schemeClr>
                    </a:solidFill>
                  </a:rPr>
                  <a:t> = </a:t>
                </a:r>
                <a14:m>
                  <m:oMath xmlns:m="http://schemas.openxmlformats.org/officeDocument/2006/math">
                    <m:f>
                      <m:fPr>
                        <m:ctrlPr>
                          <a:rPr lang="en-US" sz="4500" i="1" smtClean="0">
                            <a:solidFill>
                              <a:schemeClr val="accent1">
                                <a:lumMod val="75000"/>
                              </a:schemeClr>
                            </a:solidFill>
                            <a:latin typeface="Cambria Math" panose="02040503050406030204" pitchFamily="18" charset="0"/>
                          </a:rPr>
                        </m:ctrlPr>
                      </m:fPr>
                      <m:num>
                        <m:r>
                          <m:rPr>
                            <m:nor/>
                          </m:rPr>
                          <a:rPr lang="en-US" sz="4500">
                            <a:solidFill>
                              <a:schemeClr val="accent1">
                                <a:lumMod val="75000"/>
                              </a:schemeClr>
                            </a:solidFill>
                          </a:rPr>
                          <m:t>[</m:t>
                        </m:r>
                        <m:r>
                          <m:rPr>
                            <m:nor/>
                          </m:rPr>
                          <a:rPr lang="en-US" sz="4500">
                            <a:solidFill>
                              <a:schemeClr val="accent1">
                                <a:lumMod val="75000"/>
                              </a:schemeClr>
                            </a:solidFill>
                          </a:rPr>
                          <m:t>CO</m:t>
                        </m:r>
                        <m:r>
                          <m:rPr>
                            <m:nor/>
                          </m:rPr>
                          <a:rPr lang="en-US" sz="4500">
                            <a:solidFill>
                              <a:schemeClr val="accent1">
                                <a:lumMod val="75000"/>
                              </a:schemeClr>
                            </a:solidFill>
                          </a:rPr>
                          <m:t>].[</m:t>
                        </m:r>
                        <m:sSub>
                          <m:sSubPr>
                            <m:ctrlPr>
                              <a:rPr lang="en-US" sz="4500" b="0" i="1" smtClean="0">
                                <a:solidFill>
                                  <a:schemeClr val="accent1">
                                    <a:lumMod val="75000"/>
                                  </a:schemeClr>
                                </a:solidFill>
                                <a:latin typeface="Cambria Math" panose="02040503050406030204" pitchFamily="18" charset="0"/>
                              </a:rPr>
                            </m:ctrlPr>
                          </m:sSubPr>
                          <m:e>
                            <m:r>
                              <m:rPr>
                                <m:nor/>
                              </m:rPr>
                              <a:rPr lang="en-US" sz="4500">
                                <a:solidFill>
                                  <a:schemeClr val="accent1">
                                    <a:lumMod val="75000"/>
                                  </a:schemeClr>
                                </a:solidFill>
                              </a:rPr>
                              <m:t>Cl</m:t>
                            </m:r>
                          </m:e>
                          <m:sub>
                            <m:r>
                              <a:rPr lang="en-US" sz="4500" b="0" i="1" smtClean="0">
                                <a:solidFill>
                                  <a:schemeClr val="accent1">
                                    <a:lumMod val="75000"/>
                                  </a:schemeClr>
                                </a:solidFill>
                                <a:latin typeface="Cambria Math" panose="02040503050406030204" pitchFamily="18" charset="0"/>
                              </a:rPr>
                              <m:t>2</m:t>
                            </m:r>
                          </m:sub>
                        </m:sSub>
                        <m:r>
                          <m:rPr>
                            <m:nor/>
                          </m:rPr>
                          <a:rPr lang="en-US" sz="4500">
                            <a:solidFill>
                              <a:schemeClr val="accent1">
                                <a:lumMod val="75000"/>
                              </a:schemeClr>
                            </a:solidFill>
                          </a:rPr>
                          <m:t>]</m:t>
                        </m:r>
                      </m:num>
                      <m:den>
                        <m:r>
                          <m:rPr>
                            <m:nor/>
                          </m:rPr>
                          <a:rPr lang="en-US" sz="4500">
                            <a:solidFill>
                              <a:schemeClr val="accent1">
                                <a:lumMod val="75000"/>
                              </a:schemeClr>
                            </a:solidFill>
                          </a:rPr>
                          <m:t>[</m:t>
                        </m:r>
                        <m:r>
                          <m:rPr>
                            <m:nor/>
                          </m:rPr>
                          <a:rPr lang="en-US" sz="4500">
                            <a:solidFill>
                              <a:schemeClr val="accent1">
                                <a:lumMod val="75000"/>
                              </a:schemeClr>
                            </a:solidFill>
                          </a:rPr>
                          <m:t>CO</m:t>
                        </m:r>
                        <m:sSub>
                          <m:sSubPr>
                            <m:ctrlPr>
                              <a:rPr lang="en-US" sz="4500" i="1">
                                <a:solidFill>
                                  <a:schemeClr val="accent1">
                                    <a:lumMod val="75000"/>
                                  </a:schemeClr>
                                </a:solidFill>
                                <a:latin typeface="Cambria Math" panose="02040503050406030204" pitchFamily="18" charset="0"/>
                              </a:rPr>
                            </m:ctrlPr>
                          </m:sSubPr>
                          <m:e>
                            <m:r>
                              <m:rPr>
                                <m:nor/>
                              </m:rPr>
                              <a:rPr lang="en-US" sz="4500">
                                <a:solidFill>
                                  <a:schemeClr val="accent1">
                                    <a:lumMod val="75000"/>
                                  </a:schemeClr>
                                </a:solidFill>
                              </a:rPr>
                              <m:t>Cl</m:t>
                            </m:r>
                          </m:e>
                          <m:sub>
                            <m:r>
                              <a:rPr lang="en-US" sz="4500" i="1">
                                <a:solidFill>
                                  <a:schemeClr val="accent1">
                                    <a:lumMod val="75000"/>
                                  </a:schemeClr>
                                </a:solidFill>
                                <a:latin typeface="Cambria Math" panose="02040503050406030204" pitchFamily="18" charset="0"/>
                              </a:rPr>
                              <m:t>2</m:t>
                            </m:r>
                          </m:sub>
                        </m:sSub>
                        <m:r>
                          <m:rPr>
                            <m:nor/>
                          </m:rPr>
                          <a:rPr lang="en-US" sz="4500">
                            <a:solidFill>
                              <a:schemeClr val="accent1">
                                <a:lumMod val="75000"/>
                              </a:schemeClr>
                            </a:solidFill>
                          </a:rPr>
                          <m:t>]</m:t>
                        </m:r>
                      </m:den>
                    </m:f>
                  </m:oMath>
                </a14:m>
                <a:r>
                  <a:rPr lang="en-US" altLang="en-US" sz="4500" b="1">
                    <a:solidFill>
                      <a:schemeClr val="accent1">
                        <a:lumMod val="75000"/>
                      </a:schemeClr>
                    </a:solidFill>
                    <a:effectLst>
                      <a:outerShdw blurRad="38100" dist="38100" dir="2700000" algn="tl">
                        <a:srgbClr val="C0C0C0"/>
                      </a:outerShdw>
                    </a:effectLst>
                    <a:latin typeface="Times New Roman" panose="02020603050405020304" pitchFamily="18" charset="0"/>
                  </a:rPr>
                  <a:t>=</a:t>
                </a:r>
                <a14:m>
                  <m:oMath xmlns:m="http://schemas.openxmlformats.org/officeDocument/2006/math">
                    <m:f>
                      <m:fPr>
                        <m:ctrlPr>
                          <a:rPr lang="en-US" sz="4500" i="1">
                            <a:solidFill>
                              <a:schemeClr val="accent1">
                                <a:lumMod val="75000"/>
                              </a:schemeClr>
                            </a:solidFill>
                            <a:latin typeface="Cambria Math" panose="02040503050406030204" pitchFamily="18" charset="0"/>
                          </a:rPr>
                        </m:ctrlPr>
                      </m:fPr>
                      <m:num>
                        <m:r>
                          <m:rPr>
                            <m:nor/>
                          </m:rPr>
                          <a:rPr lang="en-US" sz="4500" b="0" i="0" smtClean="0">
                            <a:solidFill>
                              <a:schemeClr val="accent1">
                                <a:lumMod val="75000"/>
                              </a:schemeClr>
                            </a:solidFill>
                            <a:latin typeface="Cambria Math" panose="02040503050406030204" pitchFamily="18" charset="0"/>
                          </a:rPr>
                          <m:t>0,15.0,15</m:t>
                        </m:r>
                      </m:num>
                      <m:den>
                        <m:r>
                          <m:rPr>
                            <m:nor/>
                          </m:rPr>
                          <a:rPr lang="en-US" sz="4500">
                            <a:solidFill>
                              <a:schemeClr val="accent1">
                                <a:lumMod val="75000"/>
                              </a:schemeClr>
                            </a:solidFill>
                          </a:rPr>
                          <m:t>[</m:t>
                        </m:r>
                        <m:r>
                          <m:rPr>
                            <m:nor/>
                          </m:rPr>
                          <a:rPr lang="en-US" sz="4500">
                            <a:solidFill>
                              <a:schemeClr val="accent1">
                                <a:lumMod val="75000"/>
                              </a:schemeClr>
                            </a:solidFill>
                          </a:rPr>
                          <m:t>CO</m:t>
                        </m:r>
                        <m:sSub>
                          <m:sSubPr>
                            <m:ctrlPr>
                              <a:rPr lang="en-US" sz="4500" i="1">
                                <a:solidFill>
                                  <a:schemeClr val="accent1">
                                    <a:lumMod val="75000"/>
                                  </a:schemeClr>
                                </a:solidFill>
                                <a:latin typeface="Cambria Math" panose="02040503050406030204" pitchFamily="18" charset="0"/>
                              </a:rPr>
                            </m:ctrlPr>
                          </m:sSubPr>
                          <m:e>
                            <m:r>
                              <m:rPr>
                                <m:nor/>
                              </m:rPr>
                              <a:rPr lang="en-US" sz="4500">
                                <a:solidFill>
                                  <a:schemeClr val="accent1">
                                    <a:lumMod val="75000"/>
                                  </a:schemeClr>
                                </a:solidFill>
                              </a:rPr>
                              <m:t>Cl</m:t>
                            </m:r>
                          </m:e>
                          <m:sub>
                            <m:r>
                              <a:rPr lang="en-US" sz="4500" i="1">
                                <a:solidFill>
                                  <a:schemeClr val="accent1">
                                    <a:lumMod val="75000"/>
                                  </a:schemeClr>
                                </a:solidFill>
                                <a:latin typeface="Cambria Math" panose="02040503050406030204" pitchFamily="18" charset="0"/>
                              </a:rPr>
                              <m:t>2</m:t>
                            </m:r>
                          </m:sub>
                        </m:sSub>
                        <m:r>
                          <m:rPr>
                            <m:nor/>
                          </m:rPr>
                          <a:rPr lang="en-US" sz="4500">
                            <a:solidFill>
                              <a:schemeClr val="accent1">
                                <a:lumMod val="75000"/>
                              </a:schemeClr>
                            </a:solidFill>
                          </a:rPr>
                          <m:t>]</m:t>
                        </m:r>
                      </m:den>
                    </m:f>
                    <m:r>
                      <a:rPr lang="en-US" sz="4500" b="0" i="1" smtClean="0">
                        <a:solidFill>
                          <a:schemeClr val="accent1">
                            <a:lumMod val="75000"/>
                          </a:schemeClr>
                        </a:solidFill>
                        <a:latin typeface="Cambria Math" panose="02040503050406030204" pitchFamily="18" charset="0"/>
                      </a:rPr>
                      <m:t>=8,2.</m:t>
                    </m:r>
                    <m:sSup>
                      <m:sSupPr>
                        <m:ctrlPr>
                          <a:rPr lang="en-US" sz="4500" b="0" i="1" smtClean="0">
                            <a:solidFill>
                              <a:schemeClr val="accent1">
                                <a:lumMod val="75000"/>
                              </a:schemeClr>
                            </a:solidFill>
                            <a:latin typeface="Cambria Math" panose="02040503050406030204" pitchFamily="18" charset="0"/>
                          </a:rPr>
                        </m:ctrlPr>
                      </m:sSupPr>
                      <m:e>
                        <m:r>
                          <a:rPr lang="en-US" sz="4500" i="1">
                            <a:solidFill>
                              <a:schemeClr val="accent1">
                                <a:lumMod val="75000"/>
                              </a:schemeClr>
                            </a:solidFill>
                            <a:latin typeface="Cambria Math" panose="02040503050406030204" pitchFamily="18" charset="0"/>
                          </a:rPr>
                          <m:t>10</m:t>
                        </m:r>
                      </m:e>
                      <m:sup>
                        <m:r>
                          <a:rPr lang="en-US" sz="4500" b="0" i="1" smtClean="0">
                            <a:solidFill>
                              <a:schemeClr val="accent1">
                                <a:lumMod val="75000"/>
                              </a:schemeClr>
                            </a:solidFill>
                            <a:latin typeface="Cambria Math" panose="02040503050406030204" pitchFamily="18" charset="0"/>
                          </a:rPr>
                          <m:t>−2</m:t>
                        </m:r>
                      </m:sup>
                    </m:sSup>
                  </m:oMath>
                </a14:m>
                <a:endParaRPr lang="en-US" sz="4500" b="0">
                  <a:solidFill>
                    <a:schemeClr val="accent1">
                      <a:lumMod val="75000"/>
                    </a:schemeClr>
                  </a:solidFill>
                  <a:latin typeface="Times New Roman" panose="02020603050405020304" pitchFamily="18" charset="0"/>
                </a:endParaRPr>
              </a:p>
              <a:p>
                <a:pPr defTabSz="1371600" fontAlgn="base">
                  <a:spcBef>
                    <a:spcPct val="50000"/>
                  </a:spcBef>
                  <a:spcAft>
                    <a:spcPct val="0"/>
                  </a:spcAft>
                  <a:defRPr/>
                </a:pPr>
                <a:r>
                  <a:rPr lang="en-US" altLang="en-US" sz="4500" b="1">
                    <a:solidFill>
                      <a:schemeClr val="accent1">
                        <a:lumMod val="75000"/>
                      </a:schemeClr>
                    </a:solidFill>
                    <a:effectLst>
                      <a:outerShdw blurRad="38100" dist="38100" dir="2700000" algn="tl">
                        <a:srgbClr val="C0C0C0"/>
                      </a:outerShdw>
                    </a:effectLst>
                    <a:latin typeface="Times New Roman" panose="02020603050405020304" pitchFamily="18" charset="0"/>
                  </a:rPr>
                  <a:t>		=&gt; </a:t>
                </a:r>
                <a14:m>
                  <m:oMath xmlns:m="http://schemas.openxmlformats.org/officeDocument/2006/math">
                    <m:r>
                      <m:rPr>
                        <m:nor/>
                      </m:rPr>
                      <a:rPr lang="en-US" sz="4500">
                        <a:solidFill>
                          <a:schemeClr val="accent1">
                            <a:lumMod val="75000"/>
                          </a:schemeClr>
                        </a:solidFill>
                      </a:rPr>
                      <m:t>[</m:t>
                    </m:r>
                    <m:r>
                      <m:rPr>
                        <m:nor/>
                      </m:rPr>
                      <a:rPr lang="en-US" sz="4500">
                        <a:solidFill>
                          <a:schemeClr val="accent1">
                            <a:lumMod val="75000"/>
                          </a:schemeClr>
                        </a:solidFill>
                      </a:rPr>
                      <m:t>CO</m:t>
                    </m:r>
                    <m:sSub>
                      <m:sSubPr>
                        <m:ctrlPr>
                          <a:rPr lang="en-US" sz="4500" i="1">
                            <a:solidFill>
                              <a:schemeClr val="accent1">
                                <a:lumMod val="75000"/>
                              </a:schemeClr>
                            </a:solidFill>
                            <a:latin typeface="Cambria Math" panose="02040503050406030204" pitchFamily="18" charset="0"/>
                          </a:rPr>
                        </m:ctrlPr>
                      </m:sSubPr>
                      <m:e>
                        <m:r>
                          <m:rPr>
                            <m:nor/>
                          </m:rPr>
                          <a:rPr lang="en-US" sz="4500">
                            <a:solidFill>
                              <a:schemeClr val="accent1">
                                <a:lumMod val="75000"/>
                              </a:schemeClr>
                            </a:solidFill>
                          </a:rPr>
                          <m:t>Cl</m:t>
                        </m:r>
                      </m:e>
                      <m:sub>
                        <m:r>
                          <a:rPr lang="en-US" sz="4500" i="1">
                            <a:solidFill>
                              <a:schemeClr val="accent1">
                                <a:lumMod val="75000"/>
                              </a:schemeClr>
                            </a:solidFill>
                            <a:latin typeface="Cambria Math" panose="02040503050406030204" pitchFamily="18" charset="0"/>
                          </a:rPr>
                          <m:t>2</m:t>
                        </m:r>
                      </m:sub>
                    </m:sSub>
                    <m:r>
                      <a:rPr lang="en-US" sz="4500" i="0">
                        <a:solidFill>
                          <a:schemeClr val="accent1">
                            <a:lumMod val="75000"/>
                          </a:schemeClr>
                        </a:solidFill>
                        <a:latin typeface="Cambria Math" panose="02040503050406030204" pitchFamily="18" charset="0"/>
                      </a:rPr>
                      <m:t>]</m:t>
                    </m:r>
                  </m:oMath>
                </a14:m>
                <a:r>
                  <a:rPr lang="en-US" altLang="en-US" sz="4500">
                    <a:solidFill>
                      <a:schemeClr val="accent1">
                        <a:lumMod val="75000"/>
                      </a:schemeClr>
                    </a:solidFill>
                    <a:latin typeface="Times New Roman" panose="02020603050405020304" pitchFamily="18" charset="0"/>
                  </a:rPr>
                  <a:t>= 0,2744 M.</a:t>
                </a:r>
              </a:p>
            </p:txBody>
          </p:sp>
        </mc:Choice>
        <mc:Fallback xmlns="">
          <p:sp>
            <p:nvSpPr>
              <p:cNvPr id="5" name="Text Box 4">
                <a:extLst>
                  <a:ext uri="{FF2B5EF4-FFF2-40B4-BE49-F238E27FC236}">
                    <a16:creationId xmlns:a16="http://schemas.microsoft.com/office/drawing/2014/main" id="{906597EE-846F-CD71-8AA5-E026FC2ADB75}"/>
                  </a:ext>
                </a:extLst>
              </p:cNvPr>
              <p:cNvSpPr txBox="1">
                <a:spLocks noRot="1" noChangeAspect="1" noMove="1" noResize="1" noEditPoints="1" noAdjustHandles="1" noChangeArrowheads="1" noChangeShapeType="1" noTextEdit="1"/>
              </p:cNvSpPr>
              <p:nvPr/>
            </p:nvSpPr>
            <p:spPr bwMode="auto">
              <a:xfrm>
                <a:off x="1705728" y="5904409"/>
                <a:ext cx="15591671" cy="2363660"/>
              </a:xfrm>
              <a:prstGeom prst="rect">
                <a:avLst/>
              </a:prstGeom>
              <a:blipFill>
                <a:blip r:embed="rId5"/>
                <a:stretch>
                  <a:fillRect l="-1721" b="-13953"/>
                </a:stretch>
              </a:blip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593870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ox(i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Ã¬nh áº£nh cÃ³ liÃ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4997" y="1155472"/>
            <a:ext cx="14575632" cy="740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21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grpSp>
        <p:nvGrpSpPr>
          <p:cNvPr id="2" name="Group 2"/>
          <p:cNvGrpSpPr/>
          <p:nvPr/>
        </p:nvGrpSpPr>
        <p:grpSpPr>
          <a:xfrm>
            <a:off x="690403" y="3303864"/>
            <a:ext cx="17003922" cy="2967891"/>
            <a:chOff x="0" y="-186348"/>
            <a:chExt cx="4875057" cy="850900"/>
          </a:xfrm>
        </p:grpSpPr>
        <p:sp>
          <p:nvSpPr>
            <p:cNvPr id="3" name="Freeform 3"/>
            <p:cNvSpPr/>
            <p:nvPr/>
          </p:nvSpPr>
          <p:spPr>
            <a:xfrm>
              <a:off x="0" y="-105857"/>
              <a:ext cx="4875057" cy="621985"/>
            </a:xfrm>
            <a:custGeom>
              <a:avLst/>
              <a:gdLst/>
              <a:ahLst/>
              <a:cxnLst/>
              <a:rect l="l" t="t" r="r" b="b"/>
              <a:pathLst>
                <a:path w="4875057" h="516128">
                  <a:moveTo>
                    <a:pt x="0" y="0"/>
                  </a:moveTo>
                  <a:lnTo>
                    <a:pt x="4875057" y="0"/>
                  </a:lnTo>
                  <a:lnTo>
                    <a:pt x="4875057" y="516128"/>
                  </a:lnTo>
                  <a:lnTo>
                    <a:pt x="0" y="516128"/>
                  </a:lnTo>
                  <a:close/>
                </a:path>
              </a:pathLst>
            </a:custGeom>
            <a:solidFill>
              <a:srgbClr val="F2FEFF"/>
            </a:solidFill>
            <a:ln w="19050">
              <a:solidFill>
                <a:srgbClr val="FF3131"/>
              </a:solidFill>
            </a:ln>
          </p:spPr>
        </p:sp>
        <p:sp>
          <p:nvSpPr>
            <p:cNvPr id="4" name="TextBox 4"/>
            <p:cNvSpPr txBox="1"/>
            <p:nvPr/>
          </p:nvSpPr>
          <p:spPr>
            <a:xfrm>
              <a:off x="0" y="-186348"/>
              <a:ext cx="4847325" cy="850900"/>
            </a:xfrm>
            <a:prstGeom prst="rect">
              <a:avLst/>
            </a:prstGeom>
          </p:spPr>
          <p:txBody>
            <a:bodyPr lIns="50800" tIns="50800" rIns="50800" bIns="50800" rtlCol="0" anchor="ctr"/>
            <a:lstStyle/>
            <a:p>
              <a:pPr algn="just">
                <a:lnSpc>
                  <a:spcPts val="5850"/>
                </a:lnSpc>
              </a:pPr>
              <a:r>
                <a:rPr lang="en-US" sz="4500">
                  <a:solidFill>
                    <a:srgbClr val="FF0000"/>
                  </a:solidFill>
                  <a:latin typeface="Garet Bold"/>
                </a:rPr>
                <a:t>Phản ứng thuận nghịch</a:t>
              </a:r>
              <a:r>
                <a:rPr lang="en-US" sz="4500">
                  <a:solidFill>
                    <a:srgbClr val="000000"/>
                  </a:solidFill>
                  <a:latin typeface="Garet"/>
                </a:rPr>
                <a:t> là phản ứng xảy ra theo hai chiều trái ngược nhau.  </a:t>
              </a:r>
            </a:p>
          </p:txBody>
        </p:sp>
      </p:grpSp>
      <p:pic>
        <p:nvPicPr>
          <p:cNvPr id="5" name="Picture 5"/>
          <p:cNvPicPr>
            <a:picLocks noChangeAspect="1"/>
          </p:cNvPicPr>
          <p:nvPr/>
        </p:nvPicPr>
        <p:blipFill>
          <a:blip r:embed="rId2"/>
          <a:srcRect/>
          <a:stretch>
            <a:fillRect/>
          </a:stretch>
        </p:blipFill>
        <p:spPr>
          <a:xfrm>
            <a:off x="0" y="7966140"/>
            <a:ext cx="1729041" cy="2320860"/>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56283" y="8270562"/>
            <a:ext cx="1429751" cy="1975477"/>
          </a:xfrm>
          <a:prstGeom prst="rect">
            <a:avLst/>
          </a:prstGeom>
        </p:spPr>
      </p:pic>
      <p:pic>
        <p:nvPicPr>
          <p:cNvPr id="10" name="Picture 10"/>
          <p:cNvPicPr>
            <a:picLocks noChangeAspect="1"/>
          </p:cNvPicPr>
          <p:nvPr/>
        </p:nvPicPr>
        <p:blipFill>
          <a:blip r:embed="rId5"/>
          <a:srcRect/>
          <a:stretch>
            <a:fillRect/>
          </a:stretch>
        </p:blipFill>
        <p:spPr>
          <a:xfrm>
            <a:off x="1553109" y="2543005"/>
            <a:ext cx="9910303" cy="1163181"/>
          </a:xfrm>
          <a:prstGeom prst="rect">
            <a:avLst/>
          </a:prstGeom>
        </p:spPr>
      </p:pic>
      <p:grpSp>
        <p:nvGrpSpPr>
          <p:cNvPr id="21" name="Group 20">
            <a:extLst>
              <a:ext uri="{FF2B5EF4-FFF2-40B4-BE49-F238E27FC236}">
                <a16:creationId xmlns:a16="http://schemas.microsoft.com/office/drawing/2014/main" id="{FA76EC89-400A-30E1-0834-C8588DE0114C}"/>
              </a:ext>
            </a:extLst>
          </p:cNvPr>
          <p:cNvGrpSpPr/>
          <p:nvPr/>
        </p:nvGrpSpPr>
        <p:grpSpPr>
          <a:xfrm>
            <a:off x="642039" y="5868820"/>
            <a:ext cx="17003922" cy="2967891"/>
            <a:chOff x="642039" y="5868820"/>
            <a:chExt cx="17003922" cy="2967891"/>
          </a:xfrm>
        </p:grpSpPr>
        <p:grpSp>
          <p:nvGrpSpPr>
            <p:cNvPr id="6" name="Group 6"/>
            <p:cNvGrpSpPr/>
            <p:nvPr/>
          </p:nvGrpSpPr>
          <p:grpSpPr>
            <a:xfrm>
              <a:off x="642039" y="5868820"/>
              <a:ext cx="17003922" cy="2967891"/>
              <a:chOff x="0" y="-38100"/>
              <a:chExt cx="4875057" cy="850900"/>
            </a:xfrm>
          </p:grpSpPr>
          <p:sp>
            <p:nvSpPr>
              <p:cNvPr id="7" name="Freeform 7"/>
              <p:cNvSpPr/>
              <p:nvPr/>
            </p:nvSpPr>
            <p:spPr>
              <a:xfrm>
                <a:off x="0" y="0"/>
                <a:ext cx="4875057" cy="810512"/>
              </a:xfrm>
              <a:custGeom>
                <a:avLst/>
                <a:gdLst/>
                <a:ahLst/>
                <a:cxnLst/>
                <a:rect l="l" t="t" r="r" b="b"/>
                <a:pathLst>
                  <a:path w="4875057" h="810512">
                    <a:moveTo>
                      <a:pt x="0" y="0"/>
                    </a:moveTo>
                    <a:lnTo>
                      <a:pt x="4875057" y="0"/>
                    </a:lnTo>
                    <a:lnTo>
                      <a:pt x="4875057" y="810512"/>
                    </a:lnTo>
                    <a:lnTo>
                      <a:pt x="0" y="810512"/>
                    </a:lnTo>
                    <a:close/>
                  </a:path>
                </a:pathLst>
              </a:custGeom>
              <a:solidFill>
                <a:srgbClr val="F2FEFF"/>
              </a:solidFill>
              <a:ln w="19050">
                <a:solidFill>
                  <a:srgbClr val="FF3131"/>
                </a:solidFill>
              </a:ln>
            </p:spPr>
          </p:sp>
          <p:sp>
            <p:nvSpPr>
              <p:cNvPr id="8" name="TextBox 8"/>
              <p:cNvSpPr txBox="1"/>
              <p:nvPr/>
            </p:nvSpPr>
            <p:spPr>
              <a:xfrm>
                <a:off x="0" y="-38100"/>
                <a:ext cx="4875057" cy="850900"/>
              </a:xfrm>
              <a:prstGeom prst="rect">
                <a:avLst/>
              </a:prstGeom>
            </p:spPr>
            <p:txBody>
              <a:bodyPr lIns="50800" tIns="50800" rIns="50800" bIns="50800" rtlCol="0" anchor="ctr"/>
              <a:lstStyle/>
              <a:p>
                <a:pPr algn="just">
                  <a:lnSpc>
                    <a:spcPts val="5850"/>
                  </a:lnSpc>
                </a:pPr>
                <a:r>
                  <a:rPr lang="en-US" sz="4500">
                    <a:solidFill>
                      <a:srgbClr val="FF0000"/>
                    </a:solidFill>
                    <a:latin typeface="Garet Bold"/>
                  </a:rPr>
                  <a:t>Kí hiệu:                </a:t>
                </a:r>
                <a:r>
                  <a:rPr lang="en-US" sz="4500">
                    <a:solidFill>
                      <a:srgbClr val="000000"/>
                    </a:solidFill>
                    <a:latin typeface="Garet"/>
                  </a:rPr>
                  <a:t>chỉ chiều phản ứng.</a:t>
                </a:r>
              </a:p>
              <a:p>
                <a:pPr algn="just">
                  <a:lnSpc>
                    <a:spcPts val="7380"/>
                  </a:lnSpc>
                </a:pPr>
                <a:r>
                  <a:rPr lang="en-US" sz="4500">
                    <a:solidFill>
                      <a:srgbClr val="000000"/>
                    </a:solidFill>
                    <a:latin typeface="Garet"/>
                  </a:rPr>
                  <a:t>Chiều từ trái sang phải là </a:t>
                </a:r>
                <a:r>
                  <a:rPr lang="en-US" sz="4500">
                    <a:solidFill>
                      <a:srgbClr val="5E17EB"/>
                    </a:solidFill>
                    <a:latin typeface="Garet"/>
                  </a:rPr>
                  <a:t>chiều thuận</a:t>
                </a:r>
                <a:r>
                  <a:rPr lang="en-US" sz="4500">
                    <a:solidFill>
                      <a:srgbClr val="000000"/>
                    </a:solidFill>
                    <a:latin typeface="Garet"/>
                  </a:rPr>
                  <a:t>, chiều từ phải sang trái là </a:t>
                </a:r>
                <a:r>
                  <a:rPr lang="en-US" sz="4500">
                    <a:solidFill>
                      <a:srgbClr val="5E17EB"/>
                    </a:solidFill>
                    <a:latin typeface="Garet"/>
                  </a:rPr>
                  <a:t>chiều nghịch.</a:t>
                </a:r>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8235" y="6204944"/>
              <a:ext cx="1569454" cy="765109"/>
            </a:xfrm>
            <a:prstGeom prst="rect">
              <a:avLst/>
            </a:prstGeom>
          </p:spPr>
        </p:pic>
      </p:grpSp>
      <p:pic>
        <p:nvPicPr>
          <p:cNvPr id="15" name="Picture 15"/>
          <p:cNvPicPr>
            <a:picLocks noChangeAspect="1"/>
          </p:cNvPicPr>
          <p:nvPr/>
        </p:nvPicPr>
        <p:blipFill>
          <a:blip r:embed="rId8"/>
          <a:srcRect/>
          <a:stretch>
            <a:fillRect/>
          </a:stretch>
        </p:blipFill>
        <p:spPr>
          <a:xfrm>
            <a:off x="16508251" y="9076381"/>
            <a:ext cx="1779749" cy="1185758"/>
          </a:xfrm>
          <a:prstGeom prst="rect">
            <a:avLst/>
          </a:prstGeom>
        </p:spPr>
      </p:pic>
      <p:sp>
        <p:nvSpPr>
          <p:cNvPr id="16" name="TextBox 16"/>
          <p:cNvSpPr txBox="1"/>
          <p:nvPr/>
        </p:nvSpPr>
        <p:spPr>
          <a:xfrm>
            <a:off x="690403" y="241959"/>
            <a:ext cx="17003922" cy="1406525"/>
          </a:xfrm>
          <a:prstGeom prst="rect">
            <a:avLst/>
          </a:prstGeom>
        </p:spPr>
        <p:txBody>
          <a:bodyPr lIns="0" tIns="0" rIns="0" bIns="0" rtlCol="0" anchor="t">
            <a:spAutoFit/>
          </a:bodyPr>
          <a:lstStyle/>
          <a:p>
            <a:pPr>
              <a:lnSpc>
                <a:spcPts val="5500"/>
              </a:lnSpc>
            </a:pPr>
            <a:r>
              <a:rPr lang="en-US" sz="5000">
                <a:solidFill>
                  <a:srgbClr val="A61105"/>
                </a:solidFill>
                <a:latin typeface="Muli Bold Bold"/>
              </a:rPr>
              <a:t>I. PHẢN ỨNG MỘT CHIỀU, PHẢN ỨNG THUẬN NGHỊCH VÀ CÂN BẰNG HÓA HỌC</a:t>
            </a:r>
          </a:p>
        </p:txBody>
      </p:sp>
      <p:sp>
        <p:nvSpPr>
          <p:cNvPr id="17" name="TextBox 17"/>
          <p:cNvSpPr txBox="1"/>
          <p:nvPr/>
        </p:nvSpPr>
        <p:spPr>
          <a:xfrm>
            <a:off x="690403" y="1696109"/>
            <a:ext cx="17003922" cy="711200"/>
          </a:xfrm>
          <a:prstGeom prst="rect">
            <a:avLst/>
          </a:prstGeom>
        </p:spPr>
        <p:txBody>
          <a:bodyPr lIns="0" tIns="0" rIns="0" bIns="0" rtlCol="0" anchor="t">
            <a:spAutoFit/>
          </a:bodyPr>
          <a:lstStyle/>
          <a:p>
            <a:pPr>
              <a:lnSpc>
                <a:spcPts val="5500"/>
              </a:lnSpc>
            </a:pPr>
            <a:r>
              <a:rPr lang="en-US" sz="5000">
                <a:solidFill>
                  <a:srgbClr val="5E17EB"/>
                </a:solidFill>
                <a:latin typeface="Muli Bold Bold"/>
              </a:rPr>
              <a:t>2. Phản ứng thuận nghịch</a:t>
            </a:r>
          </a:p>
        </p:txBody>
      </p:sp>
      <p:grpSp>
        <p:nvGrpSpPr>
          <p:cNvPr id="20" name="Group 19">
            <a:extLst>
              <a:ext uri="{FF2B5EF4-FFF2-40B4-BE49-F238E27FC236}">
                <a16:creationId xmlns:a16="http://schemas.microsoft.com/office/drawing/2014/main" id="{F94B10E2-0D77-FC80-5007-5D18B30D3F59}"/>
              </a:ext>
            </a:extLst>
          </p:cNvPr>
          <p:cNvGrpSpPr/>
          <p:nvPr/>
        </p:nvGrpSpPr>
        <p:grpSpPr>
          <a:xfrm>
            <a:off x="3556129" y="69415"/>
            <a:ext cx="14041468" cy="10671224"/>
            <a:chOff x="3556129" y="69415"/>
            <a:chExt cx="14041468" cy="10671224"/>
          </a:xfrm>
        </p:grpSpPr>
        <p:grpSp>
          <p:nvGrpSpPr>
            <p:cNvPr id="12" name="Group 12"/>
            <p:cNvGrpSpPr/>
            <p:nvPr/>
          </p:nvGrpSpPr>
          <p:grpSpPr>
            <a:xfrm>
              <a:off x="3556129" y="69415"/>
              <a:ext cx="14041468" cy="10671224"/>
              <a:chOff x="0" y="0"/>
              <a:chExt cx="12092092" cy="9284459"/>
            </a:xfrm>
          </p:grpSpPr>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0439" r="10439"/>
              <a:stretch>
                <a:fillRect/>
              </a:stretch>
            </p:blipFill>
            <p:spPr>
              <a:xfrm>
                <a:off x="0" y="0"/>
                <a:ext cx="12092092" cy="9284459"/>
              </a:xfrm>
              <a:prstGeom prst="rect">
                <a:avLst/>
              </a:prstGeom>
            </p:spPr>
          </p:pic>
          <p:sp>
            <p:nvSpPr>
              <p:cNvPr id="14" name="TextBox 14"/>
              <p:cNvSpPr txBox="1"/>
              <p:nvPr/>
            </p:nvSpPr>
            <p:spPr>
              <a:xfrm>
                <a:off x="831508" y="2191376"/>
                <a:ext cx="11260584" cy="3827690"/>
              </a:xfrm>
              <a:prstGeom prst="rect">
                <a:avLst/>
              </a:prstGeom>
            </p:spPr>
            <p:txBody>
              <a:bodyPr wrap="square" lIns="0" tIns="0" rIns="0" bIns="0" rtlCol="0" anchor="t">
                <a:spAutoFit/>
              </a:bodyPr>
              <a:lstStyle/>
              <a:p>
                <a:pPr algn="ctr">
                  <a:lnSpc>
                    <a:spcPts val="5784"/>
                  </a:lnSpc>
                </a:pPr>
                <a:r>
                  <a:rPr lang="en-US" sz="4000">
                    <a:solidFill>
                      <a:srgbClr val="EC1D24"/>
                    </a:solidFill>
                    <a:latin typeface="Muli Bold"/>
                  </a:rPr>
                  <a:t>Trên thực tế có các phản ứng sau:</a:t>
                </a:r>
              </a:p>
              <a:p>
                <a:pPr algn="ctr">
                  <a:lnSpc>
                    <a:spcPts val="5784"/>
                  </a:lnSpc>
                </a:pPr>
                <a:endParaRPr lang="en-US" sz="4000">
                  <a:solidFill>
                    <a:srgbClr val="EC1D24"/>
                  </a:solidFill>
                  <a:latin typeface="Muli Bold"/>
                </a:endParaRPr>
              </a:p>
              <a:p>
                <a:pPr algn="ctr">
                  <a:lnSpc>
                    <a:spcPts val="5784"/>
                  </a:lnSpc>
                  <a:spcBef>
                    <a:spcPct val="0"/>
                  </a:spcBef>
                </a:pPr>
                <a:endParaRPr lang="en-US" sz="4000">
                  <a:solidFill>
                    <a:srgbClr val="EC1D24"/>
                  </a:solidFill>
                  <a:latin typeface="Muli Bold"/>
                </a:endParaRPr>
              </a:p>
              <a:p>
                <a:pPr>
                  <a:lnSpc>
                    <a:spcPts val="5784"/>
                  </a:lnSpc>
                  <a:spcBef>
                    <a:spcPct val="0"/>
                  </a:spcBef>
                </a:pPr>
                <a:endParaRPr lang="en-US" sz="4000">
                  <a:solidFill>
                    <a:srgbClr val="EC1D24"/>
                  </a:solidFill>
                  <a:latin typeface="Muli Bold"/>
                </a:endParaRPr>
              </a:p>
              <a:p>
                <a:pPr>
                  <a:lnSpc>
                    <a:spcPts val="5784"/>
                  </a:lnSpc>
                  <a:spcBef>
                    <a:spcPct val="0"/>
                  </a:spcBef>
                </a:pPr>
                <a:r>
                  <a:rPr lang="en-US" sz="4000">
                    <a:solidFill>
                      <a:srgbClr val="EC1D24"/>
                    </a:solidFill>
                    <a:latin typeface="Muli Bold"/>
                  </a:rPr>
                  <a:t>Vậy có thể viết:                                        được không? tại sao?</a:t>
                </a:r>
              </a:p>
            </p:txBody>
          </p:sp>
        </p:grpSp>
        <p:graphicFrame>
          <p:nvGraphicFramePr>
            <p:cNvPr id="18" name="Object 17">
              <a:extLst>
                <a:ext uri="{FF2B5EF4-FFF2-40B4-BE49-F238E27FC236}">
                  <a16:creationId xmlns:a16="http://schemas.microsoft.com/office/drawing/2014/main" id="{B1D1D729-2D59-184C-310C-805879E272C1}"/>
                </a:ext>
              </a:extLst>
            </p:cNvPr>
            <p:cNvGraphicFramePr>
              <a:graphicFrameLocks noChangeAspect="1"/>
            </p:cNvGraphicFramePr>
            <p:nvPr>
              <p:extLst>
                <p:ext uri="{D42A27DB-BD31-4B8C-83A1-F6EECF244321}">
                  <p14:modId xmlns:p14="http://schemas.microsoft.com/office/powerpoint/2010/main" val="4186558023"/>
                </p:ext>
              </p:extLst>
            </p:nvPr>
          </p:nvGraphicFramePr>
          <p:xfrm>
            <a:off x="7707425" y="3370195"/>
            <a:ext cx="6670077" cy="1591904"/>
          </p:xfrm>
          <a:graphic>
            <a:graphicData uri="http://schemas.openxmlformats.org/presentationml/2006/ole">
              <mc:AlternateContent xmlns:mc="http://schemas.openxmlformats.org/markup-compatibility/2006">
                <mc:Choice xmlns:v="urn:schemas-microsoft-com:vml" Requires="v">
                  <p:oleObj name="Equation" r:id="rId11" imgW="1995694" imgH="475528" progId="Equation.DSMT4">
                    <p:embed/>
                  </p:oleObj>
                </mc:Choice>
                <mc:Fallback>
                  <p:oleObj name="Equation" r:id="rId11" imgW="1995694" imgH="475528" progId="Equation.DSMT4">
                    <p:embed/>
                    <p:pic>
                      <p:nvPicPr>
                        <p:cNvPr id="0" name=""/>
                        <p:cNvPicPr/>
                        <p:nvPr/>
                      </p:nvPicPr>
                      <p:blipFill>
                        <a:blip r:embed="rId12"/>
                        <a:stretch>
                          <a:fillRect/>
                        </a:stretch>
                      </p:blipFill>
                      <p:spPr>
                        <a:xfrm>
                          <a:off x="7707425" y="3370195"/>
                          <a:ext cx="6670077" cy="1591904"/>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03C3EC9-DD87-0A29-7491-CBD4907B5F42}"/>
                </a:ext>
              </a:extLst>
            </p:cNvPr>
            <p:cNvGraphicFramePr>
              <a:graphicFrameLocks noChangeAspect="1"/>
            </p:cNvGraphicFramePr>
            <p:nvPr>
              <p:extLst>
                <p:ext uri="{D42A27DB-BD31-4B8C-83A1-F6EECF244321}">
                  <p14:modId xmlns:p14="http://schemas.microsoft.com/office/powerpoint/2010/main" val="2276915293"/>
                </p:ext>
              </p:extLst>
            </p:nvPr>
          </p:nvGraphicFramePr>
          <p:xfrm>
            <a:off x="8475380" y="5475419"/>
            <a:ext cx="5394526" cy="983306"/>
          </p:xfrm>
          <a:graphic>
            <a:graphicData uri="http://schemas.openxmlformats.org/presentationml/2006/ole">
              <mc:AlternateContent xmlns:mc="http://schemas.openxmlformats.org/markup-compatibility/2006">
                <mc:Choice xmlns:v="urn:schemas-microsoft-com:vml" Requires="v">
                  <p:oleObj name="Equation" r:id="rId13" imgW="1254672" imgH="228239" progId="Equation.DSMT4">
                    <p:embed/>
                  </p:oleObj>
                </mc:Choice>
                <mc:Fallback>
                  <p:oleObj name="Equation" r:id="rId13" imgW="1254672" imgH="228239" progId="Equation.DSMT4">
                    <p:embed/>
                    <p:pic>
                      <p:nvPicPr>
                        <p:cNvPr id="0" name=""/>
                        <p:cNvPicPr/>
                        <p:nvPr/>
                      </p:nvPicPr>
                      <p:blipFill>
                        <a:blip r:embed="rId14"/>
                        <a:stretch>
                          <a:fillRect/>
                        </a:stretch>
                      </p:blipFill>
                      <p:spPr>
                        <a:xfrm>
                          <a:off x="8475380" y="5475419"/>
                          <a:ext cx="5394526" cy="983306"/>
                        </a:xfrm>
                        <a:prstGeom prst="rect">
                          <a:avLst/>
                        </a:prstGeom>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829804" y="8138831"/>
            <a:ext cx="1729041" cy="232086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17964" y="8270561"/>
            <a:ext cx="1429751" cy="1975477"/>
          </a:xfrm>
          <a:prstGeom prst="rect">
            <a:avLst/>
          </a:prstGeom>
        </p:spPr>
      </p:pic>
      <p:pic>
        <p:nvPicPr>
          <p:cNvPr id="4" name="Picture 4"/>
          <p:cNvPicPr>
            <a:picLocks noChangeAspect="1"/>
          </p:cNvPicPr>
          <p:nvPr/>
        </p:nvPicPr>
        <p:blipFill>
          <a:blip r:embed="rId5"/>
          <a:srcRect/>
          <a:stretch>
            <a:fillRect/>
          </a:stretch>
        </p:blipFill>
        <p:spPr>
          <a:xfrm>
            <a:off x="-537384" y="3624800"/>
            <a:ext cx="11241021" cy="4850479"/>
          </a:xfrm>
          <a:prstGeom prst="rect">
            <a:avLst/>
          </a:prstGeom>
        </p:spPr>
      </p:pic>
      <p:pic>
        <p:nvPicPr>
          <p:cNvPr id="5" name="Picture 5"/>
          <p:cNvPicPr>
            <a:picLocks noChangeAspect="1"/>
          </p:cNvPicPr>
          <p:nvPr/>
        </p:nvPicPr>
        <p:blipFill>
          <a:blip r:embed="rId6"/>
          <a:srcRect/>
          <a:stretch>
            <a:fillRect/>
          </a:stretch>
        </p:blipFill>
        <p:spPr>
          <a:xfrm>
            <a:off x="924629" y="2407309"/>
            <a:ext cx="10316393" cy="1222976"/>
          </a:xfrm>
          <a:prstGeom prst="rect">
            <a:avLst/>
          </a:prstGeom>
        </p:spPr>
      </p:pic>
      <p:sp>
        <p:nvSpPr>
          <p:cNvPr id="6" name="TextBox 6"/>
          <p:cNvSpPr txBox="1"/>
          <p:nvPr/>
        </p:nvSpPr>
        <p:spPr>
          <a:xfrm>
            <a:off x="690403" y="241959"/>
            <a:ext cx="17003922" cy="1406525"/>
          </a:xfrm>
          <a:prstGeom prst="rect">
            <a:avLst/>
          </a:prstGeom>
        </p:spPr>
        <p:txBody>
          <a:bodyPr lIns="0" tIns="0" rIns="0" bIns="0" rtlCol="0" anchor="t">
            <a:spAutoFit/>
          </a:bodyPr>
          <a:lstStyle/>
          <a:p>
            <a:pPr>
              <a:lnSpc>
                <a:spcPts val="5500"/>
              </a:lnSpc>
            </a:pPr>
            <a:r>
              <a:rPr lang="en-US" sz="5000">
                <a:solidFill>
                  <a:srgbClr val="A61105"/>
                </a:solidFill>
                <a:latin typeface="Muli Bold Bold"/>
              </a:rPr>
              <a:t>I. PHẢN ỨNG MỘT CHIỀU, PHẢN ỨNG THUẬN NGHỊCH VÀ CÂN BẰNG HÓA HỌC</a:t>
            </a:r>
          </a:p>
        </p:txBody>
      </p:sp>
      <p:sp>
        <p:nvSpPr>
          <p:cNvPr id="7" name="TextBox 7"/>
          <p:cNvSpPr txBox="1"/>
          <p:nvPr/>
        </p:nvSpPr>
        <p:spPr>
          <a:xfrm>
            <a:off x="690403" y="1696109"/>
            <a:ext cx="17003922" cy="711200"/>
          </a:xfrm>
          <a:prstGeom prst="rect">
            <a:avLst/>
          </a:prstGeom>
        </p:spPr>
        <p:txBody>
          <a:bodyPr lIns="0" tIns="0" rIns="0" bIns="0" rtlCol="0" anchor="t">
            <a:spAutoFit/>
          </a:bodyPr>
          <a:lstStyle/>
          <a:p>
            <a:pPr>
              <a:lnSpc>
                <a:spcPts val="5500"/>
              </a:lnSpc>
            </a:pPr>
            <a:r>
              <a:rPr lang="en-US" sz="5000">
                <a:solidFill>
                  <a:srgbClr val="5E17EB"/>
                </a:solidFill>
                <a:latin typeface="Muli Bold Bold"/>
              </a:rPr>
              <a:t>3. Trạng thái cân bằng của phản ứng thuận nghịch</a:t>
            </a:r>
          </a:p>
        </p:txBody>
      </p:sp>
      <p:grpSp>
        <p:nvGrpSpPr>
          <p:cNvPr id="8" name="Group 8"/>
          <p:cNvGrpSpPr/>
          <p:nvPr/>
        </p:nvGrpSpPr>
        <p:grpSpPr>
          <a:xfrm>
            <a:off x="10703638" y="3491909"/>
            <a:ext cx="7584362" cy="4983370"/>
            <a:chOff x="0" y="-38100"/>
            <a:chExt cx="2174451" cy="1428742"/>
          </a:xfrm>
        </p:grpSpPr>
        <p:sp>
          <p:nvSpPr>
            <p:cNvPr id="9" name="Freeform 9"/>
            <p:cNvSpPr/>
            <p:nvPr/>
          </p:nvSpPr>
          <p:spPr>
            <a:xfrm>
              <a:off x="0" y="0"/>
              <a:ext cx="2174451" cy="1390642"/>
            </a:xfrm>
            <a:custGeom>
              <a:avLst/>
              <a:gdLst/>
              <a:ahLst/>
              <a:cxnLst/>
              <a:rect l="l" t="t" r="r" b="b"/>
              <a:pathLst>
                <a:path w="2174451" h="1390642">
                  <a:moveTo>
                    <a:pt x="0" y="0"/>
                  </a:moveTo>
                  <a:lnTo>
                    <a:pt x="2174451" y="0"/>
                  </a:lnTo>
                  <a:lnTo>
                    <a:pt x="2174451" y="1390642"/>
                  </a:lnTo>
                  <a:lnTo>
                    <a:pt x="0" y="1390642"/>
                  </a:lnTo>
                  <a:close/>
                </a:path>
              </a:pathLst>
            </a:custGeom>
            <a:solidFill>
              <a:srgbClr val="F2FEFF"/>
            </a:solidFill>
            <a:ln w="19050">
              <a:solidFill>
                <a:srgbClr val="FF3131"/>
              </a:solidFill>
            </a:ln>
          </p:spPr>
        </p:sp>
        <p:sp>
          <p:nvSpPr>
            <p:cNvPr id="10" name="TextBox 10"/>
            <p:cNvSpPr txBox="1"/>
            <p:nvPr/>
          </p:nvSpPr>
          <p:spPr>
            <a:xfrm>
              <a:off x="0" y="-38100"/>
              <a:ext cx="2174451" cy="1216302"/>
            </a:xfrm>
            <a:prstGeom prst="rect">
              <a:avLst/>
            </a:prstGeom>
          </p:spPr>
          <p:txBody>
            <a:bodyPr lIns="50800" tIns="50800" rIns="50800" bIns="50800" rtlCol="0" anchor="ctr"/>
            <a:lstStyle/>
            <a:p>
              <a:pPr algn="just">
                <a:lnSpc>
                  <a:spcPts val="5850"/>
                </a:lnSpc>
              </a:pPr>
              <a:r>
                <a:rPr lang="en-US" sz="4500">
                  <a:solidFill>
                    <a:srgbClr val="FF0000"/>
                  </a:solidFill>
                  <a:latin typeface="Garet Bold"/>
                </a:rPr>
                <a:t>Nhận xét:</a:t>
              </a:r>
            </a:p>
            <a:p>
              <a:pPr algn="just">
                <a:lnSpc>
                  <a:spcPts val="5850"/>
                </a:lnSpc>
              </a:pPr>
              <a:r>
                <a:rPr lang="en-US" sz="4500">
                  <a:solidFill>
                    <a:srgbClr val="0070C0"/>
                  </a:solidFill>
                  <a:latin typeface="Garet"/>
                </a:rPr>
                <a:t>-</a:t>
              </a:r>
              <a:r>
                <a:rPr lang="en-US" sz="4500">
                  <a:solidFill>
                    <a:srgbClr val="5E17EB"/>
                  </a:solidFill>
                  <a:latin typeface="Garet"/>
                </a:rPr>
                <a:t> Nồng độ H</a:t>
              </a:r>
              <a:r>
                <a:rPr lang="en-US" sz="4500" baseline="-25000">
                  <a:solidFill>
                    <a:srgbClr val="5E17EB"/>
                  </a:solidFill>
                  <a:latin typeface="Garet"/>
                </a:rPr>
                <a:t>2</a:t>
              </a:r>
              <a:r>
                <a:rPr lang="en-US" sz="4500">
                  <a:solidFill>
                    <a:srgbClr val="5E17EB"/>
                  </a:solidFill>
                  <a:latin typeface="Garet"/>
                </a:rPr>
                <a:t> và N</a:t>
              </a:r>
              <a:r>
                <a:rPr lang="en-US" sz="4500" baseline="-25000">
                  <a:solidFill>
                    <a:srgbClr val="5E17EB"/>
                  </a:solidFill>
                  <a:latin typeface="Garet"/>
                </a:rPr>
                <a:t>2</a:t>
              </a:r>
              <a:r>
                <a:rPr lang="en-US" sz="4500">
                  <a:solidFill>
                    <a:srgbClr val="5E17EB"/>
                  </a:solidFill>
                  <a:latin typeface="Garet"/>
                </a:rPr>
                <a:t> giảm, rồi không đổi.</a:t>
              </a:r>
            </a:p>
            <a:p>
              <a:pPr algn="just">
                <a:lnSpc>
                  <a:spcPts val="5850"/>
                </a:lnSpc>
              </a:pPr>
              <a:r>
                <a:rPr lang="en-US" sz="4500">
                  <a:solidFill>
                    <a:srgbClr val="5E17EB"/>
                  </a:solidFill>
                  <a:latin typeface="Garet"/>
                </a:rPr>
                <a:t>- Nồng độ NH</a:t>
              </a:r>
              <a:r>
                <a:rPr lang="en-US" sz="4500" baseline="-25000">
                  <a:solidFill>
                    <a:srgbClr val="5E17EB"/>
                  </a:solidFill>
                  <a:latin typeface="Garet"/>
                </a:rPr>
                <a:t>3</a:t>
              </a:r>
              <a:r>
                <a:rPr lang="en-US" sz="4500">
                  <a:solidFill>
                    <a:srgbClr val="5E17EB"/>
                  </a:solidFill>
                  <a:latin typeface="Garet"/>
                </a:rPr>
                <a:t> tăng, rồi không đổi.</a:t>
              </a:r>
              <a:r>
                <a:rPr lang="en-US" sz="4500">
                  <a:solidFill>
                    <a:srgbClr val="000000"/>
                  </a:solidFill>
                  <a:latin typeface="Garet Bold"/>
                </a:rPr>
                <a:t> </a:t>
              </a:r>
            </a:p>
          </p:txBody>
        </p:sp>
      </p:grpSp>
      <p:grpSp>
        <p:nvGrpSpPr>
          <p:cNvPr id="13" name="Group 12">
            <a:extLst>
              <a:ext uri="{FF2B5EF4-FFF2-40B4-BE49-F238E27FC236}">
                <a16:creationId xmlns:a16="http://schemas.microsoft.com/office/drawing/2014/main" id="{BC28763D-939C-6D50-FB82-1633711EA92A}"/>
              </a:ext>
            </a:extLst>
          </p:cNvPr>
          <p:cNvGrpSpPr/>
          <p:nvPr/>
        </p:nvGrpSpPr>
        <p:grpSpPr>
          <a:xfrm>
            <a:off x="11083897" y="4242499"/>
            <a:ext cx="7474948" cy="4541031"/>
            <a:chOff x="10554648" y="3729530"/>
            <a:chExt cx="7474948" cy="4541031"/>
          </a:xfrm>
        </p:grpSpPr>
        <p:pic>
          <p:nvPicPr>
            <p:cNvPr id="11" name="Picture 14">
              <a:extLst>
                <a:ext uri="{FF2B5EF4-FFF2-40B4-BE49-F238E27FC236}">
                  <a16:creationId xmlns:a16="http://schemas.microsoft.com/office/drawing/2014/main" id="{F68F51E4-40A7-EFE6-D353-18F12AD906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554648" y="3729530"/>
              <a:ext cx="7474948" cy="4541031"/>
            </a:xfrm>
            <a:prstGeom prst="rect">
              <a:avLst/>
            </a:prstGeom>
          </p:spPr>
        </p:pic>
        <p:sp>
          <p:nvSpPr>
            <p:cNvPr id="12" name="TextBox 7">
              <a:extLst>
                <a:ext uri="{FF2B5EF4-FFF2-40B4-BE49-F238E27FC236}">
                  <a16:creationId xmlns:a16="http://schemas.microsoft.com/office/drawing/2014/main" id="{AA5A5B90-C722-CDAB-0629-85971E5B81D1}"/>
                </a:ext>
              </a:extLst>
            </p:cNvPr>
            <p:cNvSpPr txBox="1"/>
            <p:nvPr/>
          </p:nvSpPr>
          <p:spPr>
            <a:xfrm>
              <a:off x="12115800" y="4866025"/>
              <a:ext cx="5298926" cy="2031582"/>
            </a:xfrm>
            <a:prstGeom prst="rect">
              <a:avLst/>
            </a:prstGeom>
          </p:spPr>
          <p:txBody>
            <a:bodyPr wrap="square" lIns="0" tIns="0" rIns="0" bIns="0" rtlCol="0" anchor="t">
              <a:spAutoFit/>
            </a:bodyPr>
            <a:lstStyle/>
            <a:p>
              <a:pPr>
                <a:lnSpc>
                  <a:spcPts val="5500"/>
                </a:lnSpc>
              </a:pPr>
              <a:r>
                <a:rPr lang="en-US" sz="3000">
                  <a:solidFill>
                    <a:srgbClr val="FF0000"/>
                  </a:solidFill>
                  <a:latin typeface="Muli Bold Bold"/>
                </a:rPr>
                <a:t>Nhận xét nồng độ của các chất phản ứng và sản phẩm thay đổi nh</a:t>
              </a:r>
              <a:r>
                <a:rPr lang="vi-VN" sz="3000">
                  <a:solidFill>
                    <a:srgbClr val="FF0000"/>
                  </a:solidFill>
                  <a:latin typeface="Muli Bold Bold"/>
                </a:rPr>
                <a:t>ư</a:t>
              </a:r>
              <a:r>
                <a:rPr lang="en-US" sz="3000">
                  <a:solidFill>
                    <a:srgbClr val="FF0000"/>
                  </a:solidFill>
                  <a:latin typeface="Muli Bold Bold"/>
                </a:rPr>
                <a:t> thế nào?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nodeType="clickEffect">
                                  <p:stCondLst>
                                    <p:cond delay="0"/>
                                  </p:stCondLst>
                                  <p:childTnLst>
                                    <p:animEffect transition="out" filter="strips(downLeft)">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829804" y="8138831"/>
            <a:ext cx="1729041" cy="232086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8270562"/>
            <a:ext cx="1429751" cy="1975477"/>
          </a:xfrm>
          <a:prstGeom prst="rect">
            <a:avLst/>
          </a:prstGeom>
        </p:spPr>
      </p:pic>
      <p:grpSp>
        <p:nvGrpSpPr>
          <p:cNvPr id="4" name="Group 4"/>
          <p:cNvGrpSpPr/>
          <p:nvPr/>
        </p:nvGrpSpPr>
        <p:grpSpPr>
          <a:xfrm>
            <a:off x="9801544" y="2437355"/>
            <a:ext cx="8486456" cy="6037924"/>
            <a:chOff x="0" y="-38100"/>
            <a:chExt cx="2433083" cy="1731084"/>
          </a:xfrm>
        </p:grpSpPr>
        <p:sp>
          <p:nvSpPr>
            <p:cNvPr id="5" name="Freeform 5"/>
            <p:cNvSpPr/>
            <p:nvPr/>
          </p:nvSpPr>
          <p:spPr>
            <a:xfrm>
              <a:off x="0" y="0"/>
              <a:ext cx="2433083" cy="1692984"/>
            </a:xfrm>
            <a:custGeom>
              <a:avLst/>
              <a:gdLst/>
              <a:ahLst/>
              <a:cxnLst/>
              <a:rect l="l" t="t" r="r" b="b"/>
              <a:pathLst>
                <a:path w="2433083" h="1692984">
                  <a:moveTo>
                    <a:pt x="0" y="0"/>
                  </a:moveTo>
                  <a:lnTo>
                    <a:pt x="2433083" y="0"/>
                  </a:lnTo>
                  <a:lnTo>
                    <a:pt x="2433083" y="1692984"/>
                  </a:lnTo>
                  <a:lnTo>
                    <a:pt x="0" y="1692984"/>
                  </a:lnTo>
                  <a:close/>
                </a:path>
              </a:pathLst>
            </a:custGeom>
            <a:solidFill>
              <a:srgbClr val="F2FEFF"/>
            </a:solidFill>
            <a:ln w="19050">
              <a:solidFill>
                <a:srgbClr val="FF3131"/>
              </a:solidFill>
            </a:ln>
          </p:spPr>
        </p:sp>
        <p:sp>
          <p:nvSpPr>
            <p:cNvPr id="6" name="TextBox 6"/>
            <p:cNvSpPr txBox="1"/>
            <p:nvPr/>
          </p:nvSpPr>
          <p:spPr>
            <a:xfrm>
              <a:off x="0" y="-38100"/>
              <a:ext cx="2367543" cy="1453104"/>
            </a:xfrm>
            <a:prstGeom prst="rect">
              <a:avLst/>
            </a:prstGeom>
          </p:spPr>
          <p:txBody>
            <a:bodyPr lIns="50800" tIns="50800" rIns="50800" bIns="50800" rtlCol="0" anchor="ctr"/>
            <a:lstStyle/>
            <a:p>
              <a:pPr algn="just">
                <a:lnSpc>
                  <a:spcPts val="5850"/>
                </a:lnSpc>
              </a:pPr>
              <a:r>
                <a:rPr lang="en-US" sz="4500">
                  <a:solidFill>
                    <a:srgbClr val="FF0000"/>
                  </a:solidFill>
                  <a:latin typeface="Arial" panose="020B0604020202020204" pitchFamily="34" charset="0"/>
                  <a:cs typeface="Arial" panose="020B0604020202020204" pitchFamily="34" charset="0"/>
                </a:rPr>
                <a:t>Trạng thái cân bằng </a:t>
              </a:r>
              <a:r>
                <a:rPr lang="en-US" sz="4500">
                  <a:solidFill>
                    <a:srgbClr val="5E17EB"/>
                  </a:solidFill>
                  <a:latin typeface="Arial" panose="020B0604020202020204" pitchFamily="34" charset="0"/>
                  <a:cs typeface="Arial" panose="020B0604020202020204" pitchFamily="34" charset="0"/>
                </a:rPr>
                <a:t>của phản ứng thuận nghịch là trạng thái mà tại đó </a:t>
              </a:r>
              <a:r>
                <a:rPr lang="en-US" sz="4500">
                  <a:solidFill>
                    <a:srgbClr val="FF3131"/>
                  </a:solidFill>
                  <a:latin typeface="Arial" panose="020B0604020202020204" pitchFamily="34" charset="0"/>
                  <a:cs typeface="Arial" panose="020B0604020202020204" pitchFamily="34" charset="0"/>
                </a:rPr>
                <a:t>tốc độ phản ứng thuận</a:t>
              </a:r>
              <a:r>
                <a:rPr lang="en-US" sz="4500">
                  <a:solidFill>
                    <a:srgbClr val="5E17EB"/>
                  </a:solidFill>
                  <a:latin typeface="Arial" panose="020B0604020202020204" pitchFamily="34" charset="0"/>
                  <a:cs typeface="Arial" panose="020B0604020202020204" pitchFamily="34" charset="0"/>
                </a:rPr>
                <a:t> bằng </a:t>
              </a:r>
              <a:r>
                <a:rPr lang="en-US" sz="4500">
                  <a:solidFill>
                    <a:srgbClr val="FF3131"/>
                  </a:solidFill>
                  <a:latin typeface="Arial" panose="020B0604020202020204" pitchFamily="34" charset="0"/>
                  <a:cs typeface="Arial" panose="020B0604020202020204" pitchFamily="34" charset="0"/>
                </a:rPr>
                <a:t>tốc độ phản ứng nghịch</a:t>
              </a:r>
              <a:r>
                <a:rPr lang="en-US" sz="4500">
                  <a:solidFill>
                    <a:srgbClr val="5E17EB"/>
                  </a:solidFill>
                  <a:latin typeface="Arial" panose="020B0604020202020204" pitchFamily="34" charset="0"/>
                  <a:cs typeface="Arial" panose="020B0604020202020204" pitchFamily="34" charset="0"/>
                </a:rPr>
                <a:t>.</a:t>
              </a:r>
            </a:p>
          </p:txBody>
        </p:sp>
      </p:grpSp>
      <p:pic>
        <p:nvPicPr>
          <p:cNvPr id="7" name="Picture 7"/>
          <p:cNvPicPr>
            <a:picLocks noChangeAspect="1"/>
          </p:cNvPicPr>
          <p:nvPr/>
        </p:nvPicPr>
        <p:blipFill>
          <a:blip r:embed="rId5"/>
          <a:srcRect/>
          <a:stretch>
            <a:fillRect/>
          </a:stretch>
        </p:blipFill>
        <p:spPr>
          <a:xfrm>
            <a:off x="17292" y="2570246"/>
            <a:ext cx="9784251" cy="5905033"/>
          </a:xfrm>
          <a:prstGeom prst="rect">
            <a:avLst/>
          </a:prstGeom>
        </p:spPr>
      </p:pic>
      <p:sp>
        <p:nvSpPr>
          <p:cNvPr id="8" name="TextBox 8"/>
          <p:cNvSpPr txBox="1"/>
          <p:nvPr/>
        </p:nvSpPr>
        <p:spPr>
          <a:xfrm>
            <a:off x="690403" y="241959"/>
            <a:ext cx="17003922" cy="1406525"/>
          </a:xfrm>
          <a:prstGeom prst="rect">
            <a:avLst/>
          </a:prstGeom>
        </p:spPr>
        <p:txBody>
          <a:bodyPr lIns="0" tIns="0" rIns="0" bIns="0" rtlCol="0" anchor="t">
            <a:spAutoFit/>
          </a:bodyPr>
          <a:lstStyle/>
          <a:p>
            <a:pPr>
              <a:lnSpc>
                <a:spcPts val="5500"/>
              </a:lnSpc>
            </a:pPr>
            <a:r>
              <a:rPr lang="en-US" sz="5000">
                <a:solidFill>
                  <a:srgbClr val="A61105"/>
                </a:solidFill>
                <a:latin typeface="Muli Bold Bold"/>
              </a:rPr>
              <a:t>I. PHẢN ỨNG MỘT CHIỀU, PHẢN ỨNG THUẬN NGHỊCH VÀ CÂN BẰNG HÓA HỌC</a:t>
            </a:r>
          </a:p>
        </p:txBody>
      </p:sp>
      <p:sp>
        <p:nvSpPr>
          <p:cNvPr id="9" name="TextBox 9"/>
          <p:cNvSpPr txBox="1"/>
          <p:nvPr/>
        </p:nvSpPr>
        <p:spPr>
          <a:xfrm>
            <a:off x="690403" y="1696109"/>
            <a:ext cx="17003922" cy="711200"/>
          </a:xfrm>
          <a:prstGeom prst="rect">
            <a:avLst/>
          </a:prstGeom>
        </p:spPr>
        <p:txBody>
          <a:bodyPr lIns="0" tIns="0" rIns="0" bIns="0" rtlCol="0" anchor="t">
            <a:spAutoFit/>
          </a:bodyPr>
          <a:lstStyle/>
          <a:p>
            <a:pPr>
              <a:lnSpc>
                <a:spcPts val="5500"/>
              </a:lnSpc>
            </a:pPr>
            <a:r>
              <a:rPr lang="en-US" sz="5000">
                <a:solidFill>
                  <a:srgbClr val="5E17EB"/>
                </a:solidFill>
                <a:latin typeface="Muli Bold Bold"/>
              </a:rPr>
              <a:t>3. Trạng thái cân bằng của phản ứng thuận nghịch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829804" y="8138831"/>
            <a:ext cx="1729041" cy="232086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8270562"/>
            <a:ext cx="1429751" cy="1975477"/>
          </a:xfrm>
          <a:prstGeom prst="rect">
            <a:avLst/>
          </a:prstGeom>
        </p:spPr>
      </p:pic>
      <p:pic>
        <p:nvPicPr>
          <p:cNvPr id="4" name="Picture 4"/>
          <p:cNvPicPr>
            <a:picLocks noChangeAspect="1"/>
          </p:cNvPicPr>
          <p:nvPr/>
        </p:nvPicPr>
        <p:blipFill>
          <a:blip r:embed="rId5"/>
          <a:srcRect/>
          <a:stretch>
            <a:fillRect/>
          </a:stretch>
        </p:blipFill>
        <p:spPr>
          <a:xfrm>
            <a:off x="6181215" y="1535603"/>
            <a:ext cx="5911038" cy="1931712"/>
          </a:xfrm>
          <a:prstGeom prst="rect">
            <a:avLst/>
          </a:prstGeom>
        </p:spPr>
      </p:pic>
      <p:pic>
        <p:nvPicPr>
          <p:cNvPr id="5" name="Picture 5"/>
          <p:cNvPicPr>
            <a:picLocks noChangeAspect="1"/>
          </p:cNvPicPr>
          <p:nvPr/>
        </p:nvPicPr>
        <p:blipFill>
          <a:blip r:embed="rId6"/>
          <a:srcRect/>
          <a:stretch>
            <a:fillRect/>
          </a:stretch>
        </p:blipFill>
        <p:spPr>
          <a:xfrm>
            <a:off x="349813" y="3235192"/>
            <a:ext cx="11335197" cy="5152362"/>
          </a:xfrm>
          <a:prstGeom prst="rect">
            <a:avLst/>
          </a:prstGeom>
        </p:spPr>
      </p:pic>
      <p:sp>
        <p:nvSpPr>
          <p:cNvPr id="7" name="TextBox 7"/>
          <p:cNvSpPr txBox="1"/>
          <p:nvPr/>
        </p:nvSpPr>
        <p:spPr>
          <a:xfrm>
            <a:off x="257371" y="228815"/>
            <a:ext cx="18207197" cy="705321"/>
          </a:xfrm>
          <a:prstGeom prst="rect">
            <a:avLst/>
          </a:prstGeom>
        </p:spPr>
        <p:txBody>
          <a:bodyPr wrap="square" lIns="0" tIns="0" rIns="0" bIns="0" rtlCol="0" anchor="t">
            <a:spAutoFit/>
          </a:bodyPr>
          <a:lstStyle/>
          <a:p>
            <a:pPr>
              <a:lnSpc>
                <a:spcPts val="5500"/>
              </a:lnSpc>
            </a:pPr>
            <a:r>
              <a:rPr lang="en-US" sz="5000">
                <a:solidFill>
                  <a:srgbClr val="A61105"/>
                </a:solidFill>
                <a:latin typeface="Muli Bold Bold"/>
              </a:rPr>
              <a:t>II. HẰNG SỐ CÂN BẰNG CỦA PHẢN ỨNG THUẬN NGHỊCH</a:t>
            </a:r>
          </a:p>
        </p:txBody>
      </p:sp>
      <p:sp>
        <p:nvSpPr>
          <p:cNvPr id="8" name="TextBox 8"/>
          <p:cNvSpPr txBox="1"/>
          <p:nvPr/>
        </p:nvSpPr>
        <p:spPr>
          <a:xfrm>
            <a:off x="690403" y="1696109"/>
            <a:ext cx="5309429" cy="711200"/>
          </a:xfrm>
          <a:prstGeom prst="rect">
            <a:avLst/>
          </a:prstGeom>
        </p:spPr>
        <p:txBody>
          <a:bodyPr lIns="0" tIns="0" rIns="0" bIns="0" rtlCol="0" anchor="t">
            <a:spAutoFit/>
          </a:bodyPr>
          <a:lstStyle/>
          <a:p>
            <a:pPr>
              <a:lnSpc>
                <a:spcPts val="5500"/>
              </a:lnSpc>
            </a:pPr>
            <a:r>
              <a:rPr lang="en-US" sz="5000">
                <a:solidFill>
                  <a:srgbClr val="5E17EB"/>
                </a:solidFill>
                <a:latin typeface="Muli Bold Bold"/>
              </a:rPr>
              <a:t>Xét hệ cân bằng:</a:t>
            </a:r>
          </a:p>
        </p:txBody>
      </p:sp>
      <p:grpSp>
        <p:nvGrpSpPr>
          <p:cNvPr id="12" name="Group 11">
            <a:extLst>
              <a:ext uri="{FF2B5EF4-FFF2-40B4-BE49-F238E27FC236}">
                <a16:creationId xmlns:a16="http://schemas.microsoft.com/office/drawing/2014/main" id="{A8FD55C2-A099-1EBE-D68F-5EA9D2EA1099}"/>
              </a:ext>
            </a:extLst>
          </p:cNvPr>
          <p:cNvGrpSpPr/>
          <p:nvPr/>
        </p:nvGrpSpPr>
        <p:grpSpPr>
          <a:xfrm>
            <a:off x="12034823" y="3467315"/>
            <a:ext cx="6429745" cy="4187825"/>
            <a:chOff x="11355271" y="978535"/>
            <a:chExt cx="6429745" cy="4187825"/>
          </a:xfrm>
        </p:grpSpPr>
        <p:pic>
          <p:nvPicPr>
            <p:cNvPr id="6" name="Picture 6"/>
            <p:cNvPicPr>
              <a:picLocks noChangeAspect="1"/>
            </p:cNvPicPr>
            <p:nvPr/>
          </p:nvPicPr>
          <p:blipFill>
            <a:blip r:embed="rId7"/>
            <a:srcRect/>
            <a:stretch>
              <a:fillRect/>
            </a:stretch>
          </p:blipFill>
          <p:spPr>
            <a:xfrm>
              <a:off x="14782800" y="1535603"/>
              <a:ext cx="1414127" cy="1326655"/>
            </a:xfrm>
            <a:prstGeom prst="rect">
              <a:avLst/>
            </a:prstGeom>
          </p:spPr>
        </p:pic>
        <p:sp>
          <p:nvSpPr>
            <p:cNvPr id="9" name="TextBox 9"/>
            <p:cNvSpPr txBox="1"/>
            <p:nvPr/>
          </p:nvSpPr>
          <p:spPr>
            <a:xfrm>
              <a:off x="11355271" y="978535"/>
              <a:ext cx="6429745" cy="4187825"/>
            </a:xfrm>
            <a:prstGeom prst="rect">
              <a:avLst/>
            </a:prstGeom>
          </p:spPr>
          <p:txBody>
            <a:bodyPr lIns="0" tIns="0" rIns="0" bIns="0" rtlCol="0" anchor="t">
              <a:spAutoFit/>
            </a:bodyPr>
            <a:lstStyle/>
            <a:p>
              <a:pPr>
                <a:lnSpc>
                  <a:spcPts val="5500"/>
                </a:lnSpc>
                <a:spcBef>
                  <a:spcPct val="0"/>
                </a:spcBef>
              </a:pPr>
              <a:r>
                <a:rPr lang="en-US" sz="5000">
                  <a:solidFill>
                    <a:srgbClr val="FF0000"/>
                  </a:solidFill>
                  <a:latin typeface="Muli Bold"/>
                </a:rPr>
                <a:t>Hãy tính giá trị của biểu thức:  </a:t>
              </a:r>
            </a:p>
            <a:p>
              <a:pPr>
                <a:lnSpc>
                  <a:spcPts val="5500"/>
                </a:lnSpc>
                <a:spcBef>
                  <a:spcPct val="0"/>
                </a:spcBef>
              </a:pPr>
              <a:endParaRPr lang="en-US" sz="5000">
                <a:solidFill>
                  <a:srgbClr val="FF0000"/>
                </a:solidFill>
                <a:latin typeface="Muli Bold"/>
              </a:endParaRPr>
            </a:p>
            <a:p>
              <a:pPr>
                <a:lnSpc>
                  <a:spcPts val="5500"/>
                </a:lnSpc>
                <a:spcBef>
                  <a:spcPct val="0"/>
                </a:spcBef>
              </a:pPr>
              <a:r>
                <a:rPr lang="en-US" sz="5000">
                  <a:solidFill>
                    <a:srgbClr val="FF0000"/>
                  </a:solidFill>
                  <a:latin typeface="Muli Bold"/>
                </a:rPr>
                <a:t>trong 5 thí nghiệm. Nhận xét giá trị thu được?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829804" y="8138831"/>
            <a:ext cx="1729041" cy="232086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8270562"/>
            <a:ext cx="1429751" cy="1975477"/>
          </a:xfrm>
          <a:prstGeom prst="rect">
            <a:avLst/>
          </a:prstGeom>
        </p:spPr>
      </p:pic>
      <p:grpSp>
        <p:nvGrpSpPr>
          <p:cNvPr id="13" name="Group 12">
            <a:extLst>
              <a:ext uri="{FF2B5EF4-FFF2-40B4-BE49-F238E27FC236}">
                <a16:creationId xmlns:a16="http://schemas.microsoft.com/office/drawing/2014/main" id="{55945DE6-6E5B-8B60-11FD-95C6F2C3457F}"/>
              </a:ext>
            </a:extLst>
          </p:cNvPr>
          <p:cNvGrpSpPr/>
          <p:nvPr/>
        </p:nvGrpSpPr>
        <p:grpSpPr>
          <a:xfrm>
            <a:off x="690403" y="1696109"/>
            <a:ext cx="13523723" cy="711200"/>
            <a:chOff x="690403" y="1696109"/>
            <a:chExt cx="13523723" cy="711200"/>
          </a:xfrm>
        </p:grpSpPr>
        <p:sp>
          <p:nvSpPr>
            <p:cNvPr id="4" name="TextBox 4"/>
            <p:cNvSpPr txBox="1"/>
            <p:nvPr/>
          </p:nvSpPr>
          <p:spPr>
            <a:xfrm>
              <a:off x="690403" y="1696109"/>
              <a:ext cx="13523723" cy="711200"/>
            </a:xfrm>
            <a:prstGeom prst="rect">
              <a:avLst/>
            </a:prstGeom>
          </p:spPr>
          <p:txBody>
            <a:bodyPr lIns="0" tIns="0" rIns="0" bIns="0" rtlCol="0" anchor="t">
              <a:spAutoFit/>
            </a:bodyPr>
            <a:lstStyle/>
            <a:p>
              <a:pPr>
                <a:lnSpc>
                  <a:spcPts val="5500"/>
                </a:lnSpc>
              </a:pPr>
              <a:r>
                <a:rPr lang="en-US" sz="5000">
                  <a:solidFill>
                    <a:srgbClr val="5E17EB"/>
                  </a:solidFill>
                  <a:latin typeface="Muli Bold Bold"/>
                </a:rPr>
                <a:t>Tổng quát: </a:t>
              </a:r>
              <a:r>
                <a:rPr lang="en-US" sz="5000">
                  <a:solidFill>
                    <a:srgbClr val="FF3131"/>
                  </a:solidFill>
                  <a:latin typeface="Muli Bold Bold"/>
                </a:rPr>
                <a:t>aA + bB          cC + dD</a:t>
              </a:r>
            </a:p>
          </p:txBody>
        </p:sp>
        <p:sp>
          <p:nvSpPr>
            <p:cNvPr id="5" name="AutoShape 5"/>
            <p:cNvSpPr/>
            <p:nvPr/>
          </p:nvSpPr>
          <p:spPr>
            <a:xfrm>
              <a:off x="7016603" y="2046947"/>
              <a:ext cx="1195172" cy="0"/>
            </a:xfrm>
            <a:prstGeom prst="line">
              <a:avLst/>
            </a:prstGeom>
            <a:ln w="38100" cap="flat">
              <a:solidFill>
                <a:srgbClr val="FF3131"/>
              </a:solidFill>
              <a:prstDash val="solid"/>
              <a:headEnd type="none" w="sm" len="sm"/>
              <a:tailEnd type="triangle" w="lg" len="med"/>
            </a:ln>
          </p:spPr>
        </p:sp>
      </p:grpSp>
      <p:pic>
        <p:nvPicPr>
          <p:cNvPr id="6" name="Picture 6"/>
          <p:cNvPicPr>
            <a:picLocks noChangeAspect="1"/>
          </p:cNvPicPr>
          <p:nvPr/>
        </p:nvPicPr>
        <p:blipFill>
          <a:blip r:embed="rId5"/>
          <a:srcRect/>
          <a:stretch>
            <a:fillRect/>
          </a:stretch>
        </p:blipFill>
        <p:spPr>
          <a:xfrm>
            <a:off x="457200" y="2510009"/>
            <a:ext cx="5341421" cy="2260601"/>
          </a:xfrm>
          <a:prstGeom prst="rect">
            <a:avLst/>
          </a:prstGeom>
        </p:spPr>
      </p:pic>
      <p:sp>
        <p:nvSpPr>
          <p:cNvPr id="8" name="TextBox 8"/>
          <p:cNvSpPr txBox="1"/>
          <p:nvPr/>
        </p:nvSpPr>
        <p:spPr>
          <a:xfrm>
            <a:off x="157003" y="160938"/>
            <a:ext cx="18130997" cy="705321"/>
          </a:xfrm>
          <a:prstGeom prst="rect">
            <a:avLst/>
          </a:prstGeom>
        </p:spPr>
        <p:txBody>
          <a:bodyPr wrap="square" lIns="0" tIns="0" rIns="0" bIns="0" rtlCol="0" anchor="t">
            <a:spAutoFit/>
          </a:bodyPr>
          <a:lstStyle/>
          <a:p>
            <a:pPr>
              <a:lnSpc>
                <a:spcPts val="5500"/>
              </a:lnSpc>
            </a:pPr>
            <a:r>
              <a:rPr lang="en-US" sz="5000">
                <a:solidFill>
                  <a:srgbClr val="A61105"/>
                </a:solidFill>
                <a:latin typeface="Muli Bold Bold"/>
              </a:rPr>
              <a:t>II. HẰNG SỐ CÂN BẰNG CỦA PHẢN ỨNG THUẬN NGHỊCH</a:t>
            </a:r>
          </a:p>
        </p:txBody>
      </p:sp>
      <p:sp>
        <p:nvSpPr>
          <p:cNvPr id="9" name="TextBox 9"/>
          <p:cNvSpPr txBox="1"/>
          <p:nvPr/>
        </p:nvSpPr>
        <p:spPr>
          <a:xfrm>
            <a:off x="705643" y="5629096"/>
            <a:ext cx="17253085" cy="1955728"/>
          </a:xfrm>
          <a:prstGeom prst="rect">
            <a:avLst/>
          </a:prstGeom>
          <a:ln>
            <a:solidFill>
              <a:srgbClr val="FF0000"/>
            </a:solidFill>
          </a:ln>
        </p:spPr>
        <p:txBody>
          <a:bodyPr wrap="square" lIns="0" tIns="0" rIns="0" bIns="0" rtlCol="0" anchor="t">
            <a:spAutoFit/>
          </a:bodyPr>
          <a:lstStyle/>
          <a:p>
            <a:pPr>
              <a:lnSpc>
                <a:spcPct val="150000"/>
              </a:lnSpc>
              <a:spcBef>
                <a:spcPct val="0"/>
              </a:spcBef>
            </a:pPr>
            <a:r>
              <a:rPr lang="en-US" sz="4500">
                <a:solidFill>
                  <a:srgbClr val="002060"/>
                </a:solidFill>
                <a:latin typeface="Muli Bold Bold"/>
              </a:rPr>
              <a:t>- Chất rắn không xuất hiện trong biểu thức hằng số cân bằng.</a:t>
            </a:r>
          </a:p>
          <a:p>
            <a:pPr>
              <a:lnSpc>
                <a:spcPct val="150000"/>
              </a:lnSpc>
              <a:spcBef>
                <a:spcPct val="0"/>
              </a:spcBef>
            </a:pPr>
            <a:r>
              <a:rPr lang="en-US" sz="4500">
                <a:solidFill>
                  <a:srgbClr val="002060"/>
                </a:solidFill>
                <a:latin typeface="Muli Bold Bold"/>
              </a:rPr>
              <a:t>- K</a:t>
            </a:r>
            <a:r>
              <a:rPr lang="en-US" sz="4500" baseline="-25000">
                <a:solidFill>
                  <a:srgbClr val="002060"/>
                </a:solidFill>
                <a:latin typeface="Muli Bold Bold"/>
              </a:rPr>
              <a:t>C</a:t>
            </a:r>
            <a:r>
              <a:rPr lang="en-US" sz="4500">
                <a:solidFill>
                  <a:srgbClr val="002060"/>
                </a:solidFill>
                <a:latin typeface="Muli Bold Bold"/>
              </a:rPr>
              <a:t> của phản ứng chỉ phụ thuộc vào nhiệt độ.</a:t>
            </a:r>
          </a:p>
        </p:txBody>
      </p:sp>
      <p:sp>
        <p:nvSpPr>
          <p:cNvPr id="11" name="TextBox 9">
            <a:extLst>
              <a:ext uri="{FF2B5EF4-FFF2-40B4-BE49-F238E27FC236}">
                <a16:creationId xmlns:a16="http://schemas.microsoft.com/office/drawing/2014/main" id="{551BD988-AE6D-A826-34E0-25A35C06D5CD}"/>
              </a:ext>
            </a:extLst>
          </p:cNvPr>
          <p:cNvSpPr txBox="1"/>
          <p:nvPr/>
        </p:nvSpPr>
        <p:spPr>
          <a:xfrm>
            <a:off x="6095999" y="2486534"/>
            <a:ext cx="11598325" cy="2821285"/>
          </a:xfrm>
          <a:prstGeom prst="rect">
            <a:avLst/>
          </a:prstGeom>
        </p:spPr>
        <p:txBody>
          <a:bodyPr wrap="square" lIns="0" tIns="0" rIns="0" bIns="0" rtlCol="0" anchor="t">
            <a:spAutoFit/>
          </a:bodyPr>
          <a:lstStyle/>
          <a:p>
            <a:pPr>
              <a:lnSpc>
                <a:spcPts val="5500"/>
              </a:lnSpc>
              <a:spcBef>
                <a:spcPct val="0"/>
              </a:spcBef>
            </a:pPr>
            <a:r>
              <a:rPr lang="en-US" sz="5000">
                <a:solidFill>
                  <a:srgbClr val="FF0000"/>
                </a:solidFill>
                <a:latin typeface="Muli Bold Bold"/>
              </a:rPr>
              <a:t>Trong đó: </a:t>
            </a:r>
          </a:p>
          <a:p>
            <a:pPr>
              <a:lnSpc>
                <a:spcPts val="5500"/>
              </a:lnSpc>
              <a:spcBef>
                <a:spcPct val="0"/>
              </a:spcBef>
            </a:pPr>
            <a:r>
              <a:rPr lang="en-US" sz="5000">
                <a:solidFill>
                  <a:srgbClr val="002060"/>
                </a:solidFill>
                <a:latin typeface="Muli Bold Bold"/>
              </a:rPr>
              <a:t>+[A], [B], [C], [D] là nồng độ mol A, B, C, D ở trạng thái cân bằng.</a:t>
            </a:r>
          </a:p>
          <a:p>
            <a:pPr>
              <a:lnSpc>
                <a:spcPts val="5500"/>
              </a:lnSpc>
              <a:spcBef>
                <a:spcPct val="0"/>
              </a:spcBef>
            </a:pPr>
            <a:r>
              <a:rPr lang="en-US" sz="5000">
                <a:solidFill>
                  <a:srgbClr val="002060"/>
                </a:solidFill>
                <a:latin typeface="Muli Bold Bold"/>
              </a:rPr>
              <a:t>+ a, b, c, d: hệ số tỉ l</a:t>
            </a:r>
            <a:r>
              <a:rPr lang="vi-VN" sz="5000">
                <a:solidFill>
                  <a:srgbClr val="002060"/>
                </a:solidFill>
                <a:latin typeface="Muli Bold Bold"/>
              </a:rPr>
              <a:t>ượng</a:t>
            </a:r>
            <a:r>
              <a:rPr lang="en-US" sz="5000">
                <a:solidFill>
                  <a:srgbClr val="002060"/>
                </a:solidFill>
                <a:latin typeface="Muli Bold Bold"/>
              </a:rPr>
              <a:t> trong pthh. </a:t>
            </a:r>
          </a:p>
        </p:txBody>
      </p:sp>
      <p:grpSp>
        <p:nvGrpSpPr>
          <p:cNvPr id="12" name="Group 11">
            <a:extLst>
              <a:ext uri="{FF2B5EF4-FFF2-40B4-BE49-F238E27FC236}">
                <a16:creationId xmlns:a16="http://schemas.microsoft.com/office/drawing/2014/main" id="{6F99EC7F-662D-3591-9FDE-0C67D5BFE23D}"/>
              </a:ext>
            </a:extLst>
          </p:cNvPr>
          <p:cNvGrpSpPr/>
          <p:nvPr/>
        </p:nvGrpSpPr>
        <p:grpSpPr>
          <a:xfrm>
            <a:off x="1460231" y="7893108"/>
            <a:ext cx="14996967" cy="1429013"/>
            <a:chOff x="1493343" y="7893108"/>
            <a:chExt cx="15931451" cy="1429013"/>
          </a:xfrm>
        </p:grpSpPr>
        <p:sp>
          <p:nvSpPr>
            <p:cNvPr id="10" name="TextBox 10"/>
            <p:cNvSpPr txBox="1"/>
            <p:nvPr/>
          </p:nvSpPr>
          <p:spPr>
            <a:xfrm>
              <a:off x="1493343" y="7965211"/>
              <a:ext cx="15931451" cy="1356910"/>
            </a:xfrm>
            <a:prstGeom prst="rect">
              <a:avLst/>
            </a:prstGeom>
            <a:solidFill>
              <a:schemeClr val="bg1"/>
            </a:solidFill>
          </p:spPr>
          <p:txBody>
            <a:bodyPr wrap="square" lIns="0" tIns="0" rIns="0" bIns="0" rtlCol="0" anchor="t">
              <a:spAutoFit/>
            </a:bodyPr>
            <a:lstStyle/>
            <a:p>
              <a:pPr>
                <a:lnSpc>
                  <a:spcPts val="5500"/>
                </a:lnSpc>
                <a:spcBef>
                  <a:spcPct val="0"/>
                </a:spcBef>
              </a:pPr>
              <a:r>
                <a:rPr lang="en-US" sz="4000" b="1">
                  <a:solidFill>
                    <a:srgbClr val="FF0000"/>
                  </a:solidFill>
                  <a:latin typeface="Muli Bold Bold"/>
                </a:rPr>
                <a:t>Cho hệ cân bằng sau:   </a:t>
              </a:r>
            </a:p>
            <a:p>
              <a:pPr>
                <a:lnSpc>
                  <a:spcPts val="5500"/>
                </a:lnSpc>
                <a:spcBef>
                  <a:spcPct val="0"/>
                </a:spcBef>
              </a:pPr>
              <a:r>
                <a:rPr lang="en-US" sz="4000" b="1">
                  <a:solidFill>
                    <a:srgbClr val="FF0000"/>
                  </a:solidFill>
                  <a:latin typeface="Muli Bold Bold"/>
                </a:rPr>
                <a:t>Viết biểu thức tính hằng số cân bằng KC của phản ứng trên.</a:t>
              </a:r>
            </a:p>
          </p:txBody>
        </p:sp>
        <p:pic>
          <p:nvPicPr>
            <p:cNvPr id="7" name="Picture 7"/>
            <p:cNvPicPr>
              <a:picLocks noChangeAspect="1"/>
            </p:cNvPicPr>
            <p:nvPr/>
          </p:nvPicPr>
          <p:blipFill>
            <a:blip r:embed="rId6"/>
            <a:srcRect/>
            <a:stretch>
              <a:fillRect/>
            </a:stretch>
          </p:blipFill>
          <p:spPr>
            <a:xfrm>
              <a:off x="7227455" y="7893108"/>
              <a:ext cx="7169816" cy="96044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id="{D922D795-BA12-94AD-60BD-D17BFDCDEA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824481" y="8844553"/>
            <a:ext cx="2114057" cy="19448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5916268" y="-1286075"/>
            <a:ext cx="2816318" cy="259084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PNG\PPT\3.16\Cool 3D Chemistry Middle School Student Pack\Cool 3D Chemistry Middle School Student Pack-33.png">
            <a:extLst>
              <a:ext uri="{FF2B5EF4-FFF2-40B4-BE49-F238E27FC236}">
                <a16:creationId xmlns:a16="http://schemas.microsoft.com/office/drawing/2014/main" id="{06474166-2E0B-C210-5685-C067CF863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32431" y="-1419957"/>
            <a:ext cx="5161532" cy="293011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801470" y="3218024"/>
            <a:ext cx="2903759" cy="31334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NG\PPT\3.16\Cool 3D Chemistry Middle School Student Pack\Cool 3D Chemistry Middle School Student Pack-28.png">
            <a:extLst>
              <a:ext uri="{FF2B5EF4-FFF2-40B4-BE49-F238E27FC236}">
                <a16:creationId xmlns:a16="http://schemas.microsoft.com/office/drawing/2014/main" id="{671C6A61-54B5-41CC-73C1-63EBFB520E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6327979" y="8048569"/>
            <a:ext cx="3932033" cy="337707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6801754" y="2084999"/>
            <a:ext cx="4037174" cy="43565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D:\PNG\PPT\3.16\Cool 3D Chemistry Middle School Student Pack\Cool 3D Chemistry Middle School Student Pack-33.png">
            <a:extLst>
              <a:ext uri="{FF2B5EF4-FFF2-40B4-BE49-F238E27FC236}">
                <a16:creationId xmlns:a16="http://schemas.microsoft.com/office/drawing/2014/main" id="{B5864662-1CF7-307C-3B3D-7EA3F9CED5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962970" y="8871968"/>
            <a:ext cx="5161532" cy="293011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4B8FC7E-A821-0F67-2FCE-ECC6F51E5220}"/>
              </a:ext>
            </a:extLst>
          </p:cNvPr>
          <p:cNvGrpSpPr/>
          <p:nvPr/>
        </p:nvGrpSpPr>
        <p:grpSpPr>
          <a:xfrm>
            <a:off x="2219417" y="1181479"/>
            <a:ext cx="14396946" cy="1771652"/>
            <a:chOff x="1050985" y="914400"/>
            <a:chExt cx="10455215" cy="1181101"/>
          </a:xfrm>
        </p:grpSpPr>
        <p:sp>
          <p:nvSpPr>
            <p:cNvPr id="3" name="Rectangle 2">
              <a:extLst>
                <a:ext uri="{FF2B5EF4-FFF2-40B4-BE49-F238E27FC236}">
                  <a16:creationId xmlns:a16="http://schemas.microsoft.com/office/drawing/2014/main" id="{A78161BD-1AE3-449F-5A64-AAEF0B6DD95E}"/>
                </a:ext>
              </a:extLst>
            </p:cNvPr>
            <p:cNvSpPr/>
            <p:nvPr/>
          </p:nvSpPr>
          <p:spPr>
            <a:xfrm>
              <a:off x="1050985" y="914401"/>
              <a:ext cx="10455215" cy="1181100"/>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Rectangle 3">
              <a:extLst>
                <a:ext uri="{FF2B5EF4-FFF2-40B4-BE49-F238E27FC236}">
                  <a16:creationId xmlns:a16="http://schemas.microsoft.com/office/drawing/2014/main" id="{B0C2F27C-DEFB-BF31-4E34-3DFF36579AFE}"/>
                </a:ext>
              </a:extLst>
            </p:cNvPr>
            <p:cNvSpPr/>
            <p:nvPr/>
          </p:nvSpPr>
          <p:spPr>
            <a:xfrm>
              <a:off x="1050985" y="914400"/>
              <a:ext cx="10455215"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3" name="Group 12">
            <a:extLst>
              <a:ext uri="{FF2B5EF4-FFF2-40B4-BE49-F238E27FC236}">
                <a16:creationId xmlns:a16="http://schemas.microsoft.com/office/drawing/2014/main" id="{2B41FC64-6AB3-44E4-A280-7F6C46B60F77}"/>
              </a:ext>
            </a:extLst>
          </p:cNvPr>
          <p:cNvGrpSpPr/>
          <p:nvPr/>
        </p:nvGrpSpPr>
        <p:grpSpPr>
          <a:xfrm>
            <a:off x="1643063" y="683303"/>
            <a:ext cx="1371600" cy="1371600"/>
            <a:chOff x="666750" y="619125"/>
            <a:chExt cx="914400" cy="914400"/>
          </a:xfrm>
        </p:grpSpPr>
        <p:sp>
          <p:nvSpPr>
            <p:cNvPr id="2" name="Oval 1">
              <a:extLst>
                <a:ext uri="{FF2B5EF4-FFF2-40B4-BE49-F238E27FC236}">
                  <a16:creationId xmlns:a16="http://schemas.microsoft.com/office/drawing/2014/main" id="{4850E17A-9A9A-C2AE-4695-2F7CE711541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Oval 4">
              <a:extLst>
                <a:ext uri="{FF2B5EF4-FFF2-40B4-BE49-F238E27FC236}">
                  <a16:creationId xmlns:a16="http://schemas.microsoft.com/office/drawing/2014/main" id="{AAF59947-033D-8FFD-8D9A-8656C56E826D}"/>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t>?</a:t>
              </a:r>
            </a:p>
          </p:txBody>
        </p:sp>
        <p:sp>
          <p:nvSpPr>
            <p:cNvPr id="6" name="Block Arc 5">
              <a:extLst>
                <a:ext uri="{FF2B5EF4-FFF2-40B4-BE49-F238E27FC236}">
                  <a16:creationId xmlns:a16="http://schemas.microsoft.com/office/drawing/2014/main" id="{B8C4E22E-A8FD-8DBC-AB71-CD1775A79C4C}"/>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7" name="Block Arc 6">
              <a:extLst>
                <a:ext uri="{FF2B5EF4-FFF2-40B4-BE49-F238E27FC236}">
                  <a16:creationId xmlns:a16="http://schemas.microsoft.com/office/drawing/2014/main" id="{F5EADB6C-24F1-3E59-2C4F-38C1035B1FD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8" name="Block Arc 7">
              <a:extLst>
                <a:ext uri="{FF2B5EF4-FFF2-40B4-BE49-F238E27FC236}">
                  <a16:creationId xmlns:a16="http://schemas.microsoft.com/office/drawing/2014/main" id="{CB30BF6C-E6D6-B764-C954-F25128DDAA35}"/>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9" name="Oval 8">
              <a:extLst>
                <a:ext uri="{FF2B5EF4-FFF2-40B4-BE49-F238E27FC236}">
                  <a16:creationId xmlns:a16="http://schemas.microsoft.com/office/drawing/2014/main" id="{1A693931-0B3E-D331-1834-2FCFF89AC75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2A6BF6FA-006F-DB87-9964-2D308432286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Oval 10">
              <a:extLst>
                <a:ext uri="{FF2B5EF4-FFF2-40B4-BE49-F238E27FC236}">
                  <a16:creationId xmlns:a16="http://schemas.microsoft.com/office/drawing/2014/main" id="{A9F1CD1D-079F-F3B6-9E06-B65D0A343612}"/>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4" name="TextBox 13">
            <a:extLst>
              <a:ext uri="{FF2B5EF4-FFF2-40B4-BE49-F238E27FC236}">
                <a16:creationId xmlns:a16="http://schemas.microsoft.com/office/drawing/2014/main" id="{D2B6D26F-8BC6-BCDA-CA90-7EF369FAE1FB}"/>
              </a:ext>
            </a:extLst>
          </p:cNvPr>
          <p:cNvSpPr txBox="1"/>
          <p:nvPr/>
        </p:nvSpPr>
        <p:spPr>
          <a:xfrm>
            <a:off x="2900363" y="1894169"/>
            <a:ext cx="13573128" cy="712824"/>
          </a:xfrm>
          <a:prstGeom prst="rect">
            <a:avLst/>
          </a:prstGeom>
          <a:noFill/>
        </p:spPr>
        <p:txBody>
          <a:bodyPr wrap="square" rtlCol="0">
            <a:spAutoFit/>
          </a:bodyPr>
          <a:lstStyle/>
          <a:p>
            <a:pPr algn="ctr">
              <a:lnSpc>
                <a:spcPct val="120000"/>
              </a:lnSpc>
            </a:pPr>
            <a:r>
              <a:rPr lang="en-US" sz="3600" b="1"/>
              <a:t>Hãy nêu một số ví dụ về phản ứng thuận nghịch mà em biết.</a:t>
            </a:r>
          </a:p>
        </p:txBody>
      </p:sp>
      <p:grpSp>
        <p:nvGrpSpPr>
          <p:cNvPr id="12" name="Group 11">
            <a:extLst>
              <a:ext uri="{FF2B5EF4-FFF2-40B4-BE49-F238E27FC236}">
                <a16:creationId xmlns:a16="http://schemas.microsoft.com/office/drawing/2014/main" id="{58ADFEFD-461C-1BCB-D594-AEA263A38593}"/>
              </a:ext>
            </a:extLst>
          </p:cNvPr>
          <p:cNvGrpSpPr/>
          <p:nvPr/>
        </p:nvGrpSpPr>
        <p:grpSpPr>
          <a:xfrm>
            <a:off x="445634" y="3225386"/>
            <a:ext cx="8355467" cy="6691841"/>
            <a:chOff x="297089" y="2150257"/>
            <a:chExt cx="5570311" cy="4461227"/>
          </a:xfrm>
        </p:grpSpPr>
        <p:pic>
          <p:nvPicPr>
            <p:cNvPr id="8194" name="Picture 2" descr="Burning coal releases potentially dangerous and harmful particles •  Earth.com">
              <a:extLst>
                <a:ext uri="{FF2B5EF4-FFF2-40B4-BE49-F238E27FC236}">
                  <a16:creationId xmlns:a16="http://schemas.microsoft.com/office/drawing/2014/main" id="{A17A923A-D21D-4764-EC76-DEC2222BD7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669" b="2488"/>
            <a:stretch/>
          </p:blipFill>
          <p:spPr bwMode="auto">
            <a:xfrm>
              <a:off x="297089" y="4034971"/>
              <a:ext cx="5570311" cy="25765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4DDDD26-3958-C30C-5E86-DDA8D2C8C9D9}"/>
                </a:ext>
              </a:extLst>
            </p:cNvPr>
            <p:cNvSpPr txBox="1"/>
            <p:nvPr/>
          </p:nvSpPr>
          <p:spPr>
            <a:xfrm>
              <a:off x="1182259" y="2150257"/>
              <a:ext cx="3799970" cy="918414"/>
            </a:xfrm>
            <a:prstGeom prst="rect">
              <a:avLst/>
            </a:prstGeom>
            <a:noFill/>
          </p:spPr>
          <p:txBody>
            <a:bodyPr wrap="square" rtlCol="0">
              <a:spAutoFit/>
            </a:bodyPr>
            <a:lstStyle/>
            <a:p>
              <a:pPr algn="ctr">
                <a:lnSpc>
                  <a:spcPct val="120000"/>
                </a:lnSpc>
              </a:pPr>
              <a:r>
                <a:rPr lang="en-US" sz="3600"/>
                <a:t>Than cháy trong điều kiện </a:t>
              </a:r>
            </a:p>
            <a:p>
              <a:pPr algn="ctr">
                <a:lnSpc>
                  <a:spcPct val="120000"/>
                </a:lnSpc>
              </a:pPr>
              <a:r>
                <a:rPr lang="en-US" sz="3600"/>
                <a:t>thiếu không khí:</a:t>
              </a:r>
            </a:p>
          </p:txBody>
        </p:sp>
        <p:sp>
          <p:nvSpPr>
            <p:cNvPr id="20" name="Rectangle 19">
              <a:extLst>
                <a:ext uri="{FF2B5EF4-FFF2-40B4-BE49-F238E27FC236}">
                  <a16:creationId xmlns:a16="http://schemas.microsoft.com/office/drawing/2014/main" id="{98274960-E25E-5052-68DA-9EA3335D52C4}"/>
                </a:ext>
              </a:extLst>
            </p:cNvPr>
            <p:cNvSpPr/>
            <p:nvPr/>
          </p:nvSpPr>
          <p:spPr>
            <a:xfrm>
              <a:off x="1320884" y="3218561"/>
              <a:ext cx="3522720" cy="706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600">
                  <a:solidFill>
                    <a:schemeClr val="tx1"/>
                  </a:solidFill>
                  <a:latin typeface="+mj-lt"/>
                </a:rPr>
                <a:t>C + CO</a:t>
              </a:r>
              <a:r>
                <a:rPr lang="en-US" sz="3600" baseline="-25000">
                  <a:solidFill>
                    <a:schemeClr val="tx1"/>
                  </a:solidFill>
                  <a:latin typeface="+mj-lt"/>
                </a:rPr>
                <a:t>2</a:t>
              </a:r>
              <a:r>
                <a:rPr lang="en-US" sz="3600">
                  <a:solidFill>
                    <a:schemeClr val="tx1"/>
                  </a:solidFill>
                  <a:latin typeface="+mj-lt"/>
                </a:rPr>
                <a:t> ⇌ 2CO   </a:t>
              </a:r>
            </a:p>
          </p:txBody>
        </p:sp>
      </p:grpSp>
      <p:grpSp>
        <p:nvGrpSpPr>
          <p:cNvPr id="28" name="Group 27">
            <a:extLst>
              <a:ext uri="{FF2B5EF4-FFF2-40B4-BE49-F238E27FC236}">
                <a16:creationId xmlns:a16="http://schemas.microsoft.com/office/drawing/2014/main" id="{7603D887-4F1F-51E9-FFFC-1DD7295B01D3}"/>
              </a:ext>
            </a:extLst>
          </p:cNvPr>
          <p:cNvGrpSpPr/>
          <p:nvPr/>
        </p:nvGrpSpPr>
        <p:grpSpPr>
          <a:xfrm>
            <a:off x="9486901" y="3225386"/>
            <a:ext cx="8355467" cy="6691842"/>
            <a:chOff x="6324600" y="2150257"/>
            <a:chExt cx="5570311" cy="4461228"/>
          </a:xfrm>
        </p:grpSpPr>
        <p:pic>
          <p:nvPicPr>
            <p:cNvPr id="17" name="Picture 16">
              <a:extLst>
                <a:ext uri="{FF2B5EF4-FFF2-40B4-BE49-F238E27FC236}">
                  <a16:creationId xmlns:a16="http://schemas.microsoft.com/office/drawing/2014/main" id="{D28A7F98-EA9F-D086-B49C-D1EA4558D824}"/>
                </a:ext>
              </a:extLst>
            </p:cNvPr>
            <p:cNvPicPr>
              <a:picLocks noChangeAspect="1"/>
            </p:cNvPicPr>
            <p:nvPr/>
          </p:nvPicPr>
          <p:blipFill rotWithShape="1">
            <a:blip r:embed="rId8"/>
            <a:srcRect t="8850" b="21802"/>
            <a:stretch/>
          </p:blipFill>
          <p:spPr>
            <a:xfrm>
              <a:off x="6324600" y="4034971"/>
              <a:ext cx="5570311" cy="2576514"/>
            </a:xfrm>
            <a:prstGeom prst="rect">
              <a:avLst/>
            </a:prstGeom>
          </p:spPr>
        </p:pic>
        <p:sp>
          <p:nvSpPr>
            <p:cNvPr id="19" name="TextBox 18">
              <a:extLst>
                <a:ext uri="{FF2B5EF4-FFF2-40B4-BE49-F238E27FC236}">
                  <a16:creationId xmlns:a16="http://schemas.microsoft.com/office/drawing/2014/main" id="{98A4F6F9-2965-A22B-F0C8-D41123E9BB47}"/>
                </a:ext>
              </a:extLst>
            </p:cNvPr>
            <p:cNvSpPr txBox="1"/>
            <p:nvPr/>
          </p:nvSpPr>
          <p:spPr>
            <a:xfrm>
              <a:off x="6762939" y="2150257"/>
              <a:ext cx="4693632" cy="918414"/>
            </a:xfrm>
            <a:prstGeom prst="rect">
              <a:avLst/>
            </a:prstGeom>
            <a:noFill/>
          </p:spPr>
          <p:txBody>
            <a:bodyPr wrap="square" rtlCol="0">
              <a:spAutoFit/>
            </a:bodyPr>
            <a:lstStyle/>
            <a:p>
              <a:pPr algn="ctr">
                <a:lnSpc>
                  <a:spcPct val="120000"/>
                </a:lnSpc>
              </a:pPr>
              <a:r>
                <a:rPr lang="en-US" sz="3600"/>
                <a:t>Phản ứng thuận nghịch</a:t>
              </a:r>
            </a:p>
            <a:p>
              <a:pPr algn="ctr">
                <a:lnSpc>
                  <a:spcPct val="120000"/>
                </a:lnSpc>
              </a:pPr>
              <a:r>
                <a:rPr lang="en-US" sz="3600"/>
                <a:t> tạo thạch nhũ trong hang động:</a:t>
              </a:r>
            </a:p>
          </p:txBody>
        </p:sp>
        <p:sp>
          <p:nvSpPr>
            <p:cNvPr id="21" name="Rectangle 20">
              <a:extLst>
                <a:ext uri="{FF2B5EF4-FFF2-40B4-BE49-F238E27FC236}">
                  <a16:creationId xmlns:a16="http://schemas.microsoft.com/office/drawing/2014/main" id="{B1F5E44E-6321-145A-D786-75E0010E4F9D}"/>
                </a:ext>
              </a:extLst>
            </p:cNvPr>
            <p:cNvSpPr/>
            <p:nvPr/>
          </p:nvSpPr>
          <p:spPr>
            <a:xfrm>
              <a:off x="6558647" y="3218561"/>
              <a:ext cx="5102216" cy="706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pt-BR" sz="3600">
                  <a:solidFill>
                    <a:schemeClr val="tx1"/>
                  </a:solidFill>
                  <a:latin typeface="+mj-lt"/>
                </a:rPr>
                <a:t>CaCO</a:t>
              </a:r>
              <a:r>
                <a:rPr lang="pt-BR" sz="3600" baseline="-25000">
                  <a:solidFill>
                    <a:schemeClr val="tx1"/>
                  </a:solidFill>
                  <a:latin typeface="+mj-lt"/>
                </a:rPr>
                <a:t>3</a:t>
              </a:r>
              <a:r>
                <a:rPr lang="pt-BR" sz="3600">
                  <a:solidFill>
                    <a:schemeClr val="tx1"/>
                  </a:solidFill>
                  <a:latin typeface="+mj-lt"/>
                </a:rPr>
                <a:t> + CO</a:t>
              </a:r>
              <a:r>
                <a:rPr lang="pt-BR" sz="3600" baseline="-25000">
                  <a:solidFill>
                    <a:schemeClr val="tx1"/>
                  </a:solidFill>
                  <a:latin typeface="+mj-lt"/>
                </a:rPr>
                <a:t>2</a:t>
              </a:r>
              <a:r>
                <a:rPr lang="pt-BR" sz="3600">
                  <a:solidFill>
                    <a:schemeClr val="tx1"/>
                  </a:solidFill>
                  <a:latin typeface="+mj-lt"/>
                </a:rPr>
                <a:t> + H</a:t>
              </a:r>
              <a:r>
                <a:rPr lang="pt-BR" sz="3600" baseline="-25000">
                  <a:solidFill>
                    <a:schemeClr val="tx1"/>
                  </a:solidFill>
                  <a:latin typeface="+mj-lt"/>
                </a:rPr>
                <a:t>2</a:t>
              </a:r>
              <a:r>
                <a:rPr lang="pt-BR" sz="3600">
                  <a:solidFill>
                    <a:schemeClr val="tx1"/>
                  </a:solidFill>
                  <a:latin typeface="+mj-lt"/>
                </a:rPr>
                <a:t>O ⇌ Ca(HCO</a:t>
              </a:r>
              <a:r>
                <a:rPr lang="pt-BR" sz="3600" baseline="-25000">
                  <a:solidFill>
                    <a:schemeClr val="tx1"/>
                  </a:solidFill>
                  <a:latin typeface="+mj-lt"/>
                </a:rPr>
                <a:t>3</a:t>
              </a:r>
              <a:r>
                <a:rPr lang="pt-BR" sz="3600">
                  <a:solidFill>
                    <a:schemeClr val="tx1"/>
                  </a:solidFill>
                  <a:latin typeface="+mj-lt"/>
                </a:rPr>
                <a:t>)</a:t>
              </a:r>
              <a:r>
                <a:rPr lang="pt-BR" sz="3600" baseline="-25000">
                  <a:solidFill>
                    <a:schemeClr val="tx1"/>
                  </a:solidFill>
                  <a:latin typeface="+mj-lt"/>
                </a:rPr>
                <a:t>2</a:t>
              </a:r>
              <a:endParaRPr lang="en-US" sz="3600" baseline="-25000">
                <a:solidFill>
                  <a:schemeClr val="tx1"/>
                </a:solidFill>
                <a:latin typeface="+mj-lt"/>
              </a:endParaRPr>
            </a:p>
          </p:txBody>
        </p:sp>
      </p:grpSp>
    </p:spTree>
    <p:extLst>
      <p:ext uri="{BB962C8B-B14F-4D97-AF65-F5344CB8AC3E}">
        <p14:creationId xmlns:p14="http://schemas.microsoft.com/office/powerpoint/2010/main" val="1348107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22tgp_connection_light">
  <a:themeElements>
    <a:clrScheme name="1922tgp_connection_light 2">
      <a:dk1>
        <a:srgbClr val="000000"/>
      </a:dk1>
      <a:lt1>
        <a:srgbClr val="FFFFFF"/>
      </a:lt1>
      <a:dk2>
        <a:srgbClr val="37399B"/>
      </a:dk2>
      <a:lt2>
        <a:srgbClr val="C0C0C0"/>
      </a:lt2>
      <a:accent1>
        <a:srgbClr val="4987E3"/>
      </a:accent1>
      <a:accent2>
        <a:srgbClr val="D23516"/>
      </a:accent2>
      <a:accent3>
        <a:srgbClr val="FFFFFF"/>
      </a:accent3>
      <a:accent4>
        <a:srgbClr val="000000"/>
      </a:accent4>
      <a:accent5>
        <a:srgbClr val="B1C3EF"/>
      </a:accent5>
      <a:accent6>
        <a:srgbClr val="BE2F13"/>
      </a:accent6>
      <a:hlink>
        <a:srgbClr val="36A1B6"/>
      </a:hlink>
      <a:folHlink>
        <a:srgbClr val="7FB242"/>
      </a:folHlink>
    </a:clrScheme>
    <a:fontScheme name="Time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22tgp_connection_light 1">
        <a:dk1>
          <a:srgbClr val="000000"/>
        </a:dk1>
        <a:lt1>
          <a:srgbClr val="FFFFFF"/>
        </a:lt1>
        <a:dk2>
          <a:srgbClr val="165E86"/>
        </a:dk2>
        <a:lt2>
          <a:srgbClr val="969696"/>
        </a:lt2>
        <a:accent1>
          <a:srgbClr val="2AA08A"/>
        </a:accent1>
        <a:accent2>
          <a:srgbClr val="AA67DD"/>
        </a:accent2>
        <a:accent3>
          <a:srgbClr val="FFFFFF"/>
        </a:accent3>
        <a:accent4>
          <a:srgbClr val="000000"/>
        </a:accent4>
        <a:accent5>
          <a:srgbClr val="ACCDC4"/>
        </a:accent5>
        <a:accent6>
          <a:srgbClr val="9A5DC8"/>
        </a:accent6>
        <a:hlink>
          <a:srgbClr val="7D96D3"/>
        </a:hlink>
        <a:folHlink>
          <a:srgbClr val="DEDB70"/>
        </a:folHlink>
      </a:clrScheme>
      <a:clrMap bg1="lt1" tx1="dk1" bg2="lt2" tx2="dk2" accent1="accent1" accent2="accent2" accent3="accent3" accent4="accent4" accent5="accent5" accent6="accent6" hlink="hlink" folHlink="folHlink"/>
    </a:extraClrScheme>
    <a:extraClrScheme>
      <a:clrScheme name="1922tgp_connection_light 2">
        <a:dk1>
          <a:srgbClr val="000000"/>
        </a:dk1>
        <a:lt1>
          <a:srgbClr val="FFFFFF"/>
        </a:lt1>
        <a:dk2>
          <a:srgbClr val="37399B"/>
        </a:dk2>
        <a:lt2>
          <a:srgbClr val="C0C0C0"/>
        </a:lt2>
        <a:accent1>
          <a:srgbClr val="4987E3"/>
        </a:accent1>
        <a:accent2>
          <a:srgbClr val="D23516"/>
        </a:accent2>
        <a:accent3>
          <a:srgbClr val="FFFFFF"/>
        </a:accent3>
        <a:accent4>
          <a:srgbClr val="000000"/>
        </a:accent4>
        <a:accent5>
          <a:srgbClr val="B1C3EF"/>
        </a:accent5>
        <a:accent6>
          <a:srgbClr val="BE2F13"/>
        </a:accent6>
        <a:hlink>
          <a:srgbClr val="36A1B6"/>
        </a:hlink>
        <a:folHlink>
          <a:srgbClr val="7FB242"/>
        </a:folHlink>
      </a:clrScheme>
      <a:clrMap bg1="lt1" tx1="dk1" bg2="lt2" tx2="dk2" accent1="accent1" accent2="accent2" accent3="accent3" accent4="accent4" accent5="accent5" accent6="accent6" hlink="hlink" folHlink="folHlink"/>
    </a:extraClrScheme>
    <a:extraClrScheme>
      <a:clrScheme name="1922tgp_connection_light 3">
        <a:dk1>
          <a:srgbClr val="000000"/>
        </a:dk1>
        <a:lt1>
          <a:srgbClr val="FFFFFF"/>
        </a:lt1>
        <a:dk2>
          <a:srgbClr val="000066"/>
        </a:dk2>
        <a:lt2>
          <a:srgbClr val="969696"/>
        </a:lt2>
        <a:accent1>
          <a:srgbClr val="117AC1"/>
        </a:accent1>
        <a:accent2>
          <a:srgbClr val="3E9887"/>
        </a:accent2>
        <a:accent3>
          <a:srgbClr val="FFFFFF"/>
        </a:accent3>
        <a:accent4>
          <a:srgbClr val="000000"/>
        </a:accent4>
        <a:accent5>
          <a:srgbClr val="AABEDD"/>
        </a:accent5>
        <a:accent6>
          <a:srgbClr val="37897A"/>
        </a:accent6>
        <a:hlink>
          <a:srgbClr val="D17FB6"/>
        </a:hlink>
        <a:folHlink>
          <a:srgbClr val="E3981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2198</Words>
  <Application>Microsoft Office PowerPoint</Application>
  <PresentationFormat>Custom</PresentationFormat>
  <Paragraphs>177</Paragraphs>
  <Slides>35</Slides>
  <Notes>0</Notes>
  <HiddenSlides>0</HiddenSlides>
  <MMClips>6</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2</vt:i4>
      </vt:variant>
      <vt:variant>
        <vt:lpstr>Slide Titles</vt:lpstr>
      </vt:variant>
      <vt:variant>
        <vt:i4>35</vt:i4>
      </vt:variant>
    </vt:vector>
  </HeadingPairs>
  <TitlesOfParts>
    <vt:vector size="53" baseType="lpstr">
      <vt:lpstr>Wingdings</vt:lpstr>
      <vt:lpstr>Muli Bold Bold</vt:lpstr>
      <vt:lpstr>ไอติม</vt:lpstr>
      <vt:lpstr>Calibri Light</vt:lpstr>
      <vt:lpstr>Cambria Math</vt:lpstr>
      <vt:lpstr>Arial</vt:lpstr>
      <vt:lpstr>Garet</vt:lpstr>
      <vt:lpstr>Times New Roman</vt:lpstr>
      <vt:lpstr>DejaVu Serif Condensed</vt:lpstr>
      <vt:lpstr>Muli Bold</vt:lpstr>
      <vt:lpstr>Garet Bold</vt:lpstr>
      <vt:lpstr>Calibri</vt:lpstr>
      <vt:lpstr>Office Theme</vt:lpstr>
      <vt:lpstr>1_Office Theme</vt:lpstr>
      <vt:lpstr>2_Office Theme</vt:lpstr>
      <vt:lpstr>1922tgp_connection_light</vt:lpstr>
      <vt:lpstr>Equation</vt:lpstr>
      <vt:lpstr>Equation.KSEE3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 Khái niệm về cân bằng hóa học</dc:title>
  <cp:lastModifiedBy>Administrator</cp:lastModifiedBy>
  <cp:revision>18</cp:revision>
  <dcterms:created xsi:type="dcterms:W3CDTF">2006-08-16T00:00:00Z</dcterms:created>
  <dcterms:modified xsi:type="dcterms:W3CDTF">2024-09-18T14:59:53Z</dcterms:modified>
  <dc:identifier>DAFhADzZWVU</dc:identifier>
</cp:coreProperties>
</file>