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71" r:id="rId2"/>
    <p:sldId id="276" r:id="rId3"/>
    <p:sldId id="280" r:id="rId4"/>
    <p:sldId id="318" r:id="rId5"/>
    <p:sldId id="319" r:id="rId6"/>
    <p:sldId id="325" r:id="rId7"/>
    <p:sldId id="287" r:id="rId8"/>
    <p:sldId id="323" r:id="rId9"/>
    <p:sldId id="324" r:id="rId10"/>
    <p:sldId id="331" r:id="rId11"/>
    <p:sldId id="292" r:id="rId12"/>
    <p:sldId id="293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E26714"/>
    <a:srgbClr val="006673"/>
    <a:srgbClr val="A3DBE1"/>
    <a:srgbClr val="F26532"/>
    <a:srgbClr val="EE8640"/>
    <a:srgbClr val="048DA4"/>
    <a:srgbClr val="05788C"/>
    <a:srgbClr val="C0E6EA"/>
    <a:srgbClr val="A0DC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187" autoAdjust="0"/>
  </p:normalViewPr>
  <p:slideViewPr>
    <p:cSldViewPr snapToGrid="0" showGuides="1">
      <p:cViewPr>
        <p:scale>
          <a:sx n="63" d="100"/>
          <a:sy n="63" d="100"/>
        </p:scale>
        <p:origin x="-58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06/11/2022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96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271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2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614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82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75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343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5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3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0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3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4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9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9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7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7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06/11/2022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3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481137" y="1460531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152794" y="2724210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LOOKING BACK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414171" y="4405396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PROJECT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29977" y="1438596"/>
            <a:ext cx="5372591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Game: The last man standing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29977" y="2279620"/>
            <a:ext cx="5372591" cy="21000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Pronunciation</a:t>
            </a:r>
            <a:r>
              <a:rPr lang="en-US" dirty="0">
                <a:solidFill>
                  <a:srgbClr val="006673"/>
                </a:solidFill>
              </a:rPr>
              <a:t>: </a:t>
            </a:r>
            <a:r>
              <a:rPr lang="en-US" dirty="0" smtClean="0">
                <a:solidFill>
                  <a:srgbClr val="006673"/>
                </a:solidFill>
              </a:rPr>
              <a:t>Listen </a:t>
            </a:r>
            <a:r>
              <a:rPr lang="en-US" dirty="0">
                <a:solidFill>
                  <a:srgbClr val="006673"/>
                </a:solidFill>
              </a:rPr>
              <a:t>and mark the  stressed syllables in </a:t>
            </a:r>
            <a:r>
              <a:rPr lang="en-US" dirty="0" smtClean="0">
                <a:solidFill>
                  <a:srgbClr val="006673"/>
                </a:solidFill>
              </a:rPr>
              <a:t>words</a:t>
            </a:r>
            <a:r>
              <a:rPr lang="en-US" dirty="0">
                <a:solidFill>
                  <a:srgbClr val="006673"/>
                </a:solidFill>
              </a:rPr>
              <a:t>. Then read them </a:t>
            </a:r>
            <a:r>
              <a:rPr lang="en-US" dirty="0" smtClean="0">
                <a:solidFill>
                  <a:srgbClr val="006673"/>
                </a:solidFill>
              </a:rPr>
              <a:t>out.</a:t>
            </a:r>
            <a:endParaRPr lang="en-US" dirty="0">
              <a:solidFill>
                <a:srgbClr val="006673"/>
              </a:solidFill>
            </a:endParaRP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Vocabulary: </a:t>
            </a:r>
            <a:r>
              <a:rPr lang="en-US" dirty="0">
                <a:solidFill>
                  <a:srgbClr val="006673"/>
                </a:solidFill>
              </a:rPr>
              <a:t>Complete the </a:t>
            </a:r>
            <a:r>
              <a:rPr lang="en-US" dirty="0" smtClean="0">
                <a:solidFill>
                  <a:srgbClr val="006673"/>
                </a:solidFill>
              </a:rPr>
              <a:t>text.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Grammar</a:t>
            </a:r>
            <a:r>
              <a:rPr lang="en-US" dirty="0">
                <a:solidFill>
                  <a:srgbClr val="006673"/>
                </a:solidFill>
              </a:rPr>
              <a:t>: </a:t>
            </a:r>
            <a:endParaRPr lang="en-US" dirty="0" smtClean="0">
              <a:solidFill>
                <a:srgbClr val="006673"/>
              </a:solidFill>
            </a:endParaRPr>
          </a:p>
          <a:p>
            <a:r>
              <a:rPr lang="en-US" dirty="0" smtClean="0">
                <a:solidFill>
                  <a:srgbClr val="006673"/>
                </a:solidFill>
              </a:rPr>
              <a:t>1</a:t>
            </a:r>
            <a:r>
              <a:rPr lang="en-US" dirty="0">
                <a:solidFill>
                  <a:srgbClr val="006673"/>
                </a:solidFill>
              </a:rPr>
              <a:t>.  Match the two parts to make complete sentences.</a:t>
            </a:r>
          </a:p>
          <a:p>
            <a:r>
              <a:rPr lang="en-US" dirty="0">
                <a:solidFill>
                  <a:srgbClr val="006673"/>
                </a:solidFill>
              </a:rPr>
              <a:t>2. </a:t>
            </a:r>
            <a:r>
              <a:rPr lang="en-US" dirty="0" smtClean="0">
                <a:solidFill>
                  <a:srgbClr val="006673"/>
                </a:solidFill>
              </a:rPr>
              <a:t>Find </a:t>
            </a:r>
            <a:r>
              <a:rPr lang="en-US" dirty="0">
                <a:solidFill>
                  <a:srgbClr val="006673"/>
                </a:solidFill>
              </a:rPr>
              <a:t>the </a:t>
            </a:r>
            <a:r>
              <a:rPr lang="en-US" dirty="0" smtClean="0">
                <a:solidFill>
                  <a:srgbClr val="006673"/>
                </a:solidFill>
              </a:rPr>
              <a:t>mistake in each sentence </a:t>
            </a:r>
            <a:r>
              <a:rPr lang="en-US" dirty="0">
                <a:solidFill>
                  <a:srgbClr val="006673"/>
                </a:solidFill>
              </a:rPr>
              <a:t>and correct it.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029977" y="4543610"/>
            <a:ext cx="5372591" cy="7065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6673"/>
                </a:solidFill>
              </a:rPr>
              <a:t>Go Green Weekend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64904" y="1788233"/>
            <a:ext cx="763257" cy="935977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389538" y="3051912"/>
            <a:ext cx="763256" cy="135348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1" idx="0"/>
          </p:cNvCxnSpPr>
          <p:nvPr/>
        </p:nvCxnSpPr>
        <p:spPr>
          <a:xfrm>
            <a:off x="3364904" y="4760499"/>
            <a:ext cx="763257" cy="714736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036661" y="5475235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29978" y="5428523"/>
            <a:ext cx="5372590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 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40991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17900" y="480453"/>
            <a:ext cx="6789471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47DCBC-9091-47D9-B368-F9923F624982}"/>
              </a:ext>
            </a:extLst>
          </p:cNvPr>
          <p:cNvSpPr txBox="1"/>
          <p:nvPr/>
        </p:nvSpPr>
        <p:spPr>
          <a:xfrm>
            <a:off x="4815184" y="495804"/>
            <a:ext cx="6692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UTM Facebook K&amp;T" pitchFamily="18" charset="0"/>
              </a:rPr>
              <a:t>LOOKING BACK AND PROJECT</a:t>
            </a:r>
            <a:endParaRPr lang="en-US" sz="32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509654" y="491844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31CEF878-588C-4D1A-8EFD-9AE7A71F41C4}"/>
              </a:ext>
            </a:extLst>
          </p:cNvPr>
          <p:cNvSpPr txBox="1"/>
          <p:nvPr/>
        </p:nvSpPr>
        <p:spPr>
          <a:xfrm>
            <a:off x="1276730" y="500970"/>
            <a:ext cx="3208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48DA4"/>
                </a:solidFill>
                <a:latin typeface="Bookman Old Style" pitchFamily="18" charset="0"/>
              </a:rPr>
              <a:t>LESSON </a:t>
            </a:r>
            <a:r>
              <a:rPr lang="en-US" sz="3200" dirty="0" smtClean="0">
                <a:solidFill>
                  <a:srgbClr val="048DA4"/>
                </a:solidFill>
                <a:latin typeface="Bookman Old Style" pitchFamily="18" charset="0"/>
              </a:rPr>
              <a:t>8</a:t>
            </a:r>
            <a:endParaRPr lang="en-US" sz="32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7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A4690D4-BED2-4414-A159-D786E74D1CDB}"/>
              </a:ext>
            </a:extLst>
          </p:cNvPr>
          <p:cNvSpPr txBox="1"/>
          <p:nvPr/>
        </p:nvSpPr>
        <p:spPr>
          <a:xfrm>
            <a:off x="914399" y="2123749"/>
            <a:ext cx="1021314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84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Revise </a:t>
            </a:r>
            <a:r>
              <a:rPr lang="en-US" sz="2800" dirty="0"/>
              <a:t>how to pronounce stress in two-syllable words correctly;</a:t>
            </a:r>
          </a:p>
          <a:p>
            <a:pPr marL="584200" indent="-457200">
              <a:buFont typeface="Arial" panose="020B0604020202020204" pitchFamily="34" charset="0"/>
              <a:buChar char="•"/>
            </a:pPr>
            <a:r>
              <a:rPr lang="en-US" sz="2800" dirty="0"/>
              <a:t>R</a:t>
            </a:r>
            <a:r>
              <a:rPr lang="en-US" sz="2800" dirty="0" smtClean="0"/>
              <a:t>evise </a:t>
            </a:r>
            <a:r>
              <a:rPr lang="en-US" sz="2800" dirty="0"/>
              <a:t>the use of words/ phrases related to the topic Music;</a:t>
            </a:r>
          </a:p>
          <a:p>
            <a:pPr marL="584200" indent="-457200">
              <a:buFont typeface="Arial" panose="020B0604020202020204" pitchFamily="34" charset="0"/>
              <a:buChar char="•"/>
            </a:pPr>
            <a:r>
              <a:rPr lang="en-US" sz="2800" dirty="0"/>
              <a:t>R</a:t>
            </a:r>
            <a:r>
              <a:rPr lang="en-US" sz="2800" dirty="0" smtClean="0"/>
              <a:t>evise </a:t>
            </a:r>
            <a:r>
              <a:rPr lang="en-US" sz="2800" dirty="0"/>
              <a:t>how to use </a:t>
            </a:r>
            <a:r>
              <a:rPr lang="en-US" sz="2800" dirty="0" smtClean="0"/>
              <a:t>conjunctions </a:t>
            </a:r>
            <a:r>
              <a:rPr lang="en-US" sz="2800" dirty="0"/>
              <a:t>to make compound sentences correctly;</a:t>
            </a:r>
          </a:p>
          <a:p>
            <a:pPr marL="584200" indent="-457200">
              <a:buFont typeface="Arial" panose="020B0604020202020204" pitchFamily="34" charset="0"/>
              <a:buChar char="•"/>
            </a:pPr>
            <a:r>
              <a:rPr lang="en-US" sz="2800" dirty="0"/>
              <a:t>R</a:t>
            </a:r>
            <a:r>
              <a:rPr lang="en-US" sz="2800" dirty="0" smtClean="0"/>
              <a:t>evise some </a:t>
            </a:r>
            <a:r>
              <a:rPr lang="en-US" sz="2800" dirty="0"/>
              <a:t>verbs followed by to-infinitives and bare-infinitives.</a:t>
            </a:r>
          </a:p>
          <a:p>
            <a:pPr marL="584200" indent="-457200">
              <a:buFont typeface="Arial" panose="020B0604020202020204" pitchFamily="34" charset="0"/>
              <a:buChar char="•"/>
            </a:pPr>
            <a:r>
              <a:rPr lang="en-US" sz="2800" dirty="0"/>
              <a:t>D</a:t>
            </a:r>
            <a:r>
              <a:rPr lang="en-US" sz="2800" dirty="0" smtClean="0"/>
              <a:t>o </a:t>
            </a:r>
            <a:r>
              <a:rPr lang="en-US" sz="2800" dirty="0"/>
              <a:t>research on traditional music in Viet Nam or another country and give a group presentation about it.</a:t>
            </a:r>
          </a:p>
        </p:txBody>
      </p:sp>
    </p:spTree>
    <p:extLst>
      <p:ext uri="{BB962C8B-B14F-4D97-AF65-F5344CB8AC3E}">
        <p14:creationId xmlns:p14="http://schemas.microsoft.com/office/powerpoint/2010/main" val="330587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A4690D4-BED2-4414-A159-D786E74D1CDB}"/>
              </a:ext>
            </a:extLst>
          </p:cNvPr>
          <p:cNvSpPr txBox="1"/>
          <p:nvPr/>
        </p:nvSpPr>
        <p:spPr>
          <a:xfrm>
            <a:off x="1882037" y="2055511"/>
            <a:ext cx="85840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Do </a:t>
            </a:r>
            <a:r>
              <a:rPr lang="en-US" sz="3600" dirty="0"/>
              <a:t>exercises in the </a:t>
            </a:r>
            <a:r>
              <a:rPr lang="en-US" sz="3600" dirty="0" smtClean="0"/>
              <a:t>workbook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Prepare </a:t>
            </a:r>
            <a:r>
              <a:rPr lang="en-US" sz="3600" dirty="0"/>
              <a:t>for Unit </a:t>
            </a:r>
            <a:r>
              <a:rPr lang="en-US" sz="3600" dirty="0" smtClean="0"/>
              <a:t>4 - Lesson1</a:t>
            </a:r>
            <a:endParaRPr lang="en-US" sz="3600" dirty="0"/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05422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07558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sachmem.vn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 facebook.com/sachmem.vn</a:t>
            </a:r>
            <a:r>
              <a:rPr lang="en-US" sz="1600" b="1" i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72645" y="2775385"/>
            <a:ext cx="6789471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2000" cy="2188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DF77EB-655D-46EF-9E8B-FA2AF8707694}"/>
              </a:ext>
            </a:extLst>
          </p:cNvPr>
          <p:cNvSpPr txBox="1"/>
          <p:nvPr/>
        </p:nvSpPr>
        <p:spPr>
          <a:xfrm>
            <a:off x="1027615" y="401650"/>
            <a:ext cx="147885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46E80DA-3B73-476A-B480-C5F8FDFD8CB4}"/>
              </a:ext>
            </a:extLst>
          </p:cNvPr>
          <p:cNvSpPr txBox="1"/>
          <p:nvPr/>
        </p:nvSpPr>
        <p:spPr>
          <a:xfrm>
            <a:off x="3244104" y="716817"/>
            <a:ext cx="7911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MUSIC</a:t>
            </a:r>
            <a:endParaRPr lang="en-US" sz="3600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B47DCBC-9091-47D9-B368-F9923F624982}"/>
              </a:ext>
            </a:extLst>
          </p:cNvPr>
          <p:cNvSpPr txBox="1"/>
          <p:nvPr/>
        </p:nvSpPr>
        <p:spPr>
          <a:xfrm>
            <a:off x="4969929" y="2790736"/>
            <a:ext cx="6692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UTM Facebook K&amp;T" pitchFamily="18" charset="0"/>
              </a:rPr>
              <a:t>LOOKING BACK AND PROJECT</a:t>
            </a:r>
            <a:endParaRPr lang="en-US" sz="32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664399" y="2786776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1CEF878-588C-4D1A-8EFD-9AE7A71F41C4}"/>
              </a:ext>
            </a:extLst>
          </p:cNvPr>
          <p:cNvSpPr txBox="1"/>
          <p:nvPr/>
        </p:nvSpPr>
        <p:spPr>
          <a:xfrm>
            <a:off x="1431475" y="2795902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</a:t>
            </a:r>
            <a:r>
              <a:rPr lang="en-US" sz="3600" dirty="0" smtClean="0">
                <a:solidFill>
                  <a:srgbClr val="048DA4"/>
                </a:solidFill>
                <a:latin typeface="Bookman Old Style" pitchFamily="18" charset="0"/>
              </a:rPr>
              <a:t>8</a:t>
            </a:r>
            <a:endParaRPr lang="en-US" sz="36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2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D8C56F8-D453-4A83-912E-1743E8F3CBDF}"/>
              </a:ext>
            </a:extLst>
          </p:cNvPr>
          <p:cNvSpPr txBox="1"/>
          <p:nvPr/>
        </p:nvSpPr>
        <p:spPr>
          <a:xfrm>
            <a:off x="900783" y="1779782"/>
            <a:ext cx="9378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FB7BD"/>
                </a:solidFill>
              </a:rPr>
              <a:t>Listen and mark the  stressed syllables in the following words. Then read them out.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524000" y="1129606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PRONUNCATION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80033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</a:t>
            </a:r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BACK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8422" y="3066757"/>
            <a:ext cx="89403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perform 		</a:t>
            </a:r>
            <a:r>
              <a:rPr lang="en-US" sz="2400" dirty="0"/>
              <a:t> </a:t>
            </a:r>
            <a:r>
              <a:rPr lang="en-US" sz="2400" dirty="0" smtClean="0"/>
              <a:t>singer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concert		</a:t>
            </a:r>
            <a:r>
              <a:rPr lang="en-US" sz="2400" dirty="0"/>
              <a:t> </a:t>
            </a:r>
            <a:r>
              <a:rPr lang="en-US" sz="2400" dirty="0" smtClean="0"/>
              <a:t>famous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final			 enjoy</a:t>
            </a:r>
            <a:endParaRPr lang="en-US" sz="2400" dirty="0"/>
          </a:p>
        </p:txBody>
      </p:sp>
      <p:pic>
        <p:nvPicPr>
          <p:cNvPr id="3" name="02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46080" y="131259"/>
            <a:ext cx="609600" cy="6096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1716258" y="3134282"/>
            <a:ext cx="11958" cy="1828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00964" y="3776472"/>
            <a:ext cx="1" cy="16744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00964" y="4224528"/>
            <a:ext cx="0" cy="1711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070252" y="3209544"/>
            <a:ext cx="21102" cy="18077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070252" y="3703320"/>
            <a:ext cx="0" cy="17460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393808" y="4288536"/>
            <a:ext cx="4456" cy="1737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91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92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smtClean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D8C56F8-D453-4A83-912E-1743E8F3CBDF}"/>
              </a:ext>
            </a:extLst>
          </p:cNvPr>
          <p:cNvSpPr txBox="1"/>
          <p:nvPr/>
        </p:nvSpPr>
        <p:spPr>
          <a:xfrm>
            <a:off x="900783" y="1779782"/>
            <a:ext cx="9931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FB7BD"/>
                </a:solidFill>
              </a:rPr>
              <a:t>Complete the text using the words and phrases in the box.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524000" y="1129606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 smtClean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2800" b="1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80033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</a:t>
            </a:r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BACK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524000" y="2303002"/>
            <a:ext cx="9068972" cy="65121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artists </a:t>
            </a:r>
            <a:r>
              <a:rPr lang="en-US" sz="2400" dirty="0" smtClean="0">
                <a:solidFill>
                  <a:schemeClr val="tx1"/>
                </a:solidFill>
              </a:rPr>
              <a:t>		music 		concerts 	instrument 		fans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63513" y="3235569"/>
            <a:ext cx="10248438" cy="33340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chemeClr val="tx1"/>
                </a:solidFill>
              </a:rPr>
              <a:t>Our class survey revealed some surprising results about the students' (1) _______ habits. Most of </a:t>
            </a:r>
            <a:r>
              <a:rPr lang="en-US" sz="2400" dirty="0" smtClean="0">
                <a:solidFill>
                  <a:schemeClr val="tx1"/>
                </a:solidFill>
              </a:rPr>
              <a:t>them </a:t>
            </a:r>
            <a:r>
              <a:rPr lang="en-US" sz="2400" dirty="0">
                <a:solidFill>
                  <a:schemeClr val="tx1"/>
                </a:solidFill>
              </a:rPr>
              <a:t>did not hesitate to say that they love music because they find it relaxing. Their </a:t>
            </a:r>
            <a:r>
              <a:rPr lang="en-US" sz="2400" dirty="0" err="1">
                <a:solidFill>
                  <a:schemeClr val="tx1"/>
                </a:solidFill>
              </a:rPr>
              <a:t>favourite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music </a:t>
            </a:r>
            <a:r>
              <a:rPr lang="en-US" sz="2400" dirty="0">
                <a:solidFill>
                  <a:schemeClr val="tx1"/>
                </a:solidFill>
              </a:rPr>
              <a:t>is K-pop and British or American pop music as they are big (2) _______ of Korean and </a:t>
            </a:r>
            <a:r>
              <a:rPr lang="en-US" sz="2400" dirty="0" smtClean="0">
                <a:solidFill>
                  <a:schemeClr val="tx1"/>
                </a:solidFill>
              </a:rPr>
              <a:t>American </a:t>
            </a:r>
            <a:r>
              <a:rPr lang="en-US" sz="2400" dirty="0">
                <a:solidFill>
                  <a:schemeClr val="tx1"/>
                </a:solidFill>
              </a:rPr>
              <a:t>(3) _______. Fourteen out of twenty students play a musical (4) </a:t>
            </a:r>
            <a:r>
              <a:rPr lang="en-US" sz="2400" dirty="0" smtClean="0">
                <a:solidFill>
                  <a:schemeClr val="tx1"/>
                </a:solidFill>
              </a:rPr>
              <a:t>_________ </a:t>
            </a:r>
            <a:r>
              <a:rPr lang="en-US" sz="2400" dirty="0">
                <a:solidFill>
                  <a:schemeClr val="tx1"/>
                </a:solidFill>
              </a:rPr>
              <a:t>and most of </a:t>
            </a:r>
            <a:r>
              <a:rPr lang="en-US" sz="2400" dirty="0" smtClean="0">
                <a:solidFill>
                  <a:schemeClr val="tx1"/>
                </a:solidFill>
              </a:rPr>
              <a:t>them </a:t>
            </a:r>
            <a:r>
              <a:rPr lang="en-US" sz="2400" dirty="0" err="1">
                <a:solidFill>
                  <a:schemeClr val="tx1"/>
                </a:solidFill>
              </a:rPr>
              <a:t>practise</a:t>
            </a:r>
            <a:r>
              <a:rPr lang="en-US" sz="2400" dirty="0">
                <a:solidFill>
                  <a:schemeClr val="tx1"/>
                </a:solidFill>
              </a:rPr>
              <a:t> between one and three hours a week. Going to (5) _______ is usually popular </a:t>
            </a:r>
            <a:r>
              <a:rPr lang="en-US" sz="2400" dirty="0" smtClean="0">
                <a:solidFill>
                  <a:schemeClr val="tx1"/>
                </a:solidFill>
              </a:rPr>
              <a:t>among </a:t>
            </a:r>
            <a:r>
              <a:rPr lang="en-US" sz="2400" dirty="0">
                <a:solidFill>
                  <a:schemeClr val="tx1"/>
                </a:solidFill>
              </a:rPr>
              <a:t>teenagers, but only eight people said that they like going to such music events.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3512" y="3784209"/>
            <a:ext cx="1174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music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07019" y="4497197"/>
            <a:ext cx="1174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fans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63511" y="4851921"/>
            <a:ext cx="1174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artists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007886" y="4851921"/>
            <a:ext cx="1585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instrument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37120" y="5562071"/>
            <a:ext cx="1313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concerts</a:t>
            </a:r>
          </a:p>
        </p:txBody>
      </p:sp>
    </p:spTree>
    <p:extLst>
      <p:ext uri="{BB962C8B-B14F-4D97-AF65-F5344CB8AC3E}">
        <p14:creationId xmlns:p14="http://schemas.microsoft.com/office/powerpoint/2010/main" val="212391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D8C56F8-D453-4A83-912E-1743E8F3CBDF}"/>
              </a:ext>
            </a:extLst>
          </p:cNvPr>
          <p:cNvSpPr txBox="1"/>
          <p:nvPr/>
        </p:nvSpPr>
        <p:spPr>
          <a:xfrm>
            <a:off x="900783" y="1596898"/>
            <a:ext cx="9931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FB7BD"/>
                </a:solidFill>
              </a:rPr>
              <a:t>1. Match </a:t>
            </a:r>
            <a:r>
              <a:rPr lang="en-US" sz="2800" b="1" dirty="0">
                <a:solidFill>
                  <a:srgbClr val="0FB7BD"/>
                </a:solidFill>
              </a:rPr>
              <a:t>the two parts to make complete sentences</a:t>
            </a:r>
            <a:r>
              <a:rPr lang="en-US" sz="2800" b="1" dirty="0" smtClean="0">
                <a:solidFill>
                  <a:srgbClr val="0FB7BD"/>
                </a:solidFill>
              </a:rPr>
              <a:t>.</a:t>
            </a:r>
            <a:endParaRPr lang="en-US" sz="2800" b="1" dirty="0">
              <a:solidFill>
                <a:srgbClr val="0FB7BD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524000" y="1129606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endParaRPr lang="en-US" sz="2800" b="1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80033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</a:t>
            </a:r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BACK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37119" y="2321169"/>
            <a:ext cx="3789625" cy="6893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1. She </a:t>
            </a:r>
            <a:r>
              <a:rPr lang="en-US" sz="2400" dirty="0">
                <a:solidFill>
                  <a:schemeClr val="tx1"/>
                </a:solidFill>
              </a:rPr>
              <a:t>writes her own </a:t>
            </a:r>
            <a:r>
              <a:rPr lang="en-US" sz="2400" dirty="0" smtClean="0">
                <a:solidFill>
                  <a:schemeClr val="tx1"/>
                </a:solidFill>
              </a:rPr>
              <a:t>songs,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58801" y="3211537"/>
            <a:ext cx="3789625" cy="6893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2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  <a:r>
              <a:rPr lang="en-US" sz="2400" dirty="0">
                <a:solidFill>
                  <a:schemeClr val="tx1"/>
                </a:solidFill>
              </a:rPr>
              <a:t>He participated in many </a:t>
            </a:r>
          </a:p>
          <a:p>
            <a:r>
              <a:rPr lang="en-US" sz="2400" dirty="0">
                <a:solidFill>
                  <a:schemeClr val="tx1"/>
                </a:solidFill>
              </a:rPr>
              <a:t>talent competitions,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958801" y="4101905"/>
            <a:ext cx="3789625" cy="6893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3</a:t>
            </a:r>
            <a:r>
              <a:rPr lang="en-US" sz="2400" dirty="0">
                <a:solidFill>
                  <a:schemeClr val="tx1"/>
                </a:solidFill>
              </a:rPr>
              <a:t>. We can go to a live concert </a:t>
            </a:r>
            <a:r>
              <a:rPr lang="en-US" sz="2400" dirty="0" smtClean="0">
                <a:solidFill>
                  <a:schemeClr val="tx1"/>
                </a:solidFill>
              </a:rPr>
              <a:t>at </a:t>
            </a:r>
            <a:r>
              <a:rPr lang="en-US" sz="2400" dirty="0">
                <a:solidFill>
                  <a:schemeClr val="tx1"/>
                </a:solidFill>
              </a:rPr>
              <a:t>City Theatre,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958800" y="4992273"/>
            <a:ext cx="3789625" cy="6893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4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  <a:r>
              <a:rPr lang="en-US" sz="2400" dirty="0">
                <a:solidFill>
                  <a:schemeClr val="tx1"/>
                </a:solidFill>
              </a:rPr>
              <a:t>The traffic was really bad,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217772" y="2321168"/>
            <a:ext cx="4614351" cy="6893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a. </a:t>
            </a:r>
            <a:r>
              <a:rPr lang="en-US" sz="2400" dirty="0">
                <a:solidFill>
                  <a:schemeClr val="tx1"/>
                </a:solidFill>
              </a:rPr>
              <a:t>or we can stay at home to </a:t>
            </a:r>
            <a:r>
              <a:rPr lang="en-US" sz="2400" dirty="0" smtClean="0">
                <a:solidFill>
                  <a:schemeClr val="tx1"/>
                </a:solidFill>
              </a:rPr>
              <a:t>watch the </a:t>
            </a:r>
            <a:r>
              <a:rPr lang="en-US" sz="2400" dirty="0">
                <a:solidFill>
                  <a:schemeClr val="tx1"/>
                </a:solidFill>
              </a:rPr>
              <a:t>final night of Vietnam Idol.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217771" y="3211537"/>
            <a:ext cx="4614351" cy="6893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b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  <a:r>
              <a:rPr lang="en-US" sz="2400" dirty="0">
                <a:solidFill>
                  <a:schemeClr val="tx1"/>
                </a:solidFill>
              </a:rPr>
              <a:t>so we decided to walk to the stadium.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217770" y="4124177"/>
            <a:ext cx="4614351" cy="6893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c. </a:t>
            </a:r>
            <a:r>
              <a:rPr lang="en-US" sz="2400" dirty="0">
                <a:solidFill>
                  <a:schemeClr val="tx1"/>
                </a:solidFill>
              </a:rPr>
              <a:t>and they always have deep meanings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217769" y="4992272"/>
            <a:ext cx="4614351" cy="6893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d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  <a:r>
              <a:rPr lang="en-US" sz="2400" dirty="0">
                <a:solidFill>
                  <a:schemeClr val="tx1"/>
                </a:solidFill>
              </a:rPr>
              <a:t>but the judges never liked his songs.</a:t>
            </a:r>
          </a:p>
        </p:txBody>
      </p:sp>
      <p:cxnSp>
        <p:nvCxnSpPr>
          <p:cNvPr id="6" name="Straight Arrow Connector 5"/>
          <p:cNvCxnSpPr>
            <a:stCxn id="3" idx="3"/>
            <a:endCxn id="29" idx="1"/>
          </p:cNvCxnSpPr>
          <p:nvPr/>
        </p:nvCxnSpPr>
        <p:spPr>
          <a:xfrm>
            <a:off x="4726744" y="2665828"/>
            <a:ext cx="1491026" cy="180300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748425" y="3533922"/>
            <a:ext cx="1491026" cy="180300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27" idx="1"/>
          </p:cNvCxnSpPr>
          <p:nvPr/>
        </p:nvCxnSpPr>
        <p:spPr>
          <a:xfrm flipV="1">
            <a:off x="4754802" y="2665827"/>
            <a:ext cx="1462970" cy="17473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28" idx="1"/>
          </p:cNvCxnSpPr>
          <p:nvPr/>
        </p:nvCxnSpPr>
        <p:spPr>
          <a:xfrm flipV="1">
            <a:off x="4770106" y="3556196"/>
            <a:ext cx="1447665" cy="18323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89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D8C56F8-D453-4A83-912E-1743E8F3CBDF}"/>
              </a:ext>
            </a:extLst>
          </p:cNvPr>
          <p:cNvSpPr txBox="1"/>
          <p:nvPr/>
        </p:nvSpPr>
        <p:spPr>
          <a:xfrm>
            <a:off x="900783" y="1596898"/>
            <a:ext cx="99313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FB7BD"/>
                </a:solidFill>
              </a:rPr>
              <a:t>There </a:t>
            </a:r>
            <a:r>
              <a:rPr lang="en-US" sz="2800" b="1" dirty="0">
                <a:solidFill>
                  <a:srgbClr val="0FB7BD"/>
                </a:solidFill>
              </a:rPr>
              <a:t>is a mistake in each sentence below. </a:t>
            </a:r>
            <a:endParaRPr lang="en-US" sz="2800" b="1" dirty="0" smtClean="0">
              <a:solidFill>
                <a:srgbClr val="0FB7BD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0FB7BD"/>
                </a:solidFill>
              </a:rPr>
              <a:t>Find </a:t>
            </a:r>
            <a:r>
              <a:rPr lang="en-US" sz="2800" b="1" dirty="0">
                <a:solidFill>
                  <a:srgbClr val="0FB7BD"/>
                </a:solidFill>
              </a:rPr>
              <a:t>the mistake and correct it.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524000" y="1129606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endParaRPr lang="en-US" sz="2800" b="1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80033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</a:t>
            </a:r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BACK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0783" y="2912012"/>
            <a:ext cx="104377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1. She asked him attend the school performance. </a:t>
            </a:r>
            <a:r>
              <a:rPr lang="en-US" sz="2400" dirty="0" smtClean="0"/>
              <a:t>		__________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2. Don’t let her to go to the music festival! </a:t>
            </a:r>
            <a:r>
              <a:rPr lang="en-US" sz="2400" dirty="0" smtClean="0"/>
              <a:t>			__________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3. Their parents will never agree buy that expensive piano. __________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4. To develop her musical talent, her father made her to sing at family gatherings. </a:t>
            </a:r>
            <a:r>
              <a:rPr lang="en-US" sz="2400" dirty="0" smtClean="0"/>
              <a:t>								__________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123028" y="3432517"/>
            <a:ext cx="787790" cy="1406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243668" y="2926080"/>
            <a:ext cx="170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</a:t>
            </a:r>
            <a:r>
              <a:rPr lang="en-US" sz="2400" dirty="0" smtClean="0">
                <a:solidFill>
                  <a:srgbClr val="FF0000"/>
                </a:solidFill>
              </a:rPr>
              <a:t>o attend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2951871" y="3981157"/>
            <a:ext cx="565052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8243668" y="3530104"/>
            <a:ext cx="170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go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4975275" y="4530546"/>
            <a:ext cx="565052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8243668" y="4068881"/>
            <a:ext cx="170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</a:t>
            </a:r>
            <a:r>
              <a:rPr lang="en-US" sz="2400" dirty="0" smtClean="0">
                <a:solidFill>
                  <a:srgbClr val="FF0000"/>
                </a:solidFill>
              </a:rPr>
              <a:t>o buy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7678616" y="5082098"/>
            <a:ext cx="565052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8243668" y="5171986"/>
            <a:ext cx="170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sing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46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7" grpId="0"/>
      <p:bldP spid="35" grpId="0"/>
      <p:bldP spid="37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PROJECT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666" r="707"/>
          <a:stretch/>
        </p:blipFill>
        <p:spPr>
          <a:xfrm>
            <a:off x="2450591" y="1060704"/>
            <a:ext cx="7214617" cy="556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89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PROJECT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670003"/>
              </p:ext>
            </p:extLst>
          </p:nvPr>
        </p:nvGraphicFramePr>
        <p:xfrm>
          <a:off x="1055075" y="1069145"/>
          <a:ext cx="10339755" cy="54410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30131">
                  <a:extLst>
                    <a:ext uri="{9D8B030D-6E8A-4147-A177-3AD203B41FA5}">
                      <a16:colId xmlns:a16="http://schemas.microsoft.com/office/drawing/2014/main" xmlns="" val="14116672"/>
                    </a:ext>
                  </a:extLst>
                </a:gridCol>
                <a:gridCol w="1472157">
                  <a:extLst>
                    <a:ext uri="{9D8B030D-6E8A-4147-A177-3AD203B41FA5}">
                      <a16:colId xmlns:a16="http://schemas.microsoft.com/office/drawing/2014/main" xmlns="" val="691501001"/>
                    </a:ext>
                  </a:extLst>
                </a:gridCol>
                <a:gridCol w="3437467">
                  <a:extLst>
                    <a:ext uri="{9D8B030D-6E8A-4147-A177-3AD203B41FA5}">
                      <a16:colId xmlns:a16="http://schemas.microsoft.com/office/drawing/2014/main" xmlns="" val="806464759"/>
                    </a:ext>
                  </a:extLst>
                </a:gridCol>
              </a:tblGrid>
              <a:tr h="5736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Tick where appropriate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144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Comments 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in English or Vietnamese)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0868946"/>
                  </a:ext>
                </a:extLst>
              </a:tr>
              <a:tr h="286824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DELIVERY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5599746"/>
                  </a:ext>
                </a:extLst>
              </a:tr>
              <a:tr h="353256">
                <a:tc>
                  <a:txBody>
                    <a:bodyPr/>
                    <a:lstStyle/>
                    <a:p>
                      <a:pPr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- The presenters greeted the audience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0588186"/>
                  </a:ext>
                </a:extLst>
              </a:tr>
              <a:tr h="286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The presenters spoke clearly and naturally.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6823818"/>
                  </a:ext>
                </a:extLst>
              </a:tr>
              <a:tr h="286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- The presenters cooperated when delivering their talk.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5201313"/>
                  </a:ext>
                </a:extLst>
              </a:tr>
              <a:tr h="286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- The presenters interacted with the audience.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4436731"/>
                  </a:ext>
                </a:extLst>
              </a:tr>
              <a:tr h="5736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- The presenters used some photos /pictures to illustrate their ideas.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62312936"/>
                  </a:ext>
                </a:extLst>
              </a:tr>
              <a:tr h="286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- The presenters concluded their talk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appropriately.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6798118"/>
                  </a:ext>
                </a:extLst>
              </a:tr>
              <a:tr h="5736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CONTENT: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The presentation includes the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following information about a form of traditional music: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17736"/>
                  </a:ext>
                </a:extLst>
              </a:tr>
              <a:tr h="286824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- when/where it started</a:t>
                      </a:r>
                      <a:endParaRPr lang="en-US" sz="180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7140657"/>
                  </a:ext>
                </a:extLst>
              </a:tr>
              <a:tr h="286824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- instruments</a:t>
                      </a:r>
                      <a:endParaRPr lang="en-US" sz="180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3563921"/>
                  </a:ext>
                </a:extLst>
              </a:tr>
              <a:tr h="286824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- types</a:t>
                      </a:r>
                      <a:endParaRPr lang="en-US" sz="180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5527503"/>
                  </a:ext>
                </a:extLst>
              </a:tr>
              <a:tr h="286824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- artists/performers</a:t>
                      </a:r>
                      <a:endParaRPr lang="en-US" sz="180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7657397"/>
                  </a:ext>
                </a:extLst>
              </a:tr>
              <a:tr h="286824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- costumes</a:t>
                      </a:r>
                      <a:endParaRPr lang="en-US" sz="180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565742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5082" y="1392701"/>
            <a:ext cx="553998" cy="447352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Checklist </a:t>
            </a:r>
            <a:r>
              <a:rPr lang="en-US" sz="2400" dirty="0">
                <a:solidFill>
                  <a:srgbClr val="C00000"/>
                </a:solidFill>
              </a:rPr>
              <a:t>for peer assessment</a:t>
            </a:r>
          </a:p>
        </p:txBody>
      </p:sp>
    </p:spTree>
    <p:extLst>
      <p:ext uri="{BB962C8B-B14F-4D97-AF65-F5344CB8AC3E}">
        <p14:creationId xmlns:p14="http://schemas.microsoft.com/office/powerpoint/2010/main" val="341284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PROJECT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082" y="1392701"/>
            <a:ext cx="553998" cy="447352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Checklist </a:t>
            </a:r>
            <a:r>
              <a:rPr lang="en-US" sz="2400" dirty="0">
                <a:solidFill>
                  <a:srgbClr val="C00000"/>
                </a:solidFill>
              </a:rPr>
              <a:t>for self-assessment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245392"/>
              </p:ext>
            </p:extLst>
          </p:nvPr>
        </p:nvGraphicFramePr>
        <p:xfrm>
          <a:off x="1415415" y="1160792"/>
          <a:ext cx="9361170" cy="5486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19320">
                  <a:extLst>
                    <a:ext uri="{9D8B030D-6E8A-4147-A177-3AD203B41FA5}">
                      <a16:colId xmlns:a16="http://schemas.microsoft.com/office/drawing/2014/main" xmlns="" val="1350627882"/>
                    </a:ext>
                  </a:extLst>
                </a:gridCol>
                <a:gridCol w="1529715">
                  <a:extLst>
                    <a:ext uri="{9D8B030D-6E8A-4147-A177-3AD203B41FA5}">
                      <a16:colId xmlns:a16="http://schemas.microsoft.com/office/drawing/2014/main" xmlns="" val="1234253418"/>
                    </a:ext>
                  </a:extLst>
                </a:gridCol>
                <a:gridCol w="3112135">
                  <a:extLst>
                    <a:ext uri="{9D8B030D-6E8A-4147-A177-3AD203B41FA5}">
                      <a16:colId xmlns:a16="http://schemas.microsoft.com/office/drawing/2014/main" xmlns="" val="3378708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Tick where appropriate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144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Comments 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in English or Vietnamese)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34578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DELIVERY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096931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I greeted the audience.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712557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 I </a:t>
                      </a: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spoke clearly and naturally.</a:t>
                      </a:r>
                      <a:endParaRPr lang="en-US" sz="180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3374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 I </a:t>
                      </a: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cooperated with my group members when delivering the talk.</a:t>
                      </a:r>
                      <a:endParaRPr lang="en-US" sz="180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33535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 I </a:t>
                      </a: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interacted with the audience.</a:t>
                      </a:r>
                      <a:endParaRPr lang="en-US" sz="180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25321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 I </a:t>
                      </a: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used some photos / pictures to illustrate my ideas.</a:t>
                      </a:r>
                      <a:endParaRPr lang="en-US" sz="180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253501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 I </a:t>
                      </a: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concluded my part of the talk </a:t>
                      </a:r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appropriately.</a:t>
                      </a:r>
                      <a:endParaRPr lang="en-US" sz="180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42204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CONTENT: Our presentation includes the following information about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a form of traditional music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69120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 when/where it started</a:t>
                      </a:r>
                      <a:endParaRPr lang="en-US" sz="1800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245319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en-US" sz="18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instruments</a:t>
                      </a:r>
                      <a:endParaRPr lang="en-US" sz="180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7573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- types</a:t>
                      </a:r>
                      <a:endParaRPr lang="en-US" sz="180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035468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 artists/performers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441129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 costumes</a:t>
                      </a:r>
                      <a:endParaRPr lang="en-US" sz="1800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8690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098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2299</TotalTime>
  <Words>651</Words>
  <Application>Microsoft Office PowerPoint</Application>
  <PresentationFormat>Custom</PresentationFormat>
  <Paragraphs>183</Paragraphs>
  <Slides>13</Slides>
  <Notes>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Bill Gates</cp:lastModifiedBy>
  <cp:revision>129</cp:revision>
  <dcterms:created xsi:type="dcterms:W3CDTF">2020-12-09T02:04:09Z</dcterms:created>
  <dcterms:modified xsi:type="dcterms:W3CDTF">2022-11-06T08:05:46Z</dcterms:modified>
</cp:coreProperties>
</file>