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76" r:id="rId3"/>
    <p:sldId id="319" r:id="rId4"/>
    <p:sldId id="320" r:id="rId5"/>
    <p:sldId id="321" r:id="rId6"/>
    <p:sldId id="322" r:id="rId7"/>
    <p:sldId id="318" r:id="rId8"/>
    <p:sldId id="334" r:id="rId9"/>
    <p:sldId id="335" r:id="rId10"/>
    <p:sldId id="280" r:id="rId11"/>
    <p:sldId id="287" r:id="rId12"/>
    <p:sldId id="323" r:id="rId13"/>
    <p:sldId id="275" r:id="rId14"/>
    <p:sldId id="260" r:id="rId15"/>
    <p:sldId id="292" r:id="rId16"/>
    <p:sldId id="29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6673"/>
    <a:srgbClr val="05788C"/>
    <a:srgbClr val="A3DBE1"/>
    <a:srgbClr val="F26532"/>
    <a:srgbClr val="EE8640"/>
    <a:srgbClr val="048DA4"/>
    <a:srgbClr val="C0E6EA"/>
    <a:srgbClr val="A0DCF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187" autoAdjust="0"/>
  </p:normalViewPr>
  <p:slideViewPr>
    <p:cSldViewPr snapToGrid="0" showGuides="1">
      <p:cViewPr>
        <p:scale>
          <a:sx n="81" d="100"/>
          <a:sy n="81" d="100"/>
        </p:scale>
        <p:origin x="-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39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9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53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622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COMPOUND SENTENCES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627863"/>
              </p:ext>
            </p:extLst>
          </p:nvPr>
        </p:nvGraphicFramePr>
        <p:xfrm>
          <a:off x="562707" y="1268306"/>
          <a:ext cx="1060211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9686">
                  <a:extLst>
                    <a:ext uri="{9D8B030D-6E8A-4147-A177-3AD203B41FA5}">
                      <a16:colId xmlns:a16="http://schemas.microsoft.com/office/drawing/2014/main" xmlns="" val="2950138986"/>
                    </a:ext>
                  </a:extLst>
                </a:gridCol>
                <a:gridCol w="6192430">
                  <a:extLst>
                    <a:ext uri="{9D8B030D-6E8A-4147-A177-3AD203B41FA5}">
                      <a16:colId xmlns:a16="http://schemas.microsoft.com/office/drawing/2014/main" xmlns="" val="4156721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Simple Sentence (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đơn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Compound Sentence (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ghép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677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E.g.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The cat chased the mouse.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The mouse ran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into a hole.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E.g.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The cat chased the mouse, and the mouse ran into the hole.</a:t>
                      </a:r>
                    </a:p>
                    <a:p>
                      <a:r>
                        <a:rPr lang="en-US" sz="2400" dirty="0" smtClean="0">
                          <a:latin typeface="+mn-lt"/>
                        </a:rPr>
                        <a:t>- The</a:t>
                      </a:r>
                      <a:r>
                        <a:rPr lang="en-US" sz="2400" baseline="0" dirty="0" smtClean="0">
                          <a:latin typeface="+mn-lt"/>
                        </a:rPr>
                        <a:t> mouse ran into the hole, so the cat couldn’t catch the mouse.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95472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27087" y="4037854"/>
            <a:ext cx="1011132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Một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câu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ghép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có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chứa</a:t>
            </a:r>
            <a:r>
              <a:rPr lang="en-US" sz="2800" dirty="0" smtClean="0">
                <a:latin typeface="Calibri" panose="020F0502020204030204" pitchFamily="34" charset="0"/>
              </a:rPr>
              <a:t> 2 hay </a:t>
            </a:r>
            <a:r>
              <a:rPr lang="en-US" sz="2800" dirty="0" err="1" smtClean="0">
                <a:latin typeface="Calibri" panose="020F0502020204030204" pitchFamily="34" charset="0"/>
              </a:rPr>
              <a:t>nhiều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mệnh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đề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độc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lập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Các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từ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nối</a:t>
            </a:r>
            <a:r>
              <a:rPr lang="en-US" sz="2800" dirty="0" smtClean="0">
                <a:latin typeface="Calibri" panose="020F0502020204030204" pitchFamily="34" charset="0"/>
              </a:rPr>
              <a:t>: 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for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, and, nor, but, or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yet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dùng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để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nối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các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mệnh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đề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độc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lập</a:t>
            </a:r>
            <a:r>
              <a:rPr lang="en-US" sz="2800" dirty="0" smtClean="0">
                <a:latin typeface="Calibri" panose="020F0502020204030204" pitchFamily="34" charset="0"/>
              </a:rPr>
              <a:t> (</a:t>
            </a:r>
            <a:r>
              <a:rPr lang="en-US" sz="2800" dirty="0" err="1" smtClean="0">
                <a:latin typeface="Calibri" panose="020F0502020204030204" pitchFamily="34" charset="0"/>
              </a:rPr>
              <a:t>Gợi</a:t>
            </a:r>
            <a:r>
              <a:rPr lang="en-US" sz="2800" dirty="0" smtClean="0">
                <a:latin typeface="Calibri" panose="020F0502020204030204" pitchFamily="34" charset="0"/>
              </a:rPr>
              <a:t> ý: FANBOYS</a:t>
            </a:r>
            <a:r>
              <a:rPr lang="en-US" sz="2800" dirty="0">
                <a:latin typeface="Calibri" panose="020F0502020204030204" pitchFamily="34" charset="0"/>
              </a:rPr>
              <a:t>.)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Từ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nối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được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dùng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có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thể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ảnh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hưởng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đến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nghĩa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của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câu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62707" y="4529796"/>
            <a:ext cx="633046" cy="1969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56142" y="1115878"/>
            <a:ext cx="10655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compound sentences using </a:t>
            </a:r>
            <a:r>
              <a:rPr lang="en-US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vi-VN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vi-VN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conjunctions </a:t>
            </a:r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brackets.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1046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COMPOUND SENTENCES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817" y="1611686"/>
            <a:ext cx="106654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smtClean="0"/>
              <a:t>I am a jazz fan. My </a:t>
            </a:r>
            <a:r>
              <a:rPr lang="en-US" sz="2400" dirty="0" err="1" smtClean="0"/>
              <a:t>favourite</a:t>
            </a:r>
            <a:r>
              <a:rPr lang="en-US" sz="2400" dirty="0" smtClean="0"/>
              <a:t> style is from the late 1960s. (and/ but)</a:t>
            </a:r>
          </a:p>
          <a:p>
            <a:endParaRPr lang="en-US" sz="2400" dirty="0" smtClean="0"/>
          </a:p>
          <a:p>
            <a:r>
              <a:rPr lang="en-US" sz="2400" dirty="0" smtClean="0"/>
              <a:t>2. Jackson wants to go to the music festival on Saturday. He has a </a:t>
            </a:r>
            <a:r>
              <a:rPr lang="en-US" sz="2400" dirty="0" err="1" smtClean="0"/>
              <a:t>maths</a:t>
            </a:r>
            <a:r>
              <a:rPr lang="en-US" sz="2400" dirty="0" smtClean="0"/>
              <a:t> exam on that day. (but</a:t>
            </a:r>
            <a:r>
              <a:rPr lang="vi-VN" sz="2400" dirty="0" smtClean="0"/>
              <a:t>/</a:t>
            </a:r>
            <a:r>
              <a:rPr lang="en-US" sz="2400" dirty="0" smtClean="0"/>
              <a:t> so)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3. You can book the tickets online. You can buy them at the stadium ticket office. (but/ or)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4. The concert didn’t happen. We stayed at home. (or/ so)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46847" y="2324714"/>
            <a:ext cx="844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vi-VN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 a jazz fan, </a:t>
            </a:r>
            <a:r>
              <a:rPr lang="vi-VN" sz="2400" b="1" u="sng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and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my favourite style is from the late 1960s.</a:t>
            </a:r>
            <a:endParaRPr lang="en-US" sz="2800" b="1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2338" y="3450037"/>
            <a:ext cx="9774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Jackson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wants to go to the music festival on Saturday, </a:t>
            </a: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but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he has a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maths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exam on that day.</a:t>
            </a:r>
            <a:endParaRPr lang="en-US" sz="2800" b="1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338" y="4828311"/>
            <a:ext cx="11131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can book the tickets online, </a:t>
            </a: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or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you can buy them at the stadium ticket office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lang="en-US" sz="2800" b="1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338" y="5529656"/>
            <a:ext cx="844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concert didn’t happen, </a:t>
            </a: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we stayed at home.</a:t>
            </a:r>
            <a:endParaRPr lang="en-US" sz="2800" b="1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11281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</a:t>
            </a:r>
            <a:r>
              <a:rPr lang="en-US" sz="3200" b="1" i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TO</a:t>
            </a:r>
            <a:r>
              <a:rPr lang="vi-VN" sz="3200" b="1" i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INFINITIVE AND BARE INFINITIVE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16824"/>
              </p:ext>
            </p:extLst>
          </p:nvPr>
        </p:nvGraphicFramePr>
        <p:xfrm>
          <a:off x="562707" y="902073"/>
          <a:ext cx="11211951" cy="5500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9466">
                  <a:extLst>
                    <a:ext uri="{9D8B030D-6E8A-4147-A177-3AD203B41FA5}">
                      <a16:colId xmlns:a16="http://schemas.microsoft.com/office/drawing/2014/main" xmlns="" val="2673476863"/>
                    </a:ext>
                  </a:extLst>
                </a:gridCol>
                <a:gridCol w="2126070">
                  <a:extLst>
                    <a:ext uri="{9D8B030D-6E8A-4147-A177-3AD203B41FA5}">
                      <a16:colId xmlns:a16="http://schemas.microsoft.com/office/drawing/2014/main" xmlns="" val="985787859"/>
                    </a:ext>
                  </a:extLst>
                </a:gridCol>
                <a:gridCol w="6976415">
                  <a:extLst>
                    <a:ext uri="{9D8B030D-6E8A-4147-A177-3AD203B41FA5}">
                      <a16:colId xmlns:a16="http://schemas.microsoft.com/office/drawing/2014/main" xmlns="" val="2187461949"/>
                    </a:ext>
                  </a:extLst>
                </a:gridCol>
              </a:tblGrid>
              <a:tr h="3777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Verbs followed by </a:t>
                      </a:r>
                      <a:r>
                        <a:rPr lang="vi-VN" sz="1600" b="1" i="1" dirty="0" smtClean="0">
                          <a:effectLst/>
                        </a:rPr>
                        <a:t>to-</a:t>
                      </a:r>
                      <a:r>
                        <a:rPr lang="vi-VN" sz="1600" b="1" dirty="0" smtClean="0">
                          <a:effectLst/>
                        </a:rPr>
                        <a:t>infinitive </a:t>
                      </a:r>
                      <a:r>
                        <a:rPr lang="vi-VN" sz="1600" b="1" dirty="0">
                          <a:effectLst/>
                        </a:rPr>
                        <a:t>(to + V)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Verbs followed by </a:t>
                      </a:r>
                      <a:r>
                        <a:rPr lang="vi-VN" sz="1600" b="1" dirty="0" smtClean="0">
                          <a:effectLst/>
                        </a:rPr>
                        <a:t>bare </a:t>
                      </a:r>
                      <a:r>
                        <a:rPr lang="vi-VN" sz="1600" b="1" dirty="0">
                          <a:effectLst/>
                        </a:rPr>
                        <a:t>infinitive (V)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2114956"/>
                  </a:ext>
                </a:extLst>
              </a:tr>
              <a:tr h="510689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agree                                                                                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afford     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arrange 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decide       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 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 	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happen   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hesitate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hope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intend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  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offer  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 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pretend 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promise                                           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refuse 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seem                  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tend 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threaten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want        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1. Modal verbs</a:t>
                      </a:r>
                      <a:r>
                        <a:rPr lang="vi-VN" sz="2000" dirty="0">
                          <a:effectLst/>
                        </a:rPr>
                        <a:t>: </a:t>
                      </a:r>
                      <a:r>
                        <a:rPr lang="vi-VN" sz="2000" b="1" dirty="0">
                          <a:effectLst/>
                        </a:rPr>
                        <a:t>can, may, must, would, should, could, may, might …</a:t>
                      </a:r>
                      <a:endParaRPr lang="en-US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can dance gracefully.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He should stop smoking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2. would rather/ would sooner,  had better</a:t>
                      </a:r>
                      <a:endParaRPr lang="en-US" sz="20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would rather stay at home than go out on such a rainy night.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You had better tell him the </a:t>
                      </a:r>
                      <a:r>
                        <a:rPr lang="vi-VN" sz="2000" dirty="0" smtClean="0">
                          <a:effectLst/>
                        </a:rPr>
                        <a:t>truth.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3. make, let, see, hear, feel, watch, notice + </a:t>
                      </a:r>
                      <a:r>
                        <a:rPr lang="vi-VN" sz="2000" b="1" i="1" dirty="0" smtClean="0">
                          <a:effectLst/>
                        </a:rPr>
                        <a:t>Object</a:t>
                      </a:r>
                      <a:endParaRPr lang="en-US" sz="20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saw her get off the </a:t>
                      </a:r>
                      <a:r>
                        <a:rPr lang="vi-VN" sz="2000" dirty="0" smtClean="0">
                          <a:effectLst/>
                        </a:rPr>
                        <a:t>bus.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The police made the thief raise his hands.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rgbClr val="006673"/>
                          </a:solidFill>
                          <a:effectLst/>
                        </a:rPr>
                        <a:t>Trong</a:t>
                      </a:r>
                      <a:r>
                        <a:rPr lang="en-US" sz="2400" b="1" i="1" dirty="0" smtClean="0">
                          <a:solidFill>
                            <a:srgbClr val="006673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006673"/>
                          </a:solidFill>
                          <a:effectLst/>
                        </a:rPr>
                        <a:t>câu</a:t>
                      </a:r>
                      <a:r>
                        <a:rPr lang="en-US" sz="2400" b="1" i="1" baseline="0" dirty="0" smtClean="0">
                          <a:solidFill>
                            <a:srgbClr val="006673"/>
                          </a:solidFill>
                          <a:effectLst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006673"/>
                          </a:solidFill>
                          <a:effectLst/>
                        </a:rPr>
                        <a:t>bị</a:t>
                      </a:r>
                      <a:r>
                        <a:rPr lang="en-US" sz="2400" b="1" i="1" baseline="0" dirty="0" smtClean="0">
                          <a:solidFill>
                            <a:srgbClr val="006673"/>
                          </a:solidFill>
                          <a:effectLst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006673"/>
                          </a:solidFill>
                          <a:effectLst/>
                        </a:rPr>
                        <a:t>động</a:t>
                      </a:r>
                      <a:r>
                        <a:rPr lang="en-US" sz="2400" b="1" i="1" baseline="0" dirty="0" smtClean="0">
                          <a:solidFill>
                            <a:srgbClr val="006673"/>
                          </a:solidFill>
                          <a:effectLst/>
                        </a:rPr>
                        <a:t>, </a:t>
                      </a:r>
                      <a:r>
                        <a:rPr lang="en-US" sz="2400" b="1" i="1" baseline="0" dirty="0" err="1" smtClean="0">
                          <a:solidFill>
                            <a:srgbClr val="006673"/>
                          </a:solidFill>
                          <a:effectLst/>
                        </a:rPr>
                        <a:t>thì</a:t>
                      </a:r>
                      <a:r>
                        <a:rPr lang="en-US" sz="2400" b="1" i="1" baseline="0" dirty="0" smtClean="0">
                          <a:solidFill>
                            <a:srgbClr val="006673"/>
                          </a:solidFill>
                          <a:effectLst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006673"/>
                          </a:solidFill>
                          <a:effectLst/>
                        </a:rPr>
                        <a:t>sau</a:t>
                      </a:r>
                      <a:r>
                        <a:rPr lang="en-US" sz="2400" b="1" i="1" baseline="0" dirty="0" smtClean="0">
                          <a:solidFill>
                            <a:srgbClr val="006673"/>
                          </a:solidFill>
                          <a:effectLst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006673"/>
                          </a:solidFill>
                          <a:effectLst/>
                        </a:rPr>
                        <a:t>cấu</a:t>
                      </a:r>
                      <a:r>
                        <a:rPr lang="en-US" sz="2400" b="1" i="1" baseline="0" dirty="0" smtClean="0">
                          <a:solidFill>
                            <a:srgbClr val="006673"/>
                          </a:solidFill>
                          <a:effectLst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006673"/>
                          </a:solidFill>
                          <a:effectLst/>
                        </a:rPr>
                        <a:t>trúc</a:t>
                      </a:r>
                      <a:r>
                        <a:rPr lang="en-US" sz="2400" b="1" i="1" baseline="0" dirty="0" smtClean="0">
                          <a:solidFill>
                            <a:srgbClr val="006673"/>
                          </a:solidFill>
                          <a:effectLst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006673"/>
                          </a:solidFill>
                          <a:effectLst/>
                        </a:rPr>
                        <a:t>bị</a:t>
                      </a:r>
                      <a:r>
                        <a:rPr lang="en-US" sz="2400" b="1" i="1" baseline="0" dirty="0" smtClean="0">
                          <a:solidFill>
                            <a:srgbClr val="006673"/>
                          </a:solidFill>
                          <a:effectLst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006673"/>
                          </a:solidFill>
                          <a:effectLst/>
                        </a:rPr>
                        <a:t>động</a:t>
                      </a:r>
                      <a:r>
                        <a:rPr lang="en-US" sz="2400" b="1" i="1" baseline="0" dirty="0" smtClean="0">
                          <a:solidFill>
                            <a:srgbClr val="006673"/>
                          </a:solidFill>
                          <a:effectLst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006673"/>
                          </a:solidFill>
                          <a:effectLst/>
                        </a:rPr>
                        <a:t>luôn</a:t>
                      </a:r>
                      <a:r>
                        <a:rPr lang="en-US" sz="2400" b="1" i="1" baseline="0" dirty="0" smtClean="0">
                          <a:solidFill>
                            <a:srgbClr val="006673"/>
                          </a:solidFill>
                          <a:effectLst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006673"/>
                          </a:solidFill>
                          <a:effectLst/>
                        </a:rPr>
                        <a:t>là</a:t>
                      </a:r>
                      <a:r>
                        <a:rPr lang="en-US" sz="2400" b="1" i="1" baseline="0" dirty="0" smtClean="0">
                          <a:solidFill>
                            <a:srgbClr val="006673"/>
                          </a:solidFill>
                          <a:effectLst/>
                        </a:rPr>
                        <a:t> </a:t>
                      </a:r>
                      <a:r>
                        <a:rPr lang="vi-VN" sz="2400" b="1" i="1" dirty="0" smtClean="0">
                          <a:solidFill>
                            <a:srgbClr val="006673"/>
                          </a:solidFill>
                          <a:effectLst/>
                        </a:rPr>
                        <a:t>to-infinitive </a:t>
                      </a:r>
                      <a:r>
                        <a:rPr lang="en-US" sz="2400" b="1" i="1" dirty="0" err="1" smtClean="0">
                          <a:solidFill>
                            <a:srgbClr val="006673"/>
                          </a:solidFill>
                          <a:effectLst/>
                        </a:rPr>
                        <a:t>ngoại</a:t>
                      </a:r>
                      <a:r>
                        <a:rPr lang="en-US" sz="2400" b="1" i="1" baseline="0" dirty="0" smtClean="0">
                          <a:solidFill>
                            <a:srgbClr val="006673"/>
                          </a:solidFill>
                          <a:effectLst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006673"/>
                          </a:solidFill>
                          <a:effectLst/>
                        </a:rPr>
                        <a:t>trừ</a:t>
                      </a:r>
                      <a:r>
                        <a:rPr lang="vi-VN" sz="2400" b="1" i="1" dirty="0" smtClean="0">
                          <a:solidFill>
                            <a:srgbClr val="006673"/>
                          </a:solidFill>
                          <a:effectLst/>
                        </a:rPr>
                        <a:t> “let”.</a:t>
                      </a:r>
                      <a:endParaRPr lang="en-US" sz="2400" b="1" i="1" dirty="0">
                        <a:solidFill>
                          <a:srgbClr val="006673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The thief was made to raise his hands.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4. have sb</a:t>
                      </a:r>
                      <a:endParaRPr lang="en-US" sz="20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am going to have someone repaint my house.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4689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5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950976" y="1155266"/>
            <a:ext cx="100218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following sentences, using the </a:t>
            </a:r>
            <a:r>
              <a:rPr lang="en-US" sz="2800" b="1" i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to-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infinitive or bare infinitive of the verbs in brackets.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184917"/>
            <a:ext cx="11281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</a:t>
            </a:r>
            <a:r>
              <a:rPr lang="vi-VN" sz="3200" b="1" i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TO-</a:t>
            </a:r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INFINITIVE AND BARE INFINITIVE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1008" y="2447778"/>
            <a:ext cx="993179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2400" dirty="0" smtClean="0"/>
              <a:t>Her fans </a:t>
            </a:r>
            <a:r>
              <a:rPr lang="en-US" sz="2400" u="sng" dirty="0" smtClean="0"/>
              <a:t>planned</a:t>
            </a:r>
            <a:r>
              <a:rPr lang="en-US" sz="2400" dirty="0" smtClean="0"/>
              <a:t> (send) __________ her a surprise present on her birthday.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2400" dirty="0" smtClean="0"/>
              <a:t>Their performance was so boring that it </a:t>
            </a:r>
            <a:r>
              <a:rPr lang="en-US" sz="2400" u="sng" dirty="0" smtClean="0"/>
              <a:t>made</a:t>
            </a:r>
            <a:r>
              <a:rPr lang="en-US" sz="2400" dirty="0" smtClean="0"/>
              <a:t> us (fall) __________ asleep.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/>
              <a:t>Due to the bad weather, the band </a:t>
            </a:r>
            <a:r>
              <a:rPr lang="en-US" sz="2400" u="sng" dirty="0" smtClean="0"/>
              <a:t>decided</a:t>
            </a:r>
            <a:r>
              <a:rPr lang="en-US" sz="2400" dirty="0" smtClean="0"/>
              <a:t> (delay) ___________ their live concert.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Her parents won’t </a:t>
            </a:r>
            <a:r>
              <a:rPr lang="en-US" sz="2400" u="sng" dirty="0" smtClean="0"/>
              <a:t>let</a:t>
            </a:r>
            <a:r>
              <a:rPr lang="en-US" sz="2400" dirty="0" smtClean="0"/>
              <a:t> her (watch) ___________ such TV shows.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40025" y="2518684"/>
            <a:ext cx="165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o send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4186" y="3114891"/>
            <a:ext cx="168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fall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54565" y="3659447"/>
            <a:ext cx="169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o delay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6082" y="4522249"/>
            <a:ext cx="163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watch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978408" y="1138534"/>
            <a:ext cx="10524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compound sentences in which there is a </a:t>
            </a:r>
            <a:r>
              <a:rPr lang="en-US" sz="2800" b="1" i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vi-VN" sz="2800" b="1" i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infinitive 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bare infinitive.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950" y="2363373"/>
            <a:ext cx="9750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RULES: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+ </a:t>
            </a:r>
            <a:r>
              <a:rPr lang="vi-VN" sz="2000" dirty="0" smtClean="0"/>
              <a:t>One c</a:t>
            </a:r>
            <a:r>
              <a:rPr lang="en-US" sz="2400" dirty="0" err="1" smtClean="0"/>
              <a:t>orrect</a:t>
            </a:r>
            <a:r>
              <a:rPr lang="en-US" sz="2400" dirty="0" smtClean="0"/>
              <a:t> </a:t>
            </a:r>
            <a:r>
              <a:rPr lang="en-US" sz="2400" dirty="0"/>
              <a:t>compound </a:t>
            </a:r>
            <a:r>
              <a:rPr lang="en-US" sz="2400" dirty="0" smtClean="0"/>
              <a:t>sentence</a:t>
            </a:r>
            <a:r>
              <a:rPr lang="vi-VN" sz="2400" dirty="0" smtClean="0"/>
              <a:t>: </a:t>
            </a:r>
            <a:r>
              <a:rPr lang="vi-VN" sz="2400" dirty="0" smtClean="0">
                <a:solidFill>
                  <a:srgbClr val="E26714"/>
                </a:solidFill>
              </a:rPr>
              <a:t>1 points</a:t>
            </a:r>
            <a:endParaRPr lang="en-US" sz="2400" dirty="0" smtClean="0">
              <a:solidFill>
                <a:srgbClr val="E26714"/>
              </a:solidFill>
            </a:endParaRPr>
          </a:p>
          <a:p>
            <a:r>
              <a:rPr lang="en-US" sz="2400" dirty="0" smtClean="0"/>
              <a:t>+ </a:t>
            </a:r>
            <a:r>
              <a:rPr lang="vi-VN" sz="2000" dirty="0" smtClean="0"/>
              <a:t>Using</a:t>
            </a:r>
            <a:r>
              <a:rPr lang="vi-VN" sz="2400" dirty="0" smtClean="0"/>
              <a:t> </a:t>
            </a:r>
            <a:r>
              <a:rPr lang="en-US" sz="2400" i="1" dirty="0" smtClean="0"/>
              <a:t>to-</a:t>
            </a:r>
            <a:r>
              <a:rPr lang="en-US" sz="2400" dirty="0" smtClean="0"/>
              <a:t>infinitive </a:t>
            </a:r>
            <a:r>
              <a:rPr lang="en-US" sz="2400" dirty="0"/>
              <a:t>or bare infinitive </a:t>
            </a:r>
            <a:r>
              <a:rPr lang="en-US" sz="2400" dirty="0" smtClean="0"/>
              <a:t>in your compound sentence</a:t>
            </a:r>
            <a:r>
              <a:rPr lang="vi-VN" sz="2400" dirty="0" smtClean="0"/>
              <a:t>: </a:t>
            </a:r>
            <a:r>
              <a:rPr lang="vi-VN" sz="2400" dirty="0" smtClean="0">
                <a:solidFill>
                  <a:srgbClr val="E26714"/>
                </a:solidFill>
              </a:rPr>
              <a:t>2 points</a:t>
            </a:r>
            <a:endParaRPr lang="en-US" sz="2400" dirty="0" smtClean="0">
              <a:solidFill>
                <a:srgbClr val="E26714"/>
              </a:solidFill>
            </a:endParaRPr>
          </a:p>
          <a:p>
            <a:r>
              <a:rPr lang="en-US" sz="2400" dirty="0" smtClean="0"/>
              <a:t>+ </a:t>
            </a:r>
            <a:r>
              <a:rPr lang="vi-VN" sz="2000" dirty="0" smtClean="0"/>
              <a:t>Using </a:t>
            </a:r>
            <a:r>
              <a:rPr lang="en-US" sz="2400" dirty="0" smtClean="0"/>
              <a:t>both </a:t>
            </a:r>
            <a:r>
              <a:rPr lang="en-US" sz="2400" i="1" dirty="0" smtClean="0"/>
              <a:t>to-</a:t>
            </a:r>
            <a:r>
              <a:rPr lang="en-US" sz="2400" dirty="0" smtClean="0"/>
              <a:t>infinitive </a:t>
            </a:r>
            <a:r>
              <a:rPr lang="en-US" sz="2400" dirty="0"/>
              <a:t>or bare infinitive </a:t>
            </a:r>
            <a:r>
              <a:rPr lang="en-US" sz="2400" dirty="0" smtClean="0"/>
              <a:t>and a word related to the topic Music in </a:t>
            </a:r>
            <a:r>
              <a:rPr lang="en-US" sz="2400" dirty="0"/>
              <a:t>your compound </a:t>
            </a:r>
            <a:r>
              <a:rPr lang="en-US" sz="2400" dirty="0" smtClean="0"/>
              <a:t>sentence</a:t>
            </a:r>
            <a:r>
              <a:rPr lang="vi-VN" sz="2400" dirty="0" smtClean="0"/>
              <a:t>: </a:t>
            </a:r>
            <a:r>
              <a:rPr lang="vi-VN" sz="2400" dirty="0" smtClean="0">
                <a:solidFill>
                  <a:srgbClr val="E26714"/>
                </a:solidFill>
              </a:rPr>
              <a:t>3 points</a:t>
            </a:r>
          </a:p>
          <a:p>
            <a:endParaRPr lang="en-US" sz="2400" dirty="0"/>
          </a:p>
          <a:p>
            <a:r>
              <a:rPr lang="en-US" sz="2400" i="1" dirty="0" smtClean="0">
                <a:solidFill>
                  <a:srgbClr val="C00000"/>
                </a:solidFill>
              </a:rPr>
              <a:t>For example: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cat chases, and the mouse </a:t>
            </a:r>
            <a:r>
              <a:rPr lang="en-US" sz="2400" dirty="0" smtClean="0">
                <a:solidFill>
                  <a:srgbClr val="002060"/>
                </a:solidFill>
              </a:rPr>
              <a:t>runs</a:t>
            </a:r>
            <a:r>
              <a:rPr lang="vi-VN" sz="2400" dirty="0" smtClean="0">
                <a:solidFill>
                  <a:srgbClr val="002060"/>
                </a:solidFill>
              </a:rPr>
              <a:t>.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(1 point)</a:t>
            </a:r>
          </a:p>
          <a:p>
            <a:r>
              <a:rPr lang="vi-VN" sz="2400" dirty="0" smtClean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he </a:t>
            </a:r>
            <a:r>
              <a:rPr lang="en-US" sz="2400" dirty="0">
                <a:solidFill>
                  <a:srgbClr val="002060"/>
                </a:solidFill>
              </a:rPr>
              <a:t>singer started to sing, but many audiences were still talking. (3 points)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358390" y="2123749"/>
            <a:ext cx="92486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Learn how to pronounce </a:t>
            </a:r>
            <a:r>
              <a:rPr lang="en-US" sz="3200" dirty="0"/>
              <a:t>two-syllable words with correct stress;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Understand and use words and phrases related to music;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Use conjunctions to make compound sentences;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Use </a:t>
            </a:r>
            <a:r>
              <a:rPr lang="en-US" sz="3200" i="1" dirty="0"/>
              <a:t>to-</a:t>
            </a:r>
            <a:r>
              <a:rPr lang="en-US" sz="3200" dirty="0"/>
              <a:t>infinitives and bare infinitives after some verbs.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7182" y="608472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55408" y="12876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1800" y="11849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33144" y="1117533"/>
            <a:ext cx="99882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</a:t>
            </a:r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stressed syllable in each word</a:t>
            </a:r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91152"/>
              </p:ext>
            </p:extLst>
          </p:nvPr>
        </p:nvGraphicFramePr>
        <p:xfrm>
          <a:off x="1640543" y="2373757"/>
          <a:ext cx="8110730" cy="330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365">
                  <a:extLst>
                    <a:ext uri="{9D8B030D-6E8A-4147-A177-3AD203B41FA5}">
                      <a16:colId xmlns:a16="http://schemas.microsoft.com/office/drawing/2014/main" xmlns="" val="2842011971"/>
                    </a:ext>
                  </a:extLst>
                </a:gridCol>
                <a:gridCol w="4055365">
                  <a:extLst>
                    <a:ext uri="{9D8B030D-6E8A-4147-A177-3AD203B41FA5}">
                      <a16:colId xmlns:a16="http://schemas.microsoft.com/office/drawing/2014/main" xmlns="" val="18143115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on the first </a:t>
                      </a:r>
                      <a:r>
                        <a:rPr lang="vi-VN" sz="2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syllable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85920" algn="r"/>
                        </a:tabLs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on the second </a:t>
                      </a:r>
                      <a:r>
                        <a:rPr lang="vi-VN" sz="2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syllable</a:t>
                      </a:r>
                      <a:endParaRPr lang="en-US" sz="28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185920" algn="r"/>
                        </a:tabLs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2687081"/>
                  </a:ext>
                </a:extLst>
              </a:tr>
              <a:tr h="1694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singer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common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careful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relax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attract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decide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2260817"/>
                  </a:ext>
                </a:extLst>
              </a:tr>
            </a:tbl>
          </a:graphicData>
        </a:graphic>
      </p:graphicFrame>
      <p:pic>
        <p:nvPicPr>
          <p:cNvPr id="4" name="0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5528" y="162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986194"/>
            <a:ext cx="6185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en-US" sz="28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0853"/>
              </p:ext>
            </p:extLst>
          </p:nvPr>
        </p:nvGraphicFramePr>
        <p:xfrm>
          <a:off x="1504949" y="1656921"/>
          <a:ext cx="8187397" cy="98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7397">
                  <a:extLst>
                    <a:ext uri="{9D8B030D-6E8A-4147-A177-3AD203B41FA5}">
                      <a16:colId xmlns:a16="http://schemas.microsoft.com/office/drawing/2014/main" xmlns="" val="3753157106"/>
                    </a:ext>
                  </a:extLst>
                </a:gridCol>
              </a:tblGrid>
              <a:tr h="256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in two-syllable words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2692723"/>
                  </a:ext>
                </a:extLst>
              </a:tr>
              <a:tr h="25603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09218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1560" y="2447779"/>
            <a:ext cx="9646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Most </a:t>
            </a:r>
            <a:r>
              <a:rPr lang="en-US" sz="2400" dirty="0"/>
              <a:t>two-syllable nouns and adjectives have stress on the first syllable except for the ones ending with </a:t>
            </a:r>
            <a:r>
              <a:rPr lang="en-US" sz="2400" i="1" dirty="0" err="1"/>
              <a:t>oo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oon</a:t>
            </a:r>
            <a:r>
              <a:rPr lang="en-US" sz="2400" i="1" dirty="0" smtClean="0"/>
              <a:t>.</a:t>
            </a:r>
            <a:endParaRPr lang="en-US" sz="2400" i="1" dirty="0"/>
          </a:p>
          <a:p>
            <a:pPr marL="401638"/>
            <a:r>
              <a:rPr lang="en-US" sz="2400" dirty="0">
                <a:solidFill>
                  <a:srgbClr val="0070C0"/>
                </a:solidFill>
              </a:rPr>
              <a:t>E.g. + table /ˈ</a:t>
            </a:r>
            <a:r>
              <a:rPr lang="en-US" sz="2400" dirty="0" err="1">
                <a:solidFill>
                  <a:srgbClr val="0070C0"/>
                </a:solidFill>
              </a:rPr>
              <a:t>teɪbl</a:t>
            </a:r>
            <a:r>
              <a:rPr lang="en-US" sz="2400" dirty="0">
                <a:solidFill>
                  <a:srgbClr val="0070C0"/>
                </a:solidFill>
              </a:rPr>
              <a:t>/, climate /ˈ</a:t>
            </a:r>
            <a:r>
              <a:rPr lang="en-US" sz="2400" dirty="0" err="1">
                <a:solidFill>
                  <a:srgbClr val="0070C0"/>
                </a:solidFill>
              </a:rPr>
              <a:t>klaɪmət</a:t>
            </a:r>
            <a:r>
              <a:rPr lang="en-US" sz="2400" dirty="0">
                <a:solidFill>
                  <a:srgbClr val="0070C0"/>
                </a:solidFill>
              </a:rPr>
              <a:t>/, happy /ˈ</a:t>
            </a:r>
            <a:r>
              <a:rPr lang="en-US" sz="2400" dirty="0" err="1">
                <a:solidFill>
                  <a:srgbClr val="0070C0"/>
                </a:solidFill>
              </a:rPr>
              <a:t>hæpi</a:t>
            </a:r>
            <a:r>
              <a:rPr lang="en-US" sz="2400" dirty="0">
                <a:solidFill>
                  <a:srgbClr val="0070C0"/>
                </a:solidFill>
              </a:rPr>
              <a:t>/, clever /ˈ</a:t>
            </a:r>
            <a:r>
              <a:rPr lang="en-US" sz="2400" dirty="0" err="1">
                <a:solidFill>
                  <a:srgbClr val="0070C0"/>
                </a:solidFill>
              </a:rPr>
              <a:t>klevə</a:t>
            </a:r>
            <a:r>
              <a:rPr lang="en-US" sz="2400" dirty="0">
                <a:solidFill>
                  <a:srgbClr val="0070C0"/>
                </a:solidFill>
              </a:rPr>
              <a:t>(r)/</a:t>
            </a:r>
          </a:p>
          <a:p>
            <a:pPr marL="1033463" indent="-1033463"/>
            <a:r>
              <a:rPr lang="en-US" sz="2400" dirty="0">
                <a:solidFill>
                  <a:srgbClr val="0070C0"/>
                </a:solidFill>
              </a:rPr>
              <a:t>      </a:t>
            </a:r>
            <a:r>
              <a:rPr lang="en-US" sz="2400" dirty="0" smtClean="0">
                <a:solidFill>
                  <a:srgbClr val="0070C0"/>
                </a:solidFill>
              </a:rPr>
              <a:t>        + </a:t>
            </a:r>
            <a:r>
              <a:rPr lang="en-US" sz="2400" dirty="0">
                <a:solidFill>
                  <a:srgbClr val="0070C0"/>
                </a:solidFill>
              </a:rPr>
              <a:t>bamboo /ˌ</a:t>
            </a:r>
            <a:r>
              <a:rPr lang="en-US" sz="2400" dirty="0" err="1">
                <a:solidFill>
                  <a:srgbClr val="0070C0"/>
                </a:solidFill>
              </a:rPr>
              <a:t>bæmˈbu</a:t>
            </a:r>
            <a:r>
              <a:rPr lang="en-US" sz="2400" dirty="0">
                <a:solidFill>
                  <a:srgbClr val="0070C0"/>
                </a:solidFill>
              </a:rPr>
              <a:t>ː/, balloon/</a:t>
            </a:r>
            <a:r>
              <a:rPr lang="en-US" sz="2400" dirty="0" err="1">
                <a:solidFill>
                  <a:srgbClr val="0070C0"/>
                </a:solidFill>
              </a:rPr>
              <a:t>bəˈluːn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7864" y="4413538"/>
            <a:ext cx="9436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Most two-syllable verbs have stress on the second syllable except for the ones ending with </a:t>
            </a:r>
            <a:r>
              <a:rPr lang="en-US" sz="2400" i="1" dirty="0" smtClean="0"/>
              <a:t>ow, </a:t>
            </a:r>
            <a:r>
              <a:rPr lang="en-US" sz="2400" i="1" dirty="0" err="1" smtClean="0"/>
              <a:t>en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er</a:t>
            </a:r>
            <a:r>
              <a:rPr lang="en-US" sz="2400" i="1" dirty="0" smtClean="0"/>
              <a:t>, le, el, </a:t>
            </a:r>
            <a:r>
              <a:rPr lang="en-US" sz="2400" i="1" dirty="0" err="1" smtClean="0"/>
              <a:t>ish</a:t>
            </a:r>
            <a:r>
              <a:rPr lang="en-US" sz="2400" i="1" dirty="0" smtClean="0"/>
              <a:t>, y</a:t>
            </a:r>
            <a:r>
              <a:rPr lang="en-US" sz="2400" dirty="0" smtClean="0"/>
              <a:t>.</a:t>
            </a:r>
          </a:p>
          <a:p>
            <a:pPr marL="284163"/>
            <a:r>
              <a:rPr lang="en-US" sz="2400" dirty="0" smtClean="0">
                <a:solidFill>
                  <a:srgbClr val="0070C0"/>
                </a:solidFill>
              </a:rPr>
              <a:t>E.g. + appear /</a:t>
            </a:r>
            <a:r>
              <a:rPr lang="en-US" sz="2400" dirty="0" err="1" smtClean="0">
                <a:solidFill>
                  <a:srgbClr val="0070C0"/>
                </a:solidFill>
              </a:rPr>
              <a:t>əˈpɪə</a:t>
            </a:r>
            <a:r>
              <a:rPr lang="en-US" sz="2400" dirty="0" smtClean="0">
                <a:solidFill>
                  <a:srgbClr val="0070C0"/>
                </a:solidFill>
              </a:rPr>
              <a:t>(r)/, explain /</a:t>
            </a:r>
            <a:r>
              <a:rPr lang="en-US" sz="2400" dirty="0" err="1" smtClean="0">
                <a:solidFill>
                  <a:srgbClr val="0070C0"/>
                </a:solidFill>
              </a:rPr>
              <a:t>ɪkˈspleɪn</a:t>
            </a:r>
            <a:r>
              <a:rPr lang="en-US" sz="2400" dirty="0" smtClean="0">
                <a:solidFill>
                  <a:srgbClr val="0070C0"/>
                </a:solidFill>
              </a:rPr>
              <a:t>/</a:t>
            </a:r>
          </a:p>
          <a:p>
            <a:pPr marL="914400" indent="-914400"/>
            <a:r>
              <a:rPr lang="en-US" sz="2400" dirty="0" smtClean="0">
                <a:solidFill>
                  <a:srgbClr val="0070C0"/>
                </a:solidFill>
              </a:rPr>
              <a:t>            + finish /ˈ</a:t>
            </a:r>
            <a:r>
              <a:rPr lang="en-US" sz="2400" dirty="0" err="1" smtClean="0">
                <a:solidFill>
                  <a:srgbClr val="0070C0"/>
                </a:solidFill>
              </a:rPr>
              <a:t>fɪnɪʃ</a:t>
            </a:r>
            <a:r>
              <a:rPr lang="en-US" sz="2400" dirty="0" smtClean="0">
                <a:solidFill>
                  <a:srgbClr val="0070C0"/>
                </a:solidFill>
              </a:rPr>
              <a:t>/, harden /ˈ</a:t>
            </a:r>
            <a:r>
              <a:rPr lang="en-US" sz="2400" dirty="0" err="1" smtClean="0">
                <a:solidFill>
                  <a:srgbClr val="0070C0"/>
                </a:solidFill>
              </a:rPr>
              <a:t>hɑːdn</a:t>
            </a:r>
            <a:r>
              <a:rPr lang="en-US" sz="2400" dirty="0" smtClean="0">
                <a:solidFill>
                  <a:srgbClr val="0070C0"/>
                </a:solidFill>
              </a:rPr>
              <a:t>/, suffer /ˈ</a:t>
            </a:r>
            <a:r>
              <a:rPr lang="en-US" sz="2400" dirty="0" err="1" smtClean="0">
                <a:solidFill>
                  <a:srgbClr val="0070C0"/>
                </a:solidFill>
              </a:rPr>
              <a:t>sʌfə</a:t>
            </a:r>
            <a:r>
              <a:rPr lang="en-US" sz="2400" dirty="0" smtClean="0">
                <a:solidFill>
                  <a:srgbClr val="0070C0"/>
                </a:solidFill>
              </a:rPr>
              <a:t>(r)/, follow /ˈ</a:t>
            </a:r>
            <a:r>
              <a:rPr lang="en-US" sz="2400" dirty="0" err="1" smtClean="0">
                <a:solidFill>
                  <a:srgbClr val="0070C0"/>
                </a:solidFill>
              </a:rPr>
              <a:t>fɒləʊ</a:t>
            </a:r>
            <a:r>
              <a:rPr lang="en-US" sz="2400" dirty="0" smtClean="0">
                <a:solidFill>
                  <a:srgbClr val="0070C0"/>
                </a:solidFill>
              </a:rPr>
              <a:t>/, carry /ˈ</a:t>
            </a:r>
            <a:r>
              <a:rPr lang="en-US" sz="2400" dirty="0" err="1" smtClean="0">
                <a:solidFill>
                  <a:srgbClr val="0070C0"/>
                </a:solidFill>
              </a:rPr>
              <a:t>kæri</a:t>
            </a:r>
            <a:r>
              <a:rPr lang="en-US" sz="2400" dirty="0" smtClean="0">
                <a:solidFill>
                  <a:srgbClr val="0070C0"/>
                </a:solidFill>
              </a:rPr>
              <a:t>/, struggle /ˈ</a:t>
            </a:r>
            <a:r>
              <a:rPr lang="en-US" sz="2400" dirty="0" err="1" smtClean="0">
                <a:solidFill>
                  <a:srgbClr val="0070C0"/>
                </a:solidFill>
              </a:rPr>
              <a:t>strʌɡl</a:t>
            </a:r>
            <a:r>
              <a:rPr lang="en-US" sz="2400" dirty="0" smtClean="0">
                <a:solidFill>
                  <a:srgbClr val="0070C0"/>
                </a:solidFill>
              </a:rPr>
              <a:t>/, travel /ˈ</a:t>
            </a:r>
            <a:r>
              <a:rPr lang="en-US" sz="2400" dirty="0" err="1" smtClean="0">
                <a:solidFill>
                  <a:srgbClr val="0070C0"/>
                </a:solidFill>
              </a:rPr>
              <a:t>trævl</a:t>
            </a:r>
            <a:r>
              <a:rPr lang="en-US" sz="2400" dirty="0" smtClean="0">
                <a:solidFill>
                  <a:srgbClr val="0070C0"/>
                </a:solidFill>
              </a:rPr>
              <a:t>/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4000" y="1012959"/>
            <a:ext cx="9101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mark the stressed syllables in the words in bold.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9621" y="2657846"/>
            <a:ext cx="7118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1. She </a:t>
            </a:r>
            <a:r>
              <a:rPr lang="en-US" sz="2400" dirty="0"/>
              <a:t>is a </a:t>
            </a:r>
            <a:r>
              <a:rPr lang="en-US" sz="2400" b="1" dirty="0" smtClean="0"/>
              <a:t>famous artist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2. I </a:t>
            </a:r>
            <a:r>
              <a:rPr lang="en-US" sz="2400" b="1" dirty="0" smtClean="0"/>
              <a:t>enjoy</a:t>
            </a:r>
            <a:r>
              <a:rPr lang="en-US" sz="2400" dirty="0" smtClean="0"/>
              <a:t> </a:t>
            </a:r>
            <a:r>
              <a:rPr lang="en-US" sz="2400" dirty="0"/>
              <a:t>his songs about </a:t>
            </a:r>
            <a:r>
              <a:rPr lang="en-US" sz="2400" b="1" dirty="0" smtClean="0"/>
              <a:t>friendship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3. Their </a:t>
            </a:r>
            <a:r>
              <a:rPr lang="en-US" sz="2400" b="1" dirty="0" smtClean="0"/>
              <a:t>latest</a:t>
            </a:r>
            <a:r>
              <a:rPr lang="en-US" sz="2400" dirty="0" smtClean="0"/>
              <a:t> </a:t>
            </a:r>
            <a:r>
              <a:rPr lang="en-US" sz="2400" dirty="0"/>
              <a:t>show </a:t>
            </a:r>
            <a:r>
              <a:rPr lang="en-US" sz="2400" b="1" dirty="0" smtClean="0"/>
              <a:t>received</a:t>
            </a:r>
            <a:r>
              <a:rPr lang="en-US" sz="2400" dirty="0" smtClean="0"/>
              <a:t> </a:t>
            </a:r>
            <a:r>
              <a:rPr lang="en-US" sz="2400" dirty="0"/>
              <a:t>a lot of good </a:t>
            </a:r>
            <a:r>
              <a:rPr lang="en-US" sz="2400" b="1" dirty="0" smtClean="0"/>
              <a:t>comments</a:t>
            </a:r>
            <a:r>
              <a:rPr lang="en-US" sz="2400" dirty="0"/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186246" y="3910817"/>
            <a:ext cx="938" cy="12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0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5800" y="171911"/>
            <a:ext cx="609600" cy="609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4203192" y="2767344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636174" y="3294199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105400" y="3281318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163824" y="2724432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868155" y="3834617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654296" y="3867442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8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686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3295" y="1104748"/>
            <a:ext cx="8295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words with the same stress </a:t>
            </a:r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pattern.</a:t>
            </a:r>
            <a:endParaRPr lang="en-US" sz="28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36958"/>
              </p:ext>
            </p:extLst>
          </p:nvPr>
        </p:nvGraphicFramePr>
        <p:xfrm>
          <a:off x="1720544" y="2112368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8771529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558702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social</a:t>
                      </a: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upload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407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1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66118" y="1018550"/>
            <a:ext cx="7394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Match the words with their meaning</a:t>
            </a:r>
            <a:r>
              <a:rPr lang="vi-VN" sz="2800" b="1" dirty="0" smtClean="0">
                <a:solidFill>
                  <a:srgbClr val="00667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667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02245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92895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3826" y="13554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8289" y="73466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 smtClean="0">
                <a:ln>
                  <a:noFill/>
                </a:ln>
                <a:solidFill>
                  <a:srgbClr val="06070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endParaRPr kumimoji="0" lang="vi-V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8289" y="93088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 smtClean="0">
                <a:ln>
                  <a:noFill/>
                </a:ln>
                <a:solidFill>
                  <a:srgbClr val="06070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litter                                          5. eco-friendly</a:t>
            </a:r>
            <a:endParaRPr kumimoji="0" lang="vi-V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289" y="2996903"/>
            <a:ext cx="439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1. p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erform (v)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544" y="4779896"/>
            <a:ext cx="323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2. j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udge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9367" y="6386923"/>
            <a:ext cx="323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3. </a:t>
            </a:r>
            <a:r>
              <a:rPr lang="vi-VN" b="1" dirty="0" smtClean="0">
                <a:solidFill>
                  <a:srgbClr val="002060"/>
                </a:solidFill>
              </a:rPr>
              <a:t>audience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06027" y="4008475"/>
            <a:ext cx="211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4. 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talented (adj)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9308" y="6202257"/>
            <a:ext cx="17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5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 </a:t>
            </a:r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s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ingle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12714" y="1709994"/>
            <a:ext cx="5953153" cy="975625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vi-VN" sz="2400" kern="0" dirty="0">
                <a:solidFill>
                  <a:srgbClr val="000000"/>
                </a:solidFill>
                <a:latin typeface="Calibri" panose="020F0502020204030204"/>
              </a:rPr>
              <a:t>h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aving the ability to do something well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12714" y="2751293"/>
            <a:ext cx="5953153" cy="782403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2400" kern="0" dirty="0" smtClean="0">
                <a:solidFill>
                  <a:srgbClr val="000000"/>
                </a:solidFill>
                <a:latin typeface="Calibri" panose="020F0502020204030204"/>
              </a:rPr>
              <a:t>a music recording that has one song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12714" y="3572024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dance, sing or play music in order to interest or please people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12714" y="4537599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 who decides on the results of a competition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12714" y="5517242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people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who watch, read or listen to the same thing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>
            <a:endCxn id="23" idx="1"/>
          </p:cNvCxnSpPr>
          <p:nvPr/>
        </p:nvCxnSpPr>
        <p:spPr>
          <a:xfrm>
            <a:off x="3093794" y="2362188"/>
            <a:ext cx="518920" cy="1671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4" idx="1"/>
          </p:cNvCxnSpPr>
          <p:nvPr/>
        </p:nvCxnSpPr>
        <p:spPr>
          <a:xfrm>
            <a:off x="3006359" y="4095086"/>
            <a:ext cx="606355" cy="9041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5" idx="1"/>
          </p:cNvCxnSpPr>
          <p:nvPr/>
        </p:nvCxnSpPr>
        <p:spPr>
          <a:xfrm>
            <a:off x="3101125" y="5877816"/>
            <a:ext cx="511589" cy="101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2" idx="3"/>
          </p:cNvCxnSpPr>
          <p:nvPr/>
        </p:nvCxnSpPr>
        <p:spPr>
          <a:xfrm flipH="1" flipV="1">
            <a:off x="9565867" y="3142495"/>
            <a:ext cx="480322" cy="22495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4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63512" y="1705740"/>
            <a:ext cx="2132965" cy="1310005"/>
          </a:xfrm>
          <a:prstGeom prst="rect">
            <a:avLst/>
          </a:prstGeom>
          <a:ln/>
        </p:spPr>
      </p:pic>
      <p:pic>
        <p:nvPicPr>
          <p:cNvPr id="35" name="image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63511" y="3436942"/>
            <a:ext cx="2082019" cy="1370608"/>
          </a:xfrm>
          <a:prstGeom prst="rect">
            <a:avLst/>
          </a:prstGeom>
          <a:ln/>
        </p:spPr>
      </p:pic>
      <p:pic>
        <p:nvPicPr>
          <p:cNvPr id="36" name="image5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33275" y="5257851"/>
            <a:ext cx="2142490" cy="1126490"/>
          </a:xfrm>
          <a:prstGeom prst="rect">
            <a:avLst/>
          </a:prstGeom>
          <a:ln/>
        </p:spPr>
      </p:pic>
      <p:pic>
        <p:nvPicPr>
          <p:cNvPr id="38" name="image1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967845" y="1731566"/>
            <a:ext cx="1714981" cy="2061570"/>
          </a:xfrm>
          <a:prstGeom prst="rect">
            <a:avLst/>
          </a:prstGeom>
          <a:ln/>
        </p:spPr>
      </p:pic>
      <p:pic>
        <p:nvPicPr>
          <p:cNvPr id="4098" name="Picture 2" descr="Kết quả hình ảnh cho Sơn TÙng 's sing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87" y="4479707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>
            <a:endCxn id="21" idx="3"/>
          </p:cNvCxnSpPr>
          <p:nvPr/>
        </p:nvCxnSpPr>
        <p:spPr>
          <a:xfrm flipH="1" flipV="1">
            <a:off x="9565867" y="2197807"/>
            <a:ext cx="480320" cy="623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2495" y="1145689"/>
            <a:ext cx="10609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Complete the following sentences using the correct forms of the words in </a:t>
            </a:r>
            <a:r>
              <a:rPr lang="en-US" sz="2400" b="1" dirty="0" smtClean="0"/>
              <a:t>1.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469B23-A558-AA4B-AF7B-E42CE1E4AF8E}"/>
              </a:ext>
            </a:extLst>
          </p:cNvPr>
          <p:cNvSpPr/>
          <p:nvPr/>
        </p:nvSpPr>
        <p:spPr>
          <a:xfrm>
            <a:off x="659300" y="2775835"/>
            <a:ext cx="10504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He has a nice voice, and he is a(n) </a:t>
            </a:r>
            <a:r>
              <a:rPr lang="en-US" sz="2400" dirty="0" smtClean="0"/>
              <a:t>________________ </a:t>
            </a:r>
            <a:r>
              <a:rPr lang="en-US" sz="2400" dirty="0"/>
              <a:t>musician.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The TV show attracted a(n) </a:t>
            </a:r>
            <a:r>
              <a:rPr lang="en-US" sz="2400" dirty="0" smtClean="0"/>
              <a:t>_______________ </a:t>
            </a:r>
            <a:r>
              <a:rPr lang="en-US" sz="2400" dirty="0"/>
              <a:t>of more than 5 million.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Have you heard their new </a:t>
            </a:r>
            <a:r>
              <a:rPr lang="en-US" sz="2400" dirty="0" smtClean="0"/>
              <a:t>_________________?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4. She was invited to be a(n) </a:t>
            </a:r>
            <a:r>
              <a:rPr lang="en-US" sz="2400" dirty="0" smtClean="0"/>
              <a:t>________________ </a:t>
            </a:r>
            <a:r>
              <a:rPr lang="en-US" sz="2400" dirty="0"/>
              <a:t>in a popular TV talent show.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Many famous artists decided to </a:t>
            </a:r>
            <a:r>
              <a:rPr lang="en-US" sz="2400" dirty="0" smtClean="0"/>
              <a:t>______________ </a:t>
            </a:r>
            <a:r>
              <a:rPr lang="en-US" sz="2400" dirty="0"/>
              <a:t>at the charity concert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C74BEB2-DC84-5841-B452-C945D05B349E}"/>
              </a:ext>
            </a:extLst>
          </p:cNvPr>
          <p:cNvSpPr/>
          <p:nvPr/>
        </p:nvSpPr>
        <p:spPr>
          <a:xfrm>
            <a:off x="5390261" y="2880572"/>
            <a:ext cx="2381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talented</a:t>
            </a:r>
            <a:endParaRPr lang="x-none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9EECA3F-BA48-494E-A37F-877B738FE60D}"/>
              </a:ext>
            </a:extLst>
          </p:cNvPr>
          <p:cNvSpPr/>
          <p:nvPr/>
        </p:nvSpPr>
        <p:spPr>
          <a:xfrm>
            <a:off x="4464461" y="3441540"/>
            <a:ext cx="2264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audience</a:t>
            </a:r>
            <a:r>
              <a:rPr lang="en-US" sz="24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FA8302-6C60-0941-A02E-54119BAAE4DB}"/>
              </a:ext>
            </a:extLst>
          </p:cNvPr>
          <p:cNvSpPr/>
          <p:nvPr/>
        </p:nvSpPr>
        <p:spPr>
          <a:xfrm>
            <a:off x="4424885" y="4010037"/>
            <a:ext cx="238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single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x-none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F04D95-471B-CC49-98F5-D8AEC909F410}"/>
              </a:ext>
            </a:extLst>
          </p:cNvPr>
          <p:cNvSpPr/>
          <p:nvPr/>
        </p:nvSpPr>
        <p:spPr>
          <a:xfrm>
            <a:off x="4443810" y="4499475"/>
            <a:ext cx="2253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judge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x-none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075633D-F16C-8245-ABC0-438F352DE2D7}"/>
              </a:ext>
            </a:extLst>
          </p:cNvPr>
          <p:cNvSpPr/>
          <p:nvPr/>
        </p:nvSpPr>
        <p:spPr>
          <a:xfrm>
            <a:off x="5070764" y="5032669"/>
            <a:ext cx="2029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 </a:t>
            </a:r>
            <a:endParaRPr lang="x-none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8764" y="12412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512" y="1791093"/>
            <a:ext cx="999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Perform;    judge;    audience;    talented;   single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07679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99" y="880231"/>
            <a:ext cx="11569521" cy="501675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 smtClean="0"/>
              <a:t>1. </a:t>
            </a:r>
            <a:r>
              <a:rPr lang="vi-VN" sz="3200" b="1" dirty="0">
                <a:latin typeface="Calibri" panose="020F0502020204030204" pitchFamily="34" charset="0"/>
              </a:rPr>
              <a:t>relax 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/rɪˈlæks/</a:t>
            </a:r>
            <a:r>
              <a:rPr lang="vi-VN" sz="3200" b="1" dirty="0">
                <a:latin typeface="Calibri" panose="020F0502020204030204" pitchFamily="34" charset="0"/>
              </a:rPr>
              <a:t> </a:t>
            </a:r>
            <a:r>
              <a:rPr lang="vi-VN" sz="3200" b="1" dirty="0" smtClean="0">
                <a:latin typeface="Calibri" panose="020F0502020204030204" pitchFamily="34" charset="0"/>
              </a:rPr>
              <a:t>(</a:t>
            </a:r>
            <a:r>
              <a:rPr lang="vi-VN" sz="3200" b="1" dirty="0">
                <a:latin typeface="Calibri" panose="020F0502020204030204" pitchFamily="34" charset="0"/>
              </a:rPr>
              <a:t>v): thư giãn</a:t>
            </a:r>
          </a:p>
          <a:p>
            <a:r>
              <a:rPr lang="en-US" sz="3200" b="1" dirty="0" smtClean="0"/>
              <a:t>2</a:t>
            </a:r>
            <a:r>
              <a:rPr lang="en-US" sz="3200" b="1" dirty="0"/>
              <a:t>. </a:t>
            </a:r>
            <a:r>
              <a:rPr lang="en-US" sz="3200" b="1" dirty="0"/>
              <a:t>attract 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əˈtrækt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/>
              <a:t> </a:t>
            </a:r>
            <a:r>
              <a:rPr lang="en-US" sz="3200" b="1" dirty="0" smtClean="0"/>
              <a:t>(</a:t>
            </a:r>
            <a:r>
              <a:rPr lang="en-US" sz="3200" b="1" dirty="0"/>
              <a:t>v):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hút</a:t>
            </a:r>
            <a:endParaRPr lang="en-US" sz="3200" b="1" dirty="0"/>
          </a:p>
          <a:p>
            <a:r>
              <a:rPr lang="en-US" sz="3200" b="1" dirty="0" smtClean="0"/>
              <a:t>3</a:t>
            </a:r>
            <a:r>
              <a:rPr lang="en-US" sz="3200" b="1" dirty="0"/>
              <a:t>. </a:t>
            </a:r>
            <a:r>
              <a:rPr lang="vi-VN" sz="3200" b="1" dirty="0">
                <a:latin typeface="Calibri" panose="020F0502020204030204" pitchFamily="34" charset="0"/>
              </a:rPr>
              <a:t>decide 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/dɪˈsaɪd/</a:t>
            </a:r>
            <a:r>
              <a:rPr lang="vi-VN" sz="3200" b="1" dirty="0">
                <a:latin typeface="Calibri" panose="020F0502020204030204" pitchFamily="34" charset="0"/>
              </a:rPr>
              <a:t> </a:t>
            </a:r>
            <a:r>
              <a:rPr lang="vi-VN" sz="3200" b="1" dirty="0" smtClean="0">
                <a:latin typeface="Calibri" panose="020F0502020204030204" pitchFamily="34" charset="0"/>
              </a:rPr>
              <a:t>(</a:t>
            </a:r>
            <a:r>
              <a:rPr lang="vi-VN" sz="3200" b="1" dirty="0">
                <a:latin typeface="Calibri" panose="020F0502020204030204" pitchFamily="34" charset="0"/>
              </a:rPr>
              <a:t>v): quyết định</a:t>
            </a:r>
          </a:p>
          <a:p>
            <a:r>
              <a:rPr lang="en-US" sz="3200" b="1" dirty="0" smtClean="0"/>
              <a:t>4. </a:t>
            </a:r>
            <a:r>
              <a:rPr lang="en-US" sz="3200" b="1" dirty="0" smtClean="0"/>
              <a:t>judge</a:t>
            </a:r>
            <a:r>
              <a:rPr lang="en-US" sz="3200" b="1" dirty="0"/>
              <a:t> 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dʒʌdʒ</a:t>
            </a:r>
            <a:r>
              <a:rPr lang="en-US" sz="3200" b="1" dirty="0">
                <a:solidFill>
                  <a:srgbClr val="FF0000"/>
                </a:solidFill>
              </a:rPr>
              <a:t>/ </a:t>
            </a:r>
            <a:r>
              <a:rPr lang="en-US" sz="3200" b="1" dirty="0" smtClean="0"/>
              <a:t>(</a:t>
            </a:r>
            <a:r>
              <a:rPr lang="en-US" sz="3200" b="1" dirty="0"/>
              <a:t>n): </a:t>
            </a:r>
            <a:r>
              <a:rPr lang="en-US" sz="3200" b="1" dirty="0" err="1"/>
              <a:t>giám</a:t>
            </a:r>
            <a:r>
              <a:rPr lang="en-US" sz="3200" b="1" dirty="0"/>
              <a:t> </a:t>
            </a:r>
            <a:r>
              <a:rPr lang="en-US" sz="3200" b="1" dirty="0" err="1"/>
              <a:t>khảo</a:t>
            </a:r>
            <a:endParaRPr lang="en-US" sz="3200" b="1" dirty="0"/>
          </a:p>
          <a:p>
            <a:r>
              <a:rPr lang="en-US" sz="3200" b="1" dirty="0" smtClean="0"/>
              <a:t>5</a:t>
            </a:r>
            <a:r>
              <a:rPr lang="en-US" sz="3200" b="1" dirty="0"/>
              <a:t>. </a:t>
            </a:r>
            <a:r>
              <a:rPr lang="en-US" sz="3200" b="1" dirty="0"/>
              <a:t>audience </a:t>
            </a:r>
            <a:r>
              <a:rPr lang="en-US" sz="3200" b="1" dirty="0">
                <a:solidFill>
                  <a:srgbClr val="FF0000"/>
                </a:solidFill>
              </a:rPr>
              <a:t>/ˈ</a:t>
            </a:r>
            <a:r>
              <a:rPr lang="en-US" sz="3200" b="1" dirty="0" err="1">
                <a:solidFill>
                  <a:srgbClr val="FF0000"/>
                </a:solidFill>
              </a:rPr>
              <a:t>ɔːdiəns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/>
              <a:t> </a:t>
            </a:r>
            <a:r>
              <a:rPr lang="en-US" sz="3200" b="1" dirty="0" smtClean="0"/>
              <a:t>(</a:t>
            </a:r>
            <a:r>
              <a:rPr lang="en-US" sz="3200" b="1" dirty="0"/>
              <a:t>n): </a:t>
            </a:r>
            <a:r>
              <a:rPr lang="en-US" sz="3200" b="1" dirty="0" err="1"/>
              <a:t>khán</a:t>
            </a:r>
            <a:r>
              <a:rPr lang="en-US" sz="3200" b="1" dirty="0"/>
              <a:t> </a:t>
            </a:r>
            <a:r>
              <a:rPr lang="en-US" sz="3200" b="1" dirty="0" err="1"/>
              <a:t>giả</a:t>
            </a:r>
            <a:endParaRPr lang="en-US" sz="3200" b="1" dirty="0"/>
          </a:p>
          <a:p>
            <a:r>
              <a:rPr lang="en-US" sz="3200" b="1" dirty="0" smtClean="0"/>
              <a:t>6</a:t>
            </a:r>
            <a:r>
              <a:rPr lang="en-US" sz="3200" b="1" dirty="0"/>
              <a:t>. </a:t>
            </a:r>
            <a:r>
              <a:rPr lang="en-US" sz="3200" b="1" dirty="0"/>
              <a:t>music recording </a:t>
            </a:r>
            <a:r>
              <a:rPr lang="en-US" sz="3200" b="1" dirty="0">
                <a:solidFill>
                  <a:srgbClr val="FF0000"/>
                </a:solidFill>
              </a:rPr>
              <a:t>/ˈ</a:t>
            </a:r>
            <a:r>
              <a:rPr lang="en-US" sz="3200" b="1" dirty="0" err="1">
                <a:solidFill>
                  <a:srgbClr val="FF0000"/>
                </a:solidFill>
              </a:rPr>
              <a:t>mjuːzɪk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</a:rPr>
              <a:t>rɪ</a:t>
            </a:r>
            <a:r>
              <a:rPr lang="en-US" sz="3200" b="1" dirty="0" err="1">
                <a:solidFill>
                  <a:srgbClr val="FF0000"/>
                </a:solidFill>
              </a:rPr>
              <a:t>ˈkɔːdɪŋ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/>
              <a:t> </a:t>
            </a:r>
            <a:r>
              <a:rPr lang="en-US" sz="3200" b="1" dirty="0" smtClean="0"/>
              <a:t>(</a:t>
            </a:r>
            <a:r>
              <a:rPr lang="en-US" sz="3200" b="1" dirty="0" err="1"/>
              <a:t>n.phr</a:t>
            </a:r>
            <a:r>
              <a:rPr lang="en-US" sz="3200" b="1" dirty="0"/>
              <a:t>): </a:t>
            </a:r>
            <a:r>
              <a:rPr lang="en-US" sz="3200" b="1" dirty="0" err="1"/>
              <a:t>bản</a:t>
            </a:r>
            <a:r>
              <a:rPr lang="en-US" sz="3200" b="1" dirty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âm</a:t>
            </a:r>
            <a:endParaRPr lang="en-US" sz="3200" b="1" dirty="0"/>
          </a:p>
          <a:p>
            <a:r>
              <a:rPr lang="en-US" sz="3200" b="1" dirty="0" smtClean="0"/>
              <a:t>7</a:t>
            </a:r>
            <a:r>
              <a:rPr lang="en-US" sz="3200" b="1" dirty="0"/>
              <a:t>. </a:t>
            </a:r>
            <a:r>
              <a:rPr lang="en-US" sz="3200" b="1" dirty="0"/>
              <a:t>musician 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mjuˈzɪʃn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/>
              <a:t> </a:t>
            </a:r>
            <a:r>
              <a:rPr lang="en-US" sz="3200" b="1" dirty="0" smtClean="0"/>
              <a:t>(</a:t>
            </a:r>
            <a:r>
              <a:rPr lang="en-US" sz="3200" b="1" dirty="0"/>
              <a:t>n): </a:t>
            </a:r>
            <a:r>
              <a:rPr lang="en-US" sz="3200" b="1" dirty="0" err="1"/>
              <a:t>nhạc</a:t>
            </a:r>
            <a:r>
              <a:rPr lang="en-US" sz="3200" b="1" dirty="0"/>
              <a:t> </a:t>
            </a:r>
            <a:r>
              <a:rPr lang="en-US" sz="3200" b="1" dirty="0" err="1"/>
              <a:t>sĩ</a:t>
            </a:r>
            <a:endParaRPr lang="en-US" sz="3200" b="1" dirty="0"/>
          </a:p>
          <a:p>
            <a:r>
              <a:rPr lang="en-US" sz="3200" b="1" dirty="0" smtClean="0">
                <a:cs typeface="Times New Roman" panose="02020603050405020304" pitchFamily="18" charset="0"/>
              </a:rPr>
              <a:t>8</a:t>
            </a:r>
            <a:r>
              <a:rPr lang="en-US" sz="3200" b="1" dirty="0" smtClean="0">
                <a:cs typeface="Times New Roman" panose="02020603050405020304" pitchFamily="18" charset="0"/>
              </a:rPr>
              <a:t>. </a:t>
            </a:r>
            <a:r>
              <a:rPr lang="en-US" sz="3200" b="1" dirty="0"/>
              <a:t>charity concert </a:t>
            </a:r>
            <a:r>
              <a:rPr lang="en-US" sz="3200" b="1" dirty="0">
                <a:solidFill>
                  <a:srgbClr val="FF0000"/>
                </a:solidFill>
              </a:rPr>
              <a:t>/ˈ</a:t>
            </a:r>
            <a:r>
              <a:rPr lang="en-US" sz="3200" b="1" dirty="0" err="1">
                <a:solidFill>
                  <a:srgbClr val="FF0000"/>
                </a:solidFill>
              </a:rPr>
              <a:t>ʧærɪti</a:t>
            </a:r>
            <a:r>
              <a:rPr lang="en-US" sz="3200" b="1" dirty="0">
                <a:solidFill>
                  <a:srgbClr val="FF0000"/>
                </a:solidFill>
              </a:rPr>
              <a:t> ˈ</a:t>
            </a:r>
            <a:r>
              <a:rPr lang="en-US" sz="3200" b="1" dirty="0" err="1">
                <a:solidFill>
                  <a:srgbClr val="FF0000"/>
                </a:solidFill>
              </a:rPr>
              <a:t>kɒnsət</a:t>
            </a:r>
            <a:r>
              <a:rPr lang="en-US" sz="3200" b="1" dirty="0" smtClean="0">
                <a:solidFill>
                  <a:srgbClr val="FF0000"/>
                </a:solidFill>
              </a:rPr>
              <a:t>/ </a:t>
            </a:r>
            <a:r>
              <a:rPr lang="en-US" sz="3200" b="1" dirty="0" smtClean="0"/>
              <a:t>(</a:t>
            </a:r>
            <a:r>
              <a:rPr lang="en-US" sz="3200" b="1" dirty="0" err="1"/>
              <a:t>n.phr</a:t>
            </a:r>
            <a:r>
              <a:rPr lang="en-US" sz="3200" b="1" dirty="0"/>
              <a:t>): </a:t>
            </a:r>
            <a:r>
              <a:rPr lang="en-US" sz="3200" b="1" dirty="0" err="1"/>
              <a:t>buổi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/>
              <a:t>diễn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 smtClean="0"/>
              <a:t>thiện</a:t>
            </a:r>
            <a:endParaRPr lang="en-US" sz="3200" b="1" dirty="0" smtClean="0"/>
          </a:p>
          <a:p>
            <a:r>
              <a:rPr lang="en-US" sz="3200" b="1" dirty="0" smtClean="0"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cs typeface="Times New Roman" panose="02020603050405020304" pitchFamily="18" charset="0"/>
              </a:rPr>
              <a:t>. </a:t>
            </a:r>
            <a:r>
              <a:rPr lang="en-US" sz="3200" b="1" dirty="0"/>
              <a:t>hesitate </a:t>
            </a:r>
            <a:r>
              <a:rPr lang="en-US" sz="3200" b="1" dirty="0">
                <a:solidFill>
                  <a:srgbClr val="FF0000"/>
                </a:solidFill>
              </a:rPr>
              <a:t>/ˈ</a:t>
            </a:r>
            <a:r>
              <a:rPr lang="en-US" sz="3200" b="1" dirty="0" err="1">
                <a:solidFill>
                  <a:srgbClr val="FF0000"/>
                </a:solidFill>
              </a:rPr>
              <a:t>hezɪteɪt</a:t>
            </a:r>
            <a:r>
              <a:rPr lang="en-US" sz="3200" b="1" dirty="0">
                <a:solidFill>
                  <a:srgbClr val="FF0000"/>
                </a:solidFill>
              </a:rPr>
              <a:t>/ </a:t>
            </a:r>
            <a:r>
              <a:rPr lang="en-US" sz="3200" b="1" dirty="0" smtClean="0"/>
              <a:t>(</a:t>
            </a:r>
            <a:r>
              <a:rPr lang="en-US" sz="3200" b="1" dirty="0"/>
              <a:t>v): </a:t>
            </a:r>
            <a:r>
              <a:rPr lang="en-US" sz="3200" b="1" dirty="0" err="1"/>
              <a:t>ngần</a:t>
            </a:r>
            <a:r>
              <a:rPr lang="en-US" sz="3200" b="1" dirty="0"/>
              <a:t> </a:t>
            </a:r>
            <a:r>
              <a:rPr lang="en-US" sz="3200" b="1" dirty="0" err="1"/>
              <a:t>ngại</a:t>
            </a:r>
            <a:endParaRPr lang="en-US" sz="3200" b="1" dirty="0"/>
          </a:p>
          <a:p>
            <a:r>
              <a:rPr lang="en-US" sz="3200" b="1" dirty="0" smtClean="0">
                <a:cs typeface="Times New Roman" panose="02020603050405020304" pitchFamily="18" charset="0"/>
              </a:rPr>
              <a:t>10</a:t>
            </a:r>
            <a:r>
              <a:rPr lang="en-US" sz="3200" b="1" dirty="0" smtClean="0">
                <a:cs typeface="Times New Roman" panose="02020603050405020304" pitchFamily="18" charset="0"/>
              </a:rPr>
              <a:t>. </a:t>
            </a:r>
            <a:r>
              <a:rPr lang="en-US" sz="3200" b="1" dirty="0"/>
              <a:t>surprise 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səˈpraɪz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/>
              <a:t> </a:t>
            </a:r>
            <a:r>
              <a:rPr lang="en-US" sz="3200" b="1" dirty="0" smtClean="0"/>
              <a:t>(</a:t>
            </a:r>
            <a:r>
              <a:rPr lang="en-US" sz="3200" b="1" dirty="0"/>
              <a:t>v, n): </a:t>
            </a:r>
            <a:r>
              <a:rPr lang="en-US" sz="3200" b="1" dirty="0" err="1"/>
              <a:t>sự</a:t>
            </a:r>
            <a:r>
              <a:rPr lang="en-US" sz="3200" b="1" dirty="0"/>
              <a:t> </a:t>
            </a:r>
            <a:r>
              <a:rPr lang="en-US" sz="3200" b="1" dirty="0" err="1"/>
              <a:t>bất</a:t>
            </a:r>
            <a:r>
              <a:rPr lang="en-US" sz="3200" b="1" dirty="0"/>
              <a:t> </a:t>
            </a:r>
            <a:r>
              <a:rPr lang="en-US" sz="3200" b="1" dirty="0" err="1"/>
              <a:t>ngờ</a:t>
            </a:r>
            <a:endParaRPr lang="en-US" sz="3200" b="1" dirty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85216" y="373380"/>
            <a:ext cx="3194051" cy="571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t">
            <a:normAutofit/>
          </a:bodyPr>
          <a:lstStyle/>
          <a:p>
            <a:r>
              <a:rPr lang="en-US" alt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Vocabulary</a:t>
            </a: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35861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2357</TotalTime>
  <Words>1226</Words>
  <Application>Microsoft Office PowerPoint</Application>
  <PresentationFormat>Custom</PresentationFormat>
  <Paragraphs>195</Paragraphs>
  <Slides>17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Bill Gates</cp:lastModifiedBy>
  <cp:revision>139</cp:revision>
  <dcterms:created xsi:type="dcterms:W3CDTF">2020-12-09T02:04:09Z</dcterms:created>
  <dcterms:modified xsi:type="dcterms:W3CDTF">2022-10-16T13:06:38Z</dcterms:modified>
</cp:coreProperties>
</file>