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1" r:id="rId2"/>
    <p:sldId id="276" r:id="rId3"/>
    <p:sldId id="322" r:id="rId4"/>
    <p:sldId id="332" r:id="rId5"/>
    <p:sldId id="317" r:id="rId6"/>
    <p:sldId id="331" r:id="rId7"/>
    <p:sldId id="280" r:id="rId8"/>
    <p:sldId id="287" r:id="rId9"/>
    <p:sldId id="260" r:id="rId10"/>
    <p:sldId id="261" r:id="rId11"/>
    <p:sldId id="263" r:id="rId12"/>
    <p:sldId id="320" r:id="rId13"/>
    <p:sldId id="292" r:id="rId14"/>
    <p:sldId id="293" r:id="rId15"/>
    <p:sldId id="32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DBE1"/>
    <a:srgbClr val="05788C"/>
    <a:srgbClr val="F26532"/>
    <a:srgbClr val="006673"/>
    <a:srgbClr val="E26714"/>
    <a:srgbClr val="EE8640"/>
    <a:srgbClr val="048DA4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187" autoAdjust="0"/>
  </p:normalViewPr>
  <p:slideViewPr>
    <p:cSldViewPr snapToGrid="0" showGuides="1">
      <p:cViewPr>
        <p:scale>
          <a:sx n="63" d="100"/>
          <a:sy n="63" d="100"/>
        </p:scale>
        <p:origin x="-948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40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E63983-83C2-48BC-BF64-AF60C52B5D27}"/>
              </a:ext>
            </a:extLst>
          </p:cNvPr>
          <p:cNvSpPr txBox="1"/>
          <p:nvPr/>
        </p:nvSpPr>
        <p:spPr>
          <a:xfrm>
            <a:off x="1474481" y="1154606"/>
            <a:ext cx="9962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words or phrases in the conversation which refer to</a:t>
            </a:r>
            <a:r>
              <a:rPr lang="en-US" sz="2400" b="1" dirty="0" smtClean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8367" y="1988402"/>
            <a:ext cx="554983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800" dirty="0" smtClean="0"/>
              <a:t>a type of music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 sz="2800" dirty="0" smtClean="0"/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800" dirty="0" smtClean="0"/>
              <a:t>music awards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 sz="2800" dirty="0" smtClean="0"/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800" dirty="0" smtClean="0"/>
              <a:t>musical instruments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 sz="2800" dirty="0" smtClean="0"/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800" dirty="0" smtClean="0"/>
              <a:t>ways of sharing information and videos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127103" y="1894679"/>
            <a:ext cx="3742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5788C"/>
                </a:solidFill>
              </a:rPr>
              <a:t>pop</a:t>
            </a:r>
            <a:endParaRPr lang="en-US" sz="3200" dirty="0">
              <a:solidFill>
                <a:srgbClr val="05788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27103" y="2680655"/>
            <a:ext cx="5795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5788C"/>
                </a:solidFill>
              </a:rPr>
              <a:t>Grammy, Billboard Music and Teen Choice Awards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6000" y="3926994"/>
            <a:ext cx="579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5788C"/>
                </a:solidFill>
              </a:rPr>
              <a:t>piano, drums, guitar, and trumpet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8205" y="5019463"/>
            <a:ext cx="3742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5788C"/>
                </a:solidFill>
              </a:rPr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EF89728-D1DD-4BA2-8805-FB74427EE76B}"/>
              </a:ext>
            </a:extLst>
          </p:cNvPr>
          <p:cNvSpPr txBox="1"/>
          <p:nvPr/>
        </p:nvSpPr>
        <p:spPr>
          <a:xfrm>
            <a:off x="1578475" y="1143018"/>
            <a:ext cx="8123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the two parts to make complete sentences.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37120" y="1938545"/>
            <a:ext cx="2875225" cy="987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This artist didn’t go to a music school,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37119" y="3000892"/>
            <a:ext cx="2875225" cy="987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His beautiful songs have helped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37118" y="4114082"/>
            <a:ext cx="2875225" cy="987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His mother started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17176" y="5227272"/>
            <a:ext cx="2875225" cy="987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He is a talented artist,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611815" y="1935748"/>
            <a:ext cx="3882683" cy="9875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 and he has received several awards.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611814" y="3000892"/>
            <a:ext cx="3882683" cy="9875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to upload his cover song videos on social media.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11813" y="4114082"/>
            <a:ext cx="3882683" cy="9875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c. bring more love to people’s lives.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611812" y="5227272"/>
            <a:ext cx="3882683" cy="9875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d. but he learnt to play musical instruments by himself.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7" name="Straight Arrow Connector 6"/>
          <p:cNvCxnSpPr>
            <a:stCxn id="2" idx="3"/>
            <a:endCxn id="19" idx="1"/>
          </p:cNvCxnSpPr>
          <p:nvPr/>
        </p:nvCxnSpPr>
        <p:spPr>
          <a:xfrm>
            <a:off x="3812345" y="2432313"/>
            <a:ext cx="2799467" cy="32887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8" idx="1"/>
          </p:cNvCxnSpPr>
          <p:nvPr/>
        </p:nvCxnSpPr>
        <p:spPr>
          <a:xfrm>
            <a:off x="3812342" y="3457254"/>
            <a:ext cx="2799471" cy="11505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1" idx="3"/>
            <a:endCxn id="17" idx="1"/>
          </p:cNvCxnSpPr>
          <p:nvPr/>
        </p:nvCxnSpPr>
        <p:spPr>
          <a:xfrm flipV="1">
            <a:off x="3812343" y="3494660"/>
            <a:ext cx="2799471" cy="11131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3" idx="1"/>
          </p:cNvCxnSpPr>
          <p:nvPr/>
        </p:nvCxnSpPr>
        <p:spPr>
          <a:xfrm flipV="1">
            <a:off x="3812342" y="2429516"/>
            <a:ext cx="2799473" cy="33289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  <p:bldP spid="16" grpId="0" animBg="1"/>
      <p:bldP spid="3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EF89728-D1DD-4BA2-8805-FB74427EE76B}"/>
              </a:ext>
            </a:extLst>
          </p:cNvPr>
          <p:cNvSpPr txBox="1"/>
          <p:nvPr/>
        </p:nvSpPr>
        <p:spPr>
          <a:xfrm>
            <a:off x="1578475" y="1007929"/>
            <a:ext cx="96137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about your </a:t>
            </a:r>
            <a:r>
              <a:rPr lang="en-US" sz="2400" b="1" dirty="0" err="1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singer or musical band. You should mention who </a:t>
            </a:r>
            <a:r>
              <a:rPr lang="en-US" sz="2400" b="1" dirty="0" smtClean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she/he </a:t>
            </a:r>
            <a:r>
              <a:rPr lang="en-US" sz="24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is, what </a:t>
            </a:r>
            <a:r>
              <a:rPr lang="en-US" sz="2400" b="1" dirty="0" smtClean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she/he </a:t>
            </a:r>
            <a:r>
              <a:rPr lang="en-US" sz="24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good at, what makes her/ him famous</a:t>
            </a:r>
            <a:r>
              <a:rPr lang="en-US" sz="2400" b="1" dirty="0" smtClean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578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788950" y="188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1026" name="Picture 2" descr="Kết quả hình ảnh cho son tung mt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0" y="2450106"/>
            <a:ext cx="4607844" cy="331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em ảnh nguồ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67" y="2450106"/>
            <a:ext cx="47625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8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4690D4-BED2-4414-A159-D786E74D1CDB}"/>
              </a:ext>
            </a:extLst>
          </p:cNvPr>
          <p:cNvSpPr txBox="1"/>
          <p:nvPr/>
        </p:nvSpPr>
        <p:spPr>
          <a:xfrm>
            <a:off x="1936628" y="2123749"/>
            <a:ext cx="85840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8500" indent="-571500">
              <a:buFont typeface="Wingdings" panose="05000000000000000000" pitchFamily="2" charset="2"/>
              <a:buChar char="ü"/>
            </a:pPr>
            <a:r>
              <a:rPr lang="en-US" sz="3600" dirty="0"/>
              <a:t>Gain an overview about the topic </a:t>
            </a:r>
            <a:r>
              <a:rPr lang="en-US" sz="3600" i="1" dirty="0" smtClean="0"/>
              <a:t>Music</a:t>
            </a:r>
            <a:endParaRPr lang="en-US" sz="3600" dirty="0"/>
          </a:p>
          <a:p>
            <a:pPr marL="698500" indent="-571500">
              <a:buFont typeface="Wingdings" panose="05000000000000000000" pitchFamily="2" charset="2"/>
              <a:buChar char="ü"/>
            </a:pPr>
            <a:r>
              <a:rPr lang="en-US" sz="3600" dirty="0" err="1" smtClean="0"/>
              <a:t>Memorise</a:t>
            </a:r>
            <a:r>
              <a:rPr lang="en-US" sz="3600" dirty="0" smtClean="0"/>
              <a:t> </a:t>
            </a:r>
            <a:r>
              <a:rPr lang="en-US" sz="3600" dirty="0"/>
              <a:t>vocabulary to talk about </a:t>
            </a:r>
            <a:r>
              <a:rPr lang="en-US" sz="3600" dirty="0" smtClean="0"/>
              <a:t>music idols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Do </a:t>
            </a:r>
            <a:r>
              <a:rPr lang="en-US" sz="3600" dirty="0"/>
              <a:t>exercises in the </a:t>
            </a:r>
            <a:r>
              <a:rPr lang="en-US" sz="3600" dirty="0" smtClean="0"/>
              <a:t>workbook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Project preparation</a:t>
            </a:r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A4690D4-BED2-4414-A159-D786E74D1CDB}"/>
              </a:ext>
            </a:extLst>
          </p:cNvPr>
          <p:cNvSpPr txBox="1"/>
          <p:nvPr/>
        </p:nvSpPr>
        <p:spPr>
          <a:xfrm>
            <a:off x="743870" y="1725349"/>
            <a:ext cx="1067950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Project preparation</a:t>
            </a:r>
          </a:p>
          <a:p>
            <a:pPr algn="ctr"/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/>
            <a:r>
              <a:rPr lang="en-US" sz="2400" dirty="0" smtClean="0"/>
              <a:t>+ do </a:t>
            </a:r>
            <a:r>
              <a:rPr lang="en-US" sz="2400" dirty="0"/>
              <a:t>research on a form of traditional music in Viet Nam or another country</a:t>
            </a:r>
          </a:p>
          <a:p>
            <a:pPr lvl="0"/>
            <a:r>
              <a:rPr lang="en-US" sz="2400" dirty="0"/>
              <a:t>+ include information related to the points stated on the Project page or </a:t>
            </a:r>
            <a:r>
              <a:rPr lang="en-US" sz="2400" dirty="0" smtClean="0"/>
              <a:t>prepare </a:t>
            </a:r>
            <a:r>
              <a:rPr lang="en-US" sz="2400" dirty="0"/>
              <a:t>a poster (drawing, pictures) presenting the research results. </a:t>
            </a:r>
          </a:p>
          <a:p>
            <a:pPr lvl="0"/>
            <a:r>
              <a:rPr lang="en-US" sz="2400" dirty="0"/>
              <a:t>+ give an oral presentation of the research results in the last lesson of the unit. </a:t>
            </a:r>
          </a:p>
          <a:p>
            <a:pPr marL="342900" lvl="0" indent="-342900">
              <a:buFontTx/>
              <a:buChar char="-"/>
            </a:pPr>
            <a:endParaRPr lang="en-US" sz="2400" dirty="0"/>
          </a:p>
          <a:p>
            <a:pPr lvl="0"/>
            <a:r>
              <a:rPr lang="en-US" sz="2400" b="1" i="1" dirty="0" smtClean="0"/>
              <a:t>(You can </a:t>
            </a:r>
            <a:r>
              <a:rPr lang="en-US" sz="2400" b="1" i="1" dirty="0"/>
              <a:t>search for ideas on the Internet, in the newspaper, etc</a:t>
            </a:r>
            <a:r>
              <a:rPr lang="en-US" sz="2400" b="1" i="1" dirty="0" smtClean="0"/>
              <a:t>. or talk to experts </a:t>
            </a:r>
            <a:r>
              <a:rPr lang="en-US" sz="2400" b="1" i="1" dirty="0"/>
              <a:t>for </a:t>
            </a:r>
            <a:r>
              <a:rPr lang="en-US" sz="2400" b="1" i="1" dirty="0" smtClean="0"/>
              <a:t>reference and you should </a:t>
            </a:r>
            <a:r>
              <a:rPr lang="en-US" sz="2400" b="1" i="1" dirty="0"/>
              <a:t>use photos/pictures to illustrate </a:t>
            </a:r>
            <a:r>
              <a:rPr lang="en-US" sz="2400" b="1" i="1" dirty="0" smtClean="0"/>
              <a:t>your ideas.)</a:t>
            </a:r>
            <a:endParaRPr lang="en-US" sz="2400" b="1" i="1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0207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 facebook.com/sachmem.vn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8E0627-9B64-414D-94C5-F7ECBA1EE60F}"/>
              </a:ext>
            </a:extLst>
          </p:cNvPr>
          <p:cNvSpPr txBox="1"/>
          <p:nvPr/>
        </p:nvSpPr>
        <p:spPr>
          <a:xfrm>
            <a:off x="3193475" y="3708890"/>
            <a:ext cx="570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A talented artist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MUSIC</a:t>
            </a:r>
            <a:endParaRPr lang="en-US" sz="36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70755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480800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Guess </a:t>
            </a:r>
            <a:r>
              <a:rPr lang="en-US" dirty="0">
                <a:solidFill>
                  <a:srgbClr val="006673"/>
                </a:solidFill>
              </a:rPr>
              <a:t>the name of the songs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379272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8C56F8-D453-4A83-912E-1743E8F3CBDF}"/>
              </a:ext>
            </a:extLst>
          </p:cNvPr>
          <p:cNvSpPr txBox="1"/>
          <p:nvPr/>
        </p:nvSpPr>
        <p:spPr>
          <a:xfrm>
            <a:off x="1885187" y="1131950"/>
            <a:ext cx="8421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FB7BD"/>
                </a:solidFill>
              </a:rPr>
              <a:t>Guess the name of the songs</a:t>
            </a:r>
            <a:endParaRPr lang="en-US" sz="48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4399" y="2398719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1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14398" y="3240436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2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14397" y="4082153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3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14396" y="4923870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4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6974" y="2428355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Ước</a:t>
            </a:r>
            <a:r>
              <a:rPr lang="en-US" sz="3200" dirty="0" smtClean="0"/>
              <a:t> </a:t>
            </a:r>
            <a:r>
              <a:rPr lang="en-US" sz="3200" dirty="0" err="1" smtClean="0"/>
              <a:t>gì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4496974" y="3240436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Tóc</a:t>
            </a:r>
            <a:r>
              <a:rPr lang="en-US" sz="3200" dirty="0" smtClean="0"/>
              <a:t> </a:t>
            </a:r>
            <a:r>
              <a:rPr lang="en-US" sz="3200" dirty="0" err="1" smtClean="0"/>
              <a:t>nâu</a:t>
            </a:r>
            <a:r>
              <a:rPr lang="en-US" sz="3200" dirty="0" smtClean="0"/>
              <a:t> </a:t>
            </a:r>
            <a:r>
              <a:rPr lang="en-US" sz="3200" dirty="0" err="1" smtClean="0"/>
              <a:t>môi</a:t>
            </a:r>
            <a:r>
              <a:rPr lang="en-US" sz="3200" dirty="0" smtClean="0"/>
              <a:t> </a:t>
            </a:r>
            <a:r>
              <a:rPr lang="en-US" sz="3200" dirty="0" err="1" smtClean="0"/>
              <a:t>trầm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4455270" y="4052517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Tình</a:t>
            </a:r>
            <a:r>
              <a:rPr lang="en-US" sz="3200" dirty="0" smtClean="0"/>
              <a:t> </a:t>
            </a:r>
            <a:r>
              <a:rPr lang="en-US" sz="3200" dirty="0" err="1" smtClean="0"/>
              <a:t>lỡ</a:t>
            </a:r>
            <a:r>
              <a:rPr lang="en-US" sz="3200" dirty="0" smtClean="0"/>
              <a:t> </a:t>
            </a:r>
            <a:r>
              <a:rPr lang="en-US" sz="3200" dirty="0" err="1" smtClean="0"/>
              <a:t>cách</a:t>
            </a:r>
            <a:r>
              <a:rPr lang="en-US" sz="3200" dirty="0" smtClean="0"/>
              <a:t> </a:t>
            </a:r>
            <a:r>
              <a:rPr lang="en-US" sz="3200" dirty="0" err="1" smtClean="0"/>
              <a:t>xa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4496974" y="4862011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Mong</a:t>
            </a:r>
            <a:r>
              <a:rPr lang="en-US" sz="3200" dirty="0" smtClean="0"/>
              <a:t> </a:t>
            </a:r>
            <a:r>
              <a:rPr lang="en-US" sz="3200" dirty="0" err="1" smtClean="0"/>
              <a:t>manh</a:t>
            </a:r>
            <a:r>
              <a:rPr lang="en-US" sz="3200" dirty="0" smtClean="0"/>
              <a:t> </a:t>
            </a:r>
            <a:r>
              <a:rPr lang="en-US" sz="3200" dirty="0" err="1" smtClean="0"/>
              <a:t>tình</a:t>
            </a:r>
            <a:r>
              <a:rPr lang="en-US" sz="3200" dirty="0" smtClean="0"/>
              <a:t> </a:t>
            </a:r>
            <a:r>
              <a:rPr lang="en-US" sz="3200" dirty="0" err="1" smtClean="0"/>
              <a:t>về</a:t>
            </a:r>
            <a:endParaRPr lang="en-US" sz="3200" dirty="0"/>
          </a:p>
        </p:txBody>
      </p:sp>
      <p:pic>
        <p:nvPicPr>
          <p:cNvPr id="4" name="uoc g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46474" y="2398719"/>
            <a:ext cx="487363" cy="487363"/>
          </a:xfrm>
          <a:prstGeom prst="rect">
            <a:avLst/>
          </a:prstGeom>
        </p:spPr>
      </p:pic>
      <p:pic>
        <p:nvPicPr>
          <p:cNvPr id="9" name="Toc nau moi tra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46473" y="3184525"/>
            <a:ext cx="487363" cy="487363"/>
          </a:xfrm>
          <a:prstGeom prst="rect">
            <a:avLst/>
          </a:prstGeom>
        </p:spPr>
      </p:pic>
      <p:pic>
        <p:nvPicPr>
          <p:cNvPr id="23" name="Tinh Lo Cach Xa - My Tam_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46474" y="4052517"/>
            <a:ext cx="487363" cy="487363"/>
          </a:xfrm>
          <a:prstGeom prst="rect">
            <a:avLst/>
          </a:prstGeom>
        </p:spPr>
      </p:pic>
      <p:pic>
        <p:nvPicPr>
          <p:cNvPr id="24" name="Mong Manh Tinh Ve Live_ - My Tam_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07592" y="48620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9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4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131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83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7934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7675" y="2693531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26532"/>
                </a:solidFill>
              </a:rPr>
              <a:t>Ước</a:t>
            </a:r>
            <a:r>
              <a:rPr lang="en-US" sz="3200" dirty="0" smtClean="0">
                <a:solidFill>
                  <a:srgbClr val="F26532"/>
                </a:solidFill>
              </a:rPr>
              <a:t> </a:t>
            </a:r>
            <a:r>
              <a:rPr lang="en-US" sz="3200" dirty="0" err="1" smtClean="0">
                <a:solidFill>
                  <a:srgbClr val="F26532"/>
                </a:solidFill>
              </a:rPr>
              <a:t>gì</a:t>
            </a:r>
            <a:endParaRPr lang="en-US" sz="3200" dirty="0">
              <a:solidFill>
                <a:srgbClr val="F2653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17674" y="3217841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26532"/>
                </a:solidFill>
              </a:rPr>
              <a:t>Tóc</a:t>
            </a:r>
            <a:r>
              <a:rPr lang="en-US" sz="3200" dirty="0" smtClean="0">
                <a:solidFill>
                  <a:srgbClr val="F26532"/>
                </a:solidFill>
              </a:rPr>
              <a:t> </a:t>
            </a:r>
            <a:r>
              <a:rPr lang="en-US" sz="3200" dirty="0" err="1" smtClean="0">
                <a:solidFill>
                  <a:srgbClr val="F26532"/>
                </a:solidFill>
              </a:rPr>
              <a:t>nâu</a:t>
            </a:r>
            <a:r>
              <a:rPr lang="en-US" sz="3200" dirty="0" smtClean="0">
                <a:solidFill>
                  <a:srgbClr val="F26532"/>
                </a:solidFill>
              </a:rPr>
              <a:t> </a:t>
            </a:r>
            <a:r>
              <a:rPr lang="en-US" sz="3200" dirty="0" err="1" smtClean="0">
                <a:solidFill>
                  <a:srgbClr val="F26532"/>
                </a:solidFill>
              </a:rPr>
              <a:t>môi</a:t>
            </a:r>
            <a:r>
              <a:rPr lang="en-US" sz="3200" dirty="0" smtClean="0">
                <a:solidFill>
                  <a:srgbClr val="F26532"/>
                </a:solidFill>
              </a:rPr>
              <a:t> </a:t>
            </a:r>
            <a:r>
              <a:rPr lang="en-US" sz="3200" dirty="0" err="1" smtClean="0">
                <a:solidFill>
                  <a:srgbClr val="F26532"/>
                </a:solidFill>
              </a:rPr>
              <a:t>trầm</a:t>
            </a:r>
            <a:endParaRPr lang="en-US" sz="3200" dirty="0">
              <a:solidFill>
                <a:srgbClr val="F2653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84848" y="3796669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26532"/>
                </a:solidFill>
              </a:rPr>
              <a:t>Tình</a:t>
            </a:r>
            <a:r>
              <a:rPr lang="en-US" sz="3200" dirty="0" smtClean="0">
                <a:solidFill>
                  <a:srgbClr val="F26532"/>
                </a:solidFill>
              </a:rPr>
              <a:t> </a:t>
            </a:r>
            <a:r>
              <a:rPr lang="en-US" sz="3200" dirty="0" err="1" smtClean="0">
                <a:solidFill>
                  <a:srgbClr val="F26532"/>
                </a:solidFill>
              </a:rPr>
              <a:t>lỡ</a:t>
            </a:r>
            <a:r>
              <a:rPr lang="en-US" sz="3200" dirty="0" smtClean="0">
                <a:solidFill>
                  <a:srgbClr val="F26532"/>
                </a:solidFill>
              </a:rPr>
              <a:t> </a:t>
            </a:r>
            <a:r>
              <a:rPr lang="en-US" sz="3200" dirty="0" err="1" smtClean="0">
                <a:solidFill>
                  <a:srgbClr val="F26532"/>
                </a:solidFill>
              </a:rPr>
              <a:t>cách</a:t>
            </a:r>
            <a:r>
              <a:rPr lang="en-US" sz="3200" dirty="0" smtClean="0">
                <a:solidFill>
                  <a:srgbClr val="F26532"/>
                </a:solidFill>
              </a:rPr>
              <a:t> </a:t>
            </a:r>
            <a:r>
              <a:rPr lang="en-US" sz="3200" dirty="0" err="1" smtClean="0">
                <a:solidFill>
                  <a:srgbClr val="F26532"/>
                </a:solidFill>
              </a:rPr>
              <a:t>xa</a:t>
            </a:r>
            <a:endParaRPr lang="en-US" sz="3200" dirty="0">
              <a:solidFill>
                <a:srgbClr val="F2653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84848" y="4396165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26532"/>
                </a:solidFill>
              </a:rPr>
              <a:t>Mong</a:t>
            </a:r>
            <a:r>
              <a:rPr lang="en-US" sz="3200" dirty="0" smtClean="0">
                <a:solidFill>
                  <a:srgbClr val="F26532"/>
                </a:solidFill>
              </a:rPr>
              <a:t> </a:t>
            </a:r>
            <a:r>
              <a:rPr lang="en-US" sz="3200" dirty="0" err="1" smtClean="0">
                <a:solidFill>
                  <a:srgbClr val="F26532"/>
                </a:solidFill>
              </a:rPr>
              <a:t>manh</a:t>
            </a:r>
            <a:r>
              <a:rPr lang="en-US" sz="3200" dirty="0" smtClean="0">
                <a:solidFill>
                  <a:srgbClr val="F26532"/>
                </a:solidFill>
              </a:rPr>
              <a:t> </a:t>
            </a:r>
            <a:r>
              <a:rPr lang="en-US" sz="3200" dirty="0" err="1" smtClean="0">
                <a:solidFill>
                  <a:srgbClr val="F26532"/>
                </a:solidFill>
              </a:rPr>
              <a:t>tình</a:t>
            </a:r>
            <a:r>
              <a:rPr lang="en-US" sz="3200" dirty="0" smtClean="0">
                <a:solidFill>
                  <a:srgbClr val="F26532"/>
                </a:solidFill>
              </a:rPr>
              <a:t> </a:t>
            </a:r>
            <a:r>
              <a:rPr lang="en-US" sz="3200" dirty="0" err="1" smtClean="0">
                <a:solidFill>
                  <a:srgbClr val="F26532"/>
                </a:solidFill>
              </a:rPr>
              <a:t>về</a:t>
            </a:r>
            <a:endParaRPr lang="en-US" sz="3200" dirty="0">
              <a:solidFill>
                <a:srgbClr val="F2653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90673" y="1962947"/>
            <a:ext cx="50678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/>
              <a:t>Who sings these songs?</a:t>
            </a:r>
            <a:endParaRPr lang="en-US" sz="3200" dirty="0"/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FF0000"/>
                </a:solidFill>
              </a:rPr>
              <a:t>My Tam.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Is </a:t>
            </a:r>
            <a:r>
              <a:rPr lang="en-US" sz="3200" dirty="0" smtClean="0"/>
              <a:t>she </a:t>
            </a:r>
            <a:r>
              <a:rPr lang="en-US" sz="3200" dirty="0"/>
              <a:t>a talented singer?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FF0000"/>
                </a:solidFill>
              </a:rPr>
              <a:t>Yes, </a:t>
            </a:r>
            <a:r>
              <a:rPr lang="en-US" sz="3200" dirty="0" smtClean="0">
                <a:solidFill>
                  <a:srgbClr val="FF0000"/>
                </a:solidFill>
              </a:rPr>
              <a:t>she </a:t>
            </a:r>
            <a:r>
              <a:rPr lang="en-US" sz="3200" dirty="0">
                <a:solidFill>
                  <a:srgbClr val="FF0000"/>
                </a:solidFill>
              </a:rPr>
              <a:t>is considered the </a:t>
            </a:r>
            <a:r>
              <a:rPr lang="en-US" sz="3200" dirty="0" smtClean="0">
                <a:solidFill>
                  <a:srgbClr val="FF0000"/>
                </a:solidFill>
              </a:rPr>
              <a:t>Queen </a:t>
            </a:r>
            <a:r>
              <a:rPr lang="en-US" sz="3200" dirty="0">
                <a:solidFill>
                  <a:srgbClr val="FF0000"/>
                </a:solidFill>
              </a:rPr>
              <a:t>of </a:t>
            </a:r>
            <a:r>
              <a:rPr lang="en-US" sz="3200" dirty="0" smtClean="0">
                <a:solidFill>
                  <a:srgbClr val="FF0000"/>
                </a:solidFill>
              </a:rPr>
              <a:t>V- Pop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  <a:p>
            <a:endParaRPr lang="en-US" sz="3200" dirty="0"/>
          </a:p>
          <a:p>
            <a:pPr marL="457200" indent="-457200">
              <a:buFontTx/>
              <a:buChar char="-"/>
            </a:pPr>
            <a:endParaRPr lang="en-US" sz="3200" dirty="0" smtClean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D8C56F8-D453-4A83-912E-1743E8F3CBDF}"/>
              </a:ext>
            </a:extLst>
          </p:cNvPr>
          <p:cNvSpPr txBox="1"/>
          <p:nvPr/>
        </p:nvSpPr>
        <p:spPr>
          <a:xfrm>
            <a:off x="1885187" y="1131950"/>
            <a:ext cx="8421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FB7BD"/>
                </a:solidFill>
              </a:rPr>
              <a:t>Guess the name of the songs</a:t>
            </a:r>
            <a:endParaRPr lang="en-US" sz="4800" b="1" dirty="0">
              <a:solidFill>
                <a:srgbClr val="0FB7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0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799" y="880231"/>
            <a:ext cx="11569521" cy="5509198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r>
              <a:rPr lang="en-US" sz="3200" b="1" dirty="0" smtClean="0"/>
              <a:t>1. </a:t>
            </a:r>
            <a:r>
              <a:rPr lang="en-US" sz="3200" b="1" dirty="0"/>
              <a:t>famous </a:t>
            </a:r>
            <a:r>
              <a:rPr lang="en-US" sz="3200" b="1" dirty="0">
                <a:solidFill>
                  <a:srgbClr val="FF0000"/>
                </a:solidFill>
              </a:rPr>
              <a:t>/ˈ</a:t>
            </a:r>
            <a:r>
              <a:rPr lang="en-US" sz="3200" b="1" dirty="0" err="1">
                <a:solidFill>
                  <a:srgbClr val="FF0000"/>
                </a:solidFill>
              </a:rPr>
              <a:t>feɪməs</a:t>
            </a:r>
            <a:r>
              <a:rPr lang="en-US" sz="3200" b="1" dirty="0">
                <a:solidFill>
                  <a:srgbClr val="FF0000"/>
                </a:solidFill>
              </a:rPr>
              <a:t>/ </a:t>
            </a:r>
            <a:r>
              <a:rPr lang="en-US" sz="3200" b="1" dirty="0" smtClean="0"/>
              <a:t>(</a:t>
            </a:r>
            <a:r>
              <a:rPr lang="en-US" sz="3200" b="1" dirty="0" err="1"/>
              <a:t>adj</a:t>
            </a:r>
            <a:r>
              <a:rPr lang="en-US" sz="3200" b="1" dirty="0"/>
              <a:t>): </a:t>
            </a:r>
            <a:r>
              <a:rPr lang="en-US" sz="3200" b="1" dirty="0" err="1"/>
              <a:t>nổi</a:t>
            </a:r>
            <a:r>
              <a:rPr lang="en-US" sz="3200" b="1" dirty="0"/>
              <a:t> </a:t>
            </a:r>
            <a:r>
              <a:rPr lang="en-US" sz="3200" b="1" dirty="0" err="1" smtClean="0"/>
              <a:t>tiếng</a:t>
            </a:r>
            <a:endParaRPr lang="en-US" sz="3200" b="1" dirty="0" smtClean="0"/>
          </a:p>
          <a:p>
            <a:r>
              <a:rPr lang="en-US" sz="3200" b="1" dirty="0" smtClean="0"/>
              <a:t>2</a:t>
            </a:r>
            <a:r>
              <a:rPr lang="en-US" sz="3200" b="1" dirty="0"/>
              <a:t>. traditional music </a:t>
            </a:r>
            <a:r>
              <a:rPr lang="en-US" sz="3200" b="1" dirty="0">
                <a:solidFill>
                  <a:srgbClr val="FF0000"/>
                </a:solidFill>
              </a:rPr>
              <a:t>/</a:t>
            </a:r>
            <a:r>
              <a:rPr lang="en-US" sz="3200" b="1" dirty="0" err="1">
                <a:solidFill>
                  <a:srgbClr val="FF0000"/>
                </a:solidFill>
              </a:rPr>
              <a:t>trəˈdɪʃənl</a:t>
            </a:r>
            <a:r>
              <a:rPr lang="en-US" sz="3200" b="1" dirty="0">
                <a:solidFill>
                  <a:srgbClr val="FF0000"/>
                </a:solidFill>
              </a:rPr>
              <a:t> ˈ</a:t>
            </a:r>
            <a:r>
              <a:rPr lang="en-US" sz="3200" b="1" dirty="0" err="1">
                <a:solidFill>
                  <a:srgbClr val="FF0000"/>
                </a:solidFill>
              </a:rPr>
              <a:t>mjuːzɪk</a:t>
            </a:r>
            <a:r>
              <a:rPr lang="en-US" sz="3200" b="1" dirty="0">
                <a:solidFill>
                  <a:srgbClr val="FF0000"/>
                </a:solidFill>
              </a:rPr>
              <a:t>/</a:t>
            </a:r>
            <a:r>
              <a:rPr lang="en-US" sz="3200" b="1" dirty="0"/>
              <a:t>  </a:t>
            </a:r>
            <a:r>
              <a:rPr lang="en-US" sz="3200" b="1" dirty="0" smtClean="0"/>
              <a:t>(</a:t>
            </a:r>
            <a:r>
              <a:rPr lang="en-US" sz="3200" b="1" dirty="0" err="1"/>
              <a:t>n.phr</a:t>
            </a:r>
            <a:r>
              <a:rPr lang="en-US" sz="3200" b="1" dirty="0"/>
              <a:t>): </a:t>
            </a:r>
            <a:r>
              <a:rPr lang="en-US" sz="3200" b="1" dirty="0" err="1"/>
              <a:t>âm</a:t>
            </a:r>
            <a:r>
              <a:rPr lang="en-US" sz="3200" b="1" dirty="0"/>
              <a:t> </a:t>
            </a:r>
            <a:r>
              <a:rPr lang="en-US" sz="3200" b="1" dirty="0" err="1"/>
              <a:t>nhạc</a:t>
            </a:r>
            <a:r>
              <a:rPr lang="en-US" sz="3200" b="1" dirty="0"/>
              <a:t> </a:t>
            </a:r>
            <a:r>
              <a:rPr lang="en-US" sz="3200" b="1" dirty="0" err="1"/>
              <a:t>truyền</a:t>
            </a:r>
            <a:r>
              <a:rPr lang="en-US" sz="3200" b="1" dirty="0"/>
              <a:t> </a:t>
            </a:r>
            <a:r>
              <a:rPr lang="en-US" sz="3200" b="1" dirty="0" err="1"/>
              <a:t>thống</a:t>
            </a:r>
            <a:endParaRPr lang="en-US" sz="3200" b="1" dirty="0"/>
          </a:p>
          <a:p>
            <a:r>
              <a:rPr lang="en-US" sz="3200" b="1" dirty="0" smtClean="0"/>
              <a:t>3</a:t>
            </a:r>
            <a:r>
              <a:rPr lang="en-US" sz="3200" b="1" dirty="0"/>
              <a:t>. </a:t>
            </a:r>
            <a:r>
              <a:rPr lang="vi-VN" sz="3200" b="1" dirty="0">
                <a:latin typeface="Calibri" pitchFamily="34" charset="0"/>
                <a:cs typeface="Calibri" pitchFamily="34" charset="0"/>
              </a:rPr>
              <a:t>talented </a:t>
            </a:r>
            <a:r>
              <a:rPr lang="vi-VN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/ˈtæləntɪd/ 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vi-VN" sz="3200" b="1" dirty="0">
                <a:latin typeface="Calibri" pitchFamily="34" charset="0"/>
                <a:cs typeface="Calibri" pitchFamily="34" charset="0"/>
              </a:rPr>
              <a:t>adj): tài năng</a:t>
            </a:r>
          </a:p>
          <a:p>
            <a:r>
              <a:rPr lang="en-US" sz="3200" b="1" dirty="0" smtClean="0"/>
              <a:t>4</a:t>
            </a:r>
            <a:r>
              <a:rPr lang="en-US" sz="3200" b="1" dirty="0"/>
              <a:t>. pop singer </a:t>
            </a:r>
            <a:r>
              <a:rPr lang="en-US" sz="3200" b="1" dirty="0">
                <a:solidFill>
                  <a:srgbClr val="FF0000"/>
                </a:solidFill>
              </a:rPr>
              <a:t>/</a:t>
            </a:r>
            <a:r>
              <a:rPr lang="en-US" sz="3200" b="1" dirty="0" err="1">
                <a:solidFill>
                  <a:srgbClr val="FF0000"/>
                </a:solidFill>
              </a:rPr>
              <a:t>pɒp</a:t>
            </a:r>
            <a:r>
              <a:rPr lang="en-US" sz="3200" b="1" dirty="0">
                <a:solidFill>
                  <a:srgbClr val="FF0000"/>
                </a:solidFill>
              </a:rPr>
              <a:t> ˈ</a:t>
            </a:r>
            <a:r>
              <a:rPr lang="en-US" sz="3200" b="1" dirty="0" err="1">
                <a:solidFill>
                  <a:srgbClr val="FF0000"/>
                </a:solidFill>
              </a:rPr>
              <a:t>sɪŋə</a:t>
            </a:r>
            <a:r>
              <a:rPr lang="en-US" sz="3200" b="1" dirty="0">
                <a:solidFill>
                  <a:srgbClr val="FF0000"/>
                </a:solidFill>
              </a:rPr>
              <a:t>/</a:t>
            </a:r>
            <a:r>
              <a:rPr lang="en-US" sz="3200" b="1" dirty="0"/>
              <a:t> </a:t>
            </a:r>
            <a:r>
              <a:rPr lang="en-US" sz="3200" b="1" dirty="0" smtClean="0"/>
              <a:t>(</a:t>
            </a:r>
            <a:r>
              <a:rPr lang="en-US" sz="3200" b="1" dirty="0" err="1"/>
              <a:t>n.phr</a:t>
            </a:r>
            <a:r>
              <a:rPr lang="en-US" sz="3200" b="1" dirty="0"/>
              <a:t>): ca </a:t>
            </a:r>
            <a:r>
              <a:rPr lang="en-US" sz="3200" b="1" dirty="0" err="1"/>
              <a:t>sĩ</a:t>
            </a:r>
            <a:r>
              <a:rPr lang="en-US" sz="3200" b="1" dirty="0"/>
              <a:t> </a:t>
            </a:r>
            <a:r>
              <a:rPr lang="en-US" sz="3200" b="1" dirty="0" err="1"/>
              <a:t>nhạc</a:t>
            </a:r>
            <a:r>
              <a:rPr lang="en-US" sz="3200" b="1" dirty="0"/>
              <a:t> pop</a:t>
            </a:r>
          </a:p>
          <a:p>
            <a:r>
              <a:rPr lang="en-US" sz="3200" b="1" dirty="0" smtClean="0"/>
              <a:t>5</a:t>
            </a:r>
            <a:r>
              <a:rPr lang="en-US" sz="3200" b="1" dirty="0"/>
              <a:t>. fan </a:t>
            </a:r>
            <a:r>
              <a:rPr lang="en-US" sz="3200" b="1" dirty="0">
                <a:solidFill>
                  <a:srgbClr val="FF0000"/>
                </a:solidFill>
              </a:rPr>
              <a:t>/</a:t>
            </a:r>
            <a:r>
              <a:rPr lang="en-US" sz="3200" b="1" dirty="0" err="1">
                <a:solidFill>
                  <a:srgbClr val="FF0000"/>
                </a:solidFill>
              </a:rPr>
              <a:t>fæn</a:t>
            </a:r>
            <a:r>
              <a:rPr lang="en-US" sz="3200" b="1" dirty="0">
                <a:solidFill>
                  <a:srgbClr val="FF0000"/>
                </a:solidFill>
              </a:rPr>
              <a:t>/</a:t>
            </a:r>
            <a:r>
              <a:rPr lang="en-US" sz="3200" b="1" dirty="0"/>
              <a:t> </a:t>
            </a:r>
            <a:r>
              <a:rPr lang="en-US" sz="3200" b="1" dirty="0" smtClean="0"/>
              <a:t>(</a:t>
            </a:r>
            <a:r>
              <a:rPr lang="en-US" sz="3200" b="1" dirty="0"/>
              <a:t>n): fan </a:t>
            </a:r>
            <a:r>
              <a:rPr lang="en-US" sz="3200" b="1" dirty="0" err="1"/>
              <a:t>hâm</a:t>
            </a:r>
            <a:r>
              <a:rPr lang="en-US" sz="3200" b="1" dirty="0"/>
              <a:t> </a:t>
            </a:r>
            <a:r>
              <a:rPr lang="en-US" sz="3200" b="1" dirty="0" err="1"/>
              <a:t>mộ</a:t>
            </a:r>
            <a:endParaRPr lang="en-US" sz="3200" b="1" dirty="0"/>
          </a:p>
          <a:p>
            <a:r>
              <a:rPr lang="en-US" sz="3200" b="1" dirty="0" smtClean="0"/>
              <a:t>6</a:t>
            </a:r>
            <a:r>
              <a:rPr lang="en-US" sz="3200" b="1" dirty="0"/>
              <a:t>. </a:t>
            </a:r>
            <a:r>
              <a:rPr lang="vi-VN" sz="3200" b="1" dirty="0">
                <a:latin typeface="Calibri" pitchFamily="34" charset="0"/>
                <a:cs typeface="Calibri" pitchFamily="34" charset="0"/>
              </a:rPr>
              <a:t>award </a:t>
            </a:r>
            <a:r>
              <a:rPr lang="vi-VN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/əˈwɔːrd/</a:t>
            </a:r>
            <a:r>
              <a:rPr lang="vi-VN" sz="3200" b="1" dirty="0">
                <a:latin typeface="Calibri" pitchFamily="34" charset="0"/>
                <a:cs typeface="Calibri" pitchFamily="34" charset="0"/>
              </a:rPr>
              <a:t> 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vi-VN" sz="3200" b="1" dirty="0">
                <a:latin typeface="Calibri" pitchFamily="34" charset="0"/>
                <a:cs typeface="Calibri" pitchFamily="34" charset="0"/>
              </a:rPr>
              <a:t>n): giải thưởng</a:t>
            </a:r>
          </a:p>
          <a:p>
            <a:r>
              <a:rPr lang="en-US" sz="3200" b="1" dirty="0" smtClean="0"/>
              <a:t>7</a:t>
            </a:r>
            <a:r>
              <a:rPr lang="en-US" sz="3200" b="1" dirty="0"/>
              <a:t>. trumpet </a:t>
            </a:r>
            <a:r>
              <a:rPr lang="en-US" sz="3200" b="1" dirty="0">
                <a:solidFill>
                  <a:srgbClr val="FF0000"/>
                </a:solidFill>
              </a:rPr>
              <a:t>/ˈ</a:t>
            </a:r>
            <a:r>
              <a:rPr lang="en-US" sz="3200" b="1" dirty="0" err="1">
                <a:solidFill>
                  <a:srgbClr val="FF0000"/>
                </a:solidFill>
              </a:rPr>
              <a:t>trʌmpɪt</a:t>
            </a:r>
            <a:r>
              <a:rPr lang="en-US" sz="3200" b="1" dirty="0">
                <a:solidFill>
                  <a:srgbClr val="FF0000"/>
                </a:solidFill>
              </a:rPr>
              <a:t>/ </a:t>
            </a:r>
            <a:r>
              <a:rPr lang="en-US" sz="3200" b="1" dirty="0" smtClean="0"/>
              <a:t>(n</a:t>
            </a:r>
            <a:r>
              <a:rPr lang="en-US" sz="3200" b="1" dirty="0"/>
              <a:t>): </a:t>
            </a:r>
            <a:r>
              <a:rPr lang="en-US" sz="3200" b="1" dirty="0" err="1"/>
              <a:t>kèn</a:t>
            </a:r>
            <a:endParaRPr lang="en-US" sz="3200" b="1" dirty="0"/>
          </a:p>
          <a:p>
            <a:r>
              <a:rPr lang="en-US" sz="3200" b="1" dirty="0" smtClean="0">
                <a:cs typeface="Times New Roman" panose="02020603050405020304" pitchFamily="18" charset="0"/>
              </a:rPr>
              <a:t>8. </a:t>
            </a:r>
            <a:r>
              <a:rPr lang="en-US" sz="3200" b="1" dirty="0"/>
              <a:t>musical instrument </a:t>
            </a:r>
            <a:r>
              <a:rPr lang="en-US" sz="3200" b="1" dirty="0">
                <a:solidFill>
                  <a:srgbClr val="FF0000"/>
                </a:solidFill>
              </a:rPr>
              <a:t>/ ˈ</a:t>
            </a:r>
            <a:r>
              <a:rPr lang="en-US" sz="3200" b="1" dirty="0" err="1">
                <a:solidFill>
                  <a:srgbClr val="FF0000"/>
                </a:solidFill>
              </a:rPr>
              <a:t>mju</a:t>
            </a:r>
            <a:r>
              <a:rPr lang="en-US" sz="3200" b="1" dirty="0">
                <a:solidFill>
                  <a:srgbClr val="FF0000"/>
                </a:solidFill>
              </a:rPr>
              <a:t>ː.</a:t>
            </a:r>
            <a:r>
              <a:rPr lang="en-US" sz="3200" b="1" dirty="0" err="1">
                <a:solidFill>
                  <a:srgbClr val="FF0000"/>
                </a:solidFill>
              </a:rPr>
              <a:t>zɪ.kəl</a:t>
            </a:r>
            <a:r>
              <a:rPr lang="en-US" sz="3200" b="1" dirty="0">
                <a:solidFill>
                  <a:srgbClr val="FF0000"/>
                </a:solidFill>
              </a:rPr>
              <a:t> ˈ</a:t>
            </a:r>
            <a:r>
              <a:rPr lang="en-US" sz="3200" b="1" dirty="0" err="1">
                <a:solidFill>
                  <a:srgbClr val="FF0000"/>
                </a:solidFill>
              </a:rPr>
              <a:t>ɪn.strə.mənt</a:t>
            </a:r>
            <a:r>
              <a:rPr lang="en-US" sz="3200" b="1" dirty="0">
                <a:solidFill>
                  <a:srgbClr val="FF0000"/>
                </a:solidFill>
              </a:rPr>
              <a:t>/</a:t>
            </a:r>
            <a:r>
              <a:rPr lang="en-US" sz="3200" b="1" dirty="0"/>
              <a:t> </a:t>
            </a:r>
            <a:r>
              <a:rPr lang="en-US" sz="3200" b="1" dirty="0" smtClean="0"/>
              <a:t>(</a:t>
            </a:r>
            <a:r>
              <a:rPr lang="en-US" sz="3200" b="1" dirty="0" err="1"/>
              <a:t>n.phr</a:t>
            </a:r>
            <a:r>
              <a:rPr lang="en-US" sz="3200" b="1" dirty="0"/>
              <a:t>): </a:t>
            </a:r>
            <a:r>
              <a:rPr lang="en-US" sz="3200" b="1" dirty="0" err="1"/>
              <a:t>nhạc</a:t>
            </a:r>
            <a:r>
              <a:rPr lang="en-US" sz="3200" b="1" dirty="0"/>
              <a:t> </a:t>
            </a:r>
            <a:r>
              <a:rPr lang="en-US" sz="3200" b="1" dirty="0" err="1"/>
              <a:t>cụ</a:t>
            </a:r>
            <a:endParaRPr lang="en-US" sz="3200" b="1" dirty="0"/>
          </a:p>
          <a:p>
            <a:r>
              <a:rPr lang="en-US" sz="3200" b="1" dirty="0" smtClean="0">
                <a:cs typeface="Times New Roman" panose="02020603050405020304" pitchFamily="18" charset="0"/>
              </a:rPr>
              <a:t>9. </a:t>
            </a:r>
            <a:r>
              <a:rPr lang="en-US" sz="3200" b="1" dirty="0"/>
              <a:t>perform </a:t>
            </a:r>
            <a:r>
              <a:rPr lang="en-US" sz="3200" b="1" dirty="0">
                <a:solidFill>
                  <a:srgbClr val="FF0000"/>
                </a:solidFill>
              </a:rPr>
              <a:t>/</a:t>
            </a:r>
            <a:r>
              <a:rPr lang="en-US" sz="3200" b="1" dirty="0" err="1">
                <a:solidFill>
                  <a:srgbClr val="FF0000"/>
                </a:solidFill>
              </a:rPr>
              <a:t>pəˈfɔːm</a:t>
            </a:r>
            <a:r>
              <a:rPr lang="en-US" sz="3200" b="1" dirty="0">
                <a:solidFill>
                  <a:srgbClr val="FF0000"/>
                </a:solidFill>
              </a:rPr>
              <a:t>/ </a:t>
            </a:r>
            <a:r>
              <a:rPr lang="en-US" sz="3200" b="1" dirty="0" smtClean="0"/>
              <a:t>(</a:t>
            </a:r>
            <a:r>
              <a:rPr lang="en-US" sz="3200" b="1" dirty="0"/>
              <a:t>v):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 smtClean="0"/>
              <a:t>diễn</a:t>
            </a:r>
            <a:endParaRPr lang="en-US" sz="3200" b="1" dirty="0"/>
          </a:p>
          <a:p>
            <a:r>
              <a:rPr lang="en-US" sz="3200" b="1" dirty="0" smtClean="0">
                <a:cs typeface="Times New Roman" panose="02020603050405020304" pitchFamily="18" charset="0"/>
              </a:rPr>
              <a:t>10. </a:t>
            </a:r>
            <a:r>
              <a:rPr lang="vi-VN" sz="3200" b="1" dirty="0">
                <a:latin typeface="Calibri" pitchFamily="34" charset="0"/>
                <a:cs typeface="Calibri" pitchFamily="34" charset="0"/>
              </a:rPr>
              <a:t>reach </a:t>
            </a:r>
            <a:r>
              <a:rPr lang="vi-VN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/riːtʃ/</a:t>
            </a:r>
            <a:r>
              <a:rPr lang="vi-VN" sz="3200" b="1" dirty="0">
                <a:latin typeface="Calibri" pitchFamily="34" charset="0"/>
                <a:cs typeface="Calibri" pitchFamily="34" charset="0"/>
              </a:rPr>
              <a:t> 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vi-VN" sz="3200" b="1" dirty="0">
                <a:latin typeface="Calibri" pitchFamily="34" charset="0"/>
                <a:cs typeface="Calibri" pitchFamily="34" charset="0"/>
              </a:rPr>
              <a:t>v): đạt mốc</a:t>
            </a:r>
          </a:p>
        </p:txBody>
      </p:sp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585216" y="373380"/>
            <a:ext cx="3194051" cy="571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t">
            <a:normAutofit/>
          </a:bodyPr>
          <a:lstStyle/>
          <a:p>
            <a:r>
              <a:rPr lang="en-US" alt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Vocabulary</a:t>
            </a:r>
            <a:r>
              <a:rPr lang="en-US" altLang="en-US" sz="3200" b="1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014813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8C56F8-D453-4A83-912E-1743E8F3CBDF}"/>
              </a:ext>
            </a:extLst>
          </p:cNvPr>
          <p:cNvSpPr txBox="1"/>
          <p:nvPr/>
        </p:nvSpPr>
        <p:spPr>
          <a:xfrm>
            <a:off x="4062993" y="1709994"/>
            <a:ext cx="4066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FB7BD"/>
                </a:solidFill>
              </a:rPr>
              <a:t>A talented artist</a:t>
            </a:r>
            <a:endParaRPr lang="en-US" sz="32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24000" y="11296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1" name="image2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584439" y="2177476"/>
            <a:ext cx="4742931" cy="440479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8938492-60B6-4356-8354-639806017EAA}"/>
              </a:ext>
            </a:extLst>
          </p:cNvPr>
          <p:cNvSpPr/>
          <p:nvPr/>
        </p:nvSpPr>
        <p:spPr>
          <a:xfrm>
            <a:off x="746746" y="820779"/>
            <a:ext cx="1103494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Mai: That pop singer looks great, Ann!</a:t>
            </a:r>
          </a:p>
          <a:p>
            <a:pPr algn="just"/>
            <a:r>
              <a:rPr lang="en-US" sz="2400" dirty="0"/>
              <a:t>Ann: Yeah. He’s a popular teen idol around the world now.</a:t>
            </a:r>
          </a:p>
          <a:p>
            <a:pPr algn="just"/>
            <a:r>
              <a:rPr lang="en-US" sz="2400" dirty="0"/>
              <a:t>Mai: Really? You must be a fan of his!</a:t>
            </a:r>
          </a:p>
          <a:p>
            <a:pPr algn="just"/>
            <a:r>
              <a:rPr lang="en-US" sz="2400" dirty="0"/>
              <a:t>Ann: Yep, I really love his music. He’s a talented artist who can write music and play many musical instruments. He has received several awards such as the Grammy, Billboard Music and Teen Choice Awards.</a:t>
            </a:r>
          </a:p>
          <a:p>
            <a:pPr algn="just"/>
            <a:r>
              <a:rPr lang="en-US" sz="2400" dirty="0"/>
              <a:t>Mai: Wow! Did he go to a music </a:t>
            </a:r>
            <a:r>
              <a:rPr lang="en-US" sz="2400"/>
              <a:t>school</a:t>
            </a:r>
            <a:r>
              <a:rPr lang="en-US" sz="2400" smtClean="0"/>
              <a:t>?</a:t>
            </a:r>
          </a:p>
          <a:p>
            <a:pPr algn="just"/>
            <a:r>
              <a:rPr lang="en-US" sz="2400"/>
              <a:t>Ann: No, he didn’t, but he learnt to play the piano, drums, guitar, and trumpet by himself. When he was a teenager, he performed at the local theatre in his home town during the tourist season.</a:t>
            </a:r>
          </a:p>
          <a:p>
            <a:pPr algn="just"/>
            <a:r>
              <a:rPr lang="en-US" sz="2400"/>
              <a:t>Mai: How did he become famous?</a:t>
            </a:r>
          </a:p>
          <a:p>
            <a:pPr algn="just"/>
            <a:r>
              <a:rPr lang="en-US" sz="2400"/>
              <a:t>Ann: Well, when he was 12, his mother started to upload his cover song videos on social media, and the videos made him an online star within a couple of months.</a:t>
            </a:r>
          </a:p>
          <a:p>
            <a:pPr algn="just"/>
            <a:r>
              <a:rPr lang="en-US" sz="2400"/>
              <a:t>Mai: Sounds amazing!</a:t>
            </a:r>
          </a:p>
          <a:p>
            <a:pPr algn="just"/>
            <a:r>
              <a:rPr lang="en-US" sz="2400"/>
              <a:t>Ann: And his videos have reached more than two billion total views. Many fans say that his beautiful songs have helped bring more love into their lives</a:t>
            </a:r>
            <a:r>
              <a:rPr lang="en-US" sz="2400" smtClean="0"/>
              <a:t>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8C56F8-D453-4A83-912E-1743E8F3CBDF}"/>
              </a:ext>
            </a:extLst>
          </p:cNvPr>
          <p:cNvSpPr txBox="1"/>
          <p:nvPr/>
        </p:nvSpPr>
        <p:spPr>
          <a:xfrm>
            <a:off x="5536470" y="112893"/>
            <a:ext cx="4188200" cy="707886"/>
          </a:xfrm>
          <a:prstGeom prst="rect">
            <a:avLst/>
          </a:prstGeom>
          <a:solidFill>
            <a:srgbClr val="A3DB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 talented artist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746747" y="112893"/>
            <a:ext cx="4789723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UTM Facebook K&amp;T" panose="02040603050506020204" pitchFamily="18" charset="0"/>
                <a:cs typeface="Arial" panose="020B0604020202020204" pitchFamily="34" charset="0"/>
              </a:rPr>
              <a:t>1. Listen and read</a:t>
            </a:r>
            <a:endParaRPr lang="en-US" sz="3600" b="1" dirty="0"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7558" y="149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8759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following questions.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411343" y="1578676"/>
            <a:ext cx="41726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</a:rPr>
              <a:t>1. Who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are Ann and Mai talking about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spcAft>
                <a:spcPts val="0"/>
              </a:spcAft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</a:rPr>
              <a:t>2. What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is he good at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spcAft>
                <a:spcPts val="0"/>
              </a:spcAft>
            </a:pP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spcAft>
                <a:spcPts val="0"/>
              </a:spcAft>
            </a:pP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spcAft>
                <a:spcPts val="0"/>
              </a:spcAft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</a:rPr>
              <a:t>3. What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made him popular?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31024" y="1674555"/>
            <a:ext cx="6536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They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are talking about a young pop 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singer.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731023" y="2893380"/>
            <a:ext cx="95341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He is good at writing music and playing many </a:t>
            </a:r>
            <a:endParaRPr lang="en-US" sz="2800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musical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instruments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731024" y="4607096"/>
            <a:ext cx="6398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His cover song videos made him popular.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50002" y="2317628"/>
            <a:ext cx="5332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5788C"/>
                </a:solidFill>
              </a:rPr>
              <a:t>(Mai 1: That pop singer looks great.)</a:t>
            </a:r>
            <a:endParaRPr lang="en-US" sz="2400" dirty="0">
              <a:solidFill>
                <a:srgbClr val="05788C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50001" y="3709943"/>
            <a:ext cx="5717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5788C"/>
                </a:solidFill>
              </a:rPr>
              <a:t>(Ann 2</a:t>
            </a:r>
            <a:r>
              <a:rPr lang="en-US" sz="2400" dirty="0">
                <a:solidFill>
                  <a:srgbClr val="05788C"/>
                </a:solidFill>
              </a:rPr>
              <a:t>: He’s a talented artist who can write music and play many musical instruments.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50001" y="4991148"/>
            <a:ext cx="6766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5788C"/>
                </a:solidFill>
              </a:rPr>
              <a:t>(Ann 4</a:t>
            </a:r>
            <a:r>
              <a:rPr lang="en-US" sz="2400" dirty="0">
                <a:solidFill>
                  <a:srgbClr val="05788C"/>
                </a:solidFill>
              </a:rPr>
              <a:t>: Well, when he was 12, his mother started to upload his cover song videos on social</a:t>
            </a:r>
          </a:p>
          <a:p>
            <a:r>
              <a:rPr lang="en-US" sz="2400" dirty="0">
                <a:solidFill>
                  <a:srgbClr val="05788C"/>
                </a:solidFill>
              </a:rPr>
              <a:t>media, and the videos made him an online star within a couple of months</a:t>
            </a:r>
            <a:r>
              <a:rPr lang="en-US" sz="2400" dirty="0" smtClean="0">
                <a:solidFill>
                  <a:srgbClr val="05788C"/>
                </a:solidFill>
              </a:rPr>
              <a:t>.)</a:t>
            </a:r>
            <a:endParaRPr lang="en-US" sz="2400" dirty="0">
              <a:solidFill>
                <a:srgbClr val="0578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2299</TotalTime>
  <Words>766</Words>
  <Application>Microsoft Office PowerPoint</Application>
  <PresentationFormat>Custom</PresentationFormat>
  <Paragraphs>135</Paragraphs>
  <Slides>16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Vocabulary: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FPT</cp:lastModifiedBy>
  <cp:revision>144</cp:revision>
  <dcterms:created xsi:type="dcterms:W3CDTF">2020-12-09T02:04:09Z</dcterms:created>
  <dcterms:modified xsi:type="dcterms:W3CDTF">2024-11-22T07:59:55Z</dcterms:modified>
</cp:coreProperties>
</file>