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20"/>
  </p:notesMasterIdLst>
  <p:sldIdLst>
    <p:sldId id="257" r:id="rId2"/>
    <p:sldId id="264" r:id="rId3"/>
    <p:sldId id="303" r:id="rId4"/>
    <p:sldId id="295" r:id="rId5"/>
    <p:sldId id="260" r:id="rId6"/>
    <p:sldId id="261" r:id="rId7"/>
    <p:sldId id="262" r:id="rId8"/>
    <p:sldId id="265" r:id="rId9"/>
    <p:sldId id="272" r:id="rId10"/>
    <p:sldId id="273" r:id="rId11"/>
    <p:sldId id="274" r:id="rId12"/>
    <p:sldId id="296" r:id="rId13"/>
    <p:sldId id="297" r:id="rId14"/>
    <p:sldId id="298" r:id="rId15"/>
    <p:sldId id="299" r:id="rId16"/>
    <p:sldId id="300" r:id="rId17"/>
    <p:sldId id="302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4E9"/>
    <a:srgbClr val="1092B0"/>
    <a:srgbClr val="BB0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22" autoAdjust="0"/>
  </p:normalViewPr>
  <p:slideViewPr>
    <p:cSldViewPr snapToGrid="0">
      <p:cViewPr varScale="1">
        <p:scale>
          <a:sx n="67" d="100"/>
          <a:sy n="67" d="100"/>
        </p:scale>
        <p:origin x="6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AD8BF-15A3-4738-B381-9864157668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C1B2F-C750-4E55-8A15-5823F62F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6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4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9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A15-E7AD-6A60-8C5D-BC7EA5917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B99AB-08DD-9F6D-0619-A19A0BCEB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DE7D7-3E4E-DBF1-A234-77AADF5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30D31-8FD6-641F-520F-A7A09DB3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061D5-59B8-EF0B-C231-CD26F0F1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0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E5DD-CBDB-2FBD-E8E3-4CD3A388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0966F-165D-E3FD-7FD9-15A2185FF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E96E2-6975-B030-1B88-175124F1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6AD79-E3D6-6A3B-2F44-1A251B8B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84567-A3FC-456C-0A87-56E785B6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3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E20552-7D86-57C4-FBAA-3F68A33C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D4C3E-792B-2FE8-B73C-CCCAE584D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92DE5-8F7A-7C22-1C36-A1DAF104C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09A86-B15D-1941-EE88-2CC69EB78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088D1-5985-FAA0-3944-C5D389B2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58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34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630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919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4353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4CD6-73EB-2C87-8807-7F3DBFBC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E4B52-9E2F-A8F0-3D5A-04376580D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E9C8E-BCAF-DC6A-D892-79030E18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4386-9B21-1372-6D86-598F5A3B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CE3B2-1E62-3293-D2E8-771CCB87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4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1AF5A-1003-8A7D-2C2F-DF459FEA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17411-36AD-81C7-382D-175313262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FE555-8951-9AC4-AA85-A00E0CE2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3029-5A2C-2FEF-FA85-0D57F4F6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C4444-3BDB-2EB5-8C18-7470C1740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9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641D0-AB75-B340-119B-EF03F6C3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A8461-0AD0-C473-69EA-A46EAE0CD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A8FC7-02AE-0869-6310-26471371B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FA266-5724-20F2-774C-6669BE4EF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3EB2C-9B32-A04E-DAC6-9CCDC70B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30410-C3F4-6761-E5ED-BE336DBD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82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58FB-39FC-CED8-27F8-F8EF1482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69393-0911-96D0-5865-10CACFE11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89A1C-7148-21C2-CEE2-8F3E1A5E9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BF6AA-7B4B-6A78-1F27-535A6023C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85808B-C316-2F21-0B01-28CE41717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5F928A-BE1B-C31D-5B61-8A29FEBEF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25D112-F774-3FAC-1B49-97054D2CA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6BEC84-86E8-42FA-FEF9-C14E5142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25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2FE8-B7B5-AC5A-B369-F31F52CD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3F0A7-C6E9-ABA1-A2E8-3B685D7E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B7AD5-A8F8-DA1E-9DED-1C129899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57757-5C5B-4385-2203-5EB7FC51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6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84A617-4B24-B16A-B14D-ECB6A163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C444E-9C43-BA10-8C4C-90DA34CA2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2DB73-5B6A-71F5-3C41-F7CC00DB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29E1-C302-3D77-0C68-32069B81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8C86E-DCB4-2516-97F7-3A6B219A6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178AB-A666-C125-B52C-61B53C3CE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96898-0B18-7D4B-7D12-DE2E807AC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0CF12-3F79-9E87-57F6-C7B84A6F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40B53-B92E-4CBE-E390-E809B932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5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8C9B-5F05-C924-B0E2-81CBEEE1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02DD9D-25E1-3C31-404B-771B510A8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1B98A-48BE-74FF-8D40-153302C58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A08C-6A68-4419-3719-008E5E65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98BFA-2AFF-627A-FE61-925510A5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843BB-B91B-1512-747E-1CC1A35E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89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7669FEA-9F4F-93E6-E38B-8001EF2C6E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9B5461-1523-4EC6-DF96-07F4B9972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FBDBE-07F4-8620-4D9D-6FAAE306D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B5AB1-9AB5-6FB7-7493-FB3F5854A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AA6EB-E558-4E5F-9A89-C49C3955940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D8CE5-EC6A-A313-5E3F-82916263B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FF7DE-1060-5631-3995-3551CE9A5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3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slide" Target="slide5.xml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7.svg"/><Relationship Id="rId10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7.svg"/><Relationship Id="rId10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7.svg"/><Relationship Id="rId10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259E698C-28BA-D4D9-11C6-B7CA5857A676}"/>
              </a:ext>
            </a:extLst>
          </p:cNvPr>
          <p:cNvGrpSpPr/>
          <p:nvPr/>
        </p:nvGrpSpPr>
        <p:grpSpPr>
          <a:xfrm>
            <a:off x="1329365" y="401236"/>
            <a:ext cx="10498404" cy="5134860"/>
            <a:chOff x="1627755" y="-265672"/>
            <a:chExt cx="10498404" cy="4412555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2983C8A-8A7A-4AC5-4B09-E1FF776A13BD}"/>
                </a:ext>
              </a:extLst>
            </p:cNvPr>
            <p:cNvGrpSpPr/>
            <p:nvPr/>
          </p:nvGrpSpPr>
          <p:grpSpPr>
            <a:xfrm>
              <a:off x="2636779" y="-265672"/>
              <a:ext cx="9489380" cy="4412555"/>
              <a:chOff x="1655117" y="310918"/>
              <a:chExt cx="9489380" cy="4412555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0A711A67-09A8-6E55-3552-02AD22382CCB}"/>
                  </a:ext>
                </a:extLst>
              </p:cNvPr>
              <p:cNvSpPr/>
              <p:nvPr/>
            </p:nvSpPr>
            <p:spPr>
              <a:xfrm>
                <a:off x="1655117" y="2104643"/>
                <a:ext cx="9043025" cy="2618830"/>
              </a:xfrm>
              <a:custGeom>
                <a:avLst/>
                <a:gdLst>
                  <a:gd name="connsiteX0" fmla="*/ 0 w 9043025"/>
                  <a:gd name="connsiteY0" fmla="*/ 436480 h 2618830"/>
                  <a:gd name="connsiteX1" fmla="*/ 436480 w 9043025"/>
                  <a:gd name="connsiteY1" fmla="*/ 0 h 2618830"/>
                  <a:gd name="connsiteX2" fmla="*/ 8606545 w 9043025"/>
                  <a:gd name="connsiteY2" fmla="*/ 0 h 2618830"/>
                  <a:gd name="connsiteX3" fmla="*/ 9043025 w 9043025"/>
                  <a:gd name="connsiteY3" fmla="*/ 436480 h 2618830"/>
                  <a:gd name="connsiteX4" fmla="*/ 9043025 w 9043025"/>
                  <a:gd name="connsiteY4" fmla="*/ 2182350 h 2618830"/>
                  <a:gd name="connsiteX5" fmla="*/ 8606545 w 9043025"/>
                  <a:gd name="connsiteY5" fmla="*/ 2618830 h 2618830"/>
                  <a:gd name="connsiteX6" fmla="*/ 436480 w 9043025"/>
                  <a:gd name="connsiteY6" fmla="*/ 2618830 h 2618830"/>
                  <a:gd name="connsiteX7" fmla="*/ 0 w 9043025"/>
                  <a:gd name="connsiteY7" fmla="*/ 2182350 h 2618830"/>
                  <a:gd name="connsiteX8" fmla="*/ 0 w 9043025"/>
                  <a:gd name="connsiteY8" fmla="*/ 436480 h 261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3025" h="2618830" fill="none" extrusionOk="0">
                    <a:moveTo>
                      <a:pt x="0" y="436480"/>
                    </a:moveTo>
                    <a:cubicBezTo>
                      <a:pt x="-26995" y="197098"/>
                      <a:pt x="194717" y="3989"/>
                      <a:pt x="436480" y="0"/>
                    </a:cubicBezTo>
                    <a:cubicBezTo>
                      <a:pt x="4332859" y="77600"/>
                      <a:pt x="6063025" y="-27269"/>
                      <a:pt x="8606545" y="0"/>
                    </a:cubicBezTo>
                    <a:cubicBezTo>
                      <a:pt x="8864123" y="-21789"/>
                      <a:pt x="9079659" y="206203"/>
                      <a:pt x="9043025" y="436480"/>
                    </a:cubicBezTo>
                    <a:cubicBezTo>
                      <a:pt x="9094158" y="812980"/>
                      <a:pt x="9191969" y="1562800"/>
                      <a:pt x="9043025" y="2182350"/>
                    </a:cubicBezTo>
                    <a:cubicBezTo>
                      <a:pt x="9016304" y="2412958"/>
                      <a:pt x="8813637" y="2633811"/>
                      <a:pt x="8606545" y="2618830"/>
                    </a:cubicBezTo>
                    <a:cubicBezTo>
                      <a:pt x="4791017" y="2668007"/>
                      <a:pt x="1300155" y="2496128"/>
                      <a:pt x="436480" y="2618830"/>
                    </a:cubicBezTo>
                    <a:cubicBezTo>
                      <a:pt x="190256" y="2658480"/>
                      <a:pt x="-6512" y="2429018"/>
                      <a:pt x="0" y="2182350"/>
                    </a:cubicBezTo>
                    <a:cubicBezTo>
                      <a:pt x="129084" y="1631851"/>
                      <a:pt x="120436" y="907849"/>
                      <a:pt x="0" y="436480"/>
                    </a:cubicBezTo>
                    <a:close/>
                  </a:path>
                  <a:path w="9043025" h="2618830" stroke="0" extrusionOk="0">
                    <a:moveTo>
                      <a:pt x="0" y="436480"/>
                    </a:moveTo>
                    <a:cubicBezTo>
                      <a:pt x="45824" y="190181"/>
                      <a:pt x="233280" y="-2526"/>
                      <a:pt x="436480" y="0"/>
                    </a:cubicBezTo>
                    <a:cubicBezTo>
                      <a:pt x="2850469" y="-129276"/>
                      <a:pt x="7442882" y="-77778"/>
                      <a:pt x="8606545" y="0"/>
                    </a:cubicBezTo>
                    <a:cubicBezTo>
                      <a:pt x="8842139" y="-17428"/>
                      <a:pt x="9042344" y="199344"/>
                      <a:pt x="9043025" y="436480"/>
                    </a:cubicBezTo>
                    <a:cubicBezTo>
                      <a:pt x="8938653" y="675007"/>
                      <a:pt x="8899143" y="1330891"/>
                      <a:pt x="9043025" y="2182350"/>
                    </a:cubicBezTo>
                    <a:cubicBezTo>
                      <a:pt x="9055806" y="2450366"/>
                      <a:pt x="8828996" y="2625155"/>
                      <a:pt x="8606545" y="2618830"/>
                    </a:cubicBezTo>
                    <a:cubicBezTo>
                      <a:pt x="6496889" y="2663050"/>
                      <a:pt x="2138786" y="2589448"/>
                      <a:pt x="436480" y="2618830"/>
                    </a:cubicBezTo>
                    <a:cubicBezTo>
                      <a:pt x="190571" y="2600201"/>
                      <a:pt x="-21916" y="2418346"/>
                      <a:pt x="0" y="2182350"/>
                    </a:cubicBezTo>
                    <a:cubicBezTo>
                      <a:pt x="147613" y="2002193"/>
                      <a:pt x="-121642" y="1003066"/>
                      <a:pt x="0" y="436480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51FDF700-E786-255F-C5A8-29C59EA4B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18" b="66429" l="70829" r="98278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  <a14:foregroundMark x1="97094" y1="37143" x2="98278" y2="39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9254008" y="310918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5F348160-C588-5849-6B27-08550C511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1627755" y="912321"/>
              <a:ext cx="2564015" cy="1435838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53593F6-FFE0-328D-A68C-13782725C4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1" b="77245" l="20408" r="73163">
                        <a14:foregroundMark x1="36939" y1="74592" x2="35510" y2="73980"/>
                        <a14:foregroundMark x1="52143" y1="76020" x2="52143" y2="7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20135" b="17917"/>
          <a:stretch/>
        </p:blipFill>
        <p:spPr>
          <a:xfrm flipH="1">
            <a:off x="-1186247" y="1466801"/>
            <a:ext cx="4515145" cy="5629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79E20-34F5-C412-6F2B-55625DCC3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6160" y="1496906"/>
            <a:ext cx="3950550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1B316-CD48-C77F-4463-F87DD6CA8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482" y="2509994"/>
            <a:ext cx="2962913" cy="2334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420AC3-770E-DEE1-9AA9-93C41C48C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5252" y="2991708"/>
            <a:ext cx="7608467" cy="236545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FCEEE9C-1033-162E-2811-F36194EEA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THÀNH PHỐ QUY NHƠN </a:t>
            </a:r>
            <a:b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PHƯỚC MỸ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221170-7BDD-0B42-65E5-70E97D1F9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1371"/>
            <a:ext cx="10515600" cy="50559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Quyên</a:t>
            </a:r>
          </a:p>
        </p:txBody>
      </p:sp>
    </p:spTree>
    <p:extLst>
      <p:ext uri="{BB962C8B-B14F-4D97-AF65-F5344CB8AC3E}">
        <p14:creationId xmlns:p14="http://schemas.microsoft.com/office/powerpoint/2010/main" val="3768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971422" cy="757670"/>
            <a:chOff x="714129" y="484910"/>
            <a:chExt cx="11971422" cy="75767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 </a:t>
              </a:r>
              <a:r>
                <a:rPr kumimoji="0" lang="es-E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517 906 384.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UTM Cookies" panose="02040603050506020204" pitchFamily="18" charset="0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737724" y="1163598"/>
            <a:ext cx="10789880" cy="4678728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Nêu các chữ số thuộc lớp triệu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Nêu các chữ số thuộc lớp nghìn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Nêu các chữ số thuộc lớp đơn vị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Đọc số đó.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E12A8-C9FC-3E81-D636-E16C2E5ACBE5}"/>
              </a:ext>
            </a:extLst>
          </p:cNvPr>
          <p:cNvSpPr txBox="1"/>
          <p:nvPr/>
        </p:nvSpPr>
        <p:spPr>
          <a:xfrm>
            <a:off x="2342508" y="1982912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5; 1; 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A4E17-D8CC-74D9-130D-F0809D544276}"/>
              </a:ext>
            </a:extLst>
          </p:cNvPr>
          <p:cNvSpPr txBox="1"/>
          <p:nvPr/>
        </p:nvSpPr>
        <p:spPr>
          <a:xfrm>
            <a:off x="2311686" y="309252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nghìn là 9; 0; 6.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A6739F-77EA-5A5F-5F9B-B2C259532904}"/>
              </a:ext>
            </a:extLst>
          </p:cNvPr>
          <p:cNvSpPr txBox="1"/>
          <p:nvPr/>
        </p:nvSpPr>
        <p:spPr>
          <a:xfrm>
            <a:off x="2260315" y="425350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đơn vị là 3; 8;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37ECE-490A-0274-2D84-F42D43F11F5E}"/>
              </a:ext>
            </a:extLst>
          </p:cNvPr>
          <p:cNvSpPr txBox="1"/>
          <p:nvPr/>
        </p:nvSpPr>
        <p:spPr>
          <a:xfrm>
            <a:off x="2250041" y="5517223"/>
            <a:ext cx="8589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trăm mười bảy triệu, 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trăm linh sáu nghìn, ba trăm tám mươi tư.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61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1239291"/>
            <a:chOff x="714129" y="484910"/>
            <a:chExt cx="11230032" cy="123929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a)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45 703, 608 292, 815 036, 5 240 601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92B51FE-CD81-D1ED-EADD-462E46133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449" y="1603625"/>
            <a:ext cx="6473653" cy="954640"/>
          </a:xfrm>
          <a:prstGeom prst="rect">
            <a:avLst/>
          </a:prstGeom>
        </p:spPr>
      </p:pic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DC4E61A9-9F3E-0C9D-F0FF-2E4E77CDF847}"/>
              </a:ext>
            </a:extLst>
          </p:cNvPr>
          <p:cNvSpPr/>
          <p:nvPr/>
        </p:nvSpPr>
        <p:spPr>
          <a:xfrm>
            <a:off x="1553417" y="2691830"/>
            <a:ext cx="9162529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608 292 = 600 000 + 8 000 + 200 + 90 + 2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2B0FBE33-8CAC-6DD1-615C-B1FB17CDC4D1}"/>
              </a:ext>
            </a:extLst>
          </p:cNvPr>
          <p:cNvSpPr/>
          <p:nvPr/>
        </p:nvSpPr>
        <p:spPr>
          <a:xfrm>
            <a:off x="1232900" y="3729520"/>
            <a:ext cx="10048126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815 036 = 800 000 + 10 000 + 5 000 + 30 + 6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9E52E6E7-B02B-23CD-9E92-3B9C5C0633AB}"/>
              </a:ext>
            </a:extLst>
          </p:cNvPr>
          <p:cNvSpPr/>
          <p:nvPr/>
        </p:nvSpPr>
        <p:spPr>
          <a:xfrm>
            <a:off x="708917" y="4839130"/>
            <a:ext cx="11054993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5 240 601 = 5 000 000 + 200 000 + 40 000 + 600 +</a:t>
            </a:r>
            <a:r>
              <a:rPr lang="en-US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1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988657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777626"/>
            <a:chOff x="714129" y="484910"/>
            <a:chExt cx="11230032" cy="777626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0538A7-3011-711A-BEEE-341FF0946CC1}"/>
              </a:ext>
            </a:extLst>
          </p:cNvPr>
          <p:cNvGrpSpPr/>
          <p:nvPr/>
        </p:nvGrpSpPr>
        <p:grpSpPr>
          <a:xfrm>
            <a:off x="1006868" y="1530849"/>
            <a:ext cx="10294706" cy="1938993"/>
            <a:chOff x="1006868" y="1530849"/>
            <a:chExt cx="10294706" cy="193899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3AE0FBA-DD21-AA79-D14F-8DADB35121A5}"/>
                </a:ext>
              </a:extLst>
            </p:cNvPr>
            <p:cNvSpPr txBox="1"/>
            <p:nvPr/>
          </p:nvSpPr>
          <p:spPr>
            <a:xfrm>
              <a:off x="1006868" y="1530850"/>
              <a:ext cx="102947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50 000 + 6 000 + 300 + 20 +       = 56 327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800 000 + 2 000 +         + 40 + 5 = 802 145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3 000 000 + 700 000 + 5 000 +       = 3 705 090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38C6A4F-4471-70DD-3B7E-E0245982841B}"/>
                </a:ext>
              </a:extLst>
            </p:cNvPr>
            <p:cNvSpPr/>
            <p:nvPr/>
          </p:nvSpPr>
          <p:spPr>
            <a:xfrm>
              <a:off x="6770670" y="153084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9C9836C-9E26-3D37-3680-F42376FDC638}"/>
                </a:ext>
              </a:extLst>
            </p:cNvPr>
            <p:cNvSpPr/>
            <p:nvPr/>
          </p:nvSpPr>
          <p:spPr>
            <a:xfrm>
              <a:off x="4798031" y="2229491"/>
              <a:ext cx="873304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99DBCCB-A67E-8ED0-0869-A2500D7E6FC6}"/>
                </a:ext>
              </a:extLst>
            </p:cNvPr>
            <p:cNvSpPr/>
            <p:nvPr/>
          </p:nvSpPr>
          <p:spPr>
            <a:xfrm>
              <a:off x="7335748" y="281511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5BF789-F7F3-03A3-D7B9-0D93C65889F1}"/>
              </a:ext>
            </a:extLst>
          </p:cNvPr>
          <p:cNvSpPr/>
          <p:nvPr/>
        </p:nvSpPr>
        <p:spPr>
          <a:xfrm>
            <a:off x="6758684" y="1529136"/>
            <a:ext cx="698642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296CED-3FEE-50B8-751D-911118AE3BDB}"/>
              </a:ext>
            </a:extLst>
          </p:cNvPr>
          <p:cNvSpPr/>
          <p:nvPr/>
        </p:nvSpPr>
        <p:spPr>
          <a:xfrm>
            <a:off x="4775771" y="2227780"/>
            <a:ext cx="905837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11A5D6-2755-142F-0F99-5FD32A792AB1}"/>
              </a:ext>
            </a:extLst>
          </p:cNvPr>
          <p:cNvSpPr/>
          <p:nvPr/>
        </p:nvSpPr>
        <p:spPr>
          <a:xfrm>
            <a:off x="7323762" y="2792859"/>
            <a:ext cx="710629" cy="62843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217575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4C5644-3DAB-8F08-ED31-D6FF5EA60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7755"/>
              </p:ext>
            </p:extLst>
          </p:nvPr>
        </p:nvGraphicFramePr>
        <p:xfrm>
          <a:off x="965772" y="1500027"/>
          <a:ext cx="10212512" cy="36274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090786">
                  <a:extLst>
                    <a:ext uri="{9D8B030D-6E8A-4147-A177-3AD203B41FA5}">
                      <a16:colId xmlns:a16="http://schemas.microsoft.com/office/drawing/2014/main" val="1534934000"/>
                    </a:ext>
                  </a:extLst>
                </a:gridCol>
                <a:gridCol w="1407250">
                  <a:extLst>
                    <a:ext uri="{9D8B030D-6E8A-4147-A177-3AD203B41FA5}">
                      <a16:colId xmlns:a16="http://schemas.microsoft.com/office/drawing/2014/main" val="2900008277"/>
                    </a:ext>
                  </a:extLst>
                </a:gridCol>
                <a:gridCol w="1691483">
                  <a:extLst>
                    <a:ext uri="{9D8B030D-6E8A-4147-A177-3AD203B41FA5}">
                      <a16:colId xmlns:a16="http://schemas.microsoft.com/office/drawing/2014/main" val="790258561"/>
                    </a:ext>
                  </a:extLst>
                </a:gridCol>
                <a:gridCol w="1971745">
                  <a:extLst>
                    <a:ext uri="{9D8B030D-6E8A-4147-A177-3AD203B41FA5}">
                      <a16:colId xmlns:a16="http://schemas.microsoft.com/office/drawing/2014/main" val="323928161"/>
                    </a:ext>
                  </a:extLst>
                </a:gridCol>
                <a:gridCol w="2051248">
                  <a:extLst>
                    <a:ext uri="{9D8B030D-6E8A-4147-A177-3AD203B41FA5}">
                      <a16:colId xmlns:a16="http://schemas.microsoft.com/office/drawing/2014/main" val="3290297078"/>
                    </a:ext>
                  </a:extLst>
                </a:gridCol>
              </a:tblGrid>
              <a:tr h="719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9 724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46 875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703 410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4 297 603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512314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733830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 trị của chữ số 7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911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5CD9B9-5C1D-9D7A-53A8-2E178CA93BD6}"/>
              </a:ext>
            </a:extLst>
          </p:cNvPr>
          <p:cNvSpPr txBox="1"/>
          <p:nvPr/>
        </p:nvSpPr>
        <p:spPr>
          <a:xfrm>
            <a:off x="5558319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9F2AD-8D3C-0245-F4C7-BD2EB536CF92}"/>
              </a:ext>
            </a:extLst>
          </p:cNvPr>
          <p:cNvSpPr txBox="1"/>
          <p:nvPr/>
        </p:nvSpPr>
        <p:spPr>
          <a:xfrm>
            <a:off x="5527497" y="3739793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1071E-E870-DCE2-98A4-E6E07B2227FE}"/>
              </a:ext>
            </a:extLst>
          </p:cNvPr>
          <p:cNvSpPr txBox="1"/>
          <p:nvPr/>
        </p:nvSpPr>
        <p:spPr>
          <a:xfrm>
            <a:off x="7202185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D244B-7DE9-A0BC-2DA0-697B383B146E}"/>
              </a:ext>
            </a:extLst>
          </p:cNvPr>
          <p:cNvSpPr txBox="1"/>
          <p:nvPr/>
        </p:nvSpPr>
        <p:spPr>
          <a:xfrm>
            <a:off x="7212459" y="3719245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8C430-9981-9248-3584-EB99A88A1E57}"/>
              </a:ext>
            </a:extLst>
          </p:cNvPr>
          <p:cNvSpPr txBox="1"/>
          <p:nvPr/>
        </p:nvSpPr>
        <p:spPr>
          <a:xfrm>
            <a:off x="9277565" y="2250041"/>
            <a:ext cx="164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2FF86-047A-8DC7-61D5-C6AA4E0320C2}"/>
              </a:ext>
            </a:extLst>
          </p:cNvPr>
          <p:cNvSpPr txBox="1"/>
          <p:nvPr/>
        </p:nvSpPr>
        <p:spPr>
          <a:xfrm>
            <a:off x="9257016" y="3708971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7 000</a:t>
            </a:r>
          </a:p>
        </p:txBody>
      </p:sp>
    </p:spTree>
    <p:extLst>
      <p:ext uri="{BB962C8B-B14F-4D97-AF65-F5344CB8AC3E}">
        <p14:creationId xmlns:p14="http://schemas.microsoft.com/office/powerpoint/2010/main" val="3982433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9636" y="600844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Đố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B53530-3CA0-7317-D512-62B6FF396691}"/>
              </a:ext>
            </a:extLst>
          </p:cNvPr>
          <p:cNvSpPr txBox="1"/>
          <p:nvPr/>
        </p:nvSpPr>
        <p:spPr>
          <a:xfrm>
            <a:off x="811657" y="1787703"/>
            <a:ext cx="10685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một số có ba chữ số. Khi viết thêm chữ số 2 vào trước số đó thì được số mới có bốn chữ số lớn hơn số đã cho bao nhiêu đơn vị?</a:t>
            </a:r>
          </a:p>
        </p:txBody>
      </p:sp>
    </p:spTree>
    <p:extLst>
      <p:ext uri="{BB962C8B-B14F-4D97-AF65-F5344CB8AC3E}">
        <p14:creationId xmlns:p14="http://schemas.microsoft.com/office/powerpoint/2010/main" val="4234972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102742"/>
            <a:ext cx="5959011" cy="3254161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nào? Khi đó chữ số 2 có giá trị là bao nhiêu?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5095981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nghìn, khi đó chữ số 2 có giá trị là 2 000.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053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606175"/>
            <a:ext cx="5959011" cy="2750728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bao nhiêu đơn vị?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4602823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2 000 đơn vị.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65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0618E-04DF-425F-69E6-E234DD6CB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82EE4-3B68-58DA-39E3-9E53FF288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Gọi số có ba chữ số là </a:t>
            </a:r>
            <a:r>
              <a:rPr lang="en-US" dirty="0" err="1"/>
              <a:t>abc</a:t>
            </a:r>
            <a:r>
              <a:rPr lang="en-US" dirty="0"/>
              <a:t>(a </a:t>
            </a:r>
            <a:r>
              <a:rPr lang="en-US" dirty="0" err="1"/>
              <a:t>khác</a:t>
            </a:r>
            <a:r>
              <a:rPr lang="en-US" dirty="0"/>
              <a:t> 0)</a:t>
            </a:r>
          </a:p>
          <a:p>
            <a:r>
              <a:rPr lang="en-US" dirty="0"/>
              <a:t>Khi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2abc.</a:t>
            </a:r>
          </a:p>
          <a:p>
            <a:r>
              <a:rPr lang="en-US" dirty="0"/>
              <a:t>Ta </a:t>
            </a:r>
            <a:r>
              <a:rPr lang="en-US" dirty="0" err="1"/>
              <a:t>có</a:t>
            </a:r>
            <a:r>
              <a:rPr lang="en-US" dirty="0"/>
              <a:t> 2abc= 2 000 + </a:t>
            </a:r>
            <a:r>
              <a:rPr lang="en-US" dirty="0" err="1"/>
              <a:t>abc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bốn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2 000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BDEB13-9F81-C6CE-CF81-46FFA61C7FDD}"/>
              </a:ext>
            </a:extLst>
          </p:cNvPr>
          <p:cNvCxnSpPr/>
          <p:nvPr/>
        </p:nvCxnSpPr>
        <p:spPr>
          <a:xfrm>
            <a:off x="9702800" y="2326640"/>
            <a:ext cx="477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95764E-7DB3-0F9A-9995-AAB3BDF0CEAC}"/>
              </a:ext>
            </a:extLst>
          </p:cNvPr>
          <p:cNvCxnSpPr/>
          <p:nvPr/>
        </p:nvCxnSpPr>
        <p:spPr>
          <a:xfrm>
            <a:off x="2204720" y="2865120"/>
            <a:ext cx="477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74F580-0FB1-4314-2193-FCCA3A1B7651}"/>
              </a:ext>
            </a:extLst>
          </p:cNvPr>
          <p:cNvCxnSpPr/>
          <p:nvPr/>
        </p:nvCxnSpPr>
        <p:spPr>
          <a:xfrm>
            <a:off x="4135120" y="2865120"/>
            <a:ext cx="477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6500D8-7C8D-5343-8CBD-93CF94D33623}"/>
              </a:ext>
            </a:extLst>
          </p:cNvPr>
          <p:cNvCxnSpPr/>
          <p:nvPr/>
        </p:nvCxnSpPr>
        <p:spPr>
          <a:xfrm>
            <a:off x="4846320" y="1825625"/>
            <a:ext cx="477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558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grpSp>
        <p:nvGrpSpPr>
          <p:cNvPr id="12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1097834" y="439078"/>
            <a:ext cx="10253507" cy="2749517"/>
            <a:chOff x="4133327" y="8204395"/>
            <a:chExt cx="7210038" cy="27495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C4A9D-F718-6EFA-01BA-E9AB5029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15" y="-9144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5A0D-64F6-1D14-2DCB-9495E88EB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LỚP CHÚNG TA ĐOÀN KẾT LỚP 2 CÁNH DIỀU, BEAT LỚP CHÚNG TA ĐOÀN KẾT. (1)">
            <a:hlinkClick r:id="" action="ppaction://media"/>
            <a:extLst>
              <a:ext uri="{FF2B5EF4-FFF2-40B4-BE49-F238E27FC236}">
                <a16:creationId xmlns:a16="http://schemas.microsoft.com/office/drawing/2014/main" id="{87D9607B-35AC-9D99-DAB6-2F6A8CC009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" y="365125"/>
            <a:ext cx="11449050" cy="6216649"/>
          </a:xfrm>
        </p:spPr>
      </p:pic>
    </p:spTree>
    <p:extLst>
      <p:ext uri="{BB962C8B-B14F-4D97-AF65-F5344CB8AC3E}">
        <p14:creationId xmlns:p14="http://schemas.microsoft.com/office/powerpoint/2010/main" val="297101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190625" y="1107170"/>
            <a:ext cx="842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8254B6-F8B9-4F44-1544-ACE62A045832}"/>
              </a:ext>
            </a:extLst>
          </p:cNvPr>
          <p:cNvGrpSpPr/>
          <p:nvPr/>
        </p:nvGrpSpPr>
        <p:grpSpPr>
          <a:xfrm>
            <a:off x="2151447" y="4006091"/>
            <a:ext cx="7285699" cy="2477138"/>
            <a:chOff x="2098960" y="3988741"/>
            <a:chExt cx="7285699" cy="247713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987FDB2-A6CD-8D75-75D8-F91A6F378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97F170-C5BE-AC6C-8553-0C4D9FD7F1B6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6" name="Freeform 10">
                <a:extLst>
                  <a:ext uri="{FF2B5EF4-FFF2-40B4-BE49-F238E27FC236}">
                    <a16:creationId xmlns:a16="http://schemas.microsoft.com/office/drawing/2014/main" id="{53112CAC-028A-FE6E-A5DB-171A4E46F730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98EB58-3184-3DBB-1E7C-C884080F8CBF}"/>
              </a:ext>
            </a:extLst>
          </p:cNvPr>
          <p:cNvSpPr txBox="1"/>
          <p:nvPr/>
        </p:nvSpPr>
        <p:spPr>
          <a:xfrm>
            <a:off x="2877382" y="4006091"/>
            <a:ext cx="6237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bảy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tám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sáu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89535" y="4451076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100 000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1105350"/>
            <a:ext cx="7498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123 576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4338060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1 257 386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619504" y="899868"/>
            <a:ext cx="7853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3187486" y="4553818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98 715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</a:p>
          <a:p>
            <a:pPr lvl="0"/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2000">
              <a:srgbClr val="00B05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DCEABB-E77E-1B62-0F8F-C371BC43B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Chủ</a:t>
            </a:r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đề</a:t>
            </a:r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7 ÔN TẬP HỌC KÌ 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ED33E8-B6A6-B4E5-6A0C-D7819146A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err="1"/>
              <a:t>Bài</a:t>
            </a:r>
            <a:r>
              <a:rPr lang="en-US" b="1" u="sng" dirty="0"/>
              <a:t> 33: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13D75B-F090-976D-0AF7-74634CFDBE04}"/>
              </a:ext>
            </a:extLst>
          </p:cNvPr>
          <p:cNvSpPr/>
          <p:nvPr/>
        </p:nvSpPr>
        <p:spPr>
          <a:xfrm>
            <a:off x="485553" y="2967335"/>
            <a:ext cx="1122089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SỐ ĐẾN LỚP TRIỆU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004000" cy="1639400"/>
            <a:chOff x="714129" y="484910"/>
            <a:chExt cx="11004000" cy="163940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2680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 hình dưới đây có ghi số dân của một tỉnh, thành phố năm 2019 (theo Tổng cục Thống kê). Đọc số dân các tỉnh, thành phố đó.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7BADD8-D9FF-2838-B86E-36AC6D99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06" y="1438382"/>
            <a:ext cx="4358628" cy="5225539"/>
          </a:xfrm>
          <a:prstGeom prst="rect">
            <a:avLst/>
          </a:prstGeom>
        </p:spPr>
      </p:pic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30317AB9-9923-820C-23B9-C0F7784B1177}"/>
              </a:ext>
            </a:extLst>
          </p:cNvPr>
          <p:cNvSpPr/>
          <p:nvPr/>
        </p:nvSpPr>
        <p:spPr>
          <a:xfrm>
            <a:off x="731484" y="2250040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Giang: Tám trăm năm mươi bốn nghìn sáu trăm bảy mươi chín.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6" name="Google Shape;8497;p43">
            <a:extLst>
              <a:ext uri="{FF2B5EF4-FFF2-40B4-BE49-F238E27FC236}">
                <a16:creationId xmlns:a16="http://schemas.microsoft.com/office/drawing/2014/main" id="{B404DEA2-48B9-27AE-B3B1-E30CA960C20A}"/>
              </a:ext>
            </a:extLst>
          </p:cNvPr>
          <p:cNvSpPr/>
          <p:nvPr/>
        </p:nvSpPr>
        <p:spPr>
          <a:xfrm>
            <a:off x="731484" y="3575406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Nội: Tám triệu không trăm năm mươi ba nghìn sáu trăm sáu mươi ba.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9D4D2DF5-437A-9128-85D4-C89A0C4BAF08}"/>
              </a:ext>
            </a:extLst>
          </p:cNvPr>
          <p:cNvSpPr/>
          <p:nvPr/>
        </p:nvSpPr>
        <p:spPr>
          <a:xfrm>
            <a:off x="710935" y="490077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Quảng Trị: Sáu trăm ba mươi hai nghìn ba trăm bảy mươi lăm.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540B1285-880B-09EF-0491-E80B8E2D279B}"/>
              </a:ext>
            </a:extLst>
          </p:cNvPr>
          <p:cNvSpPr/>
          <p:nvPr/>
        </p:nvSpPr>
        <p:spPr>
          <a:xfrm>
            <a:off x="8156275" y="2815119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Lâm Đồng: Một triệu hai trăm chín mươi sáu nghìn chín trăm linh sáu.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7A3C2CFF-4D0C-4571-4ECC-9CCEC0438FEF}"/>
              </a:ext>
            </a:extLst>
          </p:cNvPr>
          <p:cNvSpPr/>
          <p:nvPr/>
        </p:nvSpPr>
        <p:spPr>
          <a:xfrm>
            <a:off x="8289839" y="4130211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Hồ Chí Minh: Tám triệu chín trăm chín mươi ba nghìn không trăm tám mươi hai.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5" name="Google Shape;8497;p43">
            <a:extLst>
              <a:ext uri="{FF2B5EF4-FFF2-40B4-BE49-F238E27FC236}">
                <a16:creationId xmlns:a16="http://schemas.microsoft.com/office/drawing/2014/main" id="{2FEB3563-707A-FFA8-B249-1B584DECC883}"/>
              </a:ext>
            </a:extLst>
          </p:cNvPr>
          <p:cNvSpPr/>
          <p:nvPr/>
        </p:nvSpPr>
        <p:spPr>
          <a:xfrm>
            <a:off x="8074082" y="544530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Cà Mau: Một triệu một trăm chín mươi tư nghìn bốn trăm bảy mươi sáu</a:t>
            </a:r>
            <a:r>
              <a:rPr lang="en-US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357192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632</TotalTime>
  <Words>787</Words>
  <Application>Microsoft Office PowerPoint</Application>
  <PresentationFormat>Widescreen</PresentationFormat>
  <Paragraphs>92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Open Sans</vt:lpstr>
      <vt:lpstr>SVN-Poky's</vt:lpstr>
      <vt:lpstr>Times New Roman</vt:lpstr>
      <vt:lpstr>UTM Cookies</vt:lpstr>
      <vt:lpstr>Custom Design</vt:lpstr>
      <vt:lpstr>UBND THÀNH PHỐ QUY NHƠN  TRƯỜNG TIỂU HỌC PHƯỚC MỸ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7 ÔN TẬP HỌC KÌ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giải: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DELL</cp:lastModifiedBy>
  <cp:revision>34</cp:revision>
  <dcterms:created xsi:type="dcterms:W3CDTF">2023-10-09T00:19:33Z</dcterms:created>
  <dcterms:modified xsi:type="dcterms:W3CDTF">2025-04-10T15:41:11Z</dcterms:modified>
  <cp:category>9Slide.vn</cp:category>
</cp:coreProperties>
</file>