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9" r:id="rId2"/>
    <p:sldId id="261" r:id="rId3"/>
    <p:sldId id="310" r:id="rId4"/>
    <p:sldId id="311" r:id="rId5"/>
    <p:sldId id="312" r:id="rId6"/>
    <p:sldId id="265" r:id="rId7"/>
    <p:sldId id="281" r:id="rId8"/>
    <p:sldId id="283" r:id="rId9"/>
    <p:sldId id="313" r:id="rId10"/>
    <p:sldId id="314" r:id="rId11"/>
    <p:sldId id="318" r:id="rId12"/>
    <p:sldId id="316" r:id="rId13"/>
    <p:sldId id="317" r:id="rId14"/>
    <p:sldId id="319" r:id="rId15"/>
    <p:sldId id="320" r:id="rId16"/>
    <p:sldId id="523" r:id="rId17"/>
    <p:sldId id="524" r:id="rId18"/>
    <p:sldId id="290" r:id="rId19"/>
    <p:sldId id="525" r:id="rId20"/>
    <p:sldId id="526" r:id="rId21"/>
    <p:sldId id="527" r:id="rId22"/>
    <p:sldId id="528" r:id="rId23"/>
    <p:sldId id="529" r:id="rId24"/>
    <p:sldId id="530" r:id="rId25"/>
    <p:sldId id="531"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A5827-65C2-42EB-909E-4AD74C5D769C}"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9023F-228C-4EBE-893B-F04705276683}" type="slidenum">
              <a:rPr lang="en-US" smtClean="0"/>
              <a:t>‹#›</a:t>
            </a:fld>
            <a:endParaRPr lang="en-US"/>
          </a:p>
        </p:txBody>
      </p:sp>
    </p:spTree>
    <p:extLst>
      <p:ext uri="{BB962C8B-B14F-4D97-AF65-F5344CB8AC3E}">
        <p14:creationId xmlns:p14="http://schemas.microsoft.com/office/powerpoint/2010/main" val="78783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99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632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0708-9C84-2DB2-6724-D21CE12B38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CFA230-A2FA-A302-5A93-7984BD002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698CFA-6FE8-F729-1989-955A870C7FBC}"/>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5" name="Footer Placeholder 4">
            <a:extLst>
              <a:ext uri="{FF2B5EF4-FFF2-40B4-BE49-F238E27FC236}">
                <a16:creationId xmlns:a16="http://schemas.microsoft.com/office/drawing/2014/main" id="{56554688-4F2B-E343-D479-939083326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6C9E5-AD98-BDD4-D3E9-A778018EE1B7}"/>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191180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7FB-49E7-0914-14F7-3D2B0F042E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36AE12-29AE-ACE2-13EA-7EA530476B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3D606-2537-21E8-13B5-4DF5F9707E90}"/>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5" name="Footer Placeholder 4">
            <a:extLst>
              <a:ext uri="{FF2B5EF4-FFF2-40B4-BE49-F238E27FC236}">
                <a16:creationId xmlns:a16="http://schemas.microsoft.com/office/drawing/2014/main" id="{44F306E0-9352-3A95-D509-AB83A8976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8DBD-4539-F610-00B2-40D1B2501EA9}"/>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214126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E33BC0-BFA6-4CE1-DF4A-652FACE69A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3BCE9F-6677-9DE4-5286-261D34EC19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9E430-3FEB-6765-AB1D-0F64C049E6A4}"/>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5" name="Footer Placeholder 4">
            <a:extLst>
              <a:ext uri="{FF2B5EF4-FFF2-40B4-BE49-F238E27FC236}">
                <a16:creationId xmlns:a16="http://schemas.microsoft.com/office/drawing/2014/main" id="{D57DB7AD-2B94-6BB7-3B9E-ACCFF0108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38F8-7693-8A39-6248-38CFE93AE76D}"/>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409419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79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3264077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5B1E-CD89-90CC-5ABA-1066FAF2F7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178AD-1D8B-15D4-4AC7-45D93DA876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665F1-85A8-4C2C-59EB-7941B1CD69E5}"/>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5" name="Footer Placeholder 4">
            <a:extLst>
              <a:ext uri="{FF2B5EF4-FFF2-40B4-BE49-F238E27FC236}">
                <a16:creationId xmlns:a16="http://schemas.microsoft.com/office/drawing/2014/main" id="{F30AC147-B5D7-65EF-3D00-E453B0510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94A3E-D526-2A05-6327-4A408C044326}"/>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197878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EAC2-F945-8E93-AC9D-24A7E2B6B5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C239A-D362-5CFA-EDBB-8780C305D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4E1D5-84D5-79A1-2751-1D3C37F31399}"/>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5" name="Footer Placeholder 4">
            <a:extLst>
              <a:ext uri="{FF2B5EF4-FFF2-40B4-BE49-F238E27FC236}">
                <a16:creationId xmlns:a16="http://schemas.microsoft.com/office/drawing/2014/main" id="{26CE7D71-CBCD-A37B-14B9-6759D26F9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6582B-8E40-4EC4-D3BE-6CD90D748594}"/>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3992877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6E86-C684-E956-14AF-2856EE854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29133-B664-C651-0768-9D0510B21F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2DEB6-27D8-F381-63F4-C531BAEB2F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73A940-339C-7197-CC8E-931186DAD965}"/>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6" name="Footer Placeholder 5">
            <a:extLst>
              <a:ext uri="{FF2B5EF4-FFF2-40B4-BE49-F238E27FC236}">
                <a16:creationId xmlns:a16="http://schemas.microsoft.com/office/drawing/2014/main" id="{E7A3DF4B-0470-D994-F09E-B2622383B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28317-DB77-AF63-B10A-FB1DEC38F4DA}"/>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371946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609A-AC2D-B21E-9820-B2CEA23127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05BD0-6317-E1F6-95A8-C3C34FD80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A129E7-D4A4-ECF9-FF25-57C5C47897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2C9350-57BC-4445-7B38-3FF53D0066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3F7337-6338-7006-C919-52DAEDABA2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4F3C2-4D5A-A704-7023-F845405B57DE}"/>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8" name="Footer Placeholder 7">
            <a:extLst>
              <a:ext uri="{FF2B5EF4-FFF2-40B4-BE49-F238E27FC236}">
                <a16:creationId xmlns:a16="http://schemas.microsoft.com/office/drawing/2014/main" id="{968270BD-1024-EADF-B59A-269C12604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91EED1-51DA-8B2E-219D-59AB75F88198}"/>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76320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370B-47C4-A3C3-E058-BDEF56B39C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CEAAD-8793-123D-106F-08188748EAF7}"/>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4" name="Footer Placeholder 3">
            <a:extLst>
              <a:ext uri="{FF2B5EF4-FFF2-40B4-BE49-F238E27FC236}">
                <a16:creationId xmlns:a16="http://schemas.microsoft.com/office/drawing/2014/main" id="{1A39C19C-B3ED-8CB6-37A1-6CD853A69E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79433-0D64-1B6D-ACF4-868EB2B44464}"/>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207533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6E0F1-5C2A-0688-CBFE-0E56F963FB12}"/>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3" name="Footer Placeholder 2">
            <a:extLst>
              <a:ext uri="{FF2B5EF4-FFF2-40B4-BE49-F238E27FC236}">
                <a16:creationId xmlns:a16="http://schemas.microsoft.com/office/drawing/2014/main" id="{FD810FC5-684F-2348-55F4-307182F72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65E19B-C532-5576-E0CB-D1997460EB28}"/>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308323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0FAC-1C8B-B479-B6D8-DB6D28FCD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EF207B-A8E8-EF32-A5EE-6662999551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856987-D363-7EB3-0B88-873624F44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2F585-7714-6D47-4523-3E2A9AA93817}"/>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6" name="Footer Placeholder 5">
            <a:extLst>
              <a:ext uri="{FF2B5EF4-FFF2-40B4-BE49-F238E27FC236}">
                <a16:creationId xmlns:a16="http://schemas.microsoft.com/office/drawing/2014/main" id="{7EEC93C0-48B9-5E90-AE08-F6653E1B6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7928B-2086-5B69-82EA-E19B6716111C}"/>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213137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9ADF-6915-9D3B-C7A5-F94CA8134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4989BE-CD31-25AA-438F-81D6F627FE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CBC5B4-A6FC-1659-1F9D-6932C0CE4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76DA6-34F8-1F80-20CD-C5630A34C3ED}"/>
              </a:ext>
            </a:extLst>
          </p:cNvPr>
          <p:cNvSpPr>
            <a:spLocks noGrp="1"/>
          </p:cNvSpPr>
          <p:nvPr>
            <p:ph type="dt" sz="half" idx="10"/>
          </p:nvPr>
        </p:nvSpPr>
        <p:spPr/>
        <p:txBody>
          <a:bodyPr/>
          <a:lstStyle/>
          <a:p>
            <a:fld id="{ACB0F8E9-5991-4B50-A278-42A2350FECE3}" type="datetimeFigureOut">
              <a:rPr lang="en-US" smtClean="0"/>
              <a:t>4/10/2025</a:t>
            </a:fld>
            <a:endParaRPr lang="en-US"/>
          </a:p>
        </p:txBody>
      </p:sp>
      <p:sp>
        <p:nvSpPr>
          <p:cNvPr id="6" name="Footer Placeholder 5">
            <a:extLst>
              <a:ext uri="{FF2B5EF4-FFF2-40B4-BE49-F238E27FC236}">
                <a16:creationId xmlns:a16="http://schemas.microsoft.com/office/drawing/2014/main" id="{A24DFE91-3BC1-4A5F-4E9B-5421A0F29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77AA3-301D-06D5-550B-D2E4FB2C4730}"/>
              </a:ext>
            </a:extLst>
          </p:cNvPr>
          <p:cNvSpPr>
            <a:spLocks noGrp="1"/>
          </p:cNvSpPr>
          <p:nvPr>
            <p:ph type="sldNum" sz="quarter" idx="12"/>
          </p:nvPr>
        </p:nvSpPr>
        <p:spPr/>
        <p:txBody>
          <a:bodyPr/>
          <a:lstStyle/>
          <a:p>
            <a:fld id="{E3090E46-B864-4EA9-AE66-1252B912743A}" type="slidenum">
              <a:rPr lang="en-US" smtClean="0"/>
              <a:t>‹#›</a:t>
            </a:fld>
            <a:endParaRPr lang="en-US"/>
          </a:p>
        </p:txBody>
      </p:sp>
    </p:spTree>
    <p:extLst>
      <p:ext uri="{BB962C8B-B14F-4D97-AF65-F5344CB8AC3E}">
        <p14:creationId xmlns:p14="http://schemas.microsoft.com/office/powerpoint/2010/main" val="213537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629E92-E5D6-5ED8-3F60-3EB2F48E58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30B716-2BE6-FE7D-8621-A8EC26C8D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D0310-108F-FFB9-78E6-6A8FCFE4A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0F8E9-5991-4B50-A278-42A2350FECE3}" type="datetimeFigureOut">
              <a:rPr lang="en-US" smtClean="0"/>
              <a:t>4/10/2025</a:t>
            </a:fld>
            <a:endParaRPr lang="en-US"/>
          </a:p>
        </p:txBody>
      </p:sp>
      <p:sp>
        <p:nvSpPr>
          <p:cNvPr id="5" name="Footer Placeholder 4">
            <a:extLst>
              <a:ext uri="{FF2B5EF4-FFF2-40B4-BE49-F238E27FC236}">
                <a16:creationId xmlns:a16="http://schemas.microsoft.com/office/drawing/2014/main" id="{4C221BFB-0F41-1C5F-5683-317621EF3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141FBD-8AC0-6304-17FA-202D216657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90E46-B864-4EA9-AE66-1252B912743A}" type="slidenum">
              <a:rPr lang="en-US" smtClean="0"/>
              <a:t>‹#›</a:t>
            </a:fld>
            <a:endParaRPr lang="en-US"/>
          </a:p>
        </p:txBody>
      </p:sp>
    </p:spTree>
    <p:extLst>
      <p:ext uri="{BB962C8B-B14F-4D97-AF65-F5344CB8AC3E}">
        <p14:creationId xmlns:p14="http://schemas.microsoft.com/office/powerpoint/2010/main" val="148779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605"/>
            <a:ext cx="12191999" cy="69646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te girl walking with friend cartoon art illustration">
            <a:extLst>
              <a:ext uri="{FF2B5EF4-FFF2-40B4-BE49-F238E27FC236}">
                <a16:creationId xmlns:a16="http://schemas.microsoft.com/office/drawing/2014/main" id="{32CA4384-349B-F327-BBDD-85BF660054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508746" y="3940232"/>
            <a:ext cx="4156822" cy="3326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F7AE6D-D39D-1766-87B9-D3B36F420595}"/>
              </a:ext>
            </a:extLst>
          </p:cNvPr>
          <p:cNvPicPr>
            <a:picLocks noChangeAspect="1"/>
          </p:cNvPicPr>
          <p:nvPr/>
        </p:nvPicPr>
        <p:blipFill>
          <a:blip r:embed="rId5"/>
          <a:stretch>
            <a:fillRect/>
          </a:stretch>
        </p:blipFill>
        <p:spPr>
          <a:xfrm>
            <a:off x="3281436" y="920426"/>
            <a:ext cx="4973808" cy="2218049"/>
          </a:xfrm>
          <a:prstGeom prst="rect">
            <a:avLst/>
          </a:prstGeom>
        </p:spPr>
      </p:pic>
      <p:pic>
        <p:nvPicPr>
          <p:cNvPr id="5" name="Picture 4">
            <a:extLst>
              <a:ext uri="{FF2B5EF4-FFF2-40B4-BE49-F238E27FC236}">
                <a16:creationId xmlns:a16="http://schemas.microsoft.com/office/drawing/2014/main" id="{814B63A8-ABB9-DB65-C136-4C313E4C4036}"/>
              </a:ext>
            </a:extLst>
          </p:cNvPr>
          <p:cNvPicPr>
            <a:picLocks noChangeAspect="1"/>
          </p:cNvPicPr>
          <p:nvPr/>
        </p:nvPicPr>
        <p:blipFill>
          <a:blip r:embed="rId6"/>
          <a:stretch>
            <a:fillRect/>
          </a:stretch>
        </p:blipFill>
        <p:spPr>
          <a:xfrm>
            <a:off x="1791851" y="3333631"/>
            <a:ext cx="8608298" cy="2322777"/>
          </a:xfrm>
          <a:prstGeom prst="rect">
            <a:avLst/>
          </a:prstGeom>
        </p:spPr>
      </p:pic>
      <p:pic>
        <p:nvPicPr>
          <p:cNvPr id="6" name="Picture 15">
            <a:extLst>
              <a:ext uri="{FF2B5EF4-FFF2-40B4-BE49-F238E27FC236}">
                <a16:creationId xmlns:a16="http://schemas.microsoft.com/office/drawing/2014/main" id="{93C5AA3E-D90F-B320-9D0A-681E2327237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363074" y="4060900"/>
            <a:ext cx="2828925" cy="2797100"/>
          </a:xfrm>
          <a:prstGeom prst="rect">
            <a:avLst/>
          </a:prstGeom>
        </p:spPr>
      </p:pic>
      <p:pic>
        <p:nvPicPr>
          <p:cNvPr id="8" name="Picture 7">
            <a:extLst>
              <a:ext uri="{FF2B5EF4-FFF2-40B4-BE49-F238E27FC236}">
                <a16:creationId xmlns:a16="http://schemas.microsoft.com/office/drawing/2014/main" id="{9D7BA88A-9501-C7F5-8FC3-F8E7CF9DCCE4}"/>
              </a:ext>
            </a:extLst>
          </p:cNvPr>
          <p:cNvPicPr>
            <a:picLocks noChangeAspect="1"/>
          </p:cNvPicPr>
          <p:nvPr/>
        </p:nvPicPr>
        <p:blipFill>
          <a:blip r:embed="rId9"/>
          <a:stretch>
            <a:fillRect/>
          </a:stretch>
        </p:blipFill>
        <p:spPr>
          <a:xfrm>
            <a:off x="2942599" y="2503614"/>
            <a:ext cx="5651482" cy="1457070"/>
          </a:xfrm>
          <a:prstGeom prst="rect">
            <a:avLst/>
          </a:prstGeom>
        </p:spPr>
      </p:pic>
      <p:sp>
        <p:nvSpPr>
          <p:cNvPr id="3" name="Title 2">
            <a:extLst>
              <a:ext uri="{FF2B5EF4-FFF2-40B4-BE49-F238E27FC236}">
                <a16:creationId xmlns:a16="http://schemas.microsoft.com/office/drawing/2014/main" id="{995CDEE0-033A-5F14-41D4-F05A0FD3D3CC}"/>
              </a:ext>
            </a:extLst>
          </p:cNvPr>
          <p:cNvSpPr>
            <a:spLocks noGrp="1"/>
          </p:cNvSpPr>
          <p:nvPr>
            <p:ph type="title"/>
          </p:nvPr>
        </p:nvSpPr>
        <p:spPr>
          <a:xfrm>
            <a:off x="838200" y="71121"/>
            <a:ext cx="10515600" cy="1619568"/>
          </a:xfrm>
        </p:spPr>
        <p:txBody>
          <a:bodyPr>
            <a:normAutofit/>
          </a:bodyPr>
          <a:lstStyle/>
          <a:p>
            <a:pPr algn="ctr"/>
            <a:r>
              <a:rPr lang="en-US" sz="3000" b="1" dirty="0">
                <a:latin typeface="Times New Roman" panose="02020603050405020304" pitchFamily="18" charset="0"/>
                <a:cs typeface="Times New Roman" panose="02020603050405020304" pitchFamily="18" charset="0"/>
              </a:rPr>
              <a:t>UBND THÀNH PHỐ QUY NHƠN </a:t>
            </a:r>
            <a:br>
              <a:rPr lang="en-US" sz="3000" b="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TRƯỜNG TIỂU HỌC PHƯỚC MỸ </a:t>
            </a:r>
          </a:p>
        </p:txBody>
      </p:sp>
      <p:sp>
        <p:nvSpPr>
          <p:cNvPr id="10" name="Content Placeholder 9">
            <a:extLst>
              <a:ext uri="{FF2B5EF4-FFF2-40B4-BE49-F238E27FC236}">
                <a16:creationId xmlns:a16="http://schemas.microsoft.com/office/drawing/2014/main" id="{BBB159DA-D52A-2F26-89CB-B46FF8A912FD}"/>
              </a:ext>
            </a:extLst>
          </p:cNvPr>
          <p:cNvSpPr>
            <a:spLocks noGrp="1"/>
          </p:cNvSpPr>
          <p:nvPr>
            <p:ph idx="1"/>
          </p:nvPr>
        </p:nvSpPr>
        <p:spPr>
          <a:xfrm>
            <a:off x="3149600" y="5937573"/>
            <a:ext cx="8204200" cy="548852"/>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GV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cs typeface="Times New Roman" panose="02020603050405020304" pitchFamily="18" charset="0"/>
              </a:rPr>
              <a:t>: Nguyễn </a:t>
            </a:r>
            <a:r>
              <a:rPr lang="en-US" b="1" dirty="0" err="1">
                <a:latin typeface="Times New Roman" panose="02020603050405020304" pitchFamily="18" charset="0"/>
                <a:cs typeface="Times New Roman" panose="02020603050405020304" pitchFamily="18" charset="0"/>
              </a:rPr>
              <a:t>Hạnh</a:t>
            </a:r>
            <a:r>
              <a:rPr lang="en-US" b="1" dirty="0">
                <a:latin typeface="Times New Roman" panose="02020603050405020304" pitchFamily="18" charset="0"/>
                <a:cs typeface="Times New Roman" panose="02020603050405020304" pitchFamily="18" charset="0"/>
              </a:rPr>
              <a:t> Quyên</a:t>
            </a:r>
          </a:p>
        </p:txBody>
      </p:sp>
    </p:spTree>
    <p:extLst>
      <p:ext uri="{BB962C8B-B14F-4D97-AF65-F5344CB8AC3E}">
        <p14:creationId xmlns:p14="http://schemas.microsoft.com/office/powerpoint/2010/main" val="4286737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c. Chỉ cần xây dựng tình bạn ở trường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324354"/>
            </a:xfrm>
            <a:prstGeom prst="rect">
              <a:avLst/>
            </a:prstGeom>
            <a:noFill/>
          </p:spPr>
          <p:txBody>
            <a:bodyPr wrap="square" rtlCol="0">
              <a:spAutoFit/>
            </a:bodyPr>
            <a:lstStyle/>
            <a:p>
              <a:pPr marL="0" marR="0" algn="just">
                <a:lnSpc>
                  <a:spcPct val="115000"/>
                </a:lnSpc>
                <a:spcBef>
                  <a:spcPts val="0"/>
                </a:spcBef>
                <a:spcAft>
                  <a:spcPts val="0"/>
                </a:spcAft>
              </a:pPr>
              <a:r>
                <a:rPr lang="en-US" sz="3200" b="1" i="1" dirty="0" err="1">
                  <a:solidFill>
                    <a:srgbClr val="FF0000"/>
                  </a:solidFill>
                  <a:ea typeface="Calibri" panose="020F0502020204030204" pitchFamily="34" charset="0"/>
                  <a:cs typeface="Times New Roman" panose="02020603050405020304" pitchFamily="18" charset="0"/>
                </a:rPr>
                <a:t>V</a:t>
              </a:r>
              <a:r>
                <a:rPr lang="en-US" sz="3200" b="1" i="1" dirty="0" err="1">
                  <a:solidFill>
                    <a:srgbClr val="FF0000"/>
                  </a:solidFill>
                  <a:effectLst/>
                  <a:ea typeface="Calibri" panose="020F0502020204030204" pitchFamily="34" charset="0"/>
                  <a:cs typeface="Times New Roman" panose="02020603050405020304" pitchFamily="18" charset="0"/>
                </a:rPr>
                <a:t>ì</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cần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xây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dựng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tình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bạn</a:t>
              </a:r>
              <a:r>
                <a:rPr lang="en-US" sz="3200" b="1" i="1" dirty="0">
                  <a:solidFill>
                    <a:srgbClr val="FF0000"/>
                  </a:solidFill>
                  <a:effectLst/>
                  <a:ea typeface="Calibri" panose="020F0502020204030204" pitchFamily="34" charset="0"/>
                  <a:cs typeface="Times New Roman" panose="02020603050405020304" pitchFamily="18" charset="0"/>
                </a:rPr>
                <a:t> ở </a:t>
              </a:r>
              <a:r>
                <a:rPr lang="en-US" sz="3200" b="1" i="1" dirty="0" err="1">
                  <a:solidFill>
                    <a:srgbClr val="FF0000"/>
                  </a:solidFill>
                  <a:effectLst/>
                  <a:ea typeface="Calibri" panose="020F0502020204030204" pitchFamily="34" charset="0"/>
                  <a:cs typeface="Times New Roman" panose="02020603050405020304" pitchFamily="18" charset="0"/>
                </a:rPr>
                <a:t>mọi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xung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quanh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ngay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cả</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mình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sinh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ra</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và</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lớn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lên</a:t>
              </a:r>
              <a:r>
                <a:rPr lang="en-US" sz="3200" b="1" i="1" dirty="0">
                  <a:solidFill>
                    <a:srgbClr val="FF0000"/>
                  </a:solidFill>
                  <a:effectLst/>
                  <a:ea typeface="Calibri" panose="020F0502020204030204" pitchFamily="34" charset="0"/>
                  <a:cs typeface="Times New Roman" panose="02020603050405020304" pitchFamily="18" charset="0"/>
                </a:rPr>
                <a:t> ,…</a:t>
              </a:r>
              <a:endParaRPr lang="en-US" sz="32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10123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d. Chỉ làm bạn với những người có cùng hoàn cảnh.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54082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phân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biệt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hoàn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miễn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sao</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các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hiểu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chia </a:t>
              </a:r>
              <a:r>
                <a:rPr lang="en-US" sz="2800" i="1" dirty="0" err="1">
                  <a:solidFill>
                    <a:srgbClr val="FF0000"/>
                  </a:solidFill>
                  <a:effectLst/>
                  <a:ea typeface="Calibri" panose="020F0502020204030204" pitchFamily="34" charset="0"/>
                </a:rPr>
                <a:t>sẻ</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buồn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vui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luôn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271252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e. Bạn bè phải giúp nhau cùng tiến bộ về mọi mặt.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55F617-FE31-B328-29F6-15682072899F}"/>
                </a:ext>
              </a:extLst>
            </p:cNvPr>
            <p:cNvSpPr txBox="1"/>
            <p:nvPr/>
          </p:nvSpPr>
          <p:spPr>
            <a:xfrm>
              <a:off x="1290125" y="2366635"/>
              <a:ext cx="4493479" cy="303634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a:solidFill>
                    <a:srgbClr val="FF0000"/>
                  </a:solidFill>
                  <a:effectLst/>
                  <a:ea typeface="Calibri" panose="020F0502020204030204" pitchFamily="34" charset="0"/>
                </a:rPr>
                <a:t>Khi ta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cần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hỗ</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lẫn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hang </a:t>
              </a:r>
              <a:r>
                <a:rPr lang="en-US" sz="2800" i="1" dirty="0" err="1">
                  <a:solidFill>
                    <a:srgbClr val="FF0000"/>
                  </a:solidFill>
                  <a:effectLst/>
                  <a:ea typeface="Calibri" panose="020F0502020204030204" pitchFamily="34" charset="0"/>
                </a:rPr>
                <a:t>ngày</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Nếu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khuyết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điểm</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nên</a:t>
              </a:r>
              <a:r>
                <a:rPr lang="en-US" sz="2800" i="1" dirty="0">
                  <a:solidFill>
                    <a:srgbClr val="FF0000"/>
                  </a:solidFill>
                  <a:effectLst/>
                  <a:ea typeface="Calibri" panose="020F0502020204030204" pitchFamily="34" charset="0"/>
                </a:rPr>
                <a:t> bao </a:t>
              </a:r>
              <a:r>
                <a:rPr lang="en-US" sz="2800" i="1" dirty="0" err="1">
                  <a:solidFill>
                    <a:srgbClr val="FF0000"/>
                  </a:solidFill>
                  <a:effectLst/>
                  <a:ea typeface="Calibri" panose="020F0502020204030204" pitchFamily="34" charset="0"/>
                </a:rPr>
                <a:t>che</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khắc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phục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sửa</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chữa</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3366939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id="{94C39CC4-7A3E-FE7E-FB55-940C70E9D889}"/>
              </a:ext>
            </a:extLst>
          </p:cNvPr>
          <p:cNvSpPr/>
          <p:nvPr/>
        </p:nvSpPr>
        <p:spPr>
          <a:xfrm>
            <a:off x="3276601" y="157483"/>
            <a:ext cx="4876800"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AF04941-012F-1B60-145F-CA9380D34C55}"/>
              </a:ext>
            </a:extLst>
          </p:cNvPr>
          <p:cNvPicPr>
            <a:picLocks noChangeAspect="1"/>
          </p:cNvPicPr>
          <p:nvPr/>
        </p:nvPicPr>
        <p:blipFill>
          <a:blip r:embed="rId4"/>
          <a:stretch>
            <a:fillRect/>
          </a:stretch>
        </p:blipFill>
        <p:spPr>
          <a:xfrm>
            <a:off x="2190750" y="1143000"/>
            <a:ext cx="7286625" cy="3826364"/>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1485900" y="5181600"/>
            <a:ext cx="9658350" cy="954107"/>
          </a:xfrm>
          <a:prstGeom prst="rect">
            <a:avLst/>
          </a:prstGeom>
          <a:noFill/>
        </p:spPr>
        <p:txBody>
          <a:bodyPr wrap="square" rtlCol="0">
            <a:spAutoFit/>
          </a:bodyPr>
          <a:lstStyle/>
          <a:p>
            <a:pPr algn="l"/>
            <a:r>
              <a:rPr lang="vi-VN" sz="2800" b="0" i="0" dirty="0">
                <a:solidFill>
                  <a:srgbClr val="333333"/>
                </a:solidFill>
                <a:effectLst/>
                <a:latin typeface="Calibri" panose="020F0502020204030204" pitchFamily="34" charset="0"/>
                <a:cs typeface="Calibri" panose="020F0502020204030204" pitchFamily="34" charset="0"/>
              </a:rPr>
              <a:t>a. Em đồng ý với suy nghĩ của Vinh hay Thông? Vì sao?</a:t>
            </a:r>
          </a:p>
          <a:p>
            <a:pPr algn="l"/>
            <a:r>
              <a:rPr lang="vi-VN" sz="2800" b="0" i="0" dirty="0">
                <a:solidFill>
                  <a:srgbClr val="333333"/>
                </a:solidFill>
                <a:effectLst/>
                <a:latin typeface="Calibri" panose="020F0502020204030204" pitchFamily="34" charset="0"/>
                <a:cs typeface="Calibri" panose="020F0502020204030204" pitchFamily="34" charset="0"/>
              </a:rPr>
              <a:t>b. Nếu gặp trường hợp trên, em sẽ làm gì?</a:t>
            </a:r>
          </a:p>
        </p:txBody>
      </p:sp>
    </p:spTree>
    <p:extLst>
      <p:ext uri="{BB962C8B-B14F-4D97-AF65-F5344CB8AC3E}">
        <p14:creationId xmlns:p14="http://schemas.microsoft.com/office/powerpoint/2010/main" val="3675709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1752600" y="4933950"/>
            <a:ext cx="9658350" cy="954107"/>
          </a:xfrm>
          <a:prstGeom prst="rect">
            <a:avLst/>
          </a:prstGeom>
          <a:noFill/>
        </p:spPr>
        <p:txBody>
          <a:bodyPr wrap="square" rtlCol="0">
            <a:spAutoFit/>
          </a:bodyPr>
          <a:lstStyle/>
          <a:p>
            <a:pPr lvl="0"/>
            <a:r>
              <a:rPr lang="vi-VN" sz="2800" dirty="0">
                <a:solidFill>
                  <a:srgbClr val="333333"/>
                </a:solidFill>
                <a:latin typeface="Calibri" panose="020F0502020204030204" pitchFamily="34" charset="0"/>
                <a:cs typeface="Calibri" panose="020F0502020204030204" pitchFamily="34" charset="0"/>
              </a:rPr>
              <a:t>a. Em có đồng ý với suy nghĩ của Hằng không? Vì sao?</a:t>
            </a:r>
          </a:p>
          <a:p>
            <a:pPr lvl="0"/>
            <a:r>
              <a:rPr lang="vi-VN" sz="2800" dirty="0">
                <a:solidFill>
                  <a:srgbClr val="333333"/>
                </a:solidFill>
                <a:latin typeface="Calibri" panose="020F0502020204030204" pitchFamily="34" charset="0"/>
                <a:cs typeface="Calibri" panose="020F0502020204030204" pitchFamily="34" charset="0"/>
              </a:rPr>
              <a:t>b. Nếu là Nhung, em sẽ làm gì?</a:t>
            </a:r>
            <a:endParaRPr kumimoji="0" lang="vi-VN" sz="2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328C593-4945-34EE-A831-FF8BC87FBFE1}"/>
              </a:ext>
            </a:extLst>
          </p:cNvPr>
          <p:cNvPicPr>
            <a:picLocks noChangeAspect="1"/>
          </p:cNvPicPr>
          <p:nvPr/>
        </p:nvPicPr>
        <p:blipFill>
          <a:blip r:embed="rId4"/>
          <a:stretch>
            <a:fillRect/>
          </a:stretch>
        </p:blipFill>
        <p:spPr>
          <a:xfrm>
            <a:off x="2209800" y="504825"/>
            <a:ext cx="7067550" cy="3840566"/>
          </a:xfrm>
          <a:prstGeom prst="rect">
            <a:avLst/>
          </a:prstGeom>
        </p:spPr>
      </p:pic>
    </p:spTree>
    <p:extLst>
      <p:ext uri="{BB962C8B-B14F-4D97-AF65-F5344CB8AC3E}">
        <p14:creationId xmlns:p14="http://schemas.microsoft.com/office/powerpoint/2010/main" val="719027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733425" y="5143500"/>
            <a:ext cx="9658350" cy="707886"/>
          </a:xfrm>
          <a:prstGeom prst="rect">
            <a:avLst/>
          </a:prstGeom>
          <a:noFill/>
        </p:spPr>
        <p:txBody>
          <a:bodyPr wrap="square" rtlCol="0">
            <a:spAutoFit/>
          </a:bodyPr>
          <a:lstStyle/>
          <a:p>
            <a:pPr lvl="0" algn="ctr"/>
            <a:r>
              <a:rPr lang="vi-VN" sz="4000" dirty="0">
                <a:solidFill>
                  <a:srgbClr val="333333"/>
                </a:solidFill>
                <a:latin typeface="Calibri" panose="020F0502020204030204" pitchFamily="34" charset="0"/>
                <a:cs typeface="Calibri" panose="020F0502020204030204" pitchFamily="34" charset="0"/>
              </a:rPr>
              <a:t>Nếu là Giang em sẽ làm gì?</a:t>
            </a:r>
            <a:endParaRPr kumimoji="0" lang="vi-VN" sz="40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4E1B2A-111E-1B4E-3032-8FEBE22B8A7D}"/>
              </a:ext>
            </a:extLst>
          </p:cNvPr>
          <p:cNvPicPr>
            <a:picLocks noChangeAspect="1"/>
          </p:cNvPicPr>
          <p:nvPr/>
        </p:nvPicPr>
        <p:blipFill>
          <a:blip r:embed="rId4"/>
          <a:stretch>
            <a:fillRect/>
          </a:stretch>
        </p:blipFill>
        <p:spPr>
          <a:xfrm>
            <a:off x="2238374" y="671512"/>
            <a:ext cx="6469003" cy="4100513"/>
          </a:xfrm>
          <a:prstGeom prst="rect">
            <a:avLst/>
          </a:prstGeom>
        </p:spPr>
      </p:pic>
    </p:spTree>
    <p:extLst>
      <p:ext uri="{BB962C8B-B14F-4D97-AF65-F5344CB8AC3E}">
        <p14:creationId xmlns:p14="http://schemas.microsoft.com/office/powerpoint/2010/main" val="353972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6ECB2404-8B05-0F02-30AC-58F3DC68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151" y="-1627339"/>
            <a:ext cx="7007470" cy="9912898"/>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pic>
        <p:nvPicPr>
          <p:cNvPr id="3" name="Picture 2">
            <a:extLst>
              <a:ext uri="{FF2B5EF4-FFF2-40B4-BE49-F238E27FC236}">
                <a16:creationId xmlns:a16="http://schemas.microsoft.com/office/drawing/2014/main" id="{CAAA51CF-2A88-C1B6-63AC-C77DC6A5BB75}"/>
              </a:ext>
            </a:extLst>
          </p:cNvPr>
          <p:cNvPicPr>
            <a:picLocks noChangeAspect="1"/>
          </p:cNvPicPr>
          <p:nvPr/>
        </p:nvPicPr>
        <p:blipFill>
          <a:blip r:embed="rId6"/>
          <a:stretch>
            <a:fillRect/>
          </a:stretch>
        </p:blipFill>
        <p:spPr>
          <a:xfrm>
            <a:off x="1112660" y="1229746"/>
            <a:ext cx="5566130" cy="2798307"/>
          </a:xfrm>
          <a:prstGeom prst="rect">
            <a:avLst/>
          </a:prstGeom>
        </p:spPr>
      </p:pic>
    </p:spTree>
    <p:extLst>
      <p:ext uri="{BB962C8B-B14F-4D97-AF65-F5344CB8AC3E}">
        <p14:creationId xmlns:p14="http://schemas.microsoft.com/office/powerpoint/2010/main" val="191967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A63CCE-4339-3FA8-70F5-3137675DF1EA}"/>
              </a:ext>
            </a:extLst>
          </p:cNvPr>
          <p:cNvPicPr>
            <a:picLocks noChangeAspect="1"/>
          </p:cNvPicPr>
          <p:nvPr/>
        </p:nvPicPr>
        <p:blipFill>
          <a:blip r:embed="rId6"/>
          <a:stretch>
            <a:fillRect/>
          </a:stretch>
        </p:blipFill>
        <p:spPr>
          <a:xfrm>
            <a:off x="5858030" y="799227"/>
            <a:ext cx="5200339" cy="2554445"/>
          </a:xfrm>
          <a:prstGeom prst="rect">
            <a:avLst/>
          </a:prstGeom>
        </p:spPr>
      </p:pic>
    </p:spTree>
    <p:extLst>
      <p:ext uri="{BB962C8B-B14F-4D97-AF65-F5344CB8AC3E}">
        <p14:creationId xmlns:p14="http://schemas.microsoft.com/office/powerpoint/2010/main" val="402230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đồng ý với suy nghĩ của Hằng vì mỗi người cần phải có ý thức tự giác học tập. Hành động chép bài của bạn là sai trái, không tốt. Nếu Hằng cứ ỷ lại vào Nhung, chép bài của Nhung thì Hằng càng không hiểu bài và kết quả học tập ngày một kém đi.</a:t>
              </a:r>
            </a:p>
          </p:txBody>
        </p:sp>
      </p:grpSp>
      <p:pic>
        <p:nvPicPr>
          <p:cNvPr id="2" name="Picture 1">
            <a:extLst>
              <a:ext uri="{FF2B5EF4-FFF2-40B4-BE49-F238E27FC236}">
                <a16:creationId xmlns:a16="http://schemas.microsoft.com/office/drawing/2014/main" id="{6227FF79-FC0F-5375-45C8-F05699F43735}"/>
              </a:ext>
            </a:extLst>
          </p:cNvPr>
          <p:cNvPicPr>
            <a:picLocks noChangeAspect="1"/>
          </p:cNvPicPr>
          <p:nvPr/>
        </p:nvPicPr>
        <p:blipFill>
          <a:blip r:embed="rId3"/>
          <a:stretch>
            <a:fillRect/>
          </a:stretch>
        </p:blipFill>
        <p:spPr>
          <a:xfrm>
            <a:off x="526226" y="1860639"/>
            <a:ext cx="5099237" cy="2673262"/>
          </a:xfrm>
          <a:prstGeom prst="rect">
            <a:avLst/>
          </a:prstGeom>
        </p:spPr>
      </p:pic>
    </p:spTree>
    <p:extLst>
      <p:ext uri="{BB962C8B-B14F-4D97-AF65-F5344CB8AC3E}">
        <p14:creationId xmlns:p14="http://schemas.microsoft.com/office/powerpoint/2010/main" val="3634037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3600" i="1" dirty="0">
                  <a:solidFill>
                    <a:srgbClr val="000000"/>
                  </a:solidFill>
                  <a:effectLst/>
                  <a:ea typeface="Times New Roman" panose="02020603050405020304" pitchFamily="18" charset="0"/>
                </a:rPr>
                <a:t>Nếu là Nhung, em sẽ giải thích cho bạn hiểu để bạn tự làm và việc mình không cho bạn chép bài chính là đang giúp bạn. </a:t>
              </a:r>
              <a:endParaRPr lang="en-US" sz="3600" dirty="0">
                <a:effectLst/>
                <a:ea typeface="Calibri" panose="020F0502020204030204" pitchFamily="34" charset="0"/>
              </a:endParaRPr>
            </a:p>
          </p:txBody>
        </p:sp>
      </p:grpSp>
      <p:pic>
        <p:nvPicPr>
          <p:cNvPr id="3" name="Picture 2">
            <a:extLst>
              <a:ext uri="{FF2B5EF4-FFF2-40B4-BE49-F238E27FC236}">
                <a16:creationId xmlns:a16="http://schemas.microsoft.com/office/drawing/2014/main" id="{0C944634-A16E-4186-2B45-88E23D6A1DD0}"/>
              </a:ext>
            </a:extLst>
          </p:cNvPr>
          <p:cNvPicPr>
            <a:picLocks noChangeAspect="1"/>
          </p:cNvPicPr>
          <p:nvPr/>
        </p:nvPicPr>
        <p:blipFill>
          <a:blip r:embed="rId3"/>
          <a:stretch>
            <a:fillRect/>
          </a:stretch>
        </p:blipFill>
        <p:spPr>
          <a:xfrm>
            <a:off x="638175" y="1971675"/>
            <a:ext cx="4933950" cy="2681150"/>
          </a:xfrm>
          <a:prstGeom prst="rect">
            <a:avLst/>
          </a:prstGeom>
        </p:spPr>
      </p:pic>
    </p:spTree>
    <p:extLst>
      <p:ext uri="{BB962C8B-B14F-4D97-AF65-F5344CB8AC3E}">
        <p14:creationId xmlns:p14="http://schemas.microsoft.com/office/powerpoint/2010/main" val="417206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811811-8D2F-D785-A1DE-466D4FA9C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1787917" y="1211102"/>
            <a:ext cx="4674781" cy="2969009"/>
          </a:xfrm>
          <a:prstGeom prst="rect">
            <a:avLst/>
          </a:prstGeom>
        </p:spPr>
      </p:pic>
      <p:pic>
        <p:nvPicPr>
          <p:cNvPr id="9" name="Picture 8">
            <a:extLst>
              <a:ext uri="{FF2B5EF4-FFF2-40B4-BE49-F238E27FC236}">
                <a16:creationId xmlns:a16="http://schemas.microsoft.com/office/drawing/2014/main" id="{809262DA-3158-42E4-9BC9-D3DD86B9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1483374" y="3765737"/>
            <a:ext cx="5548413" cy="2969009"/>
          </a:xfrm>
          <a:prstGeom prst="rect">
            <a:avLst/>
          </a:prstGeom>
        </p:spPr>
      </p:pic>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03764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2800" i="1" dirty="0">
                  <a:solidFill>
                    <a:srgbClr val="000000"/>
                  </a:solidFill>
                  <a:effectLst/>
                  <a:ea typeface="Times New Roman" panose="02020603050405020304" pitchFamily="18" charset="0"/>
                </a:rPr>
                <a:t>Nếu là Giang em nên: chủ động đến nhà chơi với Tuấn, cùng trò chuyện với bạn ấy nhiều hơn để bạn mạnh dạn, đỡ tự ti hơn. Ngoài ra em nên cùng một số bạn rủ Tuấn cùng học nhóm với nhau, hỗ trợ nhau học tập.</a:t>
              </a:r>
              <a:endParaRPr lang="en-US" sz="2800" dirty="0">
                <a:effectLst/>
                <a:ea typeface="Calibri" panose="020F0502020204030204" pitchFamily="34" charset="0"/>
              </a:endParaRPr>
            </a:p>
          </p:txBody>
        </p:sp>
      </p:grpSp>
      <p:pic>
        <p:nvPicPr>
          <p:cNvPr id="2" name="Picture 1">
            <a:extLst>
              <a:ext uri="{FF2B5EF4-FFF2-40B4-BE49-F238E27FC236}">
                <a16:creationId xmlns:a16="http://schemas.microsoft.com/office/drawing/2014/main" id="{14E5E27F-73DD-72FC-50E6-68A9C12D5E0F}"/>
              </a:ext>
            </a:extLst>
          </p:cNvPr>
          <p:cNvPicPr>
            <a:picLocks noChangeAspect="1"/>
          </p:cNvPicPr>
          <p:nvPr/>
        </p:nvPicPr>
        <p:blipFill>
          <a:blip r:embed="rId3"/>
          <a:stretch>
            <a:fillRect/>
          </a:stretch>
        </p:blipFill>
        <p:spPr>
          <a:xfrm>
            <a:off x="571500" y="1662112"/>
            <a:ext cx="5026438" cy="3186113"/>
          </a:xfrm>
          <a:prstGeom prst="rect">
            <a:avLst/>
          </a:prstGeom>
        </p:spPr>
      </p:pic>
    </p:spTree>
    <p:extLst>
      <p:ext uri="{BB962C8B-B14F-4D97-AF65-F5344CB8AC3E}">
        <p14:creationId xmlns:p14="http://schemas.microsoft.com/office/powerpoint/2010/main" val="472117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9DBB277-CF93-C4E5-FB73-2AD7AFC1853A}"/>
              </a:ext>
            </a:extLst>
          </p:cNvPr>
          <p:cNvPicPr>
            <a:picLocks noChangeAspect="1"/>
          </p:cNvPicPr>
          <p:nvPr/>
        </p:nvPicPr>
        <p:blipFill>
          <a:blip r:embed="rId4"/>
          <a:stretch>
            <a:fillRect/>
          </a:stretch>
        </p:blipFill>
        <p:spPr>
          <a:xfrm>
            <a:off x="2229726" y="1358108"/>
            <a:ext cx="6151397" cy="3627434"/>
          </a:xfrm>
          <a:prstGeom prst="rect">
            <a:avLst/>
          </a:prstGeom>
        </p:spPr>
      </p:pic>
    </p:spTree>
    <p:extLst>
      <p:ext uri="{BB962C8B-B14F-4D97-AF65-F5344CB8AC3E}">
        <p14:creationId xmlns:p14="http://schemas.microsoft.com/office/powerpoint/2010/main" val="2726367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70DC702-EFE2-951D-C565-410D2CEDD7C3}"/>
              </a:ext>
            </a:extLst>
          </p:cNvPr>
          <p:cNvSpPr/>
          <p:nvPr/>
        </p:nvSpPr>
        <p:spPr>
          <a:xfrm>
            <a:off x="645458" y="72278"/>
            <a:ext cx="10901083" cy="1527922"/>
          </a:xfrm>
          <a:prstGeom prst="snipRoundRect">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FF0000"/>
                </a:solidFill>
                <a:latin typeface="Calibri" panose="020F0502020204030204" pitchFamily="34" charset="0"/>
                <a:cs typeface="Calibri" panose="020F0502020204030204" pitchFamily="34" charset="0"/>
              </a:rPr>
              <a:t> Hãy liệt kê một số việc làm tốt và chưa tốt của em khi đối xử với bạn bè trong lớp học.</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45821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E6999E-1A59-D0E3-B115-C78821EFD0EA}"/>
              </a:ext>
            </a:extLst>
          </p:cNvPr>
          <p:cNvPicPr>
            <a:picLocks noChangeAspect="1"/>
          </p:cNvPicPr>
          <p:nvPr/>
        </p:nvPicPr>
        <p:blipFill>
          <a:blip r:embed="rId6"/>
          <a:stretch>
            <a:fillRect/>
          </a:stretch>
        </p:blipFill>
        <p:spPr>
          <a:xfrm>
            <a:off x="5858024" y="339706"/>
            <a:ext cx="5352752" cy="3359187"/>
          </a:xfrm>
          <a:prstGeom prst="rect">
            <a:avLst/>
          </a:prstGeom>
        </p:spPr>
      </p:pic>
    </p:spTree>
    <p:extLst>
      <p:ext uri="{BB962C8B-B14F-4D97-AF65-F5344CB8AC3E}">
        <p14:creationId xmlns:p14="http://schemas.microsoft.com/office/powerpoint/2010/main" val="672830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id="{52A0390B-6353-B6BE-BA7F-FEE65C2D70EA}"/>
              </a:ext>
            </a:extLst>
          </p:cNvPr>
          <p:cNvSpPr/>
          <p:nvPr/>
        </p:nvSpPr>
        <p:spPr>
          <a:xfrm>
            <a:off x="786666" y="432372"/>
            <a:ext cx="10618668"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18402" y="375782"/>
                          <a:pt x="492228" y="-31171"/>
                          <a:pt x="1035135" y="0"/>
                        </a:cubicBezTo>
                        <a:cubicBezTo>
                          <a:pt x="3108983" y="240914"/>
                          <a:pt x="7374099" y="-133387"/>
                          <a:pt x="9583532" y="0"/>
                        </a:cubicBezTo>
                        <a:cubicBezTo>
                          <a:pt x="10100218" y="45815"/>
                          <a:pt x="10568295" y="301350"/>
                          <a:pt x="10618668" y="835159"/>
                        </a:cubicBezTo>
                        <a:cubicBezTo>
                          <a:pt x="10604936" y="2017615"/>
                          <a:pt x="10394251" y="3951441"/>
                          <a:pt x="10618668" y="5158095"/>
                        </a:cubicBezTo>
                        <a:cubicBezTo>
                          <a:pt x="10660563" y="5535144"/>
                          <a:pt x="10186773" y="6043633"/>
                          <a:pt x="9583532" y="5993255"/>
                        </a:cubicBezTo>
                        <a:cubicBezTo>
                          <a:pt x="6199757" y="5853277"/>
                          <a:pt x="3116189" y="6005742"/>
                          <a:pt x="1035135" y="5993255"/>
                        </a:cubicBezTo>
                        <a:cubicBezTo>
                          <a:pt x="437123" y="5903661"/>
                          <a:pt x="113859" y="5684380"/>
                          <a:pt x="0" y="5158095"/>
                        </a:cubicBezTo>
                        <a:cubicBezTo>
                          <a:pt x="-1807" y="3709345"/>
                          <a:pt x="-207984" y="2448333"/>
                          <a:pt x="0" y="835159"/>
                        </a:cubicBezTo>
                        <a:close/>
                      </a:path>
                      <a:path w="10618668" h="5993255" stroke="0" extrusionOk="0">
                        <a:moveTo>
                          <a:pt x="0" y="835159"/>
                        </a:moveTo>
                        <a:cubicBezTo>
                          <a:pt x="-1964" y="368729"/>
                          <a:pt x="440247" y="31382"/>
                          <a:pt x="1035135" y="0"/>
                        </a:cubicBezTo>
                        <a:cubicBezTo>
                          <a:pt x="4410390" y="-212635"/>
                          <a:pt x="5770707" y="12037"/>
                          <a:pt x="9583532" y="0"/>
                        </a:cubicBezTo>
                        <a:cubicBezTo>
                          <a:pt x="10085646" y="27946"/>
                          <a:pt x="10559169" y="350518"/>
                          <a:pt x="10618668" y="835159"/>
                        </a:cubicBezTo>
                        <a:cubicBezTo>
                          <a:pt x="10637037" y="1376419"/>
                          <a:pt x="10469821" y="4473147"/>
                          <a:pt x="10618668" y="5158095"/>
                        </a:cubicBezTo>
                        <a:cubicBezTo>
                          <a:pt x="10501107" y="5603297"/>
                          <a:pt x="10113325" y="6027078"/>
                          <a:pt x="9583532" y="5993255"/>
                        </a:cubicBezTo>
                        <a:cubicBezTo>
                          <a:pt x="6724742" y="5998627"/>
                          <a:pt x="4113568" y="5860892"/>
                          <a:pt x="1035135" y="5993255"/>
                        </a:cubicBezTo>
                        <a:cubicBezTo>
                          <a:pt x="441276" y="5993652"/>
                          <a:pt x="89112" y="5745608"/>
                          <a:pt x="0" y="5158095"/>
                        </a:cubicBezTo>
                        <a:cubicBezTo>
                          <a:pt x="158749" y="3054857"/>
                          <a:pt x="-285130" y="2822697"/>
                          <a:pt x="0" y="835159"/>
                        </a:cubicBezTo>
                        <a:close/>
                      </a:path>
                      <a:path w="10618668" h="5993255" fill="none" stroke="0" extrusionOk="0">
                        <a:moveTo>
                          <a:pt x="0" y="835159"/>
                        </a:moveTo>
                        <a:cubicBezTo>
                          <a:pt x="-132105" y="395389"/>
                          <a:pt x="486160" y="-46311"/>
                          <a:pt x="1035135" y="0"/>
                        </a:cubicBezTo>
                        <a:cubicBezTo>
                          <a:pt x="3243479" y="339339"/>
                          <a:pt x="7489376" y="-245740"/>
                          <a:pt x="9583532" y="0"/>
                        </a:cubicBezTo>
                        <a:cubicBezTo>
                          <a:pt x="10086954" y="33440"/>
                          <a:pt x="10573606" y="347912"/>
                          <a:pt x="10618668" y="835159"/>
                        </a:cubicBezTo>
                        <a:cubicBezTo>
                          <a:pt x="10456977" y="1990522"/>
                          <a:pt x="10707151" y="4027986"/>
                          <a:pt x="10618668" y="5158095"/>
                        </a:cubicBezTo>
                        <a:cubicBezTo>
                          <a:pt x="10613557" y="5515538"/>
                          <a:pt x="10188841" y="6061916"/>
                          <a:pt x="9583532" y="5993255"/>
                        </a:cubicBezTo>
                        <a:cubicBezTo>
                          <a:pt x="5882150" y="5869291"/>
                          <a:pt x="2828767" y="5615810"/>
                          <a:pt x="1035135" y="5993255"/>
                        </a:cubicBezTo>
                        <a:cubicBezTo>
                          <a:pt x="429176" y="5904737"/>
                          <a:pt x="111023" y="5689612"/>
                          <a:pt x="0" y="5158095"/>
                        </a:cubicBezTo>
                        <a:cubicBezTo>
                          <a:pt x="-11361" y="3761218"/>
                          <a:pt x="-46025" y="2646606"/>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2CD66EF6-5D00-4F07-AE76-32066620D60C}"/>
              </a:ext>
            </a:extLst>
          </p:cNvPr>
          <p:cNvSpPr txBox="1"/>
          <p:nvPr/>
        </p:nvSpPr>
        <p:spPr>
          <a:xfrm>
            <a:off x="742950" y="1377308"/>
            <a:ext cx="10706100" cy="3970318"/>
          </a:xfrm>
          <a:prstGeom prst="rect">
            <a:avLst/>
          </a:prstGeom>
          <a:noFill/>
        </p:spPr>
        <p:txBody>
          <a:bodyPr wrap="square" rtlCol="0">
            <a:spAutoFit/>
          </a:bodyPr>
          <a:lstStyle/>
          <a:p>
            <a:pPr lvl="0">
              <a:defRPr/>
            </a:pPr>
            <a:r>
              <a:rPr lang="vi-VN" sz="3600" b="1" dirty="0">
                <a:solidFill>
                  <a:sysClr val="windowText" lastClr="000000"/>
                </a:solidFill>
                <a:cs typeface="Arial" panose="020B0604020202020204" pitchFamily="34" charset="0"/>
              </a:rPr>
              <a:t>- Việc làm tốt: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bị ngã, em đã đỡ bạn dậy.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bút của bạn bị hết mực, em đã cho bạn mượn bút của em.</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buồn, em tâm sự, an ủi và khích lệ bạn.</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vui, em chúc mừng bạn.</a:t>
            </a:r>
          </a:p>
        </p:txBody>
      </p:sp>
    </p:spTree>
    <p:extLst>
      <p:ext uri="{BB962C8B-B14F-4D97-AF65-F5344CB8AC3E}">
        <p14:creationId xmlns:p14="http://schemas.microsoft.com/office/powerpoint/2010/main" val="22471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id="{52A0390B-6353-B6BE-BA7F-FEE65C2D70EA}"/>
              </a:ext>
            </a:extLst>
          </p:cNvPr>
          <p:cNvSpPr/>
          <p:nvPr/>
        </p:nvSpPr>
        <p:spPr>
          <a:xfrm>
            <a:off x="786666" y="432372"/>
            <a:ext cx="10618668"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18402" y="375782"/>
                          <a:pt x="492228" y="-31171"/>
                          <a:pt x="1035135" y="0"/>
                        </a:cubicBezTo>
                        <a:cubicBezTo>
                          <a:pt x="3108983" y="240914"/>
                          <a:pt x="7374099" y="-133387"/>
                          <a:pt x="9583532" y="0"/>
                        </a:cubicBezTo>
                        <a:cubicBezTo>
                          <a:pt x="10100218" y="45815"/>
                          <a:pt x="10568295" y="301350"/>
                          <a:pt x="10618668" y="835159"/>
                        </a:cubicBezTo>
                        <a:cubicBezTo>
                          <a:pt x="10604936" y="2017615"/>
                          <a:pt x="10394251" y="3951441"/>
                          <a:pt x="10618668" y="5158095"/>
                        </a:cubicBezTo>
                        <a:cubicBezTo>
                          <a:pt x="10660563" y="5535144"/>
                          <a:pt x="10186773" y="6043633"/>
                          <a:pt x="9583532" y="5993255"/>
                        </a:cubicBezTo>
                        <a:cubicBezTo>
                          <a:pt x="6199757" y="5853277"/>
                          <a:pt x="3116189" y="6005742"/>
                          <a:pt x="1035135" y="5993255"/>
                        </a:cubicBezTo>
                        <a:cubicBezTo>
                          <a:pt x="437123" y="5903661"/>
                          <a:pt x="113859" y="5684380"/>
                          <a:pt x="0" y="5158095"/>
                        </a:cubicBezTo>
                        <a:cubicBezTo>
                          <a:pt x="-1807" y="3709345"/>
                          <a:pt x="-207984" y="2448333"/>
                          <a:pt x="0" y="835159"/>
                        </a:cubicBezTo>
                        <a:close/>
                      </a:path>
                      <a:path w="10618668" h="5993255" stroke="0" extrusionOk="0">
                        <a:moveTo>
                          <a:pt x="0" y="835159"/>
                        </a:moveTo>
                        <a:cubicBezTo>
                          <a:pt x="-1964" y="368729"/>
                          <a:pt x="440247" y="31382"/>
                          <a:pt x="1035135" y="0"/>
                        </a:cubicBezTo>
                        <a:cubicBezTo>
                          <a:pt x="4410390" y="-212635"/>
                          <a:pt x="5770707" y="12037"/>
                          <a:pt x="9583532" y="0"/>
                        </a:cubicBezTo>
                        <a:cubicBezTo>
                          <a:pt x="10085646" y="27946"/>
                          <a:pt x="10559169" y="350518"/>
                          <a:pt x="10618668" y="835159"/>
                        </a:cubicBezTo>
                        <a:cubicBezTo>
                          <a:pt x="10637037" y="1376419"/>
                          <a:pt x="10469821" y="4473147"/>
                          <a:pt x="10618668" y="5158095"/>
                        </a:cubicBezTo>
                        <a:cubicBezTo>
                          <a:pt x="10501107" y="5603297"/>
                          <a:pt x="10113325" y="6027078"/>
                          <a:pt x="9583532" y="5993255"/>
                        </a:cubicBezTo>
                        <a:cubicBezTo>
                          <a:pt x="6724742" y="5998627"/>
                          <a:pt x="4113568" y="5860892"/>
                          <a:pt x="1035135" y="5993255"/>
                        </a:cubicBezTo>
                        <a:cubicBezTo>
                          <a:pt x="441276" y="5993652"/>
                          <a:pt x="89112" y="5745608"/>
                          <a:pt x="0" y="5158095"/>
                        </a:cubicBezTo>
                        <a:cubicBezTo>
                          <a:pt x="158749" y="3054857"/>
                          <a:pt x="-285130" y="2822697"/>
                          <a:pt x="0" y="835159"/>
                        </a:cubicBezTo>
                        <a:close/>
                      </a:path>
                      <a:path w="10618668" h="5993255" fill="none" stroke="0" extrusionOk="0">
                        <a:moveTo>
                          <a:pt x="0" y="835159"/>
                        </a:moveTo>
                        <a:cubicBezTo>
                          <a:pt x="-132105" y="395389"/>
                          <a:pt x="486160" y="-46311"/>
                          <a:pt x="1035135" y="0"/>
                        </a:cubicBezTo>
                        <a:cubicBezTo>
                          <a:pt x="3243479" y="339339"/>
                          <a:pt x="7489376" y="-245740"/>
                          <a:pt x="9583532" y="0"/>
                        </a:cubicBezTo>
                        <a:cubicBezTo>
                          <a:pt x="10086954" y="33440"/>
                          <a:pt x="10573606" y="347912"/>
                          <a:pt x="10618668" y="835159"/>
                        </a:cubicBezTo>
                        <a:cubicBezTo>
                          <a:pt x="10456977" y="1990522"/>
                          <a:pt x="10707151" y="4027986"/>
                          <a:pt x="10618668" y="5158095"/>
                        </a:cubicBezTo>
                        <a:cubicBezTo>
                          <a:pt x="10613557" y="5515538"/>
                          <a:pt x="10188841" y="6061916"/>
                          <a:pt x="9583532" y="5993255"/>
                        </a:cubicBezTo>
                        <a:cubicBezTo>
                          <a:pt x="5882150" y="5869291"/>
                          <a:pt x="2828767" y="5615810"/>
                          <a:pt x="1035135" y="5993255"/>
                        </a:cubicBezTo>
                        <a:cubicBezTo>
                          <a:pt x="429176" y="5904737"/>
                          <a:pt x="111023" y="5689612"/>
                          <a:pt x="0" y="5158095"/>
                        </a:cubicBezTo>
                        <a:cubicBezTo>
                          <a:pt x="-11361" y="3761218"/>
                          <a:pt x="-46025" y="2646606"/>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2CD66EF6-5D00-4F07-AE76-32066620D60C}"/>
              </a:ext>
            </a:extLst>
          </p:cNvPr>
          <p:cNvSpPr txBox="1"/>
          <p:nvPr/>
        </p:nvSpPr>
        <p:spPr>
          <a:xfrm>
            <a:off x="742950" y="1377308"/>
            <a:ext cx="10706100" cy="3970318"/>
          </a:xfrm>
          <a:prstGeom prst="rect">
            <a:avLst/>
          </a:prstGeom>
          <a:noFill/>
        </p:spPr>
        <p:txBody>
          <a:bodyPr wrap="square" rtlCol="0">
            <a:spAutoFit/>
          </a:bodyPr>
          <a:lstStyle/>
          <a:p>
            <a:pPr lvl="0">
              <a:defRPr/>
            </a:pPr>
            <a:r>
              <a:rPr lang="vi-VN" sz="3600" b="1" dirty="0">
                <a:solidFill>
                  <a:sysClr val="windowText" lastClr="000000"/>
                </a:solidFill>
                <a:latin typeface="Calibri" panose="020F0502020204030204" pitchFamily="34" charset="0"/>
                <a:cs typeface="Calibri" panose="020F0502020204030204" pitchFamily="34" charset="0"/>
              </a:rPr>
              <a:t>- Việc làm chưa tốt: </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và Lan là bạn thân của nhau. Nhưng hôm đó, Lan cứ tránh mặt em và không nói chuyện với em. Em đã giận bạn mà không tìm hiểu lí do.</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cho Mai mượn quyển truyện. Mấy ngày sau Mai mang trả em, em thấy một trang bị rách. Em giận bạn mà không tìm hiểu lí do. </a:t>
            </a:r>
          </a:p>
        </p:txBody>
      </p:sp>
    </p:spTree>
    <p:extLst>
      <p:ext uri="{BB962C8B-B14F-4D97-AF65-F5344CB8AC3E}">
        <p14:creationId xmlns:p14="http://schemas.microsoft.com/office/powerpoint/2010/main" val="111611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1B3CF59C-770F-4853-8478-7E86E4DD6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C0A55-49AE-4091-B903-B53B5E1024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EC95BA6-2BCB-9655-8BB5-3191B0A3EFF9}"/>
              </a:ext>
            </a:extLst>
          </p:cNvPr>
          <p:cNvPicPr>
            <a:picLocks noChangeAspect="1"/>
          </p:cNvPicPr>
          <p:nvPr/>
        </p:nvPicPr>
        <p:blipFill>
          <a:blip r:embed="rId5"/>
          <a:stretch>
            <a:fillRect/>
          </a:stretch>
        </p:blipFill>
        <p:spPr>
          <a:xfrm>
            <a:off x="142452" y="1579123"/>
            <a:ext cx="9754445" cy="2804403"/>
          </a:xfrm>
          <a:prstGeom prst="rect">
            <a:avLst/>
          </a:prstGeom>
        </p:spPr>
      </p:pic>
    </p:spTree>
    <p:extLst>
      <p:ext uri="{BB962C8B-B14F-4D97-AF65-F5344CB8AC3E}">
        <p14:creationId xmlns:p14="http://schemas.microsoft.com/office/powerpoint/2010/main" val="352708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NH BẠN DIỆU KỲ">
            <a:hlinkClick r:id="" action="ppaction://media"/>
            <a:extLst>
              <a:ext uri="{FF2B5EF4-FFF2-40B4-BE49-F238E27FC236}">
                <a16:creationId xmlns:a16="http://schemas.microsoft.com/office/drawing/2014/main" id="{14B6FFB3-3AF1-4E86-21F0-FEBBEE17F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8707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800100" y="619124"/>
            <a:ext cx="7893325" cy="3295651"/>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683060" y="1595151"/>
            <a:ext cx="600497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Tình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bạn</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mang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lại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lợi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ích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gì</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cho</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cuộc</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sống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a:t>
            </a:r>
            <a:endParaRPr kumimoji="0" lang="vi-VN" sz="4800" b="0" i="0" u="none" strike="noStrike" kern="1200" cap="none" spc="0" normalizeH="0" baseline="0" noProof="0" dirty="0">
              <a:ln>
                <a:solidFill>
                  <a:srgbClr val="00B0F0"/>
                </a:solidFill>
              </a:ln>
              <a:solidFill>
                <a:srgbClr val="00B0F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7661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8542CA90-ADF5-AAC7-9EBF-A2A0172F69AE}"/>
              </a:ext>
            </a:extLst>
          </p:cNvPr>
          <p:cNvPicPr>
            <a:picLocks noChangeAspect="1"/>
          </p:cNvPicPr>
          <p:nvPr/>
        </p:nvPicPr>
        <p:blipFill>
          <a:blip r:embed="rId4"/>
          <a:stretch>
            <a:fillRect/>
          </a:stretch>
        </p:blipFill>
        <p:spPr>
          <a:xfrm>
            <a:off x="230405" y="465470"/>
            <a:ext cx="11083489" cy="3097036"/>
          </a:xfrm>
          <a:prstGeom prst="rect">
            <a:avLst/>
          </a:prstGeom>
        </p:spPr>
      </p:pic>
    </p:spTree>
    <p:extLst>
      <p:ext uri="{BB962C8B-B14F-4D97-AF65-F5344CB8AC3E}">
        <p14:creationId xmlns:p14="http://schemas.microsoft.com/office/powerpoint/2010/main" val="3089030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id="{94C39CC4-7A3E-FE7E-FB55-940C70E9D889}"/>
              </a:ext>
            </a:extLst>
          </p:cNvPr>
          <p:cNvSpPr/>
          <p:nvPr/>
        </p:nvSpPr>
        <p:spPr>
          <a:xfrm>
            <a:off x="3627509" y="157483"/>
            <a:ext cx="4525891"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tỏ</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kiến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970DDA3-E454-AF3D-0FE7-D896B1108E1D}"/>
              </a:ext>
            </a:extLst>
          </p:cNvPr>
          <p:cNvSpPr txBox="1"/>
          <p:nvPr/>
        </p:nvSpPr>
        <p:spPr>
          <a:xfrm>
            <a:off x="923925" y="1543050"/>
            <a:ext cx="10172700" cy="3970318"/>
          </a:xfrm>
          <a:prstGeom prst="rect">
            <a:avLst/>
          </a:prstGeom>
          <a:noFill/>
        </p:spPr>
        <p:txBody>
          <a:bodyPr wrap="square" rtlCol="0">
            <a:spAutoFit/>
          </a:bodyPr>
          <a:lstStyle/>
          <a:p>
            <a:pPr algn="just"/>
            <a:r>
              <a:rPr lang="vi-VN" sz="3600" b="0" i="0" dirty="0">
                <a:solidFill>
                  <a:srgbClr val="002060"/>
                </a:solidFill>
                <a:effectLst/>
                <a:latin typeface="Calibri" panose="020F0502020204030204" pitchFamily="34" charset="0"/>
                <a:cs typeface="Calibri" panose="020F0502020204030204" pitchFamily="34" charset="0"/>
              </a:rPr>
              <a:t>a. Người bạn tốt là người ủng hộ mình mọi lúc, mọi nơi.</a:t>
            </a:r>
          </a:p>
          <a:p>
            <a:pPr algn="just"/>
            <a:r>
              <a:rPr lang="vi-VN" sz="3600" b="0" i="0" dirty="0">
                <a:solidFill>
                  <a:srgbClr val="002060"/>
                </a:solidFill>
                <a:effectLst/>
                <a:latin typeface="Calibri" panose="020F0502020204030204" pitchFamily="34" charset="0"/>
                <a:cs typeface="Calibri" panose="020F0502020204030204" pitchFamily="34" charset="0"/>
              </a:rPr>
              <a:t>b. Tình bạn đẹp giúp chúng ta thêm vui vẻ và ngày càng hoàn thiện bản thân.</a:t>
            </a:r>
          </a:p>
          <a:p>
            <a:pPr algn="just"/>
            <a:r>
              <a:rPr lang="vi-VN" sz="3600" b="0" i="0" dirty="0">
                <a:solidFill>
                  <a:srgbClr val="002060"/>
                </a:solidFill>
                <a:effectLst/>
                <a:latin typeface="Calibri" panose="020F0502020204030204" pitchFamily="34" charset="0"/>
                <a:cs typeface="Calibri" panose="020F0502020204030204" pitchFamily="34" charset="0"/>
              </a:rPr>
              <a:t>c. Chỉ cần xây dựng tình bạn ở trường học.</a:t>
            </a:r>
          </a:p>
          <a:p>
            <a:pPr algn="just"/>
            <a:r>
              <a:rPr lang="vi-VN" sz="3600" b="0" i="0" dirty="0">
                <a:solidFill>
                  <a:srgbClr val="002060"/>
                </a:solidFill>
                <a:effectLst/>
                <a:latin typeface="Calibri" panose="020F0502020204030204" pitchFamily="34" charset="0"/>
                <a:cs typeface="Calibri" panose="020F0502020204030204" pitchFamily="34" charset="0"/>
              </a:rPr>
              <a:t>d. Chỉ làm bạn với những người có cùng hoàn cảnh.</a:t>
            </a:r>
          </a:p>
          <a:p>
            <a:pPr algn="just"/>
            <a:r>
              <a:rPr lang="vi-VN" sz="3600" b="0" i="0" dirty="0">
                <a:solidFill>
                  <a:srgbClr val="002060"/>
                </a:solidFill>
                <a:effectLst/>
                <a:latin typeface="Calibri" panose="020F0502020204030204" pitchFamily="34" charset="0"/>
                <a:cs typeface="Calibri" panose="020F0502020204030204" pitchFamily="34" charset="0"/>
              </a:rPr>
              <a:t>e. Bạn bè phải giúp nhau cùng tiến bộ về mọi mặt.</a:t>
            </a:r>
          </a:p>
        </p:txBody>
      </p:sp>
    </p:spTree>
    <p:extLst>
      <p:ext uri="{BB962C8B-B14F-4D97-AF65-F5344CB8AC3E}">
        <p14:creationId xmlns:p14="http://schemas.microsoft.com/office/powerpoint/2010/main" val="127003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895600" y="2509941"/>
            <a:ext cx="6503356" cy="4348059"/>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34FB60B6-A1A4-11FA-A191-575107391205}"/>
              </a:ext>
            </a:extLst>
          </p:cNvPr>
          <p:cNvPicPr>
            <a:picLocks noChangeAspect="1"/>
          </p:cNvPicPr>
          <p:nvPr/>
        </p:nvPicPr>
        <p:blipFill>
          <a:blip r:embed="rId5"/>
          <a:stretch>
            <a:fillRect/>
          </a:stretch>
        </p:blipFill>
        <p:spPr>
          <a:xfrm>
            <a:off x="1186347" y="270803"/>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a. Người bạn tốt là người ủng hộ mình mọi lúc, mọi nơi.</a:t>
            </a: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615781"/>
            </a:xfrm>
            <a:prstGeom prst="rect">
              <a:avLst/>
            </a:prstGeom>
            <a:noFill/>
          </p:spPr>
          <p:txBody>
            <a:bodyPr wrap="square" rtlCol="0">
              <a:spAutoFit/>
            </a:bodyPr>
            <a:lstStyle/>
            <a:p>
              <a:pPr marL="0" marR="0" algn="just">
                <a:lnSpc>
                  <a:spcPct val="115000"/>
                </a:lnSpc>
                <a:spcBef>
                  <a:spcPts val="0"/>
                </a:spcBef>
                <a:spcAft>
                  <a:spcPts val="0"/>
                </a:spcAft>
              </a:pPr>
              <a:r>
                <a:rPr lang="en-US" sz="2400" b="1" i="1" dirty="0" err="1">
                  <a:solidFill>
                    <a:srgbClr val="FF0000"/>
                  </a:solidFill>
                  <a:ea typeface="Calibri" panose="020F0502020204030204" pitchFamily="34" charset="0"/>
                </a:rPr>
                <a:t>V</a:t>
              </a:r>
              <a:r>
                <a:rPr lang="en-US" sz="2400" b="1" i="1" dirty="0" err="1">
                  <a:solidFill>
                    <a:srgbClr val="FF0000"/>
                  </a:solidFill>
                  <a:effectLst/>
                  <a:ea typeface="Calibri" panose="020F0502020204030204" pitchFamily="34" charset="0"/>
                </a:rPr>
                <a:t>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người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tốt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với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đúng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Còn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phải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nhắc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nhở</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để</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cứ</a:t>
              </a:r>
              <a:r>
                <a:rPr lang="en-US" sz="2400" b="1" i="1" dirty="0">
                  <a:solidFill>
                    <a:srgbClr val="FF0000"/>
                  </a:solidFill>
                  <a:effectLst/>
                  <a:ea typeface="Calibri" panose="020F0502020204030204" pitchFamily="34" charset="0"/>
                </a:rPr>
                <a:t> bao </a:t>
              </a:r>
              <a:r>
                <a:rPr lang="en-US" sz="2400" b="1" i="1" dirty="0" err="1">
                  <a:solidFill>
                    <a:srgbClr val="FF0000"/>
                  </a:solidFill>
                  <a:effectLst/>
                  <a:ea typeface="Calibri" panose="020F0502020204030204" pitchFamily="34" charset="0"/>
                </a:rPr>
                <a:t>che</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và</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thân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ngày</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càng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thụt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lùi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không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a:t>
              </a:r>
              <a:endParaRPr lang="en-US" sz="2400" b="1"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182628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b. Tình bạn đẹp giúp chúng ta thêm vui vẻ và ngày càng hoàn thiện bản thân.</a:t>
            </a:r>
          </a:p>
        </p:txBody>
      </p:sp>
      <p:pic>
        <p:nvPicPr>
          <p:cNvPr id="2" name="Picture 1">
            <a:extLst>
              <a:ext uri="{FF2B5EF4-FFF2-40B4-BE49-F238E27FC236}">
                <a16:creationId xmlns:a16="http://schemas.microsoft.com/office/drawing/2014/main"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55F617-FE31-B328-29F6-15682072899F}"/>
                </a:ext>
              </a:extLst>
            </p:cNvPr>
            <p:cNvSpPr txBox="1"/>
            <p:nvPr/>
          </p:nvSpPr>
          <p:spPr>
            <a:xfrm>
              <a:off x="1297906" y="2499985"/>
              <a:ext cx="4493479" cy="2603341"/>
            </a:xfrm>
            <a:prstGeom prst="rect">
              <a:avLst/>
            </a:prstGeom>
            <a:noFill/>
          </p:spPr>
          <p:txBody>
            <a:bodyPr wrap="square" rtlCol="0">
              <a:spAutoFit/>
            </a:bodyPr>
            <a:lstStyle/>
            <a:p>
              <a:pPr marL="0" marR="0" algn="just">
                <a:lnSpc>
                  <a:spcPct val="115000"/>
                </a:lnSpc>
                <a:spcBef>
                  <a:spcPts val="0"/>
                </a:spcBef>
                <a:spcAft>
                  <a:spcPts val="0"/>
                </a:spcAft>
              </a:pPr>
              <a:r>
                <a:rPr lang="en-US" sz="3600" i="1" dirty="0" err="1">
                  <a:solidFill>
                    <a:srgbClr val="FF0000"/>
                  </a:solidFill>
                  <a:effectLst/>
                  <a:ea typeface="Calibri" panose="020F0502020204030204" pitchFamily="34" charset="0"/>
                  <a:cs typeface="Times New Roman" panose="02020603050405020304" pitchFamily="18" charset="0"/>
                </a:rPr>
                <a:t>Tình</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bạn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đẹp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luôn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giúp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nhau</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để</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tiến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bộ</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chia </a:t>
              </a:r>
              <a:r>
                <a:rPr lang="en-US" sz="3600" i="1" dirty="0" err="1">
                  <a:solidFill>
                    <a:srgbClr val="FF0000"/>
                  </a:solidFill>
                  <a:effectLst/>
                  <a:ea typeface="Calibri" panose="020F0502020204030204" pitchFamily="34" charset="0"/>
                  <a:cs typeface="Times New Roman" panose="02020603050405020304" pitchFamily="18" charset="0"/>
                </a:rPr>
                <a:t>sẻ</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niềm</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vui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cũng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như</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mỗi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gặp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khó</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khăn</a:t>
              </a:r>
              <a:r>
                <a:rPr lang="en-US" sz="3600" i="1" dirty="0">
                  <a:solidFill>
                    <a:srgbClr val="FF0000"/>
                  </a:solidFill>
                  <a:effectLst/>
                  <a:ea typeface="Calibri" panose="020F0502020204030204" pitchFamily="34" charset="0"/>
                  <a:cs typeface="Times New Roman" panose="02020603050405020304" pitchFamily="18" charset="0"/>
                </a:rPr>
                <a:t>.</a:t>
              </a:r>
              <a:endParaRPr lang="en-US" sz="3600"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46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760</Words>
  <Application>Microsoft Office PowerPoint</Application>
  <PresentationFormat>Widescreen</PresentationFormat>
  <Paragraphs>39</Paragraphs>
  <Slides>26</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UBND THÀNH PHỐ QUY NHƠN  TRƯỜNG TIỂU HỌC PHƯỚC MỸ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DELL</dc:creator>
  <cp:lastModifiedBy>DELL</cp:lastModifiedBy>
  <cp:revision>1</cp:revision>
  <dcterms:created xsi:type="dcterms:W3CDTF">2025-04-10T15:26:43Z</dcterms:created>
  <dcterms:modified xsi:type="dcterms:W3CDTF">2025-04-10T15:36:44Z</dcterms:modified>
</cp:coreProperties>
</file>