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97" r:id="rId3"/>
    <p:sldId id="266" r:id="rId4"/>
    <p:sldId id="275" r:id="rId5"/>
    <p:sldId id="282" r:id="rId6"/>
    <p:sldId id="283" r:id="rId7"/>
    <p:sldId id="291" r:id="rId8"/>
    <p:sldId id="285" r:id="rId9"/>
    <p:sldId id="293" r:id="rId10"/>
    <p:sldId id="287" r:id="rId11"/>
    <p:sldId id="294" r:id="rId12"/>
    <p:sldId id="295" r:id="rId13"/>
    <p:sldId id="296" r:id="rId14"/>
    <p:sldId id="270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4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3AD18-1D7C-0F4C-AD08-13A6608F5C8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59C47-CB90-F243-8407-EF6842F07F5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4213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59C47-CB90-F243-8407-EF6842F07F5D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5770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9.png"/><Relationship Id="rId18" Type="http://schemas.openxmlformats.org/officeDocument/2006/relationships/image" Target="../media/image39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33.svg"/><Relationship Id="rId17" Type="http://schemas.openxmlformats.org/officeDocument/2006/relationships/image" Target="../media/image21.png"/><Relationship Id="rId2" Type="http://schemas.openxmlformats.org/officeDocument/2006/relationships/image" Target="../media/image13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17.png"/><Relationship Id="rId1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1405A3-78B6-4E91-A178-4FF453E2B212}"/>
              </a:ext>
            </a:extLst>
          </p:cNvPr>
          <p:cNvSpPr/>
          <p:nvPr/>
        </p:nvSpPr>
        <p:spPr>
          <a:xfrm>
            <a:off x="1701802" y="3124200"/>
            <a:ext cx="8991599" cy="3940748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 MỪNG  QUÝ THẦY  CÔ  VỀ DỰ </a:t>
            </a:r>
          </a:p>
          <a:p>
            <a:pPr algn="ctr">
              <a:lnSpc>
                <a:spcPct val="200000"/>
              </a:lnSpc>
            </a:pPr>
            <a:r>
              <a:rPr lang="en-US" sz="3600" b="1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DẠY </a:t>
            </a:r>
            <a:r>
              <a:rPr lang="en-US" sz="3600" b="1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3600" b="1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</a:t>
            </a:r>
            <a:r>
              <a:rPr lang="en-US" sz="3600" b="1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3D26C-7065-4820-AD68-5E07B01B7645}"/>
              </a:ext>
            </a:extLst>
          </p:cNvPr>
          <p:cNvSpPr txBox="1"/>
          <p:nvPr/>
        </p:nvSpPr>
        <p:spPr>
          <a:xfrm>
            <a:off x="3581401" y="228601"/>
            <a:ext cx="4960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UBND THÀNH PHỐ QUY NH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PH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ỚC MỸ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5ED6A7-A5A2-4392-89C7-30CDE01EC453}"/>
              </a:ext>
            </a:extLst>
          </p:cNvPr>
          <p:cNvCxnSpPr/>
          <p:nvPr/>
        </p:nvCxnSpPr>
        <p:spPr>
          <a:xfrm>
            <a:off x="4267200" y="9906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997B001-7373-467C-A1B2-6252F7BCF5F7}"/>
              </a:ext>
            </a:extLst>
          </p:cNvPr>
          <p:cNvSpPr txBox="1"/>
          <p:nvPr/>
        </p:nvSpPr>
        <p:spPr>
          <a:xfrm>
            <a:off x="3435927" y="3962400"/>
            <a:ext cx="587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32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 ĐỨC</a:t>
            </a:r>
            <a:endParaRPr lang="en-US" sz="32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5200" y="5080000"/>
            <a:ext cx="6936509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>
              <a:lnSpc>
                <a:spcPct val="150000"/>
              </a:lnSpc>
              <a:buClr>
                <a:srgbClr val="000000"/>
              </a:buClr>
              <a:buSzPts val="4400"/>
              <a:defRPr/>
            </a:pPr>
            <a:r>
              <a:rPr lang="vi-VN" sz="3200" b="1" ker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Calibri"/>
              </a:rPr>
              <a:t>Bài viết 2</a:t>
            </a:r>
            <a:r>
              <a:rPr lang="en-US" sz="3200" b="1" ker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Calibri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( NHỚ - VIẾT)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buSzPts val="4400"/>
              <a:defRPr/>
            </a:pPr>
            <a:r>
              <a:rPr lang="en-US" sz="32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CU BA TƯƠI ĐẸP</a:t>
            </a:r>
            <a:endParaRPr lang="en-US" sz="32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671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195FAE0D-48E8-BA27-FC3B-BF1D62CB0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8097" y="2019300"/>
            <a:ext cx="9235806" cy="4610100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F85B810C-2081-A104-455F-638DA54C1A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438631">
            <a:off x="9152679" y="1883910"/>
            <a:ext cx="1419177" cy="1341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96C425-1F66-870E-8FAE-259167F6475C}"/>
              </a:ext>
            </a:extLst>
          </p:cNvPr>
          <p:cNvSpPr txBox="1"/>
          <p:nvPr/>
        </p:nvSpPr>
        <p:spPr>
          <a:xfrm>
            <a:off x="3502643" y="1310808"/>
            <a:ext cx="4990306" cy="539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71809-B0AA-1498-0D82-8616D45F360C}"/>
              </a:ext>
            </a:extLst>
          </p:cNvPr>
          <p:cNvSpPr/>
          <p:nvPr/>
        </p:nvSpPr>
        <p:spPr>
          <a:xfrm>
            <a:off x="2266597" y="2500974"/>
            <a:ext cx="345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a) Vần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hay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â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3AF525-2A06-5390-5450-BB688ED8070B}"/>
              </a:ext>
            </a:extLst>
          </p:cNvPr>
          <p:cNvSpPr/>
          <p:nvPr/>
        </p:nvSpPr>
        <p:spPr>
          <a:xfrm>
            <a:off x="2749197" y="323472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B</a:t>
            </a: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hòn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lên</a:t>
            </a:r>
            <a:endParaRPr lang="en-US" sz="2400" dirty="0">
              <a:solidFill>
                <a:schemeClr val="tx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4C708-6007-FD6D-A3AB-6D03EDFE04DA}"/>
              </a:ext>
            </a:extLst>
          </p:cNvPr>
          <p:cNvSpPr/>
          <p:nvPr/>
        </p:nvSpPr>
        <p:spPr>
          <a:xfrm>
            <a:off x="2749197" y="468464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b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47A69AD-061B-62D4-F022-6B71734698E5}"/>
              </a:ext>
            </a:extLst>
          </p:cNvPr>
          <p:cNvSpPr/>
          <p:nvPr/>
        </p:nvSpPr>
        <p:spPr>
          <a:xfrm>
            <a:off x="5720998" y="3410798"/>
            <a:ext cx="553597" cy="5258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865C71-CAE0-921B-1604-0E27B5E3AF36}"/>
              </a:ext>
            </a:extLst>
          </p:cNvPr>
          <p:cNvSpPr/>
          <p:nvPr/>
        </p:nvSpPr>
        <p:spPr>
          <a:xfrm>
            <a:off x="5720998" y="4857119"/>
            <a:ext cx="553597" cy="5258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BBA7D-A277-DB33-EBED-CD1BB7D73A11}"/>
              </a:ext>
            </a:extLst>
          </p:cNvPr>
          <p:cNvSpPr/>
          <p:nvPr/>
        </p:nvSpPr>
        <p:spPr>
          <a:xfrm>
            <a:off x="6757194" y="323472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ẩy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hòn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lên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E6BC7A-66DA-7F12-3A1C-C347632BFD1A}"/>
              </a:ext>
            </a:extLst>
          </p:cNvPr>
          <p:cNvSpPr/>
          <p:nvPr/>
        </p:nvSpPr>
        <p:spPr>
          <a:xfrm>
            <a:off x="6757194" y="468464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ảy</a:t>
            </a:r>
            <a:endParaRPr lang="en-US" sz="2400" b="1" dirty="0">
              <a:solidFill>
                <a:srgbClr val="C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2C768349-FC41-8EBE-2FC5-05034752E3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43760">
            <a:off x="797669" y="5748885"/>
            <a:ext cx="1887063" cy="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195FAE0D-48E8-BA27-FC3B-BF1D62CB0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8097" y="2019300"/>
            <a:ext cx="9235806" cy="4610100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F85B810C-2081-A104-455F-638DA54C1A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438631">
            <a:off x="9152679" y="1883910"/>
            <a:ext cx="1419177" cy="1341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96C425-1F66-870E-8FAE-259167F6475C}"/>
              </a:ext>
            </a:extLst>
          </p:cNvPr>
          <p:cNvSpPr txBox="1"/>
          <p:nvPr/>
        </p:nvSpPr>
        <p:spPr>
          <a:xfrm>
            <a:off x="3502643" y="1310808"/>
            <a:ext cx="4990306" cy="539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71809-B0AA-1498-0D82-8616D45F360C}"/>
              </a:ext>
            </a:extLst>
          </p:cNvPr>
          <p:cNvSpPr/>
          <p:nvPr/>
        </p:nvSpPr>
        <p:spPr>
          <a:xfrm>
            <a:off x="2266597" y="2500974"/>
            <a:ext cx="345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a) Vần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hay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â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2C768349-FC41-8EBE-2FC5-05034752E3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43760">
            <a:off x="797669" y="5748885"/>
            <a:ext cx="1887063" cy="8440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2EDD47-2369-4BFA-6DF9-5423B05E98AC}"/>
              </a:ext>
            </a:extLst>
          </p:cNvPr>
          <p:cNvSpPr/>
          <p:nvPr/>
        </p:nvSpPr>
        <p:spPr>
          <a:xfrm>
            <a:off x="2749197" y="323472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Hôm</a:t>
            </a:r>
            <a:r>
              <a:rPr lang="en-US" sz="2667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n</a:t>
            </a:r>
            <a:r>
              <a:rPr lang="vi-VN" sz="2667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endParaRPr lang="en-US" sz="2667" dirty="0">
              <a:solidFill>
                <a:sysClr val="windowText" lastClr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9F879-CAAF-D36A-017C-4FD316CE158A}"/>
              </a:ext>
            </a:extLst>
          </p:cNvPr>
          <p:cNvSpPr/>
          <p:nvPr/>
        </p:nvSpPr>
        <p:spPr>
          <a:xfrm>
            <a:off x="2749197" y="468464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Con n</a:t>
            </a:r>
            <a:r>
              <a:rPr lang="vi-VN" sz="2667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endParaRPr lang="en-US" sz="2667" dirty="0">
              <a:solidFill>
                <a:sysClr val="windowText" lastClr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FAA42F0A-5301-9C47-A7FE-12C18C490EF9}"/>
              </a:ext>
            </a:extLst>
          </p:cNvPr>
          <p:cNvSpPr/>
          <p:nvPr/>
        </p:nvSpPr>
        <p:spPr>
          <a:xfrm>
            <a:off x="5720998" y="3410798"/>
            <a:ext cx="553597" cy="5258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7068A58-79E4-CAC7-11A0-34A37BBF9A4C}"/>
              </a:ext>
            </a:extLst>
          </p:cNvPr>
          <p:cNvSpPr/>
          <p:nvPr/>
        </p:nvSpPr>
        <p:spPr>
          <a:xfrm>
            <a:off x="5720998" y="4857119"/>
            <a:ext cx="553597" cy="5258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790193-6BF6-5E84-5D01-3BE369FF582F}"/>
              </a:ext>
            </a:extLst>
          </p:cNvPr>
          <p:cNvSpPr/>
          <p:nvPr/>
        </p:nvSpPr>
        <p:spPr>
          <a:xfrm>
            <a:off x="6757194" y="323472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Hôm</a:t>
            </a:r>
            <a:r>
              <a:rPr lang="en-US" sz="2667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n</a:t>
            </a:r>
            <a:r>
              <a:rPr lang="en-US" sz="2667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705901-8E71-FD7D-B8F9-8C39F54A1F4F}"/>
              </a:ext>
            </a:extLst>
          </p:cNvPr>
          <p:cNvSpPr/>
          <p:nvPr/>
        </p:nvSpPr>
        <p:spPr>
          <a:xfrm>
            <a:off x="6757194" y="468464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Con </a:t>
            </a:r>
            <a:r>
              <a:rPr lang="en-US" sz="2667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n</a:t>
            </a:r>
            <a:r>
              <a:rPr lang="en-US" sz="2667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ai</a:t>
            </a:r>
            <a:endParaRPr lang="en-US" sz="2667" b="1" dirty="0">
              <a:solidFill>
                <a:srgbClr val="C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195FAE0D-48E8-BA27-FC3B-BF1D62CB0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8097" y="2019300"/>
            <a:ext cx="9235806" cy="4610100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F85B810C-2081-A104-455F-638DA54C1A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438631">
            <a:off x="9152679" y="1883910"/>
            <a:ext cx="1419177" cy="1341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96C425-1F66-870E-8FAE-259167F6475C}"/>
              </a:ext>
            </a:extLst>
          </p:cNvPr>
          <p:cNvSpPr txBox="1"/>
          <p:nvPr/>
        </p:nvSpPr>
        <p:spPr>
          <a:xfrm>
            <a:off x="3502643" y="1310808"/>
            <a:ext cx="4990306" cy="539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71809-B0AA-1498-0D82-8616D45F360C}"/>
              </a:ext>
            </a:extLst>
          </p:cNvPr>
          <p:cNvSpPr/>
          <p:nvPr/>
        </p:nvSpPr>
        <p:spPr>
          <a:xfrm>
            <a:off x="2266597" y="2500974"/>
            <a:ext cx="345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a) Vần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hay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â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2C768349-FC41-8EBE-2FC5-05034752E3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43760">
            <a:off x="797669" y="5748885"/>
            <a:ext cx="1887063" cy="8440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D14525-53D1-9FFC-56BA-F6EA212F310B}"/>
              </a:ext>
            </a:extLst>
          </p:cNvPr>
          <p:cNvSpPr/>
          <p:nvPr/>
        </p:nvSpPr>
        <p:spPr>
          <a:xfrm>
            <a:off x="2749197" y="323472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endParaRPr lang="en-US" sz="2400" dirty="0">
              <a:solidFill>
                <a:sysClr val="windowText" lastClr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4A9897-6D8F-8FFF-8E5D-D88AF11CF957}"/>
              </a:ext>
            </a:extLst>
          </p:cNvPr>
          <p:cNvSpPr/>
          <p:nvPr/>
        </p:nvSpPr>
        <p:spPr>
          <a:xfrm>
            <a:off x="2749197" y="468464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M</a:t>
            </a:r>
            <a:r>
              <a:rPr lang="vi-VN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áo</a:t>
            </a:r>
            <a:endParaRPr lang="en-US" sz="2400" dirty="0">
              <a:solidFill>
                <a:sysClr val="windowText" lastClr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F2622CB-BED1-7532-8CA2-1842B4F14B67}"/>
              </a:ext>
            </a:extLst>
          </p:cNvPr>
          <p:cNvSpPr/>
          <p:nvPr/>
        </p:nvSpPr>
        <p:spPr>
          <a:xfrm>
            <a:off x="5720998" y="3410798"/>
            <a:ext cx="553597" cy="5258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  <a:latin typeface="UTM Avo" panose="02040603050506020204" pitchFamily="18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954B097-FD0A-BB80-6261-1E69E089C259}"/>
              </a:ext>
            </a:extLst>
          </p:cNvPr>
          <p:cNvSpPr/>
          <p:nvPr/>
        </p:nvSpPr>
        <p:spPr>
          <a:xfrm>
            <a:off x="5720998" y="4857119"/>
            <a:ext cx="553597" cy="52581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ysClr val="windowText" lastClr="000000"/>
              </a:solidFill>
              <a:latin typeface="UTM Avo" panose="02040603050506020204" pitchFamily="1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B79CCD-5403-2776-3DFD-5D563799C2AD}"/>
              </a:ext>
            </a:extLst>
          </p:cNvPr>
          <p:cNvSpPr/>
          <p:nvPr/>
        </p:nvSpPr>
        <p:spPr>
          <a:xfrm>
            <a:off x="6757194" y="323472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m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C7940-71B6-9379-EDC8-EB3694BA5EDB}"/>
              </a:ext>
            </a:extLst>
          </p:cNvPr>
          <p:cNvSpPr/>
          <p:nvPr/>
        </p:nvSpPr>
        <p:spPr>
          <a:xfrm>
            <a:off x="6757194" y="468464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ay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áo</a:t>
            </a:r>
            <a:endParaRPr lang="en-US" sz="2400" dirty="0">
              <a:solidFill>
                <a:sysClr val="windowText" lastClr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0453FE-C351-9960-1945-5C2BF2F3D603}"/>
              </a:ext>
            </a:extLst>
          </p:cNvPr>
          <p:cNvGrpSpPr/>
          <p:nvPr/>
        </p:nvGrpSpPr>
        <p:grpSpPr>
          <a:xfrm>
            <a:off x="2138582" y="1621778"/>
            <a:ext cx="7722155" cy="4721941"/>
            <a:chOff x="2894768" y="2358545"/>
            <a:chExt cx="12498457" cy="7082911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0AA7C4C7-080C-3347-91C4-CA85E55E9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l="34112"/>
            <a:stretch>
              <a:fillRect/>
            </a:stretch>
          </p:blipFill>
          <p:spPr>
            <a:xfrm rot="5400000">
              <a:off x="5852020" y="-99750"/>
              <a:ext cx="6583954" cy="12498457"/>
            </a:xfrm>
            <a:prstGeom prst="rect">
              <a:avLst/>
            </a:prstGeom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B580A4D6-5599-602E-142C-9B7DAD757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alphaModFix amt="7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7654577" y="2358545"/>
              <a:ext cx="2978840" cy="997912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B844D54-ADF5-0A6B-5CEE-5F36BED2DA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989933">
            <a:off x="85501" y="5900838"/>
            <a:ext cx="1010726" cy="885763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7B7955D9-2710-EE90-DB61-2048174EF88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107614" y="5330817"/>
            <a:ext cx="3143266" cy="151448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2D9244B-89B5-5133-5846-3B8716D5D24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053418" y="1518045"/>
            <a:ext cx="1883829" cy="1784499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6FE83BA5-FC12-148E-682E-6E4E8626B1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172088">
            <a:off x="9549225" y="4564544"/>
            <a:ext cx="1331077" cy="733303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F081BFD-6B0B-D602-FD92-E5407CDDF84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31736" y="4258188"/>
            <a:ext cx="2441576" cy="248219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3C20CC7-313D-04ED-736E-17361C53116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622490" y="2414483"/>
            <a:ext cx="485682" cy="875103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D902BD70-3F7C-2C87-14C8-7889353AE3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t="66267" r="53690"/>
          <a:stretch>
            <a:fillRect/>
          </a:stretch>
        </p:blipFill>
        <p:spPr>
          <a:xfrm>
            <a:off x="9372876" y="1059226"/>
            <a:ext cx="428627" cy="5625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CD16EE-FF63-44B9-1144-47D11ADF53D8}"/>
              </a:ext>
            </a:extLst>
          </p:cNvPr>
          <p:cNvSpPr/>
          <p:nvPr/>
        </p:nvSpPr>
        <p:spPr>
          <a:xfrm>
            <a:off x="2476970" y="3008277"/>
            <a:ext cx="7048030" cy="1807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Cu-</a:t>
            </a:r>
            <a:r>
              <a:rPr lang="en-US" sz="2600" i="1" dirty="0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600" i="1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i="1" err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tươi</a:t>
            </a:r>
            <a:r>
              <a:rPr lang="en-US" sz="2600" i="1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đẹp</a:t>
            </a:r>
            <a:endParaRPr lang="en-US" sz="2600" i="1" dirty="0">
              <a:solidFill>
                <a:schemeClr val="bg1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Đọc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trước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vi-VN" sz="26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Nói </a:t>
            </a:r>
            <a:r>
              <a:rPr lang="vi-VN" sz="2600" i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và nghe</a:t>
            </a:r>
            <a:r>
              <a:rPr lang="en-US" sz="2600" i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- </a:t>
            </a:r>
            <a:r>
              <a:rPr lang="vi-VN" sz="26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Trao đổi</a:t>
            </a:r>
            <a:r>
              <a:rPr lang="en-US" sz="26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vi-VN" sz="26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Thực hành </a:t>
            </a:r>
            <a:r>
              <a:rPr lang="vi-VN" sz="2600" i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giao lưu</a:t>
            </a:r>
            <a:endParaRPr lang="en-US" sz="2600" i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>
            <a:extLst>
              <a:ext uri="{FF2B5EF4-FFF2-40B4-BE49-F238E27FC236}">
                <a16:creationId xmlns:a16="http://schemas.microsoft.com/office/drawing/2014/main" id="{6A92690A-CD74-D867-75EE-155542FCBA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466241">
            <a:off x="10445006" y="1427911"/>
            <a:ext cx="1008857" cy="1266830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3EB32DB9-94F5-E264-A7AE-483DC35A1FA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843760" flipH="1">
            <a:off x="7590" y="2196301"/>
            <a:ext cx="2004425" cy="896524"/>
          </a:xfrm>
          <a:prstGeom prst="rect">
            <a:avLst/>
          </a:prstGeom>
        </p:spPr>
      </p:pic>
      <p:grpSp>
        <p:nvGrpSpPr>
          <p:cNvPr id="18" name="Google Shape;2847;p45">
            <a:extLst>
              <a:ext uri="{FF2B5EF4-FFF2-40B4-BE49-F238E27FC236}">
                <a16:creationId xmlns:a16="http://schemas.microsoft.com/office/drawing/2014/main" id="{28BD6D5F-E5AB-C2ED-9DDA-A8AA14210555}"/>
              </a:ext>
            </a:extLst>
          </p:cNvPr>
          <p:cNvGrpSpPr/>
          <p:nvPr/>
        </p:nvGrpSpPr>
        <p:grpSpPr>
          <a:xfrm rot="-281526">
            <a:off x="2839377" y="1712963"/>
            <a:ext cx="6552611" cy="3609666"/>
            <a:chOff x="385750" y="206447"/>
            <a:chExt cx="8336049" cy="4757278"/>
          </a:xfrm>
        </p:grpSpPr>
        <p:sp>
          <p:nvSpPr>
            <p:cNvPr id="19" name="Google Shape;2848;p45">
              <a:extLst>
                <a:ext uri="{FF2B5EF4-FFF2-40B4-BE49-F238E27FC236}">
                  <a16:creationId xmlns:a16="http://schemas.microsoft.com/office/drawing/2014/main" id="{0472D96A-A7FF-6D15-A4DE-915C2D0339BB}"/>
                </a:ext>
              </a:extLst>
            </p:cNvPr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800"/>
            </a:p>
          </p:txBody>
        </p:sp>
        <p:sp>
          <p:nvSpPr>
            <p:cNvPr id="20" name="Google Shape;2849;p45">
              <a:extLst>
                <a:ext uri="{FF2B5EF4-FFF2-40B4-BE49-F238E27FC236}">
                  <a16:creationId xmlns:a16="http://schemas.microsoft.com/office/drawing/2014/main" id="{88F94575-4C3D-2B94-1AB0-626A35E70628}"/>
                </a:ext>
              </a:extLst>
            </p:cNvPr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rgbClr val="FFD76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800"/>
            </a:p>
          </p:txBody>
        </p:sp>
      </p:grpSp>
      <p:grpSp>
        <p:nvGrpSpPr>
          <p:cNvPr id="21" name="Google Shape;2851;p45">
            <a:extLst>
              <a:ext uri="{FF2B5EF4-FFF2-40B4-BE49-F238E27FC236}">
                <a16:creationId xmlns:a16="http://schemas.microsoft.com/office/drawing/2014/main" id="{4A06D482-AD84-E3EB-0466-84A25A350F25}"/>
              </a:ext>
            </a:extLst>
          </p:cNvPr>
          <p:cNvGrpSpPr/>
          <p:nvPr/>
        </p:nvGrpSpPr>
        <p:grpSpPr>
          <a:xfrm>
            <a:off x="2338987" y="1652791"/>
            <a:ext cx="1046149" cy="991773"/>
            <a:chOff x="7868825" y="331938"/>
            <a:chExt cx="555175" cy="550375"/>
          </a:xfrm>
        </p:grpSpPr>
        <p:sp>
          <p:nvSpPr>
            <p:cNvPr id="22" name="Google Shape;2852;p45">
              <a:extLst>
                <a:ext uri="{FF2B5EF4-FFF2-40B4-BE49-F238E27FC236}">
                  <a16:creationId xmlns:a16="http://schemas.microsoft.com/office/drawing/2014/main" id="{B641C30B-6AA2-96AA-9A14-F479110DE812}"/>
                </a:ext>
              </a:extLst>
            </p:cNvPr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800"/>
            </a:p>
          </p:txBody>
        </p:sp>
        <p:sp>
          <p:nvSpPr>
            <p:cNvPr id="23" name="Google Shape;2853;p45">
              <a:extLst>
                <a:ext uri="{FF2B5EF4-FFF2-40B4-BE49-F238E27FC236}">
                  <a16:creationId xmlns:a16="http://schemas.microsoft.com/office/drawing/2014/main" id="{82F79250-DBA8-FCE1-42AD-5D7DB84C12D3}"/>
                </a:ext>
              </a:extLst>
            </p:cNvPr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80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D9BCF24-8A94-D6FA-32BA-EA1BBADEE59E}"/>
              </a:ext>
            </a:extLst>
          </p:cNvPr>
          <p:cNvSpPr/>
          <p:nvPr/>
        </p:nvSpPr>
        <p:spPr>
          <a:xfrm>
            <a:off x="3420488" y="2757128"/>
            <a:ext cx="5424028" cy="15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3200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Đọc thuộc lòng bài thơ </a:t>
            </a: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3200" i="1" dirty="0">
                <a:solidFill>
                  <a:schemeClr val="bg1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Cu-ba tươi đẹp</a:t>
            </a:r>
            <a:endParaRPr lang="en-US" sz="3200" i="1" dirty="0">
              <a:solidFill>
                <a:schemeClr val="bg1"/>
              </a:solidFill>
              <a:latin typeface="UTM Avo" panose="02040603050506020204" pitchFamily="18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7120DC58-320B-9B6B-EAED-2C84B8534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208343" y="4694242"/>
            <a:ext cx="7848318" cy="213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5CEC4A-2B77-1AB5-7C8F-333A8D9ED1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4" y="2053205"/>
            <a:ext cx="900482" cy="8951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7F4051-4ECC-9344-AE5E-ADA976E4B990}"/>
              </a:ext>
            </a:extLst>
          </p:cNvPr>
          <p:cNvSpPr txBox="1"/>
          <p:nvPr/>
        </p:nvSpPr>
        <p:spPr>
          <a:xfrm>
            <a:off x="4615253" y="1443434"/>
            <a:ext cx="2961494" cy="539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Nhớ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FD0DE-7A77-0623-F1FA-6487379112AA}"/>
              </a:ext>
            </a:extLst>
          </p:cNvPr>
          <p:cNvSpPr/>
          <p:nvPr/>
        </p:nvSpPr>
        <p:spPr>
          <a:xfrm>
            <a:off x="1609836" y="2214032"/>
            <a:ext cx="8972328" cy="6599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1" dirty="0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hớ</a:t>
            </a:r>
            <a:r>
              <a:rPr lang="nl-NL" sz="2800" b="1" dirty="0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– viết 2 khổ thơ đầu bài thơ</a:t>
            </a:r>
            <a:r>
              <a:rPr lang="nl-NL" sz="2800" b="1" i="1" dirty="0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Cu-</a:t>
            </a:r>
            <a:r>
              <a:rPr lang="en-US" sz="2800" b="1" i="1" dirty="0" err="1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i="1" dirty="0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800" b="1" i="1" dirty="0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UTM Avo" panose="02040603050506020204" pitchFamily="18"/>
                <a:ea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28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32560-1DC9-CB12-4FC5-3C343411649B}"/>
              </a:ext>
            </a:extLst>
          </p:cNvPr>
          <p:cNvSpPr/>
          <p:nvPr/>
        </p:nvSpPr>
        <p:spPr>
          <a:xfrm>
            <a:off x="671254" y="3123374"/>
            <a:ext cx="4775200" cy="214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</a:rPr>
              <a:t>Nửa vòng Trái Đất, rẽ tầng mây</a:t>
            </a: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</a:rPr>
              <a:t>Anh đến Cu-ba một sáng ngày</a:t>
            </a: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</a:rPr>
              <a:t>Nắng rực trời tơ và biển ngọc</a:t>
            </a: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</a:rPr>
              <a:t>Đảo tươi một dải lụa đào bay.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63963-4A84-7C16-982E-277AC39B2D67}"/>
              </a:ext>
            </a:extLst>
          </p:cNvPr>
          <p:cNvSpPr/>
          <p:nvPr/>
        </p:nvSpPr>
        <p:spPr>
          <a:xfrm>
            <a:off x="5944394" y="3123374"/>
            <a:ext cx="6096000" cy="21407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</a:rPr>
              <a:t>Em ạ, Cu-ba </a:t>
            </a:r>
            <a:r>
              <a:rPr lang="vi-VN" sz="2300">
                <a:solidFill>
                  <a:schemeClr val="bg1"/>
                </a:solidFill>
                <a:latin typeface="UTM Avo" panose="02040603050506020204" pitchFamily="18"/>
              </a:rPr>
              <a:t>ngọt l</a:t>
            </a:r>
            <a:r>
              <a:rPr lang="en-US" sz="2300">
                <a:solidFill>
                  <a:schemeClr val="bg1"/>
                </a:solidFill>
                <a:latin typeface="UTM Avo" panose="02040603050506020204" pitchFamily="18"/>
              </a:rPr>
              <a:t>ị</a:t>
            </a:r>
            <a:r>
              <a:rPr lang="vi-VN" sz="2300">
                <a:solidFill>
                  <a:schemeClr val="bg1"/>
                </a:solidFill>
                <a:latin typeface="UTM Avo" panose="02040603050506020204" pitchFamily="18"/>
              </a:rPr>
              <a:t>m </a:t>
            </a: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</a:rPr>
              <a:t>đường</a:t>
            </a: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</a:rPr>
              <a:t>Mía xanh đồng bãi, biếc đồi nương</a:t>
            </a: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</a:rPr>
              <a:t>Cam ngon, xoài ngọt vàng nông trại</a:t>
            </a:r>
          </a:p>
          <a:p>
            <a:pPr algn="just">
              <a:lnSpc>
                <a:spcPct val="150000"/>
              </a:lnSpc>
            </a:pPr>
            <a:r>
              <a:rPr lang="vi-VN" sz="2300" dirty="0">
                <a:solidFill>
                  <a:schemeClr val="bg1"/>
                </a:solidFill>
                <a:latin typeface="UTM Avo" panose="02040603050506020204" pitchFamily="18"/>
              </a:rPr>
              <a:t>Ong lạc đường hoa, rộng bốn phương…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27BACFA-1D49-9D51-1804-2BDD3A004E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043745" y="5408756"/>
            <a:ext cx="3801298" cy="14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362569-B4E3-E975-FA90-D806498E03A7}"/>
              </a:ext>
            </a:extLst>
          </p:cNvPr>
          <p:cNvSpPr/>
          <p:nvPr/>
        </p:nvSpPr>
        <p:spPr>
          <a:xfrm>
            <a:off x="939745" y="2248593"/>
            <a:ext cx="10312506" cy="38918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ngoài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: Cu-ba.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ngữ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dễ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nhầm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âm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địa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Trái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Đất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nắng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rực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dải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lụa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ngọt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lịm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nông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trại</a:t>
            </a:r>
            <a:r>
              <a:rPr lang="en-US" sz="2400" i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lề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4 ô.</a:t>
            </a:r>
          </a:p>
          <a:p>
            <a:pPr marL="381019" indent="-38101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lề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2 ô (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thơ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7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tiếng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). </a:t>
            </a:r>
            <a:endParaRPr lang="nl-NL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03ED8-4A69-AC18-D139-964CA9528D45}"/>
              </a:ext>
            </a:extLst>
          </p:cNvPr>
          <p:cNvSpPr txBox="1"/>
          <p:nvPr/>
        </p:nvSpPr>
        <p:spPr>
          <a:xfrm>
            <a:off x="5173132" y="1581172"/>
            <a:ext cx="184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Lưu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361960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E776EE-9BAF-220F-AE18-6597AD448C89}"/>
              </a:ext>
            </a:extLst>
          </p:cNvPr>
          <p:cNvSpPr txBox="1"/>
          <p:nvPr/>
        </p:nvSpPr>
        <p:spPr>
          <a:xfrm>
            <a:off x="3105150" y="1398182"/>
            <a:ext cx="5981700" cy="539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ô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trống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3313B-4D70-075E-CC1C-A72CB736D06B}"/>
              </a:ext>
            </a:extLst>
          </p:cNvPr>
          <p:cNvSpPr/>
          <p:nvPr/>
        </p:nvSpPr>
        <p:spPr>
          <a:xfrm>
            <a:off x="933442" y="2051856"/>
            <a:ext cx="345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a) Vần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hay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â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99E4AE-F3D9-D626-167A-D8F7FF4E8977}"/>
              </a:ext>
            </a:extLst>
          </p:cNvPr>
          <p:cNvGrpSpPr/>
          <p:nvPr/>
        </p:nvGrpSpPr>
        <p:grpSpPr>
          <a:xfrm>
            <a:off x="1029494" y="2782400"/>
            <a:ext cx="4890784" cy="3316891"/>
            <a:chOff x="1447800" y="4116450"/>
            <a:chExt cx="7336176" cy="4975337"/>
          </a:xfrm>
          <a:solidFill>
            <a:srgbClr val="92D050"/>
          </a:solidFill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5A123EA7-89BF-D62A-1C21-B7AC5A8D013B}"/>
                </a:ext>
              </a:extLst>
            </p:cNvPr>
            <p:cNvGrpSpPr/>
            <p:nvPr/>
          </p:nvGrpSpPr>
          <p:grpSpPr>
            <a:xfrm>
              <a:off x="1447800" y="4116450"/>
              <a:ext cx="7336176" cy="4975337"/>
              <a:chOff x="0" y="0"/>
              <a:chExt cx="4039585" cy="2246998"/>
            </a:xfrm>
            <a:grpFill/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24257D4F-E1B1-C8E6-E332-F8C9F59BAEBA}"/>
                  </a:ext>
                </a:extLst>
              </p:cNvPr>
              <p:cNvSpPr/>
              <p:nvPr/>
            </p:nvSpPr>
            <p:spPr>
              <a:xfrm>
                <a:off x="0" y="0"/>
                <a:ext cx="4039586" cy="2246998"/>
              </a:xfrm>
              <a:custGeom>
                <a:avLst/>
                <a:gdLst/>
                <a:ahLst/>
                <a:cxnLst/>
                <a:rect l="l" t="t" r="r" b="b"/>
                <a:pathLst>
                  <a:path w="4039586" h="2246998">
                    <a:moveTo>
                      <a:pt x="0" y="0"/>
                    </a:moveTo>
                    <a:lnTo>
                      <a:pt x="4039586" y="0"/>
                    </a:lnTo>
                    <a:lnTo>
                      <a:pt x="4039586" y="2246998"/>
                    </a:lnTo>
                    <a:lnTo>
                      <a:pt x="0" y="2246998"/>
                    </a:lnTo>
                    <a:close/>
                  </a:path>
                </a:pathLst>
              </a:custGeom>
              <a:grpFill/>
              <a:ln w="76200" cmpd="thickThin">
                <a:solidFill>
                  <a:schemeClr val="tx1"/>
                </a:solidFill>
              </a:ln>
            </p:spPr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9F2881-CAD6-CFDC-EC2E-0C7FCF918358}"/>
                </a:ext>
              </a:extLst>
            </p:cNvPr>
            <p:cNvSpPr/>
            <p:nvPr/>
          </p:nvSpPr>
          <p:spPr>
            <a:xfrm>
              <a:off x="2155791" y="4923087"/>
              <a:ext cx="6503676" cy="3356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Những chùm hoa bối rối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Một mùi hương thơm nồng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Đàn chào mào tr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■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 hội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Rạng ng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■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 đã sang sông.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328FF8-6153-1BE9-B14A-DEA1FEECFEA0}"/>
              </a:ext>
            </a:extLst>
          </p:cNvPr>
          <p:cNvGrpSpPr/>
          <p:nvPr/>
        </p:nvGrpSpPr>
        <p:grpSpPr>
          <a:xfrm>
            <a:off x="6298710" y="2780706"/>
            <a:ext cx="4890784" cy="3316891"/>
            <a:chOff x="9351624" y="4113910"/>
            <a:chExt cx="7336176" cy="4975337"/>
          </a:xfrm>
          <a:solidFill>
            <a:srgbClr val="92D050"/>
          </a:solidFill>
        </p:grpSpPr>
        <p:grpSp>
          <p:nvGrpSpPr>
            <p:cNvPr id="11" name="Group 3">
              <a:extLst>
                <a:ext uri="{FF2B5EF4-FFF2-40B4-BE49-F238E27FC236}">
                  <a16:creationId xmlns:a16="http://schemas.microsoft.com/office/drawing/2014/main" id="{3C75E579-ED12-A1A4-E922-1CE316685DB2}"/>
                </a:ext>
              </a:extLst>
            </p:cNvPr>
            <p:cNvGrpSpPr/>
            <p:nvPr/>
          </p:nvGrpSpPr>
          <p:grpSpPr>
            <a:xfrm>
              <a:off x="9351624" y="4113910"/>
              <a:ext cx="7336176" cy="4975337"/>
              <a:chOff x="0" y="0"/>
              <a:chExt cx="4039585" cy="2246998"/>
            </a:xfrm>
            <a:grpFill/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7FE56CF4-231C-5B90-D36F-F841387BEF54}"/>
                  </a:ext>
                </a:extLst>
              </p:cNvPr>
              <p:cNvSpPr/>
              <p:nvPr/>
            </p:nvSpPr>
            <p:spPr>
              <a:xfrm>
                <a:off x="0" y="0"/>
                <a:ext cx="4039586" cy="2246998"/>
              </a:xfrm>
              <a:custGeom>
                <a:avLst/>
                <a:gdLst/>
                <a:ahLst/>
                <a:cxnLst/>
                <a:rect l="l" t="t" r="r" b="b"/>
                <a:pathLst>
                  <a:path w="4039586" h="2246998">
                    <a:moveTo>
                      <a:pt x="0" y="0"/>
                    </a:moveTo>
                    <a:lnTo>
                      <a:pt x="4039586" y="0"/>
                    </a:lnTo>
                    <a:lnTo>
                      <a:pt x="4039586" y="2246998"/>
                    </a:lnTo>
                    <a:lnTo>
                      <a:pt x="0" y="2246998"/>
                    </a:lnTo>
                    <a:close/>
                  </a:path>
                </a:pathLst>
              </a:custGeom>
              <a:grpFill/>
              <a:ln w="76200" cmpd="thickThin">
                <a:solidFill>
                  <a:schemeClr val="tx1"/>
                </a:solidFill>
              </a:ln>
            </p:spPr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F34131-3950-890B-00BE-B70B87819BFB}"/>
                </a:ext>
              </a:extLst>
            </p:cNvPr>
            <p:cNvSpPr/>
            <p:nvPr/>
          </p:nvSpPr>
          <p:spPr>
            <a:xfrm>
              <a:off x="10302465" y="4923088"/>
              <a:ext cx="5636862" cy="3344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Ai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cũng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ng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■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dài</a:t>
              </a:r>
              <a:endPara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vẫn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lo d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■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sớm</a:t>
              </a:r>
              <a:endPara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ông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Trời</a:t>
              </a:r>
              <a:endPara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Cứ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đủng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đà</a:t>
              </a:r>
              <a:r>
                <a:rPr lang="en-US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err="1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đủng</a:t>
              </a:r>
              <a:r>
                <a:rPr lang="en-US" sz="240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đỉnh.</a:t>
              </a:r>
              <a:endPara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29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E776EE-9BAF-220F-AE18-6597AD448C89}"/>
              </a:ext>
            </a:extLst>
          </p:cNvPr>
          <p:cNvSpPr txBox="1"/>
          <p:nvPr/>
        </p:nvSpPr>
        <p:spPr>
          <a:xfrm>
            <a:off x="3105150" y="1398182"/>
            <a:ext cx="5981700" cy="539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phù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hợp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ô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trống</a:t>
            </a:r>
            <a:endParaRPr lang="en-US" sz="2400" b="1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3313B-4D70-075E-CC1C-A72CB736D06B}"/>
              </a:ext>
            </a:extLst>
          </p:cNvPr>
          <p:cNvSpPr/>
          <p:nvPr/>
        </p:nvSpPr>
        <p:spPr>
          <a:xfrm>
            <a:off x="933442" y="2051856"/>
            <a:ext cx="345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a) Vần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hay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â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899FC9FB-003D-0C1A-0C51-C81D0ADA3668}"/>
              </a:ext>
            </a:extLst>
          </p:cNvPr>
          <p:cNvGrpSpPr/>
          <p:nvPr/>
        </p:nvGrpSpPr>
        <p:grpSpPr>
          <a:xfrm>
            <a:off x="1016794" y="2782401"/>
            <a:ext cx="4890784" cy="3316891"/>
            <a:chOff x="0" y="0"/>
            <a:chExt cx="4039585" cy="2246998"/>
          </a:xfrm>
          <a:solidFill>
            <a:srgbClr val="92D050"/>
          </a:solidFill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B8CC3E8D-4540-2E3A-086A-7A955DEA5BAE}"/>
                </a:ext>
              </a:extLst>
            </p:cNvPr>
            <p:cNvSpPr/>
            <p:nvPr/>
          </p:nvSpPr>
          <p:spPr>
            <a:xfrm>
              <a:off x="0" y="0"/>
              <a:ext cx="4039586" cy="2246998"/>
            </a:xfrm>
            <a:custGeom>
              <a:avLst/>
              <a:gdLst/>
              <a:ahLst/>
              <a:cxnLst/>
              <a:rect l="l" t="t" r="r" b="b"/>
              <a:pathLst>
                <a:path w="4039586" h="2246998">
                  <a:moveTo>
                    <a:pt x="0" y="0"/>
                  </a:moveTo>
                  <a:lnTo>
                    <a:pt x="4039586" y="0"/>
                  </a:lnTo>
                  <a:lnTo>
                    <a:pt x="4039586" y="2246998"/>
                  </a:lnTo>
                  <a:lnTo>
                    <a:pt x="0" y="2246998"/>
                  </a:lnTo>
                  <a:close/>
                </a:path>
              </a:pathLst>
            </a:custGeom>
            <a:grpFill/>
            <a:ln w="76200" cmpd="thickThin">
              <a:solidFill>
                <a:schemeClr val="tx1"/>
              </a:solidFill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87F1107-7B3C-4FE4-3FED-C828CF3C2BDE}"/>
              </a:ext>
            </a:extLst>
          </p:cNvPr>
          <p:cNvSpPr/>
          <p:nvPr/>
        </p:nvSpPr>
        <p:spPr>
          <a:xfrm>
            <a:off x="1471782" y="3236109"/>
            <a:ext cx="4180332" cy="2235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Những chùm hoa bối rối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Một mùi hương thơm nồng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Đàn chào mào tr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ẩy</a:t>
            </a:r>
            <a:r>
              <a:rPr lang="vi-VN" sz="2400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hội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Rạng ng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ày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đã sang sông.</a:t>
            </a:r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A3C32DFC-568E-6212-6984-551C40891EF7}"/>
              </a:ext>
            </a:extLst>
          </p:cNvPr>
          <p:cNvGrpSpPr/>
          <p:nvPr/>
        </p:nvGrpSpPr>
        <p:grpSpPr>
          <a:xfrm>
            <a:off x="6286010" y="2780707"/>
            <a:ext cx="4890784" cy="3316891"/>
            <a:chOff x="0" y="0"/>
            <a:chExt cx="4039585" cy="2246998"/>
          </a:xfrm>
          <a:solidFill>
            <a:srgbClr val="92D050"/>
          </a:solidFill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ED644D0C-954A-847B-64F4-09E014BFB521}"/>
                </a:ext>
              </a:extLst>
            </p:cNvPr>
            <p:cNvSpPr/>
            <p:nvPr/>
          </p:nvSpPr>
          <p:spPr>
            <a:xfrm>
              <a:off x="0" y="0"/>
              <a:ext cx="4039586" cy="2246998"/>
            </a:xfrm>
            <a:custGeom>
              <a:avLst/>
              <a:gdLst/>
              <a:ahLst/>
              <a:cxnLst/>
              <a:rect l="l" t="t" r="r" b="b"/>
              <a:pathLst>
                <a:path w="4039586" h="2246998">
                  <a:moveTo>
                    <a:pt x="0" y="0"/>
                  </a:moveTo>
                  <a:lnTo>
                    <a:pt x="4039586" y="0"/>
                  </a:lnTo>
                  <a:lnTo>
                    <a:pt x="4039586" y="2246998"/>
                  </a:lnTo>
                  <a:lnTo>
                    <a:pt x="0" y="2246998"/>
                  </a:lnTo>
                  <a:close/>
                </a:path>
              </a:pathLst>
            </a:custGeom>
            <a:grpFill/>
            <a:ln w="76200" cmpd="thickThin">
              <a:solidFill>
                <a:schemeClr val="tx1"/>
              </a:solidFill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2019D74-432A-AF36-0B0D-5AF9F774C6B0}"/>
              </a:ext>
            </a:extLst>
          </p:cNvPr>
          <p:cNvSpPr/>
          <p:nvPr/>
        </p:nvSpPr>
        <p:spPr>
          <a:xfrm>
            <a:off x="6919904" y="3241495"/>
            <a:ext cx="3683441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Ai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ng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ày</a:t>
            </a:r>
            <a:r>
              <a:rPr lang="en-US" sz="2400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dài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lo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d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ậy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sớm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Trời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đủng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đà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đủng</a:t>
            </a:r>
            <a:r>
              <a:rPr lang="en-US" sz="240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đỉnh.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E719C69-8F91-1E8C-7303-5F3C4001F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33756" y="1447800"/>
            <a:ext cx="11604244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FA76BE-AF3C-D0B5-6392-D6A951F7F096}"/>
              </a:ext>
            </a:extLst>
          </p:cNvPr>
          <p:cNvSpPr/>
          <p:nvPr/>
        </p:nvSpPr>
        <p:spPr>
          <a:xfrm>
            <a:off x="933443" y="1784363"/>
            <a:ext cx="345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) Vần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ai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2789EE-79AD-9848-8573-2A50A7F9B06F}"/>
              </a:ext>
            </a:extLst>
          </p:cNvPr>
          <p:cNvGrpSpPr/>
          <p:nvPr/>
        </p:nvGrpSpPr>
        <p:grpSpPr>
          <a:xfrm>
            <a:off x="933443" y="2384523"/>
            <a:ext cx="4978400" cy="4073232"/>
            <a:chOff x="1371601" y="3062434"/>
            <a:chExt cx="7467600" cy="6109848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E16BF4FF-C490-FFA7-665D-524520598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1" y="3062434"/>
              <a:ext cx="7467600" cy="610984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D0656E-D2AF-66AA-18FA-C81BD5E64021}"/>
                </a:ext>
              </a:extLst>
            </p:cNvPr>
            <p:cNvSpPr/>
            <p:nvPr/>
          </p:nvSpPr>
          <p:spPr>
            <a:xfrm>
              <a:off x="2119795" y="3452439"/>
              <a:ext cx="5971211" cy="5006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Ng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■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 cháu còn thấp bé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Cánh cửa có h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■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 then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Cháu chỉ c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■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 then dưới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Nhờ bà cài then trên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Mỗi năm cháu lớn lên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Bà lưng còng cắm cúi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07FC7D-F708-BF9D-E1A0-6916A28570AA}"/>
              </a:ext>
            </a:extLst>
          </p:cNvPr>
          <p:cNvGrpSpPr/>
          <p:nvPr/>
        </p:nvGrpSpPr>
        <p:grpSpPr>
          <a:xfrm>
            <a:off x="6290002" y="2384523"/>
            <a:ext cx="4978400" cy="4073232"/>
            <a:chOff x="9406439" y="3062433"/>
            <a:chExt cx="7467600" cy="6109848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1E4311C6-291D-CD84-1625-7A1DC2D9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406439" y="3062433"/>
              <a:ext cx="7467600" cy="61098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502FB3-6AF4-F595-407F-92211DA723F4}"/>
                </a:ext>
              </a:extLst>
            </p:cNvPr>
            <p:cNvSpPr/>
            <p:nvPr/>
          </p:nvSpPr>
          <p:spPr>
            <a:xfrm>
              <a:off x="10154633" y="3607871"/>
              <a:ext cx="5971211" cy="5018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Cháu cài được then trên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Bà chỉ cài then dưới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Nay cháu về nhà mới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Bao </a:t>
              </a:r>
              <a:r>
                <a:rPr lang="vi-VN" sz="2400">
                  <a:solidFill>
                    <a:schemeClr val="bg1"/>
                  </a:solidFill>
                  <a:latin typeface="UTM Avo" panose="02040603050506020204" pitchFamily="18"/>
                </a:rPr>
                <a:t>cánh cửa</a:t>
              </a:r>
              <a:r>
                <a:rPr lang="en-US" sz="2400">
                  <a:solidFill>
                    <a:schemeClr val="bg1"/>
                  </a:solidFill>
                  <a:latin typeface="UTM Avo" panose="02040603050506020204" pitchFamily="18"/>
                </a:rPr>
                <a:t> </a:t>
              </a:r>
              <a:r>
                <a:rPr lang="vi-VN" sz="2400">
                  <a:solidFill>
                    <a:schemeClr val="bg1"/>
                  </a:solidFill>
                  <a:latin typeface="UTM Avo" panose="02040603050506020204" pitchFamily="18"/>
                </a:rPr>
                <a:t>- 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ô trời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Mỗi lần t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■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 đẩy cửa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L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■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</a:rPr>
                <a:t> nhớ bà khôn nguôi.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81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E719C69-8F91-1E8C-7303-5F3C4001F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33756" y="1447800"/>
            <a:ext cx="11604244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FA76BE-AF3C-D0B5-6392-D6A951F7F096}"/>
              </a:ext>
            </a:extLst>
          </p:cNvPr>
          <p:cNvSpPr/>
          <p:nvPr/>
        </p:nvSpPr>
        <p:spPr>
          <a:xfrm>
            <a:off x="933443" y="1784363"/>
            <a:ext cx="345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b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) Vần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ai</a:t>
            </a: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2789EE-79AD-9848-8573-2A50A7F9B06F}"/>
              </a:ext>
            </a:extLst>
          </p:cNvPr>
          <p:cNvGrpSpPr/>
          <p:nvPr/>
        </p:nvGrpSpPr>
        <p:grpSpPr>
          <a:xfrm>
            <a:off x="933443" y="2384523"/>
            <a:ext cx="4978400" cy="4073232"/>
            <a:chOff x="1371601" y="3062434"/>
            <a:chExt cx="7467600" cy="6109848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E16BF4FF-C490-FFA7-665D-524520598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371601" y="3062434"/>
              <a:ext cx="7467600" cy="610984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D0656E-D2AF-66AA-18FA-C81BD5E64021}"/>
                </a:ext>
              </a:extLst>
            </p:cNvPr>
            <p:cNvSpPr/>
            <p:nvPr/>
          </p:nvSpPr>
          <p:spPr>
            <a:xfrm>
              <a:off x="2119795" y="3452439"/>
              <a:ext cx="5971211" cy="5006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Ng</a:t>
              </a: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ày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cháu còn thấp bé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Cánh cửa có h</a:t>
              </a:r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ai</a:t>
              </a:r>
              <a:r>
                <a:rPr lang="vi-VN" sz="2400" dirty="0">
                  <a:solidFill>
                    <a:srgbClr val="C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then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Cháu chỉ c</a:t>
              </a: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ài</a:t>
              </a:r>
              <a:r>
                <a:rPr lang="vi-VN" sz="2400" b="1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then dưới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Nhờ bà cài then trên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Mỗi năm cháu lớn lên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Bà lưng còng cắm cúi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07FC7D-F708-BF9D-E1A0-6916A28570AA}"/>
              </a:ext>
            </a:extLst>
          </p:cNvPr>
          <p:cNvGrpSpPr/>
          <p:nvPr/>
        </p:nvGrpSpPr>
        <p:grpSpPr>
          <a:xfrm>
            <a:off x="6290002" y="2384523"/>
            <a:ext cx="4978400" cy="4073232"/>
            <a:chOff x="9406439" y="3062433"/>
            <a:chExt cx="7467600" cy="6109848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1E4311C6-291D-CD84-1625-7A1DC2D9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406439" y="3062433"/>
              <a:ext cx="7467600" cy="610984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502FB3-6AF4-F595-407F-92211DA723F4}"/>
                </a:ext>
              </a:extLst>
            </p:cNvPr>
            <p:cNvSpPr/>
            <p:nvPr/>
          </p:nvSpPr>
          <p:spPr>
            <a:xfrm>
              <a:off x="10154633" y="3607871"/>
              <a:ext cx="5971211" cy="5018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Cháu cài được then trên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Bà chỉ cài then dưới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Nay cháu về nhà mới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Bao </a:t>
              </a:r>
              <a:r>
                <a:rPr lang="vi-VN" sz="240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cánh cửa</a:t>
              </a:r>
              <a:r>
                <a:rPr lang="en-US" sz="240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vi-VN" sz="240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- 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ô trời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Mỗi lần t</a:t>
              </a:r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ay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đẩy cửa</a:t>
              </a:r>
            </a:p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L</a:t>
              </a: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ại</a:t>
              </a:r>
              <a:r>
                <a:rPr lang="vi-VN" sz="2400" dirty="0">
                  <a:solidFill>
                    <a:schemeClr val="bg1"/>
                  </a:solidFill>
                  <a:latin typeface="UTM Avo" panose="02040603050506020204" pitchFamily="18"/>
                  <a:cs typeface="Arial" panose="020B0604020202020204" pitchFamily="34" charset="0"/>
                </a:rPr>
                <a:t> nhớ bà khôn nguôi.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1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195FAE0D-48E8-BA27-FC3B-BF1D62CB0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78097" y="2019300"/>
            <a:ext cx="9235806" cy="4610100"/>
          </a:xfrm>
          <a:prstGeom prst="rect">
            <a:avLst/>
          </a:prstGeom>
        </p:spPr>
      </p:pic>
      <p:pic>
        <p:nvPicPr>
          <p:cNvPr id="4" name="Graphic 12">
            <a:extLst>
              <a:ext uri="{FF2B5EF4-FFF2-40B4-BE49-F238E27FC236}">
                <a16:creationId xmlns:a16="http://schemas.microsoft.com/office/drawing/2014/main" id="{F85B810C-2081-A104-455F-638DA54C1A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438631">
            <a:off x="9152679" y="1883910"/>
            <a:ext cx="1419177" cy="1341767"/>
          </a:xfrm>
          <a:prstGeom prst="rect">
            <a:avLst/>
          </a:prstGeom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DB736AB7-DD39-DF01-EC5F-32089D9326A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843760">
            <a:off x="797669" y="5748885"/>
            <a:ext cx="1887063" cy="844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96C425-1F66-870E-8FAE-259167F6475C}"/>
              </a:ext>
            </a:extLst>
          </p:cNvPr>
          <p:cNvSpPr txBox="1"/>
          <p:nvPr/>
        </p:nvSpPr>
        <p:spPr>
          <a:xfrm>
            <a:off x="3502643" y="1310808"/>
            <a:ext cx="4990306" cy="539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vần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00154-CAA0-6E45-830B-DE2832D6D167}"/>
              </a:ext>
            </a:extLst>
          </p:cNvPr>
          <p:cNvSpPr/>
          <p:nvPr/>
        </p:nvSpPr>
        <p:spPr>
          <a:xfrm>
            <a:off x="2749197" y="334902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</a:t>
            </a:r>
            <a:r>
              <a:rPr lang="vi-VN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endParaRPr lang="en-US" sz="2400" dirty="0">
              <a:solidFill>
                <a:sysClr val="windowText" lastClr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171809-B0AA-1498-0D82-8616D45F360C}"/>
              </a:ext>
            </a:extLst>
          </p:cNvPr>
          <p:cNvSpPr/>
          <p:nvPr/>
        </p:nvSpPr>
        <p:spPr>
          <a:xfrm>
            <a:off x="2266597" y="2500974"/>
            <a:ext cx="345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a) Vần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hay </a:t>
            </a:r>
            <a:r>
              <a:rPr lang="vi-VN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â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y</a:t>
            </a: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E2745D-FE4D-4789-6AC4-5C6ABBB37AD2}"/>
              </a:ext>
            </a:extLst>
          </p:cNvPr>
          <p:cNvSpPr/>
          <p:nvPr/>
        </p:nvSpPr>
        <p:spPr>
          <a:xfrm>
            <a:off x="2749197" y="479894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Tr</a:t>
            </a:r>
            <a:r>
              <a:rPr lang="vi-VN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■</a:t>
            </a:r>
            <a:r>
              <a:rPr lang="en-US" sz="2400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cau</a:t>
            </a:r>
            <a:endParaRPr lang="en-US" sz="2400" dirty="0">
              <a:solidFill>
                <a:sysClr val="windowText" lastClr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9E0DCB1-0BF3-F4BC-DA6C-6E8B5D10F65B}"/>
              </a:ext>
            </a:extLst>
          </p:cNvPr>
          <p:cNvSpPr/>
          <p:nvPr/>
        </p:nvSpPr>
        <p:spPr>
          <a:xfrm>
            <a:off x="5720998" y="3525098"/>
            <a:ext cx="553597" cy="5258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7B3C381C-2FA3-5668-53F7-9148681E7ADB}"/>
              </a:ext>
            </a:extLst>
          </p:cNvPr>
          <p:cNvSpPr/>
          <p:nvPr/>
        </p:nvSpPr>
        <p:spPr>
          <a:xfrm>
            <a:off x="5720998" y="4971419"/>
            <a:ext cx="553597" cy="5258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76572-E75B-E24A-012D-F814F3B083B9}"/>
              </a:ext>
            </a:extLst>
          </p:cNvPr>
          <p:cNvSpPr/>
          <p:nvPr/>
        </p:nvSpPr>
        <p:spPr>
          <a:xfrm>
            <a:off x="6757194" y="334902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ch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ảy</a:t>
            </a:r>
            <a:endParaRPr lang="en-US" sz="2400" b="1" dirty="0">
              <a:solidFill>
                <a:srgbClr val="C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0C3D50-0A83-6DC8-DA1A-5B2FEF29D382}"/>
              </a:ext>
            </a:extLst>
          </p:cNvPr>
          <p:cNvSpPr/>
          <p:nvPr/>
        </p:nvSpPr>
        <p:spPr>
          <a:xfrm>
            <a:off x="6757194" y="4798949"/>
            <a:ext cx="2489200" cy="8779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Tr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  <a:cs typeface="Arial" panose="020B0604020202020204" pitchFamily="34" charset="0"/>
              </a:rPr>
              <a:t>ẩy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pitchFamily="18"/>
                <a:cs typeface="Arial" panose="020B0604020202020204" pitchFamily="34" charset="0"/>
              </a:rPr>
              <a:t>cau</a:t>
            </a:r>
            <a:endParaRPr lang="en-US" sz="2400" dirty="0">
              <a:solidFill>
                <a:schemeClr val="bg1"/>
              </a:solidFill>
              <a:latin typeface="UTM Avo" panose="02040603050506020204" pitchFamily="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621</Words>
  <Application>Microsoft Office PowerPoint</Application>
  <PresentationFormat>Widescreen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Wingdings</vt:lpstr>
      <vt:lpstr>Times New Roman</vt:lpstr>
      <vt:lpstr>Calibri Light</vt:lpstr>
      <vt:lpstr>Calibri</vt:lpstr>
      <vt:lpstr>UTM Avo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Administrator</cp:lastModifiedBy>
  <cp:revision>47</cp:revision>
  <dcterms:created xsi:type="dcterms:W3CDTF">2023-10-19T01:39:18Z</dcterms:created>
  <dcterms:modified xsi:type="dcterms:W3CDTF">2025-04-15T00:32:30Z</dcterms:modified>
</cp:coreProperties>
</file>