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2" r:id="rId3"/>
    <p:sldId id="271" r:id="rId4"/>
    <p:sldId id="259" r:id="rId5"/>
    <p:sldId id="273" r:id="rId6"/>
    <p:sldId id="272" r:id="rId7"/>
    <p:sldId id="274" r:id="rId8"/>
    <p:sldId id="275" r:id="rId9"/>
    <p:sldId id="276" r:id="rId10"/>
    <p:sldId id="277" r:id="rId11"/>
    <p:sldId id="278" r:id="rId12"/>
    <p:sldId id="280" r:id="rId13"/>
    <p:sldId id="281" r:id="rId14"/>
    <p:sldId id="282" r:id="rId15"/>
    <p:sldId id="258" r:id="rId16"/>
    <p:sldId id="267" r:id="rId17"/>
    <p:sldId id="284" r:id="rId18"/>
    <p:sldId id="285" r:id="rId19"/>
    <p:sldId id="287" r:id="rId20"/>
    <p:sldId id="288" r:id="rId21"/>
    <p:sldId id="289" r:id="rId22"/>
    <p:sldId id="286" r:id="rId23"/>
    <p:sldId id="261" r:id="rId24"/>
    <p:sldId id="290" r:id="rId25"/>
    <p:sldId id="291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76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56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2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1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3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29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23" Type="http://schemas.openxmlformats.org/officeDocument/2006/relationships/image" Target="../media/image21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7.jpeg"/><Relationship Id="rId14" Type="http://schemas.microsoft.com/office/2007/relationships/hdphoto" Target="../media/hdphoto2.wdp"/><Relationship Id="rId2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29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33.png"/><Relationship Id="rId23" Type="http://schemas.openxmlformats.org/officeDocument/2006/relationships/image" Target="../media/image21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7.jpeg"/><Relationship Id="rId14" Type="http://schemas.microsoft.com/office/2007/relationships/hdphoto" Target="../media/hdphoto4.wdp"/><Relationship Id="rId2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29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23" Type="http://schemas.openxmlformats.org/officeDocument/2006/relationships/image" Target="../media/image21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7.jpeg"/><Relationship Id="rId14" Type="http://schemas.microsoft.com/office/2007/relationships/hdphoto" Target="../media/hdphoto2.wdp"/><Relationship Id="rId2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tu-nhien-va-xa-hoi-3/1/137/116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tu-nhien-va-xa-hoi-3/1/137/11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19504" y="115179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0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Chủ</a:t>
            </a:r>
            <a:r>
              <a:rPr lang="en-US" sz="50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đề</a:t>
            </a:r>
            <a:r>
              <a:rPr lang="en-US" sz="50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6 :Trái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đất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và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bầu</a:t>
            </a:r>
            <a:r>
              <a:rPr lang="en-US" sz="5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+mn-lt"/>
              </a:rPr>
              <a:t>trời</a:t>
            </a:r>
            <a:endParaRPr sz="5000" b="1" i="0" u="none" strike="noStrike" cap="none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524000" y="34290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22: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Bề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mặt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Trái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Đất</a:t>
            </a:r>
            <a:endParaRPr sz="4800" dirty="0">
              <a:latin typeface="+mn-lt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TNXH 3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067251F-66BB-46A9-8CF3-A2BD609C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4054" r="40832" b="34054"/>
          <a:stretch/>
        </p:blipFill>
        <p:spPr>
          <a:xfrm>
            <a:off x="6597927" y="2607136"/>
            <a:ext cx="3556000" cy="3479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0E308-1137-4DA8-AED9-D5D6EFF0D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t="34054" r="44582" b="34054"/>
          <a:stretch/>
        </p:blipFill>
        <p:spPr>
          <a:xfrm rot="882832">
            <a:off x="9820265" y="2609734"/>
            <a:ext cx="667325" cy="101250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02BE0CA6-7604-4A33-B6DD-CA055336BBFB}"/>
              </a:ext>
            </a:extLst>
          </p:cNvPr>
          <p:cNvSpPr txBox="1"/>
          <p:nvPr/>
        </p:nvSpPr>
        <p:spPr>
          <a:xfrm>
            <a:off x="601579" y="1402389"/>
            <a:ext cx="8966200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châu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lục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d</a:t>
            </a:r>
            <a:r>
              <a:rPr lang="vi-VN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ư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ơng</a:t>
            </a:r>
            <a:endParaRPr lang="en-US" sz="24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390854" y="1884444"/>
            <a:ext cx="10007600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2400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Tìm và nói tên các châu lục và đại dương trên quả địa cầu </a:t>
            </a:r>
            <a:endParaRPr lang="en-US" sz="2400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36CC28DD-FBDE-455E-9913-B97D056AC53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07" y="2600856"/>
            <a:ext cx="6072480" cy="3799193"/>
            <a:chOff x="-1" y="12700"/>
            <a:chExt cx="6339841" cy="7924802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B5E4A5AC-7480-4B37-AD10-0698BD4FA418}"/>
                </a:ext>
              </a:extLst>
            </p:cNvPr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F2AE820-4880-41C7-B82C-D749BCE0C67C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EF8F9"/>
            </a:solidFill>
          </p:spPr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4B4435C-DC22-4776-ADB0-0C756DE642B6}"/>
              </a:ext>
            </a:extLst>
          </p:cNvPr>
          <p:cNvSpPr/>
          <p:nvPr/>
        </p:nvSpPr>
        <p:spPr>
          <a:xfrm>
            <a:off x="786454" y="2607136"/>
            <a:ext cx="4670449" cy="3673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Lục địa là gì? Trên Trái Đất có mấy châu lục?</a:t>
            </a: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Đại dương là gì? Trên Trái Đất có mấy đại dương? </a:t>
            </a: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Biển là gì? </a:t>
            </a:r>
          </a:p>
        </p:txBody>
      </p:sp>
    </p:spTree>
    <p:extLst>
      <p:ext uri="{BB962C8B-B14F-4D97-AF65-F5344CB8AC3E}">
        <p14:creationId xmlns:p14="http://schemas.microsoft.com/office/powerpoint/2010/main" val="1869751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72B4C36-3E11-4996-B38C-3FFFA3B32A62}"/>
              </a:ext>
            </a:extLst>
          </p:cNvPr>
          <p:cNvGrpSpPr>
            <a:grpSpLocks noChangeAspect="1"/>
          </p:cNvGrpSpPr>
          <p:nvPr/>
        </p:nvGrpSpPr>
        <p:grpSpPr>
          <a:xfrm>
            <a:off x="717950" y="1588796"/>
            <a:ext cx="10312400" cy="4967167"/>
            <a:chOff x="0" y="0"/>
            <a:chExt cx="7620000" cy="34620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F2654ED-9064-4040-8FFC-01EB7F71482E}"/>
                </a:ext>
              </a:extLst>
            </p:cNvPr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grpFill/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F3F4178-D5BC-4778-92D6-87D4044B47F8}"/>
                </a:ext>
              </a:extLst>
            </p:cNvPr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90845-2DF0-4E69-8CA0-BDFCFB861771}"/>
              </a:ext>
            </a:extLst>
          </p:cNvPr>
          <p:cNvSpPr/>
          <p:nvPr/>
        </p:nvSpPr>
        <p:spPr>
          <a:xfrm>
            <a:off x="1844504" y="2654813"/>
            <a:ext cx="8314471" cy="283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Lục địa là những khối đất liền lớn trên Trái Đất. Trên Trái Đất có 6 lục địa.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Đại dương là những khoảng nước mênh mông bao bọc các lục địa. Trên Trái Đất có 4 đại dương.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Biển là phần đại dương nằm sát lục địa.</a:t>
            </a:r>
            <a:endParaRPr lang="en-US" sz="2400" dirty="0">
              <a:solidFill>
                <a:schemeClr val="tx1"/>
              </a:solidFill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8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204627" y="1707700"/>
            <a:ext cx="7876994" cy="78769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82754" y="1707700"/>
            <a:ext cx="4089745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8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0028" y="2678800"/>
            <a:ext cx="8265799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C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hỉ trên quả địa cầu vị trí các châu lục và đại dương. </a:t>
            </a:r>
            <a:endParaRPr lang="en-US" sz="2400" kern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5318096" y="3377624"/>
            <a:ext cx="3640497" cy="30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8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67858-DC72-DB8E-EE82-6732F4AA4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Châu Á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Châu </a:t>
            </a:r>
            <a:r>
              <a:rPr lang="en-US" altLang="en-US" sz="2400" dirty="0" err="1">
                <a:latin typeface="UTM Avo" panose="02040603050506020204" pitchFamily="18" charset="0"/>
              </a:rPr>
              <a:t>Âu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86399" y="4218017"/>
            <a:ext cx="455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n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ở Châu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lục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? </a:t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endParaRPr 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589E8B-1EB2-28FD-3019-A1534F473A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+mn-lt"/>
              </a:rPr>
              <a:t>Biển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Đông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Biển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Hải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4348175" y="4314861"/>
            <a:ext cx="4604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giáp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013AFE-B128-3408-3454-3D4B568B52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4110" grpId="0" animBg="1"/>
      <p:bldP spid="41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304957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vi-VN" altLang="en-US" sz="2400" dirty="0">
                <a:latin typeface="UTM Avo" panose="02040603050506020204" pitchFamily="18" charset="0"/>
              </a:rPr>
              <a:t>Thái Bình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vi-VN" altLang="en-US" sz="2400" dirty="0">
                <a:latin typeface="UTM Avo" panose="02040603050506020204" pitchFamily="18" charset="0"/>
              </a:rPr>
              <a:t>Đại Tây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54502" y="4239879"/>
            <a:ext cx="447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3: Việt Nam gần đại dương nào?</a:t>
            </a:r>
            <a:endParaRPr lang="en-US" sz="2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7C63F-E699-6538-1E8F-FA15E5BA74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67172" y="1557175"/>
            <a:ext cx="10472821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hình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trên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bề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mặt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Trái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Đất</a:t>
            </a:r>
            <a:endParaRPr lang="en-US" sz="24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304798" y="2164376"/>
            <a:ext cx="11023600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HĐ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3: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sz="2400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A37F8-9076-4585-90CD-84AB25F06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3166" r="11476" b="9402"/>
          <a:stretch/>
        </p:blipFill>
        <p:spPr>
          <a:xfrm>
            <a:off x="256675" y="2890182"/>
            <a:ext cx="6932863" cy="370382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7514403-49C3-4933-9CFE-FAAD229266F6}"/>
              </a:ext>
            </a:extLst>
          </p:cNvPr>
          <p:cNvSpPr/>
          <p:nvPr/>
        </p:nvSpPr>
        <p:spPr>
          <a:xfrm>
            <a:off x="7256378" y="2517768"/>
            <a:ext cx="4678947" cy="33528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s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9225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082800" y="1311257"/>
            <a:ext cx="8451315" cy="36417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Kể tên một số biển, hồ, sông, suối, núi, đồi, cao nguyên, đồng bằng mà em biết.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2743200" y="4596551"/>
            <a:ext cx="1473201" cy="21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23833" y="1742512"/>
            <a:ext cx="7876994" cy="78769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84390" y="2472514"/>
            <a:ext cx="7162800" cy="1872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suối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?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Nơi em ở có những dạng địa hình nào? </a:t>
            </a:r>
            <a:endParaRPr lang="en-US" sz="28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9093201" y="4224619"/>
            <a:ext cx="3507979" cy="2912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A0353-8A61-46FE-BC5E-DEF90D92E3C7}"/>
              </a:ext>
            </a:extLst>
          </p:cNvPr>
          <p:cNvSpPr/>
          <p:nvPr/>
        </p:nvSpPr>
        <p:spPr>
          <a:xfrm>
            <a:off x="3328529" y="1742512"/>
            <a:ext cx="7433445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3454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1405A3-78B6-4E91-A178-4FF453E2B212}"/>
              </a:ext>
            </a:extLst>
          </p:cNvPr>
          <p:cNvSpPr/>
          <p:nvPr/>
        </p:nvSpPr>
        <p:spPr>
          <a:xfrm>
            <a:off x="1701802" y="3124200"/>
            <a:ext cx="8991599" cy="394074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 MỪNG  QUÝ THẦY  CÔ  VỀ DỰ </a:t>
            </a:r>
          </a:p>
          <a:p>
            <a:pPr algn="ctr">
              <a:lnSpc>
                <a:spcPct val="200000"/>
              </a:lnSpc>
            </a:pPr>
            <a:r>
              <a:rPr lang="en-US" sz="3600" b="1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DẠY </a:t>
            </a:r>
            <a:r>
              <a:rPr lang="en-US" sz="3600" b="1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smtClean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LỚP </a:t>
            </a:r>
            <a:r>
              <a:rPr lang="en-US" sz="3600" b="1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3D26C-7065-4820-AD68-5E07B01B7645}"/>
              </a:ext>
            </a:extLst>
          </p:cNvPr>
          <p:cNvSpPr txBox="1"/>
          <p:nvPr/>
        </p:nvSpPr>
        <p:spPr>
          <a:xfrm>
            <a:off x="3581401" y="228601"/>
            <a:ext cx="4960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PH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MỸ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5ED6A7-A5A2-4392-89C7-30CDE01EC453}"/>
              </a:ext>
            </a:extLst>
          </p:cNvPr>
          <p:cNvCxnSpPr/>
          <p:nvPr/>
        </p:nvCxnSpPr>
        <p:spPr>
          <a:xfrm>
            <a:off x="4267200" y="990600"/>
            <a:ext cx="342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97B001-7373-467C-A1B2-6252F7BCF5F7}"/>
              </a:ext>
            </a:extLst>
          </p:cNvPr>
          <p:cNvSpPr txBox="1"/>
          <p:nvPr/>
        </p:nvSpPr>
        <p:spPr>
          <a:xfrm>
            <a:off x="3703481" y="3962401"/>
            <a:ext cx="4894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THỊ THANH DUNG</a:t>
            </a:r>
            <a:endParaRPr lang="en-US" sz="2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85;p1"/>
          <p:cNvSpPr txBox="1"/>
          <p:nvPr/>
        </p:nvSpPr>
        <p:spPr>
          <a:xfrm>
            <a:off x="1489823" y="49012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22: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Bề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73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5766-0685-4572-A33C-E3EEF5FF4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59"/>
          <a:stretch/>
        </p:blipFill>
        <p:spPr>
          <a:xfrm>
            <a:off x="410301" y="1642272"/>
            <a:ext cx="3945931" cy="24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1F8E3D-297F-4914-B88F-55DD1B7E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83"/>
          <a:stretch/>
        </p:blipFill>
        <p:spPr>
          <a:xfrm>
            <a:off x="4600520" y="1642271"/>
            <a:ext cx="3945931" cy="24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7466B-5B00-42D2-95D9-584AEE7EB7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662"/>
          <a:stretch/>
        </p:blipFill>
        <p:spPr>
          <a:xfrm>
            <a:off x="410301" y="4194645"/>
            <a:ext cx="3945931" cy="24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767A6-F3C9-4863-8891-D26F2EDC7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75"/>
          <a:stretch/>
        </p:blipFill>
        <p:spPr>
          <a:xfrm>
            <a:off x="4600520" y="4194645"/>
            <a:ext cx="3945931" cy="24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4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2540A-6937-4ABF-A9DA-2FCAEAA79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2"/>
          <a:stretch/>
        </p:blipFill>
        <p:spPr>
          <a:xfrm>
            <a:off x="632856" y="1690525"/>
            <a:ext cx="3865404" cy="2421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64346-58E7-4A07-9557-7107FFE1B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6"/>
          <a:stretch/>
        </p:blipFill>
        <p:spPr>
          <a:xfrm>
            <a:off x="4783166" y="1690525"/>
            <a:ext cx="3789611" cy="242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DA9E0-269B-49F0-9FF6-D5CD97243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68"/>
          <a:stretch/>
        </p:blipFill>
        <p:spPr>
          <a:xfrm>
            <a:off x="632856" y="4223849"/>
            <a:ext cx="3865404" cy="2421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1E045-EE66-40FC-B995-223AFDB6E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64"/>
          <a:stretch/>
        </p:blipFill>
        <p:spPr>
          <a:xfrm>
            <a:off x="4783166" y="4223849"/>
            <a:ext cx="3789611" cy="2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03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1701800"/>
            <a:ext cx="9499600" cy="3911600"/>
            <a:chOff x="0" y="0"/>
            <a:chExt cx="7620000" cy="3462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solidFill>
              <a:srgbClr val="FEF8F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solidFill>
              <a:srgbClr val="F5B55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85800" y="1420601"/>
            <a:ext cx="10820400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indent="-57152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cốt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lõi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!</a:t>
            </a:r>
            <a:endParaRPr lang="en-US" sz="28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42B09-09FB-4199-9A83-1E799C3C6A10}"/>
              </a:ext>
            </a:extLst>
          </p:cNvPr>
          <p:cNvSpPr/>
          <p:nvPr/>
        </p:nvSpPr>
        <p:spPr>
          <a:xfrm>
            <a:off x="1844397" y="2260600"/>
            <a:ext cx="8229600" cy="279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kern="1200" dirty="0" err="1">
                <a:solidFill>
                  <a:prstClr val="black"/>
                </a:solidFill>
              </a:rPr>
              <a:t>Trên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bề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mặt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Trái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Đất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có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nhiều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dạng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địa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hình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như</a:t>
            </a:r>
            <a:r>
              <a:rPr lang="en-US" sz="2800" kern="1200" dirty="0">
                <a:solidFill>
                  <a:prstClr val="black"/>
                </a:solidFill>
              </a:rPr>
              <a:t>: </a:t>
            </a:r>
            <a:r>
              <a:rPr lang="en-US" sz="2800" kern="1200" dirty="0" err="1">
                <a:solidFill>
                  <a:prstClr val="black"/>
                </a:solidFill>
              </a:rPr>
              <a:t>đại</a:t>
            </a:r>
            <a:r>
              <a:rPr lang="en-US" sz="2800" kern="1200" dirty="0">
                <a:solidFill>
                  <a:prstClr val="black"/>
                </a:solidFill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</a:rPr>
              <a:t>dương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biển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hồ</a:t>
            </a:r>
            <a:r>
              <a:rPr lang="en-US" sz="2800" kern="1200" dirty="0">
                <a:solidFill>
                  <a:prstClr val="black"/>
                </a:solidFill>
              </a:rPr>
              <a:t>, song, </a:t>
            </a:r>
            <a:r>
              <a:rPr lang="en-US" sz="2800" kern="1200" dirty="0" err="1">
                <a:solidFill>
                  <a:prstClr val="black"/>
                </a:solidFill>
              </a:rPr>
              <a:t>suối</a:t>
            </a:r>
            <a:r>
              <a:rPr lang="en-US" sz="2800" kern="1200" dirty="0">
                <a:solidFill>
                  <a:prstClr val="black"/>
                </a:solidFill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</a:rPr>
              <a:t>núi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đồi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nguyên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bằng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lang="en-US" sz="2800" kern="12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E1B3F-0AB0-40A5-A6B2-6B99D2CB5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5924" r="40416" b="33702"/>
          <a:stretch/>
        </p:blipFill>
        <p:spPr>
          <a:xfrm>
            <a:off x="8991601" y="4085323"/>
            <a:ext cx="3439472" cy="31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6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756211" y="293129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72B4C36-3E11-4996-B38C-3FFFA3B32A62}"/>
              </a:ext>
            </a:extLst>
          </p:cNvPr>
          <p:cNvGrpSpPr>
            <a:grpSpLocks noChangeAspect="1"/>
          </p:cNvGrpSpPr>
          <p:nvPr/>
        </p:nvGrpSpPr>
        <p:grpSpPr>
          <a:xfrm>
            <a:off x="845538" y="1806901"/>
            <a:ext cx="10312400" cy="4071326"/>
            <a:chOff x="0" y="0"/>
            <a:chExt cx="7620000" cy="34620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F2654ED-9064-4040-8FFC-01EB7F71482E}"/>
                </a:ext>
              </a:extLst>
            </p:cNvPr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grpFill/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F3F4178-D5BC-4778-92D6-87D4044B47F8}"/>
                </a:ext>
              </a:extLst>
            </p:cNvPr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90845-2DF0-4E69-8CA0-BDFCFB861771}"/>
              </a:ext>
            </a:extLst>
          </p:cNvPr>
          <p:cNvSpPr/>
          <p:nvPr/>
        </p:nvSpPr>
        <p:spPr>
          <a:xfrm>
            <a:off x="1844503" y="2826387"/>
            <a:ext cx="8314471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9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68767" y="4346978"/>
            <a:ext cx="5411697" cy="54116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1730" y="792230"/>
            <a:ext cx="741930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HƯỚNG DẪN VỀ NHÀ</a:t>
            </a:r>
            <a:endParaRPr lang="en-US" sz="40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E189B-5B54-4ADC-A77D-BE8341AC4DB7}"/>
              </a:ext>
            </a:extLst>
          </p:cNvPr>
          <p:cNvGrpSpPr/>
          <p:nvPr/>
        </p:nvGrpSpPr>
        <p:grpSpPr>
          <a:xfrm>
            <a:off x="908425" y="2030261"/>
            <a:ext cx="4637745" cy="2101784"/>
            <a:chOff x="0" y="0"/>
            <a:chExt cx="1377828" cy="114936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BAF2BD4-FA7D-46F1-AA6D-E04A08FB68DD}"/>
                </a:ext>
              </a:extLst>
            </p:cNvPr>
            <p:cNvSpPr/>
            <p:nvPr/>
          </p:nvSpPr>
          <p:spPr>
            <a:xfrm>
              <a:off x="0" y="0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1129E6-CDB7-4FAE-9ACE-8C25458623B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021270DA-0A2F-49F8-84C7-DA8F0422BAD6}"/>
              </a:ext>
            </a:extLst>
          </p:cNvPr>
          <p:cNvGrpSpPr/>
          <p:nvPr/>
        </p:nvGrpSpPr>
        <p:grpSpPr>
          <a:xfrm>
            <a:off x="3071864" y="1879937"/>
            <a:ext cx="310867" cy="310867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D25FD65E-5978-4D11-AA01-837182F8E49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9CD56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E377499-A675-4CDA-A38B-AEDFD7BDF75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id="{4C5F2326-38D7-4FA0-99C5-35AB8C746799}"/>
              </a:ext>
            </a:extLst>
          </p:cNvPr>
          <p:cNvGrpSpPr/>
          <p:nvPr/>
        </p:nvGrpSpPr>
        <p:grpSpPr>
          <a:xfrm>
            <a:off x="6540455" y="2030261"/>
            <a:ext cx="4643097" cy="2101784"/>
            <a:chOff x="0" y="0"/>
            <a:chExt cx="1377828" cy="1149367"/>
          </a:xfrm>
        </p:grpSpPr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B6A483D3-555D-4AC7-BE91-87B8630F9677}"/>
                </a:ext>
              </a:extLst>
            </p:cNvPr>
            <p:cNvSpPr/>
            <p:nvPr/>
          </p:nvSpPr>
          <p:spPr>
            <a:xfrm>
              <a:off x="0" y="0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489202F3-EADC-4278-BBFF-BE30758A9F4E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735D19C8-7B54-421E-9824-6BD847399268}"/>
              </a:ext>
            </a:extLst>
          </p:cNvPr>
          <p:cNvGrpSpPr/>
          <p:nvPr/>
        </p:nvGrpSpPr>
        <p:grpSpPr>
          <a:xfrm>
            <a:off x="8779771" y="1874827"/>
            <a:ext cx="310867" cy="310867"/>
            <a:chOff x="0" y="0"/>
            <a:chExt cx="812800" cy="812800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A7790137-3F51-4167-A572-DB8931F6B84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8000"/>
            </a:solidFill>
            <a:ln w="19050">
              <a:solidFill>
                <a:srgbClr val="000000"/>
              </a:solidFill>
            </a:ln>
          </p:spPr>
        </p:sp>
        <p:sp>
          <p:nvSpPr>
            <p:cNvPr id="16" name="TextBox 26">
              <a:extLst>
                <a:ext uri="{FF2B5EF4-FFF2-40B4-BE49-F238E27FC236}">
                  <a16:creationId xmlns:a16="http://schemas.microsoft.com/office/drawing/2014/main" id="{F22A605A-21F8-4DF0-9518-CC66F56758E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83FCA-9AF5-4FB9-8D10-F1F9167DF9B8}"/>
              </a:ext>
            </a:extLst>
          </p:cNvPr>
          <p:cNvSpPr/>
          <p:nvPr/>
        </p:nvSpPr>
        <p:spPr>
          <a:xfrm>
            <a:off x="1338464" y="2415095"/>
            <a:ext cx="4020345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kern="1200" dirty="0">
              <a:solidFill>
                <a:srgbClr val="00B050"/>
              </a:solid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837084-6FEC-4ED0-874E-C53BE0566629}"/>
              </a:ext>
            </a:extLst>
          </p:cNvPr>
          <p:cNvSpPr/>
          <p:nvPr/>
        </p:nvSpPr>
        <p:spPr>
          <a:xfrm>
            <a:off x="7059204" y="2462151"/>
            <a:ext cx="3605597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2800" dirty="0" err="1">
                <a:solidFill>
                  <a:schemeClr val="accent2"/>
                </a:solidFill>
                <a:latin typeface="+mn-lt"/>
              </a:rPr>
              <a:t>Đọc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chuẩn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bị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bài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mới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Bài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23</a:t>
            </a:r>
            <a:endParaRPr lang="en-US" sz="2800" kern="12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1444" y="2750835"/>
            <a:ext cx="3998679" cy="39986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5098" y="1578792"/>
            <a:ext cx="11165641" cy="1029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endParaRPr lang="en-US" sz="2400" kern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D4C40-6D63-0A50-2EB2-C9CFEB39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660" y="2750834"/>
            <a:ext cx="3998679" cy="39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3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756211" y="293129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92712" y="1525057"/>
            <a:ext cx="8966200" cy="40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châu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lục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đại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</a:t>
            </a:r>
            <a:r>
              <a:rPr lang="vi-VN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ơng</a:t>
            </a:r>
            <a:endParaRPr lang="en-US" sz="20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592712" y="2091066"/>
            <a:ext cx="10007600" cy="39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1: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cầu</a:t>
            </a:r>
            <a:endParaRPr lang="en-US" sz="2000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5318846" y="2815857"/>
            <a:ext cx="6679238" cy="34204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F1D74B-8A4A-4D17-86B1-1D47B4CE1B74}"/>
              </a:ext>
            </a:extLst>
          </p:cNvPr>
          <p:cNvSpPr/>
          <p:nvPr/>
        </p:nvSpPr>
        <p:spPr>
          <a:xfrm>
            <a:off x="592712" y="2813143"/>
            <a:ext cx="3879508" cy="3420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n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ớc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đại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d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ơng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8893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483952-352A-4D85-BCD8-068E08A1513E}"/>
              </a:ext>
            </a:extLst>
          </p:cNvPr>
          <p:cNvSpPr/>
          <p:nvPr/>
        </p:nvSpPr>
        <p:spPr>
          <a:xfrm>
            <a:off x="423245" y="1857988"/>
            <a:ext cx="6648554" cy="3694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dirty="0">
                <a:solidFill>
                  <a:schemeClr val="tx1"/>
                </a:solidFill>
              </a:rPr>
              <a:t>Màu xanh nước biển biểu thị biển, đại dương; màu xanh lá cây biểu thị đồng bằng; màu vàng biểu thị đồi... 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vi-VN" sz="2400" dirty="0">
                <a:solidFill>
                  <a:schemeClr val="tx1"/>
                </a:solidFill>
              </a:rPr>
              <a:t>Màu xanh chỉ nước, gồm biển và đại dương. Các màu còn lại chỉ đất, bao gồm: đồng bằng, đồi, cao nguyên, núi.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6F69DEF-B808-48E2-909D-A93516265294}"/>
              </a:ext>
            </a:extLst>
          </p:cNvPr>
          <p:cNvGrpSpPr>
            <a:grpSpLocks noChangeAspect="1"/>
          </p:cNvGrpSpPr>
          <p:nvPr/>
        </p:nvGrpSpPr>
        <p:grpSpPr>
          <a:xfrm>
            <a:off x="7886047" y="990600"/>
            <a:ext cx="3524951" cy="4406190"/>
            <a:chOff x="-1" y="12700"/>
            <a:chExt cx="6339841" cy="79248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22E7183-FA42-4086-A485-6105B4F8900A}"/>
                </a:ext>
              </a:extLst>
            </p:cNvPr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grpFill/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C1DCE6-FE13-47EA-935D-D49F8939AF26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7990" r="55363" b="25030"/>
          <a:stretch/>
        </p:blipFill>
        <p:spPr>
          <a:xfrm>
            <a:off x="8255533" y="1397000"/>
            <a:ext cx="2785977" cy="3556000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1C0244A-980B-4D11-BE8F-D925058F0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48095" y="4529221"/>
            <a:ext cx="43025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0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545078" y="1396564"/>
            <a:ext cx="7823200" cy="346776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Nước hay đất chiếm phần lớn hơn trên bề mặt Trái Đất?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2932482" y="4375173"/>
            <a:ext cx="1473201" cy="21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3313320" y="1129934"/>
            <a:ext cx="6346873" cy="3014363"/>
          </a:xfrm>
          <a:prstGeom prst="cloudCallout">
            <a:avLst>
              <a:gd name="adj1" fmla="val -52436"/>
              <a:gd name="adj2" fmla="val 3950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cs typeface="Arial" panose="020B0604020202020204" pitchFamily="34" charset="0"/>
              </a:rPr>
              <a:t>Nước chiếm phần lớn hơn đất trên bề mặt Trái Đất.</a:t>
            </a:r>
            <a:endParaRPr lang="vi-VN" sz="2800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F78F3-3C04-4ED8-8FF9-C88054F70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33262" r="42082" b="34462"/>
          <a:stretch/>
        </p:blipFill>
        <p:spPr>
          <a:xfrm>
            <a:off x="1055480" y="3027875"/>
            <a:ext cx="3516520" cy="38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4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F1D74B-8A4A-4D17-86B1-1D47B4CE1B74}"/>
              </a:ext>
            </a:extLst>
          </p:cNvPr>
          <p:cNvSpPr/>
          <p:nvPr/>
        </p:nvSpPr>
        <p:spPr>
          <a:xfrm>
            <a:off x="287455" y="1452863"/>
            <a:ext cx="6679237" cy="648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ong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minh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!</a:t>
            </a:r>
            <a:endParaRPr lang="en-US" sz="2400" b="1" kern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334ED-EF85-4420-BBE9-81653D30859E}"/>
              </a:ext>
            </a:extLst>
          </p:cNvPr>
          <p:cNvSpPr txBox="1"/>
          <p:nvPr/>
        </p:nvSpPr>
        <p:spPr>
          <a:xfrm>
            <a:off x="287455" y="2101114"/>
            <a:ext cx="9063023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ớc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đ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ợc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sáu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chây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Mỹ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Phi,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Á,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châu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ớc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mênh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mông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bọc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d</a:t>
            </a:r>
            <a:r>
              <a:rPr lang="vi-VN" sz="2400" dirty="0">
                <a:latin typeface="+mn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338678-B359-410F-8400-5CCAC0E41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5" t="19626" r="33748" b="19626"/>
          <a:stretch/>
        </p:blipFill>
        <p:spPr>
          <a:xfrm>
            <a:off x="6381552" y="825763"/>
            <a:ext cx="1170279" cy="12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39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860</Words>
  <Application>Microsoft Office PowerPoint</Application>
  <PresentationFormat>Widescreen</PresentationFormat>
  <Paragraphs>75</Paragraphs>
  <Slides>25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Administrator</cp:lastModifiedBy>
  <cp:revision>7</cp:revision>
  <dcterms:created xsi:type="dcterms:W3CDTF">2023-04-10T09:01:57Z</dcterms:created>
  <dcterms:modified xsi:type="dcterms:W3CDTF">2025-04-15T00:35:33Z</dcterms:modified>
</cp:coreProperties>
</file>