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95" r:id="rId3"/>
    <p:sldId id="270" r:id="rId4"/>
    <p:sldId id="271" r:id="rId5"/>
    <p:sldId id="259" r:id="rId6"/>
    <p:sldId id="272" r:id="rId7"/>
    <p:sldId id="273" r:id="rId8"/>
    <p:sldId id="274" r:id="rId9"/>
    <p:sldId id="275" r:id="rId10"/>
    <p:sldId id="268" r:id="rId11"/>
    <p:sldId id="276" r:id="rId12"/>
    <p:sldId id="277" r:id="rId13"/>
    <p:sldId id="278" r:id="rId14"/>
    <p:sldId id="261" r:id="rId15"/>
    <p:sldId id="289" r:id="rId16"/>
    <p:sldId id="291" r:id="rId17"/>
    <p:sldId id="292" r:id="rId18"/>
    <p:sldId id="293" r:id="rId19"/>
    <p:sldId id="294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85" r:id="rId28"/>
    <p:sldId id="286" r:id="rId29"/>
    <p:sldId id="288" r:id="rId30"/>
    <p:sldId id="287" r:id="rId31"/>
    <p:sldId id="262" r:id="rId32"/>
    <p:sldId id="269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CHIẾC VÒNG TRÒN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04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chuông để hiện đáp án</a:t>
            </a:r>
          </a:p>
          <a:p>
            <a:r>
              <a:rPr lang="en-US"/>
              <a:t>Click bất kì để chuyển slide</a:t>
            </a:r>
          </a:p>
        </p:txBody>
      </p:sp>
    </p:spTree>
    <p:extLst>
      <p:ext uri="{BB962C8B-B14F-4D97-AF65-F5344CB8AC3E}">
        <p14:creationId xmlns:p14="http://schemas.microsoft.com/office/powerpoint/2010/main" val="209254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chuông để hiện đáp án</a:t>
            </a:r>
          </a:p>
          <a:p>
            <a:r>
              <a:rPr lang="en-US"/>
              <a:t>Click bất kì để chuyển slide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chuông để hiện đáp án</a:t>
            </a:r>
          </a:p>
          <a:p>
            <a:r>
              <a:rPr lang="en-US"/>
              <a:t>Click bất kì để chuyển slide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chuông để hiện đáp án</a:t>
            </a:r>
          </a:p>
          <a:p>
            <a:r>
              <a:rPr lang="en-US"/>
              <a:t>Click bất kì để chuyển slide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2/1/133/84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16.xml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8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hoc10.vn/doc-sach/toan-3-tap-2/1/133/84/" TargetMode="External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2/1/133/84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8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2/1/133/8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536761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4E9607-3B89-79B0-B27A-328BFA8CDDDF}"/>
              </a:ext>
            </a:extLst>
          </p:cNvPr>
          <p:cNvSpPr/>
          <p:nvPr/>
        </p:nvSpPr>
        <p:spPr>
          <a:xfrm>
            <a:off x="5996763" y="4176865"/>
            <a:ext cx="3893288" cy="14190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426" y="1021990"/>
            <a:ext cx="107997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phần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đang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chiếm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1623" y="1988390"/>
            <a:ext cx="5816600" cy="1701799"/>
            <a:chOff x="9105900" y="3657601"/>
            <a:chExt cx="8724900" cy="2552699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05900" y="3657601"/>
              <a:ext cx="8724900" cy="25526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77400" y="3964455"/>
              <a:ext cx="7913268" cy="1690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bằng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>
                  <a:latin typeface="UTM Avo" panose="02040603050506020204" pitchFamily="18" charset="0"/>
                  <a:cs typeface="Arial" pitchFamily="34" charset="0"/>
                </a:rPr>
                <a:t>5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bằng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dirty="0">
                  <a:latin typeface="UTM Avo" panose="02040603050506020204" pitchFamily="18" charset="0"/>
                  <a:cs typeface="Arial" pitchFamily="34" charset="0"/>
                </a:rPr>
                <a:t>5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826051" y="4269384"/>
            <a:ext cx="4064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DEBEC-34C0-8D76-9312-497845A67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45" b="44692"/>
          <a:stretch/>
        </p:blipFill>
        <p:spPr>
          <a:xfrm>
            <a:off x="-384733" y="2447676"/>
            <a:ext cx="6714649" cy="33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7200" y="949896"/>
            <a:ext cx="862928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vẽ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gồm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tên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P, M, N: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4773" y="4147990"/>
            <a:ext cx="3221409" cy="27100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2E3872-6C72-8EB8-9FC3-779BA2C0EC0F}"/>
              </a:ext>
            </a:extLst>
          </p:cNvPr>
          <p:cNvGrpSpPr/>
          <p:nvPr/>
        </p:nvGrpSpPr>
        <p:grpSpPr>
          <a:xfrm>
            <a:off x="7316692" y="2142066"/>
            <a:ext cx="4570508" cy="1693334"/>
            <a:chOff x="7316692" y="2142066"/>
            <a:chExt cx="4570508" cy="1693334"/>
          </a:xfrm>
        </p:grpSpPr>
        <p:sp>
          <p:nvSpPr>
            <p:cNvPr id="4" name="Oval Callout 3"/>
            <p:cNvSpPr/>
            <p:nvPr/>
          </p:nvSpPr>
          <p:spPr>
            <a:xfrm>
              <a:off x="7316692" y="2142066"/>
              <a:ext cx="4570508" cy="1693334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21024" y="2351692"/>
              <a:ext cx="3795243" cy="1121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P, M, 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lần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lượt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bao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nhiêu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487029" y="5527104"/>
            <a:ext cx="947826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10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05664" y="4100210"/>
            <a:ext cx="782431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7562" y="2644031"/>
            <a:ext cx="782431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6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FAFB2-BC50-FCF7-4B93-C0AB00112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36"/>
          <a:stretch/>
        </p:blipFill>
        <p:spPr>
          <a:xfrm>
            <a:off x="846125" y="2142066"/>
            <a:ext cx="4497508" cy="33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7200" y="917524"/>
            <a:ext cx="862928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vẽ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gồm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tên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P, M, N: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48369" y="2092116"/>
            <a:ext cx="4497506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P, M, N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lượt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ô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1437929" y="5559476"/>
            <a:ext cx="95595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10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54596" y="2723264"/>
            <a:ext cx="782431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6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32431" y="1999369"/>
            <a:ext cx="4622800" cy="18965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P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M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N hay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M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ghép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P.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34476" y="4893668"/>
            <a:ext cx="4620755" cy="13316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P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tổng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M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N.</a:t>
            </a:r>
          </a:p>
        </p:txBody>
      </p:sp>
      <p:sp>
        <p:nvSpPr>
          <p:cNvPr id="5" name="Down Arrow 4"/>
          <p:cNvSpPr/>
          <p:nvPr/>
        </p:nvSpPr>
        <p:spPr>
          <a:xfrm>
            <a:off x="9291323" y="4276840"/>
            <a:ext cx="732123" cy="45540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6F4B9-D6C9-DA1A-4432-F16C76058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036"/>
          <a:stretch/>
        </p:blipFill>
        <p:spPr>
          <a:xfrm>
            <a:off x="846125" y="2142066"/>
            <a:ext cx="4497508" cy="33032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2ED380-0626-F378-A005-7A165F30168A}"/>
              </a:ext>
            </a:extLst>
          </p:cNvPr>
          <p:cNvSpPr/>
          <p:nvPr/>
        </p:nvSpPr>
        <p:spPr>
          <a:xfrm>
            <a:off x="5313569" y="4096631"/>
            <a:ext cx="782431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 sz="933" b="1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94200" y="279400"/>
            <a:ext cx="3454400" cy="870260"/>
            <a:chOff x="5867400" y="419100"/>
            <a:chExt cx="5181600" cy="1305390"/>
          </a:xfrm>
        </p:grpSpPr>
        <p:sp>
          <p:nvSpPr>
            <p:cNvPr id="4" name="Rounded Rectangle 3"/>
            <p:cNvSpPr/>
            <p:nvPr/>
          </p:nvSpPr>
          <p:spPr>
            <a:xfrm>
              <a:off x="6096000" y="419100"/>
              <a:ext cx="4724400" cy="1066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657690"/>
              <a:ext cx="5181600" cy="1066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GHI NHỚ</a:t>
              </a:r>
            </a:p>
          </p:txBody>
        </p:sp>
      </p:grpSp>
      <p:sp>
        <p:nvSpPr>
          <p:cNvPr id="8" name="Round Single Corner Rectangle 7"/>
          <p:cNvSpPr/>
          <p:nvPr/>
        </p:nvSpPr>
        <p:spPr>
          <a:xfrm>
            <a:off x="4521868" y="1312622"/>
            <a:ext cx="5291666" cy="1310411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7" name="Round Single Corner Rectangle 26"/>
          <p:cNvSpPr/>
          <p:nvPr/>
        </p:nvSpPr>
        <p:spPr>
          <a:xfrm>
            <a:off x="4521868" y="3093545"/>
            <a:ext cx="4688346" cy="754212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Hai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8" name="Round Single Corner Rectangle 27"/>
          <p:cNvSpPr/>
          <p:nvPr/>
        </p:nvSpPr>
        <p:spPr>
          <a:xfrm>
            <a:off x="4521868" y="5030515"/>
            <a:ext cx="5373983" cy="13716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tổng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hai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khác</a:t>
            </a:r>
            <a:endParaRPr lang="en-US" sz="2667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A8153-D39F-2862-3D6D-3DAB696B3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8" r="18300" b="74402"/>
          <a:stretch/>
        </p:blipFill>
        <p:spPr>
          <a:xfrm>
            <a:off x="1190564" y="990600"/>
            <a:ext cx="2493578" cy="1710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71C81-62EE-A924-2672-8C339B433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76"/>
          <a:stretch/>
        </p:blipFill>
        <p:spPr>
          <a:xfrm>
            <a:off x="648605" y="4261712"/>
            <a:ext cx="3454400" cy="247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3F356-DEAB-6510-EA36-DA7436C6F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10" b="44447"/>
          <a:stretch/>
        </p:blipFill>
        <p:spPr>
          <a:xfrm>
            <a:off x="648605" y="2623033"/>
            <a:ext cx="3454400" cy="16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A200C-13AA-51C7-0DE0-81611306CB5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4301C28-FBDF-88C8-108B-910A49AD7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804533-0F5C-51D7-F03F-CAD75901030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hlinkClick r:id="rId11" action="ppaction://hlinksldjump"/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716871" y="4731534"/>
            <a:ext cx="129041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Ciel Cadena" panose="02000503000000020004" pitchFamily="50" charset="0"/>
              </a:rPr>
              <a:t>đầu</a:t>
            </a:r>
            <a:endParaRPr lang="en-US" sz="3200" dirty="0"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8A851-89FF-4F6A-E8FC-DA2B00F918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838907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838907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906469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3077516" y="453973"/>
              <a:ext cx="4737981" cy="18923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Diện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tích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sau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gồm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bao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nhiêu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</a:rPr>
                <a:t>vuông</a:t>
              </a:r>
              <a:r>
                <a:rPr lang="en-US" sz="2400" b="0" i="0" dirty="0">
                  <a:solidFill>
                    <a:srgbClr val="000000"/>
                  </a:solidFill>
                  <a:effectLst/>
                </a:rPr>
                <a:t>? 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11286" y="5075962"/>
                <a:ext cx="501662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D81C9-9DB4-C6A0-D9FA-A98F3013304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82246"/>
          <a:stretch/>
        </p:blipFill>
        <p:spPr>
          <a:xfrm>
            <a:off x="7815497" y="-34704"/>
            <a:ext cx="2177003" cy="2426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DFB9D-0514-C467-B64A-71EC228B74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1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1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2879B0-0D95-41F4-AF6C-356C03398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246" y="244744"/>
            <a:ext cx="9961727" cy="2554445"/>
          </a:xfrm>
          <a:prstGeom prst="rect">
            <a:avLst/>
          </a:prstGeom>
        </p:spPr>
      </p:pic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11286" y="5075962"/>
                <a:ext cx="501662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0A609-FEF9-7F32-6416-76A974E489B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589" t="-1" r="51742" b="-7218"/>
          <a:stretch/>
        </p:blipFill>
        <p:spPr>
          <a:xfrm>
            <a:off x="7697420" y="372445"/>
            <a:ext cx="2913822" cy="189234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2E614F-8DF2-F229-48F6-2095E68E7F54}"/>
              </a:ext>
            </a:extLst>
          </p:cNvPr>
          <p:cNvSpPr/>
          <p:nvPr/>
        </p:nvSpPr>
        <p:spPr>
          <a:xfrm>
            <a:off x="2775002" y="559849"/>
            <a:ext cx="4633811" cy="1892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gồm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ô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?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FD927-6E4F-3115-BDC0-85F8BFC834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3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3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2879B0-0D95-41F4-AF6C-356C03398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578" y="246435"/>
            <a:ext cx="9961727" cy="2554445"/>
          </a:xfrm>
          <a:prstGeom prst="rect">
            <a:avLst/>
          </a:prstGeom>
        </p:spPr>
      </p:pic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715"/>
            <a:ext cx="4046704" cy="2329805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11286" y="5075962"/>
                <a:ext cx="501662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7D65F-8537-513B-6290-0D7C3A506A6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6193" r="29194" b="-65563"/>
          <a:stretch/>
        </p:blipFill>
        <p:spPr>
          <a:xfrm>
            <a:off x="7515135" y="595900"/>
            <a:ext cx="2300725" cy="30624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63584F-DD02-9EE5-610B-EAF6269348F1}"/>
              </a:ext>
            </a:extLst>
          </p:cNvPr>
          <p:cNvSpPr/>
          <p:nvPr/>
        </p:nvSpPr>
        <p:spPr>
          <a:xfrm>
            <a:off x="3044060" y="497785"/>
            <a:ext cx="4633811" cy="1892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gồm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ô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?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08259-6973-C7A2-A8EA-0CDB760501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48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2879B0-0D95-41F4-AF6C-356C03398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000" y="269543"/>
            <a:ext cx="9961727" cy="2554445"/>
          </a:xfrm>
          <a:prstGeom prst="rect">
            <a:avLst/>
          </a:prstGeom>
        </p:spPr>
      </p:pic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11286" y="5075962"/>
                <a:ext cx="501662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/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FDA2F55-E708-4EE1-A240-2D67B5AA9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AACE03CF-63A4-4F98-9320-28D8E9C8A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DFC803-C679-D518-AA0F-6609771742B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1009"/>
          <a:stretch/>
        </p:blipFill>
        <p:spPr>
          <a:xfrm>
            <a:off x="7434002" y="261273"/>
            <a:ext cx="2930522" cy="2000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2E614F-8DF2-F229-48F6-2095E68E7F54}"/>
              </a:ext>
            </a:extLst>
          </p:cNvPr>
          <p:cNvSpPr/>
          <p:nvPr/>
        </p:nvSpPr>
        <p:spPr>
          <a:xfrm>
            <a:off x="2882508" y="406899"/>
            <a:ext cx="4633811" cy="1892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gồm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ô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?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5B4D3-9C90-8EB6-92DD-59F3D3A86E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0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1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1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0"/>
            <a:ext cx="1226431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405A3-78B6-4E91-A178-4FF453E2B212}"/>
              </a:ext>
            </a:extLst>
          </p:cNvPr>
          <p:cNvSpPr/>
          <p:nvPr/>
        </p:nvSpPr>
        <p:spPr>
          <a:xfrm>
            <a:off x="1701802" y="3124200"/>
            <a:ext cx="8991599" cy="394074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 QUÝ THẦY  CÔ  VỀ DỰ </a:t>
            </a:r>
          </a:p>
          <a:p>
            <a:pPr algn="ctr">
              <a:lnSpc>
                <a:spcPct val="200000"/>
              </a:lnSpc>
            </a:pP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DẠY </a:t>
            </a: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3D26C-7065-4820-AD68-5E07B01B7645}"/>
              </a:ext>
            </a:extLst>
          </p:cNvPr>
          <p:cNvSpPr txBox="1"/>
          <p:nvPr/>
        </p:nvSpPr>
        <p:spPr>
          <a:xfrm>
            <a:off x="3581401" y="228601"/>
            <a:ext cx="4960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QUY 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PH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ỚC MỸ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5ED6A7-A5A2-4392-89C7-30CDE01EC453}"/>
              </a:ext>
            </a:extLst>
          </p:cNvPr>
          <p:cNvCxnSpPr/>
          <p:nvPr/>
        </p:nvCxnSpPr>
        <p:spPr>
          <a:xfrm>
            <a:off x="4267200" y="9906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97B001-7373-467C-A1B2-6252F7BCF5F7}"/>
              </a:ext>
            </a:extLst>
          </p:cNvPr>
          <p:cNvSpPr txBox="1"/>
          <p:nvPr/>
        </p:nvSpPr>
        <p:spPr>
          <a:xfrm>
            <a:off x="3703481" y="3962401"/>
            <a:ext cx="527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TÂM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327927" y="4765964"/>
            <a:ext cx="13235781" cy="127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4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93: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hình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23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74" y="3818891"/>
            <a:ext cx="9986193" cy="186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u="sng" dirty="0" err="1"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667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u="sng" dirty="0" err="1"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667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u="sng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667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u="sng" dirty="0" err="1"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2667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u="sng" dirty="0" err="1">
                <a:latin typeface="UTM Avo" panose="02040603050506020204" pitchFamily="18" charset="0"/>
                <a:cs typeface="Arial" pitchFamily="34" charset="0"/>
              </a:rPr>
              <a:t>hỏi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a)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b)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lớn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hơn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A547F7-DF36-50F2-73C5-E881CB8EC666}"/>
              </a:ext>
            </a:extLst>
          </p:cNvPr>
          <p:cNvGrpSpPr/>
          <p:nvPr/>
        </p:nvGrpSpPr>
        <p:grpSpPr>
          <a:xfrm>
            <a:off x="309274" y="917061"/>
            <a:ext cx="11049545" cy="2572278"/>
            <a:chOff x="309274" y="917061"/>
            <a:chExt cx="11049545" cy="2572278"/>
          </a:xfrm>
        </p:grpSpPr>
        <p:sp>
          <p:nvSpPr>
            <p:cNvPr id="2" name="Rectangle 1">
              <a:hlinkClick r:id="rId3"/>
            </p:cNvPr>
            <p:cNvSpPr/>
            <p:nvPr/>
          </p:nvSpPr>
          <p:spPr>
            <a:xfrm>
              <a:off x="464490" y="917061"/>
              <a:ext cx="10894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 b="1" dirty="0">
                  <a:latin typeface="+mn-lt"/>
                  <a:cs typeface="Arial" pitchFamily="34" charset="0"/>
                </a:rPr>
                <a:t>Bài 2: Các hình dưới đây được tạo thành từ các ô vuông như nhau: </a:t>
              </a:r>
              <a:endParaRPr lang="en-US" sz="24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2BBEB6-AEB1-4DB6-94EA-70DA4E7E0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274" y="1708278"/>
              <a:ext cx="10802884" cy="1781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1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38183" y="4221484"/>
            <a:ext cx="8984201" cy="609600"/>
            <a:chOff x="1828800" y="6057900"/>
            <a:chExt cx="1434042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28800" y="6119729"/>
              <a:ext cx="0" cy="8525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534400" y="6057900"/>
              <a:ext cx="0" cy="914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169220" y="6119728"/>
              <a:ext cx="0" cy="8525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>
            <a:cxnSpLocks/>
          </p:cNvCxnSpPr>
          <p:nvPr/>
        </p:nvCxnSpPr>
        <p:spPr>
          <a:xfrm>
            <a:off x="1438183" y="4811591"/>
            <a:ext cx="898420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05878" y="5024372"/>
            <a:ext cx="2319249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ô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vuông</a:t>
            </a:r>
            <a:endParaRPr lang="en-US" sz="2667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FDDA0C-01B3-493E-A225-DCD03D834762}"/>
              </a:ext>
            </a:extLst>
          </p:cNvPr>
          <p:cNvGrpSpPr/>
          <p:nvPr/>
        </p:nvGrpSpPr>
        <p:grpSpPr>
          <a:xfrm>
            <a:off x="694558" y="996061"/>
            <a:ext cx="10802884" cy="3266642"/>
            <a:chOff x="694558" y="954842"/>
            <a:chExt cx="10802884" cy="3266642"/>
          </a:xfrm>
        </p:grpSpPr>
        <p:sp>
          <p:nvSpPr>
            <p:cNvPr id="2" name="Rectangle 1"/>
            <p:cNvSpPr/>
            <p:nvPr/>
          </p:nvSpPr>
          <p:spPr>
            <a:xfrm>
              <a:off x="850870" y="1590224"/>
              <a:ext cx="6522940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Những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bằng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nhau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: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1FED7B-B109-8C28-DACB-55AAA1299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558" y="2440423"/>
              <a:ext cx="10802884" cy="178106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C1B92B-37A1-88A7-B630-8531D0A345E8}"/>
                </a:ext>
              </a:extLst>
            </p:cNvPr>
            <p:cNvSpPr txBox="1"/>
            <p:nvPr/>
          </p:nvSpPr>
          <p:spPr>
            <a:xfrm>
              <a:off x="850870" y="954842"/>
              <a:ext cx="60977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latin typeface="+mn-lt"/>
                  <a:cs typeface="Arial" pitchFamily="34" charset="0"/>
                </a:rPr>
                <a:t>Bài 2: 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46666" y="3910709"/>
            <a:ext cx="951675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ô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37932" y="3910709"/>
            <a:ext cx="951675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 ô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82739" y="3890089"/>
            <a:ext cx="951675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ô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50720" y="3910709"/>
            <a:ext cx="951675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5 ô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18701" y="3910709"/>
            <a:ext cx="951675" cy="7112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ô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70839" y="5096488"/>
            <a:ext cx="9573262" cy="660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Vì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5 &gt; 4 =&gt;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D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lớn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hơn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B510F5-C27E-7C3F-C8D3-7098C7F775C9}"/>
              </a:ext>
            </a:extLst>
          </p:cNvPr>
          <p:cNvGrpSpPr/>
          <p:nvPr/>
        </p:nvGrpSpPr>
        <p:grpSpPr>
          <a:xfrm>
            <a:off x="510739" y="836288"/>
            <a:ext cx="10848173" cy="3028746"/>
            <a:chOff x="510739" y="836288"/>
            <a:chExt cx="10848173" cy="3028746"/>
          </a:xfrm>
        </p:grpSpPr>
        <p:sp>
          <p:nvSpPr>
            <p:cNvPr id="2" name="Rectangle 1"/>
            <p:cNvSpPr/>
            <p:nvPr/>
          </p:nvSpPr>
          <p:spPr>
            <a:xfrm>
              <a:off x="510739" y="1431312"/>
              <a:ext cx="7661072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667" b="1" dirty="0">
                  <a:latin typeface="+mn-lt"/>
                  <a:cs typeface="Arial" pitchFamily="34" charset="0"/>
                </a:rPr>
                <a:t>Hình</a:t>
              </a:r>
              <a:r>
                <a:rPr lang="en-US" sz="2667" b="1" dirty="0">
                  <a:latin typeface="+mn-lt"/>
                  <a:cs typeface="Arial" pitchFamily="34" charset="0"/>
                </a:rPr>
                <a:t> </a:t>
              </a:r>
              <a:r>
                <a:rPr lang="vi-VN" sz="2667" b="1" dirty="0">
                  <a:latin typeface="+mn-lt"/>
                  <a:cs typeface="Arial" pitchFamily="34" charset="0"/>
                </a:rPr>
                <a:t>có diện tích lớn hơn diện tích hình A</a:t>
              </a:r>
              <a:r>
                <a:rPr lang="en-US" sz="2667" b="1" dirty="0">
                  <a:latin typeface="+mn-lt"/>
                  <a:cs typeface="Arial" pitchFamily="34" charset="0"/>
                </a:rPr>
                <a:t>: </a:t>
              </a:r>
              <a:endParaRPr lang="en-US" sz="2667" dirty="0">
                <a:latin typeface="+mn-lt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00C82C-D8B2-D6F8-C3A9-7186F55BB8A0}"/>
                </a:ext>
              </a:extLst>
            </p:cNvPr>
            <p:cNvSpPr txBox="1"/>
            <p:nvPr/>
          </p:nvSpPr>
          <p:spPr>
            <a:xfrm>
              <a:off x="510739" y="836288"/>
              <a:ext cx="60977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latin typeface="+mn-lt"/>
                  <a:cs typeface="Arial" pitchFamily="34" charset="0"/>
                </a:rPr>
                <a:t>Bài 2: </a:t>
              </a:r>
              <a:endParaRPr lang="en-US" sz="2800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AAB86-EC6A-43BC-5F2E-42B20DC1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028" y="2083973"/>
              <a:ext cx="10802884" cy="1781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0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E004CB-87DF-56B0-62B3-A99551915F65}"/>
              </a:ext>
            </a:extLst>
          </p:cNvPr>
          <p:cNvGrpSpPr/>
          <p:nvPr/>
        </p:nvGrpSpPr>
        <p:grpSpPr>
          <a:xfrm>
            <a:off x="174661" y="4530903"/>
            <a:ext cx="10171415" cy="1880171"/>
            <a:chOff x="174661" y="4530903"/>
            <a:chExt cx="10171415" cy="18801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9FF878-A299-7A9B-C742-658231239612}"/>
                </a:ext>
              </a:extLst>
            </p:cNvPr>
            <p:cNvSpPr/>
            <p:nvPr/>
          </p:nvSpPr>
          <p:spPr>
            <a:xfrm>
              <a:off x="174661" y="4530903"/>
              <a:ext cx="10171415" cy="18801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5600" y="4592538"/>
              <a:ext cx="9804400" cy="1675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a)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gồm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mấy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?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gồm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mấy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?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C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gồm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mấy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b) So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sánh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tổng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C. 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0160000" y="2289909"/>
            <a:ext cx="2002662" cy="46052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F831C8-4D9E-FBFF-D22E-44619CDE0941}"/>
              </a:ext>
            </a:extLst>
          </p:cNvPr>
          <p:cNvGrpSpPr/>
          <p:nvPr/>
        </p:nvGrpSpPr>
        <p:grpSpPr>
          <a:xfrm>
            <a:off x="355600" y="941546"/>
            <a:ext cx="9451537" cy="3589357"/>
            <a:chOff x="355600" y="941546"/>
            <a:chExt cx="9451537" cy="3589357"/>
          </a:xfrm>
        </p:grpSpPr>
        <p:sp>
          <p:nvSpPr>
            <p:cNvPr id="2" name="Rectangle 1">
              <a:hlinkClick r:id="rId5"/>
            </p:cNvPr>
            <p:cNvSpPr/>
            <p:nvPr/>
          </p:nvSpPr>
          <p:spPr>
            <a:xfrm>
              <a:off x="355600" y="941546"/>
              <a:ext cx="9183924" cy="502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Bài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3. Quan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sát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rồi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thực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yêu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cầu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  <a:cs typeface="Arial" pitchFamily="34" charset="0"/>
                </a:rPr>
                <a:t>sau</a:t>
              </a:r>
              <a:r>
                <a:rPr lang="en-US" sz="2667" b="1" dirty="0">
                  <a:latin typeface="UTM Avo" panose="02040603050506020204" pitchFamily="18" charset="0"/>
                  <a:cs typeface="Arial" pitchFamily="34" charset="0"/>
                </a:rPr>
                <a:t>:</a:t>
              </a:r>
              <a:endParaRPr lang="en-US" sz="2667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0926C2-274E-FA32-9B53-1ED702065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634" y="1686963"/>
              <a:ext cx="9203503" cy="2843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7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82757"/>
              </p:ext>
            </p:extLst>
          </p:nvPr>
        </p:nvGraphicFramePr>
        <p:xfrm>
          <a:off x="4267200" y="1549400"/>
          <a:ext cx="68072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Hình</a:t>
                      </a:r>
                      <a:endParaRPr lang="en-US" sz="27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Số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 ô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itchFamily="34" charset="0"/>
                        </a:rPr>
                        <a:t>vuông</a:t>
                      </a:r>
                      <a:endParaRPr lang="en-US" sz="27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945277" y="2349835"/>
            <a:ext cx="660400" cy="5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10</a:t>
            </a:r>
            <a:endParaRPr lang="en-US" sz="933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70800" y="2364484"/>
            <a:ext cx="660400" cy="5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18</a:t>
            </a:r>
            <a:endParaRPr lang="en-US" sz="933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10800" y="2347551"/>
            <a:ext cx="660400" cy="5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sz="933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9147" y="3314202"/>
            <a:ext cx="7588937" cy="1121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19" indent="-38101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A: 18 ô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Tổng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C: 10 + 8 = 18 ô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4233467" y="5003800"/>
            <a:ext cx="846533" cy="71120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96902" y="4829250"/>
            <a:ext cx="6028267" cy="1292661"/>
            <a:chOff x="7848600" y="7252285"/>
            <a:chExt cx="9042400" cy="1938992"/>
          </a:xfrm>
        </p:grpSpPr>
        <p:sp>
          <p:nvSpPr>
            <p:cNvPr id="9" name="Rounded Rectangle 8"/>
            <p:cNvSpPr/>
            <p:nvPr/>
          </p:nvSpPr>
          <p:spPr>
            <a:xfrm>
              <a:off x="7848600" y="7252285"/>
              <a:ext cx="9042400" cy="19389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50199" y="7309320"/>
              <a:ext cx="8839200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A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bằng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tổng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B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8B847C-B584-3855-1087-E93F51233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264"/>
          <a:stretch/>
        </p:blipFill>
        <p:spPr>
          <a:xfrm>
            <a:off x="-13492" y="1179581"/>
            <a:ext cx="4117222" cy="2843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F655B-4078-C834-28EE-1BD4754D8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5"/>
          <a:stretch/>
        </p:blipFill>
        <p:spPr>
          <a:xfrm>
            <a:off x="-350875" y="3886630"/>
            <a:ext cx="4894863" cy="28439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3F83EA-5F87-D858-86CA-91A5DA94B257}"/>
              </a:ext>
            </a:extLst>
          </p:cNvPr>
          <p:cNvSpPr txBox="1"/>
          <p:nvPr/>
        </p:nvSpPr>
        <p:spPr>
          <a:xfrm>
            <a:off x="115587" y="758012"/>
            <a:ext cx="6272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  <a:cs typeface="Arial" pitchFamily="34" charset="0"/>
              </a:rPr>
              <a:t> 3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8000" y="1909573"/>
            <a:ext cx="4470400" cy="3327400"/>
            <a:chOff x="341674" y="3048000"/>
            <a:chExt cx="6705600" cy="49911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341674" y="3390900"/>
              <a:ext cx="6553200" cy="44196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4074" y="3543300"/>
              <a:ext cx="6553200" cy="449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89374" y="3950718"/>
              <a:ext cx="5562600" cy="37185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thể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ra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thành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nhiều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nhỏ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thì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tổng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không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thay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latin typeface="UTM Avo" panose="02040603050506020204" pitchFamily="18" charset="0"/>
                  <a:cs typeface="Arial" pitchFamily="34" charset="0"/>
                </a:rPr>
                <a:t>đổi</a:t>
              </a:r>
              <a:r>
                <a:rPr lang="en-US" sz="2667" dirty="0">
                  <a:latin typeface="UTM Avo" panose="02040603050506020204" pitchFamily="18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62000" y="3048000"/>
              <a:ext cx="2209800" cy="9027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Lưu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ý: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5600" y="1444753"/>
            <a:ext cx="574040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F52EA-145D-EBB4-C485-30D0AF563A10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DA000F0-181C-2B2E-F2A0-3DBFF1A49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CF0817-FE04-8962-064E-BABEDF0A8D1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538822" y="1329841"/>
            <a:ext cx="320312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4.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  <a:endParaRPr lang="en-US" sz="2667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081" y="2064925"/>
            <a:ext cx="594360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giống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phủ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kín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bìa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Đếm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sử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 </a:t>
            </a: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bìa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0DFCF-4D98-531C-C57D-33A5CEC07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681" y="1455238"/>
            <a:ext cx="5462811" cy="42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461" y="1100160"/>
            <a:ext cx="75729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1.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dưới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0400" y="2438401"/>
            <a:ext cx="3683000" cy="408343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6" y="1892899"/>
            <a:ext cx="5866829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ardrop 22"/>
          <p:cNvSpPr/>
          <p:nvPr/>
        </p:nvSpPr>
        <p:spPr>
          <a:xfrm>
            <a:off x="2838073" y="4989661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ardrop 25"/>
          <p:cNvSpPr/>
          <p:nvPr/>
        </p:nvSpPr>
        <p:spPr>
          <a:xfrm rot="16043364">
            <a:off x="3879101" y="4989660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ardrop 26"/>
          <p:cNvSpPr/>
          <p:nvPr/>
        </p:nvSpPr>
        <p:spPr>
          <a:xfrm flipV="1">
            <a:off x="2803901" y="3967685"/>
            <a:ext cx="863600" cy="902547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ardrop 27"/>
          <p:cNvSpPr/>
          <p:nvPr/>
        </p:nvSpPr>
        <p:spPr>
          <a:xfrm rot="16043364" flipH="1">
            <a:off x="3785233" y="3988074"/>
            <a:ext cx="902547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4887" y="4244156"/>
            <a:ext cx="444352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1520" y="4182996"/>
            <a:ext cx="40588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5915" y="5185498"/>
            <a:ext cx="468398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2280" y="5179387"/>
            <a:ext cx="43794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8400" y="4036535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18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10667" y="3999632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17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93800" y="5068913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19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36067" y="5032010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16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6" grpId="1" animBg="1"/>
      <p:bldP spid="27" grpId="0" animBg="1"/>
      <p:bldP spid="28" grpId="0" animBg="1"/>
      <p:bldP spid="24" grpId="0" animBg="1"/>
      <p:bldP spid="30" grpId="0" animBg="1"/>
      <p:bldP spid="31" grpId="0" animBg="1"/>
      <p:bldP spid="31" grpId="1" animBg="1"/>
      <p:bldP spid="32" grpId="0" animBg="1"/>
      <p:bldP spid="25" grpId="0" animBg="1"/>
      <p:bldP spid="34" grpId="0" animBg="1"/>
      <p:bldP spid="35" grpId="0" animBg="1"/>
      <p:bldP spid="36" grpId="0" animBg="1"/>
      <p:bldP spid="3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020" y="1281550"/>
            <a:ext cx="814197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2.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dưới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lớn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01312" y="3348566"/>
            <a:ext cx="2862088" cy="3173269"/>
          </a:xfrm>
          <a:prstGeom prst="rect">
            <a:avLst/>
          </a:prstGeom>
        </p:spPr>
      </p:pic>
      <p:sp>
        <p:nvSpPr>
          <p:cNvPr id="23" name="Teardrop 22"/>
          <p:cNvSpPr/>
          <p:nvPr/>
        </p:nvSpPr>
        <p:spPr>
          <a:xfrm>
            <a:off x="3769407" y="5043255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ardrop 25"/>
          <p:cNvSpPr/>
          <p:nvPr/>
        </p:nvSpPr>
        <p:spPr>
          <a:xfrm rot="16043364">
            <a:off x="4810435" y="5043255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ardrop 26"/>
          <p:cNvSpPr/>
          <p:nvPr/>
        </p:nvSpPr>
        <p:spPr>
          <a:xfrm flipV="1">
            <a:off x="3735234" y="4021279"/>
            <a:ext cx="863600" cy="902547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ardrop 27"/>
          <p:cNvSpPr/>
          <p:nvPr/>
        </p:nvSpPr>
        <p:spPr>
          <a:xfrm rot="16043364" flipH="1">
            <a:off x="4716567" y="4041669"/>
            <a:ext cx="902547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6220" y="4297750"/>
            <a:ext cx="444352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2854" y="4236591"/>
            <a:ext cx="40588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7248" y="5239093"/>
            <a:ext cx="468398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3614" y="5232982"/>
            <a:ext cx="43794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9733" y="4090130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</a:t>
            </a:r>
            <a:endParaRPr lang="en-US" sz="933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42000" y="4053226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  <a:endParaRPr lang="en-US" sz="933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25133" y="5122508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D</a:t>
            </a:r>
            <a:endParaRPr lang="en-US" sz="933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7400" y="5085604"/>
            <a:ext cx="147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C</a:t>
            </a:r>
            <a:endParaRPr lang="en-US" sz="933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83367"/>
            <a:ext cx="1371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1219200" y="238336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1"/>
            <a:endCxn id="3" idx="3"/>
          </p:cNvCxnSpPr>
          <p:nvPr/>
        </p:nvCxnSpPr>
        <p:spPr>
          <a:xfrm>
            <a:off x="533400" y="2878667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99087" y="2383367"/>
            <a:ext cx="2096801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37" name="Straight Connector 36"/>
          <p:cNvCxnSpPr>
            <a:stCxn id="33" idx="1"/>
            <a:endCxn id="33" idx="3"/>
          </p:cNvCxnSpPr>
          <p:nvPr/>
        </p:nvCxnSpPr>
        <p:spPr>
          <a:xfrm>
            <a:off x="2399087" y="2878667"/>
            <a:ext cx="2096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84887" y="238336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84600" y="238336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12267" y="2357967"/>
            <a:ext cx="1371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41" name="Straight Connector 40"/>
          <p:cNvCxnSpPr>
            <a:stCxn id="40" idx="0"/>
            <a:endCxn id="40" idx="2"/>
          </p:cNvCxnSpPr>
          <p:nvPr/>
        </p:nvCxnSpPr>
        <p:spPr>
          <a:xfrm>
            <a:off x="5698067" y="235796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1"/>
            <a:endCxn id="40" idx="3"/>
          </p:cNvCxnSpPr>
          <p:nvPr/>
        </p:nvCxnSpPr>
        <p:spPr>
          <a:xfrm>
            <a:off x="5012267" y="2853267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>
            <a:off x="6383867" y="2357967"/>
            <a:ext cx="728133" cy="4953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43" name="Right Triangle 42"/>
          <p:cNvSpPr/>
          <p:nvPr/>
        </p:nvSpPr>
        <p:spPr>
          <a:xfrm flipV="1">
            <a:off x="6383867" y="2861105"/>
            <a:ext cx="728133" cy="48746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67600" y="2383367"/>
            <a:ext cx="1371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45" name="Straight Connector 44"/>
          <p:cNvCxnSpPr>
            <a:stCxn id="44" idx="0"/>
            <a:endCxn id="44" idx="2"/>
          </p:cNvCxnSpPr>
          <p:nvPr/>
        </p:nvCxnSpPr>
        <p:spPr>
          <a:xfrm>
            <a:off x="8153400" y="2383367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1"/>
            <a:endCxn id="44" idx="3"/>
          </p:cNvCxnSpPr>
          <p:nvPr/>
        </p:nvCxnSpPr>
        <p:spPr>
          <a:xfrm>
            <a:off x="7467600" y="2878667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Triangle 46"/>
          <p:cNvSpPr/>
          <p:nvPr/>
        </p:nvSpPr>
        <p:spPr>
          <a:xfrm flipV="1">
            <a:off x="8839200" y="2383367"/>
            <a:ext cx="711200" cy="486833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39200" y="2878667"/>
            <a:ext cx="711200" cy="495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358" y="3373967"/>
            <a:ext cx="12522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9534" y="3373967"/>
            <a:ext cx="12298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92691" y="3373967"/>
            <a:ext cx="12763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15462" y="3382906"/>
            <a:ext cx="124906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7520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7" grpId="0" animBg="1"/>
      <p:bldP spid="28" grpId="0" animBg="1"/>
      <p:bldP spid="28" grpId="1" animBg="1"/>
      <p:bldP spid="24" grpId="0" animBg="1"/>
      <p:bldP spid="30" grpId="0" animBg="1"/>
      <p:bldP spid="30" grpId="1" animBg="1"/>
      <p:bldP spid="31" grpId="0" animBg="1"/>
      <p:bldP spid="32" grpId="0" animBg="1"/>
      <p:bldP spid="25" grpId="0" animBg="1"/>
      <p:bldP spid="34" grpId="0" animBg="1"/>
      <p:bldP spid="34" grpId="1" animBg="1"/>
      <p:bldP spid="35" grpId="0" animBg="1"/>
      <p:bldP spid="36" grpId="0" animBg="1"/>
      <p:bldP spid="3" grpId="0" animBg="1"/>
      <p:bldP spid="33" grpId="0" animBg="1"/>
      <p:bldP spid="40" grpId="0" animBg="1"/>
      <p:bldP spid="18" grpId="0" animBg="1"/>
      <p:bldP spid="43" grpId="0" animBg="1"/>
      <p:bldP spid="44" grpId="0" animBg="1"/>
      <p:bldP spid="47" grpId="0" animBg="1"/>
      <p:bldP spid="19" grpId="0" animBg="1"/>
      <p:bldP spid="20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7336" y="892165"/>
            <a:ext cx="11264622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nói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nghe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thông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tin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bức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cs typeface="Arial" pitchFamily="34" charset="0"/>
              </a:rPr>
              <a:t>tranh</a:t>
            </a:r>
            <a:r>
              <a:rPr lang="en-US" sz="2933" dirty="0">
                <a:latin typeface="UTM Avo" panose="02040603050506020204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DFD26-B5FA-1E2A-F563-0D0996A3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" y="1786269"/>
            <a:ext cx="9468909" cy="371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109203"/>
            <a:ext cx="69557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3.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Phát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biểu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dưới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21000" y="4318481"/>
            <a:ext cx="2450867" cy="2717338"/>
          </a:xfrm>
          <a:prstGeom prst="rect">
            <a:avLst/>
          </a:prstGeom>
        </p:spPr>
      </p:pic>
      <p:sp>
        <p:nvSpPr>
          <p:cNvPr id="23" name="Teardrop 22"/>
          <p:cNvSpPr/>
          <p:nvPr/>
        </p:nvSpPr>
        <p:spPr>
          <a:xfrm>
            <a:off x="6776441" y="3080384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ardrop 25"/>
          <p:cNvSpPr/>
          <p:nvPr/>
        </p:nvSpPr>
        <p:spPr>
          <a:xfrm rot="16043364">
            <a:off x="7817469" y="3080383"/>
            <a:ext cx="863600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ardrop 26"/>
          <p:cNvSpPr/>
          <p:nvPr/>
        </p:nvSpPr>
        <p:spPr>
          <a:xfrm flipV="1">
            <a:off x="6742269" y="2058408"/>
            <a:ext cx="863600" cy="902547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ardrop 27"/>
          <p:cNvSpPr/>
          <p:nvPr/>
        </p:nvSpPr>
        <p:spPr>
          <a:xfrm rot="16043364" flipH="1">
            <a:off x="7723601" y="2078797"/>
            <a:ext cx="902547" cy="8636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3255" y="2334879"/>
            <a:ext cx="444352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9888" y="2273719"/>
            <a:ext cx="40588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64283" y="3276221"/>
            <a:ext cx="468398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0648" y="3270110"/>
            <a:ext cx="437940" cy="50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  <a:endParaRPr lang="en-US" sz="933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0800" y="2127258"/>
            <a:ext cx="274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&gt;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49034" y="2090355"/>
            <a:ext cx="3114365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=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0800" y="3159636"/>
            <a:ext cx="2743200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&lt;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74435" y="3122733"/>
            <a:ext cx="3097432" cy="766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A, B, C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744" y="1728627"/>
            <a:ext cx="3295273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>
          <a:xfrm>
            <a:off x="210744" y="2338227"/>
            <a:ext cx="3295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2217" y="1728627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58381" y="1728627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4809" y="1728627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9220"/>
          <p:cNvSpPr/>
          <p:nvPr/>
        </p:nvSpPr>
        <p:spPr>
          <a:xfrm>
            <a:off x="203200" y="3742033"/>
            <a:ext cx="1647637" cy="1956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44" name="Straight Connector 43"/>
          <p:cNvCxnSpPr>
            <a:endCxn id="9221" idx="2"/>
          </p:cNvCxnSpPr>
          <p:nvPr/>
        </p:nvCxnSpPr>
        <p:spPr>
          <a:xfrm>
            <a:off x="1010085" y="3742033"/>
            <a:ext cx="16934" cy="195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3200" y="4419922"/>
            <a:ext cx="16551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4627" y="5080322"/>
            <a:ext cx="16551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Rectangle 9228"/>
          <p:cNvSpPr/>
          <p:nvPr/>
        </p:nvSpPr>
        <p:spPr>
          <a:xfrm>
            <a:off x="1858381" y="3742034"/>
            <a:ext cx="1647637" cy="6778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cxnSp>
        <p:nvCxnSpPr>
          <p:cNvPr id="55" name="Straight Connector 54"/>
          <p:cNvCxnSpPr>
            <a:endCxn id="9229" idx="2"/>
          </p:cNvCxnSpPr>
          <p:nvPr/>
        </p:nvCxnSpPr>
        <p:spPr>
          <a:xfrm>
            <a:off x="2682199" y="3742033"/>
            <a:ext cx="1" cy="67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9230"/>
          <p:cNvSpPr txBox="1"/>
          <p:nvPr/>
        </p:nvSpPr>
        <p:spPr>
          <a:xfrm>
            <a:off x="1276128" y="3120927"/>
            <a:ext cx="12522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90101" y="5219103"/>
            <a:ext cx="12298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8142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7" grpId="0" animBg="1"/>
      <p:bldP spid="28" grpId="0" animBg="1"/>
      <p:bldP spid="28" grpId="1" animBg="1"/>
      <p:bldP spid="24" grpId="0" animBg="1"/>
      <p:bldP spid="30" grpId="0" animBg="1"/>
      <p:bldP spid="30" grpId="1" animBg="1"/>
      <p:bldP spid="31" grpId="0" animBg="1"/>
      <p:bldP spid="32" grpId="0" animBg="1"/>
      <p:bldP spid="25" grpId="0" animBg="1"/>
      <p:bldP spid="34" grpId="0" animBg="1"/>
      <p:bldP spid="34" grpId="1" animBg="1"/>
      <p:bldP spid="35" grpId="0" animBg="1"/>
      <p:bldP spid="36" grpId="0" animBg="1"/>
      <p:bldP spid="3" grpId="0" animBg="1"/>
      <p:bldP spid="9221" grpId="0" animBg="1"/>
      <p:bldP spid="9229" grpId="0" animBg="1"/>
      <p:bldP spid="9231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BE6C61-0F0F-0157-92B4-F12C7A8D9737}"/>
              </a:ext>
            </a:extLst>
          </p:cNvPr>
          <p:cNvSpPr/>
          <p:nvPr/>
        </p:nvSpPr>
        <p:spPr>
          <a:xfrm>
            <a:off x="1345915" y="1797978"/>
            <a:ext cx="7726166" cy="3441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các em biết thêm được điều gì?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F8AEE-6D76-C843-060A-E875EAD49AF8}"/>
              </a:ext>
            </a:extLst>
          </p:cNvPr>
          <p:cNvSpPr txBox="1"/>
          <p:nvPr/>
        </p:nvSpPr>
        <p:spPr>
          <a:xfrm>
            <a:off x="2025720" y="1032552"/>
            <a:ext cx="775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n-lt"/>
              </a:rPr>
              <a:t>HƯỚNG DẪN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98CFB3-EE2A-8567-E0F2-7712237B8274}"/>
              </a:ext>
            </a:extLst>
          </p:cNvPr>
          <p:cNvSpPr/>
          <p:nvPr/>
        </p:nvSpPr>
        <p:spPr>
          <a:xfrm>
            <a:off x="1743182" y="2003462"/>
            <a:ext cx="8322067" cy="3821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00"/>
                </a:solidFill>
                <a:effectLst/>
              </a:rPr>
              <a:t>Ôn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kiến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đã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học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cuộc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sống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934" y="6322097"/>
            <a:ext cx="12208933" cy="13088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56107" y="799937"/>
            <a:ext cx="8930585" cy="2022608"/>
            <a:chOff x="1920323" y="2107182"/>
            <a:chExt cx="13395877" cy="2046794"/>
          </a:xfrm>
          <a:noFill/>
        </p:grpSpPr>
        <p:sp>
          <p:nvSpPr>
            <p:cNvPr id="2" name="Rounded Rectangle 1"/>
            <p:cNvSpPr/>
            <p:nvPr/>
          </p:nvSpPr>
          <p:spPr>
            <a:xfrm>
              <a:off x="1920323" y="2107182"/>
              <a:ext cx="13395877" cy="2046794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76185" y="2107182"/>
              <a:ext cx="12884151" cy="18817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khái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niệm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toán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học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liên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quan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đến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“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phần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bề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mặt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phẳng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”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của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đó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667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“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Diện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tích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hình</a:t>
              </a:r>
              <a:r>
                <a:rPr lang="en-US" sz="2667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”.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09573" y="3991193"/>
            <a:ext cx="3421733" cy="24123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1790" y="5677886"/>
            <a:ext cx="3663011" cy="644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xanh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88934" y="3047030"/>
            <a:ext cx="3663011" cy="644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bàn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65067" y="5750838"/>
            <a:ext cx="3663011" cy="6442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bìa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sách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B5B438-B8E9-3B23-6852-87C2DF4394FE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619CA6F-39C8-3217-EC8F-0751E4B3C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7283D1-CFD6-18C3-24A2-2751E2D3EB7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900" y="855314"/>
            <a:ext cx="972093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phần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77097" y="1516010"/>
            <a:ext cx="49784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4729" y="3421009"/>
            <a:ext cx="4936067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9" name="Curved Right Arrow 8"/>
          <p:cNvSpPr/>
          <p:nvPr/>
        </p:nvSpPr>
        <p:spPr>
          <a:xfrm rot="21338683">
            <a:off x="3740894" y="1964747"/>
            <a:ext cx="567267" cy="9511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 rot="21338683">
            <a:off x="3817095" y="3847576"/>
            <a:ext cx="567267" cy="9511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729" y="2471541"/>
            <a:ext cx="7634071" cy="777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60" y="4358153"/>
            <a:ext cx="7569140" cy="777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1E86F-8229-90E2-C391-DB700D3F0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5" r="25171" b="74330"/>
          <a:stretch/>
        </p:blipFill>
        <p:spPr>
          <a:xfrm>
            <a:off x="-106249" y="1635072"/>
            <a:ext cx="4096880" cy="35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 animBg="1"/>
      <p:bldP spid="9" grpId="0" animBg="1"/>
      <p:bldP spid="16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404788"/>
            <a:ext cx="533400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so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sánh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352550" y="3345323"/>
            <a:ext cx="2921000" cy="28669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00" y="4405881"/>
            <a:ext cx="2341033" cy="965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UTM Avo" panose="020406030505060202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25067" y="1404788"/>
            <a:ext cx="5118571" cy="5025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3870" y="2667000"/>
            <a:ext cx="349026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006600"/>
            <a:ext cx="2286000" cy="55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07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0.02245 L 0.10091 0.03796 C 0.11927 0.05162 0.14675 0.05926 0.17565 0.05926 C 0.20859 0.05926 0.2349 0.05162 0.25339 0.03796 L 0.34167 -0.0224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A04B2A-A7A6-2FAB-DF6E-E7377AF1D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45" b="44692"/>
          <a:stretch/>
        </p:blipFill>
        <p:spPr>
          <a:xfrm>
            <a:off x="768264" y="2125466"/>
            <a:ext cx="7569702" cy="37543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8264" y="1089729"/>
            <a:ext cx="107997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phần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đang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chiếm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780854" y="2520972"/>
            <a:ext cx="20728" cy="2492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80854" y="2533865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593654" y="2520972"/>
            <a:ext cx="0" cy="1700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3654" y="4190287"/>
            <a:ext cx="1617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80854" y="5013931"/>
            <a:ext cx="2429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210788" y="4159465"/>
            <a:ext cx="0" cy="854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9161" y="2449054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9161" y="4937587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366361" y="3267276"/>
            <a:ext cx="0" cy="82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7773939" y="3277550"/>
            <a:ext cx="0" cy="7928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79161" y="4070372"/>
            <a:ext cx="0" cy="846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6179161" y="2449054"/>
            <a:ext cx="1996" cy="8423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7000428" y="2449054"/>
            <a:ext cx="0" cy="8423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6991961" y="4100624"/>
            <a:ext cx="8467" cy="816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66361" y="3267276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7008896" y="3267276"/>
            <a:ext cx="792252" cy="10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366361" y="4087306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88348" y="4100624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865722" y="2321326"/>
            <a:ext cx="2055599" cy="122902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8142854" y="3154612"/>
            <a:ext cx="1820711" cy="122902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Diện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7444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082" y="1206872"/>
            <a:ext cx="107997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Quan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phần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bề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mặt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mà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đang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“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chiếm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cs typeface="Arial" pitchFamily="34" charset="0"/>
              </a:rPr>
              <a:t>giữ</a:t>
            </a:r>
            <a:r>
              <a:rPr lang="en-US" sz="2667" dirty="0">
                <a:latin typeface="UTM Avo" panose="02040603050506020204" pitchFamily="18" charset="0"/>
                <a:cs typeface="Arial" pitchFamily="34" charset="0"/>
              </a:rPr>
              <a:t>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6760" y="5090862"/>
            <a:ext cx="4030133" cy="7535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83271" y="5182855"/>
            <a:ext cx="4030133" cy="7535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ô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91054" y="2726880"/>
            <a:ext cx="2925617" cy="1781649"/>
            <a:chOff x="5898574" y="4792069"/>
            <a:chExt cx="4388426" cy="2672474"/>
          </a:xfrm>
        </p:grpSpPr>
        <p:pic>
          <p:nvPicPr>
            <p:cNvPr id="3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898574" y="4792069"/>
              <a:ext cx="4388426" cy="26724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64240" y="6161157"/>
              <a:ext cx="2902718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rgbClr val="FF0000"/>
                  </a:solidFill>
                  <a:latin typeface="UTM Avo" panose="02040603050506020204" pitchFamily="18" charset="0"/>
                  <a:cs typeface="Arial" pitchFamily="34" charset="0"/>
                </a:rPr>
                <a:t>5 ô </a:t>
              </a:r>
              <a:r>
                <a:rPr lang="en-US" sz="2667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endPara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66383" y="2552701"/>
            <a:ext cx="2925617" cy="1781649"/>
            <a:chOff x="5898574" y="4792069"/>
            <a:chExt cx="4388426" cy="2672474"/>
          </a:xfrm>
        </p:grpSpPr>
        <p:pic>
          <p:nvPicPr>
            <p:cNvPr id="41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898574" y="4792069"/>
              <a:ext cx="4388426" cy="267247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07731" y="6168244"/>
              <a:ext cx="2902718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rgbClr val="FF0000"/>
                  </a:solidFill>
                  <a:latin typeface="UTM Avo" panose="02040603050506020204" pitchFamily="18" charset="0"/>
                  <a:cs typeface="Arial" pitchFamily="34" charset="0"/>
                </a:rPr>
                <a:t>5 ô </a:t>
              </a:r>
              <a:r>
                <a:rPr lang="en-US" sz="2667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itchFamily="34" charset="0"/>
                </a:rPr>
                <a:t>vuông</a:t>
              </a:r>
              <a:endPara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A60C92F-DDA8-FC57-EE21-F934AFC0D8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51" t="24173" b="44606"/>
          <a:stretch/>
        </p:blipFill>
        <p:spPr>
          <a:xfrm>
            <a:off x="6499223" y="2067772"/>
            <a:ext cx="2516126" cy="280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A8130-C650-29D9-1FCA-3AD42BDB4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7866" t="24413" r="47866" b="44366"/>
          <a:stretch/>
        </p:blipFill>
        <p:spPr>
          <a:xfrm>
            <a:off x="-2021206" y="2057984"/>
            <a:ext cx="5433807" cy="27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1154</Words>
  <Application>Microsoft Office PowerPoint</Application>
  <PresentationFormat>Widescreen</PresentationFormat>
  <Paragraphs>183</Paragraphs>
  <Slides>32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iCiel Cadena</vt:lpstr>
      <vt:lpstr>Tahoma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12</cp:revision>
  <dcterms:modified xsi:type="dcterms:W3CDTF">2025-04-15T00:37:51Z</dcterms:modified>
</cp:coreProperties>
</file>