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8" r:id="rId2"/>
    <p:sldId id="519" r:id="rId3"/>
    <p:sldId id="510" r:id="rId4"/>
    <p:sldId id="504" r:id="rId5"/>
    <p:sldId id="520" r:id="rId6"/>
    <p:sldId id="511" r:id="rId7"/>
    <p:sldId id="270" r:id="rId8"/>
    <p:sldId id="516" r:id="rId9"/>
    <p:sldId id="274" r:id="rId10"/>
    <p:sldId id="489" r:id="rId11"/>
    <p:sldId id="490" r:id="rId12"/>
    <p:sldId id="491" r:id="rId13"/>
    <p:sldId id="492" r:id="rId14"/>
    <p:sldId id="493" r:id="rId15"/>
    <p:sldId id="488" r:id="rId16"/>
    <p:sldId id="518" r:id="rId17"/>
    <p:sldId id="505" r:id="rId18"/>
    <p:sldId id="507" r:id="rId19"/>
    <p:sldId id="527" r:id="rId20"/>
    <p:sldId id="276" r:id="rId21"/>
    <p:sldId id="513" r:id="rId22"/>
    <p:sldId id="508" r:id="rId23"/>
    <p:sldId id="514" r:id="rId24"/>
    <p:sldId id="309" r:id="rId25"/>
    <p:sldId id="317" r:id="rId26"/>
    <p:sldId id="319" r:id="rId27"/>
    <p:sldId id="509" r:id="rId28"/>
    <p:sldId id="526" r:id="rId29"/>
    <p:sldId id="522" r:id="rId30"/>
    <p:sldId id="296" r:id="rId31"/>
    <p:sldId id="300" r:id="rId32"/>
    <p:sldId id="2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2945" autoAdjust="0"/>
  </p:normalViewPr>
  <p:slideViewPr>
    <p:cSldViewPr snapToGrid="0">
      <p:cViewPr varScale="1">
        <p:scale>
          <a:sx n="75" d="100"/>
          <a:sy n="75" d="100"/>
        </p:scale>
        <p:origin x="336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 smtClean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3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795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4" y="0"/>
            <a:ext cx="207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4" r:id="rId15"/>
    <p:sldLayoutId id="2147483675" r:id="rId16"/>
    <p:sldLayoutId id="2147483677" r:id="rId17"/>
    <p:sldLayoutId id="2147483680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5.xml"/><Relationship Id="rId3" Type="http://schemas.microsoft.com/office/2007/relationships/media" Target="../media/media6.mp3"/><Relationship Id="rId7" Type="http://schemas.microsoft.com/office/2007/relationships/media" Target="../media/media4.mp3"/><Relationship Id="rId12" Type="http://schemas.openxmlformats.org/officeDocument/2006/relationships/audio" Target="../media/media2.mp3"/><Relationship Id="rId17" Type="http://schemas.openxmlformats.org/officeDocument/2006/relationships/image" Target="../media/image20.png"/><Relationship Id="rId2" Type="http://schemas.openxmlformats.org/officeDocument/2006/relationships/audio" Target="../media/media7.mp3"/><Relationship Id="rId16" Type="http://schemas.openxmlformats.org/officeDocument/2006/relationships/image" Target="../media/image19.png"/><Relationship Id="rId1" Type="http://schemas.microsoft.com/office/2007/relationships/media" Target="../media/media7.mp3"/><Relationship Id="rId6" Type="http://schemas.openxmlformats.org/officeDocument/2006/relationships/audio" Target="../media/media5.mp3"/><Relationship Id="rId11" Type="http://schemas.microsoft.com/office/2007/relationships/media" Target="../media/media2.mp3"/><Relationship Id="rId5" Type="http://schemas.microsoft.com/office/2007/relationships/media" Target="../media/media5.mp3"/><Relationship Id="rId15" Type="http://schemas.openxmlformats.org/officeDocument/2006/relationships/image" Target="../media/image11.png"/><Relationship Id="rId10" Type="http://schemas.openxmlformats.org/officeDocument/2006/relationships/audio" Target="../media/media3.mp3"/><Relationship Id="rId4" Type="http://schemas.openxmlformats.org/officeDocument/2006/relationships/audio" Target="../media/media6.mp3"/><Relationship Id="rId9" Type="http://schemas.microsoft.com/office/2007/relationships/media" Target="../media/media3.mp3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3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microsoft.com/office/2007/relationships/media" Target="../media/media4.mp3"/><Relationship Id="rId12" Type="http://schemas.openxmlformats.org/officeDocument/2006/relationships/audio" Target="../media/media2.mp3"/><Relationship Id="rId17" Type="http://schemas.openxmlformats.org/officeDocument/2006/relationships/image" Target="../media/image26.png"/><Relationship Id="rId2" Type="http://schemas.openxmlformats.org/officeDocument/2006/relationships/audio" Target="../media/media7.mp3"/><Relationship Id="rId16" Type="http://schemas.openxmlformats.org/officeDocument/2006/relationships/image" Target="../media/image20.png"/><Relationship Id="rId1" Type="http://schemas.microsoft.com/office/2007/relationships/media" Target="../media/media7.mp3"/><Relationship Id="rId6" Type="http://schemas.openxmlformats.org/officeDocument/2006/relationships/audio" Target="../media/media5.mp3"/><Relationship Id="rId11" Type="http://schemas.microsoft.com/office/2007/relationships/media" Target="../media/media2.mp3"/><Relationship Id="rId5" Type="http://schemas.microsoft.com/office/2007/relationships/media" Target="../media/media5.mp3"/><Relationship Id="rId15" Type="http://schemas.openxmlformats.org/officeDocument/2006/relationships/image" Target="../media/image19.png"/><Relationship Id="rId10" Type="http://schemas.openxmlformats.org/officeDocument/2006/relationships/audio" Target="../media/media3.mp3"/><Relationship Id="rId4" Type="http://schemas.openxmlformats.org/officeDocument/2006/relationships/audio" Target="../media/media6.mp3"/><Relationship Id="rId9" Type="http://schemas.microsoft.com/office/2007/relationships/media" Target="../media/media3.mp3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6295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362950" y="552140"/>
            <a:ext cx="3807370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82075" y="1377240"/>
            <a:ext cx="3454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Play game:</a:t>
            </a:r>
          </a:p>
          <a:p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Simon says</a:t>
            </a:r>
            <a:endParaRPr lang="en-US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ctor">
            <a:hlinkClick r:id="" action="ppaction://media"/>
            <a:extLst>
              <a:ext uri="{FF2B5EF4-FFF2-40B4-BE49-F238E27FC236}">
                <a16:creationId xmlns:a16="http://schemas.microsoft.com/office/drawing/2014/main" xmlns="" id="{C2FE7B67-41D2-885A-F49D-ADEAB2D72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0691" y="763707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5F902C-9DD4-A948-88E7-702D77B39495}"/>
              </a:ext>
            </a:extLst>
          </p:cNvPr>
          <p:cNvSpPr txBox="1"/>
          <p:nvPr/>
        </p:nvSpPr>
        <p:spPr>
          <a:xfrm>
            <a:off x="7665868" y="599108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xmlns="" id="{5312ECC1-038A-55DC-6471-5AF719D9164E}"/>
              </a:ext>
            </a:extLst>
          </p:cNvPr>
          <p:cNvSpPr txBox="1"/>
          <p:nvPr/>
        </p:nvSpPr>
        <p:spPr>
          <a:xfrm>
            <a:off x="6574122" y="2587254"/>
            <a:ext cx="3679375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doctor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E8E40DD7-0004-C3DF-B323-5AC5D28A9B41}"/>
              </a:ext>
            </a:extLst>
          </p:cNvPr>
          <p:cNvSpPr txBox="1"/>
          <p:nvPr/>
        </p:nvSpPr>
        <p:spPr>
          <a:xfrm>
            <a:off x="6576489" y="3602917"/>
            <a:ext cx="367937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Calibri" panose="020F0502020204030204" pitchFamily="34" charset="0"/>
                <a:cs typeface="Calibri" panose="020F0502020204030204" pitchFamily="34" charset="0"/>
              </a:rPr>
              <a:t>Bác </a:t>
            </a:r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DAEDB82-851B-B4D6-8483-805DAFC2E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13" y="1445021"/>
            <a:ext cx="4256305" cy="45235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34554" y="456665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8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ffice worker">
            <a:hlinkClick r:id="" action="ppaction://media"/>
            <a:extLst>
              <a:ext uri="{FF2B5EF4-FFF2-40B4-BE49-F238E27FC236}">
                <a16:creationId xmlns:a16="http://schemas.microsoft.com/office/drawing/2014/main" xmlns="" id="{7B7B560C-D75C-FFFC-CEF5-36E6C5DCF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7487" y="763707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5F902C-9DD4-A948-88E7-702D77B39495}"/>
              </a:ext>
            </a:extLst>
          </p:cNvPr>
          <p:cNvSpPr txBox="1"/>
          <p:nvPr/>
        </p:nvSpPr>
        <p:spPr>
          <a:xfrm>
            <a:off x="7542043" y="607205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xmlns="" id="{5312ECC1-038A-55DC-6471-5AF719D9164E}"/>
              </a:ext>
            </a:extLst>
          </p:cNvPr>
          <p:cNvSpPr txBox="1"/>
          <p:nvPr/>
        </p:nvSpPr>
        <p:spPr>
          <a:xfrm>
            <a:off x="6182858" y="2068454"/>
            <a:ext cx="4480937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office worker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E8E40DD7-0004-C3DF-B323-5AC5D28A9B41}"/>
              </a:ext>
            </a:extLst>
          </p:cNvPr>
          <p:cNvSpPr txBox="1"/>
          <p:nvPr/>
        </p:nvSpPr>
        <p:spPr>
          <a:xfrm>
            <a:off x="6182858" y="4007446"/>
            <a:ext cx="4480936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Nhân viên văn phòng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1C3740D-A4FA-8A9B-29A8-43BE41B8C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680" y="1302885"/>
            <a:ext cx="4308949" cy="45304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15404" y="403985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actory worker">
            <a:hlinkClick r:id="" action="ppaction://media"/>
            <a:extLst>
              <a:ext uri="{FF2B5EF4-FFF2-40B4-BE49-F238E27FC236}">
                <a16:creationId xmlns:a16="http://schemas.microsoft.com/office/drawing/2014/main" xmlns="" id="{B852FEE6-A7F6-6D9C-FA7F-E01060A1A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5917" y="656535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5F902C-9DD4-A948-88E7-702D77B39495}"/>
              </a:ext>
            </a:extLst>
          </p:cNvPr>
          <p:cNvSpPr txBox="1"/>
          <p:nvPr/>
        </p:nvSpPr>
        <p:spPr>
          <a:xfrm>
            <a:off x="8067862" y="599108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xmlns="" id="{5312ECC1-038A-55DC-6471-5AF719D9164E}"/>
              </a:ext>
            </a:extLst>
          </p:cNvPr>
          <p:cNvSpPr txBox="1"/>
          <p:nvPr/>
        </p:nvSpPr>
        <p:spPr>
          <a:xfrm>
            <a:off x="6157334" y="2113099"/>
            <a:ext cx="4787622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factory worker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E8E40DD7-0004-C3DF-B323-5AC5D28A9B41}"/>
              </a:ext>
            </a:extLst>
          </p:cNvPr>
          <p:cNvSpPr txBox="1"/>
          <p:nvPr/>
        </p:nvSpPr>
        <p:spPr>
          <a:xfrm>
            <a:off x="6157334" y="4052091"/>
            <a:ext cx="4802443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Công nhân nhà máy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96246F1-A7B9-4EA3-C6F8-EDB880E7A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477" y="1203452"/>
            <a:ext cx="4480937" cy="47293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6692" y="442645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armer">
            <a:hlinkClick r:id="" action="ppaction://media"/>
            <a:extLst>
              <a:ext uri="{FF2B5EF4-FFF2-40B4-BE49-F238E27FC236}">
                <a16:creationId xmlns:a16="http://schemas.microsoft.com/office/drawing/2014/main" xmlns="" id="{26A2F20A-CF60-39BD-5A25-036556683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0687" y="859735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/ˈfɑːrmər/</a:t>
            </a:r>
          </a:p>
          <a:p>
            <a:pPr algn="ctr"/>
            <a:r>
              <a:rPr lang="en-US"/>
              <a:t>Nông dân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5F902C-9DD4-A948-88E7-702D77B39495}"/>
              </a:ext>
            </a:extLst>
          </p:cNvPr>
          <p:cNvSpPr txBox="1"/>
          <p:nvPr/>
        </p:nvSpPr>
        <p:spPr>
          <a:xfrm>
            <a:off x="8067862" y="599108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xmlns="" id="{5312ECC1-038A-55DC-6471-5AF719D9164E}"/>
              </a:ext>
            </a:extLst>
          </p:cNvPr>
          <p:cNvSpPr txBox="1"/>
          <p:nvPr/>
        </p:nvSpPr>
        <p:spPr>
          <a:xfrm>
            <a:off x="6441542" y="2451525"/>
            <a:ext cx="367937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farmer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E8E40DD7-0004-C3DF-B323-5AC5D28A9B41}"/>
              </a:ext>
            </a:extLst>
          </p:cNvPr>
          <p:cNvSpPr txBox="1"/>
          <p:nvPr/>
        </p:nvSpPr>
        <p:spPr>
          <a:xfrm>
            <a:off x="6437026" y="3518434"/>
            <a:ext cx="367937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Calibri" panose="020F0502020204030204" pitchFamily="34" charset="0"/>
                <a:cs typeface="Calibri" panose="020F0502020204030204" pitchFamily="34" charset="0"/>
              </a:rPr>
              <a:t>Nông </a:t>
            </a:r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75F3267-5296-CBDB-A1B4-2CF9B8831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454" y="1298555"/>
            <a:ext cx="4496447" cy="4935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64699" y="532874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9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iter">
            <a:hlinkClick r:id="" action="ppaction://media"/>
            <a:extLst>
              <a:ext uri="{FF2B5EF4-FFF2-40B4-BE49-F238E27FC236}">
                <a16:creationId xmlns:a16="http://schemas.microsoft.com/office/drawing/2014/main" xmlns="" id="{3EE6F8BA-E1CF-1DDC-3AAD-B9F018B89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2437" y="724089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/ˈfɑːrmər/</a:t>
            </a:r>
          </a:p>
          <a:p>
            <a:pPr algn="ctr"/>
            <a:r>
              <a:rPr lang="en-US"/>
              <a:t>Nông dân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5F902C-9DD4-A948-88E7-702D77B39495}"/>
              </a:ext>
            </a:extLst>
          </p:cNvPr>
          <p:cNvSpPr txBox="1"/>
          <p:nvPr/>
        </p:nvSpPr>
        <p:spPr>
          <a:xfrm>
            <a:off x="7876133" y="611236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xmlns="" id="{5312ECC1-038A-55DC-6471-5AF719D9164E}"/>
              </a:ext>
            </a:extLst>
          </p:cNvPr>
          <p:cNvSpPr txBox="1"/>
          <p:nvPr/>
        </p:nvSpPr>
        <p:spPr>
          <a:xfrm>
            <a:off x="6441542" y="2413337"/>
            <a:ext cx="3825909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waiter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E8E40DD7-0004-C3DF-B323-5AC5D28A9B41}"/>
              </a:ext>
            </a:extLst>
          </p:cNvPr>
          <p:cNvSpPr txBox="1"/>
          <p:nvPr/>
        </p:nvSpPr>
        <p:spPr>
          <a:xfrm>
            <a:off x="6444667" y="3442262"/>
            <a:ext cx="3825909" cy="163121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 smtClean="0">
                <a:latin typeface="Calibri" panose="020F0502020204030204" pitchFamily="34" charset="0"/>
                <a:cs typeface="Calibri" panose="020F0502020204030204" pitchFamily="34" charset="0"/>
              </a:rPr>
              <a:t>Nhân </a:t>
            </a:r>
            <a:r>
              <a:rPr lang="vi-VN" sz="5000" dirty="0">
                <a:latin typeface="Calibri" panose="020F0502020204030204" pitchFamily="34" charset="0"/>
                <a:cs typeface="Calibri" panose="020F0502020204030204" pitchFamily="34" charset="0"/>
              </a:rPr>
              <a:t>viên phục vụ bàn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51CBC8F7-F133-AB01-3485-67AA160C3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142" y="1442760"/>
            <a:ext cx="4320382" cy="44971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84098" y="467863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nts 1">
            <a:extLst>
              <a:ext uri="{FF2B5EF4-FFF2-40B4-BE49-F238E27FC236}">
                <a16:creationId xmlns:a16="http://schemas.microsoft.com/office/drawing/2014/main" xmlns="" id="{A0F963BA-2804-5CE3-DED8-14A4EBB87F7C}"/>
              </a:ext>
            </a:extLst>
          </p:cNvPr>
          <p:cNvSpPr txBox="1"/>
          <p:nvPr/>
        </p:nvSpPr>
        <p:spPr>
          <a:xfrm>
            <a:off x="9681519" y="3645425"/>
            <a:ext cx="165323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waiter</a:t>
            </a:r>
          </a:p>
        </p:txBody>
      </p:sp>
      <p:sp>
        <p:nvSpPr>
          <p:cNvPr id="16" name="pants 1">
            <a:extLst>
              <a:ext uri="{FF2B5EF4-FFF2-40B4-BE49-F238E27FC236}">
                <a16:creationId xmlns:a16="http://schemas.microsoft.com/office/drawing/2014/main" xmlns="" id="{BF8E3345-F431-615B-242B-ADAA65157470}"/>
              </a:ext>
            </a:extLst>
          </p:cNvPr>
          <p:cNvSpPr txBox="1"/>
          <p:nvPr/>
        </p:nvSpPr>
        <p:spPr>
          <a:xfrm>
            <a:off x="8025851" y="3669646"/>
            <a:ext cx="1445390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farmer</a:t>
            </a:r>
          </a:p>
        </p:txBody>
      </p:sp>
      <p:sp>
        <p:nvSpPr>
          <p:cNvPr id="11" name="socks 1">
            <a:extLst>
              <a:ext uri="{FF2B5EF4-FFF2-40B4-BE49-F238E27FC236}">
                <a16:creationId xmlns:a16="http://schemas.microsoft.com/office/drawing/2014/main" xmlns="" id="{D424F61F-9C5B-E08D-681F-105C3905E523}"/>
              </a:ext>
            </a:extLst>
          </p:cNvPr>
          <p:cNvSpPr txBox="1"/>
          <p:nvPr/>
        </p:nvSpPr>
        <p:spPr>
          <a:xfrm>
            <a:off x="6028138" y="3674889"/>
            <a:ext cx="164666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factory worker</a:t>
            </a:r>
          </a:p>
        </p:txBody>
      </p:sp>
      <p:sp>
        <p:nvSpPr>
          <p:cNvPr id="10" name="shorts 1">
            <a:extLst>
              <a:ext uri="{FF2B5EF4-FFF2-40B4-BE49-F238E27FC236}">
                <a16:creationId xmlns:a16="http://schemas.microsoft.com/office/drawing/2014/main" xmlns="" id="{A223E941-D402-7CD7-AE03-B873867ED5D1}"/>
              </a:ext>
            </a:extLst>
          </p:cNvPr>
          <p:cNvSpPr txBox="1"/>
          <p:nvPr/>
        </p:nvSpPr>
        <p:spPr>
          <a:xfrm>
            <a:off x="3948797" y="3700687"/>
            <a:ext cx="1774670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office worker</a:t>
            </a:r>
          </a:p>
        </p:txBody>
      </p:sp>
      <p:sp>
        <p:nvSpPr>
          <p:cNvPr id="9" name="shirt 1">
            <a:extLst>
              <a:ext uri="{FF2B5EF4-FFF2-40B4-BE49-F238E27FC236}">
                <a16:creationId xmlns:a16="http://schemas.microsoft.com/office/drawing/2014/main" xmlns="" id="{F0B0B27B-CADE-6B49-A60D-B03391111AE4}"/>
              </a:ext>
            </a:extLst>
          </p:cNvPr>
          <p:cNvSpPr txBox="1"/>
          <p:nvPr/>
        </p:nvSpPr>
        <p:spPr>
          <a:xfrm>
            <a:off x="2301595" y="3700687"/>
            <a:ext cx="1349308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doctor</a:t>
            </a:r>
          </a:p>
        </p:txBody>
      </p:sp>
      <p:sp>
        <p:nvSpPr>
          <p:cNvPr id="8" name="dress 1">
            <a:extLst>
              <a:ext uri="{FF2B5EF4-FFF2-40B4-BE49-F238E27FC236}">
                <a16:creationId xmlns:a16="http://schemas.microsoft.com/office/drawing/2014/main" xmlns="" id="{2333EBD8-E385-3C1F-5156-5868EDAA2DC5}"/>
              </a:ext>
            </a:extLst>
          </p:cNvPr>
          <p:cNvSpPr txBox="1"/>
          <p:nvPr/>
        </p:nvSpPr>
        <p:spPr>
          <a:xfrm>
            <a:off x="465505" y="3669646"/>
            <a:ext cx="1355755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cashier</a:t>
            </a:r>
          </a:p>
        </p:txBody>
      </p:sp>
      <p:pic>
        <p:nvPicPr>
          <p:cNvPr id="24" name="wai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28138" y="665703"/>
            <a:ext cx="609600" cy="397933"/>
          </a:xfrm>
          <a:prstGeom prst="rect">
            <a:avLst/>
          </a:prstGeom>
        </p:spPr>
      </p:pic>
      <p:pic>
        <p:nvPicPr>
          <p:cNvPr id="23" name="farm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57829" y="610980"/>
            <a:ext cx="609600" cy="434651"/>
          </a:xfrm>
          <a:prstGeom prst="rect">
            <a:avLst/>
          </a:prstGeom>
        </p:spPr>
      </p:pic>
      <p:pic>
        <p:nvPicPr>
          <p:cNvPr id="20" name="factory worke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87792" y="615020"/>
            <a:ext cx="609600" cy="406400"/>
          </a:xfrm>
          <a:prstGeom prst="rect">
            <a:avLst/>
          </a:prstGeom>
        </p:spPr>
      </p:pic>
      <p:pic>
        <p:nvPicPr>
          <p:cNvPr id="5" name="office worker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87792" y="679030"/>
            <a:ext cx="609600" cy="440267"/>
          </a:xfrm>
          <a:prstGeom prst="rect">
            <a:avLst/>
          </a:prstGeom>
        </p:spPr>
      </p:pic>
      <p:pic>
        <p:nvPicPr>
          <p:cNvPr id="4" name="doctor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47446" y="652803"/>
            <a:ext cx="609600" cy="379049"/>
          </a:xfrm>
          <a:prstGeom prst="rect">
            <a:avLst/>
          </a:prstGeom>
        </p:spPr>
      </p:pic>
      <p:pic>
        <p:nvPicPr>
          <p:cNvPr id="3" name="cashier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83996" y="704446"/>
            <a:ext cx="609600" cy="38460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4860" y="95341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5BC93E-3031-84F6-2BBD-014D30231C38}"/>
              </a:ext>
            </a:extLst>
          </p:cNvPr>
          <p:cNvSpPr txBox="1"/>
          <p:nvPr/>
        </p:nvSpPr>
        <p:spPr>
          <a:xfrm>
            <a:off x="465505" y="4223644"/>
            <a:ext cx="13557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Thu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ngân</a:t>
            </a:r>
            <a:endParaRPr lang="vi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9F4D5C3-6777-7F89-7365-6C3A75B8F1FF}"/>
              </a:ext>
            </a:extLst>
          </p:cNvPr>
          <p:cNvSpPr txBox="1"/>
          <p:nvPr/>
        </p:nvSpPr>
        <p:spPr>
          <a:xfrm>
            <a:off x="3948797" y="4735663"/>
            <a:ext cx="1774669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phòng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4E0900-38D3-DAE6-8965-DEFDEF219C5B}"/>
              </a:ext>
            </a:extLst>
          </p:cNvPr>
          <p:cNvSpPr txBox="1"/>
          <p:nvPr/>
        </p:nvSpPr>
        <p:spPr>
          <a:xfrm>
            <a:off x="6028137" y="4628996"/>
            <a:ext cx="1623763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máy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AB0CA6-35B2-80B5-47B7-9A7F29981CA6}"/>
              </a:ext>
            </a:extLst>
          </p:cNvPr>
          <p:cNvSpPr txBox="1"/>
          <p:nvPr/>
        </p:nvSpPr>
        <p:spPr>
          <a:xfrm>
            <a:off x="8044173" y="4250264"/>
            <a:ext cx="1427068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Nông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dân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7684E6C-57F5-BF38-A40F-84F315B904EC}"/>
              </a:ext>
            </a:extLst>
          </p:cNvPr>
          <p:cNvSpPr txBox="1"/>
          <p:nvPr/>
        </p:nvSpPr>
        <p:spPr>
          <a:xfrm>
            <a:off x="9681519" y="4199423"/>
            <a:ext cx="1653232" cy="156966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Nhân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phục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vụ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bàn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9" y="1556400"/>
            <a:ext cx="11033912" cy="208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9F4D5C3-6777-7F89-7365-6C3A75B8F1FF}"/>
              </a:ext>
            </a:extLst>
          </p:cNvPr>
          <p:cNvSpPr txBox="1"/>
          <p:nvPr/>
        </p:nvSpPr>
        <p:spPr>
          <a:xfrm>
            <a:off x="2301595" y="4254685"/>
            <a:ext cx="1349309" cy="4616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Bác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sĩ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14E5C312-4715-9BF9-677A-F9B91CAB91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79196" y="569918"/>
            <a:ext cx="1141631" cy="8205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465182" y="442645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11755" y="0"/>
            <a:ext cx="5402425" cy="403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6454015"/>
            <a:ext cx="7715381" cy="403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46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9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1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43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1" grpId="0" animBg="1"/>
      <p:bldP spid="10" grpId="0" animBg="1"/>
      <p:bldP spid="9" grpId="0" animBg="1"/>
      <p:bldP spid="8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9375" y="1866900"/>
            <a:ext cx="783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Play game:  What’s missing? </a:t>
            </a:r>
            <a:endParaRPr 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3073" y="591688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4">
            <a:extLst>
              <a:ext uri="{FF2B5EF4-FFF2-40B4-BE49-F238E27FC236}">
                <a16:creationId xmlns:a16="http://schemas.microsoft.com/office/drawing/2014/main" xmlns="" id="{329D17AC-895B-0F5A-0212-4C29DFF55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65" y="3421187"/>
            <a:ext cx="2574195" cy="2481300"/>
          </a:xfrm>
          <a:prstGeom prst="rect">
            <a:avLst/>
          </a:prstGeom>
        </p:spPr>
      </p:pic>
      <p:pic>
        <p:nvPicPr>
          <p:cNvPr id="26" name="Hình ảnh 4">
            <a:extLst>
              <a:ext uri="{FF2B5EF4-FFF2-40B4-BE49-F238E27FC236}">
                <a16:creationId xmlns:a16="http://schemas.microsoft.com/office/drawing/2014/main" xmlns="" id="{E75F3267-5296-CBDB-A1B4-2CF9B883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391" y="3416395"/>
            <a:ext cx="3164269" cy="2544839"/>
          </a:xfrm>
          <a:prstGeom prst="rect">
            <a:avLst/>
          </a:prstGeom>
        </p:spPr>
      </p:pic>
      <p:pic>
        <p:nvPicPr>
          <p:cNvPr id="27" name="Hình ảnh 3">
            <a:extLst>
              <a:ext uri="{FF2B5EF4-FFF2-40B4-BE49-F238E27FC236}">
                <a16:creationId xmlns:a16="http://schemas.microsoft.com/office/drawing/2014/main" xmlns="" id="{51CBC8F7-F133-AB01-3485-67AA160C3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053" y="3524978"/>
            <a:ext cx="3107863" cy="2377508"/>
          </a:xfrm>
          <a:prstGeom prst="rect">
            <a:avLst/>
          </a:prstGeom>
        </p:spPr>
      </p:pic>
      <p:pic>
        <p:nvPicPr>
          <p:cNvPr id="28" name="Hình ảnh 3">
            <a:extLst>
              <a:ext uri="{FF2B5EF4-FFF2-40B4-BE49-F238E27FC236}">
                <a16:creationId xmlns:a16="http://schemas.microsoft.com/office/drawing/2014/main" xmlns="" id="{196246F1-A7B9-4EA3-C6F8-EDB880E7A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52" y="245116"/>
            <a:ext cx="2641069" cy="2402391"/>
          </a:xfrm>
          <a:prstGeom prst="rect">
            <a:avLst/>
          </a:prstGeom>
        </p:spPr>
      </p:pic>
      <p:pic>
        <p:nvPicPr>
          <p:cNvPr id="29" name="Hình ảnh 4">
            <a:extLst>
              <a:ext uri="{FF2B5EF4-FFF2-40B4-BE49-F238E27FC236}">
                <a16:creationId xmlns:a16="http://schemas.microsoft.com/office/drawing/2014/main" xmlns="" id="{F1C3740D-A4FA-8A9B-29A8-43BE41B8C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6423" y="328395"/>
            <a:ext cx="2739020" cy="2356962"/>
          </a:xfrm>
          <a:prstGeom prst="rect">
            <a:avLst/>
          </a:prstGeom>
        </p:spPr>
      </p:pic>
      <p:pic>
        <p:nvPicPr>
          <p:cNvPr id="30" name="Hình ảnh 3">
            <a:extLst>
              <a:ext uri="{FF2B5EF4-FFF2-40B4-BE49-F238E27FC236}">
                <a16:creationId xmlns:a16="http://schemas.microsoft.com/office/drawing/2014/main" xmlns="" id="{6DAEDB82-851B-B4D6-8483-805DAFC2E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357" y="380171"/>
            <a:ext cx="2749303" cy="2478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359132"/>
            <a:ext cx="7857460" cy="6477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1052" y="298315"/>
            <a:ext cx="818707" cy="541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463357" y="413476"/>
            <a:ext cx="818707" cy="541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43195" y="3420083"/>
            <a:ext cx="818707" cy="541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806423" y="328395"/>
            <a:ext cx="818707" cy="541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090727" y="3443884"/>
            <a:ext cx="818707" cy="541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229691" y="3557316"/>
            <a:ext cx="818707" cy="541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socks 1">
            <a:extLst>
              <a:ext uri="{FF2B5EF4-FFF2-40B4-BE49-F238E27FC236}">
                <a16:creationId xmlns:a16="http://schemas.microsoft.com/office/drawing/2014/main" xmlns="" id="{D424F61F-9C5B-E08D-681F-105C3905E523}"/>
              </a:ext>
            </a:extLst>
          </p:cNvPr>
          <p:cNvSpPr txBox="1"/>
          <p:nvPr/>
        </p:nvSpPr>
        <p:spPr>
          <a:xfrm>
            <a:off x="563626" y="2596954"/>
            <a:ext cx="2438875" cy="52322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factory worker</a:t>
            </a:r>
          </a:p>
        </p:txBody>
      </p:sp>
      <p:sp>
        <p:nvSpPr>
          <p:cNvPr id="16" name="shirt 1">
            <a:extLst>
              <a:ext uri="{FF2B5EF4-FFF2-40B4-BE49-F238E27FC236}">
                <a16:creationId xmlns:a16="http://schemas.microsoft.com/office/drawing/2014/main" xmlns="" id="{F0B0B27B-CADE-6B49-A60D-B03391111AE4}"/>
              </a:ext>
            </a:extLst>
          </p:cNvPr>
          <p:cNvSpPr txBox="1"/>
          <p:nvPr/>
        </p:nvSpPr>
        <p:spPr>
          <a:xfrm>
            <a:off x="4758267" y="2792622"/>
            <a:ext cx="2362200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doctor</a:t>
            </a:r>
          </a:p>
        </p:txBody>
      </p:sp>
      <p:sp>
        <p:nvSpPr>
          <p:cNvPr id="17" name="shorts 1">
            <a:extLst>
              <a:ext uri="{FF2B5EF4-FFF2-40B4-BE49-F238E27FC236}">
                <a16:creationId xmlns:a16="http://schemas.microsoft.com/office/drawing/2014/main" xmlns="" id="{A223E941-D402-7CD7-AE03-B873867ED5D1}"/>
              </a:ext>
            </a:extLst>
          </p:cNvPr>
          <p:cNvSpPr txBox="1"/>
          <p:nvPr/>
        </p:nvSpPr>
        <p:spPr>
          <a:xfrm>
            <a:off x="9048398" y="2710150"/>
            <a:ext cx="2352700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office worker</a:t>
            </a:r>
          </a:p>
        </p:txBody>
      </p:sp>
      <p:sp>
        <p:nvSpPr>
          <p:cNvPr id="18" name="dress 1">
            <a:extLst>
              <a:ext uri="{FF2B5EF4-FFF2-40B4-BE49-F238E27FC236}">
                <a16:creationId xmlns:a16="http://schemas.microsoft.com/office/drawing/2014/main" xmlns="" id="{2333EBD8-E385-3C1F-5156-5868EDAA2DC5}"/>
              </a:ext>
            </a:extLst>
          </p:cNvPr>
          <p:cNvSpPr txBox="1"/>
          <p:nvPr/>
        </p:nvSpPr>
        <p:spPr>
          <a:xfrm>
            <a:off x="626533" y="5902486"/>
            <a:ext cx="2359465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cashier</a:t>
            </a:r>
          </a:p>
        </p:txBody>
      </p:sp>
      <p:sp>
        <p:nvSpPr>
          <p:cNvPr id="19" name="pants 1">
            <a:extLst>
              <a:ext uri="{FF2B5EF4-FFF2-40B4-BE49-F238E27FC236}">
                <a16:creationId xmlns:a16="http://schemas.microsoft.com/office/drawing/2014/main" xmlns="" id="{BF8E3345-F431-615B-242B-ADAA65157470}"/>
              </a:ext>
            </a:extLst>
          </p:cNvPr>
          <p:cNvSpPr txBox="1"/>
          <p:nvPr/>
        </p:nvSpPr>
        <p:spPr>
          <a:xfrm>
            <a:off x="4284133" y="5805134"/>
            <a:ext cx="2836334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farmer</a:t>
            </a:r>
          </a:p>
        </p:txBody>
      </p:sp>
      <p:sp>
        <p:nvSpPr>
          <p:cNvPr id="20" name="pants 1">
            <a:extLst>
              <a:ext uri="{FF2B5EF4-FFF2-40B4-BE49-F238E27FC236}">
                <a16:creationId xmlns:a16="http://schemas.microsoft.com/office/drawing/2014/main" xmlns="" id="{A0F963BA-2804-5CE3-DED8-14A4EBB87F7C}"/>
              </a:ext>
            </a:extLst>
          </p:cNvPr>
          <p:cNvSpPr txBox="1"/>
          <p:nvPr/>
        </p:nvSpPr>
        <p:spPr>
          <a:xfrm>
            <a:off x="8510795" y="5805134"/>
            <a:ext cx="2741405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waiter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1755" y="0"/>
            <a:ext cx="5402425" cy="403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5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461" y="1158358"/>
            <a:ext cx="7480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Asks some </a:t>
            </a:r>
            <a:r>
              <a:rPr lang="en-US" sz="2400" dirty="0" err="1" smtClean="0"/>
              <a:t>ss</a:t>
            </a:r>
            <a:r>
              <a:rPr lang="en-US" sz="2400" dirty="0" smtClean="0"/>
              <a:t>” What does your father/mother do?</a:t>
            </a:r>
          </a:p>
          <a:p>
            <a:r>
              <a:rPr lang="en-US" sz="2400" dirty="0" smtClean="0"/>
              <a:t>To lead new sentence pattern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830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4">
            <a:extLst>
              <a:ext uri="{FF2B5EF4-FFF2-40B4-BE49-F238E27FC236}">
                <a16:creationId xmlns:a16="http://schemas.microsoft.com/office/drawing/2014/main" xmlns="" id="{329D17AC-895B-0F5A-0212-4C29DFF55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65" y="3421187"/>
            <a:ext cx="2574195" cy="2481300"/>
          </a:xfrm>
          <a:prstGeom prst="rect">
            <a:avLst/>
          </a:prstGeom>
        </p:spPr>
      </p:pic>
      <p:pic>
        <p:nvPicPr>
          <p:cNvPr id="26" name="Hình ảnh 4">
            <a:extLst>
              <a:ext uri="{FF2B5EF4-FFF2-40B4-BE49-F238E27FC236}">
                <a16:creationId xmlns:a16="http://schemas.microsoft.com/office/drawing/2014/main" xmlns="" id="{E75F3267-5296-CBDB-A1B4-2CF9B883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391" y="3416395"/>
            <a:ext cx="3164269" cy="2544839"/>
          </a:xfrm>
          <a:prstGeom prst="rect">
            <a:avLst/>
          </a:prstGeom>
        </p:spPr>
      </p:pic>
      <p:pic>
        <p:nvPicPr>
          <p:cNvPr id="27" name="Hình ảnh 3">
            <a:extLst>
              <a:ext uri="{FF2B5EF4-FFF2-40B4-BE49-F238E27FC236}">
                <a16:creationId xmlns:a16="http://schemas.microsoft.com/office/drawing/2014/main" xmlns="" id="{51CBC8F7-F133-AB01-3485-67AA160C3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660" y="283478"/>
            <a:ext cx="3107863" cy="2377508"/>
          </a:xfrm>
          <a:prstGeom prst="rect">
            <a:avLst/>
          </a:prstGeom>
        </p:spPr>
      </p:pic>
      <p:pic>
        <p:nvPicPr>
          <p:cNvPr id="28" name="Hình ảnh 3">
            <a:extLst>
              <a:ext uri="{FF2B5EF4-FFF2-40B4-BE49-F238E27FC236}">
                <a16:creationId xmlns:a16="http://schemas.microsoft.com/office/drawing/2014/main" xmlns="" id="{196246F1-A7B9-4EA3-C6F8-EDB880E7A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52" y="245116"/>
            <a:ext cx="2641069" cy="2402391"/>
          </a:xfrm>
          <a:prstGeom prst="rect">
            <a:avLst/>
          </a:prstGeom>
        </p:spPr>
      </p:pic>
      <p:pic>
        <p:nvPicPr>
          <p:cNvPr id="29" name="Hình ảnh 4">
            <a:extLst>
              <a:ext uri="{FF2B5EF4-FFF2-40B4-BE49-F238E27FC236}">
                <a16:creationId xmlns:a16="http://schemas.microsoft.com/office/drawing/2014/main" xmlns="" id="{F1C3740D-A4FA-8A9B-29A8-43BE41B8C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6660" y="3349261"/>
            <a:ext cx="2739020" cy="2356962"/>
          </a:xfrm>
          <a:prstGeom prst="rect">
            <a:avLst/>
          </a:prstGeom>
        </p:spPr>
      </p:pic>
      <p:pic>
        <p:nvPicPr>
          <p:cNvPr id="30" name="Hình ảnh 3">
            <a:extLst>
              <a:ext uri="{FF2B5EF4-FFF2-40B4-BE49-F238E27FC236}">
                <a16:creationId xmlns:a16="http://schemas.microsoft.com/office/drawing/2014/main" xmlns="" id="{6DAEDB82-851B-B4D6-8483-805DAFC2E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357" y="380171"/>
            <a:ext cx="2749303" cy="2478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359132"/>
            <a:ext cx="7857460" cy="6477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socks 1">
            <a:extLst>
              <a:ext uri="{FF2B5EF4-FFF2-40B4-BE49-F238E27FC236}">
                <a16:creationId xmlns:a16="http://schemas.microsoft.com/office/drawing/2014/main" xmlns="" id="{D424F61F-9C5B-E08D-681F-105C3905E523}"/>
              </a:ext>
            </a:extLst>
          </p:cNvPr>
          <p:cNvSpPr txBox="1"/>
          <p:nvPr/>
        </p:nvSpPr>
        <p:spPr>
          <a:xfrm>
            <a:off x="563045" y="2669645"/>
            <a:ext cx="2362434" cy="52322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factory worker</a:t>
            </a:r>
          </a:p>
        </p:txBody>
      </p:sp>
      <p:sp>
        <p:nvSpPr>
          <p:cNvPr id="16" name="shirt 1">
            <a:extLst>
              <a:ext uri="{FF2B5EF4-FFF2-40B4-BE49-F238E27FC236}">
                <a16:creationId xmlns:a16="http://schemas.microsoft.com/office/drawing/2014/main" xmlns="" id="{F0B0B27B-CADE-6B49-A60D-B03391111AE4}"/>
              </a:ext>
            </a:extLst>
          </p:cNvPr>
          <p:cNvSpPr txBox="1"/>
          <p:nvPr/>
        </p:nvSpPr>
        <p:spPr>
          <a:xfrm>
            <a:off x="4775200" y="2792622"/>
            <a:ext cx="2362200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doctor</a:t>
            </a:r>
          </a:p>
        </p:txBody>
      </p:sp>
      <p:sp>
        <p:nvSpPr>
          <p:cNvPr id="17" name="shorts 1">
            <a:extLst>
              <a:ext uri="{FF2B5EF4-FFF2-40B4-BE49-F238E27FC236}">
                <a16:creationId xmlns:a16="http://schemas.microsoft.com/office/drawing/2014/main" xmlns="" id="{A223E941-D402-7CD7-AE03-B873867ED5D1}"/>
              </a:ext>
            </a:extLst>
          </p:cNvPr>
          <p:cNvSpPr txBox="1"/>
          <p:nvPr/>
        </p:nvSpPr>
        <p:spPr>
          <a:xfrm>
            <a:off x="8493994" y="5684235"/>
            <a:ext cx="2538549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office worker</a:t>
            </a:r>
          </a:p>
        </p:txBody>
      </p:sp>
      <p:sp>
        <p:nvSpPr>
          <p:cNvPr id="18" name="dress 1">
            <a:extLst>
              <a:ext uri="{FF2B5EF4-FFF2-40B4-BE49-F238E27FC236}">
                <a16:creationId xmlns:a16="http://schemas.microsoft.com/office/drawing/2014/main" xmlns="" id="{2333EBD8-E385-3C1F-5156-5868EDAA2DC5}"/>
              </a:ext>
            </a:extLst>
          </p:cNvPr>
          <p:cNvSpPr txBox="1"/>
          <p:nvPr/>
        </p:nvSpPr>
        <p:spPr>
          <a:xfrm>
            <a:off x="563045" y="5902486"/>
            <a:ext cx="2362433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cashier</a:t>
            </a:r>
          </a:p>
        </p:txBody>
      </p:sp>
      <p:sp>
        <p:nvSpPr>
          <p:cNvPr id="19" name="pants 1">
            <a:extLst>
              <a:ext uri="{FF2B5EF4-FFF2-40B4-BE49-F238E27FC236}">
                <a16:creationId xmlns:a16="http://schemas.microsoft.com/office/drawing/2014/main" xmlns="" id="{BF8E3345-F431-615B-242B-ADAA65157470}"/>
              </a:ext>
            </a:extLst>
          </p:cNvPr>
          <p:cNvSpPr txBox="1"/>
          <p:nvPr/>
        </p:nvSpPr>
        <p:spPr>
          <a:xfrm>
            <a:off x="4206812" y="5805134"/>
            <a:ext cx="2837455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farmer</a:t>
            </a:r>
          </a:p>
        </p:txBody>
      </p:sp>
      <p:sp>
        <p:nvSpPr>
          <p:cNvPr id="20" name="pants 1">
            <a:extLst>
              <a:ext uri="{FF2B5EF4-FFF2-40B4-BE49-F238E27FC236}">
                <a16:creationId xmlns:a16="http://schemas.microsoft.com/office/drawing/2014/main" xmlns="" id="{A0F963BA-2804-5CE3-DED8-14A4EBB87F7C}"/>
              </a:ext>
            </a:extLst>
          </p:cNvPr>
          <p:cNvSpPr txBox="1"/>
          <p:nvPr/>
        </p:nvSpPr>
        <p:spPr>
          <a:xfrm>
            <a:off x="8643897" y="2532244"/>
            <a:ext cx="2650636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waiter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1755" y="0"/>
            <a:ext cx="5402425" cy="403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5412" y="2341984"/>
            <a:ext cx="8798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I’m Simon: When Simon says and do action, you do follow. Example: Simon says Touch your nose and I touch my nose. You do follow me. If Simon don’t  says, just act You don’t act. If you act you will </a:t>
            </a:r>
            <a:r>
              <a:rPr lang="en-US" dirty="0" err="1" smtClean="0"/>
              <a:t>lose.Loser</a:t>
            </a:r>
            <a:r>
              <a:rPr lang="en-US" dirty="0" smtClean="0"/>
              <a:t> will sit down.</a:t>
            </a:r>
          </a:p>
          <a:p>
            <a:r>
              <a:rPr lang="en-US" dirty="0" smtClean="0"/>
              <a:t>5 people at the end will win the game. Each student get 10 mark for your team.</a:t>
            </a:r>
          </a:p>
          <a:p>
            <a:r>
              <a:rPr lang="en-US" dirty="0" smtClean="0"/>
              <a:t>Do you understand?</a:t>
            </a:r>
          </a:p>
          <a:p>
            <a:r>
              <a:rPr lang="en-US" dirty="0" smtClean="0"/>
              <a:t>Before starting, We review the part our bodies. Hair, ears, eyes, mouth, nose, legs, hands, body, shoulder,..</a:t>
            </a:r>
          </a:p>
          <a:p>
            <a:endParaRPr lang="en-US" dirty="0"/>
          </a:p>
          <a:p>
            <a:r>
              <a:rPr lang="en-US" dirty="0" smtClean="0"/>
              <a:t>Are you ready? Stand up, please!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93297" y="1324946"/>
            <a:ext cx="240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Play game: Simon says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569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5F5FAEBA-41DD-D54F-850C-9FDB10FE6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320" y="1317354"/>
            <a:ext cx="5868986" cy="3229582"/>
          </a:xfrm>
          <a:prstGeom prst="rect">
            <a:avLst/>
          </a:prstGeom>
        </p:spPr>
      </p:pic>
      <p:pic>
        <p:nvPicPr>
          <p:cNvPr id="6" name="CD3 TRACK 02">
            <a:hlinkClick r:id="" action="ppaction://media"/>
            <a:extLst>
              <a:ext uri="{FF2B5EF4-FFF2-40B4-BE49-F238E27FC236}">
                <a16:creationId xmlns:a16="http://schemas.microsoft.com/office/drawing/2014/main" xmlns="" id="{8450B59B-6D92-4F8A-506A-7C99476A7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5776" y="711302"/>
            <a:ext cx="406400" cy="4064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BBF10E6-0001-53FC-D917-AB925B05D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72" y="634817"/>
            <a:ext cx="4726925" cy="64817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F23CE47E-BFD0-6BF7-8240-D4E302A22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81512"/>
            <a:ext cx="6536036" cy="195424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D698BE9A-60F3-5AAE-CDBF-70EA1079A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8319" y="3827948"/>
            <a:ext cx="4587457" cy="718988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38084FC1-E7C1-EF49-4860-FA2BD9E03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5918" y="4321690"/>
            <a:ext cx="3369370" cy="9062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15404" y="403985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162483"/>
            <a:ext cx="118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Lucy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840021" y="3046095"/>
            <a:ext cx="1350335" cy="37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Charlie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7615934" y="4912016"/>
            <a:ext cx="1945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76431" y="3046095"/>
            <a:ext cx="1137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2255" y="1773382"/>
            <a:ext cx="7844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Make a model with a </a:t>
            </a:r>
            <a:r>
              <a:rPr lang="en-US" dirty="0" err="1" smtClean="0"/>
              <a:t>ss</a:t>
            </a:r>
            <a:r>
              <a:rPr lang="en-US" dirty="0" smtClean="0"/>
              <a:t>, take turn to practice. Then ask </a:t>
            </a:r>
            <a:r>
              <a:rPr lang="en-US" dirty="0" err="1" smtClean="0"/>
              <a:t>ss</a:t>
            </a:r>
            <a:r>
              <a:rPr lang="en-US" dirty="0" smtClean="0"/>
              <a:t> to role play to practice in 3 minutes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Call 2 pairs to present.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8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nts 1">
            <a:extLst>
              <a:ext uri="{FF2B5EF4-FFF2-40B4-BE49-F238E27FC236}">
                <a16:creationId xmlns:a16="http://schemas.microsoft.com/office/drawing/2014/main" xmlns="" id="{A0F963BA-2804-5CE3-DED8-14A4EBB87F7C}"/>
              </a:ext>
            </a:extLst>
          </p:cNvPr>
          <p:cNvSpPr txBox="1"/>
          <p:nvPr/>
        </p:nvSpPr>
        <p:spPr>
          <a:xfrm>
            <a:off x="10056786" y="5134817"/>
            <a:ext cx="1639447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waiter</a:t>
            </a:r>
          </a:p>
        </p:txBody>
      </p:sp>
      <p:sp>
        <p:nvSpPr>
          <p:cNvPr id="16" name="pants 1">
            <a:extLst>
              <a:ext uri="{FF2B5EF4-FFF2-40B4-BE49-F238E27FC236}">
                <a16:creationId xmlns:a16="http://schemas.microsoft.com/office/drawing/2014/main" xmlns="" id="{BF8E3345-F431-615B-242B-ADAA65157470}"/>
              </a:ext>
            </a:extLst>
          </p:cNvPr>
          <p:cNvSpPr txBox="1"/>
          <p:nvPr/>
        </p:nvSpPr>
        <p:spPr>
          <a:xfrm>
            <a:off x="8201673" y="5206769"/>
            <a:ext cx="1543459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farmer</a:t>
            </a:r>
          </a:p>
        </p:txBody>
      </p:sp>
      <p:sp>
        <p:nvSpPr>
          <p:cNvPr id="11" name="socks 1">
            <a:extLst>
              <a:ext uri="{FF2B5EF4-FFF2-40B4-BE49-F238E27FC236}">
                <a16:creationId xmlns:a16="http://schemas.microsoft.com/office/drawing/2014/main" xmlns="" id="{D424F61F-9C5B-E08D-681F-105C3905E523}"/>
              </a:ext>
            </a:extLst>
          </p:cNvPr>
          <p:cNvSpPr txBox="1"/>
          <p:nvPr/>
        </p:nvSpPr>
        <p:spPr>
          <a:xfrm>
            <a:off x="6143770" y="5180984"/>
            <a:ext cx="167625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factory worker</a:t>
            </a:r>
          </a:p>
        </p:txBody>
      </p:sp>
      <p:sp>
        <p:nvSpPr>
          <p:cNvPr id="10" name="shorts 1">
            <a:extLst>
              <a:ext uri="{FF2B5EF4-FFF2-40B4-BE49-F238E27FC236}">
                <a16:creationId xmlns:a16="http://schemas.microsoft.com/office/drawing/2014/main" xmlns="" id="{A223E941-D402-7CD7-AE03-B873867ED5D1}"/>
              </a:ext>
            </a:extLst>
          </p:cNvPr>
          <p:cNvSpPr txBox="1"/>
          <p:nvPr/>
        </p:nvSpPr>
        <p:spPr>
          <a:xfrm>
            <a:off x="4092333" y="5180984"/>
            <a:ext cx="1669789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office worker</a:t>
            </a:r>
          </a:p>
        </p:txBody>
      </p:sp>
      <p:sp>
        <p:nvSpPr>
          <p:cNvPr id="9" name="shirt 1">
            <a:extLst>
              <a:ext uri="{FF2B5EF4-FFF2-40B4-BE49-F238E27FC236}">
                <a16:creationId xmlns:a16="http://schemas.microsoft.com/office/drawing/2014/main" xmlns="" id="{F0B0B27B-CADE-6B49-A60D-B03391111AE4}"/>
              </a:ext>
            </a:extLst>
          </p:cNvPr>
          <p:cNvSpPr txBox="1"/>
          <p:nvPr/>
        </p:nvSpPr>
        <p:spPr>
          <a:xfrm>
            <a:off x="2115079" y="5217899"/>
            <a:ext cx="1794933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doctor</a:t>
            </a:r>
          </a:p>
        </p:txBody>
      </p:sp>
      <p:sp>
        <p:nvSpPr>
          <p:cNvPr id="8" name="dress 1">
            <a:extLst>
              <a:ext uri="{FF2B5EF4-FFF2-40B4-BE49-F238E27FC236}">
                <a16:creationId xmlns:a16="http://schemas.microsoft.com/office/drawing/2014/main" xmlns="" id="{2333EBD8-E385-3C1F-5156-5868EDAA2DC5}"/>
              </a:ext>
            </a:extLst>
          </p:cNvPr>
          <p:cNvSpPr txBox="1"/>
          <p:nvPr/>
        </p:nvSpPr>
        <p:spPr>
          <a:xfrm>
            <a:off x="144619" y="5215421"/>
            <a:ext cx="1717585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cashier</a:t>
            </a:r>
          </a:p>
        </p:txBody>
      </p:sp>
      <p:pic>
        <p:nvPicPr>
          <p:cNvPr id="24" name="wai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28138" y="665703"/>
            <a:ext cx="609600" cy="397933"/>
          </a:xfrm>
          <a:prstGeom prst="rect">
            <a:avLst/>
          </a:prstGeom>
        </p:spPr>
      </p:pic>
      <p:pic>
        <p:nvPicPr>
          <p:cNvPr id="23" name="farm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57829" y="610980"/>
            <a:ext cx="609600" cy="434651"/>
          </a:xfrm>
          <a:prstGeom prst="rect">
            <a:avLst/>
          </a:prstGeom>
        </p:spPr>
      </p:pic>
      <p:pic>
        <p:nvPicPr>
          <p:cNvPr id="20" name="factory worke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87792" y="615020"/>
            <a:ext cx="609600" cy="406400"/>
          </a:xfrm>
          <a:prstGeom prst="rect">
            <a:avLst/>
          </a:prstGeom>
        </p:spPr>
      </p:pic>
      <p:pic>
        <p:nvPicPr>
          <p:cNvPr id="5" name="office worker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87792" y="679030"/>
            <a:ext cx="609600" cy="440267"/>
          </a:xfrm>
          <a:prstGeom prst="rect">
            <a:avLst/>
          </a:prstGeom>
        </p:spPr>
      </p:pic>
      <p:pic>
        <p:nvPicPr>
          <p:cNvPr id="4" name="doctor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45846" y="684587"/>
            <a:ext cx="609600" cy="379049"/>
          </a:xfrm>
          <a:prstGeom prst="rect">
            <a:avLst/>
          </a:prstGeom>
        </p:spPr>
      </p:pic>
      <p:pic>
        <p:nvPicPr>
          <p:cNvPr id="3" name="cashier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05500" y="681809"/>
            <a:ext cx="609600" cy="38460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2923"/>
            <a:ext cx="11768810" cy="208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14E5C312-4715-9BF9-677A-F9B91CAB91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62122" y="635356"/>
            <a:ext cx="1141631" cy="8205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641" y="417908"/>
            <a:ext cx="945123" cy="8207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95251" y="618385"/>
            <a:ext cx="1362518" cy="871890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352369" y="1606843"/>
            <a:ext cx="6906847" cy="983214"/>
          </a:xfrm>
          <a:prstGeom prst="wedgeRoundRectCallout">
            <a:avLst>
              <a:gd name="adj1" fmla="val -40113"/>
              <a:gd name="adj2" fmla="val -81327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What does your </a:t>
            </a:r>
            <a:r>
              <a:rPr lang="en-US" sz="2800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father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/</a:t>
            </a:r>
            <a:r>
              <a:rPr lang="en-US" sz="2800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mothe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 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do?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7663735" y="1758093"/>
            <a:ext cx="4232284" cy="758029"/>
          </a:xfrm>
          <a:prstGeom prst="wedgeRoundRectCallout">
            <a:avLst>
              <a:gd name="adj1" fmla="val 31490"/>
              <a:gd name="adj2" fmla="val -108942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He’s/ she’s a/an …</a:t>
            </a:r>
            <a:endParaRPr lang="en-US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92592" y="347088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11755" y="0"/>
            <a:ext cx="5402425" cy="403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6467728"/>
            <a:ext cx="7820025" cy="403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3236" y="1487055"/>
            <a:ext cx="302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 2 pairs to 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6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8F1A321-8809-814E-E7CE-5190EE8F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6" y="473350"/>
            <a:ext cx="4789962" cy="58236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594A1624-D5FB-B983-82CB-48C81670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" y="1398922"/>
            <a:ext cx="11517586" cy="481947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561CE71B-7903-F71B-0452-DB4636D8D2C6}"/>
              </a:ext>
            </a:extLst>
          </p:cNvPr>
          <p:cNvSpPr txBox="1"/>
          <p:nvPr/>
        </p:nvSpPr>
        <p:spPr>
          <a:xfrm>
            <a:off x="8852361" y="3167627"/>
            <a:ext cx="1230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farmer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346E16A4-BD26-B004-9203-56EA4F450886}"/>
              </a:ext>
            </a:extLst>
          </p:cNvPr>
          <p:cNvSpPr txBox="1"/>
          <p:nvPr/>
        </p:nvSpPr>
        <p:spPr>
          <a:xfrm>
            <a:off x="2995351" y="5459552"/>
            <a:ext cx="1230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waiter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CB27715A-99C0-A965-EBD7-26392ACAB498}"/>
              </a:ext>
            </a:extLst>
          </p:cNvPr>
          <p:cNvSpPr txBox="1"/>
          <p:nvPr/>
        </p:nvSpPr>
        <p:spPr>
          <a:xfrm>
            <a:off x="8852361" y="5470804"/>
            <a:ext cx="1482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cashier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5404" y="403985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1755" y="0"/>
            <a:ext cx="5402425" cy="403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454015"/>
            <a:ext cx="7865706" cy="403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D31A1302-6F0C-BD79-9073-5F5D2E303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18" y="698938"/>
            <a:ext cx="10973844" cy="2233051"/>
          </a:xfrm>
          <a:prstGeom prst="rect">
            <a:avLst/>
          </a:prstGeom>
        </p:spPr>
      </p:pic>
      <p:sp>
        <p:nvSpPr>
          <p:cNvPr id="18" name="Oval 25">
            <a:extLst>
              <a:ext uri="{FF2B5EF4-FFF2-40B4-BE49-F238E27FC236}">
                <a16:creationId xmlns:a16="http://schemas.microsoft.com/office/drawing/2014/main" xmlns="" id="{AE11392E-A816-4F8D-6C8E-D38D68F526D6}"/>
              </a:ext>
            </a:extLst>
          </p:cNvPr>
          <p:cNvSpPr/>
          <p:nvPr/>
        </p:nvSpPr>
        <p:spPr>
          <a:xfrm>
            <a:off x="8330825" y="1583241"/>
            <a:ext cx="1308475" cy="6650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BDE4F128-8497-A156-4F45-7E7084C8A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45" y="280763"/>
            <a:ext cx="3071268" cy="604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7215" y="354508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Hình ảnh 2">
            <a:extLst>
              <a:ext uri="{FF2B5EF4-FFF2-40B4-BE49-F238E27FC236}">
                <a16:creationId xmlns:a16="http://schemas.microsoft.com/office/drawing/2014/main" xmlns="" id="{AB4FB364-2B7F-BB49-8A37-FEBCD2A0E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66" y="2722407"/>
            <a:ext cx="11026693" cy="2261726"/>
          </a:xfrm>
          <a:prstGeom prst="rect">
            <a:avLst/>
          </a:prstGeom>
        </p:spPr>
      </p:pic>
      <p:sp>
        <p:nvSpPr>
          <p:cNvPr id="8" name="Oval 25">
            <a:extLst>
              <a:ext uri="{FF2B5EF4-FFF2-40B4-BE49-F238E27FC236}">
                <a16:creationId xmlns:a16="http://schemas.microsoft.com/office/drawing/2014/main" xmlns="" id="{AE11392E-A816-4F8D-6C8E-D38D68F526D6}"/>
              </a:ext>
            </a:extLst>
          </p:cNvPr>
          <p:cNvSpPr/>
          <p:nvPr/>
        </p:nvSpPr>
        <p:spPr>
          <a:xfrm>
            <a:off x="2943225" y="3608249"/>
            <a:ext cx="2486026" cy="7647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25">
            <a:extLst>
              <a:ext uri="{FF2B5EF4-FFF2-40B4-BE49-F238E27FC236}">
                <a16:creationId xmlns:a16="http://schemas.microsoft.com/office/drawing/2014/main" xmlns="" id="{AC90D6CC-BB7F-464A-7AFD-ADA71E61D9D6}"/>
              </a:ext>
            </a:extLst>
          </p:cNvPr>
          <p:cNvSpPr/>
          <p:nvPr/>
        </p:nvSpPr>
        <p:spPr>
          <a:xfrm>
            <a:off x="9019332" y="3676137"/>
            <a:ext cx="1340531" cy="6289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09118" y="0"/>
            <a:ext cx="7007290" cy="403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305550"/>
            <a:ext cx="7953375" cy="7048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Hình ảnh 4">
            <a:extLst>
              <a:ext uri="{FF2B5EF4-FFF2-40B4-BE49-F238E27FC236}">
                <a16:creationId xmlns:a16="http://schemas.microsoft.com/office/drawing/2014/main" xmlns="" id="{03230845-D7B5-D401-42A0-A9D72F1A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2" y="4943964"/>
            <a:ext cx="10992328" cy="2135492"/>
          </a:xfrm>
          <a:prstGeom prst="rect">
            <a:avLst/>
          </a:prstGeom>
        </p:spPr>
      </p:pic>
      <p:sp>
        <p:nvSpPr>
          <p:cNvPr id="12" name="Oval 25">
            <a:extLst>
              <a:ext uri="{FF2B5EF4-FFF2-40B4-BE49-F238E27FC236}">
                <a16:creationId xmlns:a16="http://schemas.microsoft.com/office/drawing/2014/main" xmlns="" id="{AE11392E-A816-4F8D-6C8E-D38D68F526D6}"/>
              </a:ext>
            </a:extLst>
          </p:cNvPr>
          <p:cNvSpPr/>
          <p:nvPr/>
        </p:nvSpPr>
        <p:spPr>
          <a:xfrm>
            <a:off x="2552005" y="5843283"/>
            <a:ext cx="1048445" cy="541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25">
            <a:extLst>
              <a:ext uri="{FF2B5EF4-FFF2-40B4-BE49-F238E27FC236}">
                <a16:creationId xmlns:a16="http://schemas.microsoft.com/office/drawing/2014/main" xmlns="" id="{AC90D6CC-BB7F-464A-7AFD-ADA71E61D9D6}"/>
              </a:ext>
            </a:extLst>
          </p:cNvPr>
          <p:cNvSpPr/>
          <p:nvPr/>
        </p:nvSpPr>
        <p:spPr>
          <a:xfrm>
            <a:off x="8382000" y="5727598"/>
            <a:ext cx="2476500" cy="7730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74013" y="398188"/>
            <a:ext cx="165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62/WB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2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3CF3984-F619-3505-EA9E-7A58CEBF2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6" y="706071"/>
            <a:ext cx="4617151" cy="54966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3B3B731-2190-83A9-8778-96EBCA7A5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4" y="1485058"/>
            <a:ext cx="11274432" cy="436433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DF8E3F9-3773-32A4-5802-35CDA0EA099D}"/>
              </a:ext>
            </a:extLst>
          </p:cNvPr>
          <p:cNvSpPr txBox="1"/>
          <p:nvPr/>
        </p:nvSpPr>
        <p:spPr>
          <a:xfrm>
            <a:off x="7489769" y="5153891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34D226EA-7BD1-E18B-6926-C21523B17079}"/>
              </a:ext>
            </a:extLst>
          </p:cNvPr>
          <p:cNvSpPr txBox="1"/>
          <p:nvPr/>
        </p:nvSpPr>
        <p:spPr>
          <a:xfrm>
            <a:off x="7863843" y="5153891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F662328-06E8-4664-B434-40420BF2C724}"/>
              </a:ext>
            </a:extLst>
          </p:cNvPr>
          <p:cNvSpPr txBox="1"/>
          <p:nvPr/>
        </p:nvSpPr>
        <p:spPr>
          <a:xfrm>
            <a:off x="8914017" y="5153891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AF077AE-4764-5A2C-C2CB-99D7CC845B8A}"/>
              </a:ext>
            </a:extLst>
          </p:cNvPr>
          <p:cNvSpPr txBox="1"/>
          <p:nvPr/>
        </p:nvSpPr>
        <p:spPr>
          <a:xfrm flipH="1">
            <a:off x="7165569" y="1570783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CAF9E2C8-3B47-02BA-9C7E-14DC569CB0F8}"/>
              </a:ext>
            </a:extLst>
          </p:cNvPr>
          <p:cNvSpPr txBox="1"/>
          <p:nvPr/>
        </p:nvSpPr>
        <p:spPr>
          <a:xfrm>
            <a:off x="7855527" y="1579095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3160C2D-A81D-D531-2753-2A6F112153DF}"/>
              </a:ext>
            </a:extLst>
          </p:cNvPr>
          <p:cNvSpPr txBox="1"/>
          <p:nvPr/>
        </p:nvSpPr>
        <p:spPr>
          <a:xfrm>
            <a:off x="8204665" y="1579096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0DE01535-FFD9-A8D1-114E-4553C3FB7855}"/>
              </a:ext>
            </a:extLst>
          </p:cNvPr>
          <p:cNvSpPr txBox="1"/>
          <p:nvPr/>
        </p:nvSpPr>
        <p:spPr>
          <a:xfrm flipH="1">
            <a:off x="7489769" y="2301479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622B4F84-90C5-2D7C-C6DD-4D34E0A7A171}"/>
              </a:ext>
            </a:extLst>
          </p:cNvPr>
          <p:cNvSpPr txBox="1"/>
          <p:nvPr/>
        </p:nvSpPr>
        <p:spPr>
          <a:xfrm flipH="1">
            <a:off x="7851377" y="2286582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FB158F1-EA53-9C07-7498-AE87A11F60B4}"/>
              </a:ext>
            </a:extLst>
          </p:cNvPr>
          <p:cNvSpPr txBox="1"/>
          <p:nvPr/>
        </p:nvSpPr>
        <p:spPr>
          <a:xfrm flipH="1">
            <a:off x="8207435" y="4430682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870B7175-6DC6-DE4D-33C0-DE3B522BEAE2}"/>
              </a:ext>
            </a:extLst>
          </p:cNvPr>
          <p:cNvSpPr txBox="1"/>
          <p:nvPr/>
        </p:nvSpPr>
        <p:spPr>
          <a:xfrm flipH="1">
            <a:off x="9203608" y="2301479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05254CD3-514B-355F-9DA2-FA344761E3A8}"/>
              </a:ext>
            </a:extLst>
          </p:cNvPr>
          <p:cNvSpPr txBox="1"/>
          <p:nvPr/>
        </p:nvSpPr>
        <p:spPr>
          <a:xfrm flipH="1">
            <a:off x="7115702" y="3008965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FD391C0C-5668-ECBB-D5E5-B7AAEF0BC17F}"/>
              </a:ext>
            </a:extLst>
          </p:cNvPr>
          <p:cNvSpPr txBox="1"/>
          <p:nvPr/>
        </p:nvSpPr>
        <p:spPr>
          <a:xfrm flipH="1">
            <a:off x="7872168" y="3008966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6C0BBF4-A54A-D5EA-1D90-22374C6271CE}"/>
              </a:ext>
            </a:extLst>
          </p:cNvPr>
          <p:cNvSpPr txBox="1"/>
          <p:nvPr/>
        </p:nvSpPr>
        <p:spPr>
          <a:xfrm flipH="1">
            <a:off x="8531626" y="3008964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F0F9A7DE-DB29-474F-33F0-AF47D69FCB76}"/>
              </a:ext>
            </a:extLst>
          </p:cNvPr>
          <p:cNvSpPr txBox="1"/>
          <p:nvPr/>
        </p:nvSpPr>
        <p:spPr>
          <a:xfrm flipH="1">
            <a:off x="7148945" y="4430683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E9990D5A-8560-ACA5-3D44-CBB5B5E0E399}"/>
              </a:ext>
            </a:extLst>
          </p:cNvPr>
          <p:cNvSpPr txBox="1"/>
          <p:nvPr/>
        </p:nvSpPr>
        <p:spPr>
          <a:xfrm flipH="1">
            <a:off x="7863861" y="4446404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2C8ACA6C-493A-3947-787A-992E83B5DED5}"/>
              </a:ext>
            </a:extLst>
          </p:cNvPr>
          <p:cNvSpPr txBox="1"/>
          <p:nvPr/>
        </p:nvSpPr>
        <p:spPr>
          <a:xfrm flipH="1">
            <a:off x="8551367" y="2309019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1A77FE52-CB01-E9DE-2C8D-321508197B1F}"/>
              </a:ext>
            </a:extLst>
          </p:cNvPr>
          <p:cNvSpPr txBox="1"/>
          <p:nvPr/>
        </p:nvSpPr>
        <p:spPr>
          <a:xfrm flipH="1">
            <a:off x="9154648" y="4430682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4B0B19C1-628C-61F3-A9B5-F06D8E27E374}"/>
              </a:ext>
            </a:extLst>
          </p:cNvPr>
          <p:cNvSpPr txBox="1"/>
          <p:nvPr/>
        </p:nvSpPr>
        <p:spPr>
          <a:xfrm>
            <a:off x="9939763" y="4444324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xmlns="" id="{0157FD14-C13A-7B12-F42B-72174AFFA6DB}"/>
              </a:ext>
            </a:extLst>
          </p:cNvPr>
          <p:cNvSpPr txBox="1"/>
          <p:nvPr/>
        </p:nvSpPr>
        <p:spPr>
          <a:xfrm>
            <a:off x="10378592" y="4437630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EE60C98E-023E-5587-E5ED-6FC22DCD323C}"/>
              </a:ext>
            </a:extLst>
          </p:cNvPr>
          <p:cNvSpPr txBox="1"/>
          <p:nvPr/>
        </p:nvSpPr>
        <p:spPr>
          <a:xfrm>
            <a:off x="10720349" y="4436340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 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E8A40120-B64A-2EB5-ED88-389EED3F89BF}"/>
              </a:ext>
            </a:extLst>
          </p:cNvPr>
          <p:cNvSpPr txBox="1"/>
          <p:nvPr/>
        </p:nvSpPr>
        <p:spPr>
          <a:xfrm flipH="1">
            <a:off x="6597538" y="5162203"/>
            <a:ext cx="5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4F61F579-FEAD-74D6-6ADF-714CDDDDB4B3}"/>
              </a:ext>
            </a:extLst>
          </p:cNvPr>
          <p:cNvSpPr txBox="1"/>
          <p:nvPr/>
        </p:nvSpPr>
        <p:spPr>
          <a:xfrm flipH="1">
            <a:off x="6597538" y="1609872"/>
            <a:ext cx="5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xmlns="" id="{7D0AB3D6-1EE4-A2F7-6861-29F802D91158}"/>
              </a:ext>
            </a:extLst>
          </p:cNvPr>
          <p:cNvSpPr txBox="1"/>
          <p:nvPr/>
        </p:nvSpPr>
        <p:spPr>
          <a:xfrm flipH="1">
            <a:off x="6609857" y="4455620"/>
            <a:ext cx="5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35AB4D8D-3CB8-1DA0-2679-84E44CC5E459}"/>
              </a:ext>
            </a:extLst>
          </p:cNvPr>
          <p:cNvSpPr txBox="1"/>
          <p:nvPr/>
        </p:nvSpPr>
        <p:spPr>
          <a:xfrm flipH="1">
            <a:off x="6597538" y="2323894"/>
            <a:ext cx="5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9F160CEA-5284-50F1-33AA-43A61BDFA494}"/>
              </a:ext>
            </a:extLst>
          </p:cNvPr>
          <p:cNvSpPr txBox="1"/>
          <p:nvPr/>
        </p:nvSpPr>
        <p:spPr>
          <a:xfrm flipH="1">
            <a:off x="6609857" y="3019122"/>
            <a:ext cx="598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</a:p>
          <a:p>
            <a:endParaRPr lang="en-US" sz="28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615404" y="403985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02738" y="706071"/>
            <a:ext cx="165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62/WB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  <p:bldP spid="13" grpId="0"/>
      <p:bldP spid="19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5EBF98-CC0B-C756-A734-D8AA2063A808}"/>
              </a:ext>
            </a:extLst>
          </p:cNvPr>
          <p:cNvSpPr/>
          <p:nvPr/>
        </p:nvSpPr>
        <p:spPr>
          <a:xfrm>
            <a:off x="64474" y="193032"/>
            <a:ext cx="29535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Make a survey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457FCD27-7090-FAA2-6330-3A6210754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022966"/>
              </p:ext>
            </p:extLst>
          </p:nvPr>
        </p:nvGraphicFramePr>
        <p:xfrm>
          <a:off x="114690" y="2302016"/>
          <a:ext cx="11829660" cy="41006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3432">
                  <a:extLst>
                    <a:ext uri="{9D8B030D-6E8A-4147-A177-3AD203B41FA5}">
                      <a16:colId xmlns:a16="http://schemas.microsoft.com/office/drawing/2014/main" xmlns="" val="1668527506"/>
                    </a:ext>
                  </a:extLst>
                </a:gridCol>
                <a:gridCol w="9436228">
                  <a:extLst>
                    <a:ext uri="{9D8B030D-6E8A-4147-A177-3AD203B41FA5}">
                      <a16:colId xmlns:a16="http://schemas.microsoft.com/office/drawing/2014/main" xmlns="" val="3380029074"/>
                    </a:ext>
                  </a:extLst>
                </a:gridCol>
              </a:tblGrid>
              <a:tr h="103202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0666171"/>
                  </a:ext>
                </a:extLst>
              </a:tr>
              <a:tr h="102287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1. </a:t>
                      </a:r>
                      <a:r>
                        <a:rPr lang="en-US" sz="3200" dirty="0" err="1" smtClean="0">
                          <a:solidFill>
                            <a:srgbClr val="FF0000"/>
                          </a:solidFill>
                        </a:rPr>
                        <a:t>Hieu</a:t>
                      </a:r>
                      <a:endParaRPr lang="en-US" sz="3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2400" dirty="0" smtClean="0"/>
                        <a:t>father/mother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2699405"/>
                  </a:ext>
                </a:extLst>
              </a:tr>
              <a:tr h="102287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2.Linh</a:t>
                      </a:r>
                    </a:p>
                    <a:p>
                      <a:r>
                        <a:rPr lang="en-US" sz="2400" dirty="0" smtClean="0"/>
                        <a:t>father/mother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8797530"/>
                  </a:ext>
                </a:extLst>
              </a:tr>
              <a:tr h="1022871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3.</a:t>
                      </a:r>
                    </a:p>
                    <a:p>
                      <a:r>
                        <a:rPr lang="en-US" sz="2400" dirty="0" smtClean="0"/>
                        <a:t>Father/mother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3068485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4013905" y="2343426"/>
            <a:ext cx="36945" cy="40178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23840" y="2343426"/>
            <a:ext cx="0" cy="40178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39363" y="2352158"/>
            <a:ext cx="36945" cy="40178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70901" y="2343426"/>
            <a:ext cx="36945" cy="40178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218016" y="2274153"/>
            <a:ext cx="0" cy="40870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07267" y="2664806"/>
            <a:ext cx="1233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anose="020B0A04020102020204" pitchFamily="34" charset="0"/>
              </a:rPr>
              <a:t>farmer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7997" y="2634888"/>
            <a:ext cx="1463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anose="020B0A04020102020204" pitchFamily="34" charset="0"/>
              </a:rPr>
              <a:t>   doctor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6654" y="2466259"/>
            <a:ext cx="1334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t</a:t>
            </a:r>
            <a:r>
              <a:rPr lang="en-US" sz="2000" dirty="0" smtClean="0">
                <a:latin typeface="Arial Black" panose="020B0A04020102020204" pitchFamily="34" charset="0"/>
              </a:rPr>
              <a:t>our guide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71328" y="2466259"/>
            <a:ext cx="152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f</a:t>
            </a:r>
            <a:r>
              <a:rPr lang="en-US" sz="2000" dirty="0" smtClean="0">
                <a:latin typeface="Arial Black" panose="020B0A04020102020204" pitchFamily="34" charset="0"/>
              </a:rPr>
              <a:t>actory worker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15062" y="2634888"/>
            <a:ext cx="179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anose="020B0A04020102020204" pitchFamily="34" charset="0"/>
              </a:rPr>
              <a:t>cashier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23368" y="2591212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anose="020B0A04020102020204" pitchFamily="34" charset="0"/>
              </a:rPr>
              <a:t>designer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038" y="-146310"/>
            <a:ext cx="945123" cy="8207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4443" y="419449"/>
            <a:ext cx="1362518" cy="87189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394604" y="1114914"/>
            <a:ext cx="7092494" cy="983214"/>
          </a:xfrm>
          <a:prstGeom prst="wedgeRoundRectCallout">
            <a:avLst>
              <a:gd name="adj1" fmla="val -7230"/>
              <a:gd name="adj2" fmla="val -95385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What does your </a:t>
            </a:r>
            <a:r>
              <a:rPr lang="en-US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father/mother </a:t>
            </a: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do?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7626549" y="1258481"/>
            <a:ext cx="4364213" cy="758029"/>
          </a:xfrm>
          <a:prstGeom prst="wedgeRoundRectCallout">
            <a:avLst>
              <a:gd name="adj1" fmla="val 39649"/>
              <a:gd name="adj2" fmla="val -10214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He’s/she’s </a:t>
            </a:r>
            <a:r>
              <a:rPr lang="en-US" sz="3200" dirty="0">
                <a:solidFill>
                  <a:srgbClr val="0070C0"/>
                </a:solidFill>
                <a:latin typeface="Arial Black" panose="020B0A04020102020204" pitchFamily="34" charset="0"/>
              </a:rPr>
              <a:t>a ………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84077"/>
            <a:ext cx="12306690" cy="5440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99321" y="0"/>
            <a:ext cx="7230139" cy="4730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608510" y="40695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1267" y="1947333"/>
            <a:ext cx="583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Invite 2 students to go to the board to present their survey.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99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779" y="773396"/>
            <a:ext cx="77998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u="sng" dirty="0" smtClean="0">
                <a:solidFill>
                  <a:srgbClr val="FF0000"/>
                </a:solidFill>
              </a:rPr>
              <a:t>Unit 7</a:t>
            </a:r>
            <a:r>
              <a:rPr lang="en-US" sz="5400" b="1" dirty="0" smtClean="0">
                <a:solidFill>
                  <a:srgbClr val="FF0000"/>
                </a:solidFill>
              </a:rPr>
              <a:t>                MY FAMILY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779" y="2527801"/>
            <a:ext cx="516406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u="sng" dirty="0" smtClean="0">
                <a:solidFill>
                  <a:srgbClr val="FF0000"/>
                </a:solidFill>
              </a:rPr>
              <a:t>1. Vocabularies</a:t>
            </a:r>
            <a:endParaRPr lang="en-US" sz="3600" i="1" u="sng" dirty="0">
              <a:solidFill>
                <a:srgbClr val="FF000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  a cashier,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a doctor,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u="sng" dirty="0" smtClean="0">
                <a:solidFill>
                  <a:srgbClr val="0070C0"/>
                </a:solidFill>
              </a:rPr>
              <a:t>an </a:t>
            </a:r>
            <a:r>
              <a:rPr lang="en-US" sz="3600" i="1" dirty="0" smtClean="0">
                <a:solidFill>
                  <a:srgbClr val="0070C0"/>
                </a:solidFill>
              </a:rPr>
              <a:t>office </a:t>
            </a:r>
            <a:r>
              <a:rPr lang="en-US" sz="3600" i="1" dirty="0">
                <a:solidFill>
                  <a:srgbClr val="0070C0"/>
                </a:solidFill>
              </a:rPr>
              <a:t>worker</a:t>
            </a:r>
            <a:r>
              <a:rPr lang="en-US" sz="3600" i="1" dirty="0" smtClean="0">
                <a:solidFill>
                  <a:srgbClr val="0070C0"/>
                </a:solidFill>
              </a:rPr>
              <a:t>,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a factory </a:t>
            </a:r>
            <a:r>
              <a:rPr lang="en-US" sz="3600" i="1" dirty="0">
                <a:solidFill>
                  <a:srgbClr val="0070C0"/>
                </a:solidFill>
              </a:rPr>
              <a:t>worker</a:t>
            </a:r>
            <a:r>
              <a:rPr lang="en-US" sz="3600" i="1" dirty="0" smtClean="0">
                <a:solidFill>
                  <a:srgbClr val="0070C0"/>
                </a:solidFill>
              </a:rPr>
              <a:t>,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a </a:t>
            </a:r>
            <a:r>
              <a:rPr lang="en-US" sz="3600" i="1" dirty="0">
                <a:solidFill>
                  <a:srgbClr val="0070C0"/>
                </a:solidFill>
              </a:rPr>
              <a:t>farmer,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 a waiter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9AC2310-5F58-1845-AB8D-78006DCF06E5}"/>
              </a:ext>
            </a:extLst>
          </p:cNvPr>
          <p:cNvSpPr/>
          <p:nvPr/>
        </p:nvSpPr>
        <p:spPr>
          <a:xfrm>
            <a:off x="5004445" y="2556635"/>
            <a:ext cx="582809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u="sng" dirty="0" smtClean="0">
                <a:solidFill>
                  <a:srgbClr val="FF0000"/>
                </a:solidFill>
              </a:rPr>
              <a:t>2. Structures</a:t>
            </a:r>
            <a:endParaRPr lang="en-US" sz="3600" i="1" u="sng" dirty="0">
              <a:solidFill>
                <a:srgbClr val="FF000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-What </a:t>
            </a:r>
            <a:r>
              <a:rPr lang="en-US" sz="3600" i="1" dirty="0">
                <a:solidFill>
                  <a:srgbClr val="0070C0"/>
                </a:solidFill>
              </a:rPr>
              <a:t>does your father do? 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He's </a:t>
            </a:r>
            <a:r>
              <a:rPr lang="en-US" sz="3600" i="1" u="sng" dirty="0">
                <a:solidFill>
                  <a:srgbClr val="FF0000"/>
                </a:solidFill>
              </a:rPr>
              <a:t>a doctor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  <a:p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-What </a:t>
            </a:r>
            <a:r>
              <a:rPr lang="en-US" sz="3600" i="1" dirty="0">
                <a:solidFill>
                  <a:srgbClr val="0070C0"/>
                </a:solidFill>
              </a:rPr>
              <a:t>does your mother do?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She's </a:t>
            </a:r>
            <a:r>
              <a:rPr lang="en-US" sz="3600" i="1" u="sng" dirty="0">
                <a:solidFill>
                  <a:srgbClr val="FF0000"/>
                </a:solidFill>
              </a:rPr>
              <a:t>an office worker.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5404" y="403985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779" y="2068994"/>
            <a:ext cx="89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Part A, B (SB) page 92 + Part A, B (WB) page 62</a:t>
            </a:r>
            <a:endParaRPr lang="en-US" sz="2400" u="sng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5751" y="1604471"/>
            <a:ext cx="2379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LESSON 1.1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91469"/>
            <a:ext cx="7805057" cy="5411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25751" y="0"/>
            <a:ext cx="6766249" cy="403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205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0328" y="2216727"/>
            <a:ext cx="5735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You </a:t>
            </a:r>
            <a:r>
              <a:rPr lang="en-US" sz="2400" dirty="0" smtClean="0"/>
              <a:t>watch a video and try to remember what you hear and see in the video</a:t>
            </a:r>
          </a:p>
          <a:p>
            <a:r>
              <a:rPr lang="en-US" sz="2400" dirty="0" smtClean="0"/>
              <a:t>-Do you understand?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52565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62)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40)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93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2953" y="1327317"/>
            <a:ext cx="1097279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what jobs their family members do.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cashier, doctor, office worker, factory worker, farmer, waiter.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 does your father do?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He's a doctor.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What does your mother do?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She's an office worker.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bs Song for Kids _ Who Do You See_ _ Learn English Childre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447" y="648586"/>
            <a:ext cx="11515059" cy="536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267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224" y="2985930"/>
            <a:ext cx="3371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What can you see?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 can see…..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727" y="523442"/>
            <a:ext cx="3362036" cy="2349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744" y="523442"/>
            <a:ext cx="3435928" cy="2349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987" y="3318303"/>
            <a:ext cx="3325776" cy="2359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744" y="3318304"/>
            <a:ext cx="3453368" cy="23599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3224" y="5902473"/>
            <a:ext cx="2453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Who can list other jobs?</a:t>
            </a:r>
          </a:p>
        </p:txBody>
      </p:sp>
    </p:spTree>
    <p:extLst>
      <p:ext uri="{BB962C8B-B14F-4D97-AF65-F5344CB8AC3E}">
        <p14:creationId xmlns:p14="http://schemas.microsoft.com/office/powerpoint/2010/main" val="20982013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6902" y="1720564"/>
            <a:ext cx="81445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 smtClean="0"/>
          </a:p>
          <a:p>
            <a:r>
              <a:rPr lang="en-US" sz="2800" dirty="0" smtClean="0"/>
              <a:t>Today, We are going to learn the topic about JOBS. </a:t>
            </a:r>
          </a:p>
          <a:p>
            <a:r>
              <a:rPr lang="en-US" sz="2800" dirty="0" smtClean="0"/>
              <a:t>We ask and answer the question: What does your father/ mother/ your family members </a:t>
            </a:r>
            <a:r>
              <a:rPr lang="en-US" sz="2800" dirty="0" err="1" smtClean="0"/>
              <a:t>do?He</a:t>
            </a:r>
            <a:r>
              <a:rPr lang="en-US" sz="2800" dirty="0" smtClean="0"/>
              <a:t>/ she is a/ an…..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97501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0293" y="1047710"/>
            <a:ext cx="77998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u="sng" dirty="0" smtClean="0">
                <a:solidFill>
                  <a:srgbClr val="FF0000"/>
                </a:solidFill>
              </a:rPr>
              <a:t>Unit 7</a:t>
            </a:r>
            <a:r>
              <a:rPr lang="en-US" sz="5400" b="1" dirty="0" smtClean="0">
                <a:solidFill>
                  <a:srgbClr val="FF0000"/>
                </a:solidFill>
              </a:rPr>
              <a:t>                MY FAMILY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5404" y="565031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18" y="2730823"/>
            <a:ext cx="9576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Part A, B (SB) page 92 + Part A, B (WB) page 62</a:t>
            </a:r>
            <a:endParaRPr lang="en-US" sz="2800" u="sng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0434" y="1992054"/>
            <a:ext cx="2809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LESSON 1.1</a:t>
            </a:r>
            <a:endParaRPr lang="en-US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808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ashier">
            <a:hlinkClick r:id="" action="ppaction://media"/>
            <a:extLst>
              <a:ext uri="{FF2B5EF4-FFF2-40B4-BE49-F238E27FC236}">
                <a16:creationId xmlns:a16="http://schemas.microsoft.com/office/drawing/2014/main" xmlns="" id="{EDC79FED-94D6-1790-60F1-D6CABAD0F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3989" y="732299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2E5676-2C4D-49DA-7F80-365544010558}"/>
              </a:ext>
            </a:extLst>
          </p:cNvPr>
          <p:cNvSpPr/>
          <p:nvPr/>
        </p:nvSpPr>
        <p:spPr>
          <a:xfrm>
            <a:off x="6170302" y="1018426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5F902C-9DD4-A948-88E7-702D77B39495}"/>
              </a:ext>
            </a:extLst>
          </p:cNvPr>
          <p:cNvSpPr txBox="1"/>
          <p:nvPr/>
        </p:nvSpPr>
        <p:spPr>
          <a:xfrm>
            <a:off x="7399168" y="605962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29D17AC-895B-0F5A-0212-4C29DFF55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07" y="1432588"/>
            <a:ext cx="4035167" cy="4453912"/>
          </a:xfrm>
          <a:prstGeom prst="rect">
            <a:avLst/>
          </a:prstGeom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xmlns="" id="{5312ECC1-038A-55DC-6471-5AF719D9164E}"/>
              </a:ext>
            </a:extLst>
          </p:cNvPr>
          <p:cNvSpPr txBox="1"/>
          <p:nvPr/>
        </p:nvSpPr>
        <p:spPr>
          <a:xfrm>
            <a:off x="6170302" y="2285875"/>
            <a:ext cx="367937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cashier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E8E40DD7-0004-C3DF-B323-5AC5D28A9B41}"/>
              </a:ext>
            </a:extLst>
          </p:cNvPr>
          <p:cNvSpPr txBox="1"/>
          <p:nvPr/>
        </p:nvSpPr>
        <p:spPr>
          <a:xfrm>
            <a:off x="6170302" y="3388952"/>
            <a:ext cx="367937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Thu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endParaRPr lang="vi-VN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098" y="506315"/>
            <a:ext cx="49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Friday March 14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2025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82E5676-2C4D-49DA-7F80-365544010558}"/>
              </a:ext>
            </a:extLst>
          </p:cNvPr>
          <p:cNvSpPr/>
          <p:nvPr/>
        </p:nvSpPr>
        <p:spPr>
          <a:xfrm>
            <a:off x="5628488" y="96798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5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826</Words>
  <Application>Microsoft Office PowerPoint</Application>
  <PresentationFormat>Widescreen</PresentationFormat>
  <Paragraphs>182</Paragraphs>
  <Slides>32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Dang Van</cp:lastModifiedBy>
  <cp:revision>270</cp:revision>
  <dcterms:created xsi:type="dcterms:W3CDTF">2023-01-31T08:21:18Z</dcterms:created>
  <dcterms:modified xsi:type="dcterms:W3CDTF">2025-04-08T08:36:29Z</dcterms:modified>
</cp:coreProperties>
</file>