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Lst>
  <p:notesMasterIdLst>
    <p:notesMasterId r:id="rId36"/>
  </p:notesMasterIdLst>
  <p:sldIdLst>
    <p:sldId id="322" r:id="rId2"/>
    <p:sldId id="259" r:id="rId3"/>
    <p:sldId id="257" r:id="rId4"/>
    <p:sldId id="293" r:id="rId5"/>
    <p:sldId id="296" r:id="rId6"/>
    <p:sldId id="297" r:id="rId7"/>
    <p:sldId id="321" r:id="rId8"/>
    <p:sldId id="289" r:id="rId9"/>
    <p:sldId id="284" r:id="rId10"/>
    <p:sldId id="294" r:id="rId11"/>
    <p:sldId id="295" r:id="rId12"/>
    <p:sldId id="288" r:id="rId13"/>
    <p:sldId id="258" r:id="rId14"/>
    <p:sldId id="306" r:id="rId15"/>
    <p:sldId id="304" r:id="rId16"/>
    <p:sldId id="305" r:id="rId17"/>
    <p:sldId id="272" r:id="rId18"/>
    <p:sldId id="292" r:id="rId19"/>
    <p:sldId id="285" r:id="rId20"/>
    <p:sldId id="291" r:id="rId21"/>
    <p:sldId id="307" r:id="rId22"/>
    <p:sldId id="312" r:id="rId23"/>
    <p:sldId id="311" r:id="rId24"/>
    <p:sldId id="309" r:id="rId25"/>
    <p:sldId id="310" r:id="rId26"/>
    <p:sldId id="308" r:id="rId27"/>
    <p:sldId id="319" r:id="rId28"/>
    <p:sldId id="318" r:id="rId29"/>
    <p:sldId id="316" r:id="rId30"/>
    <p:sldId id="314" r:id="rId31"/>
    <p:sldId id="320" r:id="rId32"/>
    <p:sldId id="276" r:id="rId33"/>
    <p:sldId id="282" r:id="rId34"/>
    <p:sldId id="279" r:id="rId35"/>
  </p:sldIdLst>
  <p:sldSz cx="12192000" cy="6858000"/>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31BE"/>
    <a:srgbClr val="ECB2CB"/>
    <a:srgbClr val="E9A5C2"/>
    <a:srgbClr val="008A3E"/>
    <a:srgbClr val="E183AB"/>
    <a:srgbClr val="FFFF66"/>
    <a:srgbClr val="FFCD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249" autoAdjust="0"/>
    <p:restoredTop sz="0" autoAdjust="0"/>
  </p:normalViewPr>
  <p:slideViewPr>
    <p:cSldViewPr>
      <p:cViewPr varScale="1">
        <p:scale>
          <a:sx n="69" d="100"/>
          <a:sy n="69" d="100"/>
        </p:scale>
        <p:origin x="516" y="4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4EFBDE7E-B355-40A4-9B7E-E581E1043B22}" type="datetimeFigureOut">
              <a:rPr lang="en-US" smtClean="0"/>
              <a:t>5/13/2024</a:t>
            </a:fld>
            <a:endParaRPr lang="en-US"/>
          </a:p>
        </p:txBody>
      </p:sp>
      <p:sp>
        <p:nvSpPr>
          <p:cNvPr id="4" name="Slide Image Placeholder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a:defRPr sz="1200"/>
            </a:lvl1pPr>
          </a:lstStyle>
          <a:p>
            <a:fld id="{D4B6A8AD-F3E6-47DE-B783-16C0EDA737F6}" type="slidenum">
              <a:rPr lang="en-US" smtClean="0"/>
              <a:t>‹#›</a:t>
            </a:fld>
            <a:endParaRPr lang="en-US"/>
          </a:p>
        </p:txBody>
      </p:sp>
    </p:spTree>
    <p:extLst>
      <p:ext uri="{BB962C8B-B14F-4D97-AF65-F5344CB8AC3E}">
        <p14:creationId xmlns:p14="http://schemas.microsoft.com/office/powerpoint/2010/main" val="3295680329"/>
      </p:ext>
    </p:extLst>
  </p:cSld>
  <p:clrMap bg1="lt1" tx1="dk1" bg2="lt2" tx2="dk2" accent1="accent1" accent2="accent2" accent3="accent3" accent4="accent4" accent5="accent5" accent6="accent6" hlink="hlink" folHlink="folHlink"/>
  <p:notesStyle>
    <a:lvl1pPr marL="0" algn="l" defTabSz="914309" rtl="0" eaLnBrk="1" latinLnBrk="0" hangingPunct="1">
      <a:defRPr sz="1200" kern="1200">
        <a:solidFill>
          <a:schemeClr val="tx1"/>
        </a:solidFill>
        <a:latin typeface="+mn-lt"/>
        <a:ea typeface="+mn-ea"/>
        <a:cs typeface="+mn-cs"/>
      </a:defRPr>
    </a:lvl1pPr>
    <a:lvl2pPr marL="457154" algn="l" defTabSz="914309" rtl="0" eaLnBrk="1" latinLnBrk="0" hangingPunct="1">
      <a:defRPr sz="1200" kern="1200">
        <a:solidFill>
          <a:schemeClr val="tx1"/>
        </a:solidFill>
        <a:latin typeface="+mn-lt"/>
        <a:ea typeface="+mn-ea"/>
        <a:cs typeface="+mn-cs"/>
      </a:defRPr>
    </a:lvl2pPr>
    <a:lvl3pPr marL="914309" algn="l" defTabSz="914309" rtl="0" eaLnBrk="1" latinLnBrk="0" hangingPunct="1">
      <a:defRPr sz="1200" kern="1200">
        <a:solidFill>
          <a:schemeClr val="tx1"/>
        </a:solidFill>
        <a:latin typeface="+mn-lt"/>
        <a:ea typeface="+mn-ea"/>
        <a:cs typeface="+mn-cs"/>
      </a:defRPr>
    </a:lvl3pPr>
    <a:lvl4pPr marL="1371463" algn="l" defTabSz="914309" rtl="0" eaLnBrk="1" latinLnBrk="0" hangingPunct="1">
      <a:defRPr sz="1200" kern="1200">
        <a:solidFill>
          <a:schemeClr val="tx1"/>
        </a:solidFill>
        <a:latin typeface="+mn-lt"/>
        <a:ea typeface="+mn-ea"/>
        <a:cs typeface="+mn-cs"/>
      </a:defRPr>
    </a:lvl4pPr>
    <a:lvl5pPr marL="1828618" algn="l" defTabSz="914309" rtl="0" eaLnBrk="1" latinLnBrk="0" hangingPunct="1">
      <a:defRPr sz="1200" kern="1200">
        <a:solidFill>
          <a:schemeClr val="tx1"/>
        </a:solidFill>
        <a:latin typeface="+mn-lt"/>
        <a:ea typeface="+mn-ea"/>
        <a:cs typeface="+mn-cs"/>
      </a:defRPr>
    </a:lvl5pPr>
    <a:lvl6pPr marL="2285772" algn="l" defTabSz="914309" rtl="0" eaLnBrk="1" latinLnBrk="0" hangingPunct="1">
      <a:defRPr sz="1200" kern="1200">
        <a:solidFill>
          <a:schemeClr val="tx1"/>
        </a:solidFill>
        <a:latin typeface="+mn-lt"/>
        <a:ea typeface="+mn-ea"/>
        <a:cs typeface="+mn-cs"/>
      </a:defRPr>
    </a:lvl6pPr>
    <a:lvl7pPr marL="2742926" algn="l" defTabSz="914309" rtl="0" eaLnBrk="1" latinLnBrk="0" hangingPunct="1">
      <a:defRPr sz="1200" kern="1200">
        <a:solidFill>
          <a:schemeClr val="tx1"/>
        </a:solidFill>
        <a:latin typeface="+mn-lt"/>
        <a:ea typeface="+mn-ea"/>
        <a:cs typeface="+mn-cs"/>
      </a:defRPr>
    </a:lvl7pPr>
    <a:lvl8pPr marL="3200080" algn="l" defTabSz="914309" rtl="0" eaLnBrk="1" latinLnBrk="0" hangingPunct="1">
      <a:defRPr sz="1200" kern="1200">
        <a:solidFill>
          <a:schemeClr val="tx1"/>
        </a:solidFill>
        <a:latin typeface="+mn-lt"/>
        <a:ea typeface="+mn-ea"/>
        <a:cs typeface="+mn-cs"/>
      </a:defRPr>
    </a:lvl8pPr>
    <a:lvl9pPr marL="3657234" algn="l" defTabSz="91430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51C2DFCB-B094-408F-978A-63B22233A827}" type="slidenum">
              <a:rPr lang="en-US" smtClean="0"/>
              <a:pPr/>
              <a:t>1</a:t>
            </a:fld>
            <a:endParaRPr lang="en-US"/>
          </a:p>
        </p:txBody>
      </p:sp>
    </p:spTree>
    <p:extLst>
      <p:ext uri="{BB962C8B-B14F-4D97-AF65-F5344CB8AC3E}">
        <p14:creationId xmlns:p14="http://schemas.microsoft.com/office/powerpoint/2010/main" val="882887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D4B6A8AD-F3E6-47DE-B783-16C0EDA737F6}" type="slidenum">
              <a:rPr lang="en-US" smtClean="0"/>
              <a:t>3</a:t>
            </a:fld>
            <a:endParaRPr lang="en-US"/>
          </a:p>
        </p:txBody>
      </p:sp>
    </p:spTree>
    <p:extLst>
      <p:ext uri="{BB962C8B-B14F-4D97-AF65-F5344CB8AC3E}">
        <p14:creationId xmlns:p14="http://schemas.microsoft.com/office/powerpoint/2010/main" val="17839648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D4B6A8AD-F3E6-47DE-B783-16C0EDA737F6}" type="slidenum">
              <a:rPr lang="en-US" smtClean="0"/>
              <a:t>14</a:t>
            </a:fld>
            <a:endParaRPr lang="en-US"/>
          </a:p>
        </p:txBody>
      </p:sp>
    </p:spTree>
    <p:extLst>
      <p:ext uri="{BB962C8B-B14F-4D97-AF65-F5344CB8AC3E}">
        <p14:creationId xmlns:p14="http://schemas.microsoft.com/office/powerpoint/2010/main" val="26670420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86000" y="514350"/>
            <a:ext cx="4572000" cy="257175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BCD967-5C2A-4176-9658-5E92363C71A0}" type="slidenum">
              <a:rPr lang="zh-CN" altLang="en-US" smtClean="0"/>
              <a:t>17</a:t>
            </a:fld>
            <a:endParaRPr lang="zh-CN" altLang="en-US"/>
          </a:p>
        </p:txBody>
      </p:sp>
    </p:spTree>
    <p:extLst>
      <p:ext uri="{BB962C8B-B14F-4D97-AF65-F5344CB8AC3E}">
        <p14:creationId xmlns:p14="http://schemas.microsoft.com/office/powerpoint/2010/main" val="28864610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86000" y="514350"/>
            <a:ext cx="4572000" cy="257175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C8327CE-9C48-42EC-A174-D90BEA2C1883}" type="slidenum">
              <a:rPr lang="zh-CN" altLang="en-US" smtClean="0"/>
              <a:t>32</a:t>
            </a:fld>
            <a:endParaRPr lang="zh-CN" altLang="en-US"/>
          </a:p>
        </p:txBody>
      </p:sp>
    </p:spTree>
    <p:extLst>
      <p:ext uri="{BB962C8B-B14F-4D97-AF65-F5344CB8AC3E}">
        <p14:creationId xmlns:p14="http://schemas.microsoft.com/office/powerpoint/2010/main" val="38749737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86000" y="514350"/>
            <a:ext cx="4572000" cy="257175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4BB279A-D454-406E-A0DD-490F1F308CA9}" type="slidenum">
              <a:rPr lang="zh-CN" altLang="en-US" smtClean="0"/>
              <a:t>34</a:t>
            </a:fld>
            <a:endParaRPr lang="zh-CN" altLang="en-US"/>
          </a:p>
        </p:txBody>
      </p:sp>
    </p:spTree>
    <p:extLst>
      <p:ext uri="{BB962C8B-B14F-4D97-AF65-F5344CB8AC3E}">
        <p14:creationId xmlns:p14="http://schemas.microsoft.com/office/powerpoint/2010/main" val="8548252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7E24530-B66F-4473-ADD6-7D32B9BE029C}" type="datetimeFigureOut">
              <a:rPr lang="en-US" smtClean="0"/>
              <a:t>5/13/2024</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20619964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E24530-B66F-4473-ADD6-7D32B9BE029C}" type="datetimeFigureOut">
              <a:rPr lang="en-US" smtClean="0"/>
              <a:t>5/13/2024</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3650074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E24530-B66F-4473-ADD6-7D32B9BE029C}" type="datetimeFigureOut">
              <a:rPr lang="en-US" smtClean="0"/>
              <a:t>5/13/2024</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8CFC076-3453-4B97-B12D-D1475B296021}"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956382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97E24530-B66F-4473-ADD6-7D32B9BE029C}" type="datetimeFigureOut">
              <a:rPr lang="en-US" smtClean="0"/>
              <a:t>5/13/2024</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6774987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97E24530-B66F-4473-ADD6-7D32B9BE029C}" type="datetimeFigureOut">
              <a:rPr lang="en-US" smtClean="0"/>
              <a:t>5/13/2024</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8CFC076-3453-4B97-B12D-D1475B296021}"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2855062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97E24530-B66F-4473-ADD6-7D32B9BE029C}" type="datetimeFigureOut">
              <a:rPr lang="en-US" smtClean="0"/>
              <a:t>5/13/2024</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37464736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E24530-B66F-4473-ADD6-7D32B9BE029C}" type="datetimeFigureOut">
              <a:rPr lang="en-US" smtClean="0"/>
              <a:t>5/13/2024</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38685503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E24530-B66F-4473-ADD6-7D32B9BE029C}" type="datetimeFigureOut">
              <a:rPr lang="en-US" smtClean="0"/>
              <a:t>5/13/2024</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20559496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0709087"/>
      </p:ext>
    </p:extLst>
  </p:cSld>
  <p:clrMapOvr>
    <a:masterClrMapping/>
  </p:clrMapOvr>
  <mc:AlternateContent xmlns:mc="http://schemas.openxmlformats.org/markup-compatibility/2006" xmlns:p14="http://schemas.microsoft.com/office/powerpoint/2010/main">
    <mc:Choice Requires="p14">
      <p:transition spd="slow" p14:dur="4000" advClick="0" advTm="2000">
        <p14:vortex dir="r"/>
      </p:transition>
    </mc:Choice>
    <mc:Fallback xmlns="">
      <p:transition spd="slow" advClick="0" advTm="2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E24530-B66F-4473-ADD6-7D32B9BE029C}" type="datetimeFigureOut">
              <a:rPr lang="en-US" smtClean="0"/>
              <a:t>5/13/2024</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2611928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E24530-B66F-4473-ADD6-7D32B9BE029C}" type="datetimeFigureOut">
              <a:rPr lang="en-US" smtClean="0"/>
              <a:t>5/13/2024</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18192472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E24530-B66F-4473-ADD6-7D32B9BE029C}" type="datetimeFigureOut">
              <a:rPr lang="en-US" smtClean="0"/>
              <a:t>5/13/2024</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8898778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E24530-B66F-4473-ADD6-7D32B9BE029C}" type="datetimeFigureOut">
              <a:rPr lang="en-US" smtClean="0"/>
              <a:t>5/13/2024</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3654052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7E24530-B66F-4473-ADD6-7D32B9BE029C}" type="datetimeFigureOut">
              <a:rPr lang="en-US" smtClean="0"/>
              <a:t>5/13/2024</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20142105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E24530-B66F-4473-ADD6-7D32B9BE029C}" type="datetimeFigureOut">
              <a:rPr lang="en-US" smtClean="0"/>
              <a:t>5/13/2024</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22936820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7E24530-B66F-4473-ADD6-7D32B9BE029C}" type="datetimeFigureOut">
              <a:rPr lang="en-US" smtClean="0"/>
              <a:t>5/13/2024</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10121140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7E24530-B66F-4473-ADD6-7D32B9BE029C}" type="datetimeFigureOut">
              <a:rPr lang="en-US" smtClean="0"/>
              <a:t>5/13/2024</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39741843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97E24530-B66F-4473-ADD6-7D32B9BE029C}" type="datetimeFigureOut">
              <a:rPr lang="en-US" smtClean="0"/>
              <a:t>5/13/2024</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68CFC076-3453-4B97-B12D-D1475B296021}" type="slidenum">
              <a:rPr lang="en-US" smtClean="0"/>
              <a:t>‹#›</a:t>
            </a:fld>
            <a:endParaRPr lang="en-US"/>
          </a:p>
        </p:txBody>
      </p:sp>
    </p:spTree>
    <p:extLst>
      <p:ext uri="{BB962C8B-B14F-4D97-AF65-F5344CB8AC3E}">
        <p14:creationId xmlns:p14="http://schemas.microsoft.com/office/powerpoint/2010/main" val="27908179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microsoft.com/office/2007/relationships/media" Target="../media/media3.mp4"/><Relationship Id="rId1" Type="http://schemas.openxmlformats.org/officeDocument/2006/relationships/video" Target="NULL" TargetMode="Externa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istrator\Desktop\24-hinh-nen-powerpoint-tuyet-dep-danh-cho-cac-be-mam-non-1487092770-1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
            <a:ext cx="12474054" cy="6857999"/>
          </a:xfrm>
          <a:prstGeom prst="rect">
            <a:avLst/>
          </a:prstGeom>
          <a:noFill/>
          <a:extLst>
            <a:ext uri="{909E8E84-426E-40DD-AFC4-6F175D3DCCD1}">
              <a14:hiddenFill xmlns:a14="http://schemas.microsoft.com/office/drawing/2010/main">
                <a:solidFill>
                  <a:srgbClr val="FFFFFF"/>
                </a:solidFill>
              </a14:hiddenFill>
            </a:ext>
          </a:extLst>
        </p:spPr>
      </p:pic>
      <p:sp>
        <p:nvSpPr>
          <p:cNvPr id="7" name="WordArt 2"/>
          <p:cNvSpPr>
            <a:spLocks noChangeArrowheads="1" noChangeShapeType="1" noTextEdit="1"/>
          </p:cNvSpPr>
          <p:nvPr/>
        </p:nvSpPr>
        <p:spPr bwMode="auto">
          <a:xfrm>
            <a:off x="299258" y="814647"/>
            <a:ext cx="11604567" cy="1386332"/>
          </a:xfrm>
          <a:prstGeom prst="rect">
            <a:avLst/>
          </a:prstGeom>
        </p:spPr>
        <p:txBody>
          <a:bodyPr wrap="none" fromWordArt="1">
            <a:prstTxWarp prst="textPlain">
              <a:avLst>
                <a:gd name="adj" fmla="val 50000"/>
              </a:avLst>
            </a:prstTxWarp>
          </a:bodyPr>
          <a:lstStyle/>
          <a:p>
            <a:pPr algn="ctr"/>
            <a:endParaRPr lang="en-US" sz="3600" b="1" kern="10" dirty="0">
              <a:ln w="19050">
                <a:solidFill>
                  <a:srgbClr val="99CCFF"/>
                </a:solidFill>
                <a:round/>
                <a:headEnd/>
                <a:tailEnd/>
              </a:ln>
              <a:solidFill>
                <a:srgbClr val="0000FF"/>
              </a:solidFill>
              <a:effectLst>
                <a:outerShdw dist="35921" dir="2700000" algn="ctr" rotWithShape="0">
                  <a:srgbClr val="990000"/>
                </a:outerShdw>
              </a:effectLst>
              <a:latin typeface="Arial"/>
              <a:cs typeface="Arial"/>
            </a:endParaRPr>
          </a:p>
        </p:txBody>
      </p:sp>
      <p:sp>
        <p:nvSpPr>
          <p:cNvPr id="8" name="WordArt 3"/>
          <p:cNvSpPr>
            <a:spLocks noChangeArrowheads="1" noChangeShapeType="1" noTextEdit="1"/>
          </p:cNvSpPr>
          <p:nvPr/>
        </p:nvSpPr>
        <p:spPr bwMode="auto">
          <a:xfrm>
            <a:off x="3145367" y="2200979"/>
            <a:ext cx="6680200" cy="914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defRPr/>
            </a:pPr>
            <a:endParaRPr lang="en-US" sz="3600" kern="10" dirty="0">
              <a:solidFill>
                <a:srgbClr val="FF0000"/>
              </a:solidFill>
              <a:latin typeface="Times New Roman" pitchFamily="18" charset="0"/>
              <a:cs typeface="Times New Roman" pitchFamily="18" charset="0"/>
            </a:endParaRPr>
          </a:p>
        </p:txBody>
      </p:sp>
      <p:sp>
        <p:nvSpPr>
          <p:cNvPr id="9" name="Rectangle 8"/>
          <p:cNvSpPr/>
          <p:nvPr/>
        </p:nvSpPr>
        <p:spPr>
          <a:xfrm>
            <a:off x="3026673" y="1264920"/>
            <a:ext cx="5942598" cy="523220"/>
          </a:xfrm>
          <a:prstGeom prst="rect">
            <a:avLst/>
          </a:prstGeom>
          <a:noFill/>
        </p:spPr>
        <p:txBody>
          <a:bodyPr wrap="square">
            <a:spAutoFit/>
          </a:bodyPr>
          <a:lstStyle/>
          <a:p>
            <a:pPr>
              <a:defRPr/>
            </a:pPr>
            <a:endParaRPr lang="en-US" sz="2800" b="1"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endParaRPr>
          </a:p>
        </p:txBody>
      </p:sp>
      <p:sp>
        <p:nvSpPr>
          <p:cNvPr id="10" name="TextBox 9"/>
          <p:cNvSpPr txBox="1"/>
          <p:nvPr/>
        </p:nvSpPr>
        <p:spPr>
          <a:xfrm>
            <a:off x="1105469" y="1082040"/>
            <a:ext cx="10017456" cy="5016758"/>
          </a:xfrm>
          <a:prstGeom prst="rect">
            <a:avLst/>
          </a:prstGeom>
          <a:noFill/>
        </p:spPr>
        <p:txBody>
          <a:bodyPr wrap="square" rtlCol="0">
            <a:spAutoFit/>
          </a:bodyPr>
          <a:lstStyle/>
          <a:p>
            <a:pPr algn="ctr"/>
            <a:r>
              <a:rPr lang="en-US" sz="4000" b="1" dirty="0" smtClean="0">
                <a:solidFill>
                  <a:schemeClr val="bg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TRƯỜNG TIỂU HỌC NHƠN PHÚ</a:t>
            </a:r>
          </a:p>
          <a:p>
            <a:pPr algn="ctr"/>
            <a:endParaRPr lang="en-US" sz="4000" b="1" dirty="0">
              <a:solidFill>
                <a:schemeClr val="bg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en-US" sz="4100" b="1" dirty="0" err="1"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Chào</a:t>
            </a:r>
            <a:r>
              <a:rPr lang="en-US" sz="41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100" b="1" dirty="0" err="1"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mừng</a:t>
            </a:r>
            <a:r>
              <a:rPr lang="en-US" sz="41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100" b="1" dirty="0" err="1"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quý</a:t>
            </a:r>
            <a:r>
              <a:rPr lang="en-US" sz="41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100" b="1" dirty="0" err="1"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thầy</a:t>
            </a:r>
            <a:r>
              <a:rPr lang="en-US" sz="41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100" b="1" dirty="0" err="1"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cô</a:t>
            </a:r>
            <a:r>
              <a:rPr lang="en-US" sz="41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100" b="1" dirty="0" err="1"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về</a:t>
            </a:r>
            <a:r>
              <a:rPr lang="en-US" sz="41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100" b="1" dirty="0" err="1"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dự</a:t>
            </a:r>
            <a:r>
              <a:rPr lang="en-US" sz="41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100" b="1" dirty="0" err="1"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giờ</a:t>
            </a:r>
            <a:r>
              <a:rPr lang="en-US" sz="41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100" b="1" dirty="0" err="1"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lớp</a:t>
            </a:r>
            <a:r>
              <a:rPr lang="en-US" sz="41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41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en-US" sz="41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a:t>
            </a:r>
          </a:p>
          <a:p>
            <a:pPr algn="ctr"/>
            <a:endParaRPr lang="en-US" sz="4000" b="1" dirty="0" smtClean="0">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en-US" sz="4000" b="1" dirty="0" err="1" smtClean="0">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Môn</a:t>
            </a:r>
            <a:r>
              <a:rPr lang="en-US" sz="4000" b="1" dirty="0" smtClean="0">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4000" b="1" smtClean="0">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Đạo đức</a:t>
            </a:r>
            <a:endParaRPr lang="en-US" sz="4000" b="1" dirty="0" smtClean="0">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endParaRPr lang="en-US" sz="4000" b="1" dirty="0" smtClean="0">
              <a:solidFill>
                <a:srgbClr val="00B0F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endParaRPr lang="en-US" sz="4000" b="1" dirty="0" smtClean="0">
              <a:solidFill>
                <a:srgbClr val="00B0F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en-US" sz="4000" b="1" dirty="0" err="1" smtClean="0">
                <a:solidFill>
                  <a:srgbClr val="00B0F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Giáo</a:t>
            </a:r>
            <a:r>
              <a:rPr lang="en-US" sz="4000" b="1" dirty="0" smtClean="0">
                <a:solidFill>
                  <a:srgbClr val="00B0F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smtClean="0">
                <a:solidFill>
                  <a:srgbClr val="00B0F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viên</a:t>
            </a:r>
            <a:r>
              <a:rPr lang="en-US" sz="4000" b="1" dirty="0" smtClean="0">
                <a:solidFill>
                  <a:srgbClr val="00B0F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40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Nguyễn Thị Hồng Phấn</a:t>
            </a:r>
            <a:endParaRPr lang="en-US" sz="40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27388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loudBook (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295508" y="457200"/>
            <a:ext cx="9600983" cy="5908324"/>
          </a:xfrm>
        </p:spPr>
      </p:pic>
    </p:spTree>
    <p:extLst>
      <p:ext uri="{BB962C8B-B14F-4D97-AF65-F5344CB8AC3E}">
        <p14:creationId xmlns:p14="http://schemas.microsoft.com/office/powerpoint/2010/main" val="41903535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5350" y="2482254"/>
            <a:ext cx="10401300" cy="1893491"/>
          </a:xfrm>
        </p:spPr>
        <p:txBody>
          <a:bodyPr>
            <a:normAutofit/>
          </a:bodyPr>
          <a:lstStyle/>
          <a:p>
            <a:pPr algn="l"/>
            <a:r>
              <a:rPr lang="en-US">
                <a:solidFill>
                  <a:schemeClr val="tx1"/>
                </a:solidFill>
                <a:latin typeface=".VnAvant" panose="020B7200000000000000" pitchFamily="34" charset="0"/>
              </a:rPr>
              <a:t>- </a:t>
            </a:r>
            <a:r>
              <a:rPr lang="en-US" dirty="0">
                <a:solidFill>
                  <a:schemeClr val="tx1"/>
                </a:solidFill>
                <a:latin typeface=".VnAvant" panose="020B7200000000000000" pitchFamily="34" charset="0"/>
              </a:rPr>
              <a:t>Gµ </a:t>
            </a:r>
            <a:r>
              <a:rPr lang="en-US" dirty="0" err="1">
                <a:solidFill>
                  <a:schemeClr val="tx1"/>
                </a:solidFill>
                <a:latin typeface=".VnAvant" panose="020B7200000000000000" pitchFamily="34" charset="0"/>
              </a:rPr>
              <a:t>mÑ</a:t>
            </a:r>
            <a:r>
              <a:rPr lang="en-US" dirty="0">
                <a:solidFill>
                  <a:schemeClr val="tx1"/>
                </a:solidFill>
                <a:latin typeface=".VnAvant" panose="020B7200000000000000" pitchFamily="34" charset="0"/>
              </a:rPr>
              <a:t> ®· </a:t>
            </a:r>
            <a:r>
              <a:rPr lang="en-US" dirty="0" err="1">
                <a:solidFill>
                  <a:schemeClr val="tx1"/>
                </a:solidFill>
                <a:latin typeface=".VnAvant" panose="020B7200000000000000" pitchFamily="34" charset="0"/>
              </a:rPr>
              <a:t>lµm</a:t>
            </a:r>
            <a:r>
              <a:rPr lang="en-US" dirty="0">
                <a:solidFill>
                  <a:schemeClr val="tx1"/>
                </a:solidFill>
                <a:latin typeface=".VnAvant" panose="020B7200000000000000" pitchFamily="34" charset="0"/>
              </a:rPr>
              <a:t> g× ®Ó </a:t>
            </a:r>
            <a:r>
              <a:rPr lang="en-US" dirty="0" err="1">
                <a:solidFill>
                  <a:schemeClr val="tx1"/>
                </a:solidFill>
                <a:latin typeface=".VnAvant" panose="020B7200000000000000" pitchFamily="34" charset="0"/>
              </a:rPr>
              <a:t>ch¨m</a:t>
            </a:r>
            <a:r>
              <a:rPr lang="en-US" dirty="0">
                <a:solidFill>
                  <a:schemeClr val="tx1"/>
                </a:solidFill>
                <a:latin typeface=".VnAvant" panose="020B7200000000000000" pitchFamily="34" charset="0"/>
              </a:rPr>
              <a:t> </a:t>
            </a:r>
            <a:r>
              <a:rPr lang="en-US" dirty="0" err="1">
                <a:solidFill>
                  <a:schemeClr val="tx1"/>
                </a:solidFill>
                <a:latin typeface=".VnAvant" panose="020B7200000000000000" pitchFamily="34" charset="0"/>
              </a:rPr>
              <a:t>sãc</a:t>
            </a:r>
            <a:r>
              <a:rPr lang="en-US" dirty="0">
                <a:solidFill>
                  <a:schemeClr val="tx1"/>
                </a:solidFill>
                <a:latin typeface=".VnAvant" panose="020B7200000000000000" pitchFamily="34" charset="0"/>
              </a:rPr>
              <a:t> ®µn con?</a:t>
            </a:r>
            <a:br>
              <a:rPr lang="en-US" dirty="0">
                <a:solidFill>
                  <a:schemeClr val="tx1"/>
                </a:solidFill>
                <a:latin typeface=".VnAvant" panose="020B7200000000000000" pitchFamily="34" charset="0"/>
              </a:rPr>
            </a:br>
            <a:r>
              <a:rPr lang="en-US" dirty="0">
                <a:solidFill>
                  <a:schemeClr val="tx1"/>
                </a:solidFill>
                <a:latin typeface=".VnAvant" panose="020B7200000000000000" pitchFamily="34" charset="0"/>
              </a:rPr>
              <a:t>- Gµ </a:t>
            </a:r>
            <a:r>
              <a:rPr lang="en-US" dirty="0" err="1">
                <a:solidFill>
                  <a:schemeClr val="tx1"/>
                </a:solidFill>
                <a:latin typeface=".VnAvant" panose="020B7200000000000000" pitchFamily="34" charset="0"/>
              </a:rPr>
              <a:t>mÑ</a:t>
            </a:r>
            <a:r>
              <a:rPr lang="en-US" dirty="0">
                <a:solidFill>
                  <a:schemeClr val="tx1"/>
                </a:solidFill>
                <a:latin typeface=".VnAvant" panose="020B7200000000000000" pitchFamily="34" charset="0"/>
              </a:rPr>
              <a:t> ®· </a:t>
            </a:r>
            <a:r>
              <a:rPr lang="en-US" dirty="0" err="1">
                <a:solidFill>
                  <a:schemeClr val="tx1"/>
                </a:solidFill>
                <a:latin typeface=".VnAvant" panose="020B7200000000000000" pitchFamily="34" charset="0"/>
              </a:rPr>
              <a:t>khuyªn</a:t>
            </a:r>
            <a:r>
              <a:rPr lang="en-US" dirty="0">
                <a:solidFill>
                  <a:schemeClr val="tx1"/>
                </a:solidFill>
                <a:latin typeface=".VnAvant" panose="020B7200000000000000" pitchFamily="34" charset="0"/>
              </a:rPr>
              <a:t> g× </a:t>
            </a:r>
            <a:r>
              <a:rPr lang="en-US" dirty="0" err="1">
                <a:solidFill>
                  <a:schemeClr val="tx1"/>
                </a:solidFill>
                <a:latin typeface=".VnAvant" panose="020B7200000000000000" pitchFamily="34" charset="0"/>
              </a:rPr>
              <a:t>khi</a:t>
            </a:r>
            <a:r>
              <a:rPr lang="en-US" dirty="0">
                <a:solidFill>
                  <a:schemeClr val="tx1"/>
                </a:solidFill>
                <a:latin typeface=".VnAvant" panose="020B7200000000000000" pitchFamily="34" charset="0"/>
              </a:rPr>
              <a:t> </a:t>
            </a:r>
            <a:r>
              <a:rPr lang="en-US" dirty="0" err="1">
                <a:solidFill>
                  <a:schemeClr val="tx1"/>
                </a:solidFill>
                <a:latin typeface=".VnAvant" panose="020B7200000000000000" pitchFamily="34" charset="0"/>
              </a:rPr>
              <a:t>c¸c</a:t>
            </a:r>
            <a:r>
              <a:rPr lang="en-US" dirty="0">
                <a:solidFill>
                  <a:schemeClr val="tx1"/>
                </a:solidFill>
                <a:latin typeface=".VnAvant" panose="020B7200000000000000" pitchFamily="34" charset="0"/>
              </a:rPr>
              <a:t> con </a:t>
            </a:r>
            <a:r>
              <a:rPr lang="en-US" dirty="0" err="1">
                <a:solidFill>
                  <a:schemeClr val="tx1"/>
                </a:solidFill>
                <a:latin typeface=".VnAvant" panose="020B7200000000000000" pitchFamily="34" charset="0"/>
              </a:rPr>
              <a:t>tranh</a:t>
            </a:r>
            <a:r>
              <a:rPr lang="en-US" dirty="0">
                <a:solidFill>
                  <a:schemeClr val="tx1"/>
                </a:solidFill>
                <a:latin typeface=".VnAvant" panose="020B7200000000000000" pitchFamily="34" charset="0"/>
              </a:rPr>
              <a:t> </a:t>
            </a:r>
            <a:r>
              <a:rPr lang="en-US" err="1">
                <a:solidFill>
                  <a:schemeClr val="tx1"/>
                </a:solidFill>
                <a:latin typeface=".VnAvant" panose="020B7200000000000000" pitchFamily="34" charset="0"/>
              </a:rPr>
              <a:t>måi</a:t>
            </a:r>
            <a:r>
              <a:rPr lang="en-US">
                <a:solidFill>
                  <a:schemeClr val="tx1"/>
                </a:solidFill>
                <a:latin typeface=".VnAvant" panose="020B7200000000000000" pitchFamily="34" charset="0"/>
              </a:rPr>
              <a:t>? </a:t>
            </a:r>
            <a:br>
              <a:rPr lang="en-US">
                <a:solidFill>
                  <a:schemeClr val="tx1"/>
                </a:solidFill>
                <a:latin typeface=".VnAvant" panose="020B7200000000000000" pitchFamily="34" charset="0"/>
              </a:rPr>
            </a:br>
            <a:r>
              <a:rPr lang="en-US">
                <a:solidFill>
                  <a:schemeClr val="tx1"/>
                </a:solidFill>
                <a:latin typeface=".VnAvant" panose="020B7200000000000000" pitchFamily="34" charset="0"/>
              </a:rPr>
              <a:t>- ViÖc </a:t>
            </a:r>
            <a:r>
              <a:rPr lang="en-US" dirty="0" err="1">
                <a:solidFill>
                  <a:schemeClr val="tx1"/>
                </a:solidFill>
                <a:latin typeface=".VnAvant" panose="020B7200000000000000" pitchFamily="34" charset="0"/>
              </a:rPr>
              <a:t>lµm</a:t>
            </a:r>
            <a:r>
              <a:rPr lang="en-US" dirty="0">
                <a:solidFill>
                  <a:schemeClr val="tx1"/>
                </a:solidFill>
                <a:latin typeface=".VnAvant" panose="020B7200000000000000" pitchFamily="34" charset="0"/>
              </a:rPr>
              <a:t> ®ã </a:t>
            </a:r>
            <a:r>
              <a:rPr lang="en-US" dirty="0" err="1">
                <a:solidFill>
                  <a:schemeClr val="tx1"/>
                </a:solidFill>
                <a:latin typeface=".VnAvant" panose="020B7200000000000000" pitchFamily="34" charset="0"/>
              </a:rPr>
              <a:t>cña</a:t>
            </a:r>
            <a:r>
              <a:rPr lang="en-US" dirty="0">
                <a:solidFill>
                  <a:schemeClr val="tx1"/>
                </a:solidFill>
                <a:latin typeface=".VnAvant" panose="020B7200000000000000" pitchFamily="34" charset="0"/>
              </a:rPr>
              <a:t> gµ </a:t>
            </a:r>
            <a:r>
              <a:rPr lang="en-US" dirty="0" err="1">
                <a:solidFill>
                  <a:schemeClr val="tx1"/>
                </a:solidFill>
                <a:latin typeface=".VnAvant" panose="020B7200000000000000" pitchFamily="34" charset="0"/>
              </a:rPr>
              <a:t>mÑ</a:t>
            </a:r>
            <a:r>
              <a:rPr lang="en-US" dirty="0">
                <a:solidFill>
                  <a:schemeClr val="tx1"/>
                </a:solidFill>
                <a:latin typeface=".VnAvant" panose="020B7200000000000000" pitchFamily="34" charset="0"/>
              </a:rPr>
              <a:t> </a:t>
            </a:r>
            <a:r>
              <a:rPr lang="en-US" dirty="0" err="1">
                <a:solidFill>
                  <a:schemeClr val="tx1"/>
                </a:solidFill>
                <a:latin typeface=".VnAvant" panose="020B7200000000000000" pitchFamily="34" charset="0"/>
              </a:rPr>
              <a:t>thÓ</a:t>
            </a:r>
            <a:r>
              <a:rPr lang="en-US" dirty="0">
                <a:solidFill>
                  <a:schemeClr val="tx1"/>
                </a:solidFill>
                <a:latin typeface=".VnAvant" panose="020B7200000000000000" pitchFamily="34" charset="0"/>
              </a:rPr>
              <a:t> </a:t>
            </a:r>
            <a:r>
              <a:rPr lang="en-US" dirty="0" err="1">
                <a:solidFill>
                  <a:schemeClr val="tx1"/>
                </a:solidFill>
                <a:latin typeface=".VnAvant" panose="020B7200000000000000" pitchFamily="34" charset="0"/>
              </a:rPr>
              <a:t>hiÖn</a:t>
            </a:r>
            <a:r>
              <a:rPr lang="en-US" dirty="0">
                <a:solidFill>
                  <a:schemeClr val="tx1"/>
                </a:solidFill>
                <a:latin typeface=".VnAvant" panose="020B7200000000000000" pitchFamily="34" charset="0"/>
              </a:rPr>
              <a:t> ®</a:t>
            </a:r>
            <a:r>
              <a:rPr lang="en-US" dirty="0" err="1">
                <a:solidFill>
                  <a:schemeClr val="tx1"/>
                </a:solidFill>
                <a:latin typeface=".VnAvant" panose="020B7200000000000000" pitchFamily="34" charset="0"/>
              </a:rPr>
              <a:t>iÒu</a:t>
            </a:r>
            <a:r>
              <a:rPr lang="en-US" dirty="0">
                <a:solidFill>
                  <a:schemeClr val="tx1"/>
                </a:solidFill>
                <a:latin typeface=".VnAvant" panose="020B7200000000000000" pitchFamily="34" charset="0"/>
              </a:rPr>
              <a:t> </a:t>
            </a:r>
            <a:r>
              <a:rPr lang="en-US">
                <a:solidFill>
                  <a:schemeClr val="tx1"/>
                </a:solidFill>
                <a:latin typeface=".VnAvant" panose="020B7200000000000000" pitchFamily="34" charset="0"/>
              </a:rPr>
              <a:t>g×?</a:t>
            </a:r>
            <a:endParaRPr lang="vi-VN" dirty="0">
              <a:solidFill>
                <a:schemeClr val="tx1"/>
              </a:solidFill>
            </a:endParaRPr>
          </a:p>
        </p:txBody>
      </p:sp>
      <p:sp>
        <p:nvSpPr>
          <p:cNvPr id="3" name="TextBox 2">
            <a:extLst>
              <a:ext uri="{FF2B5EF4-FFF2-40B4-BE49-F238E27FC236}">
                <a16:creationId xmlns:a16="http://schemas.microsoft.com/office/drawing/2014/main" id="{79D370A3-9FD2-4093-6F57-C07D03C3C354}"/>
              </a:ext>
            </a:extLst>
          </p:cNvPr>
          <p:cNvSpPr txBox="1"/>
          <p:nvPr/>
        </p:nvSpPr>
        <p:spPr>
          <a:xfrm>
            <a:off x="3657600" y="1371600"/>
            <a:ext cx="4876800" cy="553998"/>
          </a:xfrm>
          <a:prstGeom prst="rect">
            <a:avLst/>
          </a:prstGeom>
          <a:noFill/>
        </p:spPr>
        <p:txBody>
          <a:bodyPr wrap="square" rtlCol="0">
            <a:spAutoFit/>
          </a:bodyPr>
          <a:lstStyle/>
          <a:p>
            <a:pPr algn="ctr"/>
            <a:r>
              <a:rPr lang="en-US" sz="3000">
                <a:latin typeface="Times New Roman" panose="02020603050405020304" pitchFamily="18" charset="0"/>
                <a:cs typeface="Times New Roman" panose="02020603050405020304" pitchFamily="18" charset="0"/>
              </a:rPr>
              <a:t>CÂU HỎI THẢO LUẬN:</a:t>
            </a:r>
          </a:p>
        </p:txBody>
      </p:sp>
      <p:sp>
        <p:nvSpPr>
          <p:cNvPr id="4" name="TextBox 3"/>
          <p:cNvSpPr txBox="1">
            <a:spLocks noChangeArrowheads="1"/>
          </p:cNvSpPr>
          <p:nvPr/>
        </p:nvSpPr>
        <p:spPr bwMode="auto">
          <a:xfrm>
            <a:off x="1190625" y="127000"/>
            <a:ext cx="65405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pPr algn="ctr"/>
            <a:r>
              <a:rPr lang="vi-VN" altLang="en-US" sz="2400" i="1" dirty="0">
                <a:latin typeface="Times New Roman" panose="02020603050405020304" pitchFamily="18" charset="0"/>
                <a:cs typeface="Times New Roman" panose="02020603050405020304" pitchFamily="18" charset="0"/>
              </a:rPr>
              <a:t>                 </a:t>
            </a:r>
            <a:r>
              <a:rPr lang="vi-VN" altLang="en-US" sz="2400" i="1" dirty="0" smtClean="0">
                <a:latin typeface="Times New Roman" panose="02020603050405020304" pitchFamily="18" charset="0"/>
                <a:cs typeface="Times New Roman" panose="02020603050405020304" pitchFamily="18" charset="0"/>
              </a:rPr>
              <a:t>       </a:t>
            </a:r>
            <a:r>
              <a:rPr lang="vi-VN" altLang="en-US" sz="2400" i="1" dirty="0">
                <a:latin typeface="Times New Roman" panose="02020603050405020304" pitchFamily="18" charset="0"/>
                <a:cs typeface="Times New Roman" panose="02020603050405020304" pitchFamily="18" charset="0"/>
              </a:rPr>
              <a:t>Thứ </a:t>
            </a:r>
            <a:r>
              <a:rPr lang="vi-VN" altLang="en-US" sz="2400" i="1" dirty="0" smtClean="0">
                <a:latin typeface="Times New Roman" panose="02020603050405020304" pitchFamily="18" charset="0"/>
                <a:cs typeface="Times New Roman" panose="02020603050405020304" pitchFamily="18" charset="0"/>
              </a:rPr>
              <a:t>sáu </a:t>
            </a:r>
            <a:r>
              <a:rPr lang="vi-VN" altLang="en-US" sz="2400" i="1" dirty="0">
                <a:latin typeface="Times New Roman" panose="02020603050405020304" pitchFamily="18" charset="0"/>
                <a:cs typeface="Times New Roman" panose="02020603050405020304" pitchFamily="18" charset="0"/>
              </a:rPr>
              <a:t>ngày </a:t>
            </a:r>
            <a:r>
              <a:rPr lang="vi-VN" altLang="en-US" sz="2400" i="1" dirty="0" smtClean="0">
                <a:latin typeface="Times New Roman" panose="02020603050405020304" pitchFamily="18" charset="0"/>
                <a:cs typeface="Times New Roman" panose="02020603050405020304" pitchFamily="18" charset="0"/>
              </a:rPr>
              <a:t>26 </a:t>
            </a:r>
            <a:r>
              <a:rPr lang="vi-VN" altLang="en-US" sz="2400" i="1" dirty="0">
                <a:latin typeface="Times New Roman" panose="02020603050405020304" pitchFamily="18" charset="0"/>
                <a:cs typeface="Times New Roman" panose="02020603050405020304" pitchFamily="18" charset="0"/>
              </a:rPr>
              <a:t>tháng 03 năm 2021 </a:t>
            </a:r>
            <a:endParaRPr lang="en-US" altLang="en-US" sz="2400" i="1" dirty="0">
              <a:latin typeface="Times New Roman" panose="02020603050405020304" pitchFamily="18" charset="0"/>
              <a:cs typeface="Times New Roman" panose="02020603050405020304" pitchFamily="18" charset="0"/>
            </a:endParaRPr>
          </a:p>
          <a:p>
            <a:pPr algn="ctr"/>
            <a:r>
              <a:rPr lang="en-US" altLang="en-US" sz="2400" dirty="0">
                <a:solidFill>
                  <a:srgbClr val="FFFF00"/>
                </a:solidFill>
                <a:latin typeface="Times New Roman" panose="02020603050405020304" pitchFamily="18" charset="0"/>
                <a:cs typeface="Times New Roman" panose="02020603050405020304" pitchFamily="18" charset="0"/>
              </a:rPr>
              <a:t>                    </a:t>
            </a:r>
            <a:endParaRPr lang="en-US" altLang="en-US" sz="4000" dirty="0"/>
          </a:p>
        </p:txBody>
      </p:sp>
    </p:spTree>
    <p:extLst>
      <p:ext uri="{BB962C8B-B14F-4D97-AF65-F5344CB8AC3E}">
        <p14:creationId xmlns:p14="http://schemas.microsoft.com/office/powerpoint/2010/main" val="112759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012031" y="2507059"/>
            <a:ext cx="10167937" cy="1843881"/>
          </a:xfrm>
        </p:spPr>
        <p:txBody>
          <a:bodyPr>
            <a:noAutofit/>
          </a:bodyPr>
          <a:lstStyle/>
          <a:p>
            <a:pPr algn="ctr"/>
            <a:r>
              <a:rPr lang="en-US" sz="5000" b="1">
                <a:solidFill>
                  <a:srgbClr val="DF31BE"/>
                </a:solidFill>
                <a:latin typeface="Times New Roman" panose="02020603050405020304" pitchFamily="18" charset="0"/>
                <a:cs typeface="Times New Roman" panose="02020603050405020304" pitchFamily="18" charset="0"/>
              </a:rPr>
              <a:t>Hoạt động 2: </a:t>
            </a:r>
            <a:br>
              <a:rPr lang="en-US" sz="5000" b="1">
                <a:solidFill>
                  <a:srgbClr val="DF31BE"/>
                </a:solidFill>
                <a:latin typeface="Times New Roman" panose="02020603050405020304" pitchFamily="18" charset="0"/>
                <a:cs typeface="Times New Roman" panose="02020603050405020304" pitchFamily="18" charset="0"/>
              </a:rPr>
            </a:br>
            <a:r>
              <a:rPr lang="en-US" sz="5000" b="1">
                <a:solidFill>
                  <a:srgbClr val="DF31BE"/>
                </a:solidFill>
                <a:latin typeface="Times New Roman" panose="02020603050405020304" pitchFamily="18" charset="0"/>
                <a:cs typeface="Times New Roman" panose="02020603050405020304" pitchFamily="18" charset="0"/>
              </a:rPr>
              <a:t>Tìm hiểu sự yêu thương, chăm sóc của ông bà, cha mẹ đối với con cháu.</a:t>
            </a:r>
            <a:endParaRPr lang="vi-VN" sz="5000" b="1" dirty="0">
              <a:solidFill>
                <a:srgbClr val="DF31BE"/>
              </a:solidFill>
              <a:latin typeface="Times New Roman" panose="02020603050405020304" pitchFamily="18" charset="0"/>
              <a:cs typeface="Times New Roman" panose="02020603050405020304" pitchFamily="18" charset="0"/>
            </a:endParaRPr>
          </a:p>
        </p:txBody>
      </p:sp>
      <p:sp>
        <p:nvSpPr>
          <p:cNvPr id="3" name="TextBox 2"/>
          <p:cNvSpPr txBox="1">
            <a:spLocks noChangeArrowheads="1"/>
          </p:cNvSpPr>
          <p:nvPr/>
        </p:nvSpPr>
        <p:spPr bwMode="auto">
          <a:xfrm>
            <a:off x="1190625" y="127000"/>
            <a:ext cx="65405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pPr algn="ctr"/>
            <a:r>
              <a:rPr lang="vi-VN" altLang="en-US" sz="2400" i="1" dirty="0">
                <a:latin typeface="Times New Roman" panose="02020603050405020304" pitchFamily="18" charset="0"/>
                <a:cs typeface="Times New Roman" panose="02020603050405020304" pitchFamily="18" charset="0"/>
              </a:rPr>
              <a:t>                 </a:t>
            </a:r>
            <a:r>
              <a:rPr lang="vi-VN" altLang="en-US" sz="2400" i="1" dirty="0" smtClean="0">
                <a:latin typeface="Times New Roman" panose="02020603050405020304" pitchFamily="18" charset="0"/>
                <a:cs typeface="Times New Roman" panose="02020603050405020304" pitchFamily="18" charset="0"/>
              </a:rPr>
              <a:t>       </a:t>
            </a:r>
            <a:r>
              <a:rPr lang="vi-VN" altLang="en-US" sz="2400" i="1" dirty="0">
                <a:latin typeface="Times New Roman" panose="02020603050405020304" pitchFamily="18" charset="0"/>
                <a:cs typeface="Times New Roman" panose="02020603050405020304" pitchFamily="18" charset="0"/>
              </a:rPr>
              <a:t>Thứ </a:t>
            </a:r>
            <a:r>
              <a:rPr lang="vi-VN" altLang="en-US" sz="2400" i="1" dirty="0" smtClean="0">
                <a:latin typeface="Times New Roman" panose="02020603050405020304" pitchFamily="18" charset="0"/>
                <a:cs typeface="Times New Roman" panose="02020603050405020304" pitchFamily="18" charset="0"/>
              </a:rPr>
              <a:t>sáu </a:t>
            </a:r>
            <a:r>
              <a:rPr lang="vi-VN" altLang="en-US" sz="2400" i="1" dirty="0">
                <a:latin typeface="Times New Roman" panose="02020603050405020304" pitchFamily="18" charset="0"/>
                <a:cs typeface="Times New Roman" panose="02020603050405020304" pitchFamily="18" charset="0"/>
              </a:rPr>
              <a:t>ngày </a:t>
            </a:r>
            <a:r>
              <a:rPr lang="vi-VN" altLang="en-US" sz="2400" i="1" dirty="0" smtClean="0">
                <a:latin typeface="Times New Roman" panose="02020603050405020304" pitchFamily="18" charset="0"/>
                <a:cs typeface="Times New Roman" panose="02020603050405020304" pitchFamily="18" charset="0"/>
              </a:rPr>
              <a:t>26 </a:t>
            </a:r>
            <a:r>
              <a:rPr lang="vi-VN" altLang="en-US" sz="2400" i="1" dirty="0">
                <a:latin typeface="Times New Roman" panose="02020603050405020304" pitchFamily="18" charset="0"/>
                <a:cs typeface="Times New Roman" panose="02020603050405020304" pitchFamily="18" charset="0"/>
              </a:rPr>
              <a:t>tháng 03 năm 2021 </a:t>
            </a:r>
            <a:endParaRPr lang="en-US" altLang="en-US" sz="2400" i="1" dirty="0">
              <a:latin typeface="Times New Roman" panose="02020603050405020304" pitchFamily="18" charset="0"/>
              <a:cs typeface="Times New Roman" panose="02020603050405020304" pitchFamily="18" charset="0"/>
            </a:endParaRPr>
          </a:p>
          <a:p>
            <a:pPr algn="ctr"/>
            <a:r>
              <a:rPr lang="en-US" altLang="en-US" sz="2400" dirty="0">
                <a:solidFill>
                  <a:srgbClr val="FFFF00"/>
                </a:solidFill>
                <a:latin typeface="Times New Roman" panose="02020603050405020304" pitchFamily="18" charset="0"/>
                <a:cs typeface="Times New Roman" panose="02020603050405020304" pitchFamily="18" charset="0"/>
              </a:rPr>
              <a:t>                    </a:t>
            </a:r>
            <a:endParaRPr lang="en-US" altLang="en-US" sz="4000" dirty="0"/>
          </a:p>
        </p:txBody>
      </p:sp>
    </p:spTree>
    <p:extLst>
      <p:ext uri="{BB962C8B-B14F-4D97-AF65-F5344CB8AC3E}">
        <p14:creationId xmlns:p14="http://schemas.microsoft.com/office/powerpoint/2010/main" val="12560713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0378" y="4043189"/>
            <a:ext cx="3339624" cy="244508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6398" y="4034480"/>
            <a:ext cx="3089152" cy="2445083"/>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3539" y="1916274"/>
            <a:ext cx="3208424" cy="2134974"/>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51150" y="1901401"/>
            <a:ext cx="3065298" cy="2123047"/>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06080" y="1708644"/>
            <a:ext cx="3053370" cy="2325810"/>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10524" y="3995516"/>
            <a:ext cx="2830326" cy="2194611"/>
          </a:xfrm>
          <a:prstGeom prst="rect">
            <a:avLst/>
          </a:prstGeom>
        </p:spPr>
      </p:pic>
      <p:sp>
        <p:nvSpPr>
          <p:cNvPr id="2" name="TextBox 1"/>
          <p:cNvSpPr txBox="1"/>
          <p:nvPr/>
        </p:nvSpPr>
        <p:spPr>
          <a:xfrm>
            <a:off x="1830261" y="374346"/>
            <a:ext cx="8458200" cy="1384995"/>
          </a:xfrm>
          <a:prstGeom prst="rect">
            <a:avLst/>
          </a:prstGeom>
          <a:noFill/>
        </p:spPr>
        <p:txBody>
          <a:bodyPr wrap="square" rtlCol="0">
            <a:spAutoFit/>
          </a:bodyPr>
          <a:lstStyle/>
          <a:p>
            <a:r>
              <a:rPr lang="en-US" sz="2800" dirty="0" err="1">
                <a:solidFill>
                  <a:srgbClr val="DF31BE"/>
                </a:solidFill>
                <a:latin typeface=".VnAvant" panose="020B7200000000000000" pitchFamily="34" charset="0"/>
              </a:rPr>
              <a:t>Th¶o</a:t>
            </a:r>
            <a:r>
              <a:rPr lang="en-US" sz="2800" dirty="0">
                <a:solidFill>
                  <a:srgbClr val="DF31BE"/>
                </a:solidFill>
                <a:latin typeface=".VnAvant" panose="020B7200000000000000" pitchFamily="34" charset="0"/>
              </a:rPr>
              <a:t> </a:t>
            </a:r>
            <a:r>
              <a:rPr lang="en-US" sz="2800" dirty="0" err="1">
                <a:solidFill>
                  <a:srgbClr val="DF31BE"/>
                </a:solidFill>
                <a:latin typeface=".VnAvant" panose="020B7200000000000000" pitchFamily="34" charset="0"/>
              </a:rPr>
              <a:t>luËn</a:t>
            </a:r>
            <a:r>
              <a:rPr lang="en-US" sz="2800" dirty="0">
                <a:solidFill>
                  <a:srgbClr val="DF31BE"/>
                </a:solidFill>
                <a:latin typeface=".VnAvant" panose="020B7200000000000000" pitchFamily="34" charset="0"/>
              </a:rPr>
              <a:t>:</a:t>
            </a:r>
          </a:p>
          <a:p>
            <a:pPr marL="285750" indent="-285750">
              <a:buFontTx/>
              <a:buChar char="-"/>
            </a:pPr>
            <a:r>
              <a:rPr lang="en-US" sz="2800" dirty="0">
                <a:solidFill>
                  <a:srgbClr val="DF31BE"/>
                </a:solidFill>
                <a:latin typeface=".VnAvant" panose="020B7200000000000000" pitchFamily="34" charset="0"/>
              </a:rPr>
              <a:t>¤</a:t>
            </a:r>
            <a:r>
              <a:rPr lang="en-US" sz="2800">
                <a:solidFill>
                  <a:srgbClr val="DF31BE"/>
                </a:solidFill>
                <a:latin typeface=".VnAvant" panose="020B7200000000000000" pitchFamily="34" charset="0"/>
              </a:rPr>
              <a:t>ng bµ, </a:t>
            </a:r>
            <a:r>
              <a:rPr lang="en-US" sz="2800" dirty="0" err="1">
                <a:solidFill>
                  <a:srgbClr val="DF31BE"/>
                </a:solidFill>
                <a:latin typeface=".VnAvant" panose="020B7200000000000000" pitchFamily="34" charset="0"/>
              </a:rPr>
              <a:t>bè</a:t>
            </a:r>
            <a:r>
              <a:rPr lang="en-US" sz="2800" dirty="0">
                <a:solidFill>
                  <a:srgbClr val="DF31BE"/>
                </a:solidFill>
                <a:latin typeface=".VnAvant" panose="020B7200000000000000" pitchFamily="34" charset="0"/>
              </a:rPr>
              <a:t> </a:t>
            </a:r>
            <a:r>
              <a:rPr lang="en-US" sz="2800" dirty="0" err="1">
                <a:solidFill>
                  <a:srgbClr val="DF31BE"/>
                </a:solidFill>
                <a:latin typeface=".VnAvant" panose="020B7200000000000000" pitchFamily="34" charset="0"/>
              </a:rPr>
              <a:t>mÑ</a:t>
            </a:r>
            <a:r>
              <a:rPr lang="en-US" sz="2800" dirty="0">
                <a:solidFill>
                  <a:srgbClr val="DF31BE"/>
                </a:solidFill>
                <a:latin typeface=".VnAvant" panose="020B7200000000000000" pitchFamily="34" charset="0"/>
              </a:rPr>
              <a:t> </a:t>
            </a:r>
            <a:r>
              <a:rPr lang="en-US" sz="2800" dirty="0" err="1">
                <a:solidFill>
                  <a:srgbClr val="DF31BE"/>
                </a:solidFill>
                <a:latin typeface=".VnAvant" panose="020B7200000000000000" pitchFamily="34" charset="0"/>
              </a:rPr>
              <a:t>trong</a:t>
            </a:r>
            <a:r>
              <a:rPr lang="en-US" sz="2800" dirty="0">
                <a:solidFill>
                  <a:srgbClr val="DF31BE"/>
                </a:solidFill>
                <a:latin typeface=".VnAvant" panose="020B7200000000000000" pitchFamily="34" charset="0"/>
              </a:rPr>
              <a:t> </a:t>
            </a:r>
            <a:r>
              <a:rPr lang="en-US" sz="2800" dirty="0" err="1">
                <a:solidFill>
                  <a:srgbClr val="DF31BE"/>
                </a:solidFill>
                <a:latin typeface=".VnAvant" panose="020B7200000000000000" pitchFamily="34" charset="0"/>
              </a:rPr>
              <a:t>mçi</a:t>
            </a:r>
            <a:r>
              <a:rPr lang="en-US" sz="2800" dirty="0">
                <a:solidFill>
                  <a:srgbClr val="DF31BE"/>
                </a:solidFill>
                <a:latin typeface=".VnAvant" panose="020B7200000000000000" pitchFamily="34" charset="0"/>
              </a:rPr>
              <a:t> </a:t>
            </a:r>
            <a:r>
              <a:rPr lang="en-US" sz="2800" dirty="0" err="1">
                <a:solidFill>
                  <a:srgbClr val="DF31BE"/>
                </a:solidFill>
                <a:latin typeface=".VnAvant" panose="020B7200000000000000" pitchFamily="34" charset="0"/>
              </a:rPr>
              <a:t>tranh</a:t>
            </a:r>
            <a:r>
              <a:rPr lang="en-US" sz="2800" dirty="0">
                <a:solidFill>
                  <a:srgbClr val="DF31BE"/>
                </a:solidFill>
                <a:latin typeface=".VnAvant" panose="020B7200000000000000" pitchFamily="34" charset="0"/>
              </a:rPr>
              <a:t> ®</a:t>
            </a:r>
            <a:r>
              <a:rPr lang="en-US" sz="2800" dirty="0" err="1">
                <a:solidFill>
                  <a:srgbClr val="DF31BE"/>
                </a:solidFill>
                <a:latin typeface=".VnAvant" panose="020B7200000000000000" pitchFamily="34" charset="0"/>
              </a:rPr>
              <a:t>ang</a:t>
            </a:r>
            <a:r>
              <a:rPr lang="en-US" sz="2800" dirty="0">
                <a:solidFill>
                  <a:srgbClr val="DF31BE"/>
                </a:solidFill>
                <a:latin typeface=".VnAvant" panose="020B7200000000000000" pitchFamily="34" charset="0"/>
              </a:rPr>
              <a:t> </a:t>
            </a:r>
            <a:r>
              <a:rPr lang="en-US" sz="2800" dirty="0" err="1">
                <a:solidFill>
                  <a:srgbClr val="DF31BE"/>
                </a:solidFill>
                <a:latin typeface=".VnAvant" panose="020B7200000000000000" pitchFamily="34" charset="0"/>
              </a:rPr>
              <a:t>lµm</a:t>
            </a:r>
            <a:r>
              <a:rPr lang="en-US" sz="2800" dirty="0">
                <a:solidFill>
                  <a:srgbClr val="DF31BE"/>
                </a:solidFill>
                <a:latin typeface=".VnAvant" panose="020B7200000000000000" pitchFamily="34" charset="0"/>
              </a:rPr>
              <a:t> g×?</a:t>
            </a:r>
          </a:p>
          <a:p>
            <a:pPr marL="285750" indent="-285750">
              <a:buFontTx/>
              <a:buChar char="-"/>
            </a:pPr>
            <a:r>
              <a:rPr lang="en-US" sz="2800" dirty="0" err="1">
                <a:solidFill>
                  <a:srgbClr val="DF31BE"/>
                </a:solidFill>
                <a:latin typeface=".VnAvant" panose="020B7200000000000000" pitchFamily="34" charset="0"/>
              </a:rPr>
              <a:t>Nh÷ng</a:t>
            </a:r>
            <a:r>
              <a:rPr lang="en-US" sz="2800" dirty="0">
                <a:solidFill>
                  <a:srgbClr val="DF31BE"/>
                </a:solidFill>
                <a:latin typeface=".VnAvant" panose="020B7200000000000000" pitchFamily="34" charset="0"/>
              </a:rPr>
              <a:t> </a:t>
            </a:r>
            <a:r>
              <a:rPr lang="en-US" sz="2800" dirty="0" err="1">
                <a:solidFill>
                  <a:srgbClr val="DF31BE"/>
                </a:solidFill>
                <a:latin typeface=".VnAvant" panose="020B7200000000000000" pitchFamily="34" charset="0"/>
              </a:rPr>
              <a:t>viÖc</a:t>
            </a:r>
            <a:r>
              <a:rPr lang="en-US" sz="2800" dirty="0">
                <a:solidFill>
                  <a:srgbClr val="DF31BE"/>
                </a:solidFill>
                <a:latin typeface=".VnAvant" panose="020B7200000000000000" pitchFamily="34" charset="0"/>
              </a:rPr>
              <a:t> ®ã </a:t>
            </a:r>
            <a:r>
              <a:rPr lang="en-US" sz="2800" dirty="0" err="1">
                <a:solidFill>
                  <a:srgbClr val="DF31BE"/>
                </a:solidFill>
                <a:latin typeface=".VnAvant" panose="020B7200000000000000" pitchFamily="34" charset="0"/>
              </a:rPr>
              <a:t>thÓ</a:t>
            </a:r>
            <a:r>
              <a:rPr lang="en-US" sz="2800" dirty="0">
                <a:solidFill>
                  <a:srgbClr val="DF31BE"/>
                </a:solidFill>
                <a:latin typeface=".VnAvant" panose="020B7200000000000000" pitchFamily="34" charset="0"/>
              </a:rPr>
              <a:t> </a:t>
            </a:r>
            <a:r>
              <a:rPr lang="en-US" sz="2800" dirty="0" err="1">
                <a:solidFill>
                  <a:srgbClr val="DF31BE"/>
                </a:solidFill>
                <a:latin typeface=".VnAvant" panose="020B7200000000000000" pitchFamily="34" charset="0"/>
              </a:rPr>
              <a:t>hiÖn</a:t>
            </a:r>
            <a:r>
              <a:rPr lang="en-US" sz="2800" dirty="0">
                <a:solidFill>
                  <a:srgbClr val="DF31BE"/>
                </a:solidFill>
                <a:latin typeface=".VnAvant" panose="020B7200000000000000" pitchFamily="34" charset="0"/>
              </a:rPr>
              <a:t> ®</a:t>
            </a:r>
            <a:r>
              <a:rPr lang="en-US" sz="2800" dirty="0" err="1">
                <a:solidFill>
                  <a:srgbClr val="DF31BE"/>
                </a:solidFill>
                <a:latin typeface=".VnAvant" panose="020B7200000000000000" pitchFamily="34" charset="0"/>
              </a:rPr>
              <a:t>iÒu</a:t>
            </a:r>
            <a:r>
              <a:rPr lang="en-US" sz="2800" dirty="0">
                <a:solidFill>
                  <a:srgbClr val="DF31BE"/>
                </a:solidFill>
                <a:latin typeface=".VnAvant" panose="020B7200000000000000" pitchFamily="34" charset="0"/>
              </a:rPr>
              <a:t> g×?</a:t>
            </a:r>
          </a:p>
        </p:txBody>
      </p:sp>
    </p:spTree>
    <p:extLst>
      <p:ext uri="{BB962C8B-B14F-4D97-AF65-F5344CB8AC3E}">
        <p14:creationId xmlns:p14="http://schemas.microsoft.com/office/powerpoint/2010/main" val="2948140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53" presetClass="entr" presetSubtype="16"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par>
                                <p:cTn id="25" presetID="53" presetClass="entr" presetSubtype="16"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par>
                                <p:cTn id="30" presetID="53" presetClass="entr" presetSubtype="16"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500" fill="hold"/>
                                        <p:tgtEl>
                                          <p:spTgt spid="5"/>
                                        </p:tgtEl>
                                        <p:attrNameLst>
                                          <p:attrName>ppt_w</p:attrName>
                                        </p:attrNameLst>
                                      </p:cBhvr>
                                      <p:tavLst>
                                        <p:tav tm="0">
                                          <p:val>
                                            <p:fltVal val="0"/>
                                          </p:val>
                                        </p:tav>
                                        <p:tav tm="100000">
                                          <p:val>
                                            <p:strVal val="#ppt_w"/>
                                          </p:val>
                                        </p:tav>
                                      </p:tavLst>
                                    </p:anim>
                                    <p:anim calcmode="lin" valueType="num">
                                      <p:cBhvr>
                                        <p:cTn id="33" dur="500" fill="hold"/>
                                        <p:tgtEl>
                                          <p:spTgt spid="5"/>
                                        </p:tgtEl>
                                        <p:attrNameLst>
                                          <p:attrName>ppt_h</p:attrName>
                                        </p:attrNameLst>
                                      </p:cBhvr>
                                      <p:tavLst>
                                        <p:tav tm="0">
                                          <p:val>
                                            <p:fltVal val="0"/>
                                          </p:val>
                                        </p:tav>
                                        <p:tav tm="100000">
                                          <p:val>
                                            <p:strVal val="#ppt_h"/>
                                          </p:val>
                                        </p:tav>
                                      </p:tavLst>
                                    </p:anim>
                                    <p:animEffect transition="in" filter="fade">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p:cTn id="39" dur="500" fill="hold"/>
                                        <p:tgtEl>
                                          <p:spTgt spid="2"/>
                                        </p:tgtEl>
                                        <p:attrNameLst>
                                          <p:attrName>ppt_w</p:attrName>
                                        </p:attrNameLst>
                                      </p:cBhvr>
                                      <p:tavLst>
                                        <p:tav tm="0">
                                          <p:val>
                                            <p:fltVal val="0"/>
                                          </p:val>
                                        </p:tav>
                                        <p:tav tm="100000">
                                          <p:val>
                                            <p:strVal val="#ppt_w"/>
                                          </p:val>
                                        </p:tav>
                                      </p:tavLst>
                                    </p:anim>
                                    <p:anim calcmode="lin" valueType="num">
                                      <p:cBhvr>
                                        <p:cTn id="40" dur="500" fill="hold"/>
                                        <p:tgtEl>
                                          <p:spTgt spid="2"/>
                                        </p:tgtEl>
                                        <p:attrNameLst>
                                          <p:attrName>ppt_h</p:attrName>
                                        </p:attrNameLst>
                                      </p:cBhvr>
                                      <p:tavLst>
                                        <p:tav tm="0">
                                          <p:val>
                                            <p:fltVal val="0"/>
                                          </p:val>
                                        </p:tav>
                                        <p:tav tm="100000">
                                          <p:val>
                                            <p:strVal val="#ppt_h"/>
                                          </p:val>
                                        </p:tav>
                                      </p:tavLst>
                                    </p:anim>
                                    <p:animEffect transition="in" filter="fade">
                                      <p:cBhvr>
                                        <p:cTn id="4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7286" y="3240638"/>
            <a:ext cx="3483693" cy="255056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21784" y="3200400"/>
            <a:ext cx="3222416" cy="2550562"/>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6400" y="658946"/>
            <a:ext cx="3346834" cy="2227076"/>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19600" y="643707"/>
            <a:ext cx="3197533" cy="2214634"/>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74162" y="457200"/>
            <a:ext cx="3185091" cy="2426144"/>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24001" y="3197116"/>
            <a:ext cx="3110439" cy="2289285"/>
          </a:xfrm>
          <a:prstGeom prst="rect">
            <a:avLst/>
          </a:prstGeom>
        </p:spPr>
      </p:pic>
      <p:sp>
        <p:nvSpPr>
          <p:cNvPr id="2" name="TextBox 1"/>
          <p:cNvSpPr txBox="1"/>
          <p:nvPr/>
        </p:nvSpPr>
        <p:spPr>
          <a:xfrm>
            <a:off x="1676400" y="5668762"/>
            <a:ext cx="9144000" cy="954107"/>
          </a:xfrm>
          <a:prstGeom prst="rect">
            <a:avLst/>
          </a:prstGeom>
          <a:noFill/>
        </p:spPr>
        <p:txBody>
          <a:bodyPr wrap="square" rtlCol="0">
            <a:spAutoFit/>
          </a:bodyPr>
          <a:lstStyle/>
          <a:p>
            <a:r>
              <a:rPr lang="en-US" sz="2800" dirty="0" err="1">
                <a:solidFill>
                  <a:srgbClr val="DF31BE"/>
                </a:solidFill>
              </a:rPr>
              <a:t>Những</a:t>
            </a:r>
            <a:r>
              <a:rPr lang="en-US" sz="2800" dirty="0">
                <a:solidFill>
                  <a:srgbClr val="DF31BE"/>
                </a:solidFill>
              </a:rPr>
              <a:t> </a:t>
            </a:r>
            <a:r>
              <a:rPr lang="en-US" sz="2800" dirty="0" err="1">
                <a:solidFill>
                  <a:srgbClr val="DF31BE"/>
                </a:solidFill>
              </a:rPr>
              <a:t>việc</a:t>
            </a:r>
            <a:r>
              <a:rPr lang="en-US" sz="2800" dirty="0">
                <a:solidFill>
                  <a:srgbClr val="DF31BE"/>
                </a:solidFill>
              </a:rPr>
              <a:t> </a:t>
            </a:r>
            <a:r>
              <a:rPr lang="en-US" sz="2800" dirty="0" err="1">
                <a:solidFill>
                  <a:srgbClr val="DF31BE"/>
                </a:solidFill>
              </a:rPr>
              <a:t>làm</a:t>
            </a:r>
            <a:r>
              <a:rPr lang="en-US" sz="2800" dirty="0">
                <a:solidFill>
                  <a:srgbClr val="DF31BE"/>
                </a:solidFill>
              </a:rPr>
              <a:t> </a:t>
            </a:r>
            <a:r>
              <a:rPr lang="en-US" sz="2800" dirty="0" err="1">
                <a:solidFill>
                  <a:srgbClr val="DF31BE"/>
                </a:solidFill>
              </a:rPr>
              <a:t>của</a:t>
            </a:r>
            <a:r>
              <a:rPr lang="en-US" sz="2800" dirty="0">
                <a:solidFill>
                  <a:srgbClr val="DF31BE"/>
                </a:solidFill>
              </a:rPr>
              <a:t> </a:t>
            </a:r>
            <a:r>
              <a:rPr lang="en-US" sz="2800" dirty="0" err="1">
                <a:solidFill>
                  <a:srgbClr val="DF31BE"/>
                </a:solidFill>
              </a:rPr>
              <a:t>ông</a:t>
            </a:r>
            <a:r>
              <a:rPr lang="en-US" sz="2800" dirty="0">
                <a:solidFill>
                  <a:srgbClr val="DF31BE"/>
                </a:solidFill>
              </a:rPr>
              <a:t> </a:t>
            </a:r>
            <a:r>
              <a:rPr lang="en-US" sz="2800" dirty="0" err="1">
                <a:solidFill>
                  <a:srgbClr val="DF31BE"/>
                </a:solidFill>
              </a:rPr>
              <a:t>bà</a:t>
            </a:r>
            <a:r>
              <a:rPr lang="en-US" sz="2800" dirty="0">
                <a:solidFill>
                  <a:srgbClr val="DF31BE"/>
                </a:solidFill>
              </a:rPr>
              <a:t>, </a:t>
            </a:r>
            <a:r>
              <a:rPr lang="en-US" sz="2800" dirty="0" err="1">
                <a:solidFill>
                  <a:srgbClr val="DF31BE"/>
                </a:solidFill>
              </a:rPr>
              <a:t>bố</a:t>
            </a:r>
            <a:r>
              <a:rPr lang="en-US" sz="2800" dirty="0">
                <a:solidFill>
                  <a:srgbClr val="DF31BE"/>
                </a:solidFill>
              </a:rPr>
              <a:t> </a:t>
            </a:r>
            <a:r>
              <a:rPr lang="en-US" sz="2800" dirty="0" err="1">
                <a:solidFill>
                  <a:srgbClr val="DF31BE"/>
                </a:solidFill>
              </a:rPr>
              <a:t>mẹ</a:t>
            </a:r>
            <a:r>
              <a:rPr lang="en-US" sz="2800" dirty="0">
                <a:solidFill>
                  <a:srgbClr val="DF31BE"/>
                </a:solidFill>
              </a:rPr>
              <a:t> </a:t>
            </a:r>
            <a:r>
              <a:rPr lang="en-US" sz="2800" dirty="0" err="1">
                <a:solidFill>
                  <a:srgbClr val="DF31BE"/>
                </a:solidFill>
              </a:rPr>
              <a:t>thể</a:t>
            </a:r>
            <a:r>
              <a:rPr lang="en-US" sz="2800" dirty="0">
                <a:solidFill>
                  <a:srgbClr val="DF31BE"/>
                </a:solidFill>
              </a:rPr>
              <a:t> </a:t>
            </a:r>
            <a:r>
              <a:rPr lang="en-US" sz="2800" dirty="0" err="1">
                <a:solidFill>
                  <a:srgbClr val="DF31BE"/>
                </a:solidFill>
              </a:rPr>
              <a:t>hiện</a:t>
            </a:r>
            <a:r>
              <a:rPr lang="en-US" sz="2800" dirty="0">
                <a:solidFill>
                  <a:srgbClr val="DF31BE"/>
                </a:solidFill>
              </a:rPr>
              <a:t> </a:t>
            </a:r>
            <a:r>
              <a:rPr lang="en-US" sz="2800" dirty="0" err="1">
                <a:solidFill>
                  <a:srgbClr val="DF31BE"/>
                </a:solidFill>
              </a:rPr>
              <a:t>sự</a:t>
            </a:r>
            <a:r>
              <a:rPr lang="en-US" sz="2800" dirty="0">
                <a:solidFill>
                  <a:srgbClr val="DF31BE"/>
                </a:solidFill>
              </a:rPr>
              <a:t> </a:t>
            </a:r>
            <a:r>
              <a:rPr lang="en-US" sz="2800" dirty="0" err="1">
                <a:solidFill>
                  <a:srgbClr val="DF31BE"/>
                </a:solidFill>
              </a:rPr>
              <a:t>yêu</a:t>
            </a:r>
            <a:r>
              <a:rPr lang="en-US" sz="2800" dirty="0">
                <a:solidFill>
                  <a:srgbClr val="DF31BE"/>
                </a:solidFill>
              </a:rPr>
              <a:t> </a:t>
            </a:r>
            <a:r>
              <a:rPr lang="en-US" sz="2800" dirty="0" err="1">
                <a:solidFill>
                  <a:srgbClr val="DF31BE"/>
                </a:solidFill>
              </a:rPr>
              <a:t>thương</a:t>
            </a:r>
            <a:r>
              <a:rPr lang="en-US" sz="2800" dirty="0">
                <a:solidFill>
                  <a:srgbClr val="DF31BE"/>
                </a:solidFill>
              </a:rPr>
              <a:t>, </a:t>
            </a:r>
            <a:r>
              <a:rPr lang="en-US" sz="2800" dirty="0" err="1">
                <a:solidFill>
                  <a:srgbClr val="DF31BE"/>
                </a:solidFill>
              </a:rPr>
              <a:t>quan</a:t>
            </a:r>
            <a:r>
              <a:rPr lang="en-US" sz="2800" dirty="0">
                <a:solidFill>
                  <a:srgbClr val="DF31BE"/>
                </a:solidFill>
              </a:rPr>
              <a:t> </a:t>
            </a:r>
            <a:r>
              <a:rPr lang="en-US" sz="2800" dirty="0" err="1">
                <a:solidFill>
                  <a:srgbClr val="DF31BE"/>
                </a:solidFill>
              </a:rPr>
              <a:t>tâm</a:t>
            </a:r>
            <a:r>
              <a:rPr lang="en-US" sz="2800" dirty="0">
                <a:solidFill>
                  <a:srgbClr val="DF31BE"/>
                </a:solidFill>
              </a:rPr>
              <a:t>, </a:t>
            </a:r>
            <a:r>
              <a:rPr lang="en-US" sz="2800" dirty="0" err="1">
                <a:solidFill>
                  <a:srgbClr val="DF31BE"/>
                </a:solidFill>
              </a:rPr>
              <a:t>chăm</a:t>
            </a:r>
            <a:r>
              <a:rPr lang="en-US" sz="2800" dirty="0">
                <a:solidFill>
                  <a:srgbClr val="DF31BE"/>
                </a:solidFill>
              </a:rPr>
              <a:t> </a:t>
            </a:r>
            <a:r>
              <a:rPr lang="en-US" sz="2800" dirty="0" err="1">
                <a:solidFill>
                  <a:srgbClr val="DF31BE"/>
                </a:solidFill>
              </a:rPr>
              <a:t>sóc</a:t>
            </a:r>
            <a:r>
              <a:rPr lang="en-US" sz="2800" dirty="0">
                <a:solidFill>
                  <a:srgbClr val="DF31BE"/>
                </a:solidFill>
              </a:rPr>
              <a:t> </a:t>
            </a:r>
            <a:r>
              <a:rPr lang="en-US" sz="2800" dirty="0" err="1">
                <a:solidFill>
                  <a:srgbClr val="DF31BE"/>
                </a:solidFill>
              </a:rPr>
              <a:t>bạn</a:t>
            </a:r>
            <a:r>
              <a:rPr lang="en-US" sz="2800" dirty="0">
                <a:solidFill>
                  <a:srgbClr val="DF31BE"/>
                </a:solidFill>
              </a:rPr>
              <a:t> </a:t>
            </a:r>
            <a:r>
              <a:rPr lang="en-US" sz="2800" dirty="0" err="1">
                <a:solidFill>
                  <a:srgbClr val="DF31BE"/>
                </a:solidFill>
              </a:rPr>
              <a:t>nhỏ</a:t>
            </a:r>
            <a:r>
              <a:rPr lang="en-US" sz="2800" dirty="0">
                <a:solidFill>
                  <a:srgbClr val="DF31BE"/>
                </a:solidFill>
              </a:rPr>
              <a:t>.</a:t>
            </a:r>
            <a:endParaRPr lang="vi-VN" sz="2800" dirty="0">
              <a:solidFill>
                <a:srgbClr val="DF31BE"/>
              </a:solidFill>
            </a:endParaRPr>
          </a:p>
        </p:txBody>
      </p:sp>
    </p:spTree>
    <p:extLst>
      <p:ext uri="{BB962C8B-B14F-4D97-AF65-F5344CB8AC3E}">
        <p14:creationId xmlns:p14="http://schemas.microsoft.com/office/powerpoint/2010/main" val="2165864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53" presetClass="entr" presetSubtype="16"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par>
                                <p:cTn id="25" presetID="53" presetClass="entr" presetSubtype="16"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par>
                                <p:cTn id="30" presetID="53" presetClass="entr" presetSubtype="16"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500" fill="hold"/>
                                        <p:tgtEl>
                                          <p:spTgt spid="5"/>
                                        </p:tgtEl>
                                        <p:attrNameLst>
                                          <p:attrName>ppt_w</p:attrName>
                                        </p:attrNameLst>
                                      </p:cBhvr>
                                      <p:tavLst>
                                        <p:tav tm="0">
                                          <p:val>
                                            <p:fltVal val="0"/>
                                          </p:val>
                                        </p:tav>
                                        <p:tav tm="100000">
                                          <p:val>
                                            <p:strVal val="#ppt_w"/>
                                          </p:val>
                                        </p:tav>
                                      </p:tavLst>
                                    </p:anim>
                                    <p:anim calcmode="lin" valueType="num">
                                      <p:cBhvr>
                                        <p:cTn id="33" dur="500" fill="hold"/>
                                        <p:tgtEl>
                                          <p:spTgt spid="5"/>
                                        </p:tgtEl>
                                        <p:attrNameLst>
                                          <p:attrName>ppt_h</p:attrName>
                                        </p:attrNameLst>
                                      </p:cBhvr>
                                      <p:tavLst>
                                        <p:tav tm="0">
                                          <p:val>
                                            <p:fltVal val="0"/>
                                          </p:val>
                                        </p:tav>
                                        <p:tav tm="100000">
                                          <p:val>
                                            <p:strVal val="#ppt_h"/>
                                          </p:val>
                                        </p:tav>
                                      </p:tavLst>
                                    </p:anim>
                                    <p:animEffect transition="in" filter="fade">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randombar(horizontal)">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857500"/>
            <a:ext cx="8229600" cy="1143000"/>
          </a:xfrm>
        </p:spPr>
        <p:txBody>
          <a:bodyPr>
            <a:noAutofit/>
          </a:bodyPr>
          <a:lstStyle/>
          <a:p>
            <a:pPr algn="l"/>
            <a:r>
              <a:rPr lang="en-US" sz="4800">
                <a:solidFill>
                  <a:schemeClr val="tx1"/>
                </a:solidFill>
                <a:latin typeface="Times New Roman" panose="02020603050405020304" pitchFamily="18" charset="0"/>
                <a:ea typeface="Tahoma" panose="020B0604030504040204" pitchFamily="34" charset="0"/>
                <a:cs typeface="Times New Roman" panose="02020603050405020304" pitchFamily="18" charset="0"/>
              </a:rPr>
              <a:t>Vì sao mọi người trong gia đình cần yêu thương nhau?</a:t>
            </a:r>
            <a:endParaRPr lang="vi-VN" sz="4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6B0F4C9F-F7BB-316C-8F67-99F72506E099}"/>
              </a:ext>
            </a:extLst>
          </p:cNvPr>
          <p:cNvSpPr txBox="1"/>
          <p:nvPr/>
        </p:nvSpPr>
        <p:spPr>
          <a:xfrm>
            <a:off x="1981200" y="1828800"/>
            <a:ext cx="5029200" cy="830997"/>
          </a:xfrm>
          <a:prstGeom prst="rect">
            <a:avLst/>
          </a:prstGeom>
          <a:noFill/>
        </p:spPr>
        <p:txBody>
          <a:bodyPr wrap="square" rtlCol="0">
            <a:spAutoFit/>
          </a:bodyPr>
          <a:lstStyle/>
          <a:p>
            <a:r>
              <a:rPr lang="en-US" sz="4800">
                <a:latin typeface="Times New Roman" panose="02020603050405020304" pitchFamily="18" charset="0"/>
                <a:cs typeface="Times New Roman" panose="02020603050405020304" pitchFamily="18" charset="0"/>
              </a:rPr>
              <a:t>Câu hỏi:</a:t>
            </a:r>
          </a:p>
        </p:txBody>
      </p:sp>
    </p:spTree>
    <p:extLst>
      <p:ext uri="{BB962C8B-B14F-4D97-AF65-F5344CB8AC3E}">
        <p14:creationId xmlns:p14="http://schemas.microsoft.com/office/powerpoint/2010/main" val="1569770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ranh vẽ về gia đình đẹp">
            <a:extLst>
              <a:ext uri="{FF2B5EF4-FFF2-40B4-BE49-F238E27FC236}">
                <a16:creationId xmlns:a16="http://schemas.microsoft.com/office/drawing/2014/main" id="{9854D8D7-C68A-CF8B-2031-E0B1C87D5A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0650" y="2152829"/>
            <a:ext cx="9410700" cy="47053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967345" y="304800"/>
            <a:ext cx="8229600" cy="1143000"/>
          </a:xfrm>
        </p:spPr>
        <p:txBody>
          <a:bodyPr>
            <a:normAutofit/>
          </a:bodyPr>
          <a:lstStyle/>
          <a:p>
            <a:pPr algn="l"/>
            <a:r>
              <a:rPr lang="en-US" sz="2800" b="1" dirty="0" err="1">
                <a:solidFill>
                  <a:schemeClr val="tx1"/>
                </a:solidFill>
                <a:latin typeface=".VnAvant" panose="020B7200000000000000" pitchFamily="34" charset="0"/>
              </a:rPr>
              <a:t>Liªn</a:t>
            </a:r>
            <a:r>
              <a:rPr lang="en-US" sz="2800" b="1" dirty="0">
                <a:solidFill>
                  <a:schemeClr val="tx1"/>
                </a:solidFill>
                <a:latin typeface=".VnAvant" panose="020B7200000000000000" pitchFamily="34" charset="0"/>
              </a:rPr>
              <a:t> </a:t>
            </a:r>
            <a:r>
              <a:rPr lang="en-US" sz="2800" b="1" dirty="0" err="1">
                <a:solidFill>
                  <a:schemeClr val="tx1"/>
                </a:solidFill>
                <a:latin typeface=".VnAvant" panose="020B7200000000000000" pitchFamily="34" charset="0"/>
              </a:rPr>
              <a:t>hÖ</a:t>
            </a:r>
            <a:r>
              <a:rPr lang="en-US" sz="2800" b="1" dirty="0">
                <a:solidFill>
                  <a:schemeClr val="tx1"/>
                </a:solidFill>
                <a:latin typeface=".VnAvant" panose="020B7200000000000000" pitchFamily="34" charset="0"/>
              </a:rPr>
              <a:t>:</a:t>
            </a:r>
            <a:endParaRPr lang="vi-VN" sz="2800" b="1" dirty="0">
              <a:solidFill>
                <a:schemeClr val="tx1"/>
              </a:solidFill>
            </a:endParaRPr>
          </a:p>
        </p:txBody>
      </p:sp>
      <p:sp>
        <p:nvSpPr>
          <p:cNvPr id="4" name="TextBox 3"/>
          <p:cNvSpPr txBox="1"/>
          <p:nvPr/>
        </p:nvSpPr>
        <p:spPr>
          <a:xfrm>
            <a:off x="1981200" y="952500"/>
            <a:ext cx="10130161" cy="1200329"/>
          </a:xfrm>
          <a:prstGeom prst="rect">
            <a:avLst/>
          </a:prstGeom>
          <a:noFill/>
        </p:spPr>
        <p:txBody>
          <a:bodyPr wrap="square" rtlCol="0">
            <a:spAutoFit/>
          </a:bodyPr>
          <a:lstStyle/>
          <a:p>
            <a:r>
              <a:rPr lang="en-US" sz="3600">
                <a:solidFill>
                  <a:srgbClr val="DF31BE"/>
                </a:solidFill>
                <a:latin typeface="Times New Roman" panose="02020603050405020304" pitchFamily="18" charset="0"/>
                <a:cs typeface="Times New Roman" panose="02020603050405020304" pitchFamily="18" charset="0"/>
              </a:rPr>
              <a:t>Ông bà, cha mẹ, anh chị đã thể hiện sự yêu thương, chăm sóc con như thế nào?</a:t>
            </a:r>
            <a:endParaRPr lang="vi-VN" sz="3600" dirty="0">
              <a:solidFill>
                <a:srgbClr val="DF31B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007178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6669" y="4744197"/>
            <a:ext cx="5538060" cy="1295157"/>
          </a:xfrm>
          <a:prstGeom prst="rect">
            <a:avLst/>
          </a:prstGeom>
        </p:spPr>
      </p:pic>
      <p:sp>
        <p:nvSpPr>
          <p:cNvPr id="18" name="Rectangle 7"/>
          <p:cNvSpPr>
            <a:spLocks noChangeArrowheads="1"/>
          </p:cNvSpPr>
          <p:nvPr/>
        </p:nvSpPr>
        <p:spPr bwMode="auto">
          <a:xfrm>
            <a:off x="5445069" y="2829230"/>
            <a:ext cx="1327751" cy="1809455"/>
          </a:xfrm>
          <a:prstGeom prst="rect">
            <a:avLst/>
          </a:prstGeom>
        </p:spPr>
        <p:txBody>
          <a:bodyPr vert="horz" lIns="91440" tIns="45720" rIns="91440" bIns="45720" rtlCol="0" anchor="ctr">
            <a:normAutofit/>
          </a:bodyPr>
          <a:lstStyle/>
          <a:p>
            <a:pPr algn="ctr" defTabSz="685800">
              <a:lnSpc>
                <a:spcPct val="110000"/>
              </a:lnSpc>
              <a:spcBef>
                <a:spcPct val="0"/>
              </a:spcBef>
            </a:pPr>
            <a:r>
              <a:rPr lang="zh-CN" altLang="en-US" sz="4400" dirty="0">
                <a:solidFill>
                  <a:schemeClr val="bg1"/>
                </a:solidFill>
                <a:latin typeface="方正粗圆简体" panose="02010601030101010101" pitchFamily="2" charset="-122"/>
                <a:ea typeface="方正粗圆简体" panose="02010601030101010101" pitchFamily="2" charset="-122"/>
                <a:cs typeface="+mj-cs"/>
              </a:rPr>
              <a:t>校园</a:t>
            </a:r>
            <a:endParaRPr lang="en-US" altLang="zh-CN" sz="4400" dirty="0">
              <a:solidFill>
                <a:schemeClr val="bg1"/>
              </a:solidFill>
              <a:latin typeface="方正粗圆简体" panose="02010601030101010101" pitchFamily="2" charset="-122"/>
              <a:ea typeface="方正粗圆简体" panose="02010601030101010101" pitchFamily="2" charset="-122"/>
              <a:cs typeface="+mj-cs"/>
            </a:endParaRPr>
          </a:p>
          <a:p>
            <a:pPr algn="ctr" defTabSz="685800">
              <a:lnSpc>
                <a:spcPct val="110000"/>
              </a:lnSpc>
              <a:spcBef>
                <a:spcPct val="0"/>
              </a:spcBef>
            </a:pPr>
            <a:r>
              <a:rPr lang="zh-CN" altLang="en-US" sz="4400" dirty="0">
                <a:solidFill>
                  <a:schemeClr val="bg1"/>
                </a:solidFill>
                <a:latin typeface="方正粗圆简体" panose="02010601030101010101" pitchFamily="2" charset="-122"/>
                <a:ea typeface="方正粗圆简体" panose="02010601030101010101" pitchFamily="2" charset="-122"/>
                <a:cs typeface="+mj-cs"/>
              </a:rPr>
              <a:t>安全</a:t>
            </a:r>
          </a:p>
        </p:txBody>
      </p:sp>
      <p:grpSp>
        <p:nvGrpSpPr>
          <p:cNvPr id="3" name="Group 2">
            <a:extLst>
              <a:ext uri="{FF2B5EF4-FFF2-40B4-BE49-F238E27FC236}">
                <a16:creationId xmlns:a16="http://schemas.microsoft.com/office/drawing/2014/main" id="{FE9249A9-BB3B-7BAE-D62F-97373B2E5DA9}"/>
              </a:ext>
            </a:extLst>
          </p:cNvPr>
          <p:cNvGrpSpPr/>
          <p:nvPr/>
        </p:nvGrpSpPr>
        <p:grpSpPr>
          <a:xfrm>
            <a:off x="3310795" y="348589"/>
            <a:ext cx="5570409" cy="6160821"/>
            <a:chOff x="3010150" y="257914"/>
            <a:chExt cx="5570409" cy="6160821"/>
          </a:xfrm>
        </p:grpSpPr>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0150" y="257914"/>
              <a:ext cx="5570409" cy="6160821"/>
            </a:xfrm>
            <a:prstGeom prst="rect">
              <a:avLst/>
            </a:prstGeom>
          </p:spPr>
        </p:pic>
        <p:sp>
          <p:nvSpPr>
            <p:cNvPr id="2" name="TextBox 1"/>
            <p:cNvSpPr txBox="1"/>
            <p:nvPr/>
          </p:nvSpPr>
          <p:spPr>
            <a:xfrm>
              <a:off x="4267200" y="3200400"/>
              <a:ext cx="3276600" cy="923330"/>
            </a:xfrm>
            <a:prstGeom prst="rect">
              <a:avLst/>
            </a:prstGeom>
            <a:noFill/>
          </p:spPr>
          <p:txBody>
            <a:bodyPr wrap="square" rtlCol="0">
              <a:spAutoFit/>
            </a:bodyPr>
            <a:lstStyle/>
            <a:p>
              <a:r>
                <a:rPr lang="en-US" sz="5400" b="1">
                  <a:solidFill>
                    <a:srgbClr val="FF0000"/>
                  </a:solidFill>
                  <a:latin typeface="HP001 4 hàng" pitchFamily="34" charset="0"/>
                </a:rPr>
                <a:t>Thư giãn</a:t>
              </a:r>
            </a:p>
          </p:txBody>
        </p:sp>
      </p:grpSp>
    </p:spTree>
    <p:extLst>
      <p:ext uri="{BB962C8B-B14F-4D97-AF65-F5344CB8AC3E}">
        <p14:creationId xmlns:p14="http://schemas.microsoft.com/office/powerpoint/2010/main" val="229630192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zoom_0">
            <a:hlinkClick r:id="" action="ppaction://media"/>
          </p:cNvPr>
          <p:cNvPicPr>
            <a:picLocks noChangeAspect="1"/>
          </p:cNvPicPr>
          <p:nvPr>
            <a:videoFile r:link="rId1"/>
            <p:extLst>
              <p:ext uri="{DAA4B4D4-6D71-4841-9C94-3DE7FCFB9230}">
                <p14:media xmlns:p14="http://schemas.microsoft.com/office/powerpoint/2010/main" r:embed="rId2">
                  <p14:trim end="6487.9999"/>
                </p14:media>
              </p:ext>
            </p:extLst>
          </p:nvPr>
        </p:nvPicPr>
        <p:blipFill rotWithShape="1">
          <a:blip r:embed="rId4"/>
          <a:srcRect l="1666" t="1112" r="1666" b="4076"/>
          <a:stretch/>
        </p:blipFill>
        <p:spPr>
          <a:xfrm>
            <a:off x="1863919" y="419100"/>
            <a:ext cx="8464162" cy="6019800"/>
          </a:xfrm>
          <a:prstGeom prst="rect">
            <a:avLst/>
          </a:prstGeom>
        </p:spPr>
      </p:pic>
    </p:spTree>
    <p:extLst>
      <p:ext uri="{BB962C8B-B14F-4D97-AF65-F5344CB8AC3E}">
        <p14:creationId xmlns:p14="http://schemas.microsoft.com/office/powerpoint/2010/main" val="232677728"/>
      </p:ext>
    </p:extLst>
  </p:cSld>
  <p:clrMapOvr>
    <a:masterClrMapping/>
  </p:clrMapOvr>
  <mc:AlternateContent xmlns:mc="http://schemas.openxmlformats.org/markup-compatibility/2006" xmlns:p14="http://schemas.microsoft.com/office/powerpoint/2010/main">
    <mc:Choice Requires="p14">
      <p:transition spd="slow" p14:dur="4000" advClick="0" advTm="2000">
        <p14:vortex dir="r"/>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8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67000"/>
            <a:ext cx="12192000" cy="1524000"/>
          </a:xfrm>
        </p:spPr>
        <p:txBody>
          <a:bodyPr>
            <a:noAutofit/>
          </a:bodyPr>
          <a:lstStyle/>
          <a:p>
            <a:pPr algn="ctr"/>
            <a:r>
              <a:rPr lang="en-US" sz="5000" b="1">
                <a:solidFill>
                  <a:srgbClr val="DF31BE"/>
                </a:solidFill>
                <a:latin typeface="Times New Roman" panose="02020603050405020304" pitchFamily="18" charset="0"/>
                <a:cs typeface="Times New Roman" panose="02020603050405020304" pitchFamily="18" charset="0"/>
              </a:rPr>
              <a:t>Hoạt động 3:</a:t>
            </a:r>
            <a:br>
              <a:rPr lang="en-US" sz="5000" b="1">
                <a:solidFill>
                  <a:srgbClr val="DF31BE"/>
                </a:solidFill>
                <a:latin typeface="Times New Roman" panose="02020603050405020304" pitchFamily="18" charset="0"/>
                <a:cs typeface="Times New Roman" panose="02020603050405020304" pitchFamily="18" charset="0"/>
              </a:rPr>
            </a:br>
            <a:r>
              <a:rPr lang="en-US" sz="5000" b="1">
                <a:solidFill>
                  <a:srgbClr val="DF31BE"/>
                </a:solidFill>
                <a:latin typeface="Times New Roman" panose="02020603050405020304" pitchFamily="18" charset="0"/>
                <a:cs typeface="Times New Roman" panose="02020603050405020304" pitchFamily="18" charset="0"/>
              </a:rPr>
              <a:t>Thảo luận về cách thể hiện tình yêu thương</a:t>
            </a:r>
            <a:endParaRPr lang="vi-VN" sz="5000" b="1" dirty="0">
              <a:solidFill>
                <a:srgbClr val="DF31BE"/>
              </a:solidFill>
            </a:endParaRPr>
          </a:p>
        </p:txBody>
      </p:sp>
      <p:sp>
        <p:nvSpPr>
          <p:cNvPr id="3" name="TextBox 2"/>
          <p:cNvSpPr txBox="1">
            <a:spLocks noChangeArrowheads="1"/>
          </p:cNvSpPr>
          <p:nvPr/>
        </p:nvSpPr>
        <p:spPr bwMode="auto">
          <a:xfrm>
            <a:off x="1190625" y="127000"/>
            <a:ext cx="65405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pPr algn="ctr"/>
            <a:r>
              <a:rPr lang="vi-VN" altLang="en-US" sz="2400" i="1" dirty="0">
                <a:latin typeface="Times New Roman" panose="02020603050405020304" pitchFamily="18" charset="0"/>
                <a:cs typeface="Times New Roman" panose="02020603050405020304" pitchFamily="18" charset="0"/>
              </a:rPr>
              <a:t>                 </a:t>
            </a:r>
            <a:r>
              <a:rPr lang="vi-VN" altLang="en-US" sz="2400" i="1" dirty="0" smtClean="0">
                <a:latin typeface="Times New Roman" panose="02020603050405020304" pitchFamily="18" charset="0"/>
                <a:cs typeface="Times New Roman" panose="02020603050405020304" pitchFamily="18" charset="0"/>
              </a:rPr>
              <a:t>       </a:t>
            </a:r>
            <a:r>
              <a:rPr lang="vi-VN" altLang="en-US" sz="2400" i="1" dirty="0">
                <a:latin typeface="Times New Roman" panose="02020603050405020304" pitchFamily="18" charset="0"/>
                <a:cs typeface="Times New Roman" panose="02020603050405020304" pitchFamily="18" charset="0"/>
              </a:rPr>
              <a:t>Thứ </a:t>
            </a:r>
            <a:r>
              <a:rPr lang="vi-VN" altLang="en-US" sz="2400" i="1" dirty="0" smtClean="0">
                <a:latin typeface="Times New Roman" panose="02020603050405020304" pitchFamily="18" charset="0"/>
                <a:cs typeface="Times New Roman" panose="02020603050405020304" pitchFamily="18" charset="0"/>
              </a:rPr>
              <a:t>sáu </a:t>
            </a:r>
            <a:r>
              <a:rPr lang="vi-VN" altLang="en-US" sz="2400" i="1" dirty="0">
                <a:latin typeface="Times New Roman" panose="02020603050405020304" pitchFamily="18" charset="0"/>
                <a:cs typeface="Times New Roman" panose="02020603050405020304" pitchFamily="18" charset="0"/>
              </a:rPr>
              <a:t>ngày </a:t>
            </a:r>
            <a:r>
              <a:rPr lang="vi-VN" altLang="en-US" sz="2400" i="1" dirty="0" smtClean="0">
                <a:latin typeface="Times New Roman" panose="02020603050405020304" pitchFamily="18" charset="0"/>
                <a:cs typeface="Times New Roman" panose="02020603050405020304" pitchFamily="18" charset="0"/>
              </a:rPr>
              <a:t>26 </a:t>
            </a:r>
            <a:r>
              <a:rPr lang="vi-VN" altLang="en-US" sz="2400" i="1" dirty="0">
                <a:latin typeface="Times New Roman" panose="02020603050405020304" pitchFamily="18" charset="0"/>
                <a:cs typeface="Times New Roman" panose="02020603050405020304" pitchFamily="18" charset="0"/>
              </a:rPr>
              <a:t>tháng 03 năm 2021 </a:t>
            </a:r>
            <a:endParaRPr lang="en-US" altLang="en-US" sz="2400" i="1" dirty="0">
              <a:latin typeface="Times New Roman" panose="02020603050405020304" pitchFamily="18" charset="0"/>
              <a:cs typeface="Times New Roman" panose="02020603050405020304" pitchFamily="18" charset="0"/>
            </a:endParaRPr>
          </a:p>
          <a:p>
            <a:pPr algn="ctr"/>
            <a:r>
              <a:rPr lang="en-US" altLang="en-US" sz="2400" dirty="0">
                <a:solidFill>
                  <a:srgbClr val="FFFF00"/>
                </a:solidFill>
                <a:latin typeface="Times New Roman" panose="02020603050405020304" pitchFamily="18" charset="0"/>
                <a:cs typeface="Times New Roman" panose="02020603050405020304" pitchFamily="18" charset="0"/>
              </a:rPr>
              <a:t>                    </a:t>
            </a:r>
            <a:endParaRPr lang="en-US" altLang="en-US" sz="4000" dirty="0"/>
          </a:p>
        </p:txBody>
      </p:sp>
    </p:spTree>
    <p:extLst>
      <p:ext uri="{BB962C8B-B14F-4D97-AF65-F5344CB8AC3E}">
        <p14:creationId xmlns:p14="http://schemas.microsoft.com/office/powerpoint/2010/main" val="11000395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1739900" y="3429001"/>
            <a:ext cx="8712200" cy="769441"/>
          </a:xfrm>
          <a:prstGeom prst="rect">
            <a:avLst/>
          </a:prstGeom>
          <a:noFill/>
        </p:spPr>
        <p:txBody>
          <a:bodyPr wrap="square" rtlCol="0">
            <a:spAutoFit/>
          </a:bodyPr>
          <a:lstStyle/>
          <a:p>
            <a:r>
              <a:rPr lang="en-US" sz="4400" b="1">
                <a:solidFill>
                  <a:srgbClr val="DF31BE"/>
                </a:solidFill>
                <a:latin typeface="Times New Roman" panose="02020603050405020304" pitchFamily="18" charset="0"/>
                <a:cs typeface="Times New Roman" panose="02020603050405020304" pitchFamily="18" charset="0"/>
              </a:rPr>
              <a:t>BÀI 7: YÊU THƯƠNG GIA ĐÌNH</a:t>
            </a:r>
            <a:endParaRPr lang="vi-VN" sz="4400" b="1" dirty="0">
              <a:solidFill>
                <a:srgbClr val="DF31BE"/>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000" y="0"/>
            <a:ext cx="8940800" cy="2438400"/>
          </a:xfrm>
          <a:prstGeom prst="rect">
            <a:avLst/>
          </a:prstGeom>
        </p:spPr>
      </p:pic>
    </p:spTree>
    <p:extLst>
      <p:ext uri="{BB962C8B-B14F-4D97-AF65-F5344CB8AC3E}">
        <p14:creationId xmlns:p14="http://schemas.microsoft.com/office/powerpoint/2010/main" val="2871014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8001" y="572814"/>
            <a:ext cx="6019800" cy="4151586"/>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1875" y="4782207"/>
            <a:ext cx="5752596" cy="2075793"/>
          </a:xfrm>
          <a:prstGeom prst="rect">
            <a:avLst/>
          </a:prstGeom>
        </p:spPr>
      </p:pic>
      <p:sp>
        <p:nvSpPr>
          <p:cNvPr id="6" name="TextBox 5"/>
          <p:cNvSpPr txBox="1"/>
          <p:nvPr/>
        </p:nvSpPr>
        <p:spPr>
          <a:xfrm>
            <a:off x="1181100" y="22564"/>
            <a:ext cx="9829800" cy="492443"/>
          </a:xfrm>
          <a:prstGeom prst="rect">
            <a:avLst/>
          </a:prstGeom>
          <a:noFill/>
        </p:spPr>
        <p:txBody>
          <a:bodyPr wrap="square" rtlCol="0">
            <a:spAutoFit/>
          </a:bodyPr>
          <a:lstStyle/>
          <a:p>
            <a:pPr algn="ctr"/>
            <a:r>
              <a:rPr lang="en-US" sz="2600">
                <a:solidFill>
                  <a:srgbClr val="DF31BE"/>
                </a:solidFill>
                <a:latin typeface="Times New Roman" panose="02020603050405020304" pitchFamily="18" charset="0"/>
                <a:cs typeface="Times New Roman" panose="02020603050405020304" pitchFamily="18" charset="0"/>
              </a:rPr>
              <a:t>Bạn trong mỗi tranh đã là gì để thể hiện tình yêu thương với người thân?</a:t>
            </a:r>
            <a:endParaRPr lang="vi-VN" sz="2600" dirty="0">
              <a:solidFill>
                <a:srgbClr val="DF31B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31190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81350" y="1485900"/>
            <a:ext cx="5829300" cy="3886199"/>
          </a:xfrm>
        </p:spPr>
      </p:pic>
    </p:spTree>
    <p:extLst>
      <p:ext uri="{BB962C8B-B14F-4D97-AF65-F5344CB8AC3E}">
        <p14:creationId xmlns:p14="http://schemas.microsoft.com/office/powerpoint/2010/main" val="134760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50077" y="1600200"/>
            <a:ext cx="5291846" cy="3657599"/>
          </a:xfrm>
        </p:spPr>
      </p:pic>
    </p:spTree>
    <p:extLst>
      <p:ext uri="{BB962C8B-B14F-4D97-AF65-F5344CB8AC3E}">
        <p14:creationId xmlns:p14="http://schemas.microsoft.com/office/powerpoint/2010/main" val="3449763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28186" y="1447800"/>
            <a:ext cx="5735627" cy="3962400"/>
          </a:xfrm>
        </p:spPr>
      </p:pic>
    </p:spTree>
    <p:extLst>
      <p:ext uri="{BB962C8B-B14F-4D97-AF65-F5344CB8AC3E}">
        <p14:creationId xmlns:p14="http://schemas.microsoft.com/office/powerpoint/2010/main" val="3439960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24199" y="1371600"/>
            <a:ext cx="5943601" cy="4114800"/>
          </a:xfrm>
        </p:spPr>
      </p:pic>
    </p:spTree>
    <p:extLst>
      <p:ext uri="{BB962C8B-B14F-4D97-AF65-F5344CB8AC3E}">
        <p14:creationId xmlns:p14="http://schemas.microsoft.com/office/powerpoint/2010/main" val="2093418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37697" y="1562100"/>
            <a:ext cx="5316605" cy="3733800"/>
          </a:xfrm>
        </p:spPr>
      </p:pic>
    </p:spTree>
    <p:extLst>
      <p:ext uri="{BB962C8B-B14F-4D97-AF65-F5344CB8AC3E}">
        <p14:creationId xmlns:p14="http://schemas.microsoft.com/office/powerpoint/2010/main" val="4165418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41740" y="1464721"/>
            <a:ext cx="5508520" cy="3928558"/>
          </a:xfrm>
        </p:spPr>
      </p:pic>
      <p:sp>
        <p:nvSpPr>
          <p:cNvPr id="3" name="TextBox 2"/>
          <p:cNvSpPr txBox="1">
            <a:spLocks noChangeArrowheads="1"/>
          </p:cNvSpPr>
          <p:nvPr/>
        </p:nvSpPr>
        <p:spPr bwMode="auto">
          <a:xfrm>
            <a:off x="1190625" y="127000"/>
            <a:ext cx="65405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pPr algn="ctr"/>
            <a:r>
              <a:rPr lang="vi-VN" altLang="en-US" sz="2400" i="1" dirty="0">
                <a:latin typeface="Times New Roman" panose="02020603050405020304" pitchFamily="18" charset="0"/>
                <a:cs typeface="Times New Roman" panose="02020603050405020304" pitchFamily="18" charset="0"/>
              </a:rPr>
              <a:t>                 </a:t>
            </a:r>
            <a:r>
              <a:rPr lang="vi-VN" altLang="en-US" sz="2400" i="1" dirty="0" smtClean="0">
                <a:latin typeface="Times New Roman" panose="02020603050405020304" pitchFamily="18" charset="0"/>
                <a:cs typeface="Times New Roman" panose="02020603050405020304" pitchFamily="18" charset="0"/>
              </a:rPr>
              <a:t>       </a:t>
            </a:r>
            <a:r>
              <a:rPr lang="vi-VN" altLang="en-US" sz="2400" i="1" dirty="0">
                <a:latin typeface="Times New Roman" panose="02020603050405020304" pitchFamily="18" charset="0"/>
                <a:cs typeface="Times New Roman" panose="02020603050405020304" pitchFamily="18" charset="0"/>
              </a:rPr>
              <a:t>Thứ </a:t>
            </a:r>
            <a:r>
              <a:rPr lang="vi-VN" altLang="en-US" sz="2400" i="1" dirty="0" smtClean="0">
                <a:latin typeface="Times New Roman" panose="02020603050405020304" pitchFamily="18" charset="0"/>
                <a:cs typeface="Times New Roman" panose="02020603050405020304" pitchFamily="18" charset="0"/>
              </a:rPr>
              <a:t>sáu </a:t>
            </a:r>
            <a:r>
              <a:rPr lang="vi-VN" altLang="en-US" sz="2400" i="1" dirty="0">
                <a:latin typeface="Times New Roman" panose="02020603050405020304" pitchFamily="18" charset="0"/>
                <a:cs typeface="Times New Roman" panose="02020603050405020304" pitchFamily="18" charset="0"/>
              </a:rPr>
              <a:t>ngày </a:t>
            </a:r>
            <a:r>
              <a:rPr lang="vi-VN" altLang="en-US" sz="2400" i="1" dirty="0" smtClean="0">
                <a:latin typeface="Times New Roman" panose="02020603050405020304" pitchFamily="18" charset="0"/>
                <a:cs typeface="Times New Roman" panose="02020603050405020304" pitchFamily="18" charset="0"/>
              </a:rPr>
              <a:t>26 </a:t>
            </a:r>
            <a:r>
              <a:rPr lang="vi-VN" altLang="en-US" sz="2400" i="1" dirty="0">
                <a:latin typeface="Times New Roman" panose="02020603050405020304" pitchFamily="18" charset="0"/>
                <a:cs typeface="Times New Roman" panose="02020603050405020304" pitchFamily="18" charset="0"/>
              </a:rPr>
              <a:t>tháng 03 năm 2021 </a:t>
            </a:r>
            <a:endParaRPr lang="en-US" altLang="en-US" sz="2400" i="1" dirty="0">
              <a:latin typeface="Times New Roman" panose="02020603050405020304" pitchFamily="18" charset="0"/>
              <a:cs typeface="Times New Roman" panose="02020603050405020304" pitchFamily="18" charset="0"/>
            </a:endParaRPr>
          </a:p>
          <a:p>
            <a:pPr algn="ctr"/>
            <a:r>
              <a:rPr lang="en-US" altLang="en-US" sz="2400" dirty="0">
                <a:solidFill>
                  <a:srgbClr val="FFFF00"/>
                </a:solidFill>
                <a:latin typeface="Times New Roman" panose="02020603050405020304" pitchFamily="18" charset="0"/>
                <a:cs typeface="Times New Roman" panose="02020603050405020304" pitchFamily="18" charset="0"/>
              </a:rPr>
              <a:t>                    </a:t>
            </a:r>
            <a:endParaRPr lang="en-US" altLang="en-US" sz="4000" dirty="0"/>
          </a:p>
        </p:txBody>
      </p:sp>
    </p:spTree>
    <p:extLst>
      <p:ext uri="{BB962C8B-B14F-4D97-AF65-F5344CB8AC3E}">
        <p14:creationId xmlns:p14="http://schemas.microsoft.com/office/powerpoint/2010/main" val="51404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8001" y="572814"/>
            <a:ext cx="6019800" cy="4151586"/>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1875" y="4782207"/>
            <a:ext cx="5752596" cy="2075793"/>
          </a:xfrm>
          <a:prstGeom prst="rect">
            <a:avLst/>
          </a:prstGeom>
        </p:spPr>
      </p:pic>
      <p:sp>
        <p:nvSpPr>
          <p:cNvPr id="6" name="TextBox 5"/>
          <p:cNvSpPr txBox="1"/>
          <p:nvPr/>
        </p:nvSpPr>
        <p:spPr>
          <a:xfrm>
            <a:off x="1905000" y="57090"/>
            <a:ext cx="8915400" cy="523220"/>
          </a:xfrm>
          <a:prstGeom prst="rect">
            <a:avLst/>
          </a:prstGeom>
          <a:noFill/>
        </p:spPr>
        <p:txBody>
          <a:bodyPr wrap="square" rtlCol="0">
            <a:spAutoFit/>
          </a:bodyPr>
          <a:lstStyle/>
          <a:p>
            <a:r>
              <a:rPr lang="en-US" sz="2800">
                <a:solidFill>
                  <a:srgbClr val="DF31BE"/>
                </a:solidFill>
                <a:latin typeface="Times New Roman" panose="02020603050405020304" pitchFamily="18" charset="0"/>
                <a:cs typeface="Times New Roman" panose="02020603050405020304" pitchFamily="18" charset="0"/>
              </a:rPr>
              <a:t>Những cử chỉ thể hiện tình yêu thương với người thân là gì?</a:t>
            </a:r>
            <a:endParaRPr lang="vi-VN" sz="2800" dirty="0">
              <a:solidFill>
                <a:srgbClr val="DF31B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30409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19400" y="415158"/>
            <a:ext cx="6248401" cy="4309242"/>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0975" y="4703220"/>
            <a:ext cx="5932025" cy="2154621"/>
          </a:xfrm>
          <a:prstGeom prst="rect">
            <a:avLst/>
          </a:prstGeom>
        </p:spPr>
      </p:pic>
      <p:sp>
        <p:nvSpPr>
          <p:cNvPr id="6" name="TextBox 5"/>
          <p:cNvSpPr txBox="1"/>
          <p:nvPr/>
        </p:nvSpPr>
        <p:spPr>
          <a:xfrm>
            <a:off x="1600201" y="-8054"/>
            <a:ext cx="8915400" cy="523220"/>
          </a:xfrm>
          <a:prstGeom prst="rect">
            <a:avLst/>
          </a:prstGeom>
          <a:noFill/>
        </p:spPr>
        <p:txBody>
          <a:bodyPr wrap="square" rtlCol="0">
            <a:spAutoFit/>
          </a:bodyPr>
          <a:lstStyle/>
          <a:p>
            <a:r>
              <a:rPr lang="en-US" sz="2800">
                <a:solidFill>
                  <a:srgbClr val="DF31BE"/>
                </a:solidFill>
                <a:latin typeface="Times New Roman" panose="02020603050405020304" pitchFamily="18" charset="0"/>
                <a:cs typeface="Times New Roman" panose="02020603050405020304" pitchFamily="18" charset="0"/>
              </a:rPr>
              <a:t>Những lời nói thể hiện tình yêu thương với người thân là gì?</a:t>
            </a:r>
            <a:endParaRPr lang="vi-VN" sz="2800" dirty="0">
              <a:solidFill>
                <a:srgbClr val="DF31B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2808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2873" y="2286000"/>
            <a:ext cx="8132618" cy="2438400"/>
          </a:xfrm>
        </p:spPr>
        <p:txBody>
          <a:bodyPr>
            <a:noAutofit/>
          </a:bodyPr>
          <a:lstStyle/>
          <a:p>
            <a:pPr algn="l"/>
            <a:r>
              <a:rPr lang="en-US" sz="4000">
                <a:solidFill>
                  <a:schemeClr val="tx1"/>
                </a:solidFill>
                <a:latin typeface="Times New Roman" panose="02020603050405020304" pitchFamily="18" charset="0"/>
                <a:cs typeface="Times New Roman" panose="02020603050405020304" pitchFamily="18" charset="0"/>
              </a:rPr>
              <a:t>Ông bà, bố mẹ, anh chị là những người thân yêu duy nhất của các con. Các con hãy thể hiện tình yêu thương với người thân của mình bằng những cử chỉ, lời nói phù hợp.</a:t>
            </a:r>
            <a:endParaRPr lang="vi-VN" sz="4000" dirty="0">
              <a:solidFill>
                <a:schemeClr val="tx1"/>
              </a:solidFill>
            </a:endParaRPr>
          </a:p>
        </p:txBody>
      </p:sp>
      <p:sp>
        <p:nvSpPr>
          <p:cNvPr id="3" name="TextBox 2">
            <a:extLst>
              <a:ext uri="{FF2B5EF4-FFF2-40B4-BE49-F238E27FC236}">
                <a16:creationId xmlns:a16="http://schemas.microsoft.com/office/drawing/2014/main" id="{EBA3161A-922B-468D-7CA3-DE5E0B1CE285}"/>
              </a:ext>
            </a:extLst>
          </p:cNvPr>
          <p:cNvSpPr txBox="1"/>
          <p:nvPr/>
        </p:nvSpPr>
        <p:spPr>
          <a:xfrm>
            <a:off x="4419600" y="1447800"/>
            <a:ext cx="3352800" cy="646331"/>
          </a:xfrm>
          <a:prstGeom prst="rect">
            <a:avLst/>
          </a:prstGeom>
          <a:noFill/>
        </p:spPr>
        <p:txBody>
          <a:bodyPr wrap="square" rtlCol="0">
            <a:spAutoFit/>
          </a:bodyPr>
          <a:lstStyle/>
          <a:p>
            <a:pPr algn="ctr"/>
            <a:r>
              <a:rPr lang="en-US" sz="3600" b="1">
                <a:latin typeface="Times New Roman" panose="02020603050405020304" pitchFamily="18" charset="0"/>
                <a:cs typeface="Times New Roman" panose="02020603050405020304" pitchFamily="18" charset="0"/>
              </a:rPr>
              <a:t>KẾT LUẬN</a:t>
            </a:r>
          </a:p>
        </p:txBody>
      </p:sp>
    </p:spTree>
    <p:extLst>
      <p:ext uri="{BB962C8B-B14F-4D97-AF65-F5344CB8AC3E}">
        <p14:creationId xmlns:p14="http://schemas.microsoft.com/office/powerpoint/2010/main" val="20141117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3314700" y="2321012"/>
            <a:ext cx="5562600" cy="1107988"/>
          </a:xfrm>
          <a:prstGeom prst="rect">
            <a:avLst/>
          </a:prstGeom>
          <a:noFill/>
        </p:spPr>
        <p:txBody>
          <a:bodyPr wrap="square" lIns="91431" tIns="45716" rIns="91431" bIns="45716" rtlCol="0">
            <a:spAutoFit/>
          </a:bodyPr>
          <a:lstStyle/>
          <a:p>
            <a:pPr algn="ctr"/>
            <a:r>
              <a:rPr lang="en-US" sz="6600" b="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KHỞI ĐỘNG</a:t>
            </a:r>
            <a:endParaRPr lang="en-US" sz="66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endParaRPr>
          </a:p>
        </p:txBody>
      </p:sp>
      <p:sp>
        <p:nvSpPr>
          <p:cNvPr id="3" name="TextBox 2"/>
          <p:cNvSpPr txBox="1">
            <a:spLocks noChangeArrowheads="1"/>
          </p:cNvSpPr>
          <p:nvPr/>
        </p:nvSpPr>
        <p:spPr bwMode="auto">
          <a:xfrm>
            <a:off x="1190625" y="127000"/>
            <a:ext cx="65405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pPr algn="ctr"/>
            <a:r>
              <a:rPr lang="vi-VN" altLang="en-US" sz="2400" i="1" dirty="0">
                <a:latin typeface="Times New Roman" panose="02020603050405020304" pitchFamily="18" charset="0"/>
                <a:cs typeface="Times New Roman" panose="02020603050405020304" pitchFamily="18" charset="0"/>
              </a:rPr>
              <a:t>                 </a:t>
            </a:r>
            <a:r>
              <a:rPr lang="vi-VN" altLang="en-US" sz="2400" i="1" dirty="0" smtClean="0">
                <a:latin typeface="Times New Roman" panose="02020603050405020304" pitchFamily="18" charset="0"/>
                <a:cs typeface="Times New Roman" panose="02020603050405020304" pitchFamily="18" charset="0"/>
              </a:rPr>
              <a:t>       </a:t>
            </a:r>
            <a:r>
              <a:rPr lang="vi-VN" altLang="en-US" sz="2400" i="1" dirty="0">
                <a:latin typeface="Times New Roman" panose="02020603050405020304" pitchFamily="18" charset="0"/>
                <a:cs typeface="Times New Roman" panose="02020603050405020304" pitchFamily="18" charset="0"/>
              </a:rPr>
              <a:t>Thứ </a:t>
            </a:r>
            <a:r>
              <a:rPr lang="vi-VN" altLang="en-US" sz="2400" i="1" dirty="0" smtClean="0">
                <a:latin typeface="Times New Roman" panose="02020603050405020304" pitchFamily="18" charset="0"/>
                <a:cs typeface="Times New Roman" panose="02020603050405020304" pitchFamily="18" charset="0"/>
              </a:rPr>
              <a:t>sáu </a:t>
            </a:r>
            <a:r>
              <a:rPr lang="vi-VN" altLang="en-US" sz="2400" i="1" dirty="0">
                <a:latin typeface="Times New Roman" panose="02020603050405020304" pitchFamily="18" charset="0"/>
                <a:cs typeface="Times New Roman" panose="02020603050405020304" pitchFamily="18" charset="0"/>
              </a:rPr>
              <a:t>ngày </a:t>
            </a:r>
            <a:r>
              <a:rPr lang="vi-VN" altLang="en-US" sz="2400" i="1" dirty="0" smtClean="0">
                <a:latin typeface="Times New Roman" panose="02020603050405020304" pitchFamily="18" charset="0"/>
                <a:cs typeface="Times New Roman" panose="02020603050405020304" pitchFamily="18" charset="0"/>
              </a:rPr>
              <a:t>26 </a:t>
            </a:r>
            <a:r>
              <a:rPr lang="vi-VN" altLang="en-US" sz="2400" i="1" dirty="0">
                <a:latin typeface="Times New Roman" panose="02020603050405020304" pitchFamily="18" charset="0"/>
                <a:cs typeface="Times New Roman" panose="02020603050405020304" pitchFamily="18" charset="0"/>
              </a:rPr>
              <a:t>tháng 03 năm 2021 </a:t>
            </a:r>
            <a:endParaRPr lang="en-US" altLang="en-US" sz="2400" i="1" dirty="0">
              <a:latin typeface="Times New Roman" panose="02020603050405020304" pitchFamily="18" charset="0"/>
              <a:cs typeface="Times New Roman" panose="02020603050405020304" pitchFamily="18" charset="0"/>
            </a:endParaRPr>
          </a:p>
          <a:p>
            <a:pPr algn="ctr"/>
            <a:r>
              <a:rPr lang="en-US" altLang="en-US" sz="2400" dirty="0">
                <a:solidFill>
                  <a:srgbClr val="FFFF00"/>
                </a:solidFill>
                <a:latin typeface="Times New Roman" panose="02020603050405020304" pitchFamily="18" charset="0"/>
                <a:cs typeface="Times New Roman" panose="02020603050405020304" pitchFamily="18" charset="0"/>
              </a:rPr>
              <a:t>                    </a:t>
            </a:r>
            <a:endParaRPr lang="en-US" altLang="en-US" sz="4000" dirty="0"/>
          </a:p>
        </p:txBody>
      </p:sp>
    </p:spTree>
    <p:extLst>
      <p:ext uri="{BB962C8B-B14F-4D97-AF65-F5344CB8AC3E}">
        <p14:creationId xmlns:p14="http://schemas.microsoft.com/office/powerpoint/2010/main" val="23665392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9360" y="457200"/>
            <a:ext cx="4267200" cy="685800"/>
          </a:xfrm>
        </p:spPr>
        <p:txBody>
          <a:bodyPr>
            <a:normAutofit/>
          </a:bodyPr>
          <a:lstStyle/>
          <a:p>
            <a:pPr algn="l"/>
            <a:r>
              <a:rPr lang="en-US" sz="2800" b="1">
                <a:solidFill>
                  <a:schemeClr val="tx1"/>
                </a:solidFill>
                <a:latin typeface="Times New Roman" panose="02020603050405020304" pitchFamily="18" charset="0"/>
                <a:cs typeface="Times New Roman" panose="02020603050405020304" pitchFamily="18" charset="0"/>
              </a:rPr>
              <a:t>Liên hệ</a:t>
            </a:r>
            <a:r>
              <a:rPr lang="en-US" sz="2800" b="1">
                <a:solidFill>
                  <a:schemeClr val="tx1"/>
                </a:solidFill>
                <a:latin typeface=".VnAvant" panose="020B7200000000000000" pitchFamily="34" charset="0"/>
              </a:rPr>
              <a:t>:</a:t>
            </a:r>
            <a:endParaRPr lang="vi-VN" sz="2800" b="1" dirty="0">
              <a:solidFill>
                <a:schemeClr val="tx1"/>
              </a:solidFill>
            </a:endParaRPr>
          </a:p>
        </p:txBody>
      </p:sp>
      <p:sp>
        <p:nvSpPr>
          <p:cNvPr id="3" name="Content Placeholder 2"/>
          <p:cNvSpPr>
            <a:spLocks noGrp="1"/>
          </p:cNvSpPr>
          <p:nvPr>
            <p:ph idx="1"/>
          </p:nvPr>
        </p:nvSpPr>
        <p:spPr>
          <a:xfrm>
            <a:off x="3305173" y="1219200"/>
            <a:ext cx="6962775" cy="1371597"/>
          </a:xfrm>
        </p:spPr>
        <p:txBody>
          <a:bodyPr>
            <a:noAutofit/>
          </a:bodyPr>
          <a:lstStyle/>
          <a:p>
            <a:pPr marL="0" indent="0">
              <a:buNone/>
            </a:pPr>
            <a:r>
              <a:rPr lang="en-US" sz="3600">
                <a:solidFill>
                  <a:srgbClr val="DF31BE"/>
                </a:solidFill>
                <a:latin typeface="Times New Roman" panose="02020603050405020304" pitchFamily="18" charset="0"/>
                <a:cs typeface="Times New Roman" panose="02020603050405020304" pitchFamily="18" charset="0"/>
              </a:rPr>
              <a:t>Con đã thể hiện tình yêu thương với người thân của mình như thế nào?</a:t>
            </a:r>
            <a:endParaRPr lang="vi-VN" sz="3600" dirty="0">
              <a:solidFill>
                <a:srgbClr val="DF31BE"/>
              </a:solidFill>
              <a:latin typeface="Times New Roman" panose="02020603050405020304" pitchFamily="18" charset="0"/>
              <a:cs typeface="Times New Roman" panose="02020603050405020304" pitchFamily="18" charset="0"/>
            </a:endParaRPr>
          </a:p>
        </p:txBody>
      </p:sp>
      <p:pic>
        <p:nvPicPr>
          <p:cNvPr id="2050" name="Picture 2" descr="Những bức tranh về gia đình">
            <a:extLst>
              <a:ext uri="{FF2B5EF4-FFF2-40B4-BE49-F238E27FC236}">
                <a16:creationId xmlns:a16="http://schemas.microsoft.com/office/drawing/2014/main" id="{A978CA71-D6D4-547A-A2AC-03CCBE46BB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9524" y="2666997"/>
            <a:ext cx="5934075" cy="4088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995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0156" y="1644735"/>
            <a:ext cx="8911687" cy="747490"/>
          </a:xfrm>
        </p:spPr>
        <p:txBody>
          <a:bodyPr/>
          <a:lstStyle/>
          <a:p>
            <a:pPr algn="l"/>
            <a:r>
              <a:rPr lang="en-US" b="1">
                <a:solidFill>
                  <a:schemeClr val="tx1"/>
                </a:solidFill>
                <a:latin typeface="Times New Roman" panose="02020603050405020304" pitchFamily="18" charset="0"/>
                <a:cs typeface="Times New Roman" panose="02020603050405020304" pitchFamily="18" charset="0"/>
              </a:rPr>
              <a:t>Tình huống</a:t>
            </a:r>
            <a:r>
              <a:rPr lang="en-US" b="1">
                <a:solidFill>
                  <a:schemeClr val="tx1"/>
                </a:solidFill>
                <a:latin typeface=".VnAvant" panose="020B7200000000000000" pitchFamily="34" charset="0"/>
              </a:rPr>
              <a:t>:</a:t>
            </a:r>
            <a:endParaRPr lang="vi-VN" b="1" dirty="0">
              <a:solidFill>
                <a:schemeClr val="tx1"/>
              </a:solidFill>
            </a:endParaRPr>
          </a:p>
        </p:txBody>
      </p:sp>
      <p:sp>
        <p:nvSpPr>
          <p:cNvPr id="9" name="TextBox 8">
            <a:extLst>
              <a:ext uri="{FF2B5EF4-FFF2-40B4-BE49-F238E27FC236}">
                <a16:creationId xmlns:a16="http://schemas.microsoft.com/office/drawing/2014/main" id="{DA66084E-B006-E5D5-919F-6B13630DA0EF}"/>
              </a:ext>
            </a:extLst>
          </p:cNvPr>
          <p:cNvSpPr txBox="1"/>
          <p:nvPr/>
        </p:nvSpPr>
        <p:spPr>
          <a:xfrm>
            <a:off x="1640156" y="2596395"/>
            <a:ext cx="5065444" cy="3046988"/>
          </a:xfrm>
          <a:prstGeom prst="rect">
            <a:avLst/>
          </a:prstGeom>
          <a:noFill/>
        </p:spPr>
        <p:txBody>
          <a:bodyPr wrap="square">
            <a:spAutoFit/>
          </a:bodyPr>
          <a:lstStyle/>
          <a:p>
            <a:r>
              <a:rPr lang="en-US" sz="3200">
                <a:latin typeface="Times New Roman" panose="02020603050405020304" pitchFamily="18" charset="0"/>
                <a:cs typeface="Times New Roman" panose="02020603050405020304" pitchFamily="18" charset="0"/>
              </a:rPr>
              <a:t>Con rất thích món gà rán. Bữa tối, mẹ đã làm món gà chiên giòn cho cả nhà.</a:t>
            </a:r>
          </a:p>
          <a:p>
            <a:r>
              <a:rPr lang="en-US" sz="3200">
                <a:latin typeface="Times New Roman" panose="02020603050405020304" pitchFamily="18" charset="0"/>
                <a:cs typeface="Times New Roman" panose="02020603050405020304" pitchFamily="18" charset="0"/>
              </a:rPr>
              <a:t>Khi được người lớn gắp cho con món ăn con yêu thích, con sẽ nói gì và làm gì? </a:t>
            </a:r>
            <a:endParaRPr lang="en-US" sz="3200"/>
          </a:p>
        </p:txBody>
      </p:sp>
      <p:pic>
        <p:nvPicPr>
          <p:cNvPr id="1026" name="Picture 2" descr="Tổng hợp tranh vẽ về gia đình đẹp">
            <a:extLst>
              <a:ext uri="{FF2B5EF4-FFF2-40B4-BE49-F238E27FC236}">
                <a16:creationId xmlns:a16="http://schemas.microsoft.com/office/drawing/2014/main" id="{A68CFC88-7B14-189E-51B7-C079F2CA40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9697" y="2596395"/>
            <a:ext cx="3002146" cy="2616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46548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0" y="1562100"/>
            <a:ext cx="8304272" cy="3733800"/>
          </a:xfrm>
          <a:prstGeom prst="rect">
            <a:avLst/>
          </a:prstGeom>
        </p:spPr>
      </p:pic>
      <p:sp>
        <p:nvSpPr>
          <p:cNvPr id="6" name="TextBox 5"/>
          <p:cNvSpPr txBox="1"/>
          <p:nvPr/>
        </p:nvSpPr>
        <p:spPr>
          <a:xfrm>
            <a:off x="3048000" y="4182131"/>
            <a:ext cx="5562600" cy="1107996"/>
          </a:xfrm>
          <a:prstGeom prst="rect">
            <a:avLst/>
          </a:prstGeom>
          <a:noFill/>
        </p:spPr>
        <p:txBody>
          <a:bodyPr wrap="square" rtlCol="0">
            <a:spAutoFit/>
          </a:bodyPr>
          <a:lstStyle/>
          <a:p>
            <a:pPr algn="ctr"/>
            <a:r>
              <a:rPr lang="en-US" sz="6600" b="1">
                <a:solidFill>
                  <a:srgbClr val="FF0000"/>
                </a:solidFill>
                <a:latin typeface="Times New Roman" pitchFamily="18" charset="0"/>
                <a:cs typeface="Times New Roman" pitchFamily="18" charset="0"/>
              </a:rPr>
              <a:t>Củng cố</a:t>
            </a:r>
          </a:p>
        </p:txBody>
      </p:sp>
    </p:spTree>
    <p:extLst>
      <p:ext uri="{BB962C8B-B14F-4D97-AF65-F5344CB8AC3E}">
        <p14:creationId xmlns:p14="http://schemas.microsoft.com/office/powerpoint/2010/main" val="29273870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10181"/>
          <a:stretch/>
        </p:blipFill>
        <p:spPr>
          <a:xfrm>
            <a:off x="1524003" y="228600"/>
            <a:ext cx="9143999" cy="6400800"/>
          </a:xfrm>
          <a:prstGeom prst="rect">
            <a:avLst/>
          </a:prstGeom>
        </p:spPr>
      </p:pic>
      <p:sp>
        <p:nvSpPr>
          <p:cNvPr id="5" name="TextBox 4"/>
          <p:cNvSpPr txBox="1"/>
          <p:nvPr/>
        </p:nvSpPr>
        <p:spPr>
          <a:xfrm>
            <a:off x="3124200" y="2592050"/>
            <a:ext cx="5562600" cy="1446550"/>
          </a:xfrm>
          <a:prstGeom prst="rect">
            <a:avLst/>
          </a:prstGeom>
          <a:noFill/>
        </p:spPr>
        <p:txBody>
          <a:bodyPr wrap="square" rtlCol="0">
            <a:spAutoFit/>
          </a:bodyPr>
          <a:lstStyle/>
          <a:p>
            <a:pPr algn="ctr"/>
            <a:r>
              <a:rPr lang="en-US" sz="8800" b="1">
                <a:solidFill>
                  <a:srgbClr val="FF0000"/>
                </a:solidFill>
                <a:latin typeface="HP001 4 hàng" pitchFamily="34" charset="0"/>
                <a:cs typeface="Times New Roman" pitchFamily="18" charset="0"/>
              </a:rPr>
              <a:t>Dặn dò</a:t>
            </a:r>
          </a:p>
        </p:txBody>
      </p:sp>
    </p:spTree>
    <p:extLst>
      <p:ext uri="{BB962C8B-B14F-4D97-AF65-F5344CB8AC3E}">
        <p14:creationId xmlns:p14="http://schemas.microsoft.com/office/powerpoint/2010/main" val="8601625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descr="资源 734302"/>
          <p:cNvPicPr>
            <a:picLocks noChangeAspect="1"/>
          </p:cNvPicPr>
          <p:nvPr/>
        </p:nvPicPr>
        <p:blipFill>
          <a:blip r:embed="rId3"/>
          <a:stretch>
            <a:fillRect/>
          </a:stretch>
        </p:blipFill>
        <p:spPr>
          <a:xfrm>
            <a:off x="9565009" y="3478530"/>
            <a:ext cx="783431" cy="635000"/>
          </a:xfrm>
          <a:prstGeom prst="rect">
            <a:avLst/>
          </a:prstGeom>
        </p:spPr>
      </p:pic>
      <p:pic>
        <p:nvPicPr>
          <p:cNvPr id="5" name="图片 4" descr="资源 134302"/>
          <p:cNvPicPr>
            <a:picLocks noChangeAspect="1"/>
          </p:cNvPicPr>
          <p:nvPr/>
        </p:nvPicPr>
        <p:blipFill>
          <a:blip r:embed="rId4"/>
          <a:stretch>
            <a:fillRect/>
          </a:stretch>
        </p:blipFill>
        <p:spPr>
          <a:xfrm>
            <a:off x="2297906" y="276229"/>
            <a:ext cx="2552700" cy="1571625"/>
          </a:xfrm>
          <a:prstGeom prst="rect">
            <a:avLst/>
          </a:prstGeom>
        </p:spPr>
      </p:pic>
      <p:pic>
        <p:nvPicPr>
          <p:cNvPr id="6" name="图片 5" descr="资源 234302"/>
          <p:cNvPicPr>
            <a:picLocks noChangeAspect="1"/>
          </p:cNvPicPr>
          <p:nvPr/>
        </p:nvPicPr>
        <p:blipFill>
          <a:blip r:embed="rId5"/>
          <a:stretch>
            <a:fillRect/>
          </a:stretch>
        </p:blipFill>
        <p:spPr>
          <a:xfrm>
            <a:off x="1937388" y="2658113"/>
            <a:ext cx="1985963" cy="1933575"/>
          </a:xfrm>
          <a:prstGeom prst="rect">
            <a:avLst/>
          </a:prstGeom>
        </p:spPr>
      </p:pic>
      <p:pic>
        <p:nvPicPr>
          <p:cNvPr id="7" name="图片 6" descr="资源 334302"/>
          <p:cNvPicPr>
            <a:picLocks noChangeAspect="1"/>
          </p:cNvPicPr>
          <p:nvPr/>
        </p:nvPicPr>
        <p:blipFill>
          <a:blip r:embed="rId6"/>
          <a:stretch>
            <a:fillRect/>
          </a:stretch>
        </p:blipFill>
        <p:spPr>
          <a:xfrm>
            <a:off x="8604888" y="569599"/>
            <a:ext cx="1559719" cy="1870075"/>
          </a:xfrm>
          <a:prstGeom prst="rect">
            <a:avLst/>
          </a:prstGeom>
        </p:spPr>
      </p:pic>
      <p:pic>
        <p:nvPicPr>
          <p:cNvPr id="9" name="图片 8" descr="资源 534302"/>
          <p:cNvPicPr>
            <a:picLocks noChangeAspect="1"/>
          </p:cNvPicPr>
          <p:nvPr/>
        </p:nvPicPr>
        <p:blipFill>
          <a:blip r:embed="rId7"/>
          <a:stretch>
            <a:fillRect/>
          </a:stretch>
        </p:blipFill>
        <p:spPr>
          <a:xfrm>
            <a:off x="2733675" y="3940179"/>
            <a:ext cx="7025640" cy="2684145"/>
          </a:xfrm>
          <a:prstGeom prst="rect">
            <a:avLst/>
          </a:prstGeom>
        </p:spPr>
      </p:pic>
      <p:pic>
        <p:nvPicPr>
          <p:cNvPr id="10" name="图片 9" descr="资源 634302"/>
          <p:cNvPicPr>
            <a:picLocks noChangeAspect="1"/>
          </p:cNvPicPr>
          <p:nvPr/>
        </p:nvPicPr>
        <p:blipFill>
          <a:blip r:embed="rId8"/>
          <a:stretch>
            <a:fillRect/>
          </a:stretch>
        </p:blipFill>
        <p:spPr>
          <a:xfrm>
            <a:off x="1504474" y="6208399"/>
            <a:ext cx="9182576" cy="710565"/>
          </a:xfrm>
          <a:prstGeom prst="rect">
            <a:avLst/>
          </a:prstGeom>
        </p:spPr>
      </p:pic>
      <p:sp>
        <p:nvSpPr>
          <p:cNvPr id="30" name="TextBox 29"/>
          <p:cNvSpPr txBox="1"/>
          <p:nvPr/>
        </p:nvSpPr>
        <p:spPr>
          <a:xfrm>
            <a:off x="4105212" y="1718608"/>
            <a:ext cx="4733988" cy="1938992"/>
          </a:xfrm>
          <a:prstGeom prst="rect">
            <a:avLst/>
          </a:prstGeom>
          <a:noFill/>
        </p:spPr>
        <p:txBody>
          <a:bodyPr wrap="none" rtlCol="0">
            <a:spAutoFit/>
          </a:bodyPr>
          <a:lstStyle/>
          <a:p>
            <a:pPr algn="ctr"/>
            <a:r>
              <a:rPr lang="en-US" altLang="zh-CN" sz="6000" b="1">
                <a:solidFill>
                  <a:srgbClr val="92A028"/>
                </a:solidFill>
                <a:latin typeface="HP001 4 hàng" pitchFamily="34" charset="0"/>
                <a:cs typeface="+mn-ea"/>
                <a:sym typeface="+mn-lt"/>
              </a:rPr>
              <a:t>Tạm biệt và </a:t>
            </a:r>
          </a:p>
          <a:p>
            <a:pPr algn="ctr"/>
            <a:r>
              <a:rPr lang="en-US" altLang="zh-CN" sz="6000" b="1">
                <a:solidFill>
                  <a:srgbClr val="92A028"/>
                </a:solidFill>
                <a:latin typeface="HP001 4 hàng" pitchFamily="34" charset="0"/>
                <a:cs typeface="+mn-ea"/>
                <a:sym typeface="+mn-lt"/>
              </a:rPr>
              <a:t>hẹn gặp lại</a:t>
            </a:r>
            <a:r>
              <a:rPr lang="en-US" altLang="zh-CN" sz="6000" b="1" dirty="0">
                <a:solidFill>
                  <a:srgbClr val="92A028"/>
                </a:solidFill>
                <a:latin typeface="HP001 4 hàng" pitchFamily="34" charset="0"/>
                <a:cs typeface="+mn-ea"/>
                <a:sym typeface="+mn-lt"/>
              </a:rPr>
              <a:t>!</a:t>
            </a:r>
            <a:endParaRPr lang="en-US" altLang="zh-CN" sz="6000" b="1">
              <a:solidFill>
                <a:srgbClr val="92A028"/>
              </a:solidFill>
              <a:latin typeface="HP001 4 hàng" pitchFamily="34" charset="0"/>
              <a:cs typeface="+mn-ea"/>
              <a:sym typeface="+mn-lt"/>
            </a:endParaRPr>
          </a:p>
        </p:txBody>
      </p:sp>
    </p:spTree>
    <p:extLst>
      <p:ext uri="{BB962C8B-B14F-4D97-AF65-F5344CB8AC3E}">
        <p14:creationId xmlns:p14="http://schemas.microsoft.com/office/powerpoint/2010/main" val="33631378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iterate type="lt">
                                    <p:tmPct val="30000"/>
                                  </p:iterate>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zoom_0">
            <a:hlinkClick r:id="" action="ppaction://media"/>
          </p:cNvPr>
          <p:cNvPicPr>
            <a:picLocks noChangeAspect="1"/>
          </p:cNvPicPr>
          <p:nvPr>
            <a:videoFile r:link="rId1"/>
            <p:extLst>
              <p:ext uri="{DAA4B4D4-6D71-4841-9C94-3DE7FCFB9230}">
                <p14:media xmlns:p14="http://schemas.microsoft.com/office/powerpoint/2010/main" r:embed="rId2">
                  <p14:trim end="3488"/>
                </p14:media>
              </p:ext>
            </p:extLst>
          </p:nvPr>
        </p:nvPicPr>
        <p:blipFill rotWithShape="1">
          <a:blip r:embed="rId4"/>
          <a:srcRect l="1666" t="770" r="2500" b="-1"/>
          <a:stretch/>
        </p:blipFill>
        <p:spPr>
          <a:xfrm>
            <a:off x="1257300" y="514184"/>
            <a:ext cx="9677400" cy="5829632"/>
          </a:xfrm>
          <a:prstGeom prst="rect">
            <a:avLst/>
          </a:prstGeom>
        </p:spPr>
      </p:pic>
    </p:spTree>
    <p:extLst>
      <p:ext uri="{BB962C8B-B14F-4D97-AF65-F5344CB8AC3E}">
        <p14:creationId xmlns:p14="http://schemas.microsoft.com/office/powerpoint/2010/main" val="1702132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9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36585">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1371600"/>
            <a:ext cx="9144000" cy="5105400"/>
          </a:xfrm>
          <a:prstGeom prst="ellipse">
            <a:avLst/>
          </a:prstGeom>
          <a:ln>
            <a:noFill/>
          </a:ln>
          <a:effectLst>
            <a:softEdge rad="112500"/>
          </a:effectLst>
        </p:spPr>
      </p:pic>
      <p:sp>
        <p:nvSpPr>
          <p:cNvPr id="3" name="TextBox 2"/>
          <p:cNvSpPr txBox="1">
            <a:spLocks noChangeArrowheads="1"/>
          </p:cNvSpPr>
          <p:nvPr/>
        </p:nvSpPr>
        <p:spPr bwMode="auto">
          <a:xfrm>
            <a:off x="1190625" y="127000"/>
            <a:ext cx="65405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pPr algn="ctr"/>
            <a:r>
              <a:rPr lang="vi-VN" altLang="en-US" sz="2400" i="1" dirty="0">
                <a:latin typeface="Times New Roman" panose="02020603050405020304" pitchFamily="18" charset="0"/>
                <a:cs typeface="Times New Roman" panose="02020603050405020304" pitchFamily="18" charset="0"/>
              </a:rPr>
              <a:t>                          </a:t>
            </a:r>
            <a:r>
              <a:rPr lang="en-US" altLang="en-US" sz="2400" dirty="0" smtClean="0">
                <a:solidFill>
                  <a:srgbClr val="FFFF00"/>
                </a:solidFill>
                <a:latin typeface="Times New Roman" panose="02020603050405020304" pitchFamily="18" charset="0"/>
                <a:cs typeface="Times New Roman" panose="02020603050405020304" pitchFamily="18" charset="0"/>
              </a:rPr>
              <a:t>                    </a:t>
            </a:r>
            <a:endParaRPr lang="en-US" altLang="en-US" sz="4000" dirty="0"/>
          </a:p>
        </p:txBody>
      </p:sp>
      <p:sp>
        <p:nvSpPr>
          <p:cNvPr id="4" name="TextBox 3"/>
          <p:cNvSpPr txBox="1">
            <a:spLocks noChangeArrowheads="1"/>
          </p:cNvSpPr>
          <p:nvPr/>
        </p:nvSpPr>
        <p:spPr bwMode="auto">
          <a:xfrm>
            <a:off x="1190625" y="127000"/>
            <a:ext cx="65405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pPr algn="ctr"/>
            <a:r>
              <a:rPr lang="vi-VN" altLang="en-US" sz="2400" i="1" dirty="0">
                <a:latin typeface="Times New Roman" panose="02020603050405020304" pitchFamily="18" charset="0"/>
                <a:cs typeface="Times New Roman" panose="02020603050405020304" pitchFamily="18" charset="0"/>
              </a:rPr>
              <a:t>                 </a:t>
            </a:r>
            <a:r>
              <a:rPr lang="vi-VN" altLang="en-US" sz="2400" i="1" dirty="0" smtClean="0">
                <a:latin typeface="Times New Roman" panose="02020603050405020304" pitchFamily="18" charset="0"/>
                <a:cs typeface="Times New Roman" panose="02020603050405020304" pitchFamily="18" charset="0"/>
              </a:rPr>
              <a:t>       </a:t>
            </a:r>
            <a:r>
              <a:rPr lang="vi-VN" altLang="en-US" sz="2400" i="1" dirty="0">
                <a:latin typeface="Times New Roman" panose="02020603050405020304" pitchFamily="18" charset="0"/>
                <a:cs typeface="Times New Roman" panose="02020603050405020304" pitchFamily="18" charset="0"/>
              </a:rPr>
              <a:t>Thứ </a:t>
            </a:r>
            <a:r>
              <a:rPr lang="vi-VN" altLang="en-US" sz="2400" i="1" dirty="0" smtClean="0">
                <a:latin typeface="Times New Roman" panose="02020603050405020304" pitchFamily="18" charset="0"/>
                <a:cs typeface="Times New Roman" panose="02020603050405020304" pitchFamily="18" charset="0"/>
              </a:rPr>
              <a:t>sáu </a:t>
            </a:r>
            <a:r>
              <a:rPr lang="vi-VN" altLang="en-US" sz="2400" i="1" dirty="0">
                <a:latin typeface="Times New Roman" panose="02020603050405020304" pitchFamily="18" charset="0"/>
                <a:cs typeface="Times New Roman" panose="02020603050405020304" pitchFamily="18" charset="0"/>
              </a:rPr>
              <a:t>ngày </a:t>
            </a:r>
            <a:r>
              <a:rPr lang="vi-VN" altLang="en-US" sz="2400" i="1" dirty="0" smtClean="0">
                <a:latin typeface="Times New Roman" panose="02020603050405020304" pitchFamily="18" charset="0"/>
                <a:cs typeface="Times New Roman" panose="02020603050405020304" pitchFamily="18" charset="0"/>
              </a:rPr>
              <a:t>26 </a:t>
            </a:r>
            <a:r>
              <a:rPr lang="vi-VN" altLang="en-US" sz="2400" i="1" dirty="0">
                <a:latin typeface="Times New Roman" panose="02020603050405020304" pitchFamily="18" charset="0"/>
                <a:cs typeface="Times New Roman" panose="02020603050405020304" pitchFamily="18" charset="0"/>
              </a:rPr>
              <a:t>tháng 03 năm 2021 </a:t>
            </a:r>
            <a:endParaRPr lang="en-US" altLang="en-US" sz="2400" i="1" dirty="0">
              <a:latin typeface="Times New Roman" panose="02020603050405020304" pitchFamily="18" charset="0"/>
              <a:cs typeface="Times New Roman" panose="02020603050405020304" pitchFamily="18" charset="0"/>
            </a:endParaRPr>
          </a:p>
          <a:p>
            <a:pPr algn="ctr"/>
            <a:r>
              <a:rPr lang="en-US" altLang="en-US" sz="2400" dirty="0">
                <a:solidFill>
                  <a:srgbClr val="FFFF00"/>
                </a:solidFill>
                <a:latin typeface="Times New Roman" panose="02020603050405020304" pitchFamily="18" charset="0"/>
                <a:cs typeface="Times New Roman" panose="02020603050405020304" pitchFamily="18" charset="0"/>
              </a:rPr>
              <a:t>                    </a:t>
            </a:r>
            <a:endParaRPr lang="en-US" altLang="en-US" sz="4000" dirty="0"/>
          </a:p>
        </p:txBody>
      </p:sp>
    </p:spTree>
    <p:extLst>
      <p:ext uri="{BB962C8B-B14F-4D97-AF65-F5344CB8AC3E}">
        <p14:creationId xmlns:p14="http://schemas.microsoft.com/office/powerpoint/2010/main" val="2655712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43200" y="2057400"/>
            <a:ext cx="7353302" cy="490220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TextBox 4"/>
          <p:cNvSpPr txBox="1">
            <a:spLocks noChangeArrowheads="1"/>
          </p:cNvSpPr>
          <p:nvPr/>
        </p:nvSpPr>
        <p:spPr bwMode="auto">
          <a:xfrm>
            <a:off x="1190625" y="127000"/>
            <a:ext cx="65405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pPr algn="ctr"/>
            <a:r>
              <a:rPr lang="vi-VN" altLang="en-US" sz="2400" i="1" dirty="0">
                <a:latin typeface="Times New Roman" panose="02020603050405020304" pitchFamily="18" charset="0"/>
                <a:cs typeface="Times New Roman" panose="02020603050405020304" pitchFamily="18" charset="0"/>
              </a:rPr>
              <a:t>                 </a:t>
            </a:r>
            <a:r>
              <a:rPr lang="vi-VN" altLang="en-US" sz="2400" i="1" dirty="0" smtClean="0">
                <a:latin typeface="Times New Roman" panose="02020603050405020304" pitchFamily="18" charset="0"/>
                <a:cs typeface="Times New Roman" panose="02020603050405020304" pitchFamily="18" charset="0"/>
              </a:rPr>
              <a:t>       </a:t>
            </a:r>
            <a:r>
              <a:rPr lang="vi-VN" altLang="en-US" sz="2400" i="1" dirty="0">
                <a:latin typeface="Times New Roman" panose="02020603050405020304" pitchFamily="18" charset="0"/>
                <a:cs typeface="Times New Roman" panose="02020603050405020304" pitchFamily="18" charset="0"/>
              </a:rPr>
              <a:t>Thứ </a:t>
            </a:r>
            <a:r>
              <a:rPr lang="vi-VN" altLang="en-US" sz="2400" i="1" dirty="0" smtClean="0">
                <a:latin typeface="Times New Roman" panose="02020603050405020304" pitchFamily="18" charset="0"/>
                <a:cs typeface="Times New Roman" panose="02020603050405020304" pitchFamily="18" charset="0"/>
              </a:rPr>
              <a:t>sáu </a:t>
            </a:r>
            <a:r>
              <a:rPr lang="vi-VN" altLang="en-US" sz="2400" i="1" dirty="0">
                <a:latin typeface="Times New Roman" panose="02020603050405020304" pitchFamily="18" charset="0"/>
                <a:cs typeface="Times New Roman" panose="02020603050405020304" pitchFamily="18" charset="0"/>
              </a:rPr>
              <a:t>ngày </a:t>
            </a:r>
            <a:r>
              <a:rPr lang="vi-VN" altLang="en-US" sz="2400" i="1" dirty="0" smtClean="0">
                <a:latin typeface="Times New Roman" panose="02020603050405020304" pitchFamily="18" charset="0"/>
                <a:cs typeface="Times New Roman" panose="02020603050405020304" pitchFamily="18" charset="0"/>
              </a:rPr>
              <a:t>26 </a:t>
            </a:r>
            <a:r>
              <a:rPr lang="vi-VN" altLang="en-US" sz="2400" i="1" dirty="0">
                <a:latin typeface="Times New Roman" panose="02020603050405020304" pitchFamily="18" charset="0"/>
                <a:cs typeface="Times New Roman" panose="02020603050405020304" pitchFamily="18" charset="0"/>
              </a:rPr>
              <a:t>tháng 03 năm 2021 </a:t>
            </a:r>
            <a:endParaRPr lang="en-US" altLang="en-US" sz="2400" i="1" dirty="0">
              <a:latin typeface="Times New Roman" panose="02020603050405020304" pitchFamily="18" charset="0"/>
              <a:cs typeface="Times New Roman" panose="02020603050405020304" pitchFamily="18" charset="0"/>
            </a:endParaRPr>
          </a:p>
          <a:p>
            <a:pPr algn="ctr"/>
            <a:r>
              <a:rPr lang="en-US" altLang="en-US" sz="2400" dirty="0">
                <a:solidFill>
                  <a:srgbClr val="FFFF00"/>
                </a:solidFill>
                <a:latin typeface="Times New Roman" panose="02020603050405020304" pitchFamily="18" charset="0"/>
                <a:cs typeface="Times New Roman" panose="02020603050405020304" pitchFamily="18" charset="0"/>
              </a:rPr>
              <a:t>                    </a:t>
            </a:r>
            <a:endParaRPr lang="en-US" altLang="en-US" sz="4000" dirty="0"/>
          </a:p>
        </p:txBody>
      </p:sp>
    </p:spTree>
    <p:extLst>
      <p:ext uri="{BB962C8B-B14F-4D97-AF65-F5344CB8AC3E}">
        <p14:creationId xmlns:p14="http://schemas.microsoft.com/office/powerpoint/2010/main" val="1643192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1871C9D-10AC-D49C-185C-EA8685E07950}"/>
              </a:ext>
            </a:extLst>
          </p:cNvPr>
          <p:cNvSpPr txBox="1"/>
          <p:nvPr/>
        </p:nvSpPr>
        <p:spPr>
          <a:xfrm>
            <a:off x="3314700" y="2875006"/>
            <a:ext cx="5562600" cy="1107988"/>
          </a:xfrm>
          <a:prstGeom prst="rect">
            <a:avLst/>
          </a:prstGeom>
          <a:noFill/>
        </p:spPr>
        <p:txBody>
          <a:bodyPr wrap="square" lIns="91431" tIns="45716" rIns="91431" bIns="45716" rtlCol="0">
            <a:spAutoFit/>
          </a:bodyPr>
          <a:lstStyle/>
          <a:p>
            <a:pPr algn="ctr"/>
            <a:r>
              <a:rPr lang="en-US" sz="6600" b="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KHÁM PHÁ</a:t>
            </a:r>
            <a:endParaRPr lang="en-US" sz="66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endParaRPr>
          </a:p>
        </p:txBody>
      </p:sp>
      <p:sp>
        <p:nvSpPr>
          <p:cNvPr id="3" name="TextBox 2"/>
          <p:cNvSpPr txBox="1">
            <a:spLocks noChangeArrowheads="1"/>
          </p:cNvSpPr>
          <p:nvPr/>
        </p:nvSpPr>
        <p:spPr bwMode="auto">
          <a:xfrm>
            <a:off x="1190625" y="127000"/>
            <a:ext cx="65405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pPr algn="ctr"/>
            <a:r>
              <a:rPr lang="vi-VN" altLang="en-US" sz="2400" i="1" dirty="0">
                <a:latin typeface="Times New Roman" panose="02020603050405020304" pitchFamily="18" charset="0"/>
                <a:cs typeface="Times New Roman" panose="02020603050405020304" pitchFamily="18" charset="0"/>
              </a:rPr>
              <a:t>                 </a:t>
            </a:r>
            <a:r>
              <a:rPr lang="vi-VN" altLang="en-US" sz="2400" i="1" dirty="0" smtClean="0">
                <a:latin typeface="Times New Roman" panose="02020603050405020304" pitchFamily="18" charset="0"/>
                <a:cs typeface="Times New Roman" panose="02020603050405020304" pitchFamily="18" charset="0"/>
              </a:rPr>
              <a:t>       </a:t>
            </a:r>
            <a:r>
              <a:rPr lang="vi-VN" altLang="en-US" sz="2400" i="1" dirty="0">
                <a:latin typeface="Times New Roman" panose="02020603050405020304" pitchFamily="18" charset="0"/>
                <a:cs typeface="Times New Roman" panose="02020603050405020304" pitchFamily="18" charset="0"/>
              </a:rPr>
              <a:t>Thứ </a:t>
            </a:r>
            <a:r>
              <a:rPr lang="vi-VN" altLang="en-US" sz="2400" i="1" dirty="0" smtClean="0">
                <a:latin typeface="Times New Roman" panose="02020603050405020304" pitchFamily="18" charset="0"/>
                <a:cs typeface="Times New Roman" panose="02020603050405020304" pitchFamily="18" charset="0"/>
              </a:rPr>
              <a:t>sáu </a:t>
            </a:r>
            <a:r>
              <a:rPr lang="vi-VN" altLang="en-US" sz="2400" i="1" dirty="0">
                <a:latin typeface="Times New Roman" panose="02020603050405020304" pitchFamily="18" charset="0"/>
                <a:cs typeface="Times New Roman" panose="02020603050405020304" pitchFamily="18" charset="0"/>
              </a:rPr>
              <a:t>ngày </a:t>
            </a:r>
            <a:r>
              <a:rPr lang="vi-VN" altLang="en-US" sz="2400" i="1" dirty="0" smtClean="0">
                <a:latin typeface="Times New Roman" panose="02020603050405020304" pitchFamily="18" charset="0"/>
                <a:cs typeface="Times New Roman" panose="02020603050405020304" pitchFamily="18" charset="0"/>
              </a:rPr>
              <a:t>26 </a:t>
            </a:r>
            <a:r>
              <a:rPr lang="vi-VN" altLang="en-US" sz="2400" i="1" dirty="0">
                <a:latin typeface="Times New Roman" panose="02020603050405020304" pitchFamily="18" charset="0"/>
                <a:cs typeface="Times New Roman" panose="02020603050405020304" pitchFamily="18" charset="0"/>
              </a:rPr>
              <a:t>tháng 03 năm 2021 </a:t>
            </a:r>
            <a:endParaRPr lang="en-US" altLang="en-US" sz="2400" i="1" dirty="0">
              <a:latin typeface="Times New Roman" panose="02020603050405020304" pitchFamily="18" charset="0"/>
              <a:cs typeface="Times New Roman" panose="02020603050405020304" pitchFamily="18" charset="0"/>
            </a:endParaRPr>
          </a:p>
          <a:p>
            <a:pPr algn="ctr"/>
            <a:r>
              <a:rPr lang="en-US" altLang="en-US" sz="2400" dirty="0">
                <a:solidFill>
                  <a:srgbClr val="FFFF00"/>
                </a:solidFill>
                <a:latin typeface="Times New Roman" panose="02020603050405020304" pitchFamily="18" charset="0"/>
                <a:cs typeface="Times New Roman" panose="02020603050405020304" pitchFamily="18" charset="0"/>
              </a:rPr>
              <a:t>                    </a:t>
            </a:r>
            <a:endParaRPr lang="en-US" altLang="en-US" sz="4000" dirty="0"/>
          </a:p>
        </p:txBody>
      </p:sp>
    </p:spTree>
    <p:extLst>
      <p:ext uri="{BB962C8B-B14F-4D97-AF65-F5344CB8AC3E}">
        <p14:creationId xmlns:p14="http://schemas.microsoft.com/office/powerpoint/2010/main" val="21017704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981200" y="2857500"/>
            <a:ext cx="8229600" cy="1143000"/>
          </a:xfrm>
        </p:spPr>
        <p:txBody>
          <a:bodyPr>
            <a:noAutofit/>
          </a:bodyPr>
          <a:lstStyle/>
          <a:p>
            <a:pPr algn="ctr"/>
            <a:r>
              <a:rPr lang="en-US" sz="5000" b="1" dirty="0" err="1">
                <a:solidFill>
                  <a:srgbClr val="DF31BE"/>
                </a:solidFill>
                <a:latin typeface="Times New Roman" panose="02020603050405020304" pitchFamily="18" charset="0"/>
                <a:cs typeface="Times New Roman" panose="02020603050405020304" pitchFamily="18" charset="0"/>
              </a:rPr>
              <a:t>Hoạt</a:t>
            </a:r>
            <a:r>
              <a:rPr lang="en-US" sz="5000" b="1" dirty="0">
                <a:solidFill>
                  <a:srgbClr val="DF31BE"/>
                </a:solidFill>
                <a:latin typeface="Times New Roman" panose="02020603050405020304" pitchFamily="18" charset="0"/>
                <a:cs typeface="Times New Roman" panose="02020603050405020304" pitchFamily="18" charset="0"/>
              </a:rPr>
              <a:t> </a:t>
            </a:r>
            <a:r>
              <a:rPr lang="en-US" sz="5000" b="1" dirty="0" err="1">
                <a:solidFill>
                  <a:srgbClr val="DF31BE"/>
                </a:solidFill>
                <a:latin typeface="Times New Roman" panose="02020603050405020304" pitchFamily="18" charset="0"/>
                <a:cs typeface="Times New Roman" panose="02020603050405020304" pitchFamily="18" charset="0"/>
              </a:rPr>
              <a:t>động</a:t>
            </a:r>
            <a:r>
              <a:rPr lang="en-US" sz="5000" b="1" dirty="0">
                <a:solidFill>
                  <a:srgbClr val="DF31BE"/>
                </a:solidFill>
                <a:latin typeface="Times New Roman" panose="02020603050405020304" pitchFamily="18" charset="0"/>
                <a:cs typeface="Times New Roman" panose="02020603050405020304" pitchFamily="18" charset="0"/>
              </a:rPr>
              <a:t> 1: </a:t>
            </a:r>
            <a:br>
              <a:rPr lang="en-US" sz="5000" b="1" dirty="0">
                <a:solidFill>
                  <a:srgbClr val="DF31BE"/>
                </a:solidFill>
                <a:latin typeface="Times New Roman" panose="02020603050405020304" pitchFamily="18" charset="0"/>
                <a:cs typeface="Times New Roman" panose="02020603050405020304" pitchFamily="18" charset="0"/>
              </a:rPr>
            </a:br>
            <a:r>
              <a:rPr lang="en-US" sz="5000" b="1" dirty="0" err="1">
                <a:solidFill>
                  <a:srgbClr val="DF31BE"/>
                </a:solidFill>
                <a:latin typeface="Times New Roman" panose="02020603050405020304" pitchFamily="18" charset="0"/>
                <a:cs typeface="Times New Roman" panose="02020603050405020304" pitchFamily="18" charset="0"/>
              </a:rPr>
              <a:t>Kê</a:t>
            </a:r>
            <a:r>
              <a:rPr lang="en-US" sz="5000" b="1" dirty="0">
                <a:solidFill>
                  <a:srgbClr val="DF31BE"/>
                </a:solidFill>
                <a:latin typeface="Times New Roman" panose="02020603050405020304" pitchFamily="18" charset="0"/>
                <a:cs typeface="Times New Roman" panose="02020603050405020304" pitchFamily="18" charset="0"/>
              </a:rPr>
              <a:t>̉ </a:t>
            </a:r>
            <a:r>
              <a:rPr lang="en-US" sz="5000" b="1" dirty="0" err="1">
                <a:solidFill>
                  <a:srgbClr val="DF31BE"/>
                </a:solidFill>
                <a:latin typeface="Times New Roman" panose="02020603050405020304" pitchFamily="18" charset="0"/>
                <a:cs typeface="Times New Roman" panose="02020603050405020304" pitchFamily="18" charset="0"/>
              </a:rPr>
              <a:t>chuyện</a:t>
            </a:r>
            <a:r>
              <a:rPr lang="en-US" sz="5000" b="1" dirty="0">
                <a:solidFill>
                  <a:srgbClr val="DF31BE"/>
                </a:solidFill>
                <a:latin typeface="Times New Roman" panose="02020603050405020304" pitchFamily="18" charset="0"/>
                <a:cs typeface="Times New Roman" panose="02020603050405020304" pitchFamily="18" charset="0"/>
              </a:rPr>
              <a:t> </a:t>
            </a:r>
            <a:r>
              <a:rPr lang="en-US" sz="5000" b="1" dirty="0" err="1">
                <a:solidFill>
                  <a:srgbClr val="DF31BE"/>
                </a:solidFill>
                <a:latin typeface="Times New Roman" panose="02020603050405020304" pitchFamily="18" charset="0"/>
                <a:cs typeface="Times New Roman" panose="02020603050405020304" pitchFamily="18" charset="0"/>
              </a:rPr>
              <a:t>theo</a:t>
            </a:r>
            <a:r>
              <a:rPr lang="en-US" sz="5000" b="1" dirty="0">
                <a:solidFill>
                  <a:srgbClr val="DF31BE"/>
                </a:solidFill>
                <a:latin typeface="Times New Roman" panose="02020603050405020304" pitchFamily="18" charset="0"/>
                <a:cs typeface="Times New Roman" panose="02020603050405020304" pitchFamily="18" charset="0"/>
              </a:rPr>
              <a:t> </a:t>
            </a:r>
            <a:r>
              <a:rPr lang="en-US" sz="5000" b="1" dirty="0" err="1">
                <a:solidFill>
                  <a:srgbClr val="DF31BE"/>
                </a:solidFill>
                <a:latin typeface="Times New Roman" panose="02020603050405020304" pitchFamily="18" charset="0"/>
                <a:cs typeface="Times New Roman" panose="02020603050405020304" pitchFamily="18" charset="0"/>
              </a:rPr>
              <a:t>tranh</a:t>
            </a:r>
            <a:endParaRPr lang="vi-VN" sz="5000" b="1" dirty="0">
              <a:solidFill>
                <a:srgbClr val="DF31BE"/>
              </a:solidFill>
              <a:latin typeface="Times New Roman" panose="02020603050405020304" pitchFamily="18" charset="0"/>
              <a:cs typeface="Times New Roman" panose="02020603050405020304" pitchFamily="18" charset="0"/>
            </a:endParaRPr>
          </a:p>
        </p:txBody>
      </p:sp>
      <p:sp>
        <p:nvSpPr>
          <p:cNvPr id="3" name="TextBox 2"/>
          <p:cNvSpPr txBox="1">
            <a:spLocks noChangeArrowheads="1"/>
          </p:cNvSpPr>
          <p:nvPr/>
        </p:nvSpPr>
        <p:spPr bwMode="auto">
          <a:xfrm>
            <a:off x="1190625" y="127000"/>
            <a:ext cx="65405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pPr algn="ctr"/>
            <a:r>
              <a:rPr lang="vi-VN" altLang="en-US" sz="2400" i="1" dirty="0">
                <a:latin typeface="Times New Roman" panose="02020603050405020304" pitchFamily="18" charset="0"/>
                <a:cs typeface="Times New Roman" panose="02020603050405020304" pitchFamily="18" charset="0"/>
              </a:rPr>
              <a:t>                 </a:t>
            </a:r>
            <a:r>
              <a:rPr lang="vi-VN" altLang="en-US" sz="2400" i="1" dirty="0" smtClean="0">
                <a:latin typeface="Times New Roman" panose="02020603050405020304" pitchFamily="18" charset="0"/>
                <a:cs typeface="Times New Roman" panose="02020603050405020304" pitchFamily="18" charset="0"/>
              </a:rPr>
              <a:t>       </a:t>
            </a:r>
            <a:r>
              <a:rPr lang="vi-VN" altLang="en-US" sz="2400" i="1" dirty="0">
                <a:latin typeface="Times New Roman" panose="02020603050405020304" pitchFamily="18" charset="0"/>
                <a:cs typeface="Times New Roman" panose="02020603050405020304" pitchFamily="18" charset="0"/>
              </a:rPr>
              <a:t>Thứ </a:t>
            </a:r>
            <a:r>
              <a:rPr lang="vi-VN" altLang="en-US" sz="2400" i="1" dirty="0" smtClean="0">
                <a:latin typeface="Times New Roman" panose="02020603050405020304" pitchFamily="18" charset="0"/>
                <a:cs typeface="Times New Roman" panose="02020603050405020304" pitchFamily="18" charset="0"/>
              </a:rPr>
              <a:t>sáu </a:t>
            </a:r>
            <a:r>
              <a:rPr lang="vi-VN" altLang="en-US" sz="2400" i="1" dirty="0">
                <a:latin typeface="Times New Roman" panose="02020603050405020304" pitchFamily="18" charset="0"/>
                <a:cs typeface="Times New Roman" panose="02020603050405020304" pitchFamily="18" charset="0"/>
              </a:rPr>
              <a:t>ngày </a:t>
            </a:r>
            <a:r>
              <a:rPr lang="vi-VN" altLang="en-US" sz="2400" i="1" dirty="0" smtClean="0">
                <a:latin typeface="Times New Roman" panose="02020603050405020304" pitchFamily="18" charset="0"/>
                <a:cs typeface="Times New Roman" panose="02020603050405020304" pitchFamily="18" charset="0"/>
              </a:rPr>
              <a:t>26 </a:t>
            </a:r>
            <a:r>
              <a:rPr lang="vi-VN" altLang="en-US" sz="2400" i="1" dirty="0">
                <a:latin typeface="Times New Roman" panose="02020603050405020304" pitchFamily="18" charset="0"/>
                <a:cs typeface="Times New Roman" panose="02020603050405020304" pitchFamily="18" charset="0"/>
              </a:rPr>
              <a:t>tháng 03 năm 2021 </a:t>
            </a:r>
            <a:endParaRPr lang="en-US" altLang="en-US" sz="2400" i="1" dirty="0">
              <a:latin typeface="Times New Roman" panose="02020603050405020304" pitchFamily="18" charset="0"/>
              <a:cs typeface="Times New Roman" panose="02020603050405020304" pitchFamily="18" charset="0"/>
            </a:endParaRPr>
          </a:p>
          <a:p>
            <a:pPr algn="ctr"/>
            <a:r>
              <a:rPr lang="en-US" altLang="en-US" sz="2400" dirty="0">
                <a:solidFill>
                  <a:srgbClr val="FFFF00"/>
                </a:solidFill>
                <a:latin typeface="Times New Roman" panose="02020603050405020304" pitchFamily="18" charset="0"/>
                <a:cs typeface="Times New Roman" panose="02020603050405020304" pitchFamily="18" charset="0"/>
              </a:rPr>
              <a:t>                    </a:t>
            </a:r>
            <a:endParaRPr lang="en-US" altLang="en-US" sz="4000" dirty="0"/>
          </a:p>
        </p:txBody>
      </p:sp>
    </p:spTree>
    <p:extLst>
      <p:ext uri="{BB962C8B-B14F-4D97-AF65-F5344CB8AC3E}">
        <p14:creationId xmlns:p14="http://schemas.microsoft.com/office/powerpoint/2010/main" val="36955065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1800" y="-12845"/>
            <a:ext cx="6655108" cy="435624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4310745"/>
            <a:ext cx="6578908" cy="2547257"/>
          </a:xfrm>
          <a:prstGeom prst="rect">
            <a:avLst/>
          </a:prstGeom>
        </p:spPr>
      </p:pic>
    </p:spTree>
    <p:extLst>
      <p:ext uri="{BB962C8B-B14F-4D97-AF65-F5344CB8AC3E}">
        <p14:creationId xmlns:p14="http://schemas.microsoft.com/office/powerpoint/2010/main" val="58140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1080</TotalTime>
  <Words>427</Words>
  <Application>Microsoft Office PowerPoint</Application>
  <PresentationFormat>Widescreen</PresentationFormat>
  <Paragraphs>66</Paragraphs>
  <Slides>34</Slides>
  <Notes>6</Notes>
  <HiddenSlides>0</HiddenSlides>
  <MMClips>3</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34</vt:i4>
      </vt:variant>
    </vt:vector>
  </HeadingPairs>
  <TitlesOfParts>
    <vt:vector size="47" baseType="lpstr">
      <vt:lpstr>SimSun</vt:lpstr>
      <vt:lpstr>.VnAvant</vt:lpstr>
      <vt:lpstr>Arial</vt:lpstr>
      <vt:lpstr>Calibri</vt:lpstr>
      <vt:lpstr>Century Gothic</vt:lpstr>
      <vt:lpstr>Gill Sans MT</vt:lpstr>
      <vt:lpstr>HP001 4 hàng</vt:lpstr>
      <vt:lpstr>Tahoma</vt:lpstr>
      <vt:lpstr>Times New Roman</vt:lpstr>
      <vt:lpstr>Wingdings 3</vt:lpstr>
      <vt:lpstr>幼圆</vt:lpstr>
      <vt:lpstr>方正粗圆简体</vt:lpstr>
      <vt:lpstr>Wisp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Hoạt động 1:  Kể chuyện theo tranh</vt:lpstr>
      <vt:lpstr>PowerPoint Presentation</vt:lpstr>
      <vt:lpstr>PowerPoint Presentation</vt:lpstr>
      <vt:lpstr>- Gµ mÑ ®· lµm g× ®Ó ch¨m sãc ®µn con? - Gµ mÑ ®· khuyªn g× khi c¸c con tranh måi?  - ViÖc lµm ®ã cña gµ mÑ thÓ hiÖn ®iÒu g×?</vt:lpstr>
      <vt:lpstr>Hoạt động 2:  Tìm hiểu sự yêu thương, chăm sóc của ông bà, cha mẹ đối với con cháu.</vt:lpstr>
      <vt:lpstr>PowerPoint Presentation</vt:lpstr>
      <vt:lpstr>PowerPoint Presentation</vt:lpstr>
      <vt:lpstr>Vì sao mọi người trong gia đình cần yêu thương nhau?</vt:lpstr>
      <vt:lpstr>Liªn hÖ:</vt:lpstr>
      <vt:lpstr>PowerPoint Presentation</vt:lpstr>
      <vt:lpstr>PowerPoint Presentation</vt:lpstr>
      <vt:lpstr>Hoạt động 3: Thảo luận về cách thể hiện tình yêu thương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Ông bà, bố mẹ, anh chị là những người thân yêu duy nhất của các con. Các con hãy thể hiện tình yêu thương với người thân của mình bằng những cử chỉ, lời nói phù hợp.</vt:lpstr>
      <vt:lpstr>Liên hệ:</vt:lpstr>
      <vt:lpstr>Tình huống:</vt:lpstr>
      <vt:lpstr>PowerPoint Presentation</vt:lpstr>
      <vt:lpstr>PowerPoint Presentation</vt:lpstr>
      <vt:lpstr>PowerPoint Presentation</vt:lpstr>
    </vt:vector>
  </TitlesOfParts>
  <Company>CtrlSoft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DELL</cp:lastModifiedBy>
  <cp:revision>87</cp:revision>
  <dcterms:created xsi:type="dcterms:W3CDTF">2020-05-18T12:48:51Z</dcterms:created>
  <dcterms:modified xsi:type="dcterms:W3CDTF">2024-05-13T14:02:13Z</dcterms:modified>
</cp:coreProperties>
</file>