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448" r:id="rId2"/>
    <p:sldId id="443" r:id="rId3"/>
    <p:sldId id="414" r:id="rId4"/>
    <p:sldId id="416" r:id="rId5"/>
    <p:sldId id="421" r:id="rId6"/>
    <p:sldId id="422" r:id="rId7"/>
    <p:sldId id="441" r:id="rId8"/>
    <p:sldId id="424" r:id="rId9"/>
    <p:sldId id="425" r:id="rId10"/>
    <p:sldId id="446" r:id="rId11"/>
    <p:sldId id="428" r:id="rId12"/>
    <p:sldId id="433" r:id="rId13"/>
    <p:sldId id="439" r:id="rId14"/>
    <p:sldId id="447" r:id="rId15"/>
    <p:sldId id="440" r:id="rId16"/>
    <p:sldId id="371" r:id="rId17"/>
  </p:sldIdLst>
  <p:sldSz cx="12192000" cy="6858000"/>
  <p:notesSz cx="6858000" cy="9144000"/>
  <p:embeddedFontLst>
    <p:embeddedFont>
      <p:font typeface="Montserrat" charset="-93"/>
      <p:regular r:id="rId19"/>
      <p:bold r:id="rId20"/>
      <p:italic r:id="rId21"/>
      <p:boldItalic r:id="rId22"/>
    </p:embeddedFont>
    <p:embeddedFont>
      <p:font typeface="Montserrat Light" charset="-93"/>
      <p:regular r:id="rId23"/>
      <p:italic r:id="rId24"/>
    </p:embeddedFont>
    <p:embeddedFont>
      <p:font typeface="Calibri" pitchFamily="34" charset="0"/>
      <p:regular r:id="rId25"/>
      <p:bold r:id="rId26"/>
      <p:italic r:id="rId27"/>
      <p:boldItalic r:id="rId28"/>
    </p:embeddedFont>
    <p:embeddedFont>
      <p:font typeface="宋体" pitchFamily="2" charset="-122"/>
      <p:regular r:id="rId29"/>
    </p:embeddedFont>
  </p:embeddedFontLst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thiền" initials="kt" lastIdx="1" clrIdx="0">
    <p:extLst>
      <p:ext uri="{19B8F6BF-5375-455C-9EA6-DF929625EA0E}">
        <p15:presenceInfo xmlns="" xmlns:p15="http://schemas.microsoft.com/office/powerpoint/2012/main" userId="928130c65269de7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024A"/>
    <a:srgbClr val="F193A7"/>
    <a:srgbClr val="ABA0BC"/>
    <a:srgbClr val="78AB1D"/>
    <a:srgbClr val="7A6294"/>
    <a:srgbClr val="17AD86"/>
    <a:srgbClr val="F4F4F6"/>
    <a:srgbClr val="FF617B"/>
    <a:srgbClr val="A3C971"/>
    <a:srgbClr val="CFC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7533" autoAdjust="0"/>
  </p:normalViewPr>
  <p:slideViewPr>
    <p:cSldViewPr snapToGrid="0">
      <p:cViewPr varScale="1">
        <p:scale>
          <a:sx n="87" d="100"/>
          <a:sy n="87" d="100"/>
        </p:scale>
        <p:origin x="-485" y="-9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tags" Target="tags/tag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CDEC11-7793-4414-86BE-607D22153275}" type="datetimeFigureOut">
              <a:rPr lang="zh-CN" altLang="en-US" smtClean="0"/>
              <a:pPr/>
              <a:t>2024/4/24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2615B9-4A25-40E3-B596-8A84D61ADC4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38924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52122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72554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7049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03544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16271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41453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66843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28931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46463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88014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5666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2485-FC94-45C1-8456-9A3B280376E5}" type="datetimeFigureOut">
              <a:rPr lang="zh-CN" altLang="en-US" smtClean="0"/>
              <a:pPr/>
              <a:t>2024/4/24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01F36-4BB7-4120-9E90-20704F8CC9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01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2485-FC94-45C1-8456-9A3B280376E5}" type="datetimeFigureOut">
              <a:rPr lang="zh-CN" altLang="en-US" smtClean="0"/>
              <a:pPr/>
              <a:t>2024/4/24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01F36-4BB7-4120-9E90-20704F8CC9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378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2485-FC94-45C1-8456-9A3B280376E5}" type="datetimeFigureOut">
              <a:rPr lang="zh-CN" altLang="en-US" smtClean="0"/>
              <a:pPr/>
              <a:t>2024/4/24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01F36-4BB7-4120-9E90-20704F8CC9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935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Off-page Connector 4"/>
          <p:cNvSpPr/>
          <p:nvPr userDrawn="1"/>
        </p:nvSpPr>
        <p:spPr>
          <a:xfrm rot="5400000">
            <a:off x="11674812" y="6247142"/>
            <a:ext cx="455692" cy="565726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4" dirty="0">
              <a:latin typeface="Calibri" panose="020F0502020204030204" pitchFamily="34" charset="0"/>
            </a:endParaRPr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11636729" y="6340868"/>
            <a:ext cx="610241" cy="366183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1375261" rtl="0" eaLnBrk="1" latinLnBrk="0" hangingPunct="1">
              <a:defRPr sz="16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7630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526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6289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5052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3815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2578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341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0104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600" smtClean="0">
                <a:latin typeface="Calibri" panose="020F0502020204030204" pitchFamily="34" charset="0"/>
              </a:rPr>
              <a:pPr/>
              <a:t>‹#›</a:t>
            </a:fld>
            <a:endParaRPr lang="en-US" sz="1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91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336801" y="356629"/>
            <a:ext cx="75184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3199" b="1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352801" y="825951"/>
            <a:ext cx="5486400" cy="267661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defRPr>
            </a:lvl1pPr>
            <a:lvl2pPr marL="609448" indent="0">
              <a:buNone/>
              <a:defRPr sz="1600"/>
            </a:lvl2pPr>
            <a:lvl3pPr marL="1218895" indent="0">
              <a:buNone/>
              <a:defRPr sz="1333"/>
            </a:lvl3pPr>
            <a:lvl4pPr marL="1828343" indent="0">
              <a:buNone/>
              <a:defRPr sz="1200"/>
            </a:lvl4pPr>
            <a:lvl5pPr marL="2437790" indent="0">
              <a:buNone/>
              <a:defRPr sz="1200"/>
            </a:lvl5pPr>
            <a:lvl6pPr marL="3047238" indent="0">
              <a:buNone/>
              <a:defRPr sz="1200"/>
            </a:lvl6pPr>
            <a:lvl7pPr marL="3656686" indent="0">
              <a:buNone/>
              <a:defRPr sz="1200"/>
            </a:lvl7pPr>
            <a:lvl8pPr marL="4266133" indent="0">
              <a:buNone/>
              <a:defRPr sz="1200"/>
            </a:lvl8pPr>
            <a:lvl9pPr marL="4875581" indent="0">
              <a:buNone/>
              <a:defRPr sz="12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8" name="Flowchart: Off-page Connector 6"/>
          <p:cNvSpPr/>
          <p:nvPr userDrawn="1"/>
        </p:nvSpPr>
        <p:spPr>
          <a:xfrm rot="5400000">
            <a:off x="11705984" y="6244110"/>
            <a:ext cx="455692" cy="565726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4" dirty="0">
              <a:latin typeface="Calibri" panose="020F0502020204030204" pitchFamily="34" charset="0"/>
            </a:endParaRPr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11667901" y="6337836"/>
            <a:ext cx="610241" cy="366183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1375261" rtl="0" eaLnBrk="1" latinLnBrk="0" hangingPunct="1">
              <a:defRPr sz="16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7630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526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6289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5052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3815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2578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341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0104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600" smtClean="0">
                <a:latin typeface="Calibri" panose="020F0502020204030204" pitchFamily="34" charset="0"/>
              </a:rPr>
              <a:pPr/>
              <a:t>‹#›</a:t>
            </a:fld>
            <a:endParaRPr lang="en-US" sz="1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01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Footer &amp;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Diagonal Corner Rectangle 10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27" name="Round Diagonal Corner Rectangle 26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31256" y="173194"/>
            <a:ext cx="431790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</p:spTree>
    <p:extLst>
      <p:ext uri="{BB962C8B-B14F-4D97-AF65-F5344CB8AC3E}">
        <p14:creationId xmlns:p14="http://schemas.microsoft.com/office/powerpoint/2010/main" val="81580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2485-FC94-45C1-8456-9A3B280376E5}" type="datetimeFigureOut">
              <a:rPr lang="zh-CN" altLang="en-US" smtClean="0"/>
              <a:pPr/>
              <a:t>2024/4/24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01F36-4BB7-4120-9E90-20704F8CC9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9998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2485-FC94-45C1-8456-9A3B280376E5}" type="datetimeFigureOut">
              <a:rPr lang="zh-CN" altLang="en-US" smtClean="0"/>
              <a:pPr/>
              <a:t>2024/4/24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01F36-4BB7-4120-9E90-20704F8CC9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6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2485-FC94-45C1-8456-9A3B280376E5}" type="datetimeFigureOut">
              <a:rPr lang="zh-CN" altLang="en-US" smtClean="0"/>
              <a:pPr/>
              <a:t>2024/4/24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01F36-4BB7-4120-9E90-20704F8CC9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91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2485-FC94-45C1-8456-9A3B280376E5}" type="datetimeFigureOut">
              <a:rPr lang="zh-CN" altLang="en-US" smtClean="0"/>
              <a:pPr/>
              <a:t>2024/4/24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01F36-4BB7-4120-9E90-20704F8CC9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274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" name="组合 376"/>
          <p:cNvGrpSpPr/>
          <p:nvPr userDrawn="1"/>
        </p:nvGrpSpPr>
        <p:grpSpPr>
          <a:xfrm>
            <a:off x="1" y="4920343"/>
            <a:ext cx="12191999" cy="1937657"/>
            <a:chOff x="1" y="4546271"/>
            <a:chExt cx="12191999" cy="2326243"/>
          </a:xfr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5400000" scaled="1"/>
            <a:tileRect/>
          </a:gradFill>
        </p:grpSpPr>
        <p:sp>
          <p:nvSpPr>
            <p:cNvPr id="378" name="任意多边形 377"/>
            <p:cNvSpPr/>
            <p:nvPr/>
          </p:nvSpPr>
          <p:spPr>
            <a:xfrm>
              <a:off x="1" y="4546271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90500" dir="16200000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379" name="任意多边形 378"/>
            <p:cNvSpPr/>
            <p:nvPr/>
          </p:nvSpPr>
          <p:spPr>
            <a:xfrm>
              <a:off x="1" y="4560785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grpFill/>
            <a:ln w="28575">
              <a:solidFill>
                <a:schemeClr val="bg1"/>
              </a:solidFill>
            </a:ln>
            <a:effectLst>
              <a:innerShdw blurRad="266700" dist="139700" dir="16200000">
                <a:srgbClr val="18ACCA">
                  <a:alpha val="3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240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421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2485-FC94-45C1-8456-9A3B280376E5}" type="datetimeFigureOut">
              <a:rPr lang="zh-CN" altLang="en-US" smtClean="0"/>
              <a:pPr/>
              <a:t>2024/4/24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01F36-4BB7-4120-9E90-20704F8CC9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602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2485-FC94-45C1-8456-9A3B280376E5}" type="datetimeFigureOut">
              <a:rPr lang="zh-CN" altLang="en-US" smtClean="0"/>
              <a:pPr/>
              <a:t>2024/4/24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01F36-4BB7-4120-9E90-20704F8CC9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2810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FF972485-FC94-45C1-8456-9A3B280376E5}" type="datetimeFigureOut">
              <a:rPr lang="zh-CN" altLang="en-US" smtClean="0"/>
              <a:pPr/>
              <a:t>2024/4/24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06A01F36-4BB7-4120-9E90-20704F8CC9A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30007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image" Target="../media/image7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WordArt 2">
            <a:extLst>
              <a:ext uri="{FF2B5EF4-FFF2-40B4-BE49-F238E27FC236}">
                <a16:creationId xmlns:a16="http://schemas.microsoft.com/office/drawing/2014/main" xmlns="" id="{85B9C58F-E036-6919-0A68-BEA4F0A8A97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10315" y="305207"/>
            <a:ext cx="11276132" cy="1904752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>
              <a:defRPr/>
            </a:pPr>
            <a:r>
              <a:rPr lang="en-US" sz="4267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CHÀO </a:t>
            </a:r>
            <a:r>
              <a:rPr lang="en-US" sz="4267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/>
                <a:cs typeface="Times New Roman"/>
              </a:rPr>
              <a:t>MỪNG </a:t>
            </a:r>
            <a:r>
              <a:rPr lang="vi-VN" sz="4267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/>
                <a:cs typeface="Times New Roman"/>
              </a:rPr>
              <a:t>QUÝ</a:t>
            </a:r>
            <a:r>
              <a:rPr lang="en-US" sz="4267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/>
                <a:cs typeface="Times New Roman"/>
              </a:rPr>
              <a:t> THẦY, CÔ GIÁO ĐẾN DỰ GIỜ LỚP 1I</a:t>
            </a:r>
          </a:p>
        </p:txBody>
      </p:sp>
      <p:sp>
        <p:nvSpPr>
          <p:cNvPr id="161795" name="Text Box 3">
            <a:extLst>
              <a:ext uri="{FF2B5EF4-FFF2-40B4-BE49-F238E27FC236}">
                <a16:creationId xmlns:a16="http://schemas.microsoft.com/office/drawing/2014/main" xmlns="" id="{41A8F239-CA99-6BE5-9ADB-309442DB73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2400" y="4732867"/>
            <a:ext cx="71120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vi-VN" sz="3600" b="1" dirty="0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Gi</a:t>
            </a:r>
            <a:r>
              <a:rPr lang="vi-VN" altLang="vi-VN" sz="3600" b="1" dirty="0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áo viên</a:t>
            </a:r>
            <a:r>
              <a:rPr lang="en-US" altLang="vi-VN" sz="3600" b="1" dirty="0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vi-VN" altLang="vi-VN" sz="3600" b="1" dirty="0">
                <a:solidFill>
                  <a:srgbClr val="CC00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Huỳnh Thị Diễm </a:t>
            </a:r>
            <a:r>
              <a:rPr lang="vi-VN" altLang="vi-VN" sz="3600" b="1" dirty="0" smtClean="0">
                <a:solidFill>
                  <a:srgbClr val="CC00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Kiều</a:t>
            </a:r>
          </a:p>
          <a:p>
            <a:pPr algn="ctr">
              <a:spcBef>
                <a:spcPct val="50000"/>
              </a:spcBef>
            </a:pPr>
            <a:r>
              <a:rPr lang="vi-VN" altLang="vi-VN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Năm học: 2023-2024</a:t>
            </a:r>
            <a:endParaRPr lang="en-US" altLang="vi-VN" sz="3600" b="1" dirty="0">
              <a:solidFill>
                <a:srgbClr val="C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148" name="Picture 4" descr="ong">
            <a:extLst>
              <a:ext uri="{FF2B5EF4-FFF2-40B4-BE49-F238E27FC236}">
                <a16:creationId xmlns:a16="http://schemas.microsoft.com/office/drawing/2014/main" xmlns="" id="{F85CBA6A-519A-BA00-94F9-6D4B32B7FEC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3733800"/>
            <a:ext cx="1828800" cy="999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 descr="ong">
            <a:extLst>
              <a:ext uri="{FF2B5EF4-FFF2-40B4-BE49-F238E27FC236}">
                <a16:creationId xmlns:a16="http://schemas.microsoft.com/office/drawing/2014/main" xmlns="" id="{57A8A00C-2C99-B22F-E131-E158F85DBA4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0200" y="3062817"/>
            <a:ext cx="1778000" cy="999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 descr="Hoa hong">
            <a:extLst>
              <a:ext uri="{FF2B5EF4-FFF2-40B4-BE49-F238E27FC236}">
                <a16:creationId xmlns:a16="http://schemas.microsoft.com/office/drawing/2014/main" xmlns="" id="{56E52846-865B-1BD3-A1AC-B6581078A66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4648200"/>
            <a:ext cx="21336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1800" name="Text Box 8">
            <a:extLst>
              <a:ext uri="{FF2B5EF4-FFF2-40B4-BE49-F238E27FC236}">
                <a16:creationId xmlns:a16="http://schemas.microsoft.com/office/drawing/2014/main" xmlns="" id="{6571CF4B-19FD-051D-1E15-D5977324FC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286000"/>
            <a:ext cx="93472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vi-VN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vi-VN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Tiểu</a:t>
            </a:r>
            <a:r>
              <a:rPr lang="en-US" altLang="vi-VN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vi-VN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Nhơn</a:t>
            </a:r>
            <a:r>
              <a:rPr lang="en-US" altLang="vi-VN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Phú</a:t>
            </a:r>
            <a:endParaRPr lang="en-US" altLang="vi-VN" sz="4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1801" name="Text Box 9">
            <a:extLst>
              <a:ext uri="{FF2B5EF4-FFF2-40B4-BE49-F238E27FC236}">
                <a16:creationId xmlns:a16="http://schemas.microsoft.com/office/drawing/2014/main" xmlns="" id="{A32B3E22-7507-3EF1-E9C2-3D561FDB0B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2" y="3070193"/>
            <a:ext cx="1061084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5400" b="1" dirty="0">
                <a:solidFill>
                  <a:srgbClr val="3333CC"/>
                </a:solidFill>
                <a:latin typeface="Times New Roman" panose="02020603050405020304" pitchFamily="18" charset="0"/>
              </a:rPr>
              <a:t>                </a:t>
            </a:r>
            <a:r>
              <a:rPr lang="en-US" altLang="vi-VN" sz="5400" b="1" dirty="0" err="1">
                <a:solidFill>
                  <a:srgbClr val="3333CC"/>
                </a:solidFill>
                <a:latin typeface="Times New Roman" panose="02020603050405020304" pitchFamily="18" charset="0"/>
              </a:rPr>
              <a:t>Môn</a:t>
            </a:r>
            <a:r>
              <a:rPr lang="en-US" altLang="vi-VN" sz="5400" b="1" dirty="0">
                <a:solidFill>
                  <a:srgbClr val="3333CC"/>
                </a:solidFill>
                <a:latin typeface="Times New Roman" panose="02020603050405020304" pitchFamily="18" charset="0"/>
              </a:rPr>
              <a:t>: </a:t>
            </a:r>
            <a:r>
              <a:rPr lang="vi-VN" altLang="vi-VN" sz="5400" b="1" dirty="0">
                <a:solidFill>
                  <a:srgbClr val="3333CC"/>
                </a:solidFill>
                <a:latin typeface="Times New Roman" panose="02020603050405020304" pitchFamily="18" charset="0"/>
              </a:rPr>
              <a:t>Tiếng Việt</a:t>
            </a:r>
            <a:endParaRPr lang="en-US" altLang="vi-VN" sz="5400" b="1" dirty="0">
              <a:solidFill>
                <a:srgbClr val="3333CC"/>
              </a:solidFill>
              <a:latin typeface="Times New Roman" panose="02020603050405020304" pitchFamily="18" charset="0"/>
            </a:endParaRPr>
          </a:p>
          <a:p>
            <a:r>
              <a:rPr lang="en-US" altLang="vi-VN" sz="4267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vi-VN" altLang="vi-VN" sz="54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môn: Học vần</a:t>
            </a:r>
            <a:endParaRPr lang="vi-VN" altLang="vi-VN" sz="5400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53" name="Picture 10" descr="Hoa hong">
            <a:extLst>
              <a:ext uri="{FF2B5EF4-FFF2-40B4-BE49-F238E27FC236}">
                <a16:creationId xmlns:a16="http://schemas.microsoft.com/office/drawing/2014/main" xmlns="" id="{FBA2CDDD-B7D3-F57E-6879-6751ECDEDF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4298952"/>
            <a:ext cx="2133600" cy="2559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2" descr="Ảnh động gif chim đẹp - Ảnh gif động vật">
            <a:extLst>
              <a:ext uri="{FF2B5EF4-FFF2-40B4-BE49-F238E27FC236}">
                <a16:creationId xmlns:a16="http://schemas.microsoft.com/office/drawing/2014/main" xmlns="" id="{F2964C78-1B77-6AC0-84B7-0ADEBEBDEF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3949" y="1767418"/>
            <a:ext cx="1422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26">
            <a:extLst>
              <a:ext uri="{FF2B5EF4-FFF2-40B4-BE49-F238E27FC236}">
                <a16:creationId xmlns:a16="http://schemas.microsoft.com/office/drawing/2014/main" xmlns="" id="{71E22F33-7B71-19A1-0348-A98D47CB1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1" y="2006601"/>
            <a:ext cx="1568451" cy="1860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6" descr="Hoa hong">
            <a:extLst>
              <a:ext uri="{FF2B5EF4-FFF2-40B4-BE49-F238E27FC236}">
                <a16:creationId xmlns:a16="http://schemas.microsoft.com/office/drawing/2014/main" xmlns="" id="{7CA318A4-9A3F-241B-87C5-FBF88061FC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875132"/>
            <a:ext cx="2133600" cy="2396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Picture 6" descr="Hoa hong">
            <a:extLst>
              <a:ext uri="{FF2B5EF4-FFF2-40B4-BE49-F238E27FC236}">
                <a16:creationId xmlns:a16="http://schemas.microsoft.com/office/drawing/2014/main" xmlns="" id="{472AD1CA-E8EF-BB4A-6E37-A50B818C990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1" y="4851400"/>
            <a:ext cx="21336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8" name="Picture 6" descr="Hoa hong">
            <a:extLst>
              <a:ext uri="{FF2B5EF4-FFF2-40B4-BE49-F238E27FC236}">
                <a16:creationId xmlns:a16="http://schemas.microsoft.com/office/drawing/2014/main" xmlns="" id="{AD4CADED-18C1-1281-BF1A-63EC4C5131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74" y="5027460"/>
            <a:ext cx="21336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9" name="Picture 6" descr="Hoa hong">
            <a:extLst>
              <a:ext uri="{FF2B5EF4-FFF2-40B4-BE49-F238E27FC236}">
                <a16:creationId xmlns:a16="http://schemas.microsoft.com/office/drawing/2014/main" xmlns="" id="{DA98CCD0-54F9-3C15-EA23-C914CDCAF5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2644" y="4875132"/>
            <a:ext cx="2133600" cy="2150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0" name="Picture 10" descr="Hoa hong">
            <a:extLst>
              <a:ext uri="{FF2B5EF4-FFF2-40B4-BE49-F238E27FC236}">
                <a16:creationId xmlns:a16="http://schemas.microsoft.com/office/drawing/2014/main" xmlns="" id="{F35424BE-25F2-B0BA-A7F3-4FE8DDD691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4341285"/>
            <a:ext cx="2133600" cy="2669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1" name="Picture 10" descr="Hoa hong">
            <a:extLst>
              <a:ext uri="{FF2B5EF4-FFF2-40B4-BE49-F238E27FC236}">
                <a16:creationId xmlns:a16="http://schemas.microsoft.com/office/drawing/2014/main" xmlns="" id="{16E4DE50-29BE-1A51-5C4F-7EE8CCB14B2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5094426"/>
            <a:ext cx="2133600" cy="2068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2" name="Picture 10" descr="Hoa hong">
            <a:extLst>
              <a:ext uri="{FF2B5EF4-FFF2-40B4-BE49-F238E27FC236}">
                <a16:creationId xmlns:a16="http://schemas.microsoft.com/office/drawing/2014/main" xmlns="" id="{F3F20562-AC96-4679-A9C2-25E362AE5D6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5351" y="4648201"/>
            <a:ext cx="2133600" cy="2569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1" descr="WhitecornerFlower">
            <a:extLst>
              <a:ext uri="{FF2B5EF4-FFF2-40B4-BE49-F238E27FC236}">
                <a16:creationId xmlns:a16="http://schemas.microsoft.com/office/drawing/2014/main" xmlns="" id="{1B2D1D91-5428-63C8-D953-5B22357B6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184906"/>
            <a:ext cx="1462088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bar132.gif">
            <a:extLst>
              <a:ext uri="{FF2B5EF4-FFF2-40B4-BE49-F238E27FC236}">
                <a16:creationId xmlns:a16="http://schemas.microsoft.com/office/drawing/2014/main" xmlns="" id="{062D1088-C984-FF60-8506-1627D8536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6749" y="25807"/>
            <a:ext cx="68072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139704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17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17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1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61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1617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161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18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18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18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18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795" grpId="0"/>
      <p:bldP spid="161795" grpId="1"/>
      <p:bldP spid="161800" grpId="0"/>
      <p:bldP spid="16180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ột Con Vịt - Nhạc Thiếu Nhi - hoạt hình một con vị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91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822910" y="-132701"/>
            <a:ext cx="7696200" cy="2185206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Thứ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y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24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 th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ng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09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 năm 202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2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3200" b="1" u="sng" dirty="0">
                <a:latin typeface="Times New Roman" pitchFamily="18" charset="0"/>
                <a:cs typeface="Times New Roman" pitchFamily="18" charset="0"/>
              </a:rPr>
              <a:t>Tiếng Việt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3600" u="sng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u="sng" dirty="0">
                <a:latin typeface="Times New Roman" pitchFamily="18" charset="0"/>
                <a:cs typeface="Times New Roman" pitchFamily="18" charset="0"/>
              </a:rPr>
              <a:t> 13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ia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717" y="1545800"/>
            <a:ext cx="12191999" cy="53545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438" y="1953503"/>
            <a:ext cx="10023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endParaRPr lang="en-US" sz="6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86448" y="1686880"/>
            <a:ext cx="9378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endParaRPr lang="en-US" sz="6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818227" y="2890596"/>
            <a:ext cx="141263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endParaRPr lang="en-US" sz="6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8138" y="4816351"/>
            <a:ext cx="165295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mía</a:t>
            </a:r>
            <a:endParaRPr lang="en-US" sz="6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54407" y="5792402"/>
            <a:ext cx="175553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endParaRPr lang="en-US" sz="6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806308" y="4743966"/>
            <a:ext cx="176725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khỉ</a:t>
            </a:r>
            <a:endParaRPr lang="en-US" sz="6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ight Arrow 20"/>
          <p:cNvSpPr/>
          <p:nvPr/>
        </p:nvSpPr>
        <p:spPr>
          <a:xfrm rot="1734678">
            <a:off x="2273887" y="3514646"/>
            <a:ext cx="2163641" cy="17901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 rot="8506317">
            <a:off x="4711245" y="3230520"/>
            <a:ext cx="1571528" cy="15377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 rot="9385814" flipV="1">
            <a:off x="5698510" y="3085387"/>
            <a:ext cx="4114647" cy="16919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 rot="20748861">
            <a:off x="3431049" y="4939871"/>
            <a:ext cx="3246535" cy="132790"/>
          </a:xfrm>
          <a:prstGeom prst="rightArrow">
            <a:avLst/>
          </a:prstGeom>
          <a:solidFill>
            <a:srgbClr val="05024A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Right Arrow 24"/>
          <p:cNvSpPr/>
          <p:nvPr/>
        </p:nvSpPr>
        <p:spPr>
          <a:xfrm rot="18412678">
            <a:off x="6480784" y="5213490"/>
            <a:ext cx="1015600" cy="131250"/>
          </a:xfrm>
          <a:prstGeom prst="rightArrow">
            <a:avLst/>
          </a:prstGeom>
          <a:solidFill>
            <a:schemeClr val="bg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Right Arrow 25"/>
          <p:cNvSpPr/>
          <p:nvPr/>
        </p:nvSpPr>
        <p:spPr>
          <a:xfrm rot="11946488">
            <a:off x="4468113" y="5186877"/>
            <a:ext cx="4450603" cy="10251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15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0" grpId="0"/>
      <p:bldP spid="11" grpId="0"/>
      <p:bldP spid="13" grpId="0"/>
      <p:bldP spid="14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994916" y="-108085"/>
            <a:ext cx="7696200" cy="1384986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Thứ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y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24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 th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ng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09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 năm 202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2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2800" b="1" u="sng" dirty="0">
                <a:latin typeface="Times New Roman" pitchFamily="18" charset="0"/>
                <a:cs typeface="Times New Roman" pitchFamily="18" charset="0"/>
              </a:rPr>
              <a:t>Tiếng Việt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800" u="sng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u="sng" dirty="0">
                <a:latin typeface="Times New Roman" pitchFamily="18" charset="0"/>
                <a:cs typeface="Times New Roman" pitchFamily="18" charset="0"/>
              </a:rPr>
              <a:t> 13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ia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679944" y="6400800"/>
            <a:ext cx="1020721" cy="1063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6528391" y="6400800"/>
            <a:ext cx="1424762" cy="1063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853070" y="6390169"/>
            <a:ext cx="1020721" cy="1063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853070" y="6429152"/>
            <a:ext cx="1020721" cy="1063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0494406" y="6383933"/>
            <a:ext cx="1020721" cy="1063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0494406" y="6422916"/>
            <a:ext cx="1020721" cy="1063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97433" y="928586"/>
            <a:ext cx="3130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896" y="1451807"/>
            <a:ext cx="11686032" cy="5259890"/>
          </a:xfrm>
          <a:prstGeom prst="rect">
            <a:avLst/>
          </a:prstGeom>
        </p:spPr>
      </p:pic>
      <p:sp>
        <p:nvSpPr>
          <p:cNvPr id="2" name="Minus 1"/>
          <p:cNvSpPr/>
          <p:nvPr/>
        </p:nvSpPr>
        <p:spPr>
          <a:xfrm flipV="1">
            <a:off x="2500544" y="6001977"/>
            <a:ext cx="1213338" cy="45719"/>
          </a:xfrm>
          <a:prstGeom prst="mathMinus">
            <a:avLst/>
          </a:prstGeom>
          <a:solidFill>
            <a:srgbClr val="FF0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Minus 16"/>
          <p:cNvSpPr/>
          <p:nvPr/>
        </p:nvSpPr>
        <p:spPr>
          <a:xfrm>
            <a:off x="3381173" y="3499338"/>
            <a:ext cx="1213338" cy="45719"/>
          </a:xfrm>
          <a:prstGeom prst="mathMinus">
            <a:avLst/>
          </a:prstGeom>
          <a:solidFill>
            <a:srgbClr val="FF0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73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8751" y="-147744"/>
            <a:ext cx="7693819" cy="23106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124" y="2785280"/>
            <a:ext cx="2932430" cy="283488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584543" y="5428911"/>
            <a:ext cx="89159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584543" y="5428911"/>
            <a:ext cx="65594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64124" y="1923634"/>
            <a:ext cx="2932429" cy="8616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6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1587" y="2608481"/>
            <a:ext cx="3548180" cy="3011685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8199462" y="1746835"/>
            <a:ext cx="2932429" cy="8616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ia</a:t>
            </a:r>
            <a:endParaRPr lang="en-US" sz="6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008284" y="5542917"/>
            <a:ext cx="131478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bia</a:t>
            </a:r>
            <a:endParaRPr lang="en-US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480947" y="5546911"/>
            <a:ext cx="9336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ia</a:t>
            </a:r>
            <a:endParaRPr lang="en-US" sz="6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29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12192000" cy="5943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83041" y="-125452"/>
            <a:ext cx="7641251" cy="1508097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Thứ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y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24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 th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ng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09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 năm 202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2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3200" b="1" u="sng" dirty="0">
                <a:latin typeface="Times New Roman" pitchFamily="18" charset="0"/>
                <a:cs typeface="Times New Roman" pitchFamily="18" charset="0"/>
              </a:rPr>
              <a:t>Tiếng Việt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479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286123" y="1501251"/>
            <a:ext cx="5643563" cy="1465788"/>
          </a:xfrm>
          <a:prstGeom prst="rect">
            <a:avLst/>
          </a:prstGeom>
        </p:spPr>
        <p:txBody>
          <a:bodyPr>
            <a:prstTxWarp prst="textWave2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Dặn</a:t>
            </a:r>
            <a:r>
              <a:rPr lang="en-US" sz="80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80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dò</a:t>
            </a:r>
            <a:endParaRPr lang="en-US" sz="8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869018" y="2967039"/>
            <a:ext cx="7782983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</a:endParaRPr>
          </a:p>
        </p:txBody>
      </p:sp>
      <p:sp>
        <p:nvSpPr>
          <p:cNvPr id="23558" name="Title 13"/>
          <p:cNvSpPr>
            <a:spLocks noGrp="1"/>
          </p:cNvSpPr>
          <p:nvPr>
            <p:ph type="ctrTitle"/>
          </p:nvPr>
        </p:nvSpPr>
        <p:spPr>
          <a:xfrm>
            <a:off x="3457575" y="3083702"/>
            <a:ext cx="5276850" cy="920761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442078624"/>
      </p:ext>
    </p:extLst>
  </p:cSld>
  <p:clrMapOvr>
    <a:masterClrMapping/>
  </p:clrMapOvr>
  <p:transition>
    <p:split orient="vert" dir="in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83710" y="583494"/>
            <a:ext cx="10611293" cy="7089569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000" b="1" kern="10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ƠN QUÝ THẦY CÔ VỀ DỰ GIỜ THĂM LỚP 1B</a:t>
            </a:r>
          </a:p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0" y="4392374"/>
            <a:ext cx="1163651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9525">
                  <a:solidFill>
                    <a:srgbClr val="ABA0BC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 CHÚC QUÝ THẦY CÔ NHIỀU SỨC KHỎE</a:t>
            </a:r>
          </a:p>
        </p:txBody>
      </p:sp>
    </p:spTree>
    <p:extLst>
      <p:ext uri="{BB962C8B-B14F-4D97-AF65-F5344CB8AC3E}">
        <p14:creationId xmlns:p14="http://schemas.microsoft.com/office/powerpoint/2010/main" val="411756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047872" y="-69614"/>
            <a:ext cx="7696200" cy="1015655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Thứ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y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24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 th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ng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09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 năm 202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2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3200" b="1" u="sng" dirty="0">
                <a:latin typeface="Times New Roman" pitchFamily="18" charset="0"/>
                <a:cs typeface="Times New Roman" pitchFamily="18" charset="0"/>
              </a:rPr>
              <a:t>Tiếng Việt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3085"/>
            <a:ext cx="12192000" cy="57249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5330" y="4638542"/>
            <a:ext cx="4022747" cy="2591602"/>
          </a:xfrm>
          <a:prstGeom prst="rect">
            <a:avLst/>
          </a:prstGeom>
        </p:spPr>
      </p:pic>
      <p:grpSp>
        <p:nvGrpSpPr>
          <p:cNvPr id="2" name="Group 6"/>
          <p:cNvGrpSpPr/>
          <p:nvPr/>
        </p:nvGrpSpPr>
        <p:grpSpPr>
          <a:xfrm>
            <a:off x="2316756" y="1495451"/>
            <a:ext cx="1556676" cy="1048431"/>
            <a:chOff x="2341806" y="722424"/>
            <a:chExt cx="1167507" cy="1048430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5989" y="722424"/>
              <a:ext cx="994475" cy="99447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2" name="TextBox 41"/>
            <p:cNvSpPr txBox="1"/>
            <p:nvPr/>
          </p:nvSpPr>
          <p:spPr>
            <a:xfrm>
              <a:off x="2341806" y="1001415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44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1</a:t>
              </a:r>
              <a:endParaRPr lang="es-ES" sz="2800" dirty="0"/>
            </a:p>
          </p:txBody>
        </p:sp>
      </p:grpSp>
      <p:grpSp>
        <p:nvGrpSpPr>
          <p:cNvPr id="3" name="Group 10"/>
          <p:cNvGrpSpPr/>
          <p:nvPr/>
        </p:nvGrpSpPr>
        <p:grpSpPr>
          <a:xfrm>
            <a:off x="4168077" y="3342641"/>
            <a:ext cx="1556676" cy="1048433"/>
            <a:chOff x="5632842" y="2105111"/>
            <a:chExt cx="1167507" cy="1048431"/>
          </a:xfrm>
        </p:grpSpPr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7024" y="2105111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6" name="TextBox 55"/>
            <p:cNvSpPr txBox="1"/>
            <p:nvPr/>
          </p:nvSpPr>
          <p:spPr>
            <a:xfrm>
              <a:off x="5632842" y="2384103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44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2</a:t>
              </a:r>
              <a:endParaRPr lang="es-ES" sz="2800" dirty="0"/>
            </a:p>
          </p:txBody>
        </p:sp>
      </p:grpSp>
      <p:grpSp>
        <p:nvGrpSpPr>
          <p:cNvPr id="4" name="Group 13"/>
          <p:cNvGrpSpPr/>
          <p:nvPr/>
        </p:nvGrpSpPr>
        <p:grpSpPr>
          <a:xfrm>
            <a:off x="1004105" y="3037502"/>
            <a:ext cx="1556676" cy="1048433"/>
            <a:chOff x="1559230" y="2459387"/>
            <a:chExt cx="1167507" cy="1048431"/>
          </a:xfrm>
        </p:grpSpPr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7" name="TextBox 76"/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44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3</a:t>
              </a:r>
              <a:endParaRPr lang="es-ES" sz="2800" dirty="0"/>
            </a:p>
          </p:txBody>
        </p:sp>
      </p:grpSp>
      <p:grpSp>
        <p:nvGrpSpPr>
          <p:cNvPr id="7" name="Group 22"/>
          <p:cNvGrpSpPr/>
          <p:nvPr/>
        </p:nvGrpSpPr>
        <p:grpSpPr>
          <a:xfrm>
            <a:off x="6018980" y="3061127"/>
            <a:ext cx="1556676" cy="994477"/>
            <a:chOff x="1568497" y="2459387"/>
            <a:chExt cx="1167507" cy="994475"/>
          </a:xfrm>
        </p:grpSpPr>
        <p:pic>
          <p:nvPicPr>
            <p:cNvPr id="92" name="Picture 9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3" name="TextBox 92"/>
            <p:cNvSpPr txBox="1"/>
            <p:nvPr/>
          </p:nvSpPr>
          <p:spPr>
            <a:xfrm>
              <a:off x="1568497" y="2664238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44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5</a:t>
              </a:r>
              <a:endParaRPr lang="es-ES" sz="2800" dirty="0"/>
            </a:p>
          </p:txBody>
        </p:sp>
      </p:grpSp>
      <p:sp>
        <p:nvSpPr>
          <p:cNvPr id="94" name="TextBox 93"/>
          <p:cNvSpPr txBox="1"/>
          <p:nvPr/>
        </p:nvSpPr>
        <p:spPr>
          <a:xfrm>
            <a:off x="6134662" y="3308352"/>
            <a:ext cx="1267036" cy="769433"/>
          </a:xfrm>
          <a:prstGeom prst="rect">
            <a:avLst/>
          </a:prstGeom>
          <a:gradFill flip="none" rotWithShape="1">
            <a:gsLst>
              <a:gs pos="0">
                <a:srgbClr val="F193A7">
                  <a:tint val="66000"/>
                  <a:satMod val="160000"/>
                </a:srgbClr>
              </a:gs>
              <a:gs pos="50000">
                <a:srgbClr val="F193A7">
                  <a:tint val="44500"/>
                  <a:satMod val="160000"/>
                </a:srgbClr>
              </a:gs>
              <a:gs pos="100000">
                <a:srgbClr val="F193A7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s-E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</a:t>
            </a:r>
            <a:r>
              <a:rPr lang="es-E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</a:t>
            </a:r>
            <a:endParaRPr lang="es-E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Oval 94"/>
          <p:cNvSpPr/>
          <p:nvPr/>
        </p:nvSpPr>
        <p:spPr>
          <a:xfrm>
            <a:off x="9156703" y="2359181"/>
            <a:ext cx="1320799" cy="1026962"/>
          </a:xfrm>
          <a:prstGeom prst="ellipse">
            <a:avLst/>
          </a:prstGeom>
          <a:solidFill>
            <a:srgbClr val="FFC000"/>
          </a:solidFill>
          <a:ln>
            <a:solidFill>
              <a:srgbClr val="F4A9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96" name="TextBox 95"/>
          <p:cNvSpPr txBox="1"/>
          <p:nvPr/>
        </p:nvSpPr>
        <p:spPr>
          <a:xfrm>
            <a:off x="4201292" y="3593698"/>
            <a:ext cx="1495166" cy="769433"/>
          </a:xfrm>
          <a:prstGeom prst="rect">
            <a:avLst/>
          </a:prstGeom>
          <a:gradFill flip="none" rotWithShape="1">
            <a:gsLst>
              <a:gs pos="0">
                <a:srgbClr val="F193A7">
                  <a:tint val="66000"/>
                  <a:satMod val="160000"/>
                </a:srgbClr>
              </a:gs>
              <a:gs pos="50000">
                <a:srgbClr val="F193A7">
                  <a:tint val="44500"/>
                  <a:satMod val="160000"/>
                </a:srgbClr>
              </a:gs>
              <a:gs pos="100000">
                <a:srgbClr val="F193A7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s-ES_tradnl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 </a:t>
            </a:r>
            <a:r>
              <a:rPr lang="es-ES_tradnl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s-E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2384849" y="1791730"/>
            <a:ext cx="1482810" cy="769433"/>
          </a:xfrm>
          <a:prstGeom prst="rect">
            <a:avLst/>
          </a:prstGeom>
          <a:solidFill>
            <a:schemeClr val="accent2">
              <a:lumMod val="40000"/>
              <a:lumOff val="60000"/>
              <a:alpha val="97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s-ES_tradnl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s-ES_tradnl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endParaRPr lang="es-E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1025611" y="3299253"/>
            <a:ext cx="1544593" cy="769433"/>
          </a:xfrm>
          <a:prstGeom prst="rect">
            <a:avLst/>
          </a:prstGeom>
          <a:gradFill flip="none" rotWithShape="1">
            <a:gsLst>
              <a:gs pos="0">
                <a:srgbClr val="F193A7">
                  <a:tint val="66000"/>
                  <a:satMod val="160000"/>
                </a:srgbClr>
              </a:gs>
              <a:gs pos="50000">
                <a:srgbClr val="F193A7">
                  <a:tint val="44500"/>
                  <a:satMod val="160000"/>
                </a:srgbClr>
              </a:gs>
              <a:gs pos="100000">
                <a:srgbClr val="F193A7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s-ES_tradnl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s-ES_tradnl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endParaRPr lang="es-E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1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-1936750" y="498496"/>
            <a:ext cx="649817" cy="487363"/>
          </a:xfrm>
          <a:prstGeom prst="rect">
            <a:avLst/>
          </a:prstGeom>
        </p:spPr>
      </p:pic>
      <p:pic>
        <p:nvPicPr>
          <p:cNvPr id="102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-1936751" y="1192959"/>
            <a:ext cx="649817" cy="487363"/>
          </a:xfrm>
          <a:prstGeom prst="rect">
            <a:avLst/>
          </a:prstGeom>
        </p:spPr>
      </p:pic>
      <p:pic>
        <p:nvPicPr>
          <p:cNvPr id="103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-1936752" y="1717175"/>
            <a:ext cx="649817" cy="487363"/>
          </a:xfrm>
          <a:prstGeom prst="rect">
            <a:avLst/>
          </a:prstGeom>
        </p:spPr>
      </p:pic>
      <p:pic>
        <p:nvPicPr>
          <p:cNvPr id="104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-2058254" y="2187436"/>
            <a:ext cx="649817" cy="487363"/>
          </a:xfrm>
          <a:prstGeom prst="rect">
            <a:avLst/>
          </a:prstGeom>
        </p:spPr>
      </p:pic>
      <p:pic>
        <p:nvPicPr>
          <p:cNvPr id="105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-2098683" y="2674799"/>
            <a:ext cx="649817" cy="487363"/>
          </a:xfrm>
          <a:prstGeom prst="rect">
            <a:avLst/>
          </a:prstGeom>
        </p:spPr>
      </p:pic>
      <p:pic>
        <p:nvPicPr>
          <p:cNvPr id="106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-2098683" y="3167056"/>
            <a:ext cx="649817" cy="487363"/>
          </a:xfrm>
          <a:prstGeom prst="rect">
            <a:avLst/>
          </a:prstGeom>
        </p:spPr>
      </p:pic>
      <p:sp>
        <p:nvSpPr>
          <p:cNvPr id="109" name="文本框 57"/>
          <p:cNvSpPr txBox="1"/>
          <p:nvPr/>
        </p:nvSpPr>
        <p:spPr>
          <a:xfrm>
            <a:off x="-1" y="815546"/>
            <a:ext cx="99471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KHỞI ĐỘNG – TRÒ CHƠI: HÁI TÁO</a:t>
            </a:r>
            <a:endParaRPr lang="zh-CN" altLang="en-US" sz="4400" b="1" dirty="0">
              <a:ln w="0"/>
              <a:solidFill>
                <a:schemeClr val="accent2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5" name="Group 16"/>
          <p:cNvGrpSpPr/>
          <p:nvPr/>
        </p:nvGrpSpPr>
        <p:grpSpPr>
          <a:xfrm>
            <a:off x="4564038" y="1656088"/>
            <a:ext cx="1556676" cy="1048433"/>
            <a:chOff x="1559230" y="2459387"/>
            <a:chExt cx="1167507" cy="1048431"/>
          </a:xfrm>
        </p:grpSpPr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7" name="TextBox 86"/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44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4</a:t>
              </a:r>
              <a:endParaRPr lang="es-ES" sz="2800" dirty="0"/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4719734" y="1810439"/>
            <a:ext cx="1186793" cy="923322"/>
          </a:xfrm>
          <a:prstGeom prst="rect">
            <a:avLst/>
          </a:prstGeom>
          <a:gradFill flip="none" rotWithShape="1">
            <a:gsLst>
              <a:gs pos="0">
                <a:srgbClr val="F193A7">
                  <a:tint val="66000"/>
                  <a:satMod val="160000"/>
                </a:srgbClr>
              </a:gs>
              <a:gs pos="50000">
                <a:srgbClr val="F193A7">
                  <a:tint val="44500"/>
                  <a:satMod val="160000"/>
                </a:srgbClr>
              </a:gs>
              <a:gs pos="100000">
                <a:srgbClr val="F193A7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s-E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lồ</a:t>
            </a:r>
            <a:r>
              <a:rPr lang="es-E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</a:t>
            </a:r>
            <a:r>
              <a:rPr lang="es-E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5560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45E-6 -4.07407E-6 L -0.0833 0.5527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00" y="27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40596E-7 1.11111E-6 L -0.22101 0.2914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00" y="14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381E-6 -2.96296E-6 L 0.02512 0.3581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0" y="17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641E-6 4.07407E-6 L -0.2473 0.545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00" y="27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2171E-6 0 L -0.34569 0.34583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00" y="17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4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5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6"/>
                </p:tgtEl>
              </p:cMediaNode>
            </p:audio>
          </p:childTnLst>
        </p:cTn>
      </p:par>
    </p:tnLst>
    <p:bldLst>
      <p:bldP spid="94" grpId="0" animBg="1"/>
      <p:bldP spid="94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53" grpId="0" animBg="1"/>
      <p:bldP spid="5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047872" y="49652"/>
            <a:ext cx="7696200" cy="1015655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Thứ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y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24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 th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ng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09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 năm 202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2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3200" b="1" u="sng" dirty="0">
                <a:latin typeface="Times New Roman" pitchFamily="18" charset="0"/>
                <a:cs typeface="Times New Roman" pitchFamily="18" charset="0"/>
              </a:rPr>
              <a:t>Tiếng Việt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720824" y="1065307"/>
            <a:ext cx="6192884" cy="110798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5400" u="sng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u="sng" dirty="0">
                <a:latin typeface="Times New Roman" pitchFamily="18" charset="0"/>
                <a:cs typeface="Times New Roman" pitchFamily="18" charset="0"/>
              </a:rPr>
              <a:t> 13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ia</a:t>
            </a:r>
            <a:endParaRPr lang="en-US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52628" y="3005142"/>
            <a:ext cx="8440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50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383179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047872" y="49652"/>
            <a:ext cx="7696200" cy="2185206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Thứ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y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24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 th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ng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09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 năm 202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2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3200" b="1" u="sng" dirty="0">
                <a:latin typeface="Times New Roman" pitchFamily="18" charset="0"/>
                <a:cs typeface="Times New Roman" pitchFamily="18" charset="0"/>
              </a:rPr>
              <a:t>Tiếng Việt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3600" u="sng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u="sng" dirty="0">
                <a:latin typeface="Times New Roman" pitchFamily="18" charset="0"/>
                <a:cs typeface="Times New Roman" pitchFamily="18" charset="0"/>
              </a:rPr>
              <a:t> 13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ia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131" y="1874548"/>
            <a:ext cx="4489546" cy="70787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vi-VN" sz="4000" b="1" dirty="0">
                <a:latin typeface="Times New Roman" pitchFamily="18" charset="0"/>
                <a:cs typeface="Times New Roman" pitchFamily="18" charset="0"/>
              </a:rPr>
              <a:t>Làm quen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12198" y="2582426"/>
            <a:ext cx="2861925" cy="110799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endParaRPr lang="en-US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7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047872" y="49652"/>
            <a:ext cx="7696200" cy="2185206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Thứ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y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24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 th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ng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09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 năm 202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2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3200" b="1" u="sng" dirty="0">
                <a:latin typeface="Times New Roman" pitchFamily="18" charset="0"/>
                <a:cs typeface="Times New Roman" pitchFamily="18" charset="0"/>
              </a:rPr>
              <a:t>Tiếng Việt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3600" u="sng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u="sng" dirty="0">
                <a:latin typeface="Times New Roman" pitchFamily="18" charset="0"/>
                <a:cs typeface="Times New Roman" pitchFamily="18" charset="0"/>
              </a:rPr>
              <a:t> 13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 -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ia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130" y="1774100"/>
            <a:ext cx="4489546" cy="70787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vi-VN" sz="4000" b="1" dirty="0">
                <a:latin typeface="Times New Roman" pitchFamily="18" charset="0"/>
                <a:cs typeface="Times New Roman" pitchFamily="18" charset="0"/>
              </a:rPr>
              <a:t>Làm quen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62165" y="5174984"/>
            <a:ext cx="89159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484" y="2497366"/>
            <a:ext cx="2932839" cy="283776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669586" y="5174984"/>
            <a:ext cx="65594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2192" y="2481978"/>
            <a:ext cx="2956816" cy="2042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1414" y="3686645"/>
            <a:ext cx="1725318" cy="20423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8569" y="3697511"/>
            <a:ext cx="1713124" cy="204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50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047872" y="49652"/>
            <a:ext cx="7696200" cy="2185206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Thứ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y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24 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ng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09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 năm 202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2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3200" b="1" u="sng" dirty="0">
                <a:latin typeface="Times New Roman" pitchFamily="18" charset="0"/>
                <a:cs typeface="Times New Roman" pitchFamily="18" charset="0"/>
              </a:rPr>
              <a:t>Tiếng Việt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3600" u="sng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u="sng" dirty="0">
                <a:latin typeface="Times New Roman" pitchFamily="18" charset="0"/>
                <a:cs typeface="Times New Roman" pitchFamily="18" charset="0"/>
              </a:rPr>
              <a:t> 13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 -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ia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131" y="1874548"/>
            <a:ext cx="4489546" cy="70787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vi-VN" sz="4000" b="1" dirty="0">
                <a:latin typeface="Times New Roman" pitchFamily="18" charset="0"/>
                <a:cs typeface="Times New Roman" pitchFamily="18" charset="0"/>
              </a:rPr>
              <a:t>Làm quen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77108" y="3042138"/>
            <a:ext cx="3087569" cy="1371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ia</a:t>
            </a:r>
            <a:endParaRPr lang="en-US" sz="6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95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413" y="0"/>
            <a:ext cx="7693819" cy="22496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5322" y="2669982"/>
            <a:ext cx="3311770" cy="17801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677" y="2444261"/>
            <a:ext cx="3474849" cy="2373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525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047872" y="49652"/>
            <a:ext cx="7696200" cy="2185206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Thứ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y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24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 th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ng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09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 năm 202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2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3200" b="1" u="sng" dirty="0">
                <a:latin typeface="Times New Roman" pitchFamily="18" charset="0"/>
                <a:cs typeface="Times New Roman" pitchFamily="18" charset="0"/>
              </a:rPr>
              <a:t>Tiếng Việt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3600" u="sng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u="sng" dirty="0">
                <a:latin typeface="Times New Roman" pitchFamily="18" charset="0"/>
                <a:cs typeface="Times New Roman" pitchFamily="18" charset="0"/>
              </a:rPr>
              <a:t> 13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ia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131" y="1874548"/>
            <a:ext cx="4489546" cy="70787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vi-VN" sz="4000" b="1" dirty="0">
                <a:latin typeface="Times New Roman" pitchFamily="18" charset="0"/>
                <a:cs typeface="Times New Roman" pitchFamily="18" charset="0"/>
              </a:rPr>
              <a:t>Làm quen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62512" y="5499234"/>
            <a:ext cx="131478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bia</a:t>
            </a:r>
            <a:endParaRPr lang="en-US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27047" y="5499234"/>
            <a:ext cx="9336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ia</a:t>
            </a:r>
            <a:endParaRPr lang="en-US" sz="66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311" y="2458940"/>
            <a:ext cx="3552825" cy="30099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0192" y="2458940"/>
            <a:ext cx="2956816" cy="2042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1207" y="3713083"/>
            <a:ext cx="1725318" cy="204233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564018" y="3963890"/>
            <a:ext cx="1590235" cy="12003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7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ia</a:t>
            </a:r>
            <a:endParaRPr lang="en-US" sz="7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46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047872" y="49652"/>
            <a:ext cx="7696200" cy="2185206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Thứ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y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24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 th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ng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09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 năm 202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2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3200" b="1" u="sng" dirty="0">
                <a:latin typeface="Times New Roman" pitchFamily="18" charset="0"/>
                <a:cs typeface="Times New Roman" pitchFamily="18" charset="0"/>
              </a:rPr>
              <a:t>Tiếng Việt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3600" u="sng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u="sng" dirty="0">
                <a:latin typeface="Times New Roman" pitchFamily="18" charset="0"/>
                <a:cs typeface="Times New Roman" pitchFamily="18" charset="0"/>
              </a:rPr>
              <a:t> 13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 -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ia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131" y="1874548"/>
            <a:ext cx="4489546" cy="70787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vi-VN" sz="4000" b="1" dirty="0">
                <a:latin typeface="Times New Roman" pitchFamily="18" charset="0"/>
                <a:cs typeface="Times New Roman" pitchFamily="18" charset="0"/>
              </a:rPr>
              <a:t>Làm quen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78937" y="3714163"/>
            <a:ext cx="33024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bia</a:t>
            </a:r>
            <a:endParaRPr lang="en-US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56891" y="3708007"/>
            <a:ext cx="11908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ia</a:t>
            </a:r>
            <a:endParaRPr lang="en-US" sz="6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80537" y="2582426"/>
            <a:ext cx="14502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15190" y="2570785"/>
            <a:ext cx="11164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ia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62220" y="3734198"/>
            <a:ext cx="89159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425601" y="3734198"/>
            <a:ext cx="14227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6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25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">
  <a:themeElements>
    <a:clrScheme name="自定义 443">
      <a:dk1>
        <a:srgbClr val="262626"/>
      </a:dk1>
      <a:lt1>
        <a:sysClr val="window" lastClr="FFFFFF"/>
      </a:lt1>
      <a:dk2>
        <a:srgbClr val="FFC000"/>
      </a:dk2>
      <a:lt2>
        <a:srgbClr val="262626"/>
      </a:lt2>
      <a:accent1>
        <a:srgbClr val="FFC000"/>
      </a:accent1>
      <a:accent2>
        <a:srgbClr val="FF8587"/>
      </a:accent2>
      <a:accent3>
        <a:srgbClr val="13CFE3"/>
      </a:accent3>
      <a:accent4>
        <a:srgbClr val="FFC000"/>
      </a:accent4>
      <a:accent5>
        <a:srgbClr val="FF8587"/>
      </a:accent5>
      <a:accent6>
        <a:srgbClr val="13CFE3"/>
      </a:accent6>
      <a:hlink>
        <a:srgbClr val="7ABC32"/>
      </a:hlink>
      <a:folHlink>
        <a:srgbClr val="FF617B"/>
      </a:folHlink>
    </a:clrScheme>
    <a:fontScheme name="Temp">
      <a:majorFont>
        <a:latin typeface="Arial"/>
        <a:ea typeface="张海山锐谐体"/>
        <a:cs typeface=""/>
      </a:majorFont>
      <a:minorFont>
        <a:latin typeface="Arial"/>
        <a:ea typeface="张海山锐谐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5596</TotalTime>
  <Words>362</Words>
  <Application>Microsoft Office PowerPoint</Application>
  <PresentationFormat>Custom</PresentationFormat>
  <Paragraphs>92</Paragraphs>
  <Slides>16</Slides>
  <Notes>11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张海山锐谐体</vt:lpstr>
      <vt:lpstr>Montserrat</vt:lpstr>
      <vt:lpstr>Times New Roman</vt:lpstr>
      <vt:lpstr>Montserrat Light</vt:lpstr>
      <vt:lpstr>Calibri</vt:lpstr>
      <vt:lpstr>宋体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Chuẩn bị tiết 2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Windows User</dc:creator>
  <cp:lastModifiedBy>KIEU</cp:lastModifiedBy>
  <cp:revision>335</cp:revision>
  <dcterms:created xsi:type="dcterms:W3CDTF">2017-03-09T01:41:16Z</dcterms:created>
  <dcterms:modified xsi:type="dcterms:W3CDTF">2024-04-24T08:26:18Z</dcterms:modified>
</cp:coreProperties>
</file>