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65" r:id="rId5"/>
    <p:sldId id="266" r:id="rId6"/>
    <p:sldId id="273" r:id="rId7"/>
    <p:sldId id="272" r:id="rId8"/>
    <p:sldId id="271" r:id="rId9"/>
    <p:sldId id="270" r:id="rId10"/>
    <p:sldId id="262" r:id="rId11"/>
    <p:sldId id="277" r:id="rId12"/>
    <p:sldId id="276" r:id="rId13"/>
    <p:sldId id="275" r:id="rId14"/>
    <p:sldId id="274" r:id="rId15"/>
    <p:sldId id="263" r:id="rId16"/>
    <p:sldId id="260" r:id="rId17"/>
    <p:sldId id="261" r:id="rId18"/>
    <p:sldId id="264" r:id="rId19"/>
    <p:sldId id="267" r:id="rId20"/>
    <p:sldId id="268" r:id="rId21"/>
    <p:sldId id="279" r:id="rId22"/>
  </p:sldIdLst>
  <p:sldSz cx="24688800" cy="15636875"/>
  <p:notesSz cx="6858000" cy="9144000"/>
  <p:defaultTextStyle>
    <a:defPPr>
      <a:defRPr lang="en-US"/>
    </a:defPPr>
    <a:lvl1pPr marL="0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51582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503164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54746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3006327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757910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509492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261073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6012656" algn="l" defTabSz="150316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926">
          <p15:clr>
            <a:srgbClr val="A4A3A4"/>
          </p15:clr>
        </p15:guide>
        <p15:guide id="2" pos="77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653" y="34"/>
      </p:cViewPr>
      <p:guideLst>
        <p:guide orient="horz" pos="4926"/>
        <p:guide pos="77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1661" y="4857571"/>
            <a:ext cx="20985480" cy="3351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5" y="8860900"/>
            <a:ext cx="17282159" cy="39960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51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5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06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5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0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6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1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5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899382" y="626204"/>
            <a:ext cx="5554980" cy="133420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4440" y="626204"/>
            <a:ext cx="16253460" cy="133420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2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3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245" y="10048145"/>
            <a:ext cx="20985480" cy="3105657"/>
          </a:xfrm>
        </p:spPr>
        <p:txBody>
          <a:bodyPr anchor="t"/>
          <a:lstStyle>
            <a:lvl1pPr algn="l">
              <a:defRPr sz="6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245" y="6627580"/>
            <a:ext cx="20985480" cy="3420565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5158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50316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547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300632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579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5094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26107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60126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2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4444" y="3648606"/>
            <a:ext cx="10904219" cy="1031961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0144" y="3648606"/>
            <a:ext cx="10904219" cy="1031961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2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4445" y="3500201"/>
            <a:ext cx="10908508" cy="145871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51582" indent="0">
              <a:buNone/>
              <a:defRPr sz="3300" b="1"/>
            </a:lvl2pPr>
            <a:lvl3pPr marL="1503164" indent="0">
              <a:buNone/>
              <a:defRPr sz="2900" b="1"/>
            </a:lvl3pPr>
            <a:lvl4pPr marL="2254746" indent="0">
              <a:buNone/>
              <a:defRPr sz="2600" b="1"/>
            </a:lvl4pPr>
            <a:lvl5pPr marL="3006327" indent="0">
              <a:buNone/>
              <a:defRPr sz="2600" b="1"/>
            </a:lvl5pPr>
            <a:lvl6pPr marL="3757910" indent="0">
              <a:buNone/>
              <a:defRPr sz="2600" b="1"/>
            </a:lvl6pPr>
            <a:lvl7pPr marL="4509492" indent="0">
              <a:buNone/>
              <a:defRPr sz="2600" b="1"/>
            </a:lvl7pPr>
            <a:lvl8pPr marL="5261073" indent="0">
              <a:buNone/>
              <a:defRPr sz="2600" b="1"/>
            </a:lvl8pPr>
            <a:lvl9pPr marL="6012656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5" y="4958917"/>
            <a:ext cx="10908508" cy="9009303"/>
          </a:xfrm>
        </p:spPr>
        <p:txBody>
          <a:bodyPr/>
          <a:lstStyle>
            <a:lvl1pPr>
              <a:defRPr sz="40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1569" y="3500201"/>
            <a:ext cx="10912794" cy="145871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51582" indent="0">
              <a:buNone/>
              <a:defRPr sz="3300" b="1"/>
            </a:lvl2pPr>
            <a:lvl3pPr marL="1503164" indent="0">
              <a:buNone/>
              <a:defRPr sz="2900" b="1"/>
            </a:lvl3pPr>
            <a:lvl4pPr marL="2254746" indent="0">
              <a:buNone/>
              <a:defRPr sz="2600" b="1"/>
            </a:lvl4pPr>
            <a:lvl5pPr marL="3006327" indent="0">
              <a:buNone/>
              <a:defRPr sz="2600" b="1"/>
            </a:lvl5pPr>
            <a:lvl6pPr marL="3757910" indent="0">
              <a:buNone/>
              <a:defRPr sz="2600" b="1"/>
            </a:lvl6pPr>
            <a:lvl7pPr marL="4509492" indent="0">
              <a:buNone/>
              <a:defRPr sz="2600" b="1"/>
            </a:lvl7pPr>
            <a:lvl8pPr marL="5261073" indent="0">
              <a:buNone/>
              <a:defRPr sz="2600" b="1"/>
            </a:lvl8pPr>
            <a:lvl9pPr marL="6012656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1569" y="4958917"/>
            <a:ext cx="10912794" cy="9009303"/>
          </a:xfrm>
        </p:spPr>
        <p:txBody>
          <a:bodyPr/>
          <a:lstStyle>
            <a:lvl1pPr>
              <a:defRPr sz="40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4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7" y="622579"/>
            <a:ext cx="8122444" cy="264958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638" y="622585"/>
            <a:ext cx="13801726" cy="13345641"/>
          </a:xfrm>
        </p:spPr>
        <p:txBody>
          <a:bodyPr/>
          <a:lstStyle>
            <a:lvl1pPr>
              <a:defRPr sz="5300"/>
            </a:lvl1pPr>
            <a:lvl2pPr>
              <a:defRPr sz="4600"/>
            </a:lvl2pPr>
            <a:lvl3pPr>
              <a:defRPr sz="40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4447" y="3272167"/>
            <a:ext cx="8122444" cy="10696058"/>
          </a:xfrm>
        </p:spPr>
        <p:txBody>
          <a:bodyPr/>
          <a:lstStyle>
            <a:lvl1pPr marL="0" indent="0">
              <a:buNone/>
              <a:defRPr sz="2300"/>
            </a:lvl1pPr>
            <a:lvl2pPr marL="751582" indent="0">
              <a:buNone/>
              <a:defRPr sz="2000"/>
            </a:lvl2pPr>
            <a:lvl3pPr marL="1503164" indent="0">
              <a:buNone/>
              <a:defRPr sz="1700"/>
            </a:lvl3pPr>
            <a:lvl4pPr marL="2254746" indent="0">
              <a:buNone/>
              <a:defRPr sz="1500"/>
            </a:lvl4pPr>
            <a:lvl5pPr marL="3006327" indent="0">
              <a:buNone/>
              <a:defRPr sz="1500"/>
            </a:lvl5pPr>
            <a:lvl6pPr marL="3757910" indent="0">
              <a:buNone/>
              <a:defRPr sz="1500"/>
            </a:lvl6pPr>
            <a:lvl7pPr marL="4509492" indent="0">
              <a:buNone/>
              <a:defRPr sz="1500"/>
            </a:lvl7pPr>
            <a:lvl8pPr marL="5261073" indent="0">
              <a:buNone/>
              <a:defRPr sz="1500"/>
            </a:lvl8pPr>
            <a:lvl9pPr marL="601265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9179" y="10945815"/>
            <a:ext cx="14813280" cy="1292215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39179" y="1397184"/>
            <a:ext cx="14813280" cy="9382125"/>
          </a:xfrm>
        </p:spPr>
        <p:txBody>
          <a:bodyPr/>
          <a:lstStyle>
            <a:lvl1pPr marL="0" indent="0">
              <a:buNone/>
              <a:defRPr sz="5300"/>
            </a:lvl1pPr>
            <a:lvl2pPr marL="751582" indent="0">
              <a:buNone/>
              <a:defRPr sz="4600"/>
            </a:lvl2pPr>
            <a:lvl3pPr marL="1503164" indent="0">
              <a:buNone/>
              <a:defRPr sz="4000"/>
            </a:lvl3pPr>
            <a:lvl4pPr marL="2254746" indent="0">
              <a:buNone/>
              <a:defRPr sz="3300"/>
            </a:lvl4pPr>
            <a:lvl5pPr marL="3006327" indent="0">
              <a:buNone/>
              <a:defRPr sz="3300"/>
            </a:lvl5pPr>
            <a:lvl6pPr marL="3757910" indent="0">
              <a:buNone/>
              <a:defRPr sz="3300"/>
            </a:lvl6pPr>
            <a:lvl7pPr marL="4509492" indent="0">
              <a:buNone/>
              <a:defRPr sz="3300"/>
            </a:lvl7pPr>
            <a:lvl8pPr marL="5261073" indent="0">
              <a:buNone/>
              <a:defRPr sz="3300"/>
            </a:lvl8pPr>
            <a:lvl9pPr marL="6012656" indent="0">
              <a:buNone/>
              <a:defRPr sz="3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9179" y="12238032"/>
            <a:ext cx="14813280" cy="1835160"/>
          </a:xfrm>
        </p:spPr>
        <p:txBody>
          <a:bodyPr/>
          <a:lstStyle>
            <a:lvl1pPr marL="0" indent="0">
              <a:buNone/>
              <a:defRPr sz="2300"/>
            </a:lvl1pPr>
            <a:lvl2pPr marL="751582" indent="0">
              <a:buNone/>
              <a:defRPr sz="2000"/>
            </a:lvl2pPr>
            <a:lvl3pPr marL="1503164" indent="0">
              <a:buNone/>
              <a:defRPr sz="1700"/>
            </a:lvl3pPr>
            <a:lvl4pPr marL="2254746" indent="0">
              <a:buNone/>
              <a:defRPr sz="1500"/>
            </a:lvl4pPr>
            <a:lvl5pPr marL="3006327" indent="0">
              <a:buNone/>
              <a:defRPr sz="1500"/>
            </a:lvl5pPr>
            <a:lvl6pPr marL="3757910" indent="0">
              <a:buNone/>
              <a:defRPr sz="1500"/>
            </a:lvl6pPr>
            <a:lvl7pPr marL="4509492" indent="0">
              <a:buNone/>
              <a:defRPr sz="1500"/>
            </a:lvl7pPr>
            <a:lvl8pPr marL="5261073" indent="0">
              <a:buNone/>
              <a:defRPr sz="1500"/>
            </a:lvl8pPr>
            <a:lvl9pPr marL="601265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4444" y="626205"/>
            <a:ext cx="22219921" cy="2606146"/>
          </a:xfrm>
          <a:prstGeom prst="rect">
            <a:avLst/>
          </a:prstGeom>
        </p:spPr>
        <p:txBody>
          <a:bodyPr vert="horz" lIns="150316" tIns="75158" rIns="150316" bIns="751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4444" y="3648606"/>
            <a:ext cx="22219921" cy="10319616"/>
          </a:xfrm>
          <a:prstGeom prst="rect">
            <a:avLst/>
          </a:prstGeom>
        </p:spPr>
        <p:txBody>
          <a:bodyPr vert="horz" lIns="150316" tIns="75158" rIns="150316" bIns="751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" y="14493068"/>
            <a:ext cx="5760720" cy="832520"/>
          </a:xfrm>
          <a:prstGeom prst="rect">
            <a:avLst/>
          </a:prstGeom>
        </p:spPr>
        <p:txBody>
          <a:bodyPr vert="horz" lIns="150316" tIns="75158" rIns="150316" bIns="75158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D007-2B41-47FD-8E4D-B18F9678C60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35344" y="14493068"/>
            <a:ext cx="7818121" cy="832520"/>
          </a:xfrm>
          <a:prstGeom prst="rect">
            <a:avLst/>
          </a:prstGeom>
        </p:spPr>
        <p:txBody>
          <a:bodyPr vert="horz" lIns="150316" tIns="75158" rIns="150316" bIns="75158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93640" y="14493068"/>
            <a:ext cx="5760720" cy="832520"/>
          </a:xfrm>
          <a:prstGeom prst="rect">
            <a:avLst/>
          </a:prstGeom>
        </p:spPr>
        <p:txBody>
          <a:bodyPr vert="horz" lIns="150316" tIns="75158" rIns="150316" bIns="7515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367B-36E2-4AF0-B353-3ECBF3EE5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503164" rtl="0" eaLnBrk="1" latinLnBrk="0" hangingPunct="1"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3686" indent="-563686" algn="l" defTabSz="1503164" rtl="0" eaLnBrk="1" latinLnBrk="0" hangingPunct="1">
        <a:spcBef>
          <a:spcPct val="20000"/>
        </a:spcBef>
        <a:buFont typeface="Arial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221321" indent="-469739" algn="l" defTabSz="1503164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2pPr>
      <a:lvl3pPr marL="1878955" indent="-375791" algn="l" defTabSz="150316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30537" indent="-375791" algn="l" defTabSz="1503164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82118" indent="-375791" algn="l" defTabSz="1503164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33701" indent="-375791" algn="l" defTabSz="150316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85283" indent="-375791" algn="l" defTabSz="150316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636864" indent="-375791" algn="l" defTabSz="150316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88447" indent="-375791" algn="l" defTabSz="150316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51582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164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54746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006327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57910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509492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261073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012656" algn="l" defTabSz="15031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Back%20to%20Pyramids.mp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WordArt 2">
            <a:extLst>
              <a:ext uri="{FF2B5EF4-FFF2-40B4-BE49-F238E27FC236}">
                <a16:creationId xmlns="" xmlns:a16="http://schemas.microsoft.com/office/drawing/2014/main" id="{85B9C58F-E036-6919-0A68-BEA4F0A8A9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35888" y="695900"/>
            <a:ext cx="22834167" cy="4343011"/>
          </a:xfrm>
          <a:prstGeom prst="rect">
            <a:avLst/>
          </a:prstGeom>
        </p:spPr>
        <p:txBody>
          <a:bodyPr wrap="none" lIns="193560" tIns="96780" rIns="193560" bIns="96780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9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9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MỪNG </a:t>
            </a:r>
            <a:r>
              <a:rPr lang="vi-VN" sz="9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QUÝ</a:t>
            </a:r>
            <a:r>
              <a:rPr lang="en-US" sz="9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THẦY, CÔ GIÁO ĐẾN DỰ GIỜ LỚP </a:t>
            </a:r>
          </a:p>
        </p:txBody>
      </p:sp>
      <p:sp>
        <p:nvSpPr>
          <p:cNvPr id="161795" name="Text Box 3">
            <a:extLst>
              <a:ext uri="{FF2B5EF4-FFF2-40B4-BE49-F238E27FC236}">
                <a16:creationId xmlns="" xmlns:a16="http://schemas.microsoft.com/office/drawing/2014/main" id="{41A8F239-CA99-6BE5-9ADB-309442DB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447" y="10928201"/>
            <a:ext cx="14401800" cy="311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560" tIns="96780" rIns="193560" bIns="9678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7600" b="1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</a:t>
            </a:r>
            <a:r>
              <a:rPr lang="vi-VN" altLang="vi-VN" sz="7600" b="1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áo viên</a:t>
            </a:r>
            <a:r>
              <a:rPr lang="en-US" altLang="vi-VN" sz="7600" b="1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vi-VN" sz="7600" b="1" dirty="0">
                <a:solidFill>
                  <a:srgbClr val="CC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Huỳnh Thị Diễm </a:t>
            </a:r>
            <a:r>
              <a:rPr lang="vi-VN" altLang="vi-VN" sz="7600" b="1" dirty="0">
                <a:solidFill>
                  <a:srgbClr val="CC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Kiều</a:t>
            </a:r>
          </a:p>
          <a:p>
            <a:pPr algn="ctr">
              <a:spcBef>
                <a:spcPct val="50000"/>
              </a:spcBef>
            </a:pPr>
            <a:r>
              <a:rPr lang="vi-VN" altLang="vi-VN" sz="76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 học: 2023-2024</a:t>
            </a:r>
            <a:endParaRPr lang="en-US" altLang="vi-VN" sz="7600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ong">
            <a:extLst>
              <a:ext uri="{FF2B5EF4-FFF2-40B4-BE49-F238E27FC236}">
                <a16:creationId xmlns="" xmlns:a16="http://schemas.microsoft.com/office/drawing/2014/main" id="{F85CBA6A-519A-BA00-94F9-6D4B32B7FE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8513411"/>
            <a:ext cx="3703320" cy="22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ong">
            <a:extLst>
              <a:ext uri="{FF2B5EF4-FFF2-40B4-BE49-F238E27FC236}">
                <a16:creationId xmlns="" xmlns:a16="http://schemas.microsoft.com/office/drawing/2014/main" id="{57A8A00C-2C99-B22F-E131-E158F85DB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655" y="6983508"/>
            <a:ext cx="3600450" cy="22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oa hong">
            <a:extLst>
              <a:ext uri="{FF2B5EF4-FFF2-40B4-BE49-F238E27FC236}">
                <a16:creationId xmlns="" xmlns:a16="http://schemas.microsoft.com/office/drawing/2014/main" id="{56E52846-865B-1BD3-A1AC-B6581078A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" y="10598326"/>
            <a:ext cx="4320540" cy="503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Text Box 8">
            <a:extLst>
              <a:ext uri="{FF2B5EF4-FFF2-40B4-BE49-F238E27FC236}">
                <a16:creationId xmlns="" xmlns:a16="http://schemas.microsoft.com/office/drawing/2014/main" id="{6571CF4B-19FD-051D-1E15-D5977324F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880" y="5212293"/>
            <a:ext cx="18928080" cy="162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560" tIns="96780" rIns="193560" bIns="9678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9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9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9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vi-VN" sz="9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9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9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9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Nhơn</a:t>
            </a:r>
            <a:r>
              <a:rPr lang="en-US" altLang="vi-VN" sz="9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9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</a:t>
            </a:r>
            <a:endParaRPr lang="en-US" altLang="vi-VN" sz="9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1" name="Text Box 9">
            <a:extLst>
              <a:ext uri="{FF2B5EF4-FFF2-40B4-BE49-F238E27FC236}">
                <a16:creationId xmlns="" xmlns:a16="http://schemas.microsoft.com/office/drawing/2014/main" id="{A32B3E22-7507-3EF1-E9C2-3D561FDB0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936" y="7519214"/>
            <a:ext cx="21486969" cy="518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560" tIns="96780" rIns="193560" bIns="96780">
            <a:spAutoFit/>
          </a:bodyPr>
          <a:lstStyle/>
          <a:p>
            <a:r>
              <a:rPr lang="en-US" altLang="vi-VN" sz="11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vi-VN" sz="88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vi-VN" sz="88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en-US" sz="8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8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8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9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9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9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vi-VN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với anh chị trong gia đình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altLang="vi-VN" sz="11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10" descr="Hoa hong">
            <a:extLst>
              <a:ext uri="{FF2B5EF4-FFF2-40B4-BE49-F238E27FC236}">
                <a16:creationId xmlns="" xmlns:a16="http://schemas.microsoft.com/office/drawing/2014/main" id="{FBA2CDDD-B7D3-F57E-6879-6751ECDE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260" y="9802010"/>
            <a:ext cx="4320540" cy="58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" descr="Ảnh động gif chim đẹp - Ảnh gif động vật">
            <a:extLst>
              <a:ext uri="{FF2B5EF4-FFF2-40B4-BE49-F238E27FC236}">
                <a16:creationId xmlns="" xmlns:a16="http://schemas.microsoft.com/office/drawing/2014/main" id="{F2964C78-1B77-6AC0-84B7-0ADEBEBDE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247" y="4029877"/>
            <a:ext cx="2880360" cy="277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6">
            <a:extLst>
              <a:ext uri="{FF2B5EF4-FFF2-40B4-BE49-F238E27FC236}">
                <a16:creationId xmlns="" xmlns:a16="http://schemas.microsoft.com/office/drawing/2014/main" id="{71E22F33-7B71-19A1-0348-A98D47CB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4575237"/>
            <a:ext cx="3176113" cy="42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6" descr="Hoa hong">
            <a:extLst>
              <a:ext uri="{FF2B5EF4-FFF2-40B4-BE49-F238E27FC236}">
                <a16:creationId xmlns="" xmlns:a16="http://schemas.microsoft.com/office/drawing/2014/main" id="{7CA318A4-9A3F-241B-87C5-FBF88061F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10902380"/>
            <a:ext cx="4320540" cy="54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6" descr="Hoa hong">
            <a:extLst>
              <a:ext uri="{FF2B5EF4-FFF2-40B4-BE49-F238E27FC236}">
                <a16:creationId xmlns="" xmlns:a16="http://schemas.microsoft.com/office/drawing/2014/main" id="{472AD1CA-E8EF-BB4A-6E37-A50B818C99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8" y="11061641"/>
            <a:ext cx="4320540" cy="503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6" descr="Hoa hong">
            <a:extLst>
              <a:ext uri="{FF2B5EF4-FFF2-40B4-BE49-F238E27FC236}">
                <a16:creationId xmlns="" xmlns:a16="http://schemas.microsoft.com/office/drawing/2014/main" id="{AD4CADED-18C1-1281-BF1A-63EC4C513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2" y="12314237"/>
            <a:ext cx="4320540" cy="41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6" descr="Hoa hong">
            <a:extLst>
              <a:ext uri="{FF2B5EF4-FFF2-40B4-BE49-F238E27FC236}">
                <a16:creationId xmlns="" xmlns:a16="http://schemas.microsoft.com/office/drawing/2014/main" id="{DA98CCD0-54F9-3C15-EA23-C914CDCAF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854" y="11115754"/>
            <a:ext cx="4320540" cy="49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0" descr="Hoa hong">
            <a:extLst>
              <a:ext uri="{FF2B5EF4-FFF2-40B4-BE49-F238E27FC236}">
                <a16:creationId xmlns="" xmlns:a16="http://schemas.microsoft.com/office/drawing/2014/main" id="{F35424BE-25F2-B0BA-A7F3-4FE8DDD691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870" y="9898532"/>
            <a:ext cx="4320540" cy="608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0" descr="Hoa hong">
            <a:extLst>
              <a:ext uri="{FF2B5EF4-FFF2-40B4-BE49-F238E27FC236}">
                <a16:creationId xmlns="" xmlns:a16="http://schemas.microsoft.com/office/drawing/2014/main" id="{16E4DE50-29BE-1A51-5C4F-7EE8CCB14B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480" y="11615763"/>
            <a:ext cx="4320540" cy="471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0" descr="Hoa hong">
            <a:extLst>
              <a:ext uri="{FF2B5EF4-FFF2-40B4-BE49-F238E27FC236}">
                <a16:creationId xmlns="" xmlns:a16="http://schemas.microsoft.com/office/drawing/2014/main" id="{F3F20562-AC96-4679-A9C2-25E362AE5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484" y="10928201"/>
            <a:ext cx="4320540" cy="583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WhitecornerFlower">
            <a:extLst>
              <a:ext uri="{FF2B5EF4-FFF2-40B4-BE49-F238E27FC236}">
                <a16:creationId xmlns="" xmlns:a16="http://schemas.microsoft.com/office/drawing/2014/main" id="{1B2D1D91-5428-63C8-D953-5B22357B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421603"/>
            <a:ext cx="2960728" cy="238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ar132.gif">
            <a:extLst>
              <a:ext uri="{FF2B5EF4-FFF2-40B4-BE49-F238E27FC236}">
                <a16:creationId xmlns="" xmlns:a16="http://schemas.microsoft.com/office/drawing/2014/main" id="{062D1088-C984-FF60-8506-1627D8536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67" y="58842"/>
            <a:ext cx="13784580" cy="6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3113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/>
      <p:bldP spid="161795" grpId="1"/>
      <p:bldP spid="161800" grpId="0"/>
      <p:bldP spid="1618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hite Wallpaper - Hình nền trắng - Hình nền máy tính đẹp di 2020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88800" cy="156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428"/>
            <a:ext cx="24801598" cy="1158779"/>
          </a:xfrm>
          <a:prstGeom prst="rect">
            <a:avLst/>
          </a:prstGeom>
          <a:noFill/>
        </p:spPr>
        <p:txBody>
          <a:bodyPr wrap="none" lIns="96012" tIns="48006" rIns="96012" bIns="48006" rtlCol="0">
            <a:spAutoFit/>
          </a:bodyPr>
          <a:lstStyle/>
          <a:p>
            <a:r>
              <a:rPr lang="en-US" sz="6900" b="1" dirty="0">
                <a:latin typeface="Times New Roman" pitchFamily="18" charset="0"/>
                <a:cs typeface="Times New Roman" pitchFamily="18" charset="0"/>
              </a:rPr>
              <a:t>b. Nêu những việc em nên làm với anh chị qua các tranh dưới đây</a:t>
            </a:r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8504236"/>
            <a:ext cx="11811000" cy="713263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60283" y="2173393"/>
            <a:ext cx="11879317" cy="633084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12115800" y="8504237"/>
            <a:ext cx="12573000" cy="710327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12400799" y="2173392"/>
            <a:ext cx="12288001" cy="655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57400" y="350837"/>
            <a:ext cx="20802600" cy="944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6890" y="10409237"/>
            <a:ext cx="21183600" cy="415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96012" tIns="48006" rIns="96012" bIns="48006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 anh đi học về, em chạy ra chào anh. Điều đó thể hiện em rất lễ phép với anh.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133600" y="579437"/>
            <a:ext cx="20269200" cy="937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6890" y="10409237"/>
            <a:ext cx="21183600" cy="415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96012" tIns="48006" rIns="96012" bIns="48006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vi-VN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 làm rơi hộp bút, em nhắc chị « Hộp bút của c rơi kìa!». Điều đó thể hiện em rất quan tâm đến anh chị.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0" y="274637"/>
            <a:ext cx="19507200" cy="990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6890" y="10409237"/>
            <a:ext cx="21183600" cy="415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96012" tIns="48006" rIns="96012" bIns="48006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vi-VN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8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 quà cho chị và nói «Em chúc mừng chị!». Việc làm này thể hiện em biết quan tâm, chia sẻ với chị.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0" y="198437"/>
            <a:ext cx="21858890" cy="967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6890" y="10409237"/>
            <a:ext cx="21183600" cy="415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96012" tIns="48006" rIns="96012" bIns="48006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8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8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vi-VN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thấy anh mệt, em sờ trán anh và nói: «Trán anh nóng thế?». Điều đó thể hiện em rất quan tâm đến anh.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55637"/>
            <a:ext cx="20878799" cy="136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96541" y="8626127"/>
            <a:ext cx="1481565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99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625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2990895_1173655219320678_69925097641116227_n.jpg (960×742) | Kids ..."/>
          <p:cNvSpPr>
            <a:spLocks noChangeAspect="1" noChangeArrowheads="1"/>
          </p:cNvSpPr>
          <p:nvPr/>
        </p:nvSpPr>
        <p:spPr bwMode="auto">
          <a:xfrm>
            <a:off x="420054" y="-329386"/>
            <a:ext cx="822960" cy="6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316" tIns="75158" rIns="150316" bIns="751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579871" y="1302925"/>
            <a:ext cx="8108929" cy="685843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722" y="1988768"/>
            <a:ext cx="8441271" cy="617259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8466992" y="1906400"/>
            <a:ext cx="8704385" cy="625495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8161358"/>
            <a:ext cx="7843836" cy="763000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7987712" y="8161359"/>
            <a:ext cx="8392359" cy="763000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16380071" y="8418548"/>
            <a:ext cx="8308729" cy="7372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2237"/>
            <a:ext cx="24688799" cy="2220608"/>
          </a:xfrm>
          <a:prstGeom prst="rect">
            <a:avLst/>
          </a:prstGeom>
          <a:noFill/>
        </p:spPr>
        <p:txBody>
          <a:bodyPr wrap="square" lIns="96012" tIns="48006" rIns="96012" bIns="48006" rtlCol="0">
            <a:spAutoFit/>
          </a:bodyPr>
          <a:lstStyle/>
          <a:p>
            <a:r>
              <a:rPr lang="en-US" sz="6900" b="1" dirty="0">
                <a:latin typeface="Times New Roman" pitchFamily="18" charset="0"/>
                <a:cs typeface="Times New Roman" pitchFamily="18" charset="0"/>
              </a:rPr>
              <a:t>a. Em có nhận xét gì về lời nói, việc làm của bạn trong mỗi tranh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9239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Cliparts, Vectors, And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0"/>
            <a:ext cx="24680917" cy="156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08396" y="4770437"/>
            <a:ext cx="1819440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199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237"/>
            <a:ext cx="24688799" cy="1158779"/>
          </a:xfrm>
          <a:prstGeom prst="rect">
            <a:avLst/>
          </a:prstGeom>
          <a:noFill/>
        </p:spPr>
        <p:txBody>
          <a:bodyPr wrap="square" lIns="96012" tIns="48006" rIns="96012" bIns="48006" rtlCol="0">
            <a:spAutoFit/>
          </a:bodyPr>
          <a:lstStyle/>
          <a:p>
            <a:r>
              <a:rPr lang="en-US" sz="6900" b="1" dirty="0">
                <a:latin typeface="Times New Roman" pitchFamily="18" charset="0"/>
                <a:cs typeface="Times New Roman" pitchFamily="18" charset="0"/>
              </a:rPr>
              <a:t>b. Em sẽ làm gì nếu em là bạn trong mỗi tình huống dưới đây?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31531" y="2230578"/>
            <a:ext cx="12909331" cy="633707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1" y1="22535" x2="93179" y2="20563"/>
                        <a14:foregroundMark x1="94485" y1="29577" x2="94485" y2="99437"/>
                        <a14:foregroundMark x1="59216" y1="39155" x2="93904" y2="22254"/>
                        <a14:foregroundMark x1="22206" y1="22254" x2="21771" y2="282"/>
                        <a14:foregroundMark x1="22061" y1="6479" x2="99129" y2="14366"/>
                        <a14:foregroundMark x1="5080" y1="22254" x2="2467" y2="98873"/>
                        <a14:foregroundMark x1="2467" y1="94930" x2="88244" y2="97465"/>
                        <a14:foregroundMark x1="39478" y1="90704" x2="42235" y2="85634"/>
                        <a14:foregroundMark x1="32946" y1="89577" x2="36430" y2="90704"/>
                        <a14:foregroundMark x1="57910" y1="28732" x2="93614" y2="354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63600" y="1341437"/>
            <a:ext cx="11125200" cy="72262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5715000" y="8229600"/>
            <a:ext cx="13154025" cy="7208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850" y="14025641"/>
            <a:ext cx="503375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 huống </a:t>
            </a:r>
            <a:r>
              <a:rPr lang="vi-VN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21" y="8567650"/>
            <a:ext cx="503375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 huống </a:t>
            </a:r>
            <a:r>
              <a:rPr lang="vi-VN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31000" y="8567650"/>
            <a:ext cx="503375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 huống </a:t>
            </a:r>
            <a:r>
              <a:rPr lang="vi-VN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ute Little Girl And Frame Royalty Free Cliparts, Vectors, 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251"/>
            <a:ext cx="24765000" cy="157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5928" y="4618037"/>
            <a:ext cx="17910672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algn="ctr">
              <a:lnSpc>
                <a:spcPct val="150000"/>
              </a:lnSpc>
            </a:pPr>
            <a:r>
              <a:rPr lang="vi-VN" sz="9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Đóng vai xử lí tình huống</a:t>
            </a:r>
            <a:endParaRPr lang="en-US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s is a set of PowerPoint background pictures with books and c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24688800" cy="156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5995" y="7644697"/>
            <a:ext cx="14778684" cy="3060272"/>
          </a:xfrm>
          <a:prstGeom prst="rect">
            <a:avLst/>
          </a:prstGeom>
          <a:noFill/>
        </p:spPr>
        <p:txBody>
          <a:bodyPr wrap="none" lIns="150316" tIns="75158" rIns="150316" bIns="751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18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KHỞI ĐỘNG</a:t>
            </a:r>
            <a:endParaRPr lang="en-US" sz="189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457635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order Design With Little Girl Illustration Royalty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-14397"/>
            <a:ext cx="24667779" cy="1565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90292" y="2332037"/>
            <a:ext cx="6825908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KHUYÊN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4609643"/>
            <a:ext cx="16762922" cy="7171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1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 chị em hòa thuận</a:t>
            </a:r>
          </a:p>
          <a:p>
            <a:r>
              <a:rPr lang="vi-VN" sz="1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thương, giúp đỡ nhau</a:t>
            </a:r>
          </a:p>
          <a:p>
            <a:r>
              <a:rPr lang="vi-VN" sz="1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 cảm sẽ bền lâu</a:t>
            </a:r>
          </a:p>
          <a:p>
            <a:r>
              <a:rPr lang="vi-VN" sz="1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thêm đầm ấm.</a:t>
            </a:r>
            <a:endParaRPr lang="en-US" sz="1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200703240335296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45"/>
            <a:ext cx="24688800" cy="156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Back to Pyramid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80360" y="10424583"/>
            <a:ext cx="822960" cy="6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674620" y="5038548"/>
            <a:ext cx="22014180" cy="57354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193560" tIns="96780" rIns="193560" bIns="9678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9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2395EE-829E-4967-A736-9144B3F4B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3" y="-317496"/>
            <a:ext cx="10971642" cy="50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884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audio>
          </p:childTnLst>
        </p:cTn>
      </p:par>
    </p:tnLst>
    <p:bldLst>
      <p:bldP spid="491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1" y="122237"/>
            <a:ext cx="10944301" cy="1059725"/>
          </a:xfrm>
          <a:prstGeom prst="rect">
            <a:avLst/>
          </a:prstGeom>
          <a:noFill/>
        </p:spPr>
        <p:txBody>
          <a:bodyPr wrap="none" lIns="150316" tIns="75158" rIns="150316" bIns="75158" rtlCol="0">
            <a:spAutoFit/>
          </a:bodyPr>
          <a:lstStyle/>
          <a:p>
            <a:r>
              <a:rPr lang="vi-VN" sz="5900" b="1" dirty="0">
                <a:latin typeface="Times New Roman" pitchFamily="18" charset="0"/>
                <a:cs typeface="Times New Roman" pitchFamily="18" charset="0"/>
              </a:rPr>
              <a:t>a. Cùng hát bài </a:t>
            </a:r>
            <a:r>
              <a:rPr lang="vi-VN" sz="5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anh khó đấy</a:t>
            </a:r>
            <a:endParaRPr lang="en-US" sz="59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àm Anh Khó Đấy - Tốp Ca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95" y="1417637"/>
            <a:ext cx="23994532" cy="139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986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Cartoon Kids And School Bus Frame Royalty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2" y="-1"/>
            <a:ext cx="24688800" cy="156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3786" y="5075237"/>
            <a:ext cx="18560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9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ÌNH THÀNH KIẾN THỨC MỚI</a:t>
            </a:r>
            <a:endParaRPr lang="en-US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27037"/>
            <a:ext cx="234827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latin typeface="+mj-lt"/>
              </a:rPr>
              <a:t>a. Xem tranh và nêu những việc anh chị nên làm đối với em nhỏ</a:t>
            </a:r>
            <a:endParaRPr lang="en-US" sz="6600" b="1" dirty="0"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189"/>
          <a:stretch/>
        </p:blipFill>
        <p:spPr>
          <a:xfrm>
            <a:off x="-1" y="1646238"/>
            <a:ext cx="12665951" cy="670559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/>
          <a:srcRect r="2581"/>
          <a:stretch/>
        </p:blipFill>
        <p:spPr>
          <a:xfrm>
            <a:off x="11563020" y="1528850"/>
            <a:ext cx="11506200" cy="670560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/>
          <a:srcRect l="2223" t="2338" b="23149"/>
          <a:stretch/>
        </p:blipFill>
        <p:spPr>
          <a:xfrm>
            <a:off x="-1" y="8351837"/>
            <a:ext cx="12665952" cy="728503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13411200" y="8123240"/>
            <a:ext cx="10820401" cy="71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3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189"/>
          <a:stretch/>
        </p:blipFill>
        <p:spPr>
          <a:xfrm>
            <a:off x="990600" y="0"/>
            <a:ext cx="20802600" cy="10714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855" y="11628437"/>
            <a:ext cx="22549945" cy="34163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</a:rPr>
              <a:t>Tranh 1: Anh đưa cho em cái bánh và nói « Anh để phần em này». Việc làm đó thể hiện anh quan tâm, nhường nhịn em.</a:t>
            </a:r>
          </a:p>
        </p:txBody>
      </p:sp>
    </p:spTree>
    <p:extLst>
      <p:ext uri="{BB962C8B-B14F-4D97-AF65-F5344CB8AC3E}">
        <p14:creationId xmlns:p14="http://schemas.microsoft.com/office/powerpoint/2010/main" val="25413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r="2581"/>
          <a:stretch/>
        </p:blipFill>
        <p:spPr>
          <a:xfrm>
            <a:off x="2359571" y="427037"/>
            <a:ext cx="199644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854" y="11628436"/>
            <a:ext cx="22549945" cy="34163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</a:rPr>
              <a:t>Tranh 2: Chị rủ em chơi gấu bông, chị nói</a:t>
            </a:r>
            <a:r>
              <a:rPr lang="en-US" sz="7200" b="1" dirty="0">
                <a:solidFill>
                  <a:srgbClr val="FF0000"/>
                </a:solidFill>
                <a:latin typeface="+mj-lt"/>
              </a:rPr>
              <a:t>: “</a:t>
            </a:r>
            <a:r>
              <a:rPr lang="vi-VN" sz="7200" b="1" dirty="0">
                <a:solidFill>
                  <a:srgbClr val="FF0000"/>
                </a:solidFill>
                <a:latin typeface="+mj-lt"/>
              </a:rPr>
              <a:t>Chị em mình cùng chơi nhé</a:t>
            </a:r>
            <a:r>
              <a:rPr lang="en-US" sz="7200" b="1" dirty="0">
                <a:solidFill>
                  <a:srgbClr val="FF0000"/>
                </a:solidFill>
                <a:latin typeface="+mj-lt"/>
              </a:rPr>
              <a:t>”</a:t>
            </a:r>
            <a:r>
              <a:rPr lang="vi-VN" sz="7200" b="1" dirty="0">
                <a:solidFill>
                  <a:srgbClr val="FF0000"/>
                </a:solidFill>
                <a:latin typeface="+mj-lt"/>
              </a:rPr>
              <a:t>. Việc này thể hiện chị biết nhường nhịn và hòa thuận với em.</a:t>
            </a:r>
          </a:p>
        </p:txBody>
      </p:sp>
    </p:spTree>
    <p:extLst>
      <p:ext uri="{BB962C8B-B14F-4D97-AF65-F5344CB8AC3E}">
        <p14:creationId xmlns:p14="http://schemas.microsoft.com/office/powerpoint/2010/main" val="151094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23" t="2338" b="23149"/>
          <a:stretch/>
        </p:blipFill>
        <p:spPr>
          <a:xfrm>
            <a:off x="2438400" y="579437"/>
            <a:ext cx="19126200" cy="10092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582" y="11469866"/>
            <a:ext cx="22549945" cy="34163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</a:rPr>
              <a:t>Tranh 3: Anh đang giặt khăn để rửa mặt cho em, anh nói</a:t>
            </a:r>
            <a:r>
              <a:rPr lang="en-US" sz="7200" b="1" dirty="0">
                <a:solidFill>
                  <a:srgbClr val="FF0000"/>
                </a:solidFill>
                <a:latin typeface="+mj-lt"/>
              </a:rPr>
              <a:t>: “</a:t>
            </a:r>
            <a:r>
              <a:rPr lang="vi-VN" sz="7200" b="1" dirty="0">
                <a:solidFill>
                  <a:srgbClr val="FF0000"/>
                </a:solidFill>
                <a:latin typeface="+mj-lt"/>
              </a:rPr>
              <a:t>Anh lau mặt cho em nào!</a:t>
            </a:r>
            <a:r>
              <a:rPr lang="en-US" sz="7200" b="1" dirty="0">
                <a:solidFill>
                  <a:srgbClr val="FF0000"/>
                </a:solidFill>
                <a:latin typeface="+mj-lt"/>
              </a:rPr>
              <a:t>”</a:t>
            </a:r>
            <a:r>
              <a:rPr lang="vi-VN" sz="7200" b="1" dirty="0">
                <a:solidFill>
                  <a:srgbClr val="FF0000"/>
                </a:solidFill>
                <a:latin typeface="+mj-lt"/>
              </a:rPr>
              <a:t>. Việc làm đó thể anh rất quan tâm và biết chăm sóc em.</a:t>
            </a:r>
          </a:p>
        </p:txBody>
      </p:sp>
    </p:spTree>
    <p:extLst>
      <p:ext uri="{BB962C8B-B14F-4D97-AF65-F5344CB8AC3E}">
        <p14:creationId xmlns:p14="http://schemas.microsoft.com/office/powerpoint/2010/main" val="32533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96" y="350837"/>
            <a:ext cx="18521363" cy="967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10866437"/>
            <a:ext cx="20040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+mj-lt"/>
              </a:rPr>
              <a:t>Tranh 4: Mẹ đang nấu cơm. Chị dỗ em và nói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: “</a:t>
            </a:r>
            <a:r>
              <a:rPr lang="vi-VN" sz="6600" b="1" dirty="0">
                <a:solidFill>
                  <a:srgbClr val="FF0000"/>
                </a:solidFill>
                <a:latin typeface="+mj-lt"/>
              </a:rPr>
              <a:t>Em ra đây với chị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”</a:t>
            </a:r>
            <a:r>
              <a:rPr lang="vi-VN" sz="6600" b="1" dirty="0">
                <a:solidFill>
                  <a:srgbClr val="FF0000"/>
                </a:solidFill>
                <a:latin typeface="+mj-lt"/>
              </a:rPr>
              <a:t>. Việc làm này thể hiện chị biết trông em, dỗ dành để em khỏi khóc.</a:t>
            </a:r>
          </a:p>
        </p:txBody>
      </p:sp>
    </p:spTree>
    <p:extLst>
      <p:ext uri="{BB962C8B-B14F-4D97-AF65-F5344CB8AC3E}">
        <p14:creationId xmlns:p14="http://schemas.microsoft.com/office/powerpoint/2010/main" val="32850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465</Words>
  <Application>Microsoft Office PowerPoint</Application>
  <PresentationFormat>Custom</PresentationFormat>
  <Paragraphs>36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KIEU</cp:lastModifiedBy>
  <cp:revision>24</cp:revision>
  <dcterms:created xsi:type="dcterms:W3CDTF">2020-08-26T00:54:00Z</dcterms:created>
  <dcterms:modified xsi:type="dcterms:W3CDTF">2024-04-24T08:57:48Z</dcterms:modified>
</cp:coreProperties>
</file>