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  <p:sldMasterId id="2147483673" r:id="rId3"/>
  </p:sldMasterIdLst>
  <p:notesMasterIdLst>
    <p:notesMasterId r:id="rId33"/>
  </p:notesMasterIdLst>
  <p:sldIdLst>
    <p:sldId id="276" r:id="rId4"/>
    <p:sldId id="258" r:id="rId5"/>
    <p:sldId id="257" r:id="rId6"/>
    <p:sldId id="302" r:id="rId7"/>
    <p:sldId id="588" r:id="rId8"/>
    <p:sldId id="291" r:id="rId9"/>
    <p:sldId id="573" r:id="rId10"/>
    <p:sldId id="298" r:id="rId11"/>
    <p:sldId id="586" r:id="rId12"/>
    <p:sldId id="308" r:id="rId13"/>
    <p:sldId id="310" r:id="rId14"/>
    <p:sldId id="576" r:id="rId15"/>
    <p:sldId id="587" r:id="rId16"/>
    <p:sldId id="582" r:id="rId17"/>
    <p:sldId id="311" r:id="rId18"/>
    <p:sldId id="312" r:id="rId19"/>
    <p:sldId id="313" r:id="rId20"/>
    <p:sldId id="583" r:id="rId21"/>
    <p:sldId id="578" r:id="rId22"/>
    <p:sldId id="314" r:id="rId23"/>
    <p:sldId id="296" r:id="rId24"/>
    <p:sldId id="575" r:id="rId25"/>
    <p:sldId id="299" r:id="rId26"/>
    <p:sldId id="315" r:id="rId27"/>
    <p:sldId id="579" r:id="rId28"/>
    <p:sldId id="317" r:id="rId29"/>
    <p:sldId id="288" r:id="rId30"/>
    <p:sldId id="584" r:id="rId31"/>
    <p:sldId id="273" r:id="rId32"/>
  </p:sldIdLst>
  <p:sldSz cx="9144000" cy="5143500" type="screen16x9"/>
  <p:notesSz cx="6858000" cy="9144000"/>
  <p:embeddedFontLst>
    <p:embeddedFont>
      <p:font typeface="DFPOP1-W9" panose="020B0604020202020204" charset="-128"/>
      <p:regular r:id="rId34"/>
    </p:embeddedFont>
    <p:embeddedFont>
      <p:font typeface="HP001 4 hàng" panose="020B0604020202020204" charset="0"/>
      <p:regular r:id="rId35"/>
      <p:bold r:id="rId36"/>
    </p:embeddedFont>
    <p:embeddedFont>
      <p:font typeface="HP001 5 hàng" panose="020B0604020202020204" charset="0"/>
      <p:regular r:id="rId37"/>
      <p:bold r:id="rId38"/>
    </p:embeddedFont>
  </p:embeddedFontLst>
  <p:custDataLst>
    <p:tags r:id="rId39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3F3A873-5E73-AF47-5168-60E826C34ABE}" name="Administrator" initials="A" userId="Administrato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F99FF"/>
    <a:srgbClr val="3333FF"/>
    <a:srgbClr val="920000"/>
    <a:srgbClr val="FF0000"/>
    <a:srgbClr val="FFFFCC"/>
    <a:srgbClr val="66FFFF"/>
    <a:srgbClr val="FFC000"/>
    <a:srgbClr val="F5663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91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gs" Target="tags/tag1.xml"/><Relationship Id="rId21" Type="http://schemas.openxmlformats.org/officeDocument/2006/relationships/slide" Target="slides/slide18.xml"/><Relationship Id="rId34" Type="http://schemas.openxmlformats.org/officeDocument/2006/relationships/font" Target="fonts/font1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4.fntdata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3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microsoft.com/office/2018/10/relationships/authors" Target="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2.fntdata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14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208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9266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178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F6CAB-9A0A-4926-864A-6FF66F1656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811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F6CAB-9A0A-4926-864A-6FF66F1656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593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F6CAB-9A0A-4926-864A-6FF66F1656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860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F6CAB-9A0A-4926-864A-6FF66F1656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938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6F6CAB-9A0A-4926-864A-6FF66F165620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9389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283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2025/5/16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926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2025/5/16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759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2025/5/16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826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2025/5/16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788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2025/5/16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306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2025/5/16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2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6" b="4281"/>
          <a:stretch>
            <a:fillRect/>
          </a:stretch>
        </p:blipFill>
        <p:spPr>
          <a:xfrm>
            <a:off x="-1" y="3645612"/>
            <a:ext cx="9144001" cy="149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21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2025/5/16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4821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2025/5/16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5449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2025/5/16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7456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2025/5/16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7338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728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3339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2938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4383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497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075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3553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6073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813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4392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743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2025/5/16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4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907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3.gif"/><Relationship Id="rId3" Type="http://schemas.openxmlformats.org/officeDocument/2006/relationships/image" Target="../media/image17.png"/><Relationship Id="rId7" Type="http://schemas.openxmlformats.org/officeDocument/2006/relationships/image" Target="../media/image9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2.png"/><Relationship Id="rId10" Type="http://schemas.openxmlformats.org/officeDocument/2006/relationships/image" Target="../media/image20.png"/><Relationship Id="rId4" Type="http://schemas.openxmlformats.org/officeDocument/2006/relationships/image" Target="../media/image1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gif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Relationship Id="rId14" Type="http://schemas.openxmlformats.org/officeDocument/2006/relationships/image" Target="../media/image3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8.png"/><Relationship Id="rId7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microsoft.com/office/2007/relationships/hdphoto" Target="../media/hdphoto1.wdp"/><Relationship Id="rId9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8.png"/><Relationship Id="rId3" Type="http://schemas.openxmlformats.org/officeDocument/2006/relationships/image" Target="../media/image17.png"/><Relationship Id="rId7" Type="http://schemas.openxmlformats.org/officeDocument/2006/relationships/image" Target="../media/image9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2.png"/><Relationship Id="rId10" Type="http://schemas.openxmlformats.org/officeDocument/2006/relationships/image" Target="../media/image20.png"/><Relationship Id="rId4" Type="http://schemas.openxmlformats.org/officeDocument/2006/relationships/image" Target="../media/image1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3.gif"/><Relationship Id="rId3" Type="http://schemas.openxmlformats.org/officeDocument/2006/relationships/image" Target="../media/image17.png"/><Relationship Id="rId7" Type="http://schemas.openxmlformats.org/officeDocument/2006/relationships/image" Target="../media/image9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2.png"/><Relationship Id="rId10" Type="http://schemas.openxmlformats.org/officeDocument/2006/relationships/image" Target="../media/image20.png"/><Relationship Id="rId4" Type="http://schemas.openxmlformats.org/officeDocument/2006/relationships/image" Target="../media/image1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49" y="-1195349"/>
            <a:ext cx="10638133" cy="8629791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-92925" y="331525"/>
            <a:ext cx="9533169" cy="4250323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138637" y="735429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TextBox 1"/>
          <p:cNvSpPr txBox="1">
            <a:spLocks noChangeArrowheads="1"/>
          </p:cNvSpPr>
          <p:nvPr/>
        </p:nvSpPr>
        <p:spPr bwMode="auto">
          <a:xfrm>
            <a:off x="1355813" y="932844"/>
            <a:ext cx="6667211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b="1" kern="0" noProof="0" dirty="0">
                <a:solidFill>
                  <a:prstClr val="black"/>
                </a:solidFill>
                <a:sym typeface="Arial"/>
              </a:rPr>
              <a:t>ỦY BAN NHÂN DÂN </a:t>
            </a: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  <a:sym typeface="Arial"/>
              </a:rPr>
              <a:t>TP. QUY NHƠN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  <a:sym typeface="Arial"/>
              </a:rPr>
              <a:t>TRƯỜNG </a:t>
            </a:r>
            <a:r>
              <a:rPr kumimoji="0" lang="en-US" altLang="en-US" sz="20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  <a:sym typeface="Arial"/>
              </a:rPr>
              <a:t>TIỂU HỌC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  <a:sym typeface="Arial"/>
              </a:rPr>
              <a:t> NHƠN LÝ</a:t>
            </a:r>
          </a:p>
        </p:txBody>
      </p:sp>
      <p:pic>
        <p:nvPicPr>
          <p:cNvPr id="30" name="Picture 13" descr="SPARKLES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32318">
            <a:off x="442119" y="1194991"/>
            <a:ext cx="68580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WordArt 4"/>
          <p:cNvSpPr>
            <a:spLocks noChangeArrowheads="1" noChangeShapeType="1" noTextEdit="1"/>
          </p:cNvSpPr>
          <p:nvPr/>
        </p:nvSpPr>
        <p:spPr bwMode="auto">
          <a:xfrm>
            <a:off x="728906" y="1991286"/>
            <a:ext cx="7741864" cy="619644"/>
          </a:xfrm>
          <a:prstGeom prst="rect">
            <a:avLst/>
          </a:prstGeom>
        </p:spPr>
        <p:txBody>
          <a:bodyPr wrap="none" lIns="51433" tIns="25716" rIns="51433" bIns="25716" fromWordArt="1">
            <a:prstTxWarp prst="textPlain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51432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10" dirty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  <a:sym typeface="Arial"/>
              </a:rPr>
              <a:t>CHÀO MỪNG QUÝ THẦY CÔ VỀ DỰ GIỜ</a:t>
            </a:r>
          </a:p>
        </p:txBody>
      </p: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1278432" y="2947955"/>
            <a:ext cx="6790456" cy="544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33" tIns="25716" rIns="51433" bIns="25716"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0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Môn: </a:t>
            </a:r>
            <a:r>
              <a:rPr lang="en-US" altLang="en-US" sz="3000" b="1" i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Đạo đức – Lớp </a:t>
            </a:r>
            <a:r>
              <a:rPr lang="en-US" altLang="en-US" sz="3200" b="1" i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2</a:t>
            </a:r>
            <a:r>
              <a:rPr lang="en-US" altLang="en-US" sz="3000" b="1" i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D</a:t>
            </a:r>
          </a:p>
        </p:txBody>
      </p: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1776335" y="3596911"/>
            <a:ext cx="5260380" cy="467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33" tIns="25716" rIns="51433" bIns="25716"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000099"/>
                </a:solidFill>
                <a:latin typeface="HP001 5 hàng" pitchFamily="34" charset="0"/>
                <a:cs typeface="Times New Roman" pitchFamily="18" charset="0"/>
                <a:sym typeface="Arial"/>
              </a:rPr>
              <a:t>Giáo viên: </a:t>
            </a:r>
            <a:r>
              <a:rPr lang="en-US" altLang="en-US" sz="2700" b="1" i="1" dirty="0">
                <a:solidFill>
                  <a:srgbClr val="000099"/>
                </a:solidFill>
                <a:latin typeface="HP001 5 hàng" pitchFamily="34" charset="0"/>
                <a:cs typeface="Times New Roman" pitchFamily="18" charset="0"/>
                <a:sym typeface="Arial"/>
              </a:rPr>
              <a:t>Dương Thị Thu Hiền</a:t>
            </a:r>
          </a:p>
        </p:txBody>
      </p:sp>
    </p:spTree>
    <p:extLst>
      <p:ext uri="{BB962C8B-B14F-4D97-AF65-F5344CB8AC3E}">
        <p14:creationId xmlns:p14="http://schemas.microsoft.com/office/powerpoint/2010/main" val="267831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32" grpId="0" autoUpdateAnimBg="0"/>
      <p:bldP spid="33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447685" y="131198"/>
            <a:ext cx="4990469" cy="461665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2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Đọc thơ và trả lời câu hỏi.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92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75982" y="980880"/>
            <a:ext cx="4213639" cy="1421928"/>
          </a:xfrm>
          <a:prstGeom prst="rect">
            <a:avLst/>
          </a:prstGeom>
          <a:solidFill>
            <a:srgbClr val="FF3300">
              <a:alpha val="25882"/>
            </a:srgb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con?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5B561C-1A66-79E4-84FA-5768A980C1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662" y="2790825"/>
            <a:ext cx="3720378" cy="2352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A2C3A5-6920-CD50-1258-DCD4DC103F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310" y="676518"/>
            <a:ext cx="3816927" cy="210725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75982" y="2778928"/>
            <a:ext cx="4213639" cy="1967718"/>
          </a:xfrm>
          <a:prstGeom prst="rect">
            <a:avLst/>
          </a:prstGeom>
          <a:solidFill>
            <a:srgbClr val="FF3300">
              <a:alpha val="25882"/>
            </a:srgb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đã bao giờ gặp phải tình huống như của bạn Mèo con chưa? </a:t>
            </a:r>
          </a:p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Em đã làm gì khi ấy?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05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47" y="727424"/>
            <a:ext cx="8892791" cy="29887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67775" y="1375427"/>
            <a:ext cx="527853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người lạ nhờ giúp đỡ, chúng ta cần bình tĩnh quan sát, giải quyết thông minh để tránh bị bắt cóc.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92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3105339"/>
            <a:ext cx="2264497" cy="2264497"/>
          </a:xfrm>
          <a:prstGeom prst="rect">
            <a:avLst/>
          </a:prstGeom>
        </p:spPr>
      </p:pic>
      <p:pic>
        <p:nvPicPr>
          <p:cNvPr id="39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2050"/>
            <a:ext cx="2454621" cy="245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77003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683" y="3169339"/>
            <a:ext cx="8911426" cy="1421928"/>
          </a:xfrm>
          <a:prstGeom prst="rect">
            <a:avLst/>
          </a:prstGeom>
          <a:solidFill>
            <a:schemeClr val="bg1"/>
          </a:solidFill>
          <a:ln w="28575">
            <a:solidFill>
              <a:srgbClr val="F56636"/>
            </a:solidFill>
          </a:ln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a. Những tình huống nào em cần tìm kiếm sự hỗ trợ khi tiếp xúc với người lạ?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lvl="0" algn="just">
              <a:lnSpc>
                <a:spcPct val="120000"/>
              </a:lnSpc>
              <a:defRPr/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b. Vì sao em cần tìm kiếm sự hỗ trợ trong những tình huống trên?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7576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79776" y="48453"/>
            <a:ext cx="8860952" cy="496867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69" y="833762"/>
            <a:ext cx="2757304" cy="16773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9173" y="833762"/>
            <a:ext cx="3528855" cy="16773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2909" y="833762"/>
            <a:ext cx="2415200" cy="17300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24886" y="2717157"/>
            <a:ext cx="5307862" cy="400110"/>
          </a:xfrm>
          <a:prstGeom prst="rect">
            <a:avLst/>
          </a:prstGeom>
          <a:solidFill>
            <a:srgbClr val="FF0000">
              <a:alpha val="18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2569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2574" y="3238612"/>
            <a:ext cx="8911426" cy="1383264"/>
          </a:xfrm>
          <a:prstGeom prst="rect">
            <a:avLst/>
          </a:prstGeom>
          <a:solidFill>
            <a:schemeClr val="bg1"/>
          </a:solidFill>
          <a:ln w="28575">
            <a:solidFill>
              <a:srgbClr val="F56636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 algn="just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ai?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trông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</a:p>
          <a:p>
            <a:pPr marL="342900" marR="0" lvl="0" indent="-342900" algn="just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 marL="342900" marR="0" lvl="0" indent="-342900" algn="just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Bạn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nhỏ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đang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làm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gì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khi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ấy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?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7576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79776" y="48453"/>
            <a:ext cx="8860952" cy="496867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68" y="833761"/>
            <a:ext cx="3103950" cy="2282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6545" y="833762"/>
            <a:ext cx="3304310" cy="22828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6164" y="833761"/>
            <a:ext cx="2840181" cy="228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3FAD9-A103-EDA0-9257-497BBCFCD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2CA737-8100-AFD2-8750-A569515E78C6}"/>
              </a:ext>
            </a:extLst>
          </p:cNvPr>
          <p:cNvSpPr txBox="1"/>
          <p:nvPr/>
        </p:nvSpPr>
        <p:spPr>
          <a:xfrm>
            <a:off x="96683" y="3169340"/>
            <a:ext cx="8764269" cy="978729"/>
          </a:xfrm>
          <a:prstGeom prst="rect">
            <a:avLst/>
          </a:prstGeom>
          <a:solidFill>
            <a:schemeClr val="bg1"/>
          </a:solidFill>
          <a:ln w="28575">
            <a:solidFill>
              <a:srgbClr val="F5663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  Những tình huống nào em cần tìm kiếm sự hỗ trợ khi tiếp xúc với người lạ?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E5409E-C852-9B55-E748-CBBD9EB31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7576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FB3A66-671A-AE7F-01D3-869CF7175A26}"/>
              </a:ext>
            </a:extLst>
          </p:cNvPr>
          <p:cNvSpPr/>
          <p:nvPr/>
        </p:nvSpPr>
        <p:spPr>
          <a:xfrm>
            <a:off x="0" y="442446"/>
            <a:ext cx="8860952" cy="496867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5A5EFF-8573-E79A-FD72-B5FFC7E7CD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69" y="987766"/>
            <a:ext cx="2757304" cy="16773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4DD784-8F71-F909-80D1-683BC3D4E8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9173" y="987766"/>
            <a:ext cx="3528855" cy="16773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BD91CD-E6FB-A682-66B1-3B87DAC21F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2909" y="991386"/>
            <a:ext cx="2415200" cy="173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70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7576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0" y="169929"/>
            <a:ext cx="8860952" cy="496867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0695" y="1459404"/>
            <a:ext cx="6310257" cy="3103297"/>
          </a:xfrm>
          <a:prstGeom prst="rect">
            <a:avLst/>
          </a:prstGeom>
        </p:spPr>
      </p:pic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6353D4A1-2487-6374-E503-C1BF2FAF2B0D}"/>
              </a:ext>
            </a:extLst>
          </p:cNvPr>
          <p:cNvSpPr/>
          <p:nvPr/>
        </p:nvSpPr>
        <p:spPr>
          <a:xfrm>
            <a:off x="67377" y="2473399"/>
            <a:ext cx="2357438" cy="1251954"/>
          </a:xfrm>
          <a:prstGeom prst="flowChartProcess">
            <a:avLst/>
          </a:prstGeom>
          <a:solidFill>
            <a:srgbClr val="FFFFCC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2CA737-8100-AFD2-8750-A569515E78C6}"/>
              </a:ext>
            </a:extLst>
          </p:cNvPr>
          <p:cNvSpPr txBox="1"/>
          <p:nvPr/>
        </p:nvSpPr>
        <p:spPr>
          <a:xfrm>
            <a:off x="419725" y="782300"/>
            <a:ext cx="8137134" cy="496867"/>
          </a:xfrm>
          <a:prstGeom prst="rect">
            <a:avLst/>
          </a:prstGeom>
          <a:solidFill>
            <a:schemeClr val="bg1"/>
          </a:solidFill>
          <a:ln w="28575">
            <a:solidFill>
              <a:srgbClr val="F56636"/>
            </a:solidFill>
          </a:ln>
        </p:spPr>
        <p:txBody>
          <a:bodyPr wrap="square" rtlCol="0">
            <a:spAutoFit/>
          </a:bodyPr>
          <a:lstStyle/>
          <a:p>
            <a:pPr marR="0" lvl="0" algn="just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Vì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sao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bạn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nhỏ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cần tìm kiếm sự hỗ trợ trong tình huống này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26229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7576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0" y="171795"/>
            <a:ext cx="8860952" cy="496867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7438" y="1437224"/>
            <a:ext cx="6893719" cy="3490912"/>
          </a:xfrm>
          <a:prstGeom prst="rect">
            <a:avLst/>
          </a:prstGeom>
        </p:spPr>
      </p:pic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FBAF89F6-D4BE-E84E-CCE5-AF5F3934631B}"/>
              </a:ext>
            </a:extLst>
          </p:cNvPr>
          <p:cNvSpPr/>
          <p:nvPr/>
        </p:nvSpPr>
        <p:spPr>
          <a:xfrm>
            <a:off x="0" y="1684127"/>
            <a:ext cx="2357438" cy="1251954"/>
          </a:xfrm>
          <a:prstGeom prst="flowChartProcess">
            <a:avLst/>
          </a:prstGeom>
          <a:solidFill>
            <a:srgbClr val="FFFFCC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2CA737-8100-AFD2-8750-A569515E78C6}"/>
              </a:ext>
            </a:extLst>
          </p:cNvPr>
          <p:cNvSpPr txBox="1"/>
          <p:nvPr/>
        </p:nvSpPr>
        <p:spPr>
          <a:xfrm>
            <a:off x="404734" y="782300"/>
            <a:ext cx="8152125" cy="496867"/>
          </a:xfrm>
          <a:prstGeom prst="rect">
            <a:avLst/>
          </a:prstGeom>
          <a:solidFill>
            <a:schemeClr val="bg1"/>
          </a:solidFill>
          <a:ln w="28575">
            <a:solidFill>
              <a:srgbClr val="F56636"/>
            </a:solidFill>
          </a:ln>
        </p:spPr>
        <p:txBody>
          <a:bodyPr wrap="square" rtlCol="0">
            <a:spAutoFit/>
          </a:bodyPr>
          <a:lstStyle/>
          <a:p>
            <a:pPr marR="0" lvl="0" algn="just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Vì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sao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bạn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nhỏ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cần tìm kiếm sự hỗ trợ trong tình huống này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67509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7576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134754" y="184071"/>
            <a:ext cx="8860952" cy="496867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132" y="1501543"/>
            <a:ext cx="6950868" cy="3551722"/>
          </a:xfrm>
          <a:prstGeom prst="rect">
            <a:avLst/>
          </a:prstGeom>
        </p:spPr>
      </p:pic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99B664B5-F6CC-F7CD-950F-FE3DF484DF76}"/>
              </a:ext>
            </a:extLst>
          </p:cNvPr>
          <p:cNvSpPr/>
          <p:nvPr/>
        </p:nvSpPr>
        <p:spPr>
          <a:xfrm>
            <a:off x="0" y="1684127"/>
            <a:ext cx="2357438" cy="1251954"/>
          </a:xfrm>
          <a:prstGeom prst="flowChartProcess">
            <a:avLst/>
          </a:prstGeom>
          <a:solidFill>
            <a:srgbClr val="FFFFCC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2CA737-8100-AFD2-8750-A569515E78C6}"/>
              </a:ext>
            </a:extLst>
          </p:cNvPr>
          <p:cNvSpPr txBox="1"/>
          <p:nvPr/>
        </p:nvSpPr>
        <p:spPr>
          <a:xfrm>
            <a:off x="434715" y="836088"/>
            <a:ext cx="8163501" cy="496867"/>
          </a:xfrm>
          <a:prstGeom prst="rect">
            <a:avLst/>
          </a:prstGeom>
          <a:solidFill>
            <a:schemeClr val="bg1"/>
          </a:solidFill>
          <a:ln w="28575">
            <a:solidFill>
              <a:srgbClr val="F56636"/>
            </a:solidFill>
          </a:ln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v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ì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sao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bạn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nhỏ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cần tìm kiếm sự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hỗ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41482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2FB47-8995-2399-34CB-D721FC82D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8BB660-634A-0713-D99B-BC30C37EEF77}"/>
              </a:ext>
            </a:extLst>
          </p:cNvPr>
          <p:cNvSpPr txBox="1"/>
          <p:nvPr/>
        </p:nvSpPr>
        <p:spPr>
          <a:xfrm>
            <a:off x="151869" y="3055611"/>
            <a:ext cx="8764269" cy="978729"/>
          </a:xfrm>
          <a:prstGeom prst="rect">
            <a:avLst/>
          </a:prstGeom>
          <a:solidFill>
            <a:schemeClr val="bg1"/>
          </a:solidFill>
          <a:ln w="28575">
            <a:solidFill>
              <a:srgbClr val="F56636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Bạn nhỏ trong ba tình huống trên đều cần tìm kiếm sự hỗ trợ để được an toàn.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7C276C-0DFA-8886-CCB9-EAFE0AA88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7576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9BA003-D6AC-EBFD-43F8-032521867C31}"/>
              </a:ext>
            </a:extLst>
          </p:cNvPr>
          <p:cNvSpPr/>
          <p:nvPr/>
        </p:nvSpPr>
        <p:spPr>
          <a:xfrm>
            <a:off x="0" y="104146"/>
            <a:ext cx="8860952" cy="496867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  <a:defRPr/>
            </a:pP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E90D79-6226-9011-0E37-C9F55DA4E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69" y="975932"/>
            <a:ext cx="2757304" cy="16773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45D91C-FA8A-536E-8315-A11D0B799E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4621" y="975932"/>
            <a:ext cx="3528855" cy="16773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DBAE32-02AB-6F96-26F2-AC8888217C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3476" y="949581"/>
            <a:ext cx="2415200" cy="173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30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7576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24203" y="272660"/>
            <a:ext cx="8860952" cy="496867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451137-9D93-96AD-C461-89525F444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38" y="1304700"/>
            <a:ext cx="2995731" cy="24340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973F45B-F3D7-7CAD-DDB9-FCF7BB5D33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3082" y="1304700"/>
            <a:ext cx="2877836" cy="24340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647B1BF-FCE0-7E42-F8F7-245F90BE7E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3323" y="1354712"/>
            <a:ext cx="2811832" cy="2434076"/>
          </a:xfrm>
          <a:prstGeom prst="rect">
            <a:avLst/>
          </a:prstGeom>
        </p:spPr>
      </p:pic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E5D84081-12C7-2BAF-6EE9-D1F6C4B3CC6A}"/>
              </a:ext>
            </a:extLst>
          </p:cNvPr>
          <p:cNvSpPr/>
          <p:nvPr/>
        </p:nvSpPr>
        <p:spPr>
          <a:xfrm>
            <a:off x="299381" y="3962983"/>
            <a:ext cx="8156672" cy="650739"/>
          </a:xfrm>
          <a:prstGeom prst="flowChartProcess">
            <a:avLst/>
          </a:prstGeom>
          <a:solidFill>
            <a:srgbClr val="FFFFCC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16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743700" y="0"/>
            <a:ext cx="2592324" cy="514350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71AF9AB-F36E-C764-5807-94AF5B44DB48}"/>
              </a:ext>
            </a:extLst>
          </p:cNvPr>
          <p:cNvSpPr txBox="1"/>
          <p:nvPr/>
        </p:nvSpPr>
        <p:spPr>
          <a:xfrm>
            <a:off x="1322799" y="1276350"/>
            <a:ext cx="562525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BAY CAO TIẾNG HÁT ƯỚC MƠ</a:t>
            </a:r>
            <a:endParaRPr lang="vi-VN" sz="2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CA776AE5-1609-72CC-8239-2172BA2CDFA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525" y="54027"/>
            <a:ext cx="1272273" cy="877494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id="{A78A28FA-9EF4-D9C4-F97B-81D5C82E836B}"/>
              </a:ext>
            </a:extLst>
          </p:cNvPr>
          <p:cNvSpPr/>
          <p:nvPr/>
        </p:nvSpPr>
        <p:spPr>
          <a:xfrm>
            <a:off x="0" y="4496765"/>
            <a:ext cx="9144000" cy="646736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85AEDEE-8046-7418-D602-0E6D9273AEC1}"/>
              </a:ext>
            </a:extLst>
          </p:cNvPr>
          <p:cNvSpPr/>
          <p:nvPr/>
        </p:nvSpPr>
        <p:spPr>
          <a:xfrm>
            <a:off x="6400800" y="4629150"/>
            <a:ext cx="2667000" cy="51435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defRPr/>
            </a:pPr>
            <a:endParaRPr lang="vi-VN" sz="9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6FBED3C-A668-81AA-C219-C2501A9DB12E}"/>
              </a:ext>
            </a:extLst>
          </p:cNvPr>
          <p:cNvSpPr/>
          <p:nvPr/>
        </p:nvSpPr>
        <p:spPr>
          <a:xfrm>
            <a:off x="3238500" y="4662704"/>
            <a:ext cx="2667000" cy="51435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defRPr/>
            </a:pPr>
            <a:endParaRPr lang="vi-VN" sz="9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9D68FD6E-84F9-6B59-8353-E2EA7459B96B}"/>
              </a:ext>
            </a:extLst>
          </p:cNvPr>
          <p:cNvSpPr/>
          <p:nvPr/>
        </p:nvSpPr>
        <p:spPr>
          <a:xfrm>
            <a:off x="381000" y="4612061"/>
            <a:ext cx="2667000" cy="51435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defRPr/>
            </a:pPr>
            <a:endParaRPr lang="vi-VN" sz="9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76138267-92EB-27EF-B20E-795DD1662C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4895850"/>
            <a:ext cx="4762500" cy="24765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A5791A8-B6EF-5D76-5EAE-F3536B6E1F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648201" y="4895850"/>
            <a:ext cx="4495800" cy="247650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07536B7B-310C-059F-A370-25F5C3FD712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-85997" y="4089199"/>
            <a:ext cx="1396095" cy="1087855"/>
          </a:xfrm>
          <a:prstGeom prst="rect">
            <a:avLst/>
          </a:prstGeom>
        </p:spPr>
      </p:pic>
      <p:pic>
        <p:nvPicPr>
          <p:cNvPr id="12" name="Picture 24">
            <a:extLst>
              <a:ext uri="{FF2B5EF4-FFF2-40B4-BE49-F238E27FC236}">
                <a16:creationId xmlns:a16="http://schemas.microsoft.com/office/drawing/2014/main" id="{F2D36DAC-C9D0-886B-6FED-02202419C73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2912439"/>
            <a:ext cx="2931839" cy="2095500"/>
          </a:xfrm>
          <a:prstGeom prst="rect">
            <a:avLst/>
          </a:prstGeom>
        </p:spPr>
      </p:pic>
      <p:pic>
        <p:nvPicPr>
          <p:cNvPr id="13" name="SAO EM THƯƠNG THẦY VÀ MẾN CÔ">
            <a:hlinkClick r:id="" action="ppaction://media"/>
            <a:extLst>
              <a:ext uri="{FF2B5EF4-FFF2-40B4-BE49-F238E27FC236}">
                <a16:creationId xmlns:a16="http://schemas.microsoft.com/office/drawing/2014/main" id="{934D857E-9630-C332-8256-958F98CC8E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0" y="-1"/>
            <a:ext cx="9119804" cy="512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92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99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822352" y="1269999"/>
            <a:ext cx="3905088" cy="1147854"/>
          </a:xfrm>
          <a:prstGeom prst="roundRect">
            <a:avLst/>
          </a:prstGeom>
          <a:solidFill>
            <a:srgbClr val="66FFFF">
              <a:alpha val="18039"/>
            </a:srgbClr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giãy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giụa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,…).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887686" y="2613660"/>
            <a:ext cx="3839754" cy="1511300"/>
          </a:xfrm>
          <a:prstGeom prst="roundRect">
            <a:avLst/>
          </a:prstGeom>
          <a:solidFill>
            <a:srgbClr val="66FFFF">
              <a:alpha val="18039"/>
            </a:srgbClr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nhẹn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3" name="Flowchart: Process 12"/>
          <p:cNvSpPr/>
          <p:nvPr/>
        </p:nvSpPr>
        <p:spPr>
          <a:xfrm>
            <a:off x="447040" y="2097927"/>
            <a:ext cx="2968505" cy="1031466"/>
          </a:xfrm>
          <a:prstGeom prst="flowChartProcess">
            <a:avLst/>
          </a:prstGeom>
          <a:solidFill>
            <a:srgbClr val="FFFFCC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/>
          <p:cNvCxnSpPr>
            <a:stCxn id="13" idx="3"/>
            <a:endCxn id="9" idx="1"/>
          </p:cNvCxnSpPr>
          <p:nvPr/>
        </p:nvCxnSpPr>
        <p:spPr>
          <a:xfrm flipV="1">
            <a:off x="3362961" y="1843926"/>
            <a:ext cx="1459391" cy="7697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3"/>
            <a:endCxn id="10" idx="1"/>
          </p:cNvCxnSpPr>
          <p:nvPr/>
        </p:nvCxnSpPr>
        <p:spPr>
          <a:xfrm>
            <a:off x="3362961" y="2613660"/>
            <a:ext cx="1524725" cy="7001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7576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/>
          <p:cNvSpPr/>
          <p:nvPr/>
        </p:nvSpPr>
        <p:spPr>
          <a:xfrm>
            <a:off x="82446" y="205603"/>
            <a:ext cx="8860952" cy="496867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3998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822352" y="1381759"/>
            <a:ext cx="3905088" cy="1147854"/>
          </a:xfrm>
          <a:prstGeom prst="roundRect">
            <a:avLst/>
          </a:prstGeom>
          <a:solidFill>
            <a:srgbClr val="66FFFF">
              <a:alpha val="18039"/>
            </a:srgbClr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 rèn luyện, giữ gìn để có sức khoẻ tốt (tập thể dục thường xuyên) </a:t>
            </a:r>
            <a:endParaRPr lang="en-US" sz="240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887686" y="2725420"/>
            <a:ext cx="3839754" cy="1528946"/>
          </a:xfrm>
          <a:prstGeom prst="roundRect">
            <a:avLst/>
          </a:prstGeom>
          <a:solidFill>
            <a:srgbClr val="66FFFF">
              <a:alpha val="18039"/>
            </a:srgbClr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 chỉ học tập để có  những kiến thức, kĩ năng, bài học giúp ứng phó hiệu quả với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284813" y="1889760"/>
            <a:ext cx="3185409" cy="1671319"/>
          </a:xfrm>
          <a:prstGeom prst="flowChartProcess">
            <a:avLst/>
          </a:prstGeom>
          <a:solidFill>
            <a:srgbClr val="FFFFCC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Muốn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sức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khỏe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cxnSp>
        <p:nvCxnSpPr>
          <p:cNvPr id="15" name="Straight Arrow Connector 14"/>
          <p:cNvCxnSpPr>
            <a:cxnSpLocks/>
            <a:stCxn id="13" idx="3"/>
            <a:endCxn id="9" idx="1"/>
          </p:cNvCxnSpPr>
          <p:nvPr/>
        </p:nvCxnSpPr>
        <p:spPr>
          <a:xfrm flipV="1">
            <a:off x="3470222" y="1955686"/>
            <a:ext cx="1352130" cy="7697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cxnSpLocks/>
            <a:stCxn id="13" idx="3"/>
            <a:endCxn id="10" idx="1"/>
          </p:cNvCxnSpPr>
          <p:nvPr/>
        </p:nvCxnSpPr>
        <p:spPr>
          <a:xfrm>
            <a:off x="3470222" y="2725420"/>
            <a:ext cx="1417464" cy="7644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7576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/>
          <p:cNvSpPr/>
          <p:nvPr/>
        </p:nvSpPr>
        <p:spPr>
          <a:xfrm>
            <a:off x="193990" y="195091"/>
            <a:ext cx="8860952" cy="496867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0067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43" y="-91481"/>
            <a:ext cx="8839200" cy="5108420"/>
          </a:xfrm>
          <a:prstGeom prst="rect">
            <a:avLst/>
          </a:prstGeom>
        </p:spPr>
      </p:pic>
      <p:pic>
        <p:nvPicPr>
          <p:cNvPr id="37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72" y="3105338"/>
            <a:ext cx="2264497" cy="2264497"/>
          </a:xfrm>
          <a:prstGeom prst="rect">
            <a:avLst/>
          </a:prstGeom>
        </p:spPr>
      </p:pic>
      <p:pic>
        <p:nvPicPr>
          <p:cNvPr id="39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457" y="1782966"/>
            <a:ext cx="2454621" cy="24546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3F3842-6C2A-8953-9A0A-8BAD03A1BBD1}"/>
              </a:ext>
            </a:extLst>
          </p:cNvPr>
          <p:cNvSpPr txBox="1"/>
          <p:nvPr/>
        </p:nvSpPr>
        <p:spPr>
          <a:xfrm>
            <a:off x="2207792" y="947025"/>
            <a:ext cx="5232358" cy="3031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Khi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tĩnh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tỉnh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táo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xấu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Em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1696529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8592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0" y="225813"/>
            <a:ext cx="9144000" cy="461665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386" y="829637"/>
            <a:ext cx="6502400" cy="225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0790" y="3095184"/>
            <a:ext cx="5080000" cy="18203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372" y="2529007"/>
            <a:ext cx="552630" cy="5526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882" y="2373084"/>
            <a:ext cx="649532" cy="6495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234" y="2398952"/>
            <a:ext cx="649532" cy="6495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805" y="4265985"/>
            <a:ext cx="649532" cy="6495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586" y="4265985"/>
            <a:ext cx="649532" cy="6495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917" y="4265985"/>
            <a:ext cx="649532" cy="6495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683" y="2525050"/>
            <a:ext cx="552630" cy="5526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38137" y="2106885"/>
            <a:ext cx="1751984" cy="197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96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8592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0" y="272660"/>
            <a:ext cx="9144000" cy="461665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180893-0647-043D-09BA-2526615288D2}"/>
              </a:ext>
            </a:extLst>
          </p:cNvPr>
          <p:cNvSpPr txBox="1"/>
          <p:nvPr/>
        </p:nvSpPr>
        <p:spPr>
          <a:xfrm>
            <a:off x="684531" y="1610168"/>
            <a:ext cx="8764269" cy="4616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Em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BB5104-6814-CECE-86C3-1D982627D33C}"/>
              </a:ext>
            </a:extLst>
          </p:cNvPr>
          <p:cNvSpPr txBox="1"/>
          <p:nvPr/>
        </p:nvSpPr>
        <p:spPr>
          <a:xfrm>
            <a:off x="988996" y="2071833"/>
            <a:ext cx="5981782" cy="193899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just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89DCE8-9CD6-677F-2182-1C234AC4216B}"/>
              </a:ext>
            </a:extLst>
          </p:cNvPr>
          <p:cNvSpPr/>
          <p:nvPr/>
        </p:nvSpPr>
        <p:spPr>
          <a:xfrm>
            <a:off x="4870383" y="875198"/>
            <a:ext cx="3676851" cy="400110"/>
          </a:xfrm>
          <a:prstGeom prst="rect">
            <a:avLst/>
          </a:prstGeom>
          <a:solidFill>
            <a:srgbClr val="FF0000">
              <a:alpha val="18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Hoạt động nhóm đôi</a:t>
            </a:r>
          </a:p>
        </p:txBody>
      </p:sp>
    </p:spTree>
    <p:extLst>
      <p:ext uri="{BB962C8B-B14F-4D97-AF65-F5344CB8AC3E}">
        <p14:creationId xmlns:p14="http://schemas.microsoft.com/office/powerpoint/2010/main" val="37751060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882" y="-216451"/>
            <a:ext cx="9641763" cy="5108420"/>
          </a:xfrm>
          <a:prstGeom prst="rect">
            <a:avLst/>
          </a:prstGeom>
        </p:spPr>
      </p:pic>
      <p:pic>
        <p:nvPicPr>
          <p:cNvPr id="37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72" y="3105338"/>
            <a:ext cx="2264497" cy="2264497"/>
          </a:xfrm>
          <a:prstGeom prst="rect">
            <a:avLst/>
          </a:prstGeom>
        </p:spPr>
      </p:pic>
      <p:pic>
        <p:nvPicPr>
          <p:cNvPr id="39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457" y="1782966"/>
            <a:ext cx="2454621" cy="24546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7B316A-6266-7D46-F102-85048CF52385}"/>
              </a:ext>
            </a:extLst>
          </p:cNvPr>
          <p:cNvSpPr txBox="1"/>
          <p:nvPr/>
        </p:nvSpPr>
        <p:spPr>
          <a:xfrm>
            <a:off x="1600175" y="691924"/>
            <a:ext cx="6219877" cy="32916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2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Không</a:t>
            </a:r>
            <a:r>
              <a:rPr lang="en-US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nói chuyện, nhận quà, đi theo, làm theo người lạ. Trong </a:t>
            </a:r>
            <a:r>
              <a:rPr lang="en-US" sz="2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</a:t>
            </a:r>
            <a:r>
              <a:rPr lang="en-US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hiểm</a:t>
            </a:r>
            <a:r>
              <a:rPr lang="en-US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2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2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2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kiếm</a:t>
            </a:r>
            <a:r>
              <a:rPr lang="en-US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đỡ</a:t>
            </a:r>
            <a:r>
              <a:rPr lang="en-US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lang="en-US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kiếm</a:t>
            </a:r>
            <a:r>
              <a:rPr lang="en-US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trợ</a:t>
            </a:r>
            <a:r>
              <a:rPr lang="en-US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</a:t>
            </a:r>
            <a:r>
              <a:rPr lang="en-US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kêu</a:t>
            </a:r>
            <a:r>
              <a:rPr lang="en-US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thoát</a:t>
            </a:r>
            <a:r>
              <a:rPr lang="en-US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hiểm</a:t>
            </a:r>
            <a:r>
              <a:rPr lang="en-US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</a:t>
            </a:r>
            <a:r>
              <a:rPr lang="en-US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20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94721"/>
      </p:ext>
    </p:extLst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8592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" y="272660"/>
            <a:ext cx="3393440" cy="19133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80" y="2550947"/>
            <a:ext cx="3312160" cy="176783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434080" y="760763"/>
            <a:ext cx="5750560" cy="430887"/>
          </a:xfrm>
          <a:prstGeom prst="rect">
            <a:avLst/>
          </a:prstGeom>
          <a:solidFill>
            <a:srgbClr val="FF0000">
              <a:alpha val="18000"/>
            </a:srgbClr>
          </a:solidFill>
        </p:spPr>
        <p:txBody>
          <a:bodyPr wrap="square">
            <a:spAutoFit/>
          </a:bodyPr>
          <a:lstStyle/>
          <a:p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Em sẽ nói gì với người em định nhờ giúp đỡ?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429744-D64C-2F6D-9268-63D224C3E9D6}"/>
              </a:ext>
            </a:extLst>
          </p:cNvPr>
          <p:cNvSpPr txBox="1"/>
          <p:nvPr/>
        </p:nvSpPr>
        <p:spPr>
          <a:xfrm>
            <a:off x="3688080" y="3196372"/>
            <a:ext cx="5334000" cy="869469"/>
          </a:xfrm>
          <a:prstGeom prst="rect">
            <a:avLst/>
          </a:prstGeom>
          <a:solidFill>
            <a:schemeClr val="bg1"/>
          </a:solidFill>
          <a:ln w="28575">
            <a:solidFill>
              <a:srgbClr val="F56636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đỡ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88080" y="1751305"/>
            <a:ext cx="5334000" cy="869469"/>
          </a:xfrm>
          <a:prstGeom prst="rect">
            <a:avLst/>
          </a:prstGeom>
          <a:solidFill>
            <a:schemeClr val="bg1"/>
          </a:solidFill>
          <a:ln w="28575">
            <a:solidFill>
              <a:srgbClr val="F56636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nhờ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đỡ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724265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31" y="156925"/>
            <a:ext cx="8839200" cy="5108420"/>
          </a:xfrm>
          <a:prstGeom prst="rect">
            <a:avLst/>
          </a:prstGeom>
        </p:spPr>
      </p:pic>
      <p:pic>
        <p:nvPicPr>
          <p:cNvPr id="37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72" y="3105338"/>
            <a:ext cx="2264497" cy="2264497"/>
          </a:xfrm>
          <a:prstGeom prst="rect">
            <a:avLst/>
          </a:prstGeom>
        </p:spPr>
      </p:pic>
      <p:pic>
        <p:nvPicPr>
          <p:cNvPr id="39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457" y="1782966"/>
            <a:ext cx="2454621" cy="24546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21431" y="1050541"/>
            <a:ext cx="5410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cộc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lốc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xấc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xược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chịu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nghe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ấy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muốn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Sau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rõ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ấy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tránh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rủi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56687070"/>
      </p:ext>
    </p:extLst>
  </p:cSld>
  <p:clrMapOvr>
    <a:masterClrMapping/>
  </p:clrMapOvr>
  <p:transition spd="slow">
    <p:comb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4" y="-314350"/>
            <a:ext cx="8839200" cy="5457850"/>
          </a:xfrm>
          <a:prstGeom prst="rect">
            <a:avLst/>
          </a:prstGeom>
        </p:spPr>
      </p:pic>
      <p:pic>
        <p:nvPicPr>
          <p:cNvPr id="37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72" y="3105338"/>
            <a:ext cx="2264497" cy="2264497"/>
          </a:xfrm>
          <a:prstGeom prst="rect">
            <a:avLst/>
          </a:prstGeom>
        </p:spPr>
      </p:pic>
      <p:pic>
        <p:nvPicPr>
          <p:cNvPr id="39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457" y="1782966"/>
            <a:ext cx="2454621" cy="24546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21431" y="944837"/>
            <a:ext cx="541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Qua tiết học giúp em hiểu được điều gì?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34804" y="1406502"/>
            <a:ext cx="5410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Các em hãy 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cẩn thận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 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cảnh giác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 những người có dấu hiệu không đáng tin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cậy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nên tiếp xúc với người lạ, không nghe theo lời người lạ. Cần rèn luyện 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sức khỏe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 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trí thông minh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 ứng phó với những điều không may mắn xảy ra.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0529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1975891" y="1978152"/>
            <a:ext cx="4932619" cy="1777036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Chúc</a:t>
            </a:r>
            <a:r>
              <a:rPr lang="en-US" altLang="zh-CN" sz="60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60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con </a:t>
            </a:r>
          </a:p>
          <a:p>
            <a:pPr algn="ctr"/>
            <a:r>
              <a:rPr lang="en-US" altLang="zh-CN" sz="600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chăm</a:t>
            </a:r>
            <a:r>
              <a:rPr lang="en-US" altLang="zh-CN" sz="60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ngoan</a:t>
            </a:r>
            <a:r>
              <a:rPr lang="en-US" altLang="zh-CN" sz="60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60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giỏi</a:t>
            </a:r>
            <a:endParaRPr lang="zh-CN" altLang="en-US" sz="60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74" y="3561139"/>
            <a:ext cx="2341475" cy="13290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198334" y="0"/>
            <a:ext cx="7167742" cy="2203969"/>
            <a:chOff x="2571122" y="-11017"/>
            <a:chExt cx="4027385" cy="169148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566"/>
            <a:stretch>
              <a:fillRect/>
            </a:stretch>
          </p:blipFill>
          <p:spPr>
            <a:xfrm>
              <a:off x="2571122" y="-11017"/>
              <a:ext cx="4027385" cy="1691488"/>
            </a:xfrm>
            <a:prstGeom prst="rect">
              <a:avLst/>
            </a:prstGeom>
          </p:spPr>
        </p:pic>
        <p:sp>
          <p:nvSpPr>
            <p:cNvPr id="63" name="任意多边形 62"/>
            <p:cNvSpPr/>
            <p:nvPr/>
          </p:nvSpPr>
          <p:spPr>
            <a:xfrm>
              <a:off x="3545323" y="-11017"/>
              <a:ext cx="2016389" cy="929518"/>
            </a:xfrm>
            <a:custGeom>
              <a:avLst/>
              <a:gdLst>
                <a:gd name="connsiteX0" fmla="*/ 0 w 2016389"/>
                <a:gd name="connsiteY0" fmla="*/ 0 h 929518"/>
                <a:gd name="connsiteX1" fmla="*/ 2016389 w 2016389"/>
                <a:gd name="connsiteY1" fmla="*/ 0 h 929518"/>
                <a:gd name="connsiteX2" fmla="*/ 2004547 w 2016389"/>
                <a:gd name="connsiteY2" fmla="*/ 117467 h 929518"/>
                <a:gd name="connsiteX3" fmla="*/ 1008194 w 2016389"/>
                <a:gd name="connsiteY3" fmla="*/ 929518 h 929518"/>
                <a:gd name="connsiteX4" fmla="*/ 11841 w 2016389"/>
                <a:gd name="connsiteY4" fmla="*/ 117467 h 929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6389" h="929518">
                  <a:moveTo>
                    <a:pt x="0" y="0"/>
                  </a:moveTo>
                  <a:lnTo>
                    <a:pt x="2016389" y="0"/>
                  </a:lnTo>
                  <a:lnTo>
                    <a:pt x="2004547" y="117467"/>
                  </a:lnTo>
                  <a:cubicBezTo>
                    <a:pt x="1909714" y="580904"/>
                    <a:pt x="1499666" y="929518"/>
                    <a:pt x="1008194" y="929518"/>
                  </a:cubicBezTo>
                  <a:cubicBezTo>
                    <a:pt x="516722" y="929518"/>
                    <a:pt x="106674" y="580904"/>
                    <a:pt x="11841" y="1174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135318" y="3435861"/>
            <a:ext cx="727695" cy="1297460"/>
            <a:chOff x="1135318" y="3435861"/>
            <a:chExt cx="727695" cy="1297460"/>
          </a:xfrm>
        </p:grpSpPr>
        <p:sp>
          <p:nvSpPr>
            <p:cNvPr id="31" name="任意多边形 30"/>
            <p:cNvSpPr/>
            <p:nvPr/>
          </p:nvSpPr>
          <p:spPr>
            <a:xfrm>
              <a:off x="1198333" y="3435861"/>
              <a:ext cx="222543" cy="1297460"/>
            </a:xfrm>
            <a:custGeom>
              <a:avLst/>
              <a:gdLst>
                <a:gd name="connsiteX0" fmla="*/ 222543 w 222543"/>
                <a:gd name="connsiteY0" fmla="*/ 0 h 1297460"/>
                <a:gd name="connsiteX1" fmla="*/ 121 w 222543"/>
                <a:gd name="connsiteY1" fmla="*/ 556054 h 1297460"/>
                <a:gd name="connsiteX2" fmla="*/ 197830 w 222543"/>
                <a:gd name="connsiteY2" fmla="*/ 1297460 h 129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543" h="1297460">
                  <a:moveTo>
                    <a:pt x="222543" y="0"/>
                  </a:moveTo>
                  <a:cubicBezTo>
                    <a:pt x="113391" y="169905"/>
                    <a:pt x="4240" y="339811"/>
                    <a:pt x="121" y="556054"/>
                  </a:cubicBezTo>
                  <a:cubicBezTo>
                    <a:pt x="-3998" y="772297"/>
                    <a:pt x="96916" y="1034878"/>
                    <a:pt x="197830" y="1297460"/>
                  </a:cubicBezTo>
                </a:path>
              </a:pathLst>
            </a:custGeom>
            <a:noFill/>
            <a:ln w="69850">
              <a:solidFill>
                <a:srgbClr val="8CB8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3" name="组合 42"/>
            <p:cNvGrpSpPr/>
            <p:nvPr/>
          </p:nvGrpSpPr>
          <p:grpSpPr>
            <a:xfrm rot="2799594" flipH="1">
              <a:off x="1311940" y="3686900"/>
              <a:ext cx="374451" cy="727695"/>
              <a:chOff x="1403445" y="-3477919"/>
              <a:chExt cx="1048883" cy="2455261"/>
            </a:xfrm>
          </p:grpSpPr>
          <p:sp>
            <p:nvSpPr>
              <p:cNvPr id="44" name="任意多边形 43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8CB8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" name="任意多边形 44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8" name="组合 27"/>
          <p:cNvGrpSpPr/>
          <p:nvPr/>
        </p:nvGrpSpPr>
        <p:grpSpPr>
          <a:xfrm>
            <a:off x="2156611" y="3576941"/>
            <a:ext cx="1083686" cy="1349498"/>
            <a:chOff x="2598800" y="3634808"/>
            <a:chExt cx="1083686" cy="1349498"/>
          </a:xfrm>
        </p:grpSpPr>
        <p:sp>
          <p:nvSpPr>
            <p:cNvPr id="32" name="任意多边形 31"/>
            <p:cNvSpPr/>
            <p:nvPr/>
          </p:nvSpPr>
          <p:spPr>
            <a:xfrm>
              <a:off x="3433800" y="3634808"/>
              <a:ext cx="248686" cy="1349498"/>
            </a:xfrm>
            <a:custGeom>
              <a:avLst/>
              <a:gdLst>
                <a:gd name="connsiteX0" fmla="*/ 222543 w 222543"/>
                <a:gd name="connsiteY0" fmla="*/ 0 h 1297460"/>
                <a:gd name="connsiteX1" fmla="*/ 121 w 222543"/>
                <a:gd name="connsiteY1" fmla="*/ 556054 h 1297460"/>
                <a:gd name="connsiteX2" fmla="*/ 197830 w 222543"/>
                <a:gd name="connsiteY2" fmla="*/ 1297460 h 129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543" h="1297460">
                  <a:moveTo>
                    <a:pt x="222543" y="0"/>
                  </a:moveTo>
                  <a:cubicBezTo>
                    <a:pt x="113391" y="169905"/>
                    <a:pt x="4240" y="339811"/>
                    <a:pt x="121" y="556054"/>
                  </a:cubicBezTo>
                  <a:cubicBezTo>
                    <a:pt x="-3998" y="772297"/>
                    <a:pt x="96916" y="1034878"/>
                    <a:pt x="197830" y="1297460"/>
                  </a:cubicBezTo>
                </a:path>
              </a:pathLst>
            </a:custGeom>
            <a:noFill/>
            <a:ln w="69850">
              <a:solidFill>
                <a:srgbClr val="679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 rot="17656456">
              <a:off x="2830273" y="3854729"/>
              <a:ext cx="490740" cy="953686"/>
              <a:chOff x="1403445" y="-3477919"/>
              <a:chExt cx="1048883" cy="2455261"/>
            </a:xfrm>
          </p:grpSpPr>
          <p:sp>
            <p:nvSpPr>
              <p:cNvPr id="47" name="任意多边形 46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679C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8" name="任意多边形 47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6002410" y="3544690"/>
            <a:ext cx="1148102" cy="1399280"/>
            <a:chOff x="5375189" y="3719384"/>
            <a:chExt cx="1148102" cy="1399280"/>
          </a:xfrm>
        </p:grpSpPr>
        <p:sp>
          <p:nvSpPr>
            <p:cNvPr id="34" name="任意多边形 33"/>
            <p:cNvSpPr/>
            <p:nvPr/>
          </p:nvSpPr>
          <p:spPr>
            <a:xfrm>
              <a:off x="5375189" y="3719384"/>
              <a:ext cx="260765" cy="1399280"/>
            </a:xfrm>
            <a:custGeom>
              <a:avLst/>
              <a:gdLst>
                <a:gd name="connsiteX0" fmla="*/ 0 w 260765"/>
                <a:gd name="connsiteY0" fmla="*/ 0 h 1399280"/>
                <a:gd name="connsiteX1" fmla="*/ 259492 w 260765"/>
                <a:gd name="connsiteY1" fmla="*/ 716692 h 1399280"/>
                <a:gd name="connsiteX2" fmla="*/ 98854 w 260765"/>
                <a:gd name="connsiteY2" fmla="*/ 1322173 h 1399280"/>
                <a:gd name="connsiteX3" fmla="*/ 86497 w 260765"/>
                <a:gd name="connsiteY3" fmla="*/ 1371600 h 1399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765" h="1399280">
                  <a:moveTo>
                    <a:pt x="0" y="0"/>
                  </a:moveTo>
                  <a:cubicBezTo>
                    <a:pt x="121508" y="248165"/>
                    <a:pt x="243016" y="496330"/>
                    <a:pt x="259492" y="716692"/>
                  </a:cubicBezTo>
                  <a:cubicBezTo>
                    <a:pt x="275968" y="937054"/>
                    <a:pt x="127687" y="1213022"/>
                    <a:pt x="98854" y="1322173"/>
                  </a:cubicBezTo>
                  <a:cubicBezTo>
                    <a:pt x="70022" y="1431324"/>
                    <a:pt x="78259" y="1401462"/>
                    <a:pt x="86497" y="1371600"/>
                  </a:cubicBezTo>
                </a:path>
              </a:pathLst>
            </a:custGeom>
            <a:noFill/>
            <a:ln w="69850">
              <a:solidFill>
                <a:srgbClr val="679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2" name="组合 51"/>
            <p:cNvGrpSpPr/>
            <p:nvPr/>
          </p:nvGrpSpPr>
          <p:grpSpPr>
            <a:xfrm rot="3943544" flipH="1">
              <a:off x="5801078" y="3839658"/>
              <a:ext cx="490740" cy="953686"/>
              <a:chOff x="1403445" y="-3477919"/>
              <a:chExt cx="1048883" cy="2455261"/>
            </a:xfrm>
          </p:grpSpPr>
          <p:sp>
            <p:nvSpPr>
              <p:cNvPr id="53" name="任意多边形 52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679C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4" name="任意多边形 53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7520996" y="3429206"/>
            <a:ext cx="806183" cy="1260389"/>
            <a:chOff x="7520996" y="3429206"/>
            <a:chExt cx="806183" cy="1260389"/>
          </a:xfrm>
        </p:grpSpPr>
        <p:sp>
          <p:nvSpPr>
            <p:cNvPr id="35" name="任意多边形 34"/>
            <p:cNvSpPr/>
            <p:nvPr/>
          </p:nvSpPr>
          <p:spPr>
            <a:xfrm>
              <a:off x="7520996" y="3429206"/>
              <a:ext cx="328176" cy="1260389"/>
            </a:xfrm>
            <a:custGeom>
              <a:avLst/>
              <a:gdLst>
                <a:gd name="connsiteX0" fmla="*/ 45081 w 328176"/>
                <a:gd name="connsiteY0" fmla="*/ 0 h 1260389"/>
                <a:gd name="connsiteX1" fmla="*/ 20367 w 328176"/>
                <a:gd name="connsiteY1" fmla="*/ 568411 h 1260389"/>
                <a:gd name="connsiteX2" fmla="*/ 304573 w 328176"/>
                <a:gd name="connsiteY2" fmla="*/ 1037967 h 1260389"/>
                <a:gd name="connsiteX3" fmla="*/ 292216 w 328176"/>
                <a:gd name="connsiteY3" fmla="*/ 1260389 h 1260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8176" h="1260389">
                  <a:moveTo>
                    <a:pt x="45081" y="0"/>
                  </a:moveTo>
                  <a:cubicBezTo>
                    <a:pt x="11099" y="197708"/>
                    <a:pt x="-22882" y="395417"/>
                    <a:pt x="20367" y="568411"/>
                  </a:cubicBezTo>
                  <a:cubicBezTo>
                    <a:pt x="63616" y="741405"/>
                    <a:pt x="259265" y="922637"/>
                    <a:pt x="304573" y="1037967"/>
                  </a:cubicBezTo>
                  <a:cubicBezTo>
                    <a:pt x="349881" y="1153297"/>
                    <a:pt x="321048" y="1206843"/>
                    <a:pt x="292216" y="1260389"/>
                  </a:cubicBezTo>
                </a:path>
              </a:pathLst>
            </a:custGeom>
            <a:noFill/>
            <a:ln w="69850">
              <a:solidFill>
                <a:srgbClr val="8CB8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 rot="2799594" flipH="1">
              <a:off x="7776106" y="3648472"/>
              <a:ext cx="374451" cy="727695"/>
              <a:chOff x="1403445" y="-3477919"/>
              <a:chExt cx="1048883" cy="2455261"/>
            </a:xfrm>
          </p:grpSpPr>
          <p:sp>
            <p:nvSpPr>
              <p:cNvPr id="56" name="任意多边形 55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8CB8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" name="任意多边形 56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6" y="-3022"/>
            <a:ext cx="2545493" cy="2463792"/>
          </a:xfrm>
          <a:prstGeom prst="rect">
            <a:avLst/>
          </a:prstGeom>
        </p:spPr>
      </p:pic>
      <p:sp>
        <p:nvSpPr>
          <p:cNvPr id="62" name="矩形 61"/>
          <p:cNvSpPr/>
          <p:nvPr/>
        </p:nvSpPr>
        <p:spPr>
          <a:xfrm>
            <a:off x="3170057" y="74683"/>
            <a:ext cx="30299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Khởi động</a:t>
            </a:r>
            <a:endParaRPr lang="zh-CN" altLang="en-US" sz="40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231328" y="2289079"/>
            <a:ext cx="1951221" cy="1692000"/>
            <a:chOff x="2713578" y="2460770"/>
            <a:chExt cx="1951221" cy="1692000"/>
          </a:xfrm>
        </p:grpSpPr>
        <p:grpSp>
          <p:nvGrpSpPr>
            <p:cNvPr id="17" name="组合 16"/>
            <p:cNvGrpSpPr>
              <a:grpSpLocks noChangeAspect="1"/>
            </p:cNvGrpSpPr>
            <p:nvPr/>
          </p:nvGrpSpPr>
          <p:grpSpPr>
            <a:xfrm>
              <a:off x="2713578" y="2460770"/>
              <a:ext cx="1951221" cy="1692000"/>
              <a:chOff x="785114" y="-370703"/>
              <a:chExt cx="7225085" cy="6265224"/>
            </a:xfrm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19" name="椭圆 18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7" name="文本框 36"/>
            <p:cNvSpPr txBox="1"/>
            <p:nvPr/>
          </p:nvSpPr>
          <p:spPr>
            <a:xfrm>
              <a:off x="2888786" y="2972296"/>
              <a:ext cx="15270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algn="tl" rotWithShape="0">
                      <a:srgbClr val="0070C0"/>
                    </a:outerShdw>
                  </a:effectLst>
                  <a:cs typeface="+mn-ea"/>
                </a:defRPr>
              </a:lvl1pPr>
            </a:lstStyle>
            <a:p>
              <a:r>
                <a:rPr lang="en-US" altLang="zh-CN" sz="3200" dirty="0">
                  <a:pattFill prst="ltDnDiag">
                    <a:fgClr>
                      <a:srgbClr val="8CB823"/>
                    </a:fgClr>
                    <a:bgClr>
                      <a:srgbClr val="4CA420"/>
                    </a:bgClr>
                  </a:pattFill>
                  <a:effectLst>
                    <a:outerShdw dist="38100" dir="2700000" algn="tl" rotWithShape="0">
                      <a:srgbClr val="679C31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lạ</a:t>
              </a:r>
              <a:endParaRPr lang="zh-CN" altLang="en-US" sz="3200" dirty="0">
                <a:pattFill prst="ltDnDiag">
                  <a:fgClr>
                    <a:srgbClr val="8CB823"/>
                  </a:fgClr>
                  <a:bgClr>
                    <a:srgbClr val="4CA420"/>
                  </a:bgClr>
                </a:pattFill>
                <a:effectLst>
                  <a:outerShdw dist="38100" dir="2700000" algn="tl" rotWithShape="0">
                    <a:srgbClr val="679C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020549" y="2273181"/>
            <a:ext cx="1951219" cy="1692000"/>
            <a:chOff x="4473414" y="2589861"/>
            <a:chExt cx="1951219" cy="1692000"/>
          </a:xfrm>
        </p:grpSpPr>
        <p:grpSp>
          <p:nvGrpSpPr>
            <p:cNvPr id="20" name="组合 19"/>
            <p:cNvGrpSpPr>
              <a:grpSpLocks noChangeAspect="1"/>
            </p:cNvGrpSpPr>
            <p:nvPr/>
          </p:nvGrpSpPr>
          <p:grpSpPr>
            <a:xfrm>
              <a:off x="4473414" y="2589861"/>
              <a:ext cx="1951219" cy="1692000"/>
              <a:chOff x="785114" y="-370703"/>
              <a:chExt cx="7225085" cy="6265224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22" name="椭圆 21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8" name="文本框 37"/>
            <p:cNvSpPr txBox="1"/>
            <p:nvPr/>
          </p:nvSpPr>
          <p:spPr>
            <a:xfrm>
              <a:off x="4874035" y="3171652"/>
              <a:ext cx="11365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algn="tl" rotWithShape="0">
                      <a:srgbClr val="0070C0"/>
                    </a:outerShdw>
                  </a:effectLst>
                  <a:cs typeface="+mn-ea"/>
                </a:defRPr>
              </a:lvl1pPr>
            </a:lstStyle>
            <a:p>
              <a:r>
                <a:rPr lang="en-US" altLang="zh-CN" sz="2400" dirty="0">
                  <a:pattFill prst="ltDnDiag">
                    <a:fgClr>
                      <a:srgbClr val="FFC000"/>
                    </a:fgClr>
                    <a:bgClr>
                      <a:srgbClr val="FF6600"/>
                    </a:bgClr>
                  </a:pattFill>
                  <a:effectLst>
                    <a:outerShdw dist="38100" dir="2700000" algn="tl" rotWithShape="0">
                      <a:srgbClr val="A9250B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Người</a:t>
              </a:r>
              <a:endParaRPr lang="zh-CN" altLang="en-US" sz="2400" dirty="0">
                <a:pattFill prst="ltDnDiag">
                  <a:fgClr>
                    <a:srgbClr val="FFC000"/>
                  </a:fgClr>
                  <a:bgClr>
                    <a:srgbClr val="FF6600"/>
                  </a:bgClr>
                </a:pattFill>
                <a:effectLst>
                  <a:outerShdw dist="38100" dir="2700000" algn="tl" rotWithShape="0">
                    <a:srgbClr val="A9250B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677632" y="2142253"/>
            <a:ext cx="1951220" cy="1692000"/>
            <a:chOff x="6677632" y="2142253"/>
            <a:chExt cx="1951220" cy="1692000"/>
          </a:xfrm>
        </p:grpSpPr>
        <p:grpSp>
          <p:nvGrpSpPr>
            <p:cNvPr id="23" name="组合 22"/>
            <p:cNvGrpSpPr>
              <a:grpSpLocks noChangeAspect="1"/>
            </p:cNvGrpSpPr>
            <p:nvPr/>
          </p:nvGrpSpPr>
          <p:grpSpPr>
            <a:xfrm>
              <a:off x="6677632" y="2142253"/>
              <a:ext cx="1951220" cy="1692000"/>
              <a:chOff x="785114" y="-370703"/>
              <a:chExt cx="7225085" cy="6265224"/>
            </a:xfrm>
          </p:grpSpPr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25" name="椭圆 24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9" name="文本框 38"/>
            <p:cNvSpPr txBox="1"/>
            <p:nvPr/>
          </p:nvSpPr>
          <p:spPr>
            <a:xfrm>
              <a:off x="6978676" y="2730498"/>
              <a:ext cx="13491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algn="tl" rotWithShape="0">
                      <a:srgbClr val="0070C0"/>
                    </a:outerShdw>
                  </a:effectLst>
                  <a:cs typeface="+mn-ea"/>
                </a:defRPr>
              </a:lvl1pPr>
            </a:lstStyle>
            <a:p>
              <a:r>
                <a:rPr lang="en-US" altLang="zh-CN" sz="2400" dirty="0">
                  <a:pattFill prst="ltDnDiag">
                    <a:fgClr>
                      <a:srgbClr val="F56636"/>
                    </a:fgClr>
                    <a:bgClr>
                      <a:srgbClr val="EF2A19"/>
                    </a:bgClr>
                  </a:pattFill>
                  <a:effectLst>
                    <a:outerShdw dist="38100" dir="2700000" algn="tl" rotWithShape="0">
                      <a:srgbClr val="92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quen</a:t>
              </a:r>
              <a:endParaRPr lang="zh-CN" altLang="en-US" sz="2400" dirty="0">
                <a:pattFill prst="ltDnDiag">
                  <a:fgClr>
                    <a:srgbClr val="F56636"/>
                  </a:fgClr>
                  <a:bgClr>
                    <a:srgbClr val="EF2A19"/>
                  </a:bgClr>
                </a:pattFill>
                <a:effectLst>
                  <a:outerShdw dist="38100" dir="2700000" algn="tl" rotWithShape="0">
                    <a:srgbClr val="92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88492" y="2142253"/>
            <a:ext cx="1951220" cy="1692000"/>
            <a:chOff x="549842" y="2124409"/>
            <a:chExt cx="1951220" cy="1692000"/>
          </a:xfrm>
        </p:grpSpPr>
        <p:grpSp>
          <p:nvGrpSpPr>
            <p:cNvPr id="8" name="组合 7"/>
            <p:cNvGrpSpPr>
              <a:grpSpLocks noChangeAspect="1"/>
            </p:cNvGrpSpPr>
            <p:nvPr/>
          </p:nvGrpSpPr>
          <p:grpSpPr>
            <a:xfrm>
              <a:off x="549842" y="2124409"/>
              <a:ext cx="1951220" cy="1692000"/>
              <a:chOff x="785114" y="-370703"/>
              <a:chExt cx="7225085" cy="626522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10" name="椭圆 9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6" name="文本框 35"/>
            <p:cNvSpPr txBox="1"/>
            <p:nvPr/>
          </p:nvSpPr>
          <p:spPr>
            <a:xfrm>
              <a:off x="815713" y="2672177"/>
              <a:ext cx="14363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3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sx="101000" sy="101000" algn="tl" rotWithShape="0">
                      <a:srgbClr val="0070C0"/>
                    </a:outerShdw>
                  </a:effectLst>
                </a:defRPr>
              </a:lvl1pPr>
            </a:lstStyle>
            <a:p>
              <a:r>
                <a:rPr lang="en-US" altLang="zh-CN" sz="2400" dirty="0">
                  <a:effectLst>
                    <a:outerShdw dist="38100" dir="2700000" algn="tl" rotWithShape="0">
                      <a:srgbClr val="007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Người</a:t>
              </a:r>
              <a:endParaRPr lang="zh-CN" altLang="en-US" sz="2400" dirty="0">
                <a:effectLst>
                  <a:outerShdw dist="38100" dir="2700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42" name="图片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16" y="554185"/>
            <a:ext cx="2248544" cy="753135"/>
          </a:xfrm>
          <a:prstGeom prst="rect">
            <a:avLst/>
          </a:prstGeom>
        </p:spPr>
      </p:pic>
      <p:sp>
        <p:nvSpPr>
          <p:cNvPr id="58" name="矩形 8"/>
          <p:cNvSpPr/>
          <p:nvPr/>
        </p:nvSpPr>
        <p:spPr>
          <a:xfrm>
            <a:off x="273043" y="1372972"/>
            <a:ext cx="26341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>
                <a:solidFill>
                  <a:srgbClr val="A92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Trò chơi:</a:t>
            </a:r>
            <a:endParaRPr lang="zh-CN" altLang="en-US" sz="4800" dirty="0">
              <a:solidFill>
                <a:srgbClr val="A925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5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49" y="-1195349"/>
            <a:ext cx="10638133" cy="8629791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-92925" y="331525"/>
            <a:ext cx="9533169" cy="4250323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138637" y="735429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pic>
        <p:nvPicPr>
          <p:cNvPr id="30" name="Picture 13" descr="SPARKLES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32318">
            <a:off x="442119" y="1194991"/>
            <a:ext cx="68580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95">
            <a:extLst>
              <a:ext uri="{FF2B5EF4-FFF2-40B4-BE49-F238E27FC236}">
                <a16:creationId xmlns:a16="http://schemas.microsoft.com/office/drawing/2014/main" id="{BCAF1BF9-4304-0AE6-6B2F-006B1165D472}"/>
              </a:ext>
            </a:extLst>
          </p:cNvPr>
          <p:cNvSpPr txBox="1"/>
          <p:nvPr/>
        </p:nvSpPr>
        <p:spPr>
          <a:xfrm>
            <a:off x="3180292" y="1881331"/>
            <a:ext cx="3150934" cy="623601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6250"/>
                <a:gd name="adj2" fmla="val 404"/>
              </a:avLst>
            </a:prstTxWarp>
            <a:spAutoFit/>
          </a:bodyPr>
          <a:lstStyle/>
          <a:p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Đạo đức</a:t>
            </a:r>
            <a:endParaRPr lang="zh-CN" altLang="en-US" sz="4800" b="1" dirty="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B2A576-3C23-1623-56B3-AF0E92CF74B8}"/>
              </a:ext>
            </a:extLst>
          </p:cNvPr>
          <p:cNvSpPr txBox="1"/>
          <p:nvPr/>
        </p:nvSpPr>
        <p:spPr>
          <a:xfrm>
            <a:off x="2012751" y="2415841"/>
            <a:ext cx="6213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Chủ đề: Tìm kiếm sự hỗ trợ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0FF860-9285-E8C2-AB4F-93F3786A1B90}"/>
              </a:ext>
            </a:extLst>
          </p:cNvPr>
          <p:cNvSpPr txBox="1"/>
          <p:nvPr/>
        </p:nvSpPr>
        <p:spPr>
          <a:xfrm>
            <a:off x="860609" y="3022768"/>
            <a:ext cx="70351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Bài 7: Tiếp xúc với người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lạ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0897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772FB2-EAAD-1426-770E-B86804C0A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20436"/>
            <a:ext cx="4627416" cy="40627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EDAA8C-4E72-C6FE-6627-BED1B73641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6582" y="720436"/>
            <a:ext cx="4627417" cy="413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07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451195" y="48015"/>
            <a:ext cx="4990469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Đọc thơ và trả lời câu hỏi.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BDBC9D0-DE19-EF36-8486-35DEB624A1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7955499"/>
              </p:ext>
            </p:extLst>
          </p:nvPr>
        </p:nvGraphicFramePr>
        <p:xfrm>
          <a:off x="1384820" y="509261"/>
          <a:ext cx="6172200" cy="4586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6100">
                  <a:extLst>
                    <a:ext uri="{9D8B030D-6E8A-4147-A177-3AD203B41FA5}">
                      <a16:colId xmlns:a16="http://schemas.microsoft.com/office/drawing/2014/main" val="943597589"/>
                    </a:ext>
                  </a:extLst>
                </a:gridCol>
                <a:gridCol w="3086100">
                  <a:extLst>
                    <a:ext uri="{9D8B030D-6E8A-4147-A177-3AD203B41FA5}">
                      <a16:colId xmlns:a16="http://schemas.microsoft.com/office/drawing/2014/main" val="6303666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</a:t>
                      </a:r>
                      <a:r>
                        <a:rPr lang="en-US" sz="1800" dirty="0" err="1">
                          <a:solidFill>
                            <a:srgbClr val="3333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Mèo</a:t>
                      </a:r>
                      <a:r>
                        <a:rPr lang="en-US" sz="1800" dirty="0">
                          <a:solidFill>
                            <a:srgbClr val="3333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7979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35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Mèo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con </a:t>
                      </a: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tha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thẩn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35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mình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trước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sân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35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Bỗng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tiến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lại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gần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35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Một cô mèo lạ.</a:t>
                      </a:r>
                    </a:p>
                    <a:p>
                      <a:pPr algn="l">
                        <a:lnSpc>
                          <a:spcPct val="135000"/>
                        </a:lnSpc>
                        <a:spcAft>
                          <a:spcPts val="800"/>
                        </a:spcAft>
                      </a:pP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35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Cô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kêu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mệt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quá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!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35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Nhờ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cháu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dìu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cô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35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Đến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chỗ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ô </a:t>
                      </a: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tô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35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Đậu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bên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hè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phố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5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Mèo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con </a:t>
                      </a: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bỡ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ngỡ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35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Cô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mệt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thật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kì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35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Vừa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rồi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bước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đi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35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Trông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sao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nhanh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nhẹn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35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35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Mèo con chợt hét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35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Tiếng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gọi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thật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to: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35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Bố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ơi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! </a:t>
                      </a: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Giúp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!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35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Cô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Mèo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chạy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biến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97842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5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i="1" kern="1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Xuyến</a:t>
                      </a:r>
                      <a:r>
                        <a:rPr lang="en-US" sz="1600" b="1" i="1" kern="1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Chi</a:t>
                      </a:r>
                      <a:endParaRPr lang="en-US" sz="1600" i="1" kern="1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24628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479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17" y="606345"/>
            <a:ext cx="4805680" cy="457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6935" y="120894"/>
            <a:ext cx="4990469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Đọc thơ và trả lời câu hỏi.</a:t>
            </a:r>
            <a:endParaRPr lang="en-US" sz="160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974818" y="548640"/>
            <a:ext cx="10160" cy="45948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339559" y="963192"/>
            <a:ext cx="2977315" cy="496867"/>
          </a:xfrm>
          <a:prstGeom prst="rect">
            <a:avLst/>
          </a:prstGeom>
          <a:solidFill>
            <a:srgbClr val="FF0000">
              <a:alpha val="21961"/>
            </a:srgbClr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spcAft>
                <a:spcPts val="80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098898" y="1929486"/>
            <a:ext cx="3837901" cy="504049"/>
          </a:xfrm>
          <a:prstGeom prst="rect">
            <a:avLst/>
          </a:prstGeom>
          <a:solidFill>
            <a:srgbClr val="FF0000">
              <a:alpha val="10196"/>
            </a:srgb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98898" y="2709966"/>
            <a:ext cx="3882919" cy="504049"/>
          </a:xfrm>
          <a:prstGeom prst="rect">
            <a:avLst/>
          </a:prstGeom>
          <a:solidFill>
            <a:srgbClr val="FF0000">
              <a:alpha val="10196"/>
            </a:srgb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Mèo con đã làm gì khi ấy?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A826331-E02D-B793-F7A8-E8D4681D71AF}"/>
              </a:ext>
            </a:extLst>
          </p:cNvPr>
          <p:cNvSpPr/>
          <p:nvPr/>
        </p:nvSpPr>
        <p:spPr>
          <a:xfrm>
            <a:off x="5098898" y="3498594"/>
            <a:ext cx="3882919" cy="1493037"/>
          </a:xfrm>
          <a:prstGeom prst="rect">
            <a:avLst/>
          </a:prstGeom>
          <a:solidFill>
            <a:srgbClr val="FF0000">
              <a:alpha val="10196"/>
            </a:srgb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Em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E78819-48FD-73A3-CCF5-785D87268059}"/>
              </a:ext>
            </a:extLst>
          </p:cNvPr>
          <p:cNvSpPr/>
          <p:nvPr/>
        </p:nvSpPr>
        <p:spPr>
          <a:xfrm>
            <a:off x="5812402" y="978668"/>
            <a:ext cx="2151551" cy="496867"/>
          </a:xfrm>
          <a:prstGeom prst="rect">
            <a:avLst/>
          </a:prstGeom>
          <a:solidFill>
            <a:srgbClr val="FF0000">
              <a:alpha val="21961"/>
            </a:srgbClr>
          </a:solidFill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  <a:spcAft>
                <a:spcPts val="80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Phóng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nhí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20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466935" y="147474"/>
            <a:ext cx="4990469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Đọc thơ và trả lời câu hỏi.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97642" y="1292397"/>
            <a:ext cx="3724976" cy="1421928"/>
          </a:xfrm>
          <a:prstGeom prst="rect">
            <a:avLst/>
          </a:prstGeom>
          <a:solidFill>
            <a:srgbClr val="FF3300">
              <a:alpha val="25882"/>
            </a:srgb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 tiết nào cho em thấy cô mèo là một người lạ không tốt?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97642" y="1276458"/>
            <a:ext cx="3724977" cy="1421928"/>
          </a:xfrm>
          <a:prstGeom prst="rect">
            <a:avLst/>
          </a:prstGeom>
          <a:solidFill>
            <a:srgbClr val="FF3300">
              <a:alpha val="25882"/>
            </a:srgb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Việc làm của Mèo con cho thấy bạn là người như thế nào?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878" y="721895"/>
            <a:ext cx="4872608" cy="420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8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PPT模板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1995</TotalTime>
  <Words>1235</Words>
  <Application>Microsoft Office PowerPoint</Application>
  <PresentationFormat>On-screen Show (16:9)</PresentationFormat>
  <Paragraphs>111</Paragraphs>
  <Slides>29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HP001 5 hàng</vt:lpstr>
      <vt:lpstr>Times New Roman</vt:lpstr>
      <vt:lpstr>Calibri</vt:lpstr>
      <vt:lpstr>HP001 4 hàng</vt:lpstr>
      <vt:lpstr>DFPOP1-W9</vt:lpstr>
      <vt:lpstr>Office 主题</vt:lpstr>
      <vt:lpstr>1_Office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卡通欢乐假期PPT模板</dc:title>
  <dc:creator>Http://Dian1.taobao.com</dc:creator>
  <dc:description>Http://Dian1.taobao.com</dc:description>
  <cp:lastModifiedBy>Administrator</cp:lastModifiedBy>
  <cp:revision>187</cp:revision>
  <dcterms:created xsi:type="dcterms:W3CDTF">2016-08-08T05:55:00Z</dcterms:created>
  <dcterms:modified xsi:type="dcterms:W3CDTF">2025-05-16T04:31:37Z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