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1" r:id="rId2"/>
    <p:sldMasterId id="2147483793" r:id="rId3"/>
    <p:sldMasterId id="2147483805" r:id="rId4"/>
    <p:sldMasterId id="2147483959" r:id="rId5"/>
    <p:sldMasterId id="2147483971" r:id="rId6"/>
    <p:sldMasterId id="2147483983" r:id="rId7"/>
  </p:sldMasterIdLst>
  <p:notesMasterIdLst>
    <p:notesMasterId r:id="rId47"/>
  </p:notesMasterIdLst>
  <p:sldIdLst>
    <p:sldId id="256" r:id="rId8"/>
    <p:sldId id="319" r:id="rId9"/>
    <p:sldId id="279" r:id="rId10"/>
    <p:sldId id="362" r:id="rId11"/>
    <p:sldId id="282" r:id="rId12"/>
    <p:sldId id="328" r:id="rId13"/>
    <p:sldId id="329" r:id="rId14"/>
    <p:sldId id="339" r:id="rId15"/>
    <p:sldId id="330" r:id="rId16"/>
    <p:sldId id="331" r:id="rId17"/>
    <p:sldId id="332" r:id="rId18"/>
    <p:sldId id="336" r:id="rId19"/>
    <p:sldId id="343" r:id="rId20"/>
    <p:sldId id="337" r:id="rId21"/>
    <p:sldId id="338" r:id="rId22"/>
    <p:sldId id="342" r:id="rId23"/>
    <p:sldId id="360" r:id="rId24"/>
    <p:sldId id="341" r:id="rId25"/>
    <p:sldId id="351" r:id="rId26"/>
    <p:sldId id="352" r:id="rId27"/>
    <p:sldId id="353" r:id="rId28"/>
    <p:sldId id="354" r:id="rId29"/>
    <p:sldId id="355" r:id="rId30"/>
    <p:sldId id="344" r:id="rId31"/>
    <p:sldId id="359" r:id="rId32"/>
    <p:sldId id="363" r:id="rId33"/>
    <p:sldId id="345" r:id="rId34"/>
    <p:sldId id="368" r:id="rId35"/>
    <p:sldId id="358" r:id="rId36"/>
    <p:sldId id="346" r:id="rId37"/>
    <p:sldId id="361" r:id="rId38"/>
    <p:sldId id="347" r:id="rId39"/>
    <p:sldId id="348" r:id="rId40"/>
    <p:sldId id="357" r:id="rId41"/>
    <p:sldId id="364" r:id="rId42"/>
    <p:sldId id="366" r:id="rId43"/>
    <p:sldId id="365" r:id="rId44"/>
    <p:sldId id="367" r:id="rId45"/>
    <p:sldId id="283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F7595B-FFF7-4264-B9B3-0EB9517C47F5}">
          <p14:sldIdLst>
            <p14:sldId id="256"/>
            <p14:sldId id="319"/>
            <p14:sldId id="279"/>
            <p14:sldId id="362"/>
            <p14:sldId id="282"/>
            <p14:sldId id="328"/>
            <p14:sldId id="329"/>
            <p14:sldId id="339"/>
            <p14:sldId id="330"/>
            <p14:sldId id="331"/>
            <p14:sldId id="332"/>
            <p14:sldId id="336"/>
            <p14:sldId id="343"/>
            <p14:sldId id="337"/>
            <p14:sldId id="338"/>
            <p14:sldId id="342"/>
            <p14:sldId id="360"/>
            <p14:sldId id="341"/>
            <p14:sldId id="351"/>
            <p14:sldId id="352"/>
            <p14:sldId id="353"/>
            <p14:sldId id="354"/>
            <p14:sldId id="355"/>
            <p14:sldId id="344"/>
            <p14:sldId id="359"/>
            <p14:sldId id="363"/>
            <p14:sldId id="345"/>
            <p14:sldId id="368"/>
            <p14:sldId id="358"/>
            <p14:sldId id="346"/>
            <p14:sldId id="361"/>
            <p14:sldId id="347"/>
            <p14:sldId id="348"/>
            <p14:sldId id="357"/>
            <p14:sldId id="364"/>
            <p14:sldId id="366"/>
            <p14:sldId id="365"/>
            <p14:sldId id="367"/>
          </p14:sldIdLst>
        </p14:section>
        <p14:section name="Untitled Section" id="{2B36EDC5-3BFB-4B87-915B-535CC4B9DBCB}">
          <p14:sldIdLst/>
        </p14:section>
        <p14:section name="Untitled Section" id="{3756AF9A-0274-452D-BE1D-B972C399B78E}">
          <p14:sldIdLst>
            <p14:sldId id="28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AA941-586A-47A8-98B8-AF99F6E40C9F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31786-2608-4EAF-95C0-0001E42D8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54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F8E660-2EA0-42AB-AFCC-73103A24A0C1}" type="slidenum">
              <a:rPr lang="vi-VN" smtClean="0"/>
              <a:pPr eaLnBrk="1" hangingPunct="1"/>
              <a:t>1</a:t>
            </a:fld>
            <a:endParaRPr lang="vi-VN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344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5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94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1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636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987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484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00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453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3911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513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962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2890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032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313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3346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673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07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763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0357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1646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5540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0119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381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0594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5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69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223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778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6742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7831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132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17085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738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3689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43422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7623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2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206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3447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0026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4405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734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02624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9097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5066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59753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33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23305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69130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2847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084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72529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26744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5183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4F5BD-FC72-46A9-B5A8-73CD1E0423A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59315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AA793-F53D-4B7D-AEB8-878D21880BB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84164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C78-527D-44D0-8761-452C1D5D3C1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12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4F699-013B-4E88-89C9-DE6F916B272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2522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7AD81-6299-4ABF-B4BB-4086DC7274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2620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1EDA0-CF14-45AE-90D9-599505E0000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77565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44754-9A59-4A6B-ABE2-8745D8A1D4F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16095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02200-1C38-4B76-AB5E-61F0DB9F28B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36504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602C4-83A6-4236-BCAC-33807CA8448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1357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147BB-3D9D-41D3-AB36-7E2873EC5B4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15295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60250-8B0C-48BF-859B-5A033C6CE85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50291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8A4F8-0F9E-474B-8203-6597603DBE0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94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28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00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2DCC7-E056-4D01-8139-C3C01A61B5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6C6D5-712A-4545-A711-CE64A2C3EC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56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59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83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DD73B2-90A0-49D8-89BA-E9F6142310E5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8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67"/>
          <p:cNvSpPr txBox="1">
            <a:spLocks/>
          </p:cNvSpPr>
          <p:nvPr/>
        </p:nvSpPr>
        <p:spPr bwMode="auto">
          <a:xfrm>
            <a:off x="852055" y="4876800"/>
            <a:ext cx="8229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GV: </a:t>
            </a:r>
            <a:r>
              <a:rPr lang="en-US" sz="32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Nguyễn</a:t>
            </a: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Văn</a:t>
            </a: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Dục</a:t>
            </a:r>
            <a:endParaRPr lang="en-US" sz="32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r">
              <a:defRPr/>
            </a:pPr>
            <a:r>
              <a:rPr lang="en-US" sz="32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Trường</a:t>
            </a: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sz="32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Tiểu</a:t>
            </a: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Nhơn</a:t>
            </a: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Lý</a:t>
            </a:r>
            <a:endParaRPr lang="en-US" sz="32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228607" y="1219200"/>
            <a:ext cx="9081655" cy="2819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quý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về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dự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giờ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thăm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3600" b="1" kern="10" dirty="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Picture 2" descr="D:\l\0008 (2)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3027218"/>
            <a:ext cx="4648200" cy="400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Picture1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861" y="-54624"/>
            <a:ext cx="1143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Picture1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136" y="-68479"/>
            <a:ext cx="1143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Picture1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139" y="-47697"/>
            <a:ext cx="1143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Picture1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136" y="-94312"/>
            <a:ext cx="1143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Picture1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994" y="-54629"/>
            <a:ext cx="1143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Picture1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991" y="-68484"/>
            <a:ext cx="1143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icture1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994" y="-47702"/>
            <a:ext cx="1143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Picture1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991" y="-94317"/>
            <a:ext cx="1143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765858"/>
      </p:ext>
    </p:extLst>
  </p:cSld>
  <p:clrMapOvr>
    <a:masterClrMapping/>
  </p:clrMapOvr>
  <p:transition spd="med">
    <p:zo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00152" y="1584325"/>
            <a:ext cx="42562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a)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1: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27,867 x 10 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167" y="2362200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278,670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600200" y="3124200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57201" y="4703802"/>
            <a:ext cx="85214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ta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03417" y="3667780"/>
            <a:ext cx="3371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× 10 = 278,67</a:t>
            </a: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2023</a:t>
            </a: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89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00152" y="1584325"/>
            <a:ext cx="45768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)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2: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53,286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×  100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167" y="2362200"/>
            <a:ext cx="23740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5328,600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76352" y="3276600"/>
            <a:ext cx="16192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33800" y="2477869"/>
            <a:ext cx="640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×  100 = 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5328,6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371600" y="3962400"/>
            <a:ext cx="36407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×  100 =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5328,6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63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5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00152" y="1584325"/>
            <a:ext cx="45559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a)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2: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53,286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×  100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167" y="2362200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5328,600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600200" y="3124200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895600" y="2438400"/>
            <a:ext cx="64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5328,6 ta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71600" y="3962400"/>
            <a:ext cx="36407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×  100 =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5328,6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2023</a:t>
            </a: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27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00152" y="1584325"/>
            <a:ext cx="45768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)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2: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53,286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×  100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167" y="2362200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5328,600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600200" y="3124200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371600" y="4124980"/>
            <a:ext cx="36407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×  100 =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5328,6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24200" y="2362200"/>
            <a:ext cx="6400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phẩy của số 53,286 sang bên phải hai chữ 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5328,6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4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00152" y="1584325"/>
            <a:ext cx="45559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a)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2: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53,286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×  100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167" y="2362200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5328,600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600200" y="3124200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371600" y="3962400"/>
            <a:ext cx="36407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×  100 =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5328,6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24200" y="2477869"/>
            <a:ext cx="6096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 để có được ngay tích </a:t>
            </a:r>
            <a:endParaRPr lang="en-US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100 mà không cần thực hiện phép 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tính?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99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00152" y="1584325"/>
            <a:ext cx="45559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a)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2: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53,286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×  100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167" y="2362200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5328,600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600200" y="3124200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371600" y="3962400"/>
            <a:ext cx="36407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×  100 =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5328,6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1" y="4703802"/>
            <a:ext cx="85214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ta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2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90369" y="1143000"/>
            <a:ext cx="36720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a)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1: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27,867 x 10 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-76200" y="1757065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278,670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2519065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895600" y="1699736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chuyển dấu phẩy của số 27,867 sang bên phải một chữ số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278,67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5217" y="2976265"/>
            <a:ext cx="29161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× 10 = 278,67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85752" y="3336925"/>
            <a:ext cx="39461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)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2: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53,286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×  100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= 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164233" y="3738265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5328,600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85800" y="4500265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57200" y="4881265"/>
            <a:ext cx="3147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×  100 =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5328,6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1800" y="3680936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phẩy của số 53,286 sang bên phải hai chữ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5328,6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5228272"/>
            <a:ext cx="9220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Muốn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3000" b="1" i="1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3000" b="1" i="1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3000" b="1" i="1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3000" b="1" i="1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3000" b="1" i="1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,… ta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chỉ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việc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chuyển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dấu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phẩy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của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đó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lần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lượt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sang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bên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phải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,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hai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,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ba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,…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chữ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.</a:t>
            </a:r>
            <a:endParaRPr lang="en-US" altLang="en-US" sz="3000" b="1" i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</p:txBody>
      </p:sp>
      <p:sp>
        <p:nvSpPr>
          <p:cNvPr id="20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2023</a:t>
            </a: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83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90369" y="1143000"/>
            <a:ext cx="36720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a)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1: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27,867 x 10 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-76200" y="1757065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278,670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2519065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895600" y="1699736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chuyển dấu phẩy của số 27,867 sang bên phải một chữ số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278,67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5217" y="2976265"/>
            <a:ext cx="29161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× 10 = 278,67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85752" y="3336925"/>
            <a:ext cx="39461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)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2: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53,286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×  100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= 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164233" y="3738265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5328,600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85800" y="4500265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57200" y="4881265"/>
            <a:ext cx="3147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×  100 =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5328,6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1800" y="3680936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phẩy của số 53,286 sang bên phải hai chữ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5328,6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7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2057400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sng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Ví</a:t>
            </a:r>
            <a:r>
              <a:rPr kumimoji="0" lang="en-US" altLang="en-US" sz="2800" b="0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800" b="0" i="0" u="sng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dụ</a:t>
            </a:r>
            <a:r>
              <a:rPr kumimoji="0" lang="en-US" altLang="en-US" sz="2800" b="0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2819400"/>
            <a:ext cx="388600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8,8 × 10 = ?</a:t>
            </a:r>
          </a:p>
        </p:txBody>
      </p:sp>
    </p:spTree>
    <p:extLst>
      <p:ext uri="{BB962C8B-B14F-4D97-AF65-F5344CB8AC3E}">
        <p14:creationId xmlns:p14="http://schemas.microsoft.com/office/powerpoint/2010/main" val="348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2057400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altLang="en-US" sz="28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altLang="en-US" sz="28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2819400"/>
            <a:ext cx="400301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8,8× 10 = 88</a:t>
            </a:r>
          </a:p>
        </p:txBody>
      </p:sp>
    </p:spTree>
    <p:extLst>
      <p:ext uri="{BB962C8B-B14F-4D97-AF65-F5344CB8AC3E}">
        <p14:creationId xmlns:p14="http://schemas.microsoft.com/office/powerpoint/2010/main" val="48711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0" y="1896070"/>
            <a:ext cx="548640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Trò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chơi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3800" y="3343870"/>
            <a:ext cx="388620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Bắn</a:t>
            </a:r>
            <a:r>
              <a:rPr lang="en-US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tên</a:t>
            </a:r>
            <a:endParaRPr lang="en-US" sz="54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Picture 2" descr="D:\l\0008 (2)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110836"/>
            <a:ext cx="4648200" cy="400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84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2023</a:t>
            </a: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2057400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altLang="en-US" sz="28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altLang="en-US" sz="28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2819400"/>
            <a:ext cx="407836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8,8 × 100 = ?</a:t>
            </a:r>
          </a:p>
        </p:txBody>
      </p:sp>
    </p:spTree>
    <p:extLst>
      <p:ext uri="{BB962C8B-B14F-4D97-AF65-F5344CB8AC3E}">
        <p14:creationId xmlns:p14="http://schemas.microsoft.com/office/powerpoint/2010/main" val="48711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2057400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altLang="en-US" sz="28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altLang="en-US" sz="28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2819400"/>
            <a:ext cx="44839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8,8 × 100 = 880</a:t>
            </a:r>
          </a:p>
        </p:txBody>
      </p:sp>
    </p:spTree>
    <p:extLst>
      <p:ext uri="{BB962C8B-B14F-4D97-AF65-F5344CB8AC3E}">
        <p14:creationId xmlns:p14="http://schemas.microsoft.com/office/powerpoint/2010/main" val="300728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2057400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altLang="en-US" sz="28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altLang="en-US" sz="28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2819400"/>
            <a:ext cx="427072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8,8 × 1000 = ?</a:t>
            </a:r>
          </a:p>
        </p:txBody>
      </p:sp>
    </p:spTree>
    <p:extLst>
      <p:ext uri="{BB962C8B-B14F-4D97-AF65-F5344CB8AC3E}">
        <p14:creationId xmlns:p14="http://schemas.microsoft.com/office/powerpoint/2010/main" val="300728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2057400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altLang="en-US" sz="28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altLang="en-US" sz="28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2819400"/>
            <a:ext cx="486864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8,8 × 1000 = 8800</a:t>
            </a:r>
          </a:p>
        </p:txBody>
      </p:sp>
    </p:spTree>
    <p:extLst>
      <p:ext uri="{BB962C8B-B14F-4D97-AF65-F5344CB8AC3E}">
        <p14:creationId xmlns:p14="http://schemas.microsoft.com/office/powerpoint/2010/main" val="300728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31710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altLang="en-US" sz="32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altLang="en-US" sz="32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82856" y="2133600"/>
            <a:ext cx="280557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  9,63 × 10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225,08 × 100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5,32 × 1000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4744" y="2180272"/>
            <a:ext cx="242085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lphaLcParenR"/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1,4 × 10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2,1 × 100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7,2 × 1000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09824" y="2133600"/>
            <a:ext cx="280557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c)  5,328 × 10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4,061 × 100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0,894 × 1000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95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31710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altLang="en-US" sz="32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altLang="en-US" sz="32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82856" y="2133600"/>
            <a:ext cx="280557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  9,63 × 10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225,08 × 100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5,32 × 1000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4744" y="2180272"/>
            <a:ext cx="242085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FontTx/>
              <a:buAutoNum type="alphaLcParenR"/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1,4 × 10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2,1 × 100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7,2 × 1000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09824" y="2133600"/>
            <a:ext cx="280557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c)  5,328 × 10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4,061 × 100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0,894 × 1000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  <p:pic>
        <p:nvPicPr>
          <p:cNvPr id="11" name="Picture 2" descr="D:\l\0008 (2)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3082636"/>
            <a:ext cx="4648200" cy="400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429000" y="4572000"/>
            <a:ext cx="4419600" cy="1524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TRÒ CHƠI</a:t>
            </a:r>
          </a:p>
          <a:p>
            <a:pPr algn="ctr"/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THÌ THẦM THÌ THẦM</a:t>
            </a:r>
            <a:endParaRPr lang="en-US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065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ChangeArrowheads="1"/>
          </p:cNvSpPr>
          <p:nvPr/>
        </p:nvSpPr>
        <p:spPr bwMode="auto">
          <a:xfrm>
            <a:off x="0" y="5943600"/>
            <a:ext cx="9144000" cy="91440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1905000" y="0"/>
            <a:ext cx="64769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u="sng" dirty="0" smtClean="0">
                <a:solidFill>
                  <a:srgbClr val="FF0000"/>
                </a:solidFill>
              </a:rPr>
              <a:t>TRÒ CHƠI: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smtClean="0">
                <a:solidFill>
                  <a:srgbClr val="FF0000"/>
                </a:solidFill>
              </a:rPr>
              <a:t>THÌ THẦM THÌ THẦM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609600" y="1119187"/>
            <a:ext cx="82296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smtClean="0">
                <a:solidFill>
                  <a:srgbClr val="000000"/>
                </a:solidFill>
              </a:rPr>
              <a:t>   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Lớp</a:t>
            </a:r>
            <a:r>
              <a:rPr lang="en-US" altLang="en-US" sz="2800" dirty="0" smtClean="0">
                <a:solidFill>
                  <a:srgbClr val="000000"/>
                </a:solidFill>
              </a:rPr>
              <a:t> chia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làm</a:t>
            </a:r>
            <a:r>
              <a:rPr lang="en-US" altLang="en-US" sz="2800" dirty="0" smtClean="0">
                <a:solidFill>
                  <a:srgbClr val="000000"/>
                </a:solidFill>
              </a:rPr>
              <a:t> 2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đội</a:t>
            </a:r>
            <a:r>
              <a:rPr lang="en-US" altLang="en-US" sz="2800" dirty="0" smtClean="0">
                <a:solidFill>
                  <a:srgbClr val="000000"/>
                </a:solidFill>
              </a:rPr>
              <a:t>.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Mỗi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đội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cử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ra</a:t>
            </a:r>
            <a:r>
              <a:rPr lang="en-US" altLang="en-US" sz="2800" dirty="0" smtClean="0">
                <a:solidFill>
                  <a:srgbClr val="000000"/>
                </a:solidFill>
              </a:rPr>
              <a:t> 3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bạn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tham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gia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  <a:endParaRPr lang="en-US" altLang="en-US" sz="2800" dirty="0" smtClean="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</a:rPr>
              <a:t>    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Trò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chơi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gồm</a:t>
            </a:r>
            <a:r>
              <a:rPr lang="en-US" altLang="en-US" sz="2800" dirty="0" smtClean="0">
                <a:solidFill>
                  <a:srgbClr val="000000"/>
                </a:solidFill>
              </a:rPr>
              <a:t> 6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lượt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chơi</a:t>
            </a:r>
            <a:r>
              <a:rPr lang="en-US" altLang="en-US" sz="2800" dirty="0" smtClean="0">
                <a:solidFill>
                  <a:srgbClr val="000000"/>
                </a:solidFill>
              </a:rPr>
              <a:t>.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Mỗi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lượt</a:t>
            </a:r>
            <a:r>
              <a:rPr lang="en-US" altLang="en-US" sz="2800" dirty="0" smtClean="0">
                <a:solidFill>
                  <a:srgbClr val="000000"/>
                </a:solidFill>
              </a:rPr>
              <a:t> 1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bạn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sẽ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lên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nhìn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phép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tính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sau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đó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nói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thầm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vào</a:t>
            </a:r>
            <a:r>
              <a:rPr lang="en-US" altLang="en-US" sz="2800" dirty="0" smtClean="0">
                <a:solidFill>
                  <a:srgbClr val="000000"/>
                </a:solidFill>
              </a:rPr>
              <a:t> tai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bạn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mình</a:t>
            </a:r>
            <a:r>
              <a:rPr lang="en-US" altLang="en-US" sz="2800" dirty="0" smtClean="0">
                <a:solidFill>
                  <a:srgbClr val="000000"/>
                </a:solidFill>
              </a:rPr>
              <a:t>.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Tiếp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tục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như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vậy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đến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bạn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cuối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cùng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thì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chạy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lên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bảng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ghi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lại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phép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tính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và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kết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quả</a:t>
            </a:r>
            <a:r>
              <a:rPr lang="en-US" altLang="en-US" sz="2800" dirty="0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9600" y="3568005"/>
            <a:ext cx="8229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smtClean="0">
                <a:solidFill>
                  <a:srgbClr val="000000"/>
                </a:solidFill>
              </a:rPr>
              <a:t>   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Với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mỗi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phép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tính</a:t>
            </a:r>
            <a:r>
              <a:rPr lang="en-US" altLang="en-US" sz="2800" dirty="0" smtClean="0">
                <a:solidFill>
                  <a:srgbClr val="000000"/>
                </a:solidFill>
              </a:rPr>
              <a:t>,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đội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nào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trả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lời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đúng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và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nhanh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hơn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sẽ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được</a:t>
            </a:r>
            <a:r>
              <a:rPr lang="en-US" altLang="en-US" sz="2800" dirty="0" smtClean="0">
                <a:solidFill>
                  <a:srgbClr val="000000"/>
                </a:solidFill>
              </a:rPr>
              <a:t> 1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bông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hoa</a:t>
            </a:r>
            <a:r>
              <a:rPr lang="en-US" altLang="en-US" sz="2800" dirty="0" smtClean="0">
                <a:solidFill>
                  <a:srgbClr val="000000"/>
                </a:solidFill>
              </a:rPr>
              <a:t>.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Kết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thúc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trò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chơi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đội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nào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nhận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được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nhiều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bông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hoa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hơn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đội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đó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giành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chiến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thắng</a:t>
            </a:r>
            <a:r>
              <a:rPr lang="en-US" altLang="en-US" sz="28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998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31710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altLang="en-US" sz="32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altLang="en-US" sz="32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14424" y="2133600"/>
            <a:ext cx="379142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b) 9,63 × 10 = 96,3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25,08 × 100 = 2508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5,32 × 1000 = 5320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4744" y="2180272"/>
            <a:ext cx="359906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FontTx/>
              <a:buAutoNum type="alphaLcParenR"/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1,4 × 10 = 14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2,1 × 100 = 210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7,2 × 1000 = 7200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93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2023</a:t>
            </a: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31710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altLang="en-US" sz="32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altLang="en-US" sz="32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14424" y="2133600"/>
            <a:ext cx="379142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b) 9,63 × 10 = 96,3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25,08 × 100 = 2508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5,32 × 1000 = 5320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4744" y="2180272"/>
            <a:ext cx="359906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FontTx/>
              <a:buAutoNum type="alphaLcParenR"/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1,4 × 10 = 14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2,1 × 100 = 210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7,2 × 1000 = 7200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4038600"/>
            <a:ext cx="311816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c) 5,328 × 10 = 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4,061 × 100 = </a:t>
            </a:r>
          </a:p>
          <a:p>
            <a:pPr>
              <a:defRPr/>
            </a:pPr>
            <a:r>
              <a:rPr 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0,894 × 1000 =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29200" y="4038600"/>
            <a:ext cx="105028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53,28</a:t>
            </a:r>
          </a:p>
        </p:txBody>
      </p:sp>
      <p:sp>
        <p:nvSpPr>
          <p:cNvPr id="7" name="Rectangle 6"/>
          <p:cNvSpPr/>
          <p:nvPr/>
        </p:nvSpPr>
        <p:spPr>
          <a:xfrm>
            <a:off x="5198112" y="4495800"/>
            <a:ext cx="105028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406,1</a:t>
            </a:r>
          </a:p>
        </p:txBody>
      </p:sp>
      <p:sp>
        <p:nvSpPr>
          <p:cNvPr id="8" name="Rectangle 7"/>
          <p:cNvSpPr/>
          <p:nvPr/>
        </p:nvSpPr>
        <p:spPr>
          <a:xfrm>
            <a:off x="5410453" y="4932402"/>
            <a:ext cx="7617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894</a:t>
            </a:r>
            <a:endParaRPr lang="en-US" sz="30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97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2023</a:t>
            </a: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71600"/>
            <a:ext cx="911499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6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6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xăng-ti-mét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2053" y="1981200"/>
            <a:ext cx="670728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10, 4dm;     12,6m;     0,856m;     5,75dm.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84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10" descr="139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609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24376" y="1524000"/>
            <a:ext cx="4195224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dirty="0" err="1" smtClean="0">
                <a:latin typeface="Times New Roman" pitchFamily="18" charset="0"/>
              </a:rPr>
              <a:t>Đặt</a:t>
            </a:r>
            <a:r>
              <a:rPr lang="en-US" altLang="en-US" sz="3000" dirty="0" smtClean="0">
                <a:latin typeface="Times New Roman" pitchFamily="18" charset="0"/>
              </a:rPr>
              <a:t> </a:t>
            </a:r>
            <a:r>
              <a:rPr lang="en-US" altLang="en-US" sz="3000" dirty="0" err="1" smtClean="0">
                <a:latin typeface="Times New Roman" pitchFamily="18" charset="0"/>
              </a:rPr>
              <a:t>tính</a:t>
            </a:r>
            <a:r>
              <a:rPr lang="en-US" altLang="en-US" sz="3000" dirty="0" smtClean="0">
                <a:latin typeface="Times New Roman" pitchFamily="18" charset="0"/>
              </a:rPr>
              <a:t> </a:t>
            </a:r>
            <a:r>
              <a:rPr lang="en-US" altLang="en-US" sz="3000" dirty="0" err="1" smtClean="0">
                <a:latin typeface="Times New Roman" pitchFamily="18" charset="0"/>
              </a:rPr>
              <a:t>rồi</a:t>
            </a:r>
            <a:r>
              <a:rPr lang="en-US" altLang="en-US" sz="3000" dirty="0" smtClean="0">
                <a:latin typeface="Times New Roman" pitchFamily="18" charset="0"/>
              </a:rPr>
              <a:t> </a:t>
            </a:r>
            <a:r>
              <a:rPr lang="en-US" altLang="en-US" sz="3000" dirty="0" err="1" smtClean="0">
                <a:latin typeface="Times New Roman" pitchFamily="18" charset="0"/>
              </a:rPr>
              <a:t>tính</a:t>
            </a:r>
            <a:r>
              <a:rPr lang="en-US" altLang="en-US" sz="3000" dirty="0" smtClean="0">
                <a:latin typeface="Times New Roman" pitchFamily="18" charset="0"/>
              </a:rPr>
              <a:t>:  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838200" y="2438400"/>
            <a:ext cx="2667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dirty="0">
                <a:latin typeface="VNI-Times" pitchFamily="2" charset="0"/>
              </a:rPr>
              <a:t>25,2</a:t>
            </a:r>
            <a:r>
              <a:rPr lang="en-US" altLang="en-US" sz="3000" dirty="0">
                <a:solidFill>
                  <a:schemeClr val="bg1"/>
                </a:solidFill>
                <a:latin typeface="VNI-Times" pitchFamily="2" charset="0"/>
              </a:rPr>
              <a:t> </a:t>
            </a:r>
            <a:r>
              <a:rPr lang="en-US" altLang="en-US" sz="3000" dirty="0">
                <a:latin typeface="VNI-Times" pitchFamily="2" charset="0"/>
              </a:rPr>
              <a:t>×</a:t>
            </a:r>
            <a:r>
              <a:rPr lang="en-US" altLang="en-US" sz="3000" dirty="0" smtClean="0">
                <a:latin typeface="VNI-Times" pitchFamily="2" charset="0"/>
              </a:rPr>
              <a:t> </a:t>
            </a:r>
            <a:r>
              <a:rPr lang="en-US" altLang="en-US" sz="3000" dirty="0">
                <a:latin typeface="VNI-Times" pitchFamily="2" charset="0"/>
              </a:rPr>
              <a:t>5</a:t>
            </a: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4267200" y="2438400"/>
            <a:ext cx="2667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dirty="0">
                <a:latin typeface="VNI-Times" pitchFamily="2" charset="0"/>
              </a:rPr>
              <a:t>32,6 </a:t>
            </a:r>
            <a:r>
              <a:rPr lang="en-US" altLang="en-US" sz="3000" dirty="0" smtClean="0">
                <a:latin typeface="VNI-Times" pitchFamily="2" charset="0"/>
              </a:rPr>
              <a:t>× </a:t>
            </a:r>
            <a:r>
              <a:rPr lang="en-US" altLang="en-US" sz="3000" dirty="0">
                <a:latin typeface="VNI-Times" pitchFamily="2" charset="0"/>
              </a:rPr>
              <a:t>8</a:t>
            </a: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2209800" y="4876814"/>
            <a:ext cx="762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 b="1">
              <a:latin typeface="Times New Roman" pitchFamily="18" charset="0"/>
            </a:endParaRPr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5410207" y="3733800"/>
            <a:ext cx="16922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000" b="1">
              <a:latin typeface="Times New Roman" pitchFamily="18" charset="0"/>
            </a:endParaRP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5105400" y="3625850"/>
            <a:ext cx="4572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 dirty="0" smtClean="0">
                <a:latin typeface="Times New Roman" pitchFamily="18" charset="0"/>
              </a:rPr>
              <a:t>  </a:t>
            </a:r>
            <a:endParaRPr lang="en-US" altLang="en-US" sz="3000" b="1" dirty="0">
              <a:latin typeface="Times New Roman" pitchFamily="18" charset="0"/>
            </a:endParaRPr>
          </a:p>
        </p:txBody>
      </p:sp>
      <p:sp>
        <p:nvSpPr>
          <p:cNvPr id="49" name="Text Box 29"/>
          <p:cNvSpPr txBox="1">
            <a:spLocks noChangeArrowheads="1"/>
          </p:cNvSpPr>
          <p:nvPr/>
        </p:nvSpPr>
        <p:spPr bwMode="auto">
          <a:xfrm>
            <a:off x="5029200" y="5334014"/>
            <a:ext cx="1371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 b="1">
              <a:latin typeface="Times New Roman" pitchFamily="18" charset="0"/>
            </a:endParaRPr>
          </a:p>
        </p:txBody>
      </p:sp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19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71600"/>
            <a:ext cx="911499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6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6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xăng-ti-mét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2053" y="1981200"/>
            <a:ext cx="670728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 smtClean="0">
                <a:latin typeface="Times New Roman" pitchFamily="18" charset="0"/>
                <a:cs typeface="Times New Roman" pitchFamily="18" charset="0"/>
              </a:rPr>
              <a:t> 10, 4dm;     12,6m;     0,856m;     5,75dm.</a:t>
            </a:r>
            <a:endParaRPr lang="en-US" sz="3000" kern="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21358" y="2895600"/>
            <a:ext cx="4177747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b-NO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Ta có: 1dm = </a:t>
            </a:r>
            <a:r>
              <a:rPr lang="nb-NO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10cm</a:t>
            </a:r>
            <a:endParaRPr lang="en-US" sz="2800" dirty="0">
              <a:solidFill>
                <a:srgbClr val="FF0000"/>
              </a:solidFill>
              <a:latin typeface="VNI-Times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nb-NO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          10,4 × </a:t>
            </a:r>
            <a:r>
              <a:rPr lang="nb-NO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10 = 104</a:t>
            </a:r>
            <a:endParaRPr lang="en-US" sz="2800" dirty="0">
              <a:solidFill>
                <a:srgbClr val="FF0000"/>
              </a:solidFill>
              <a:latin typeface="VNI-Times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nb-NO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Vậy:   10,4dm </a:t>
            </a:r>
            <a:r>
              <a:rPr lang="nb-NO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= 104cm</a:t>
            </a:r>
            <a:endParaRPr lang="en-US" sz="2800" dirty="0">
              <a:solidFill>
                <a:srgbClr val="FF0000"/>
              </a:solidFill>
              <a:latin typeface="VNI-Times"/>
              <a:ea typeface="Times New Roman"/>
              <a:cs typeface="Times New Roman"/>
            </a:endParaRPr>
          </a:p>
          <a:p>
            <a:endParaRPr lang="en-US" altLang="en-US" sz="3000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54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71600"/>
            <a:ext cx="911499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6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6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xăng-ti-mét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2053" y="1981200"/>
            <a:ext cx="670728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10, 4dm;     12,6m;     0,856m;     5,75dm.</a:t>
            </a:r>
            <a:endParaRPr lang="en-US" sz="3000" kern="0" dirty="0" smtClean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10461" y="2743200"/>
            <a:ext cx="299953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10, 4dm = 104cm 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00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71600"/>
            <a:ext cx="911499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600" u="sng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600" u="sng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xăng-ti-mét</a:t>
            </a:r>
            <a:r>
              <a:rPr lang="en-US" altLang="en-US" sz="26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2053" y="1981200"/>
            <a:ext cx="76399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10, 4dm = 104cm     		12,6m = 1260cm</a:t>
            </a:r>
          </a:p>
          <a:p>
            <a:pPr>
              <a:defRPr/>
            </a:pP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0,856m = 85,6cm    		5,75dm = 57,5cm</a:t>
            </a:r>
            <a:endParaRPr lang="en-US" sz="3000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43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71600"/>
            <a:ext cx="883927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u="sng" kern="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kern="0" dirty="0" smtClean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altLang="en-US" sz="32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kern="0" dirty="0">
                <a:latin typeface="Times New Roman" pitchFamily="18" charset="0"/>
                <a:cs typeface="Times New Roman" pitchFamily="18" charset="0"/>
              </a:rPr>
              <a:t>Một can </a:t>
            </a:r>
            <a:r>
              <a:rPr lang="vi-VN" altLang="en-US" sz="3200" kern="0" dirty="0" smtClean="0">
                <a:latin typeface="Times New Roman" pitchFamily="18" charset="0"/>
                <a:cs typeface="Times New Roman" pitchFamily="18" charset="0"/>
              </a:rPr>
              <a:t>nhựa </a:t>
            </a:r>
            <a:r>
              <a:rPr lang="vi-VN" altLang="en-US" sz="3200" kern="0" dirty="0">
                <a:latin typeface="Times New Roman" pitchFamily="18" charset="0"/>
                <a:cs typeface="Times New Roman" pitchFamily="18" charset="0"/>
              </a:rPr>
              <a:t>chứa </a:t>
            </a:r>
            <a:r>
              <a:rPr lang="vi-VN" altLang="en-US" sz="3200" u="sng" kern="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vi-VN" altLang="en-US" sz="3200" i="1" u="sng" kern="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altLang="en-US" sz="3200" u="sng" kern="0" dirty="0">
                <a:latin typeface="Times New Roman" pitchFamily="18" charset="0"/>
                <a:cs typeface="Times New Roman" pitchFamily="18" charset="0"/>
              </a:rPr>
              <a:t> dầu hỏa</a:t>
            </a:r>
            <a:r>
              <a:rPr lang="vi-VN" altLang="en-US" sz="3200" kern="0" dirty="0">
                <a:latin typeface="Times New Roman" pitchFamily="18" charset="0"/>
                <a:cs typeface="Times New Roman" pitchFamily="18" charset="0"/>
              </a:rPr>
              <a:t>. Biết </a:t>
            </a:r>
            <a:r>
              <a:rPr lang="en-US" altLang="en-US" sz="3200" u="sng" kern="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200" u="sng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kern="0" dirty="0" err="1" smtClean="0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vi-VN" altLang="en-US" sz="3200" u="sng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3200" u="sng" kern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altLang="en-US" sz="3200" u="sng" kern="0" dirty="0" smtClean="0">
                <a:latin typeface="Times New Roman" pitchFamily="18" charset="0"/>
                <a:cs typeface="Times New Roman" pitchFamily="18" charset="0"/>
              </a:rPr>
              <a:t>dầu </a:t>
            </a:r>
            <a:r>
              <a:rPr lang="vi-VN" altLang="en-US" sz="3200" u="sng" kern="0" dirty="0">
                <a:latin typeface="Times New Roman" pitchFamily="18" charset="0"/>
                <a:cs typeface="Times New Roman" pitchFamily="18" charset="0"/>
              </a:rPr>
              <a:t>hỏa </a:t>
            </a:r>
            <a:r>
              <a:rPr lang="en-US" altLang="en-US" sz="3200" u="sng" kern="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altLang="en-US" sz="3200" u="sng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u="sng" kern="0" dirty="0" smtClean="0">
                <a:latin typeface="Times New Roman" pitchFamily="18" charset="0"/>
                <a:cs typeface="Times New Roman" pitchFamily="18" charset="0"/>
              </a:rPr>
              <a:t>nặng </a:t>
            </a:r>
            <a:r>
              <a:rPr lang="vi-VN" altLang="en-US" sz="3200" u="sng" kern="0" dirty="0">
                <a:latin typeface="Times New Roman" pitchFamily="18" charset="0"/>
                <a:cs typeface="Times New Roman" pitchFamily="18" charset="0"/>
              </a:rPr>
              <a:t>0,8kg</a:t>
            </a:r>
            <a:r>
              <a:rPr lang="vi-VN" altLang="en-US" sz="3200" kern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altLang="en-US" sz="3200" u="sng" kern="0" dirty="0">
                <a:latin typeface="Times New Roman" pitchFamily="18" charset="0"/>
                <a:cs typeface="Times New Roman" pitchFamily="18" charset="0"/>
              </a:rPr>
              <a:t>can rỗng </a:t>
            </a:r>
            <a:r>
              <a:rPr lang="en-US" altLang="en-US" sz="3200" u="sng" kern="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altLang="en-US" sz="3200" u="sng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u="sng" kern="0" dirty="0" smtClean="0">
                <a:latin typeface="Times New Roman" pitchFamily="18" charset="0"/>
                <a:cs typeface="Times New Roman" pitchFamily="18" charset="0"/>
              </a:rPr>
              <a:t>nặng </a:t>
            </a:r>
            <a:r>
              <a:rPr lang="vi-VN" altLang="en-US" sz="3200" u="sng" kern="0" dirty="0">
                <a:latin typeface="Times New Roman" pitchFamily="18" charset="0"/>
                <a:cs typeface="Times New Roman" pitchFamily="18" charset="0"/>
              </a:rPr>
              <a:t>1,3kg</a:t>
            </a:r>
            <a:r>
              <a:rPr lang="vi-VN" altLang="en-US" sz="3200" kern="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en-US" sz="3200" kern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altLang="en-US" sz="3200" kern="0" dirty="0" smtClean="0">
                <a:latin typeface="Times New Roman" pitchFamily="18" charset="0"/>
                <a:cs typeface="Times New Roman" pitchFamily="18" charset="0"/>
              </a:rPr>
              <a:t>Hỏi </a:t>
            </a:r>
            <a:r>
              <a:rPr lang="vi-VN" altLang="en-US" sz="3200" kern="0" dirty="0">
                <a:latin typeface="Times New Roman" pitchFamily="18" charset="0"/>
                <a:cs typeface="Times New Roman" pitchFamily="18" charset="0"/>
              </a:rPr>
              <a:t>can dầu hỏa đó </a:t>
            </a:r>
            <a:r>
              <a:rPr lang="en-US" altLang="en-US" sz="3200" kern="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altLang="en-US" sz="32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kern="0" dirty="0" smtClean="0">
                <a:latin typeface="Times New Roman" pitchFamily="18" charset="0"/>
                <a:cs typeface="Times New Roman" pitchFamily="18" charset="0"/>
              </a:rPr>
              <a:t>nặng </a:t>
            </a:r>
            <a:r>
              <a:rPr lang="vi-VN" altLang="en-US" sz="3200" kern="0" dirty="0">
                <a:latin typeface="Times New Roman" pitchFamily="18" charset="0"/>
                <a:cs typeface="Times New Roman" pitchFamily="18" charset="0"/>
              </a:rPr>
              <a:t>bao nhiêu </a:t>
            </a:r>
            <a:r>
              <a:rPr lang="vi-VN" altLang="en-US" sz="3200" kern="0" dirty="0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altLang="en-US" sz="3200" kern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altLang="en-US" sz="3200" kern="0" dirty="0" smtClean="0"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altLang="en-US" sz="3200" kern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altLang="en-US" sz="3200" kern="0" dirty="0" smtClean="0"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vi-VN" altLang="en-US" sz="3200" kern="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altLang="en-US" sz="3200" kern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3048000"/>
            <a:ext cx="6979796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3200" u="sng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sz="3200" u="sng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-gam 10</a:t>
            </a:r>
            <a:r>
              <a:rPr lang="en-US" altLang="en-US" sz="3200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defRPr/>
            </a:pP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0,8 × 10 = 8 (kg)</a:t>
            </a:r>
          </a:p>
          <a:p>
            <a:pPr>
              <a:defRPr/>
            </a:pP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-gam can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defRPr/>
            </a:pP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+ 1,3 = 9,3 (kg)</a:t>
            </a:r>
          </a:p>
          <a:p>
            <a:pPr>
              <a:defRPr/>
            </a:pP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    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9,3 kg</a:t>
            </a:r>
            <a:endParaRPr lang="vi-VN" altLang="en-US" sz="3200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63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90369" y="1143000"/>
            <a:ext cx="36720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a)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1: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27,867 x 10 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-76200" y="1757065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278,670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2519065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895600" y="1699736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chuyển dấu phẩy của số 27,867 sang bên phải một chữ số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278,67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5217" y="2976265"/>
            <a:ext cx="29161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× 10 = 278,67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85752" y="3336925"/>
            <a:ext cx="39461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)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2: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53,286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×  100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= 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164233" y="3738265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5328,600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85800" y="4500265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57200" y="4881265"/>
            <a:ext cx="3147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53,286 ×  100 =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5328,6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1800" y="3680936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phẩy của số 53,286 sang bên phải hai chữ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5328,6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5228272"/>
            <a:ext cx="9220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Muốn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3000" b="1" i="1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3000" b="1" i="1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3000" b="1" i="1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3000" b="1" i="1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3000" b="1" i="1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,… ta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chỉ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việc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chuyển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dấu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phẩy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của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đó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lần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lượt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sang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bên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phải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,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hai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,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ba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,…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chữ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3000" b="1" i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.</a:t>
            </a:r>
            <a:endParaRPr lang="en-US" altLang="en-US" sz="3000" b="1" i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</p:txBody>
      </p:sp>
      <p:sp>
        <p:nvSpPr>
          <p:cNvPr id="20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44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381000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32189" y="1905000"/>
            <a:ext cx="446308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20,23 × 100 = </a:t>
            </a: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sz="3000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72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381000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32189" y="2438400"/>
            <a:ext cx="506100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20,23 × 100 = 2023</a:t>
            </a:r>
          </a:p>
        </p:txBody>
      </p:sp>
    </p:spTree>
    <p:extLst>
      <p:ext uri="{BB962C8B-B14F-4D97-AF65-F5344CB8AC3E}">
        <p14:creationId xmlns:p14="http://schemas.microsoft.com/office/powerpoint/2010/main" val="426810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381000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2189" y="2951202"/>
            <a:ext cx="465544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67,76 × 1000 = </a:t>
            </a: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sz="3000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34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381000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2189" y="2951202"/>
            <a:ext cx="544572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0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3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67,76 × 1000 = 67760</a:t>
            </a:r>
          </a:p>
        </p:txBody>
      </p:sp>
    </p:spTree>
    <p:extLst>
      <p:ext uri="{BB962C8B-B14F-4D97-AF65-F5344CB8AC3E}">
        <p14:creationId xmlns:p14="http://schemas.microsoft.com/office/powerpoint/2010/main" val="32894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0" y="973298"/>
            <a:ext cx="9144000" cy="357100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ơn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quý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pPr algn="ctr"/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nhiều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sức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khỏe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pPr algn="ctr"/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tốt</a:t>
            </a:r>
            <a:r>
              <a:rPr lang="en-US" sz="3600" b="1" kern="10" dirty="0" smtClean="0">
                <a:solidFill>
                  <a:srgbClr val="0070C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  <a:endParaRPr lang="en-US" sz="3600" b="1" kern="10" dirty="0">
              <a:solidFill>
                <a:srgbClr val="0070C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1" name="Picture 3" descr="D:\l\Minion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4267200"/>
            <a:ext cx="95250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Picture1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861" y="-54624"/>
            <a:ext cx="1143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Picture1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136" y="-68479"/>
            <a:ext cx="1143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Picture1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139" y="-47697"/>
            <a:ext cx="1143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Picture1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136" y="-94312"/>
            <a:ext cx="1143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90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10" descr="139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609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24376" y="1524000"/>
            <a:ext cx="4195224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dirty="0" err="1" smtClean="0">
                <a:solidFill>
                  <a:prstClr val="black"/>
                </a:solidFill>
                <a:latin typeface="Times New Roman" pitchFamily="18" charset="0"/>
              </a:rPr>
              <a:t>Đặt</a:t>
            </a:r>
            <a:r>
              <a:rPr lang="en-US" altLang="en-US" sz="3000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3000" dirty="0" err="1" smtClean="0">
                <a:solidFill>
                  <a:prstClr val="black"/>
                </a:solidFill>
                <a:latin typeface="Times New Roman" pitchFamily="18" charset="0"/>
              </a:rPr>
              <a:t>tính</a:t>
            </a:r>
            <a:r>
              <a:rPr lang="en-US" altLang="en-US" sz="3000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3000" dirty="0" err="1" smtClean="0">
                <a:solidFill>
                  <a:prstClr val="black"/>
                </a:solidFill>
                <a:latin typeface="Times New Roman" pitchFamily="18" charset="0"/>
              </a:rPr>
              <a:t>rồi</a:t>
            </a:r>
            <a:r>
              <a:rPr lang="en-US" altLang="en-US" sz="3000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3000" dirty="0" err="1" smtClean="0">
                <a:solidFill>
                  <a:prstClr val="black"/>
                </a:solidFill>
                <a:latin typeface="Times New Roman" pitchFamily="18" charset="0"/>
              </a:rPr>
              <a:t>tính</a:t>
            </a:r>
            <a:r>
              <a:rPr lang="en-US" altLang="en-US" sz="3000" dirty="0" smtClean="0">
                <a:solidFill>
                  <a:prstClr val="black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838200" y="2438400"/>
            <a:ext cx="2667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>
                <a:solidFill>
                  <a:prstClr val="black"/>
                </a:solidFill>
                <a:latin typeface="VNI-Times" pitchFamily="2" charset="0"/>
              </a:rPr>
              <a:t>25,2</a:t>
            </a:r>
            <a:r>
              <a:rPr lang="en-US" altLang="en-US" sz="3000" dirty="0">
                <a:solidFill>
                  <a:prstClr val="white"/>
                </a:solidFill>
                <a:latin typeface="VNI-Times" pitchFamily="2" charset="0"/>
              </a:rPr>
              <a:t> </a:t>
            </a:r>
            <a:r>
              <a:rPr lang="en-US" altLang="en-US" sz="3000" dirty="0">
                <a:solidFill>
                  <a:prstClr val="black"/>
                </a:solidFill>
                <a:latin typeface="VNI-Times" pitchFamily="2" charset="0"/>
              </a:rPr>
              <a:t>×</a:t>
            </a:r>
            <a:r>
              <a:rPr lang="en-US" altLang="en-US" sz="3000" dirty="0" smtClean="0">
                <a:solidFill>
                  <a:prstClr val="black"/>
                </a:solidFill>
                <a:latin typeface="VNI-Times" pitchFamily="2" charset="0"/>
              </a:rPr>
              <a:t> </a:t>
            </a:r>
            <a:r>
              <a:rPr lang="en-US" altLang="en-US" sz="3000" dirty="0">
                <a:solidFill>
                  <a:prstClr val="black"/>
                </a:solidFill>
                <a:latin typeface="VNI-Times" pitchFamily="2" charset="0"/>
              </a:rPr>
              <a:t>5</a:t>
            </a: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4267200" y="2438400"/>
            <a:ext cx="2667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>
                <a:solidFill>
                  <a:prstClr val="black"/>
                </a:solidFill>
                <a:latin typeface="VNI-Times" pitchFamily="2" charset="0"/>
              </a:rPr>
              <a:t>32,6 </a:t>
            </a:r>
            <a:r>
              <a:rPr lang="en-US" altLang="en-US" sz="3000" dirty="0" smtClean="0">
                <a:solidFill>
                  <a:prstClr val="black"/>
                </a:solidFill>
                <a:latin typeface="VNI-Times" pitchFamily="2" charset="0"/>
              </a:rPr>
              <a:t>× </a:t>
            </a:r>
            <a:r>
              <a:rPr lang="en-US" altLang="en-US" sz="3000" dirty="0">
                <a:solidFill>
                  <a:prstClr val="black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1920875" y="3086102"/>
            <a:ext cx="1143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>
                <a:solidFill>
                  <a:prstClr val="black"/>
                </a:solidFill>
                <a:latin typeface="Times New Roman" pitchFamily="18" charset="0"/>
              </a:rPr>
              <a:t>25,2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 b="1">
                <a:solidFill>
                  <a:prstClr val="white"/>
                </a:solidFill>
                <a:latin typeface="Times New Roman" pitchFamily="18" charset="0"/>
              </a:rPr>
              <a:t>     </a:t>
            </a: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2209800" y="4876814"/>
            <a:ext cx="762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3000" b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3" name="Line 12"/>
          <p:cNvSpPr>
            <a:spLocks noChangeShapeType="1"/>
          </p:cNvSpPr>
          <p:nvPr/>
        </p:nvSpPr>
        <p:spPr bwMode="auto">
          <a:xfrm>
            <a:off x="1828800" y="4114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000">
              <a:solidFill>
                <a:prstClr val="black"/>
              </a:solidFill>
            </a:endParaRP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1676400" y="3505200"/>
            <a:ext cx="4572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latin typeface="Times New Roman" pitchFamily="18" charset="0"/>
              </a:rPr>
              <a:t>×</a:t>
            </a:r>
            <a:endParaRPr lang="en-US" altLang="en-US" sz="3000" b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2438400" y="3581400"/>
            <a:ext cx="533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prstClr val="black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auto">
          <a:xfrm>
            <a:off x="1447800" y="4191000"/>
            <a:ext cx="1752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>
                <a:solidFill>
                  <a:prstClr val="white"/>
                </a:solidFill>
                <a:latin typeface="Times New Roman" pitchFamily="18" charset="0"/>
              </a:rPr>
              <a:t>   </a:t>
            </a:r>
            <a:r>
              <a:rPr lang="en-US" altLang="en-US" sz="3000">
                <a:solidFill>
                  <a:prstClr val="black"/>
                </a:solidFill>
                <a:latin typeface="Times New Roman" pitchFamily="18" charset="0"/>
              </a:rPr>
              <a:t>126,0</a:t>
            </a:r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5410207" y="3733800"/>
            <a:ext cx="16922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3000" b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5105400" y="3625850"/>
            <a:ext cx="4572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latin typeface="Times New Roman" pitchFamily="18" charset="0"/>
              </a:rPr>
              <a:t>  </a:t>
            </a:r>
            <a:endParaRPr lang="en-US" altLang="en-US" sz="3000" b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9" name="Text Box 29"/>
          <p:cNvSpPr txBox="1">
            <a:spLocks noChangeArrowheads="1"/>
          </p:cNvSpPr>
          <p:nvPr/>
        </p:nvSpPr>
        <p:spPr bwMode="auto">
          <a:xfrm>
            <a:off x="5029200" y="5334014"/>
            <a:ext cx="1371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3000" b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5334000" y="3048000"/>
            <a:ext cx="1371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>
                <a:solidFill>
                  <a:prstClr val="black"/>
                </a:solidFill>
                <a:latin typeface="Times New Roman" pitchFamily="18" charset="0"/>
              </a:rPr>
              <a:t>32,6</a:t>
            </a:r>
          </a:p>
        </p:txBody>
      </p:sp>
      <p:sp>
        <p:nvSpPr>
          <p:cNvPr id="51" name="Text Box 21"/>
          <p:cNvSpPr txBox="1">
            <a:spLocks noChangeArrowheads="1"/>
          </p:cNvSpPr>
          <p:nvPr/>
        </p:nvSpPr>
        <p:spPr bwMode="auto">
          <a:xfrm>
            <a:off x="5867400" y="3459164"/>
            <a:ext cx="685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>
                <a:solidFill>
                  <a:prstClr val="black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52" name="Text Box 27"/>
          <p:cNvSpPr txBox="1">
            <a:spLocks noChangeArrowheads="1"/>
          </p:cNvSpPr>
          <p:nvPr/>
        </p:nvSpPr>
        <p:spPr bwMode="auto">
          <a:xfrm>
            <a:off x="5181600" y="4144977"/>
            <a:ext cx="1143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>
                <a:solidFill>
                  <a:prstClr val="black"/>
                </a:solidFill>
                <a:latin typeface="Times New Roman" pitchFamily="18" charset="0"/>
              </a:rPr>
              <a:t>260,8</a:t>
            </a:r>
          </a:p>
        </p:txBody>
      </p:sp>
      <p:sp>
        <p:nvSpPr>
          <p:cNvPr id="53" name="Line 35"/>
          <p:cNvSpPr>
            <a:spLocks noChangeShapeType="1"/>
          </p:cNvSpPr>
          <p:nvPr/>
        </p:nvSpPr>
        <p:spPr bwMode="auto">
          <a:xfrm>
            <a:off x="5334000" y="4114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000">
              <a:solidFill>
                <a:prstClr val="black"/>
              </a:solidFill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5105400" y="3505200"/>
            <a:ext cx="4572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latin typeface="Times New Roman" pitchFamily="18" charset="0"/>
              </a:rPr>
              <a:t>×</a:t>
            </a:r>
            <a:endParaRPr lang="en-US" altLang="en-US" sz="3000" b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56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3" y="837289"/>
            <a:ext cx="8825248" cy="87103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 MỘT SỐ THẬP PHÂN VỚI 10, 100, 1000,…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endParaRPr lang="en-US" sz="2700" b="1" i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b="1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b="1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200" b="1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200" b="1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200" b="1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200" b="1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200" b="1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200" b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200" b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200" b="1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200" b="1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200" b="1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b="1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1976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00152" y="1584325"/>
            <a:ext cx="457477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30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a) </a:t>
            </a:r>
            <a:r>
              <a:rPr lang="en-US" alt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30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30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1: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30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27,867 × 10 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167" y="2362200"/>
            <a:ext cx="23740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smtClean="0">
                <a:solidFill>
                  <a:srgbClr val="FF0000"/>
                </a:solidFill>
              </a:rPr>
              <a:t>	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 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278,670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503417" y="3276600"/>
            <a:ext cx="131598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505200" y="2477869"/>
            <a:ext cx="64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27,867 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=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278,67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03417" y="3962400"/>
            <a:ext cx="359906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× 10 = 278,67</a:t>
            </a: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70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00152" y="1584325"/>
            <a:ext cx="42562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a)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1: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27,867 x 10 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167" y="2362200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278,670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600200" y="3124200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971800" y="2477869"/>
            <a:ext cx="64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thành 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278,67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03417" y="3962400"/>
            <a:ext cx="3371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× 10 = 278,67</a:t>
            </a: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2023</a:t>
            </a: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59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00152" y="1584325"/>
            <a:ext cx="42562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a)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1: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27,867 x 10 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167" y="2362200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278,670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600200" y="3124200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124200" y="2057400"/>
            <a:ext cx="6400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chuyển dấu phẩy của số 27,867 sang bên phải một chữ số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278,67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05364" y="3886200"/>
            <a:ext cx="3371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× 10 = 278,67</a:t>
            </a: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2024</a:t>
            </a:r>
            <a:endParaRPr lang="en-US" sz="20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78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00152" y="1584325"/>
            <a:ext cx="42562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a)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Ví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dụ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1: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27,867 x 10 =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167" y="2362200"/>
            <a:ext cx="2374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278,670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600200" y="3124200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124200" y="2477869"/>
            <a:ext cx="6096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 để có được ngay tích </a:t>
            </a:r>
            <a:endParaRPr lang="en-US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</a:t>
            </a:r>
            <a:r>
              <a:rPr lang="vi-VN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mà không cần thực hiện phép 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tính?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03417" y="3962400"/>
            <a:ext cx="3371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27,867  × 10 = 278,67</a:t>
            </a: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749011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4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Thứ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11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2023</a:t>
            </a:r>
          </a:p>
          <a:p>
            <a:pPr algn="ctr"/>
            <a:r>
              <a:rPr lang="en-US" sz="2000" u="sng" dirty="0" err="1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Toán</a:t>
            </a:r>
            <a:endParaRPr lang="en-US" sz="2000" u="sng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thập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 10, 100, 1000,…</a:t>
            </a:r>
            <a:endParaRPr lang="en-US" altLang="en-US" sz="2400" b="1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C0000"/>
                </a:solidFill>
                <a:latin typeface=".VnTime" pitchFamily="34" charset="0"/>
              </a:rPr>
              <a:t>                        </a:t>
            </a:r>
            <a:r>
              <a:rPr lang="en-US" altLang="en-US" sz="2400" dirty="0" smtClean="0">
                <a:solidFill>
                  <a:srgbClr val="CC0000"/>
                </a:solidFill>
                <a:latin typeface=".VnTime" pitchFamily="34" charset="0"/>
              </a:rPr>
              <a:t>			</a:t>
            </a:r>
            <a:endParaRPr lang="en-US" sz="2400" u="sng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69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2925</TotalTime>
  <Words>1976</Words>
  <Application>Microsoft Office PowerPoint</Application>
  <PresentationFormat>On-screen Show (4:3)</PresentationFormat>
  <Paragraphs>430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Office Theme</vt:lpstr>
      <vt:lpstr>1_Office Theme</vt:lpstr>
      <vt:lpstr>2_Office Theme</vt:lpstr>
      <vt:lpstr>3_Office Theme</vt:lpstr>
      <vt:lpstr>6_Office Theme</vt:lpstr>
      <vt:lpstr>7_Office Theme</vt:lpstr>
      <vt:lpstr>1_Default Design</vt:lpstr>
      <vt:lpstr>PowerPoint Presentation</vt:lpstr>
      <vt:lpstr>PowerPoint Presentation</vt:lpstr>
      <vt:lpstr>PowerPoint Presentation</vt:lpstr>
      <vt:lpstr>PowerPoint Presentation</vt:lpstr>
      <vt:lpstr> NHÂN MỘT SỐ THẬP PHÂN VỚI 10, 100, 1000,…   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Windows User</cp:lastModifiedBy>
  <cp:revision>169</cp:revision>
  <dcterms:created xsi:type="dcterms:W3CDTF">2006-08-16T00:00:00Z</dcterms:created>
  <dcterms:modified xsi:type="dcterms:W3CDTF">2025-04-10T01:58:12Z</dcterms:modified>
</cp:coreProperties>
</file>