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36"/>
  </p:notesMasterIdLst>
  <p:sldIdLst>
    <p:sldId id="11088752" r:id="rId3"/>
    <p:sldId id="11088753" r:id="rId4"/>
    <p:sldId id="11088754" r:id="rId5"/>
    <p:sldId id="335" r:id="rId6"/>
    <p:sldId id="11088675" r:id="rId7"/>
    <p:sldId id="337" r:id="rId8"/>
    <p:sldId id="338" r:id="rId9"/>
    <p:sldId id="11088512" r:id="rId10"/>
    <p:sldId id="11088756" r:id="rId11"/>
    <p:sldId id="11088759" r:id="rId12"/>
    <p:sldId id="11088755" r:id="rId13"/>
    <p:sldId id="11088758" r:id="rId14"/>
    <p:sldId id="11088679" r:id="rId15"/>
    <p:sldId id="11088761" r:id="rId16"/>
    <p:sldId id="11088763" r:id="rId17"/>
    <p:sldId id="11088786" r:id="rId18"/>
    <p:sldId id="11088764" r:id="rId19"/>
    <p:sldId id="11088765" r:id="rId20"/>
    <p:sldId id="11088766" r:id="rId21"/>
    <p:sldId id="11088767" r:id="rId22"/>
    <p:sldId id="11088768" r:id="rId23"/>
    <p:sldId id="11088771" r:id="rId24"/>
    <p:sldId id="11088772" r:id="rId25"/>
    <p:sldId id="11088773" r:id="rId26"/>
    <p:sldId id="11088774" r:id="rId27"/>
    <p:sldId id="11088775" r:id="rId28"/>
    <p:sldId id="11088776" r:id="rId29"/>
    <p:sldId id="11088789" r:id="rId30"/>
    <p:sldId id="11088805" r:id="rId31"/>
    <p:sldId id="11088777" r:id="rId32"/>
    <p:sldId id="11088778" r:id="rId33"/>
    <p:sldId id="11088779" r:id="rId34"/>
    <p:sldId id="1108869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3730" autoAdjust="0"/>
  </p:normalViewPr>
  <p:slideViewPr>
    <p:cSldViewPr snapToGrid="0">
      <p:cViewPr varScale="1">
        <p:scale>
          <a:sx n="90" d="100"/>
          <a:sy n="90" d="100"/>
        </p:scale>
        <p:origin x="-16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4371A-8D41-4AA5-9C68-8D9E1FBC7A8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0DF28-52D1-45C3-BB55-FBC138DAE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659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0244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fld>
            <a:endParaRPr lang="en-US" altLang="en-US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124c4a8477d_0_1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124c4a8477d_0_1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15364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>
              <a:spcBef>
                <a:spcPct val="0"/>
              </a:spcBef>
            </a:pPr>
            <a:fld id="{9A0DB2DC-4C9A-4742-B13C-FB6460FD3503}" type="slidenum">
              <a:rPr lang="en-US" dirty="0"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6083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6083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6"/>
          <p:cNvPicPr preferRelativeResize="0"/>
          <p:nvPr/>
        </p:nvPicPr>
        <p:blipFill>
          <a:blip r:embed="rId2"/>
          <a:stretch>
            <a:fillRect/>
          </a:stretch>
        </p:blipFill>
        <p:spPr>
          <a:xfrm flipH="1">
            <a:off x="-252512" y="5654785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6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2E4FB0E-2C7B-4A48-B511-42CCE039F58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-434262" y="5727484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3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hasCustomPrompt="1"/>
          </p:nvPr>
        </p:nvSpPr>
        <p:spPr>
          <a:xfrm>
            <a:off x="1720645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5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"/>
          </p:nvPr>
        </p:nvSpPr>
        <p:spPr>
          <a:xfrm>
            <a:off x="1060267" y="284479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2" hasCustomPrompt="1"/>
          </p:nvPr>
        </p:nvSpPr>
        <p:spPr>
          <a:xfrm>
            <a:off x="5302349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5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3"/>
          </p:nvPr>
        </p:nvSpPr>
        <p:spPr>
          <a:xfrm>
            <a:off x="4642000" y="284479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4" hasCustomPrompt="1"/>
          </p:nvPr>
        </p:nvSpPr>
        <p:spPr>
          <a:xfrm>
            <a:off x="8884016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5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5"/>
          </p:nvPr>
        </p:nvSpPr>
        <p:spPr>
          <a:xfrm>
            <a:off x="8223667" y="2844799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6" hasCustomPrompt="1"/>
          </p:nvPr>
        </p:nvSpPr>
        <p:spPr>
          <a:xfrm>
            <a:off x="1720645" y="3820793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5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7"/>
          </p:nvPr>
        </p:nvSpPr>
        <p:spPr>
          <a:xfrm>
            <a:off x="1060267" y="5147536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8" hasCustomPrompt="1"/>
          </p:nvPr>
        </p:nvSpPr>
        <p:spPr>
          <a:xfrm>
            <a:off x="5302349" y="3820793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5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7" name="Google Shape;107;p13"/>
          <p:cNvSpPr txBox="1">
            <a:spLocks noGrp="1"/>
          </p:cNvSpPr>
          <p:nvPr>
            <p:ph type="subTitle" idx="9"/>
          </p:nvPr>
        </p:nvSpPr>
        <p:spPr>
          <a:xfrm>
            <a:off x="4642000" y="5147536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1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14"/>
          </p:nvPr>
        </p:nvSpPr>
        <p:spPr>
          <a:xfrm>
            <a:off x="1060267" y="225244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15"/>
          </p:nvPr>
        </p:nvSpPr>
        <p:spPr>
          <a:xfrm>
            <a:off x="4642000" y="225244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6"/>
          </p:nvPr>
        </p:nvSpPr>
        <p:spPr>
          <a:xfrm>
            <a:off x="8223667" y="2252445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17"/>
          </p:nvPr>
        </p:nvSpPr>
        <p:spPr>
          <a:xfrm>
            <a:off x="1060267" y="454913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18"/>
          </p:nvPr>
        </p:nvSpPr>
        <p:spPr>
          <a:xfrm>
            <a:off x="4642000" y="454913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Just plants small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 rotWithShape="1">
          <a:blip r:embed="rId2"/>
          <a:srcRect l="43534"/>
          <a:stretch>
            <a:fillRect/>
          </a:stretch>
        </p:blipFill>
        <p:spPr>
          <a:xfrm rot="-5400000" flipH="1">
            <a:off x="8598768" y="-1169267"/>
            <a:ext cx="1026657" cy="333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3"/>
          <a:srcRect l="45142" t="-12064" b="21353"/>
          <a:stretch>
            <a:fillRect/>
          </a:stretch>
        </p:blipFill>
        <p:spPr>
          <a:xfrm rot="5400000">
            <a:off x="962217" y="-987616"/>
            <a:ext cx="1682367" cy="363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2"/>
          <a:srcRect r="35069" b="2780"/>
          <a:stretch>
            <a:fillRect/>
          </a:stretch>
        </p:blipFill>
        <p:spPr>
          <a:xfrm rot="5400000">
            <a:off x="1970219" y="4884752"/>
            <a:ext cx="1052272" cy="289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4"/>
          <a:srcRect r="20660" b="38811"/>
          <a:stretch>
            <a:fillRect/>
          </a:stretch>
        </p:blipFill>
        <p:spPr>
          <a:xfrm>
            <a:off x="9297768" y="4667713"/>
            <a:ext cx="2894233" cy="2190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5"/>
          <a:srcRect r="26809"/>
          <a:stretch>
            <a:fillRect/>
          </a:stretch>
        </p:blipFill>
        <p:spPr>
          <a:xfrm rot="-5400000">
            <a:off x="9749725" y="-687776"/>
            <a:ext cx="1767199" cy="311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6"/>
          <a:srcRect r="34262" b="14813"/>
          <a:stretch>
            <a:fillRect/>
          </a:stretch>
        </p:blipFill>
        <p:spPr>
          <a:xfrm flipH="1">
            <a:off x="0" y="3949701"/>
            <a:ext cx="1875235" cy="29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7"/>
          <a:srcRect r="40695" b="12701"/>
          <a:stretch>
            <a:fillRect/>
          </a:stretch>
        </p:blipFill>
        <p:spPr>
          <a:xfrm>
            <a:off x="10735725" y="3511797"/>
            <a:ext cx="1456276" cy="334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ColTx">
  <p:cSld name="Title + 2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hape 50"/>
          <p:cNvPicPr preferRelativeResize="0"/>
          <p:nvPr/>
        </p:nvPicPr>
        <p:blipFill rotWithShape="1">
          <a:blip r:embed="rId2"/>
          <a:srcRect r="34288" b="26905"/>
          <a:stretch>
            <a:fillRect/>
          </a:stretch>
        </p:blipFill>
        <p:spPr>
          <a:xfrm rot="-5400000">
            <a:off x="8708900" y="-657534"/>
            <a:ext cx="2850965" cy="41406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Shape 51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52" name="Shape 52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53" name="Shape 53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588867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6227734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57" name="Shape 57"/>
          <p:cNvPicPr preferRelativeResize="0"/>
          <p:nvPr/>
        </p:nvPicPr>
        <p:blipFill rotWithShape="1">
          <a:blip r:embed="rId3"/>
          <a:srcRect l="57520" b="21764"/>
          <a:stretch>
            <a:fillRect/>
          </a:stretch>
        </p:blipFill>
        <p:spPr>
          <a:xfrm>
            <a:off x="0" y="3174100"/>
            <a:ext cx="2038533" cy="368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 rotWithShape="1">
          <a:blip r:embed="rId4"/>
          <a:srcRect r="35069" b="72214"/>
          <a:stretch>
            <a:fillRect/>
          </a:stretch>
        </p:blipFill>
        <p:spPr>
          <a:xfrm>
            <a:off x="9340900" y="4606944"/>
            <a:ext cx="2863800" cy="2251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/>
          <a:srcRect l="45000" b="3157"/>
          <a:stretch>
            <a:fillRect/>
          </a:stretch>
        </p:blipFill>
        <p:spPr>
          <a:xfrm>
            <a:off x="-14683" y="1778051"/>
            <a:ext cx="1575033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/>
          <a:srcRect l="-5401" t="-6270" r="32211" b="6270"/>
          <a:stretch>
            <a:fillRect/>
          </a:stretch>
        </p:blipFill>
        <p:spPr>
          <a:xfrm rot="-5400000" flipH="1">
            <a:off x="8391183" y="3057183"/>
            <a:ext cx="2750232" cy="4851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568133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607568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7647004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4"/>
          <a:srcRect l="-13090" t="-8865" r="39793" b="42702"/>
          <a:stretch>
            <a:fillRect/>
          </a:stretch>
        </p:blipFill>
        <p:spPr>
          <a:xfrm rot="-5400000">
            <a:off x="9258299" y="-121044"/>
            <a:ext cx="2844800" cy="307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F3D45-6F7E-409C-A413-934510A3DAF2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>
            <a:fillRect/>
          </a:stretch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>
            <a:fillRect/>
          </a:stretch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>
            <a:fillRect/>
          </a:stretch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>
            <a:fillRect/>
          </a:stretch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>
            <a:fillRect/>
          </a:stretch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6"/>
          <p:cNvPicPr preferRelativeResize="0"/>
          <p:nvPr/>
        </p:nvPicPr>
        <p:blipFill>
          <a:blip r:embed="rId2"/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6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16"/>
          <p:cNvSpPr txBox="1">
            <a:spLocks noGrp="1"/>
          </p:cNvSpPr>
          <p:nvPr>
            <p:ph type="subTitle" idx="1"/>
          </p:nvPr>
        </p:nvSpPr>
        <p:spPr>
          <a:xfrm>
            <a:off x="1676551" y="3941800"/>
            <a:ext cx="3933200" cy="14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title"/>
          </p:nvPr>
        </p:nvSpPr>
        <p:spPr>
          <a:xfrm>
            <a:off x="1676551" y="1508200"/>
            <a:ext cx="3933200" cy="23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132" name="Google Shape;132;p1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0373312" y="5123652"/>
            <a:ext cx="1781261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-1593053">
            <a:off x="6362717" y="5743999"/>
            <a:ext cx="3359229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6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8161467" y="5782299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6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81869" y="4979917"/>
            <a:ext cx="1387199" cy="192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239771" y="6225186"/>
            <a:ext cx="2271403" cy="733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7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-435403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7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17"/>
          <p:cNvSpPr txBox="1">
            <a:spLocks noGrp="1"/>
          </p:cNvSpPr>
          <p:nvPr>
            <p:ph type="subTitle" idx="1"/>
          </p:nvPr>
        </p:nvSpPr>
        <p:spPr>
          <a:xfrm>
            <a:off x="1485153" y="3596117"/>
            <a:ext cx="3876800" cy="13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7"/>
          <p:cNvSpPr txBox="1">
            <a:spLocks noGrp="1"/>
          </p:cNvSpPr>
          <p:nvPr>
            <p:ph type="title"/>
          </p:nvPr>
        </p:nvSpPr>
        <p:spPr>
          <a:xfrm>
            <a:off x="1485153" y="1884669"/>
            <a:ext cx="4511200" cy="17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142" name="Google Shape;142;p17"/>
          <p:cNvPicPr preferRelativeResize="0"/>
          <p:nvPr/>
        </p:nvPicPr>
        <p:blipFill>
          <a:blip r:embed="rId3"/>
          <a:stretch>
            <a:fillRect/>
          </a:stretch>
        </p:blipFill>
        <p:spPr>
          <a:xfrm rot="1015927">
            <a:off x="1821116" y="5357502"/>
            <a:ext cx="1936032" cy="2219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7"/>
          <p:cNvPicPr preferRelativeResize="0"/>
          <p:nvPr/>
        </p:nvPicPr>
        <p:blipFill>
          <a:blip r:embed="rId4"/>
          <a:stretch>
            <a:fillRect/>
          </a:stretch>
        </p:blipFill>
        <p:spPr>
          <a:xfrm flipH="1">
            <a:off x="-645175" y="5123669"/>
            <a:ext cx="3197269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7"/>
          <p:cNvPicPr preferRelativeResize="0"/>
          <p:nvPr/>
        </p:nvPicPr>
        <p:blipFill>
          <a:blip r:embed="rId5"/>
          <a:stretch>
            <a:fillRect/>
          </a:stretch>
        </p:blipFill>
        <p:spPr>
          <a:xfrm flipH="1">
            <a:off x="10706825" y="4363709"/>
            <a:ext cx="1597100" cy="26560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-1030916" y="4054047"/>
            <a:ext cx="3359232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4"/>
          <p:cNvPicPr preferRelativeResize="0"/>
          <p:nvPr/>
        </p:nvPicPr>
        <p:blipFill>
          <a:blip r:embed="rId3"/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4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4"/>
          <p:cNvSpPr txBox="1">
            <a:spLocks noGrp="1"/>
          </p:cNvSpPr>
          <p:nvPr>
            <p:ph type="title" hasCustomPrompt="1"/>
          </p:nvPr>
        </p:nvSpPr>
        <p:spPr>
          <a:xfrm>
            <a:off x="953467" y="4167399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227" name="Google Shape;227;p24"/>
          <p:cNvSpPr txBox="1">
            <a:spLocks noGrp="1"/>
          </p:cNvSpPr>
          <p:nvPr>
            <p:ph type="subTitle" idx="1"/>
          </p:nvPr>
        </p:nvSpPr>
        <p:spPr>
          <a:xfrm>
            <a:off x="953467" y="5377969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4"/>
          <p:cNvSpPr txBox="1">
            <a:spLocks noGrp="1"/>
          </p:cNvSpPr>
          <p:nvPr>
            <p:ph type="title" idx="2" hasCustomPrompt="1"/>
          </p:nvPr>
        </p:nvSpPr>
        <p:spPr>
          <a:xfrm>
            <a:off x="4409333" y="4167416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229" name="Google Shape;229;p24"/>
          <p:cNvSpPr txBox="1">
            <a:spLocks noGrp="1"/>
          </p:cNvSpPr>
          <p:nvPr>
            <p:ph type="subTitle" idx="3"/>
          </p:nvPr>
        </p:nvSpPr>
        <p:spPr>
          <a:xfrm>
            <a:off x="4409333" y="5377993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4"/>
          <p:cNvSpPr txBox="1">
            <a:spLocks noGrp="1"/>
          </p:cNvSpPr>
          <p:nvPr>
            <p:ph type="title" idx="4" hasCustomPrompt="1"/>
          </p:nvPr>
        </p:nvSpPr>
        <p:spPr>
          <a:xfrm>
            <a:off x="7865200" y="4167409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231" name="Google Shape;231;p24"/>
          <p:cNvSpPr txBox="1">
            <a:spLocks noGrp="1"/>
          </p:cNvSpPr>
          <p:nvPr>
            <p:ph type="subTitle" idx="5"/>
          </p:nvPr>
        </p:nvSpPr>
        <p:spPr>
          <a:xfrm>
            <a:off x="7865200" y="5377983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4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233" name="Google Shape;233;p24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59869" y="5482451"/>
            <a:ext cx="1387199" cy="192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4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10116433" y="5792399"/>
            <a:ext cx="3359232" cy="1618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27"/>
          <p:cNvPicPr preferRelativeResize="0"/>
          <p:nvPr/>
        </p:nvPicPr>
        <p:blipFill>
          <a:blip r:embed="rId2"/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7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57" name="Google Shape;257;p2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-93591" y="4988069"/>
            <a:ext cx="3197269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7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442380">
            <a:off x="10601778" y="4499336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7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9038600" y="5650433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7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4016769" y="5400951"/>
            <a:ext cx="1387199" cy="1928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8"/>
          <p:cNvPicPr preferRelativeResize="0"/>
          <p:nvPr/>
        </p:nvPicPr>
        <p:blipFill>
          <a:blip r:embed="rId2"/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8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4" name="Google Shape;264;p28"/>
          <p:cNvPicPr preferRelativeResize="0"/>
          <p:nvPr/>
        </p:nvPicPr>
        <p:blipFill>
          <a:blip r:embed="rId3"/>
          <a:stretch>
            <a:fillRect/>
          </a:stretch>
        </p:blipFill>
        <p:spPr>
          <a:xfrm rot="442380">
            <a:off x="9559528" y="4783336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8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-431937">
            <a:off x="-1192600" y="4685665"/>
            <a:ext cx="3359232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8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-477733" y="5650450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8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0951667" y="4038803"/>
            <a:ext cx="2148839" cy="246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8"/>
          <p:cNvPicPr preferRelativeResize="0"/>
          <p:nvPr/>
        </p:nvPicPr>
        <p:blipFill>
          <a:blip r:embed="rId7"/>
          <a:stretch>
            <a:fillRect/>
          </a:stretch>
        </p:blipFill>
        <p:spPr>
          <a:xfrm rot="-26">
            <a:off x="9763100" y="6194428"/>
            <a:ext cx="2740128" cy="8844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1886" y="1254074"/>
            <a:ext cx="3338286" cy="3972479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4CB99-C7FB-41B1-8223-844C1C1B8BE8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png"/><Relationship Id="rId5" Type="http://schemas.microsoft.com/office/2007/relationships/hdphoto" Target="../media/hdphoto1.wdp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30.png"/><Relationship Id="rId2" Type="http://schemas.openxmlformats.org/officeDocument/2006/relationships/audio" Target="file:///D:\lop%204\Tuan%203\Toan4_LuyenTapTr16_KTUTS\Tieng-tinh-tinh-www_nhacchuongvui_com.mp3" TargetMode="External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.xml"/><Relationship Id="rId9" Type="http://schemas.openxmlformats.org/officeDocument/2006/relationships/slide" Target="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1.mp4"/><Relationship Id="rId7" Type="http://schemas.openxmlformats.org/officeDocument/2006/relationships/image" Target="../media/image28.png"/><Relationship Id="rId2" Type="http://schemas.openxmlformats.org/officeDocument/2006/relationships/audio" Target="file:///D:\lop%204\Tuan%203\Toan4_LuyenTapTr16_KTUTS\Tieng-tinh-tinh-www_nhacchuongvui_com.mp3" TargetMode="External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31.png"/><Relationship Id="rId4" Type="http://schemas.openxmlformats.org/officeDocument/2006/relationships/video" Target="../media/media1.mp4"/><Relationship Id="rId9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microsoft.com/office/2007/relationships/hdphoto" Target="../media/hdphoto7.wdp"/><Relationship Id="rId18" Type="http://schemas.microsoft.com/office/2007/relationships/hdphoto" Target="../media/hdphoto9.wdp"/><Relationship Id="rId3" Type="http://schemas.openxmlformats.org/officeDocument/2006/relationships/image" Target="../media/image78.png"/><Relationship Id="rId21" Type="http://schemas.openxmlformats.org/officeDocument/2006/relationships/image" Target="../media/image88.png"/><Relationship Id="rId7" Type="http://schemas.microsoft.com/office/2007/relationships/hdphoto" Target="../media/hdphoto4.wdp"/><Relationship Id="rId12" Type="http://schemas.openxmlformats.org/officeDocument/2006/relationships/image" Target="../media/image83.png"/><Relationship Id="rId17" Type="http://schemas.openxmlformats.org/officeDocument/2006/relationships/image" Target="../media/image86.png"/><Relationship Id="rId2" Type="http://schemas.openxmlformats.org/officeDocument/2006/relationships/image" Target="../media/image77.png"/><Relationship Id="rId16" Type="http://schemas.openxmlformats.org/officeDocument/2006/relationships/image" Target="../media/image85.png"/><Relationship Id="rId20" Type="http://schemas.microsoft.com/office/2007/relationships/hdphoto" Target="../media/hdphoto10.wdp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0.png"/><Relationship Id="rId11" Type="http://schemas.microsoft.com/office/2007/relationships/hdphoto" Target="../media/hdphoto6.wdp"/><Relationship Id="rId5" Type="http://schemas.openxmlformats.org/officeDocument/2006/relationships/image" Target="../media/image79.png"/><Relationship Id="rId15" Type="http://schemas.microsoft.com/office/2007/relationships/hdphoto" Target="../media/hdphoto8.wdp"/><Relationship Id="rId10" Type="http://schemas.openxmlformats.org/officeDocument/2006/relationships/image" Target="../media/image82.png"/><Relationship Id="rId19" Type="http://schemas.openxmlformats.org/officeDocument/2006/relationships/image" Target="../media/image87.png"/><Relationship Id="rId4" Type="http://schemas.openxmlformats.org/officeDocument/2006/relationships/image" Target="../media/image75.png"/><Relationship Id="rId9" Type="http://schemas.microsoft.com/office/2007/relationships/hdphoto" Target="../media/hdphoto5.wdp"/><Relationship Id="rId14" Type="http://schemas.openxmlformats.org/officeDocument/2006/relationships/image" Target="../media/image84.png"/><Relationship Id="rId22" Type="http://schemas.microsoft.com/office/2007/relationships/hdphoto" Target="../media/hdphoto1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GIF"/><Relationship Id="rId3" Type="http://schemas.openxmlformats.org/officeDocument/2006/relationships/image" Target="../media/image92.GIF"/><Relationship Id="rId7" Type="http://schemas.openxmlformats.org/officeDocument/2006/relationships/image" Target="../media/image96.GIF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5.wmf"/><Relationship Id="rId5" Type="http://schemas.openxmlformats.org/officeDocument/2006/relationships/image" Target="../media/image94.GIF"/><Relationship Id="rId4" Type="http://schemas.openxmlformats.org/officeDocument/2006/relationships/image" Target="../media/image93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0.png"/><Relationship Id="rId4" Type="http://schemas.openxmlformats.org/officeDocument/2006/relationships/image" Target="../media/image99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18" Type="http://schemas.openxmlformats.org/officeDocument/2006/relationships/slide" Target="slide8.xml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4.png"/><Relationship Id="rId12" Type="http://schemas.openxmlformats.org/officeDocument/2006/relationships/slide" Target="slide5.xml"/><Relationship Id="rId17" Type="http://schemas.openxmlformats.org/officeDocument/2006/relationships/image" Target="../media/image40.png"/><Relationship Id="rId2" Type="http://schemas.microsoft.com/office/2007/relationships/media" Target="../media/media2.mp3"/><Relationship Id="rId16" Type="http://schemas.openxmlformats.org/officeDocument/2006/relationships/slide" Target="slide7.xml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5" Type="http://schemas.openxmlformats.org/officeDocument/2006/relationships/image" Target="../media/image39.png"/><Relationship Id="rId10" Type="http://schemas.openxmlformats.org/officeDocument/2006/relationships/image" Target="../media/image28.png"/><Relationship Id="rId19" Type="http://schemas.openxmlformats.org/officeDocument/2006/relationships/image" Target="../media/image4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6.png"/><Relationship Id="rId1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31.png"/><Relationship Id="rId18" Type="http://schemas.openxmlformats.org/officeDocument/2006/relationships/slide" Target="slide4.xml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3.wav"/><Relationship Id="rId12" Type="http://schemas.openxmlformats.org/officeDocument/2006/relationships/image" Target="../media/image30.png"/><Relationship Id="rId17" Type="http://schemas.openxmlformats.org/officeDocument/2006/relationships/image" Target="../media/image46.png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45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5" Type="http://schemas.openxmlformats.org/officeDocument/2006/relationships/image" Target="../media/image44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2.png"/><Relationship Id="rId14" Type="http://schemas.openxmlformats.org/officeDocument/2006/relationships/image" Target="../media/image43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3.wmf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3.wav"/><Relationship Id="rId12" Type="http://schemas.openxmlformats.org/officeDocument/2006/relationships/image" Target="../media/image31.png"/><Relationship Id="rId17" Type="http://schemas.openxmlformats.org/officeDocument/2006/relationships/slide" Target="slide4.xml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46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0.png"/><Relationship Id="rId5" Type="http://schemas.openxmlformats.org/officeDocument/2006/relationships/audio" Target="../media/audio1.wav"/><Relationship Id="rId15" Type="http://schemas.openxmlformats.org/officeDocument/2006/relationships/image" Target="../media/image48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8.png"/><Relationship Id="rId1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3.wmf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3.wav"/><Relationship Id="rId12" Type="http://schemas.openxmlformats.org/officeDocument/2006/relationships/image" Target="../media/image31.png"/><Relationship Id="rId17" Type="http://schemas.openxmlformats.org/officeDocument/2006/relationships/slide" Target="slide4.xml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46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0.png"/><Relationship Id="rId5" Type="http://schemas.openxmlformats.org/officeDocument/2006/relationships/audio" Target="../media/audio1.wav"/><Relationship Id="rId15" Type="http://schemas.openxmlformats.org/officeDocument/2006/relationships/image" Target="../media/image50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8.png"/><Relationship Id="rId1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WordArt 37"/>
          <p:cNvSpPr>
            <a:spLocks noTextEdit="1"/>
          </p:cNvSpPr>
          <p:nvPr/>
        </p:nvSpPr>
        <p:spPr>
          <a:xfrm>
            <a:off x="1032933" y="855133"/>
            <a:ext cx="9658351" cy="630131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normAutofit/>
            <a:scene3d>
              <a:camera prst="legacyPerspectiveFront">
                <a:rot lat="2052000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b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CHÀO MỪNG </a:t>
            </a:r>
            <a:r>
              <a:rPr lang="vi-VN" altLang="en-US" sz="3600" b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QUÝ THẦY CÔ, </a:t>
            </a:r>
            <a:r>
              <a:rPr lang="en-US" sz="3600" b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CÁC EM </a:t>
            </a:r>
          </a:p>
          <a:p>
            <a:pPr algn="ctr"/>
            <a:r>
              <a:rPr lang="en-US" sz="3600" b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ĐẾN VỚI MÔN TIẾNG VIỆT</a:t>
            </a:r>
          </a:p>
          <a:p>
            <a:pPr algn="ctr"/>
            <a:r>
              <a:rPr lang="en-US" sz="3600" b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LỚP 4B!</a:t>
            </a:r>
          </a:p>
        </p:txBody>
      </p:sp>
      <p:pic>
        <p:nvPicPr>
          <p:cNvPr id="28675" name="Content Placeholder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391584"/>
            <a:ext cx="2175933" cy="15261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6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34275">
            <a:off x="-4233" y="3416300"/>
            <a:ext cx="1589617" cy="16425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7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738784" y="2870200"/>
            <a:ext cx="3022600" cy="111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10083800" y="4836584"/>
            <a:ext cx="850900" cy="762000"/>
          </a:xfrm>
          <a:prstGeom prst="star32">
            <a:avLst>
              <a:gd name="adj" fmla="val 11069"/>
            </a:avLst>
          </a:prstGeom>
          <a:solidFill>
            <a:srgbClr val="33CC33"/>
          </a:solidFill>
          <a:ln w="28575" algn="ctr">
            <a:solidFill>
              <a:srgbClr val="FF0000"/>
            </a:solidFill>
            <a:miter lim="800000"/>
          </a:ln>
        </p:spPr>
        <p:txBody>
          <a:bodyPr wrap="none" lIns="91430" tIns="45716" rIns="91430" bIns="45716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679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 cap="flat" cmpd="sng">
            <a:pattFill prst="wdUpDiag">
              <a:fgClr>
                <a:srgbClr val="00FF00"/>
              </a:fgClr>
              <a:bgClr>
                <a:srgbClr val="FF0000"/>
              </a:bgClr>
            </a:patt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defTabSz="514350" eaLnBrk="1" hangingPunct="1">
              <a:buNone/>
            </a:pPr>
            <a:endParaRPr lang="vi-VN" altLang="en-US" sz="1335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8680" name="WordArt 3"/>
          <p:cNvSpPr>
            <a:spLocks noTextEdit="1"/>
          </p:cNvSpPr>
          <p:nvPr/>
        </p:nvSpPr>
        <p:spPr>
          <a:xfrm>
            <a:off x="2711451" y="277284"/>
            <a:ext cx="6148916" cy="4974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85000" lnSpcReduction="20000"/>
            <a:scene3d>
              <a:camera prst="legacyPerspectiveBottom">
                <a:rot lat="0" lon="0" rev="0"/>
              </a:camera>
              <a:lightRig rig="legacyFlat3" dir="t"/>
            </a:scene3d>
            <a:sp3d extrusionH="1801800" prstMaterial="legacyMatte">
              <a:extrusionClr>
                <a:srgbClr val="FFFF99"/>
              </a:extrusionClr>
            </a:sp3d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 TIỂU HỌC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NHƠN 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endParaRPr lang="vi-V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bldLvl="0" animBg="1"/>
      <p:bldP spid="6" grpId="2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78790" y="0"/>
            <a:ext cx="11523345" cy="2606040"/>
            <a:chOff x="1278541" y="1020574"/>
            <a:chExt cx="9743867" cy="2145808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1278541" y="1020574"/>
              <a:ext cx="9743867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vi-VN" sz="1865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42308" y="1086443"/>
              <a:ext cx="9272433" cy="207993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just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lang="vi-VN" sz="36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36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lang="vi-VN" sz="36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</a:t>
              </a:r>
              <a:r>
                <a:rPr lang="vi-VN" sz="36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Tìm các từ chỉ hoạt động, trạng thái trong những câu dưới đây: </a:t>
              </a:r>
              <a:r>
                <a:rPr lang="vi-VN" alt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 </a:t>
              </a:r>
              <a:endParaRPr lang="vi-VN" alt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just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lang="vi-VN" sz="36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sp>
        <p:nvSpPr>
          <p:cNvPr id="3" name="Rectangles 2"/>
          <p:cNvSpPr/>
          <p:nvPr/>
        </p:nvSpPr>
        <p:spPr>
          <a:xfrm>
            <a:off x="410845" y="1217295"/>
            <a:ext cx="6705600" cy="2413000"/>
          </a:xfrm>
          <a:prstGeom prst="rect">
            <a:avLst/>
          </a:prstGeom>
        </p:spPr>
        <p:style>
          <a:lnRef idx="2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3200"/>
              <a:t>a)</a:t>
            </a:r>
            <a:r>
              <a:rPr lang="vi-VN" altLang="en-US" sz="3200"/>
              <a:t> </a:t>
            </a:r>
            <a:r>
              <a:rPr lang="en-US" sz="3200"/>
              <a:t>Các cụ già nhặt cỏ</a:t>
            </a:r>
            <a:r>
              <a:rPr lang="vi-VN" altLang="en-US" sz="3200"/>
              <a:t>,</a:t>
            </a:r>
            <a:r>
              <a:rPr lang="en-US" sz="3200"/>
              <a:t> đốt lá. Mấy chú bé tìm chỗ ven suối để bắc bếp thổi cơm.</a:t>
            </a:r>
          </a:p>
          <a:p>
            <a:pPr algn="ctr"/>
            <a:r>
              <a:rPr lang="vi-VN" altLang="en-US" sz="3200"/>
              <a:t>                                </a:t>
            </a:r>
            <a:r>
              <a:rPr lang="en-US" sz="3200"/>
              <a:t>(Theo Tô Hoài)</a:t>
            </a:r>
          </a:p>
        </p:txBody>
      </p:sp>
      <p:pic>
        <p:nvPicPr>
          <p:cNvPr id="100" name="Content Placeholder 99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116445" y="1216660"/>
            <a:ext cx="4802505" cy="24142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s 3"/>
          <p:cNvSpPr/>
          <p:nvPr/>
        </p:nvSpPr>
        <p:spPr>
          <a:xfrm>
            <a:off x="5829935" y="3636010"/>
            <a:ext cx="6089015" cy="2579370"/>
          </a:xfrm>
          <a:prstGeom prst="rect">
            <a:avLst/>
          </a:prstGeom>
        </p:spPr>
        <p:style>
          <a:lnRef idx="2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sz="3600"/>
              <a:t>b)</a:t>
            </a:r>
            <a:r>
              <a:rPr lang="vi-VN" sz="3600"/>
              <a:t> </a:t>
            </a:r>
            <a:r>
              <a:rPr sz="3600"/>
              <a:t>Hoa sầu riêng trổ vào cuối năm. </a:t>
            </a:r>
          </a:p>
          <a:p>
            <a:pPr algn="just"/>
            <a:r>
              <a:rPr lang="vi-VN" sz="3600"/>
              <a:t>                                                                                 </a:t>
            </a:r>
            <a:r>
              <a:rPr sz="3600"/>
              <a:t>(Mai Văn Tạo)</a:t>
            </a:r>
          </a:p>
        </p:txBody>
      </p:sp>
      <p:pic>
        <p:nvPicPr>
          <p:cNvPr id="101" name="Content Placeholder 1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845" y="3641090"/>
            <a:ext cx="5419090" cy="26625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27" name="Text Box 15"/>
          <p:cNvSpPr txBox="1"/>
          <p:nvPr/>
        </p:nvSpPr>
        <p:spPr>
          <a:xfrm>
            <a:off x="2540000" y="2133600"/>
            <a:ext cx="7315200" cy="17532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từ : </a:t>
            </a:r>
            <a:r>
              <a:rPr lang="vi-VN" sz="5400" b="1" i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54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vui, </a:t>
            </a:r>
            <a:r>
              <a:rPr lang="vi-VN" sz="5400" b="1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sz="5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sz="5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từ loại gì ?</a:t>
            </a:r>
            <a:endParaRPr sz="54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Content Placeholder 1" descr="anh-nen-dong-de-thuong-va-dep-nhat_11205392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5100" y="2990215"/>
            <a:ext cx="2374900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13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96645" y="778510"/>
            <a:ext cx="10391140" cy="1200785"/>
            <a:chOff x="174510" y="196409"/>
            <a:chExt cx="6025337" cy="1172109"/>
          </a:xfrm>
        </p:grpSpPr>
        <p:sp>
          <p:nvSpPr>
            <p:cNvPr id="4" name="Rectangle: Rounded Corners 3"/>
            <p:cNvSpPr/>
            <p:nvPr/>
          </p:nvSpPr>
          <p:spPr>
            <a:xfrm>
              <a:off x="174541" y="196409"/>
              <a:ext cx="6025306" cy="1172109"/>
            </a:xfrm>
            <a:custGeom>
              <a:avLst/>
              <a:gdLst>
                <a:gd name="connsiteX0" fmla="*/ 0 w 6025306"/>
                <a:gd name="connsiteY0" fmla="*/ 195355 h 1172109"/>
                <a:gd name="connsiteX1" fmla="*/ 195355 w 6025306"/>
                <a:gd name="connsiteY1" fmla="*/ 0 h 1172109"/>
                <a:gd name="connsiteX2" fmla="*/ 5829951 w 6025306"/>
                <a:gd name="connsiteY2" fmla="*/ 0 h 1172109"/>
                <a:gd name="connsiteX3" fmla="*/ 6025306 w 6025306"/>
                <a:gd name="connsiteY3" fmla="*/ 195355 h 1172109"/>
                <a:gd name="connsiteX4" fmla="*/ 6025306 w 6025306"/>
                <a:gd name="connsiteY4" fmla="*/ 976754 h 1172109"/>
                <a:gd name="connsiteX5" fmla="*/ 5829951 w 6025306"/>
                <a:gd name="connsiteY5" fmla="*/ 1172109 h 1172109"/>
                <a:gd name="connsiteX6" fmla="*/ 195355 w 6025306"/>
                <a:gd name="connsiteY6" fmla="*/ 1172109 h 1172109"/>
                <a:gd name="connsiteX7" fmla="*/ 0 w 6025306"/>
                <a:gd name="connsiteY7" fmla="*/ 976754 h 1172109"/>
                <a:gd name="connsiteX8" fmla="*/ 0 w 6025306"/>
                <a:gd name="connsiteY8" fmla="*/ 195355 h 117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25306" h="1172109" fill="none" extrusionOk="0">
                  <a:moveTo>
                    <a:pt x="0" y="195355"/>
                  </a:moveTo>
                  <a:cubicBezTo>
                    <a:pt x="686" y="106029"/>
                    <a:pt x="94429" y="11691"/>
                    <a:pt x="195355" y="0"/>
                  </a:cubicBezTo>
                  <a:cubicBezTo>
                    <a:pt x="2263393" y="72427"/>
                    <a:pt x="3324871" y="61419"/>
                    <a:pt x="5829951" y="0"/>
                  </a:cubicBezTo>
                  <a:cubicBezTo>
                    <a:pt x="5935508" y="-16070"/>
                    <a:pt x="6022245" y="86537"/>
                    <a:pt x="6025306" y="195355"/>
                  </a:cubicBezTo>
                  <a:cubicBezTo>
                    <a:pt x="5997743" y="574524"/>
                    <a:pt x="5990434" y="799668"/>
                    <a:pt x="6025306" y="976754"/>
                  </a:cubicBezTo>
                  <a:cubicBezTo>
                    <a:pt x="6027762" y="1072180"/>
                    <a:pt x="5930722" y="1164126"/>
                    <a:pt x="5829951" y="1172109"/>
                  </a:cubicBezTo>
                  <a:cubicBezTo>
                    <a:pt x="4380068" y="1201936"/>
                    <a:pt x="1922808" y="1092803"/>
                    <a:pt x="195355" y="1172109"/>
                  </a:cubicBezTo>
                  <a:cubicBezTo>
                    <a:pt x="107557" y="1169838"/>
                    <a:pt x="-15458" y="1087703"/>
                    <a:pt x="0" y="976754"/>
                  </a:cubicBezTo>
                  <a:cubicBezTo>
                    <a:pt x="31775" y="744562"/>
                    <a:pt x="29352" y="294915"/>
                    <a:pt x="0" y="195355"/>
                  </a:cubicBezTo>
                  <a:close/>
                </a:path>
                <a:path w="6025306" h="1172109" stroke="0" extrusionOk="0">
                  <a:moveTo>
                    <a:pt x="0" y="195355"/>
                  </a:moveTo>
                  <a:cubicBezTo>
                    <a:pt x="9159" y="89960"/>
                    <a:pt x="96730" y="19307"/>
                    <a:pt x="195355" y="0"/>
                  </a:cubicBezTo>
                  <a:cubicBezTo>
                    <a:pt x="2682939" y="123000"/>
                    <a:pt x="3239084" y="-96860"/>
                    <a:pt x="5829951" y="0"/>
                  </a:cubicBezTo>
                  <a:cubicBezTo>
                    <a:pt x="5921874" y="-12171"/>
                    <a:pt x="6027575" y="82889"/>
                    <a:pt x="6025306" y="195355"/>
                  </a:cubicBezTo>
                  <a:cubicBezTo>
                    <a:pt x="6060195" y="415043"/>
                    <a:pt x="6037217" y="894100"/>
                    <a:pt x="6025306" y="976754"/>
                  </a:cubicBezTo>
                  <a:cubicBezTo>
                    <a:pt x="6008407" y="1090768"/>
                    <a:pt x="5918596" y="1168959"/>
                    <a:pt x="5829951" y="1172109"/>
                  </a:cubicBezTo>
                  <a:cubicBezTo>
                    <a:pt x="3511422" y="1011402"/>
                    <a:pt x="1311316" y="1211776"/>
                    <a:pt x="195355" y="1172109"/>
                  </a:cubicBezTo>
                  <a:cubicBezTo>
                    <a:pt x="84350" y="1171480"/>
                    <a:pt x="-7096" y="1081431"/>
                    <a:pt x="0" y="976754"/>
                  </a:cubicBezTo>
                  <a:cubicBezTo>
                    <a:pt x="-35234" y="760637"/>
                    <a:pt x="-54587" y="469542"/>
                    <a:pt x="0" y="195355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74510" y="331649"/>
              <a:ext cx="5928019" cy="689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vi-VN" alt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Thế nào là từ chỉ hoạt động, từ chỉ trạng thái ?</a:t>
              </a:r>
            </a:p>
          </p:txBody>
        </p:sp>
      </p:grpSp>
      <p:pic>
        <p:nvPicPr>
          <p:cNvPr id="11" name="Picture 10" descr="A group of children posing for a photo&#10;&#10;Description automatically generated with low confidence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89" b="97034" l="2015" r="96809">
                        <a14:foregroundMark x1="15638" y1="22498" x2="20550" y2="24233"/>
                        <a14:foregroundMark x1="67191" y1="7244" x2="75693" y2="11017"/>
                        <a14:foregroundMark x1="76847" y1="24536" x2="87490" y2="28471"/>
                        <a14:foregroundMark x1="87490" y1="28471" x2="87490" y2="28471"/>
                        <a14:foregroundMark x1="6633" y1="32103" x2="6129" y2="39487"/>
                        <a14:foregroundMark x1="61293" y1="92655" x2="60810" y2="94552"/>
                        <a14:foregroundMark x1="47376" y1="93765" x2="48699" y2="93765"/>
                        <a14:foregroundMark x1="34614" y1="92514" x2="33963" y2="95803"/>
                        <a14:foregroundMark x1="26427" y1="92191" x2="28065" y2="96913"/>
                        <a14:foregroundMark x1="16289" y1="92030" x2="14966" y2="97074"/>
                        <a14:foregroundMark x1="85684" y1="88741" x2="86986" y2="93140"/>
                        <a14:foregroundMark x1="92884" y1="33515" x2="95823" y2="37127"/>
                        <a14:foregroundMark x1="67024" y1="3773" x2="62762" y2="3309"/>
                        <a14:foregroundMark x1="54576" y1="9605" x2="62762" y2="10694"/>
                        <a14:foregroundMark x1="57536" y1="19976" x2="59320" y2="23285"/>
                        <a14:foregroundMark x1="67842" y1="20763" x2="70298" y2="23123"/>
                        <a14:foregroundMark x1="57368" y1="29419" x2="54261" y2="33979"/>
                        <a14:foregroundMark x1="61776" y1="10069" x2="55563" y2="10856"/>
                        <a14:foregroundMark x1="75525" y1="96590" x2="75525" y2="96590"/>
                        <a14:foregroundMark x1="85684" y1="95500" x2="87636" y2="95662"/>
                        <a14:foregroundMark x1="75693" y1="95662" x2="75693" y2="95662"/>
                        <a14:foregroundMark x1="2036" y1="32244" x2="3526" y2="34140"/>
                        <a14:foregroundMark x1="96809" y1="18241" x2="96809" y2="18241"/>
                        <a14:foregroundMark x1="96641" y1="20924" x2="96641" y2="20924"/>
                        <a14:backgroundMark x1="32976" y1="50504" x2="32976" y2="50504"/>
                        <a14:backgroundMark x1="53107" y1="33515" x2="53107" y2="33515"/>
                        <a14:backgroundMark x1="46390" y1="35391" x2="46390" y2="35391"/>
                        <a14:backgroundMark x1="55080" y1="33818" x2="55080" y2="33818"/>
                        <a14:backgroundMark x1="27246" y1="42171" x2="27246" y2="42171"/>
                        <a14:backgroundMark x1="68157" y1="68604" x2="68157" y2="68604"/>
                        <a14:backgroundMark x1="98279" y1="19189" x2="98279" y2="191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61680" y="2789555"/>
            <a:ext cx="3126105" cy="3877310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3536315" y="2938145"/>
            <a:ext cx="4418965" cy="133667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6"/>
                </a:solidFill>
              </a:rPr>
              <a:t>CHIA </a:t>
            </a:r>
            <a:r>
              <a:rPr lang="vi-VN" altLang="en-US" sz="4400" b="1">
                <a:solidFill>
                  <a:schemeClr val="accent6"/>
                </a:solidFill>
              </a:rPr>
              <a:t>SẺ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11050" y="1539924"/>
            <a:ext cx="10391163" cy="905566"/>
            <a:chOff x="67025" y="1102148"/>
            <a:chExt cx="6025306" cy="1172109"/>
          </a:xfrm>
        </p:grpSpPr>
        <p:sp>
          <p:nvSpPr>
            <p:cNvPr id="4" name="Rectangle: Rounded Corners 3"/>
            <p:cNvSpPr/>
            <p:nvPr/>
          </p:nvSpPr>
          <p:spPr>
            <a:xfrm>
              <a:off x="67025" y="1102148"/>
              <a:ext cx="6025306" cy="1172109"/>
            </a:xfrm>
            <a:custGeom>
              <a:avLst/>
              <a:gdLst>
                <a:gd name="connsiteX0" fmla="*/ 0 w 6025306"/>
                <a:gd name="connsiteY0" fmla="*/ 195355 h 1172109"/>
                <a:gd name="connsiteX1" fmla="*/ 195355 w 6025306"/>
                <a:gd name="connsiteY1" fmla="*/ 0 h 1172109"/>
                <a:gd name="connsiteX2" fmla="*/ 5829951 w 6025306"/>
                <a:gd name="connsiteY2" fmla="*/ 0 h 1172109"/>
                <a:gd name="connsiteX3" fmla="*/ 6025306 w 6025306"/>
                <a:gd name="connsiteY3" fmla="*/ 195355 h 1172109"/>
                <a:gd name="connsiteX4" fmla="*/ 6025306 w 6025306"/>
                <a:gd name="connsiteY4" fmla="*/ 976754 h 1172109"/>
                <a:gd name="connsiteX5" fmla="*/ 5829951 w 6025306"/>
                <a:gd name="connsiteY5" fmla="*/ 1172109 h 1172109"/>
                <a:gd name="connsiteX6" fmla="*/ 195355 w 6025306"/>
                <a:gd name="connsiteY6" fmla="*/ 1172109 h 1172109"/>
                <a:gd name="connsiteX7" fmla="*/ 0 w 6025306"/>
                <a:gd name="connsiteY7" fmla="*/ 976754 h 1172109"/>
                <a:gd name="connsiteX8" fmla="*/ 0 w 6025306"/>
                <a:gd name="connsiteY8" fmla="*/ 195355 h 117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25306" h="1172109" fill="none" extrusionOk="0">
                  <a:moveTo>
                    <a:pt x="0" y="195355"/>
                  </a:moveTo>
                  <a:cubicBezTo>
                    <a:pt x="686" y="106029"/>
                    <a:pt x="94429" y="11691"/>
                    <a:pt x="195355" y="0"/>
                  </a:cubicBezTo>
                  <a:cubicBezTo>
                    <a:pt x="2263393" y="72427"/>
                    <a:pt x="3324871" y="61419"/>
                    <a:pt x="5829951" y="0"/>
                  </a:cubicBezTo>
                  <a:cubicBezTo>
                    <a:pt x="5935508" y="-16070"/>
                    <a:pt x="6022245" y="86537"/>
                    <a:pt x="6025306" y="195355"/>
                  </a:cubicBezTo>
                  <a:cubicBezTo>
                    <a:pt x="5997743" y="574524"/>
                    <a:pt x="5990434" y="799668"/>
                    <a:pt x="6025306" y="976754"/>
                  </a:cubicBezTo>
                  <a:cubicBezTo>
                    <a:pt x="6027762" y="1072180"/>
                    <a:pt x="5930722" y="1164126"/>
                    <a:pt x="5829951" y="1172109"/>
                  </a:cubicBezTo>
                  <a:cubicBezTo>
                    <a:pt x="4380068" y="1201936"/>
                    <a:pt x="1922808" y="1092803"/>
                    <a:pt x="195355" y="1172109"/>
                  </a:cubicBezTo>
                  <a:cubicBezTo>
                    <a:pt x="107557" y="1169838"/>
                    <a:pt x="-15458" y="1087703"/>
                    <a:pt x="0" y="976754"/>
                  </a:cubicBezTo>
                  <a:cubicBezTo>
                    <a:pt x="31775" y="744562"/>
                    <a:pt x="29352" y="294915"/>
                    <a:pt x="0" y="195355"/>
                  </a:cubicBezTo>
                  <a:close/>
                </a:path>
                <a:path w="6025306" h="1172109" stroke="0" extrusionOk="0">
                  <a:moveTo>
                    <a:pt x="0" y="195355"/>
                  </a:moveTo>
                  <a:cubicBezTo>
                    <a:pt x="9159" y="89960"/>
                    <a:pt x="96730" y="19307"/>
                    <a:pt x="195355" y="0"/>
                  </a:cubicBezTo>
                  <a:cubicBezTo>
                    <a:pt x="2682939" y="123000"/>
                    <a:pt x="3239084" y="-96860"/>
                    <a:pt x="5829951" y="0"/>
                  </a:cubicBezTo>
                  <a:cubicBezTo>
                    <a:pt x="5921874" y="-12171"/>
                    <a:pt x="6027575" y="82889"/>
                    <a:pt x="6025306" y="195355"/>
                  </a:cubicBezTo>
                  <a:cubicBezTo>
                    <a:pt x="6060195" y="415043"/>
                    <a:pt x="6037217" y="894100"/>
                    <a:pt x="6025306" y="976754"/>
                  </a:cubicBezTo>
                  <a:cubicBezTo>
                    <a:pt x="6008407" y="1090768"/>
                    <a:pt x="5918596" y="1168959"/>
                    <a:pt x="5829951" y="1172109"/>
                  </a:cubicBezTo>
                  <a:cubicBezTo>
                    <a:pt x="3511422" y="1011402"/>
                    <a:pt x="1311316" y="1211776"/>
                    <a:pt x="195355" y="1172109"/>
                  </a:cubicBezTo>
                  <a:cubicBezTo>
                    <a:pt x="84350" y="1171480"/>
                    <a:pt x="-7096" y="1081431"/>
                    <a:pt x="0" y="976754"/>
                  </a:cubicBezTo>
                  <a:cubicBezTo>
                    <a:pt x="-35234" y="760637"/>
                    <a:pt x="-54587" y="469542"/>
                    <a:pt x="0" y="195355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vi-VN" sz="1865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18911" y="1166704"/>
              <a:ext cx="5928019" cy="601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Thảo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luận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và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hi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kết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quả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vào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bảng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nhóm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pic>
        <p:nvPicPr>
          <p:cNvPr id="9" name="Picture 8" descr="Shape, rectangle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09" y="2834154"/>
            <a:ext cx="4913696" cy="34968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A group of children posing for a photo&#10;&#10;Description automatically generated with low confidence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9" b="97034" l="2015" r="96809">
                        <a14:foregroundMark x1="15638" y1="22498" x2="20550" y2="24233"/>
                        <a14:foregroundMark x1="67191" y1="7244" x2="75693" y2="11017"/>
                        <a14:foregroundMark x1="76847" y1="24536" x2="87490" y2="28471"/>
                        <a14:foregroundMark x1="87490" y1="28471" x2="87490" y2="28471"/>
                        <a14:foregroundMark x1="6633" y1="32103" x2="6129" y2="39487"/>
                        <a14:foregroundMark x1="61293" y1="92655" x2="60810" y2="94552"/>
                        <a14:foregroundMark x1="47376" y1="93765" x2="48699" y2="93765"/>
                        <a14:foregroundMark x1="34614" y1="92514" x2="33963" y2="95803"/>
                        <a14:foregroundMark x1="26427" y1="92191" x2="28065" y2="96913"/>
                        <a14:foregroundMark x1="16289" y1="92030" x2="14966" y2="97074"/>
                        <a14:foregroundMark x1="85684" y1="88741" x2="86986" y2="93140"/>
                        <a14:foregroundMark x1="92884" y1="33515" x2="95823" y2="37127"/>
                        <a14:foregroundMark x1="67024" y1="3773" x2="62762" y2="3309"/>
                        <a14:foregroundMark x1="54576" y1="9605" x2="62762" y2="10694"/>
                        <a14:foregroundMark x1="57536" y1="19976" x2="59320" y2="23285"/>
                        <a14:foregroundMark x1="67842" y1="20763" x2="70298" y2="23123"/>
                        <a14:foregroundMark x1="57368" y1="29419" x2="54261" y2="33979"/>
                        <a14:foregroundMark x1="61776" y1="10069" x2="55563" y2="10856"/>
                        <a14:foregroundMark x1="75525" y1="96590" x2="75525" y2="96590"/>
                        <a14:foregroundMark x1="85684" y1="95500" x2="87636" y2="95662"/>
                        <a14:foregroundMark x1="75693" y1="95662" x2="75693" y2="95662"/>
                        <a14:foregroundMark x1="2036" y1="32244" x2="3526" y2="34140"/>
                        <a14:foregroundMark x1="96809" y1="18241" x2="96809" y2="18241"/>
                        <a14:foregroundMark x1="96641" y1="20924" x2="96641" y2="20924"/>
                        <a14:backgroundMark x1="32976" y1="50504" x2="32976" y2="50504"/>
                        <a14:backgroundMark x1="53107" y1="33515" x2="53107" y2="33515"/>
                        <a14:backgroundMark x1="46390" y1="35391" x2="46390" y2="35391"/>
                        <a14:backgroundMark x1="55080" y1="33818" x2="55080" y2="33818"/>
                        <a14:backgroundMark x1="27246" y1="42171" x2="27246" y2="42171"/>
                        <a14:backgroundMark x1="68157" y1="68604" x2="68157" y2="68604"/>
                        <a14:backgroundMark x1="98279" y1="19189" x2="98279" y2="191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1444" y="2834154"/>
            <a:ext cx="3726840" cy="38770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7818" y="445765"/>
            <a:ext cx="7096359" cy="9693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hinh-nen-powerpoint-dep-nhat-2017-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35"/>
            <a:ext cx="12192635" cy="685927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6" name="Rectangles 5"/>
          <p:cNvSpPr/>
          <p:nvPr/>
        </p:nvSpPr>
        <p:spPr>
          <a:xfrm>
            <a:off x="1115060" y="1905000"/>
            <a:ext cx="10515600" cy="3048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6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altLang="en-US" sz="4000" b="1">
                <a:sym typeface="+mn-ea"/>
              </a:rPr>
              <a:t>  </a:t>
            </a:r>
            <a:r>
              <a:rPr lang="en-US" sz="4000" b="1">
                <a:sym typeface="+mn-ea"/>
              </a:rPr>
              <a:t>a)</a:t>
            </a:r>
            <a:r>
              <a:rPr lang="vi-VN" altLang="en-US" sz="4000">
                <a:sym typeface="+mn-ea"/>
              </a:rPr>
              <a:t> </a:t>
            </a:r>
            <a:r>
              <a:rPr lang="en-US" sz="4000">
                <a:sym typeface="+mn-ea"/>
              </a:rPr>
              <a:t>Các cụ già </a:t>
            </a:r>
            <a:r>
              <a:rPr lang="en-US" sz="4000" b="1">
                <a:solidFill>
                  <a:srgbClr val="FF0000"/>
                </a:solidFill>
                <a:sym typeface="+mn-ea"/>
              </a:rPr>
              <a:t>nhặt</a:t>
            </a:r>
            <a:r>
              <a:rPr lang="en-US" sz="4000">
                <a:sym typeface="+mn-ea"/>
              </a:rPr>
              <a:t> cỏ</a:t>
            </a:r>
            <a:r>
              <a:rPr lang="vi-VN" altLang="en-US" sz="4000">
                <a:sym typeface="+mn-ea"/>
              </a:rPr>
              <a:t>,</a:t>
            </a:r>
            <a:r>
              <a:rPr lang="en-US" sz="4000">
                <a:sym typeface="+mn-ea"/>
              </a:rPr>
              <a:t> </a:t>
            </a:r>
            <a:r>
              <a:rPr lang="en-US" sz="4000" b="1">
                <a:solidFill>
                  <a:srgbClr val="FF0000"/>
                </a:solidFill>
                <a:sym typeface="+mn-ea"/>
              </a:rPr>
              <a:t>đốt</a:t>
            </a:r>
            <a:r>
              <a:rPr lang="en-US" sz="4000">
                <a:sym typeface="+mn-ea"/>
              </a:rPr>
              <a:t> lá. Mấy chú bé </a:t>
            </a:r>
            <a:r>
              <a:rPr lang="en-US" sz="4000" b="1">
                <a:solidFill>
                  <a:srgbClr val="FF0000"/>
                </a:solidFill>
                <a:sym typeface="+mn-ea"/>
              </a:rPr>
              <a:t>tìm</a:t>
            </a:r>
            <a:r>
              <a:rPr lang="en-US" sz="4000">
                <a:sym typeface="+mn-ea"/>
              </a:rPr>
              <a:t> chỗ ven suối để </a:t>
            </a:r>
            <a:r>
              <a:rPr lang="en-US" sz="4000" b="1">
                <a:solidFill>
                  <a:srgbClr val="FF0000"/>
                </a:solidFill>
                <a:sym typeface="+mn-ea"/>
              </a:rPr>
              <a:t>bắc</a:t>
            </a:r>
            <a:r>
              <a:rPr lang="en-US" sz="4000">
                <a:sym typeface="+mn-ea"/>
              </a:rPr>
              <a:t> bếp </a:t>
            </a:r>
            <a:r>
              <a:rPr lang="en-US" sz="4000" b="1">
                <a:solidFill>
                  <a:srgbClr val="FF0000"/>
                </a:solidFill>
                <a:sym typeface="+mn-ea"/>
              </a:rPr>
              <a:t>thổi</a:t>
            </a:r>
            <a:r>
              <a:rPr lang="en-US" sz="4000">
                <a:sym typeface="+mn-ea"/>
              </a:rPr>
              <a:t> cơm.</a:t>
            </a:r>
            <a:endParaRPr lang="en-US" sz="4000"/>
          </a:p>
          <a:p>
            <a:pPr algn="l"/>
            <a:endParaRPr sz="4000">
              <a:sym typeface="+mn-ea"/>
            </a:endParaRPr>
          </a:p>
          <a:p>
            <a:pPr algn="l"/>
            <a:r>
              <a:rPr lang="vi-VN" sz="4000" b="1">
                <a:sym typeface="+mn-ea"/>
              </a:rPr>
              <a:t>  </a:t>
            </a:r>
            <a:r>
              <a:rPr sz="4000" b="1">
                <a:sym typeface="+mn-ea"/>
              </a:rPr>
              <a:t>b)</a:t>
            </a:r>
            <a:r>
              <a:rPr lang="vi-VN" sz="4000">
                <a:sym typeface="+mn-ea"/>
              </a:rPr>
              <a:t> </a:t>
            </a:r>
            <a:r>
              <a:rPr sz="4000">
                <a:sym typeface="+mn-ea"/>
              </a:rPr>
              <a:t>Hoa sầu riêng </a:t>
            </a:r>
            <a:r>
              <a:rPr sz="4000" b="1">
                <a:solidFill>
                  <a:srgbClr val="FF0000"/>
                </a:solidFill>
                <a:sym typeface="+mn-ea"/>
              </a:rPr>
              <a:t>trổ</a:t>
            </a:r>
            <a:r>
              <a:rPr sz="4000">
                <a:sym typeface="+mn-ea"/>
              </a:rPr>
              <a:t> vào cuối năm. </a:t>
            </a:r>
            <a:endParaRPr sz="4000"/>
          </a:p>
          <a:p>
            <a:pPr algn="ctr"/>
            <a:endParaRPr lang="en-US" sz="4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100965" y="403860"/>
            <a:ext cx="12091035" cy="6262370"/>
          </a:xfrm>
          <a:prstGeom prst="roundRect">
            <a:avLst>
              <a:gd name="adj" fmla="val 17635"/>
            </a:avLst>
          </a:prstGeom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12725" y="266065"/>
            <a:ext cx="11685270" cy="1271905"/>
            <a:chOff x="1278541" y="1020574"/>
            <a:chExt cx="7080531" cy="1085571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vi-VN" sz="1865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375119" y="1086207"/>
              <a:ext cx="6890122" cy="87724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just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vi-VN" sz="3300" b="1" i="0" u="sng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 2: </a:t>
              </a: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 từ vừa tìm được ở bài tập 1 chỉ hoạt động, trạng thái của những sự vật nào?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3505" y="1537970"/>
            <a:ext cx="3140075" cy="2134870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478790" y="2014220"/>
            <a:ext cx="8514715" cy="1922780"/>
          </a:xfrm>
          <a:prstGeom prst="rect">
            <a:avLst/>
          </a:prstGeom>
        </p:spPr>
        <p:style>
          <a:lnRef idx="2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3200"/>
              <a:t>a)</a:t>
            </a:r>
            <a:r>
              <a:rPr lang="vi-VN" altLang="en-US" sz="3200"/>
              <a:t> </a:t>
            </a:r>
            <a:r>
              <a:rPr lang="en-US" sz="3200"/>
              <a:t>Các cụ già nhặt cỏ đốt lá. Mấy chú bé tìm chỗ ven suối để bắc bếp thổi cơm.</a:t>
            </a:r>
          </a:p>
          <a:p>
            <a:pPr algn="ctr"/>
            <a:r>
              <a:rPr lang="vi-VN" altLang="en-US" sz="3200"/>
              <a:t>                                               </a:t>
            </a:r>
            <a:r>
              <a:rPr lang="en-US" sz="3200"/>
              <a:t>(Theo Tô Hoài)</a:t>
            </a:r>
          </a:p>
        </p:txBody>
      </p:sp>
      <p:sp>
        <p:nvSpPr>
          <p:cNvPr id="6" name="Rectangles 5"/>
          <p:cNvSpPr/>
          <p:nvPr/>
        </p:nvSpPr>
        <p:spPr>
          <a:xfrm>
            <a:off x="478790" y="4311015"/>
            <a:ext cx="7767320" cy="1162050"/>
          </a:xfrm>
          <a:prstGeom prst="rect">
            <a:avLst/>
          </a:prstGeom>
        </p:spPr>
        <p:style>
          <a:lnRef idx="2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sz="3200"/>
              <a:t>b)</a:t>
            </a:r>
            <a:r>
              <a:rPr lang="vi-VN" sz="3200"/>
              <a:t> </a:t>
            </a:r>
            <a:r>
              <a:rPr sz="3200"/>
              <a:t>Hoa sầu riêng trổ vào cuối năm. </a:t>
            </a:r>
          </a:p>
          <a:p>
            <a:pPr algn="l"/>
            <a:r>
              <a:rPr lang="vi-VN" sz="3200"/>
              <a:t>                                         </a:t>
            </a:r>
            <a:r>
              <a:rPr sz="3200"/>
              <a:t>(Mai Văn Tạo)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522335" y="4483100"/>
            <a:ext cx="3474720" cy="1163955"/>
          </a:xfrm>
          <a:prstGeom prst="roundRect">
            <a:avLst/>
          </a:prstGeom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200">
                <a:solidFill>
                  <a:schemeClr val="accent6"/>
                </a:solidFill>
              </a:rPr>
              <a:t>THẢO LUẬN NHÓM ĐÔI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100965" y="403860"/>
            <a:ext cx="12091035" cy="6262370"/>
          </a:xfrm>
          <a:prstGeom prst="roundRect">
            <a:avLst>
              <a:gd name="adj" fmla="val 17635"/>
            </a:avLst>
          </a:prstGeom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12725" y="266065"/>
            <a:ext cx="11685270" cy="1271905"/>
            <a:chOff x="1278541" y="1020574"/>
            <a:chExt cx="7080531" cy="1085571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vi-VN" sz="1865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375119" y="1086207"/>
              <a:ext cx="6890122" cy="87724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just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vi-VN" sz="3300" b="1" i="0" u="sng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 2: </a:t>
              </a: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 từ vừa tìm được ở bài tập 1 chỉ hoạt động, trạng thái của những sự vật nào?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2870" y="1537970"/>
            <a:ext cx="2926080" cy="2075815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478790" y="1691005"/>
            <a:ext cx="8514715" cy="1922780"/>
          </a:xfrm>
          <a:prstGeom prst="rect">
            <a:avLst/>
          </a:prstGeom>
        </p:spPr>
        <p:style>
          <a:lnRef idx="2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3200"/>
              <a:t>a)</a:t>
            </a:r>
            <a:r>
              <a:rPr lang="vi-VN" altLang="en-US" sz="3200"/>
              <a:t> </a:t>
            </a:r>
            <a:r>
              <a:rPr lang="en-US" sz="3200"/>
              <a:t>Các cụ già nhặt cỏ đốt lá. Mấy chú bé tìm chỗ ven suối để bắc bếp thổi cơm.</a:t>
            </a:r>
          </a:p>
          <a:p>
            <a:pPr algn="ctr"/>
            <a:r>
              <a:rPr lang="en-US" sz="3200"/>
              <a:t>(Theo Tô Hoài)</a:t>
            </a:r>
          </a:p>
        </p:txBody>
      </p:sp>
      <p:sp>
        <p:nvSpPr>
          <p:cNvPr id="9" name="Rectangles 8"/>
          <p:cNvSpPr/>
          <p:nvPr/>
        </p:nvSpPr>
        <p:spPr>
          <a:xfrm>
            <a:off x="372110" y="3933825"/>
            <a:ext cx="11706225" cy="2058035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2"/>
          </a:fillRef>
          <a:effectRef idx="2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vi-VN" altLang="en-US" sz="3600">
                <a:solidFill>
                  <a:schemeClr val="accent6"/>
                </a:solidFill>
              </a:rPr>
              <a:t>- </a:t>
            </a:r>
            <a:r>
              <a:rPr lang="vi-VN" altLang="en-US" sz="3600" b="1">
                <a:solidFill>
                  <a:schemeClr val="accent6"/>
                </a:solidFill>
              </a:rPr>
              <a:t>Nhặt</a:t>
            </a:r>
            <a:r>
              <a:rPr lang="vi-VN" altLang="en-US" sz="3600">
                <a:solidFill>
                  <a:schemeClr val="accent6"/>
                </a:solidFill>
              </a:rPr>
              <a:t> </a:t>
            </a:r>
            <a:r>
              <a:rPr lang="vi-VN" altLang="en-US" sz="3600">
                <a:solidFill>
                  <a:srgbClr val="002060"/>
                </a:solidFill>
              </a:rPr>
              <a:t>(cỏ)</a:t>
            </a:r>
            <a:r>
              <a:rPr lang="vi-VN" altLang="en-US" sz="3600">
                <a:solidFill>
                  <a:schemeClr val="accent6"/>
                </a:solidFill>
              </a:rPr>
              <a:t>, </a:t>
            </a:r>
            <a:r>
              <a:rPr lang="vi-VN" altLang="en-US" sz="3600" b="1">
                <a:solidFill>
                  <a:schemeClr val="accent6"/>
                </a:solidFill>
              </a:rPr>
              <a:t>đốt</a:t>
            </a:r>
            <a:r>
              <a:rPr lang="vi-VN" altLang="en-US" sz="3600">
                <a:solidFill>
                  <a:schemeClr val="accent6"/>
                </a:solidFill>
              </a:rPr>
              <a:t> </a:t>
            </a:r>
            <a:r>
              <a:rPr lang="vi-VN" altLang="en-US" sz="3600">
                <a:solidFill>
                  <a:srgbClr val="002060"/>
                </a:solidFill>
              </a:rPr>
              <a:t>(lá) </a:t>
            </a:r>
            <a:r>
              <a:rPr lang="vi-VN" altLang="en-US" sz="3600" b="1">
                <a:solidFill>
                  <a:schemeClr val="tx1">
                    <a:lumMod val="50000"/>
                  </a:schemeClr>
                </a:solidFill>
              </a:rPr>
              <a:t>chỉ hoạt động</a:t>
            </a:r>
            <a:r>
              <a:rPr lang="vi-VN" altLang="en-US" sz="3600">
                <a:solidFill>
                  <a:schemeClr val="accent6"/>
                </a:solidFill>
              </a:rPr>
              <a:t> của </a:t>
            </a:r>
            <a:r>
              <a:rPr lang="vi-VN" altLang="en-US" sz="3600" b="1">
                <a:solidFill>
                  <a:srgbClr val="FF0000"/>
                </a:solidFill>
              </a:rPr>
              <a:t>các cụ già</a:t>
            </a:r>
            <a:r>
              <a:rPr lang="vi-VN" altLang="en-US" sz="3600">
                <a:solidFill>
                  <a:schemeClr val="accent6"/>
                </a:solidFill>
              </a:rPr>
              <a:t>.</a:t>
            </a:r>
          </a:p>
          <a:p>
            <a:pPr algn="l"/>
            <a:r>
              <a:rPr lang="vi-VN" altLang="en-US" sz="3600">
                <a:solidFill>
                  <a:schemeClr val="accent6"/>
                </a:solidFill>
              </a:rPr>
              <a:t>- </a:t>
            </a:r>
            <a:r>
              <a:rPr lang="vi-VN" altLang="en-US" sz="3600" b="1">
                <a:solidFill>
                  <a:schemeClr val="accent6"/>
                </a:solidFill>
              </a:rPr>
              <a:t>Tìm</a:t>
            </a:r>
            <a:r>
              <a:rPr lang="vi-VN" altLang="en-US" sz="3600">
                <a:solidFill>
                  <a:schemeClr val="accent6"/>
                </a:solidFill>
              </a:rPr>
              <a:t> </a:t>
            </a:r>
            <a:r>
              <a:rPr lang="vi-VN" altLang="en-US" sz="3600">
                <a:solidFill>
                  <a:srgbClr val="002060"/>
                </a:solidFill>
              </a:rPr>
              <a:t>(chỗ)</a:t>
            </a:r>
            <a:r>
              <a:rPr lang="vi-VN" altLang="en-US" sz="3600">
                <a:solidFill>
                  <a:schemeClr val="accent6"/>
                </a:solidFill>
              </a:rPr>
              <a:t>, </a:t>
            </a:r>
            <a:r>
              <a:rPr lang="vi-VN" altLang="en-US" sz="3600" b="1">
                <a:solidFill>
                  <a:schemeClr val="accent6"/>
                </a:solidFill>
              </a:rPr>
              <a:t>bắc</a:t>
            </a:r>
            <a:r>
              <a:rPr lang="vi-VN" altLang="en-US" sz="3600">
                <a:solidFill>
                  <a:schemeClr val="accent6"/>
                </a:solidFill>
              </a:rPr>
              <a:t> </a:t>
            </a:r>
            <a:r>
              <a:rPr lang="vi-VN" altLang="en-US" sz="3600">
                <a:solidFill>
                  <a:srgbClr val="002060"/>
                </a:solidFill>
              </a:rPr>
              <a:t>(bếp)</a:t>
            </a:r>
            <a:r>
              <a:rPr lang="vi-VN" altLang="en-US" sz="3600">
                <a:solidFill>
                  <a:schemeClr val="accent6"/>
                </a:solidFill>
              </a:rPr>
              <a:t>, </a:t>
            </a:r>
            <a:r>
              <a:rPr lang="vi-VN" altLang="en-US" sz="3600" b="1">
                <a:solidFill>
                  <a:schemeClr val="accent6"/>
                </a:solidFill>
              </a:rPr>
              <a:t>thổi</a:t>
            </a:r>
            <a:r>
              <a:rPr lang="vi-VN" altLang="en-US" sz="3600">
                <a:solidFill>
                  <a:schemeClr val="accent6"/>
                </a:solidFill>
              </a:rPr>
              <a:t> </a:t>
            </a:r>
            <a:r>
              <a:rPr lang="vi-VN" altLang="en-US" sz="3600">
                <a:solidFill>
                  <a:srgbClr val="002060"/>
                </a:solidFill>
              </a:rPr>
              <a:t>(cơm)</a:t>
            </a:r>
            <a:r>
              <a:rPr lang="vi-VN" altLang="en-US" sz="3600">
                <a:solidFill>
                  <a:schemeClr val="accent6"/>
                </a:solidFill>
              </a:rPr>
              <a:t> </a:t>
            </a:r>
            <a:r>
              <a:rPr lang="vi-VN" altLang="en-US" sz="3600" b="1">
                <a:solidFill>
                  <a:schemeClr val="tx1">
                    <a:lumMod val="50000"/>
                  </a:schemeClr>
                </a:solidFill>
              </a:rPr>
              <a:t>chỉ hoạt động</a:t>
            </a:r>
            <a:r>
              <a:rPr lang="vi-VN" altLang="en-US" sz="3600">
                <a:solidFill>
                  <a:schemeClr val="accent6"/>
                </a:solidFill>
              </a:rPr>
              <a:t> của </a:t>
            </a:r>
            <a:r>
              <a:rPr lang="vi-VN" altLang="en-US" sz="3600" b="1">
                <a:solidFill>
                  <a:srgbClr val="FF0000"/>
                </a:solidFill>
              </a:rPr>
              <a:t>mấy chú bé</a:t>
            </a:r>
            <a:r>
              <a:rPr lang="vi-VN" altLang="en-US" sz="3600">
                <a:solidFill>
                  <a:schemeClr val="accent6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100965" y="403860"/>
            <a:ext cx="12091035" cy="6262370"/>
          </a:xfrm>
          <a:prstGeom prst="roundRect">
            <a:avLst>
              <a:gd name="adj" fmla="val 17635"/>
            </a:avLst>
          </a:prstGeom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12725" y="266065"/>
            <a:ext cx="11685270" cy="1271905"/>
            <a:chOff x="1278541" y="1020574"/>
            <a:chExt cx="7080531" cy="1085571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vi-VN" sz="1865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375119" y="1086207"/>
              <a:ext cx="6890122" cy="87724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just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vi-VN" sz="3300" b="1" i="0" u="sng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 2: </a:t>
              </a: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 từ vừa tìm được ở bài tập 1 chỉ hoạt động, trạng thái của những sự vật nào?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31910" y="1537970"/>
            <a:ext cx="3152140" cy="4586605"/>
          </a:xfrm>
          <a:prstGeom prst="rect">
            <a:avLst/>
          </a:prstGeom>
        </p:spPr>
      </p:pic>
      <p:sp>
        <p:nvSpPr>
          <p:cNvPr id="9" name="Rectangles 8"/>
          <p:cNvSpPr/>
          <p:nvPr/>
        </p:nvSpPr>
        <p:spPr>
          <a:xfrm>
            <a:off x="619125" y="4097655"/>
            <a:ext cx="7773035" cy="1039495"/>
          </a:xfrm>
          <a:prstGeom prst="rect">
            <a:avLst/>
          </a:prstGeom>
        </p:spPr>
        <p:style>
          <a:lnRef idx="2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vi-VN" altLang="en-US" sz="3200" b="1">
                <a:solidFill>
                  <a:schemeClr val="tx1">
                    <a:lumMod val="50000"/>
                  </a:schemeClr>
                </a:solidFill>
              </a:rPr>
              <a:t>Trổ</a:t>
            </a:r>
            <a:r>
              <a:rPr lang="vi-VN" altLang="en-US" sz="320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vi-VN" altLang="en-US" sz="3200" b="1">
                <a:solidFill>
                  <a:schemeClr val="accent6"/>
                </a:solidFill>
              </a:rPr>
              <a:t>chỉ trạng thái</a:t>
            </a:r>
            <a:r>
              <a:rPr lang="vi-VN" altLang="en-US" sz="3200">
                <a:solidFill>
                  <a:schemeClr val="tx1">
                    <a:lumMod val="50000"/>
                  </a:schemeClr>
                </a:solidFill>
              </a:rPr>
              <a:t> của </a:t>
            </a:r>
            <a:r>
              <a:rPr lang="vi-VN" altLang="en-US" sz="3200" b="1">
                <a:solidFill>
                  <a:srgbClr val="FF0000"/>
                </a:solidFill>
              </a:rPr>
              <a:t>hoa sầu riêng</a:t>
            </a:r>
            <a:r>
              <a:rPr lang="vi-VN" altLang="en-US" sz="3200">
                <a:solidFill>
                  <a:schemeClr val="tx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6" name="Rectangles 5"/>
          <p:cNvSpPr/>
          <p:nvPr/>
        </p:nvSpPr>
        <p:spPr>
          <a:xfrm>
            <a:off x="372110" y="1937385"/>
            <a:ext cx="8451215" cy="1162050"/>
          </a:xfrm>
          <a:prstGeom prst="rect">
            <a:avLst/>
          </a:prstGeom>
        </p:spPr>
        <p:style>
          <a:lnRef idx="2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sz="3200"/>
              <a:t>b)</a:t>
            </a:r>
            <a:r>
              <a:rPr lang="vi-VN" sz="3200"/>
              <a:t> </a:t>
            </a:r>
            <a:r>
              <a:rPr sz="3200"/>
              <a:t>Hoa sầu riêng trổ vào cuối năm. </a:t>
            </a:r>
          </a:p>
          <a:p>
            <a:pPr algn="l"/>
            <a:r>
              <a:rPr lang="vi-VN" sz="3200"/>
              <a:t>                                                 </a:t>
            </a:r>
            <a:r>
              <a:rPr sz="3200"/>
              <a:t>(Mai Văn Tạo)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 (5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sp>
        <p:nvSpPr>
          <p:cNvPr id="11" name="Cloud Callout 10"/>
          <p:cNvSpPr/>
          <p:nvPr/>
        </p:nvSpPr>
        <p:spPr>
          <a:xfrm>
            <a:off x="1471930" y="1027430"/>
            <a:ext cx="5867400" cy="2000250"/>
          </a:xfrm>
          <a:prstGeom prst="cloudCallout">
            <a:avLst>
              <a:gd name="adj1" fmla="val -44928"/>
              <a:gd name="adj2" fmla="val 51470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4400" b="1" dirty="0">
                <a:solidFill>
                  <a:schemeClr val="accent6"/>
                </a:solidFill>
                <a:cs typeface="Arial" panose="020B0604020202020204" pitchFamily="34" charset="0"/>
              </a:rPr>
              <a:t>Động từ l</a:t>
            </a:r>
            <a:r>
              <a:rPr sz="4400" b="1" dirty="0">
                <a:solidFill>
                  <a:schemeClr val="accent6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sz="4400" b="1" dirty="0">
                <a:solidFill>
                  <a:schemeClr val="accent6"/>
                </a:solidFill>
                <a:cs typeface="Arial" panose="020B0604020202020204" pitchFamily="34" charset="0"/>
              </a:rPr>
              <a:t> gì?</a:t>
            </a:r>
            <a:endParaRPr sz="4400" b="1" dirty="0">
              <a:solidFill>
                <a:schemeClr val="accent6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2133600" y="3613150"/>
            <a:ext cx="9079230" cy="2355215"/>
          </a:xfrm>
          <a:prstGeom prst="cloudCallout">
            <a:avLst>
              <a:gd name="adj1" fmla="val 49153"/>
              <a:gd name="adj2" fmla="val 39088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4000" b="1" dirty="0">
                <a:solidFill>
                  <a:srgbClr val="2D2D8A"/>
                </a:solidFill>
                <a:cs typeface="Arial" panose="020B0604020202020204" pitchFamily="34" charset="0"/>
              </a:rPr>
              <a:t>Động từ l</a:t>
            </a:r>
            <a:r>
              <a:rPr sz="4000" b="1" dirty="0">
                <a:solidFill>
                  <a:srgbClr val="2D2D8A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sz="4000" b="1" dirty="0">
                <a:solidFill>
                  <a:srgbClr val="2D2D8A"/>
                </a:solidFill>
                <a:cs typeface="Arial" panose="020B0604020202020204" pitchFamily="34" charset="0"/>
              </a:rPr>
              <a:t> những từ chỉ hoạt động, trạng thái của sự vật.</a:t>
            </a:r>
            <a:endParaRPr sz="4000" b="1" dirty="0">
              <a:solidFill>
                <a:srgbClr val="2D2D8A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p54"/>
          <p:cNvPicPr preferRelativeResize="0"/>
          <p:nvPr/>
        </p:nvPicPr>
        <p:blipFill>
          <a:blip r:embed="rId3"/>
          <a:stretch>
            <a:fillRect/>
          </a:stretch>
        </p:blipFill>
        <p:spPr>
          <a:xfrm rot="442380">
            <a:off x="10815058" y="4283398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54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-701618" y="5187769"/>
            <a:ext cx="1936035" cy="221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54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9924400" y="6144676"/>
            <a:ext cx="2628280" cy="848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54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9919860" y="5155326"/>
            <a:ext cx="1312131" cy="9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54"/>
          <p:cNvPicPr preferRelativeResize="0"/>
          <p:nvPr/>
        </p:nvPicPr>
        <p:blipFill>
          <a:blip r:embed="rId7"/>
          <a:stretch>
            <a:fillRect/>
          </a:stretch>
        </p:blipFill>
        <p:spPr>
          <a:xfrm rot="5400000">
            <a:off x="9828840" y="4638836"/>
            <a:ext cx="702149" cy="388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/>
          <p:cNvGrpSpPr/>
          <p:nvPr/>
        </p:nvGrpSpPr>
        <p:grpSpPr>
          <a:xfrm>
            <a:off x="1443355" y="247015"/>
            <a:ext cx="4189730" cy="1583690"/>
            <a:chOff x="795406" y="748980"/>
            <a:chExt cx="7525683" cy="1357165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1278460" y="1020413"/>
              <a:ext cx="5851448" cy="1085732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vi-VN" sz="1865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 panose="020B0604020202020204"/>
              </a:endParaRPr>
            </a:p>
          </p:txBody>
        </p:sp>
        <p:pic>
          <p:nvPicPr>
            <p:cNvPr id="5" name="Google Shape;2382;p68"/>
            <p:cNvPicPr preferRelativeResize="0"/>
            <p:nvPr/>
          </p:nvPicPr>
          <p:blipFill>
            <a:blip r:embed="rId8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6200000">
              <a:off x="784928" y="759458"/>
              <a:ext cx="862527" cy="8415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1685437" y="1086305"/>
              <a:ext cx="6635652" cy="71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II. Bài học</a:t>
              </a:r>
            </a:p>
          </p:txBody>
        </p:sp>
      </p:grpSp>
      <p:pic>
        <p:nvPicPr>
          <p:cNvPr id="12" name="Picture 11" descr="A picture containing clipart&#10;&#10;Description automatically generated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-489688" y="3460214"/>
            <a:ext cx="3034943" cy="339022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938829" y="2253526"/>
            <a:ext cx="9405620" cy="1882141"/>
            <a:chOff x="-984730" y="822512"/>
            <a:chExt cx="5640977" cy="1558377"/>
          </a:xfrm>
        </p:grpSpPr>
        <p:sp>
          <p:nvSpPr>
            <p:cNvPr id="14" name="Rectangle: Rounded Corners 13"/>
            <p:cNvSpPr/>
            <p:nvPr/>
          </p:nvSpPr>
          <p:spPr>
            <a:xfrm>
              <a:off x="-984730" y="822512"/>
              <a:ext cx="5640977" cy="1558377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vi-VN" sz="1865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-778316" y="1005479"/>
              <a:ext cx="5434563" cy="127025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Động từ là từ ch</a:t>
              </a:r>
              <a:r>
                <a:rPr kumimoji="0" lang="vi-VN" alt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ỉ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hoạt động, </a:t>
              </a:r>
            </a:p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trạng thái của sự vật.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20">
            <a:hlinkClick r:id="" action="ppaction://noaction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-113178"/>
            <a:ext cx="5002213" cy="1549970"/>
          </a:xfrm>
          <a:prstGeom prst="rect">
            <a:avLst/>
          </a:prstGeom>
        </p:spPr>
      </p:pic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1673860" y="1940560"/>
            <a:ext cx="9496425" cy="1938020"/>
          </a:xfrm>
          <a:custGeom>
            <a:avLst/>
            <a:gdLst>
              <a:gd name="connsiteX0" fmla="*/ 0 w 9955707"/>
              <a:gd name="connsiteY0" fmla="*/ 0 h 1651671"/>
              <a:gd name="connsiteX1" fmla="*/ 564157 w 9955707"/>
              <a:gd name="connsiteY1" fmla="*/ 0 h 1651671"/>
              <a:gd name="connsiteX2" fmla="*/ 1227871 w 9955707"/>
              <a:gd name="connsiteY2" fmla="*/ 0 h 1651671"/>
              <a:gd name="connsiteX3" fmla="*/ 1792027 w 9955707"/>
              <a:gd name="connsiteY3" fmla="*/ 0 h 1651671"/>
              <a:gd name="connsiteX4" fmla="*/ 2654855 w 9955707"/>
              <a:gd name="connsiteY4" fmla="*/ 0 h 1651671"/>
              <a:gd name="connsiteX5" fmla="*/ 3318569 w 9955707"/>
              <a:gd name="connsiteY5" fmla="*/ 0 h 1651671"/>
              <a:gd name="connsiteX6" fmla="*/ 3683612 w 9955707"/>
              <a:gd name="connsiteY6" fmla="*/ 0 h 1651671"/>
              <a:gd name="connsiteX7" fmla="*/ 4446882 w 9955707"/>
              <a:gd name="connsiteY7" fmla="*/ 0 h 1651671"/>
              <a:gd name="connsiteX8" fmla="*/ 5309710 w 9955707"/>
              <a:gd name="connsiteY8" fmla="*/ 0 h 1651671"/>
              <a:gd name="connsiteX9" fmla="*/ 6072981 w 9955707"/>
              <a:gd name="connsiteY9" fmla="*/ 0 h 1651671"/>
              <a:gd name="connsiteX10" fmla="*/ 6637138 w 9955707"/>
              <a:gd name="connsiteY10" fmla="*/ 0 h 1651671"/>
              <a:gd name="connsiteX11" fmla="*/ 7400409 w 9955707"/>
              <a:gd name="connsiteY11" fmla="*/ 0 h 1651671"/>
              <a:gd name="connsiteX12" fmla="*/ 7865009 w 9955707"/>
              <a:gd name="connsiteY12" fmla="*/ 0 h 1651671"/>
              <a:gd name="connsiteX13" fmla="*/ 8628279 w 9955707"/>
              <a:gd name="connsiteY13" fmla="*/ 0 h 1651671"/>
              <a:gd name="connsiteX14" fmla="*/ 9192436 w 9955707"/>
              <a:gd name="connsiteY14" fmla="*/ 0 h 1651671"/>
              <a:gd name="connsiteX15" fmla="*/ 9955707 w 9955707"/>
              <a:gd name="connsiteY15" fmla="*/ 0 h 1651671"/>
              <a:gd name="connsiteX16" fmla="*/ 9955707 w 9955707"/>
              <a:gd name="connsiteY16" fmla="*/ 517524 h 1651671"/>
              <a:gd name="connsiteX17" fmla="*/ 9955707 w 9955707"/>
              <a:gd name="connsiteY17" fmla="*/ 1101114 h 1651671"/>
              <a:gd name="connsiteX18" fmla="*/ 9955707 w 9955707"/>
              <a:gd name="connsiteY18" fmla="*/ 1651671 h 1651671"/>
              <a:gd name="connsiteX19" fmla="*/ 9491107 w 9955707"/>
              <a:gd name="connsiteY19" fmla="*/ 1651671 h 1651671"/>
              <a:gd name="connsiteX20" fmla="*/ 8926951 w 9955707"/>
              <a:gd name="connsiteY20" fmla="*/ 1651671 h 1651671"/>
              <a:gd name="connsiteX21" fmla="*/ 8362794 w 9955707"/>
              <a:gd name="connsiteY21" fmla="*/ 1651671 h 1651671"/>
              <a:gd name="connsiteX22" fmla="*/ 7599523 w 9955707"/>
              <a:gd name="connsiteY22" fmla="*/ 1651671 h 1651671"/>
              <a:gd name="connsiteX23" fmla="*/ 7234480 w 9955707"/>
              <a:gd name="connsiteY23" fmla="*/ 1651671 h 1651671"/>
              <a:gd name="connsiteX24" fmla="*/ 6869438 w 9955707"/>
              <a:gd name="connsiteY24" fmla="*/ 1651671 h 1651671"/>
              <a:gd name="connsiteX25" fmla="*/ 6504395 w 9955707"/>
              <a:gd name="connsiteY25" fmla="*/ 1651671 h 1651671"/>
              <a:gd name="connsiteX26" fmla="*/ 5840681 w 9955707"/>
              <a:gd name="connsiteY26" fmla="*/ 1651671 h 1651671"/>
              <a:gd name="connsiteX27" fmla="*/ 5276525 w 9955707"/>
              <a:gd name="connsiteY27" fmla="*/ 1651671 h 1651671"/>
              <a:gd name="connsiteX28" fmla="*/ 4513254 w 9955707"/>
              <a:gd name="connsiteY28" fmla="*/ 1651671 h 1651671"/>
              <a:gd name="connsiteX29" fmla="*/ 3949097 w 9955707"/>
              <a:gd name="connsiteY29" fmla="*/ 1651671 h 1651671"/>
              <a:gd name="connsiteX30" fmla="*/ 3086269 w 9955707"/>
              <a:gd name="connsiteY30" fmla="*/ 1651671 h 1651671"/>
              <a:gd name="connsiteX31" fmla="*/ 2322998 w 9955707"/>
              <a:gd name="connsiteY31" fmla="*/ 1651671 h 1651671"/>
              <a:gd name="connsiteX32" fmla="*/ 1559727 w 9955707"/>
              <a:gd name="connsiteY32" fmla="*/ 1651671 h 1651671"/>
              <a:gd name="connsiteX33" fmla="*/ 796457 w 9955707"/>
              <a:gd name="connsiteY33" fmla="*/ 1651671 h 1651671"/>
              <a:gd name="connsiteX34" fmla="*/ 0 w 9955707"/>
              <a:gd name="connsiteY34" fmla="*/ 1651671 h 1651671"/>
              <a:gd name="connsiteX35" fmla="*/ 0 w 9955707"/>
              <a:gd name="connsiteY35" fmla="*/ 1084597 h 1651671"/>
              <a:gd name="connsiteX36" fmla="*/ 0 w 9955707"/>
              <a:gd name="connsiteY36" fmla="*/ 583590 h 1651671"/>
              <a:gd name="connsiteX37" fmla="*/ 0 w 9955707"/>
              <a:gd name="connsiteY37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955707" h="1651671" fill="none" extrusionOk="0">
                <a:moveTo>
                  <a:pt x="0" y="0"/>
                </a:moveTo>
                <a:cubicBezTo>
                  <a:pt x="242238" y="-2302"/>
                  <a:pt x="294375" y="24486"/>
                  <a:pt x="564157" y="0"/>
                </a:cubicBezTo>
                <a:cubicBezTo>
                  <a:pt x="833939" y="-24486"/>
                  <a:pt x="993604" y="31751"/>
                  <a:pt x="1227871" y="0"/>
                </a:cubicBezTo>
                <a:cubicBezTo>
                  <a:pt x="1462138" y="-31751"/>
                  <a:pt x="1583155" y="21264"/>
                  <a:pt x="1792027" y="0"/>
                </a:cubicBezTo>
                <a:cubicBezTo>
                  <a:pt x="2000899" y="-21264"/>
                  <a:pt x="2369777" y="-15188"/>
                  <a:pt x="2654855" y="0"/>
                </a:cubicBezTo>
                <a:cubicBezTo>
                  <a:pt x="2939933" y="15188"/>
                  <a:pt x="3027136" y="27772"/>
                  <a:pt x="3318569" y="0"/>
                </a:cubicBezTo>
                <a:cubicBezTo>
                  <a:pt x="3610002" y="-27772"/>
                  <a:pt x="3508920" y="16221"/>
                  <a:pt x="3683612" y="0"/>
                </a:cubicBezTo>
                <a:cubicBezTo>
                  <a:pt x="3858304" y="-16221"/>
                  <a:pt x="4219554" y="-33295"/>
                  <a:pt x="4446882" y="0"/>
                </a:cubicBezTo>
                <a:cubicBezTo>
                  <a:pt x="4674210" y="33295"/>
                  <a:pt x="5055649" y="-25526"/>
                  <a:pt x="5309710" y="0"/>
                </a:cubicBezTo>
                <a:cubicBezTo>
                  <a:pt x="5563771" y="25526"/>
                  <a:pt x="5901624" y="2197"/>
                  <a:pt x="6072981" y="0"/>
                </a:cubicBezTo>
                <a:cubicBezTo>
                  <a:pt x="6244338" y="-2197"/>
                  <a:pt x="6358402" y="9905"/>
                  <a:pt x="6637138" y="0"/>
                </a:cubicBezTo>
                <a:cubicBezTo>
                  <a:pt x="6915874" y="-9905"/>
                  <a:pt x="7132737" y="-1998"/>
                  <a:pt x="7400409" y="0"/>
                </a:cubicBezTo>
                <a:cubicBezTo>
                  <a:pt x="7668081" y="1998"/>
                  <a:pt x="7657824" y="-5358"/>
                  <a:pt x="7865009" y="0"/>
                </a:cubicBezTo>
                <a:cubicBezTo>
                  <a:pt x="8072194" y="5358"/>
                  <a:pt x="8284804" y="2901"/>
                  <a:pt x="8628279" y="0"/>
                </a:cubicBezTo>
                <a:cubicBezTo>
                  <a:pt x="8971754" y="-2901"/>
                  <a:pt x="9078682" y="-15224"/>
                  <a:pt x="9192436" y="0"/>
                </a:cubicBezTo>
                <a:cubicBezTo>
                  <a:pt x="9306190" y="15224"/>
                  <a:pt x="9728165" y="29773"/>
                  <a:pt x="9955707" y="0"/>
                </a:cubicBezTo>
                <a:cubicBezTo>
                  <a:pt x="9944930" y="155958"/>
                  <a:pt x="9970923" y="261553"/>
                  <a:pt x="9955707" y="517524"/>
                </a:cubicBezTo>
                <a:cubicBezTo>
                  <a:pt x="9940491" y="773495"/>
                  <a:pt x="9927781" y="916721"/>
                  <a:pt x="9955707" y="1101114"/>
                </a:cubicBezTo>
                <a:cubicBezTo>
                  <a:pt x="9983634" y="1285507"/>
                  <a:pt x="9962665" y="1490237"/>
                  <a:pt x="9955707" y="1651671"/>
                </a:cubicBezTo>
                <a:cubicBezTo>
                  <a:pt x="9729680" y="1658812"/>
                  <a:pt x="9692540" y="1671551"/>
                  <a:pt x="9491107" y="1651671"/>
                </a:cubicBezTo>
                <a:cubicBezTo>
                  <a:pt x="9289674" y="1631791"/>
                  <a:pt x="9056756" y="1649529"/>
                  <a:pt x="8926951" y="1651671"/>
                </a:cubicBezTo>
                <a:cubicBezTo>
                  <a:pt x="8797146" y="1653813"/>
                  <a:pt x="8606268" y="1633699"/>
                  <a:pt x="8362794" y="1651671"/>
                </a:cubicBezTo>
                <a:cubicBezTo>
                  <a:pt x="8119320" y="1669643"/>
                  <a:pt x="7765637" y="1680270"/>
                  <a:pt x="7599523" y="1651671"/>
                </a:cubicBezTo>
                <a:cubicBezTo>
                  <a:pt x="7433409" y="1623072"/>
                  <a:pt x="7312719" y="1661254"/>
                  <a:pt x="7234480" y="1651671"/>
                </a:cubicBezTo>
                <a:cubicBezTo>
                  <a:pt x="7156241" y="1642088"/>
                  <a:pt x="7045661" y="1658486"/>
                  <a:pt x="6869438" y="1651671"/>
                </a:cubicBezTo>
                <a:cubicBezTo>
                  <a:pt x="6693215" y="1644856"/>
                  <a:pt x="6599928" y="1640993"/>
                  <a:pt x="6504395" y="1651671"/>
                </a:cubicBezTo>
                <a:cubicBezTo>
                  <a:pt x="6408862" y="1662349"/>
                  <a:pt x="6171477" y="1637707"/>
                  <a:pt x="5840681" y="1651671"/>
                </a:cubicBezTo>
                <a:cubicBezTo>
                  <a:pt x="5509885" y="1665635"/>
                  <a:pt x="5401558" y="1626402"/>
                  <a:pt x="5276525" y="1651671"/>
                </a:cubicBezTo>
                <a:cubicBezTo>
                  <a:pt x="5151492" y="1676940"/>
                  <a:pt x="4666468" y="1643528"/>
                  <a:pt x="4513254" y="1651671"/>
                </a:cubicBezTo>
                <a:cubicBezTo>
                  <a:pt x="4360040" y="1659814"/>
                  <a:pt x="4172848" y="1665676"/>
                  <a:pt x="3949097" y="1651671"/>
                </a:cubicBezTo>
                <a:cubicBezTo>
                  <a:pt x="3725346" y="1637666"/>
                  <a:pt x="3272174" y="1612162"/>
                  <a:pt x="3086269" y="1651671"/>
                </a:cubicBezTo>
                <a:cubicBezTo>
                  <a:pt x="2900364" y="1691180"/>
                  <a:pt x="2573033" y="1659018"/>
                  <a:pt x="2322998" y="1651671"/>
                </a:cubicBezTo>
                <a:cubicBezTo>
                  <a:pt x="2072963" y="1644324"/>
                  <a:pt x="1842732" y="1659517"/>
                  <a:pt x="1559727" y="1651671"/>
                </a:cubicBezTo>
                <a:cubicBezTo>
                  <a:pt x="1276722" y="1643825"/>
                  <a:pt x="1152331" y="1656342"/>
                  <a:pt x="796457" y="1651671"/>
                </a:cubicBezTo>
                <a:cubicBezTo>
                  <a:pt x="440583" y="1647001"/>
                  <a:pt x="344657" y="1643161"/>
                  <a:pt x="0" y="1651671"/>
                </a:cubicBezTo>
                <a:cubicBezTo>
                  <a:pt x="19062" y="1373353"/>
                  <a:pt x="-8647" y="1227202"/>
                  <a:pt x="0" y="1084597"/>
                </a:cubicBezTo>
                <a:cubicBezTo>
                  <a:pt x="8647" y="941992"/>
                  <a:pt x="6209" y="699958"/>
                  <a:pt x="0" y="583590"/>
                </a:cubicBezTo>
                <a:cubicBezTo>
                  <a:pt x="-6209" y="467222"/>
                  <a:pt x="21082" y="246279"/>
                  <a:pt x="0" y="0"/>
                </a:cubicBezTo>
                <a:close/>
              </a:path>
              <a:path w="9955707" h="1651671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6434" y="164322"/>
                  <a:pt x="9945991" y="336808"/>
                  <a:pt x="9955707" y="550557"/>
                </a:cubicBezTo>
                <a:cubicBezTo>
                  <a:pt x="9965423" y="764306"/>
                  <a:pt x="9942226" y="849044"/>
                  <a:pt x="9955707" y="1051564"/>
                </a:cubicBezTo>
                <a:cubicBezTo>
                  <a:pt x="9969188" y="1254084"/>
                  <a:pt x="9964747" y="1461770"/>
                  <a:pt x="9955707" y="1651671"/>
                </a:cubicBezTo>
                <a:cubicBezTo>
                  <a:pt x="9680185" y="1667664"/>
                  <a:pt x="9521532" y="1641950"/>
                  <a:pt x="9391550" y="1651671"/>
                </a:cubicBezTo>
                <a:cubicBezTo>
                  <a:pt x="9261568" y="1661392"/>
                  <a:pt x="8730495" y="1678834"/>
                  <a:pt x="8528722" y="1651671"/>
                </a:cubicBezTo>
                <a:cubicBezTo>
                  <a:pt x="8326949" y="1624508"/>
                  <a:pt x="8013834" y="1640131"/>
                  <a:pt x="7765451" y="1651671"/>
                </a:cubicBezTo>
                <a:cubicBezTo>
                  <a:pt x="7517068" y="1663211"/>
                  <a:pt x="7450735" y="1646009"/>
                  <a:pt x="7300852" y="1651671"/>
                </a:cubicBezTo>
                <a:cubicBezTo>
                  <a:pt x="7150969" y="1657333"/>
                  <a:pt x="6878721" y="1647419"/>
                  <a:pt x="6736695" y="1651671"/>
                </a:cubicBezTo>
                <a:cubicBezTo>
                  <a:pt x="6594669" y="1655923"/>
                  <a:pt x="6341019" y="1634785"/>
                  <a:pt x="5973424" y="1651671"/>
                </a:cubicBezTo>
                <a:cubicBezTo>
                  <a:pt x="5605829" y="1668557"/>
                  <a:pt x="5727019" y="1651575"/>
                  <a:pt x="5608382" y="1651671"/>
                </a:cubicBezTo>
                <a:cubicBezTo>
                  <a:pt x="5489745" y="1651767"/>
                  <a:pt x="5146409" y="1658059"/>
                  <a:pt x="4944668" y="1651671"/>
                </a:cubicBezTo>
                <a:cubicBezTo>
                  <a:pt x="4742927" y="1645283"/>
                  <a:pt x="4650770" y="1678085"/>
                  <a:pt x="4380511" y="1651671"/>
                </a:cubicBezTo>
                <a:cubicBezTo>
                  <a:pt x="4110252" y="1625257"/>
                  <a:pt x="3853181" y="1643771"/>
                  <a:pt x="3716797" y="1651671"/>
                </a:cubicBezTo>
                <a:cubicBezTo>
                  <a:pt x="3580413" y="1659571"/>
                  <a:pt x="3306111" y="1684746"/>
                  <a:pt x="3053083" y="1651671"/>
                </a:cubicBezTo>
                <a:cubicBezTo>
                  <a:pt x="2800055" y="1618596"/>
                  <a:pt x="2448710" y="1664971"/>
                  <a:pt x="2289813" y="1651671"/>
                </a:cubicBezTo>
                <a:cubicBezTo>
                  <a:pt x="2130916" y="1638372"/>
                  <a:pt x="2052653" y="1657501"/>
                  <a:pt x="1924770" y="1651671"/>
                </a:cubicBezTo>
                <a:cubicBezTo>
                  <a:pt x="1796887" y="1645841"/>
                  <a:pt x="1416943" y="1667339"/>
                  <a:pt x="1061942" y="1651671"/>
                </a:cubicBezTo>
                <a:cubicBezTo>
                  <a:pt x="706941" y="1636003"/>
                  <a:pt x="860500" y="1663840"/>
                  <a:pt x="696899" y="1651671"/>
                </a:cubicBezTo>
                <a:cubicBezTo>
                  <a:pt x="533298" y="1639502"/>
                  <a:pt x="288253" y="1632704"/>
                  <a:pt x="0" y="1651671"/>
                </a:cubicBezTo>
                <a:cubicBezTo>
                  <a:pt x="-11459" y="1402105"/>
                  <a:pt x="-17399" y="1364307"/>
                  <a:pt x="0" y="1101114"/>
                </a:cubicBezTo>
                <a:cubicBezTo>
                  <a:pt x="17399" y="837921"/>
                  <a:pt x="4003" y="789620"/>
                  <a:pt x="0" y="583590"/>
                </a:cubicBezTo>
                <a:cubicBezTo>
                  <a:pt x="-4003" y="377560"/>
                  <a:pt x="12636" y="165163"/>
                  <a:pt x="0" y="0"/>
                </a:cubicBezTo>
                <a:close/>
              </a:path>
            </a:pathLst>
          </a:cu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8000" b="1" noProof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kumimoji="0" lang="en-US" altLang="en-US" sz="8000" b="1" i="0" u="none" strike="noStrike" kern="1200" cap="none" spc="0" normalizeH="0" baseline="0" noProof="0" dirty="0" err="1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82"/>
          <p:cNvSpPr/>
          <p:nvPr/>
        </p:nvSpPr>
        <p:spPr>
          <a:xfrm>
            <a:off x="9915837" y="6724276"/>
            <a:ext cx="2047981" cy="151504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-1" fmla="*/ 0 w 1470782"/>
              <a:gd name="connsiteY0-2" fmla="*/ 0 h 519939"/>
              <a:gd name="connsiteX1-3" fmla="*/ 1470782 w 1470782"/>
              <a:gd name="connsiteY1-4" fmla="*/ 0 h 519939"/>
              <a:gd name="connsiteX2-5" fmla="*/ 1470782 w 1470782"/>
              <a:gd name="connsiteY2-6" fmla="*/ 519939 h 519939"/>
              <a:gd name="connsiteX3-7" fmla="*/ 0 w 1470782"/>
              <a:gd name="connsiteY3-8" fmla="*/ 333327 h 519939"/>
              <a:gd name="connsiteX4-9" fmla="*/ 0 w 1470782"/>
              <a:gd name="connsiteY4-10" fmla="*/ 0 h 519939"/>
              <a:gd name="connsiteX0-11" fmla="*/ 0 w 1470782"/>
              <a:gd name="connsiteY0-12" fmla="*/ 0 h 519939"/>
              <a:gd name="connsiteX1-13" fmla="*/ 1340154 w 1470782"/>
              <a:gd name="connsiteY1-14" fmla="*/ 186613 h 519939"/>
              <a:gd name="connsiteX2-15" fmla="*/ 1470782 w 1470782"/>
              <a:gd name="connsiteY2-16" fmla="*/ 519939 h 519939"/>
              <a:gd name="connsiteX3-17" fmla="*/ 0 w 1470782"/>
              <a:gd name="connsiteY3-18" fmla="*/ 333327 h 519939"/>
              <a:gd name="connsiteX4-19" fmla="*/ 0 w 1470782"/>
              <a:gd name="connsiteY4-20" fmla="*/ 0 h 519939"/>
              <a:gd name="connsiteX0-21" fmla="*/ 0 w 1470782"/>
              <a:gd name="connsiteY0-22" fmla="*/ 0 h 534870"/>
              <a:gd name="connsiteX1-23" fmla="*/ 1340154 w 1470782"/>
              <a:gd name="connsiteY1-24" fmla="*/ 186613 h 534870"/>
              <a:gd name="connsiteX2-25" fmla="*/ 1470782 w 1470782"/>
              <a:gd name="connsiteY2-26" fmla="*/ 519939 h 534870"/>
              <a:gd name="connsiteX3-27" fmla="*/ 1042496 w 1470782"/>
              <a:gd name="connsiteY3-28" fmla="*/ 530599 h 534870"/>
              <a:gd name="connsiteX4-29" fmla="*/ 0 w 1470782"/>
              <a:gd name="connsiteY4-30" fmla="*/ 333327 h 534870"/>
              <a:gd name="connsiteX5" fmla="*/ 0 w 1470782"/>
              <a:gd name="connsiteY5" fmla="*/ 0 h 534870"/>
              <a:gd name="connsiteX0-31" fmla="*/ 121298 w 1592080"/>
              <a:gd name="connsiteY0-32" fmla="*/ 0 h 534870"/>
              <a:gd name="connsiteX1-33" fmla="*/ 1461452 w 1592080"/>
              <a:gd name="connsiteY1-34" fmla="*/ 186613 h 534870"/>
              <a:gd name="connsiteX2-35" fmla="*/ 1592080 w 1592080"/>
              <a:gd name="connsiteY2-36" fmla="*/ 519939 h 534870"/>
              <a:gd name="connsiteX3-37" fmla="*/ 1163794 w 1592080"/>
              <a:gd name="connsiteY3-38" fmla="*/ 530599 h 534870"/>
              <a:gd name="connsiteX4-39" fmla="*/ 0 w 1592080"/>
              <a:gd name="connsiteY4-40" fmla="*/ 314666 h 534870"/>
              <a:gd name="connsiteX5-41" fmla="*/ 121298 w 1592080"/>
              <a:gd name="connsiteY5-42" fmla="*/ 0 h 53487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0019270" y="3850095"/>
            <a:ext cx="1777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TÊN PHẦN QUÀ/</a:t>
            </a:r>
          </a:p>
        </p:txBody>
      </p:sp>
      <p:sp>
        <p:nvSpPr>
          <p:cNvPr id="50" name="Left Arrow 49">
            <a:hlinkClick r:id="rId9" action="ppaction://hlinksldjump"/>
          </p:cNvPr>
          <p:cNvSpPr/>
          <p:nvPr/>
        </p:nvSpPr>
        <p:spPr>
          <a:xfrm>
            <a:off x="10983792" y="6247096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7" grpId="0" bldLvl="0" animBg="1"/>
      <p:bldP spid="4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/>
          <p:nvPr/>
        </p:nvSpPr>
        <p:spPr>
          <a:xfrm>
            <a:off x="2737485" y="186055"/>
            <a:ext cx="804418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 thác nước </a:t>
            </a:r>
            <a:r>
              <a:rPr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sz="4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</a:p>
        </p:txBody>
      </p:sp>
      <p:pic>
        <p:nvPicPr>
          <p:cNvPr id="16387" name="Picture 12" descr="http://phamtinanninh.com/wp-content/uploads/2012/07/thac-nuoc-chay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0145"/>
            <a:ext cx="12192000" cy="54470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17"/>
          <p:cNvGrpSpPr/>
          <p:nvPr/>
        </p:nvGrpSpPr>
        <p:grpSpPr>
          <a:xfrm>
            <a:off x="5874385" y="238345"/>
            <a:ext cx="5718175" cy="6541550"/>
            <a:chOff x="2158" y="-227"/>
            <a:chExt cx="3602" cy="4699"/>
          </a:xfrm>
        </p:grpSpPr>
        <p:pic>
          <p:nvPicPr>
            <p:cNvPr id="18436" name="Picture 16" descr="Webshots_1_02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58" y="738"/>
              <a:ext cx="3602" cy="373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437" name="Picture 14" descr="2014831222426%2B%25281%25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13" y="-227"/>
              <a:ext cx="1387" cy="96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8438" name="Line 15"/>
            <p:cNvSpPr/>
            <p:nvPr/>
          </p:nvSpPr>
          <p:spPr>
            <a:xfrm>
              <a:off x="4028" y="738"/>
              <a:ext cx="7" cy="1691"/>
            </a:xfrm>
            <a:prstGeom prst="line">
              <a:avLst/>
            </a:prstGeom>
            <a:ln w="28575" cap="sq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17412" name="Rectangle 4"/>
          <p:cNvSpPr>
            <a:spLocks noGrp="1"/>
          </p:cNvSpPr>
          <p:nvPr>
            <p:ph type="title"/>
          </p:nvPr>
        </p:nvSpPr>
        <p:spPr>
          <a:xfrm>
            <a:off x="524510" y="1983105"/>
            <a:ext cx="4586605" cy="1902460"/>
          </a:xfrm>
          <a:effectLst>
            <a:softEdge rad="50800"/>
          </a:effec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horz" wrap="square" lIns="91440" tIns="45720" rIns="91440" bIns="45720" anchor="ctr" anchorCtr="0"/>
          <a:lstStyle/>
          <a:p>
            <a:pPr eaLnBrk="1" hangingPunct="1"/>
            <a:r>
              <a:rPr sz="3600" dirty="0">
                <a:solidFill>
                  <a:schemeClr val="accent6"/>
                </a:solidFill>
              </a:rPr>
              <a:t>Cờ đỏ sao vàng phấp phới </a:t>
            </a:r>
            <a:r>
              <a:rPr sz="3600" b="1" dirty="0">
                <a:solidFill>
                  <a:srgbClr val="0070C0"/>
                </a:solidFill>
              </a:rPr>
              <a:t>bay</a:t>
            </a:r>
            <a:r>
              <a:rPr sz="3600" dirty="0">
                <a:solidFill>
                  <a:schemeClr val="accent6"/>
                </a:solidFill>
              </a:rPr>
              <a:t> trên những                                con tàu lớn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powerpoint-nhung-khom-hoa-ve-mau-nuoc-rat-dep_09272217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2432665" cy="6858000"/>
          </a:xfrm>
          <a:prstGeom prst="rect">
            <a:avLst/>
          </a:prstGeom>
        </p:spPr>
      </p:pic>
      <p:sp>
        <p:nvSpPr>
          <p:cNvPr id="87042" name="Text Box 2"/>
          <p:cNvSpPr txBox="1"/>
          <p:nvPr/>
        </p:nvSpPr>
        <p:spPr>
          <a:xfrm>
            <a:off x="1243965" y="2127250"/>
            <a:ext cx="10513060" cy="1076325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dirty="0">
                <a:latin typeface="Times New Roman" panose="02020603050405020304" pitchFamily="18" charset="0"/>
              </a:rPr>
              <a:t>    </a:t>
            </a:r>
            <a:r>
              <a:rPr b="1" dirty="0">
                <a:latin typeface="Times New Roman" panose="02020603050405020304" pitchFamily="18" charset="0"/>
              </a:rPr>
              <a:t> Từ nào kết hợp được với các từ : </a:t>
            </a:r>
            <a:r>
              <a:rPr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hãy, đừng, chớ</a:t>
            </a:r>
            <a:r>
              <a:rPr b="1" dirty="0">
                <a:latin typeface="Times New Roman" panose="02020603050405020304" pitchFamily="18" charset="0"/>
              </a:rPr>
              <a:t> ở vị trí đứng trước thì từ đó là động từ.</a:t>
            </a:r>
            <a:r>
              <a:rPr dirty="0">
                <a:latin typeface="Times New Roman" panose="02020603050405020304" pitchFamily="18" charset="0"/>
              </a:rPr>
              <a:t> </a:t>
            </a:r>
            <a:endParaRPr b="1" dirty="0">
              <a:latin typeface="Times New Roman" panose="02020603050405020304" pitchFamily="18" charset="0"/>
            </a:endParaRPr>
          </a:p>
        </p:txBody>
      </p:sp>
      <p:sp>
        <p:nvSpPr>
          <p:cNvPr id="87049" name="AutoShape 9"/>
          <p:cNvSpPr/>
          <p:nvPr/>
        </p:nvSpPr>
        <p:spPr>
          <a:xfrm>
            <a:off x="2113598" y="721043"/>
            <a:ext cx="2674937" cy="1327150"/>
          </a:xfrm>
          <a:prstGeom prst="irregularSeal2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sz="3600" dirty="0">
              <a:latin typeface="Times New Roman" panose="02020603050405020304" pitchFamily="18" charset="0"/>
            </a:endParaRPr>
          </a:p>
        </p:txBody>
      </p:sp>
      <p:sp>
        <p:nvSpPr>
          <p:cNvPr id="87050" name="Text Box 10"/>
          <p:cNvSpPr txBox="1"/>
          <p:nvPr/>
        </p:nvSpPr>
        <p:spPr>
          <a:xfrm>
            <a:off x="2691130" y="1000760"/>
            <a:ext cx="1304925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sz="4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Mẹo</a:t>
            </a:r>
          </a:p>
        </p:txBody>
      </p:sp>
      <p:sp>
        <p:nvSpPr>
          <p:cNvPr id="85001" name="Text Box 9"/>
          <p:cNvSpPr txBox="1"/>
          <p:nvPr/>
        </p:nvSpPr>
        <p:spPr>
          <a:xfrm>
            <a:off x="3441700" y="3561715"/>
            <a:ext cx="4946650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vi-VN" i="1" dirty="0">
                <a:latin typeface="Times New Roman" panose="02020603050405020304" pitchFamily="18" charset="0"/>
              </a:rPr>
              <a:t>Ví dụ</a:t>
            </a:r>
            <a:r>
              <a:rPr i="1" dirty="0">
                <a:latin typeface="Times New Roman" panose="02020603050405020304" pitchFamily="18" charset="0"/>
              </a:rPr>
              <a:t>:</a:t>
            </a:r>
            <a:r>
              <a:rPr dirty="0">
                <a:latin typeface="Times New Roman" panose="02020603050405020304" pitchFamily="18" charset="0"/>
              </a:rPr>
              <a:t> Bạn </a:t>
            </a:r>
            <a:r>
              <a:rPr dirty="0">
                <a:solidFill>
                  <a:srgbClr val="0066FF"/>
                </a:solidFill>
                <a:latin typeface="Times New Roman" panose="02020603050405020304" pitchFamily="18" charset="0"/>
              </a:rPr>
              <a:t>hãy</a:t>
            </a:r>
            <a:r>
              <a:rPr dirty="0">
                <a:latin typeface="Times New Roman" panose="02020603050405020304" pitchFamily="18" charset="0"/>
              </a:rPr>
              <a:t> </a:t>
            </a:r>
            <a:r>
              <a:rPr dirty="0">
                <a:solidFill>
                  <a:srgbClr val="002060"/>
                </a:solidFill>
                <a:latin typeface="Times New Roman" panose="02020603050405020304" pitchFamily="18" charset="0"/>
              </a:rPr>
              <a:t>hát</a:t>
            </a:r>
            <a:r>
              <a:rPr dirty="0">
                <a:latin typeface="Times New Roman" panose="02020603050405020304" pitchFamily="18" charset="0"/>
              </a:rPr>
              <a:t> lên.</a:t>
            </a:r>
          </a:p>
        </p:txBody>
      </p:sp>
      <p:sp>
        <p:nvSpPr>
          <p:cNvPr id="85002" name="Text Box 10"/>
          <p:cNvSpPr txBox="1"/>
          <p:nvPr/>
        </p:nvSpPr>
        <p:spPr>
          <a:xfrm>
            <a:off x="3441700" y="4208780"/>
            <a:ext cx="4565015" cy="58356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vi-VN" dirty="0">
                <a:latin typeface="Times New Roman" panose="02020603050405020304" pitchFamily="18" charset="0"/>
              </a:rPr>
              <a:t>       </a:t>
            </a:r>
            <a:r>
              <a:rPr dirty="0">
                <a:latin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</a:rPr>
              <a:t>   </a:t>
            </a:r>
            <a:r>
              <a:rPr dirty="0">
                <a:latin typeface="Times New Roman" panose="02020603050405020304" pitchFamily="18" charset="0"/>
              </a:rPr>
              <a:t>Bạn </a:t>
            </a:r>
            <a:r>
              <a:rPr dirty="0">
                <a:solidFill>
                  <a:srgbClr val="0066FF"/>
                </a:solidFill>
                <a:latin typeface="Times New Roman" panose="02020603050405020304" pitchFamily="18" charset="0"/>
              </a:rPr>
              <a:t>đừng </a:t>
            </a:r>
            <a:r>
              <a:rPr dirty="0">
                <a:solidFill>
                  <a:srgbClr val="002060"/>
                </a:solidFill>
                <a:latin typeface="Times New Roman" panose="02020603050405020304" pitchFamily="18" charset="0"/>
              </a:rPr>
              <a:t>hái</a:t>
            </a:r>
            <a:r>
              <a:rPr dirty="0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</a:rPr>
              <a:t>hoa.</a:t>
            </a:r>
          </a:p>
        </p:txBody>
      </p:sp>
      <p:sp>
        <p:nvSpPr>
          <p:cNvPr id="85003" name="Text Box 11"/>
          <p:cNvSpPr txBox="1"/>
          <p:nvPr/>
        </p:nvSpPr>
        <p:spPr>
          <a:xfrm>
            <a:off x="3364230" y="4855845"/>
            <a:ext cx="6096635" cy="58356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vi-VN" dirty="0">
                <a:latin typeface="Times New Roman" panose="02020603050405020304" pitchFamily="18" charset="0"/>
              </a:rPr>
              <a:t>        </a:t>
            </a:r>
            <a:r>
              <a:rPr dirty="0">
                <a:latin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</a:rPr>
              <a:t>  </a:t>
            </a:r>
            <a:r>
              <a:rPr dirty="0">
                <a:latin typeface="Times New Roman" panose="02020603050405020304" pitchFamily="18" charset="0"/>
              </a:rPr>
              <a:t>Anh </a:t>
            </a:r>
            <a:r>
              <a:rPr dirty="0">
                <a:solidFill>
                  <a:srgbClr val="0000FF"/>
                </a:solidFill>
                <a:latin typeface="Times New Roman" panose="02020603050405020304" pitchFamily="18" charset="0"/>
              </a:rPr>
              <a:t>chớ</a:t>
            </a:r>
            <a:r>
              <a:rPr dirty="0">
                <a:latin typeface="Times New Roman" panose="02020603050405020304" pitchFamily="18" charset="0"/>
              </a:rPr>
              <a:t> </a:t>
            </a:r>
            <a:r>
              <a:rPr dirty="0">
                <a:solidFill>
                  <a:srgbClr val="002060"/>
                </a:solidFill>
                <a:latin typeface="Times New Roman" panose="02020603050405020304" pitchFamily="18" charset="0"/>
              </a:rPr>
              <a:t>làm</a:t>
            </a:r>
            <a:r>
              <a:rPr dirty="0">
                <a:latin typeface="Times New Roman" panose="02020603050405020304" pitchFamily="18" charset="0"/>
              </a:rPr>
              <a:t> việc ấy nhé!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7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7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704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704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7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7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85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85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85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 build="allAtOnce" animBg="1"/>
      <p:bldP spid="87049" grpId="0" bldLvl="0" animBg="1"/>
      <p:bldP spid="87050" grpId="0"/>
      <p:bldP spid="85001" grpId="0"/>
      <p:bldP spid="85002" grpId="0"/>
      <p:bldP spid="8500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75005" y="266065"/>
            <a:ext cx="3590925" cy="1385515"/>
            <a:chOff x="1278541" y="1020574"/>
            <a:chExt cx="8257568" cy="1435445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1278541" y="1020574"/>
              <a:ext cx="8257568" cy="1085508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vi-VN" sz="1865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42374" y="1086305"/>
              <a:ext cx="6878715" cy="1369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lang="vi-VN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III. Luyện tập</a:t>
              </a:r>
            </a:p>
          </p:txBody>
        </p:sp>
      </p:grpSp>
      <p:sp>
        <p:nvSpPr>
          <p:cNvPr id="6" name="Rectangles 5"/>
          <p:cNvSpPr/>
          <p:nvPr/>
        </p:nvSpPr>
        <p:spPr>
          <a:xfrm>
            <a:off x="604520" y="1314450"/>
            <a:ext cx="11204575" cy="484759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3200" b="1" u="sng">
                <a:solidFill>
                  <a:schemeClr val="tx1">
                    <a:lumMod val="50000"/>
                  </a:schemeClr>
                </a:solidFill>
              </a:rPr>
              <a:t>Bài 1:</a:t>
            </a:r>
            <a:r>
              <a:rPr lang="en-US" sz="3200" u="sng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b="1">
                <a:solidFill>
                  <a:srgbClr val="FF0000"/>
                </a:solidFill>
              </a:rPr>
              <a:t>Tìm động từ trong đoạn kịch sau.</a:t>
            </a:r>
          </a:p>
          <a:p>
            <a:pPr algn="l"/>
            <a:r>
              <a:rPr lang="en-US" sz="3200">
                <a:solidFill>
                  <a:srgbClr val="00B050"/>
                </a:solidFill>
              </a:rPr>
              <a:t>Em bé nhỏ nhất:</a:t>
            </a:r>
            <a:r>
              <a:rPr lang="en-US" sz="3200">
                <a:solidFill>
                  <a:schemeClr val="tx1">
                    <a:lumMod val="50000"/>
                  </a:schemeClr>
                </a:solidFill>
              </a:rPr>
              <a:t> ( Từ phía góc phòng chạy ra) Em chào anh Tin- tin! Chào chị Mi- tin</a:t>
            </a:r>
            <a:r>
              <a:rPr lang="vi-VN" altLang="en-US" sz="3200">
                <a:solidFill>
                  <a:schemeClr val="tx1">
                    <a:lumMod val="50000"/>
                  </a:schemeClr>
                </a:solidFill>
              </a:rPr>
              <a:t>!</a:t>
            </a:r>
            <a:endParaRPr lang="en-US" sz="3200">
              <a:solidFill>
                <a:schemeClr val="tx1">
                  <a:lumMod val="50000"/>
                </a:schemeClr>
              </a:solidFill>
            </a:endParaRPr>
          </a:p>
          <a:p>
            <a:pPr algn="l"/>
            <a:r>
              <a:rPr lang="en-US" sz="3200">
                <a:solidFill>
                  <a:srgbClr val="00B050"/>
                </a:solidFill>
              </a:rPr>
              <a:t>Tin- tin, Mi- tin:</a:t>
            </a:r>
            <a:r>
              <a:rPr lang="en-US" sz="3200">
                <a:solidFill>
                  <a:schemeClr val="tx1">
                    <a:lumMod val="50000"/>
                  </a:schemeClr>
                </a:solidFill>
              </a:rPr>
              <a:t> Sao cậu biết tên chúng mình?</a:t>
            </a:r>
          </a:p>
          <a:p>
            <a:pPr algn="l"/>
            <a:r>
              <a:rPr lang="en-US" sz="3200">
                <a:solidFill>
                  <a:srgbClr val="00B050"/>
                </a:solidFill>
              </a:rPr>
              <a:t>Em bé nhỏ nhất:</a:t>
            </a:r>
            <a:r>
              <a:rPr lang="en-US" sz="3200">
                <a:solidFill>
                  <a:schemeClr val="tx1">
                    <a:lumMod val="50000"/>
                  </a:schemeClr>
                </a:solidFill>
              </a:rPr>
              <a:t> Bởi vì em sẽ là em của anh và chị.</a:t>
            </a:r>
          </a:p>
          <a:p>
            <a:pPr algn="l"/>
            <a:r>
              <a:rPr lang="en-US" sz="3200">
                <a:solidFill>
                  <a:srgbClr val="00B050"/>
                </a:solidFill>
              </a:rPr>
              <a:t>Mi- tin:</a:t>
            </a:r>
            <a:r>
              <a:rPr lang="en-US" sz="3200">
                <a:solidFill>
                  <a:schemeClr val="tx1">
                    <a:lumMod val="50000"/>
                  </a:schemeClr>
                </a:solidFill>
              </a:rPr>
              <a:t> Thế nào? Em sẽ ra đời ở nhà chị à? </a:t>
            </a:r>
          </a:p>
          <a:p>
            <a:pPr algn="l"/>
            <a:r>
              <a:rPr lang="en-US" sz="3200">
                <a:solidFill>
                  <a:srgbClr val="00B050"/>
                </a:solidFill>
              </a:rPr>
              <a:t>Em bé nhỏ nhất:</a:t>
            </a:r>
            <a:r>
              <a:rPr lang="en-US" sz="3200">
                <a:solidFill>
                  <a:schemeClr val="tx1">
                    <a:lumMod val="50000"/>
                  </a:schemeClr>
                </a:solidFill>
              </a:rPr>
              <a:t> Đúng thế! Sang năm, em sẽ ra đời. Nhưng anh chị đừng có trêu chọc em nhé! Nào, hãy ôm em đi!( Tin tin, Mi- tin và em bé ôm nhau).</a:t>
            </a:r>
          </a:p>
          <a:p>
            <a:pPr algn="l"/>
            <a:r>
              <a:rPr lang="en-US" sz="3200">
                <a:solidFill>
                  <a:schemeClr val="tx1">
                    <a:lumMod val="50000"/>
                  </a:schemeClr>
                </a:solidFill>
              </a:rPr>
              <a:t>               </a:t>
            </a:r>
            <a:r>
              <a:rPr lang="vi-VN" altLang="en-US" sz="3200">
                <a:solidFill>
                  <a:schemeClr val="tx1">
                    <a:lumMod val="50000"/>
                  </a:schemeClr>
                </a:solidFill>
              </a:rPr>
              <a:t>                                                  </a:t>
            </a:r>
            <a:r>
              <a:rPr lang="en-US" sz="3200">
                <a:solidFill>
                  <a:schemeClr val="tx1">
                    <a:lumMod val="50000"/>
                  </a:schemeClr>
                </a:solidFill>
              </a:rPr>
              <a:t>MÁT - TÉC - LINH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994015" y="150495"/>
            <a:ext cx="3724275" cy="1163955"/>
          </a:xfrm>
          <a:prstGeom prst="roundRect">
            <a:avLst/>
          </a:prstGeom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200">
                <a:solidFill>
                  <a:schemeClr val="accent6"/>
                </a:solidFill>
              </a:rPr>
              <a:t>THẢO LUẬN NHÓM BỐN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85637" y="9161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75005" y="266065"/>
            <a:ext cx="8373745" cy="1242060"/>
            <a:chOff x="1278541" y="1020574"/>
            <a:chExt cx="7080531" cy="1085571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vi-VN" sz="1865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42374" y="1086305"/>
              <a:ext cx="6878715" cy="617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lang="vi-VN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III. Luyện tập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750" y="91440"/>
            <a:ext cx="2420620" cy="1335405"/>
          </a:xfrm>
          <a:prstGeom prst="rect">
            <a:avLst/>
          </a:prstGeom>
        </p:spPr>
      </p:pic>
      <p:sp>
        <p:nvSpPr>
          <p:cNvPr id="6" name="Rectangles 5"/>
          <p:cNvSpPr/>
          <p:nvPr/>
        </p:nvSpPr>
        <p:spPr>
          <a:xfrm>
            <a:off x="707390" y="1508125"/>
            <a:ext cx="10762615" cy="500126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3200" b="1" u="sng">
                <a:solidFill>
                  <a:schemeClr val="tx1">
                    <a:lumMod val="50000"/>
                  </a:schemeClr>
                </a:solidFill>
              </a:rPr>
              <a:t>Bài 1:</a:t>
            </a:r>
            <a:r>
              <a:rPr lang="en-US" sz="3200" u="sng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b="1">
                <a:solidFill>
                  <a:srgbClr val="FF0000"/>
                </a:solidFill>
              </a:rPr>
              <a:t>Tìm động từ trong đoạn kịch sau.</a:t>
            </a:r>
          </a:p>
          <a:p>
            <a:pPr algn="l"/>
            <a:r>
              <a:rPr lang="en-US" sz="3200">
                <a:solidFill>
                  <a:srgbClr val="00B050"/>
                </a:solidFill>
              </a:rPr>
              <a:t>Em bé nhỏ nhất:</a:t>
            </a:r>
            <a:r>
              <a:rPr lang="en-US" sz="3200">
                <a:solidFill>
                  <a:schemeClr val="tx1">
                    <a:lumMod val="50000"/>
                  </a:schemeClr>
                </a:solidFill>
              </a:rPr>
              <a:t> ( Từ phía góc phòng chạy ra) Em chào anh Tin- tin! Chào chị Mi- tin</a:t>
            </a:r>
            <a:r>
              <a:rPr lang="vi-VN" altLang="en-US" sz="3200">
                <a:solidFill>
                  <a:schemeClr val="tx1">
                    <a:lumMod val="50000"/>
                  </a:schemeClr>
                </a:solidFill>
              </a:rPr>
              <a:t>!</a:t>
            </a:r>
            <a:endParaRPr lang="en-US" sz="3200">
              <a:solidFill>
                <a:schemeClr val="tx1">
                  <a:lumMod val="50000"/>
                </a:schemeClr>
              </a:solidFill>
            </a:endParaRPr>
          </a:p>
          <a:p>
            <a:pPr algn="l"/>
            <a:r>
              <a:rPr lang="en-US" sz="3200">
                <a:solidFill>
                  <a:srgbClr val="00B050"/>
                </a:solidFill>
              </a:rPr>
              <a:t>Tin- tin, Mi- tin:</a:t>
            </a:r>
            <a:r>
              <a:rPr lang="en-US" sz="3200">
                <a:solidFill>
                  <a:schemeClr val="tx1">
                    <a:lumMod val="50000"/>
                  </a:schemeClr>
                </a:solidFill>
              </a:rPr>
              <a:t> Sao cậu biết tên chúng mình?</a:t>
            </a:r>
          </a:p>
          <a:p>
            <a:pPr algn="l"/>
            <a:r>
              <a:rPr lang="en-US" sz="3200">
                <a:solidFill>
                  <a:srgbClr val="00B050"/>
                </a:solidFill>
              </a:rPr>
              <a:t>Em bé nhỏ nhất:</a:t>
            </a:r>
            <a:r>
              <a:rPr lang="en-US" sz="3200">
                <a:solidFill>
                  <a:schemeClr val="tx1">
                    <a:lumMod val="50000"/>
                  </a:schemeClr>
                </a:solidFill>
              </a:rPr>
              <a:t> Bởi vì em sẽ là em của anh và chị.</a:t>
            </a:r>
          </a:p>
          <a:p>
            <a:pPr algn="l"/>
            <a:r>
              <a:rPr lang="en-US" sz="3200">
                <a:solidFill>
                  <a:srgbClr val="00B050"/>
                </a:solidFill>
              </a:rPr>
              <a:t>Mi- tin:</a:t>
            </a:r>
            <a:r>
              <a:rPr lang="en-US" sz="3200">
                <a:solidFill>
                  <a:schemeClr val="tx1">
                    <a:lumMod val="50000"/>
                  </a:schemeClr>
                </a:solidFill>
              </a:rPr>
              <a:t> Thế nào? Em sẽ ra đời ở nhà chị à? </a:t>
            </a:r>
          </a:p>
          <a:p>
            <a:pPr algn="l"/>
            <a:r>
              <a:rPr lang="en-US" sz="3200">
                <a:solidFill>
                  <a:srgbClr val="00B050"/>
                </a:solidFill>
              </a:rPr>
              <a:t>Em bé nhỏ nhất:</a:t>
            </a:r>
            <a:r>
              <a:rPr lang="en-US" sz="3200">
                <a:solidFill>
                  <a:schemeClr val="tx1">
                    <a:lumMod val="50000"/>
                  </a:schemeClr>
                </a:solidFill>
              </a:rPr>
              <a:t> Đúng thế! Sang năm, em sẽ ra đời. Nhưng anh chị đừng có trêu chọc em nhé! Nào, hãy ôm em đi!</a:t>
            </a:r>
            <a:r>
              <a:rPr lang="vi-VN" altLang="en-US" sz="320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>
                <a:solidFill>
                  <a:schemeClr val="tx1">
                    <a:lumMod val="50000"/>
                  </a:schemeClr>
                </a:solidFill>
              </a:rPr>
              <a:t>( Tin tin, Mi- tin và em bé ôm nhau).</a:t>
            </a:r>
          </a:p>
          <a:p>
            <a:pPr algn="l"/>
            <a:r>
              <a:rPr lang="en-US" sz="3200">
                <a:solidFill>
                  <a:schemeClr val="tx1">
                    <a:lumMod val="50000"/>
                  </a:schemeClr>
                </a:solidFill>
              </a:rPr>
              <a:t>               </a:t>
            </a:r>
            <a:r>
              <a:rPr lang="vi-VN" altLang="en-US" sz="3200">
                <a:solidFill>
                  <a:schemeClr val="tx1">
                    <a:lumMod val="50000"/>
                  </a:schemeClr>
                </a:solidFill>
              </a:rPr>
              <a:t>                                                </a:t>
            </a:r>
            <a:r>
              <a:rPr lang="en-US" sz="3200">
                <a:solidFill>
                  <a:schemeClr val="tx1">
                    <a:lumMod val="50000"/>
                  </a:schemeClr>
                </a:solidFill>
              </a:rPr>
              <a:t>MÁT - TÉC - LINH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7790180" y="2612390"/>
            <a:ext cx="720090" cy="10160"/>
          </a:xfrm>
          <a:prstGeom prst="line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149600" y="3032125"/>
            <a:ext cx="778510" cy="13970"/>
          </a:xfrm>
          <a:prstGeom prst="line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149215" y="3554095"/>
            <a:ext cx="720090" cy="10160"/>
          </a:xfrm>
          <a:prstGeom prst="line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161405" y="4034790"/>
            <a:ext cx="626745" cy="10795"/>
          </a:xfrm>
          <a:prstGeom prst="line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238750" y="4503420"/>
            <a:ext cx="962660" cy="3810"/>
          </a:xfrm>
          <a:prstGeom prst="line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149215" y="5477510"/>
            <a:ext cx="1536065" cy="3810"/>
          </a:xfrm>
          <a:prstGeom prst="line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153015" y="5481320"/>
            <a:ext cx="720090" cy="10160"/>
          </a:xfrm>
          <a:prstGeom prst="line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0" y="92710"/>
            <a:ext cx="12091035" cy="6262370"/>
          </a:xfrm>
          <a:prstGeom prst="roundRect">
            <a:avLst>
              <a:gd name="adj" fmla="val 17635"/>
            </a:avLst>
          </a:prstGeom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2870" y="1537970"/>
            <a:ext cx="2926080" cy="2075815"/>
          </a:xfrm>
          <a:prstGeom prst="rect">
            <a:avLst/>
          </a:prstGeom>
        </p:spPr>
      </p:pic>
      <p:sp>
        <p:nvSpPr>
          <p:cNvPr id="11" name="TextBox 7"/>
          <p:cNvSpPr txBox="1"/>
          <p:nvPr/>
        </p:nvSpPr>
        <p:spPr>
          <a:xfrm>
            <a:off x="732155" y="2418715"/>
            <a:ext cx="7948930" cy="327914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marL="0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300" b="1" i="0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 2:  </a:t>
            </a: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 một đoạn văn ngắn ( 3 - 5 câu) nói về những việc em thường làm hằng ngày ở nhà hoặc ở trường và niềm vui của em khi làm những việc ấy. Chỉ ra các động từ em đã dùng trong đoạn văn.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38480" y="403860"/>
            <a:ext cx="8373745" cy="1242060"/>
            <a:chOff x="1278541" y="1020574"/>
            <a:chExt cx="7080531" cy="1085571"/>
          </a:xfrm>
        </p:grpSpPr>
        <p:sp>
          <p:nvSpPr>
            <p:cNvPr id="13" name="Rectangle: Rounded Corners 6"/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vi-VN" sz="1865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4" name="TextBox 7"/>
            <p:cNvSpPr txBox="1"/>
            <p:nvPr/>
          </p:nvSpPr>
          <p:spPr>
            <a:xfrm>
              <a:off x="1442374" y="1086305"/>
              <a:ext cx="6878715" cy="617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lang="vi-VN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III. Luyện tập</a:t>
              </a:r>
            </a:p>
          </p:txBody>
        </p:sp>
      </p:grpSp>
      <p:cxnSp>
        <p:nvCxnSpPr>
          <p:cNvPr id="3" name="Straight Connector 2"/>
          <p:cNvCxnSpPr/>
          <p:nvPr/>
        </p:nvCxnSpPr>
        <p:spPr>
          <a:xfrm flipV="1">
            <a:off x="2884805" y="2931795"/>
            <a:ext cx="5404485" cy="95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2075180" y="2976880"/>
            <a:ext cx="6416675" cy="381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2010410" y="3418840"/>
            <a:ext cx="4691380" cy="107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815975" y="3964305"/>
            <a:ext cx="1029335" cy="101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884805" y="3951605"/>
            <a:ext cx="1443355" cy="5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290060" y="4461510"/>
            <a:ext cx="3023870" cy="9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080635" y="3975735"/>
            <a:ext cx="1443355" cy="5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u-background-don-gian-an-tuong_0120381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0"/>
            <a:ext cx="12192635" cy="6858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676275" y="957580"/>
            <a:ext cx="3505200" cy="1066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Luyện tập</a:t>
            </a:r>
            <a:endParaRPr sz="28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809875" y="-14287"/>
            <a:ext cx="6840538" cy="113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năm ng</a:t>
            </a:r>
            <a:r>
              <a:rPr lang="en-US" altLang="en-US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5 tháng 11 năm 202</a:t>
            </a:r>
            <a:r>
              <a:rPr lang="vi-VN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</a:t>
            </a:r>
            <a:r>
              <a:rPr lang="en-US" altLang="en-US" sz="22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câu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i:</a:t>
            </a:r>
            <a:r>
              <a:rPr lang="en-US" altLang="en-US" sz="22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 từ</a:t>
            </a:r>
            <a:endParaRPr lang="en-US" altLang="en-US" sz="2400" b="1" dirty="0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317" name="Table 13316"/>
          <p:cNvGraphicFramePr/>
          <p:nvPr/>
        </p:nvGraphicFramePr>
        <p:xfrm>
          <a:off x="2209800" y="2198688"/>
          <a:ext cx="7924800" cy="1382395"/>
        </p:xfrm>
        <a:graphic>
          <a:graphicData uri="http://schemas.openxmlformats.org/drawingml/2006/table">
            <a:tbl>
              <a:tblPr/>
              <a:tblGrid>
                <a:gridCol w="7924800"/>
              </a:tblGrid>
              <a:tr h="138239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/>
                      <a:r>
                        <a:rPr lang="vi-VN" sz="2800" b="1" i="1" dirty="0">
                          <a:solidFill>
                            <a:srgbClr val="2D2D8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sz="2800" b="1" i="1" dirty="0">
                          <a:solidFill>
                            <a:srgbClr val="2D2D8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 tên các hoạt động em thường l</a:t>
                      </a:r>
                      <a:r>
                        <a:rPr sz="2800" b="1" i="1" dirty="0">
                          <a:solidFill>
                            <a:srgbClr val="2D2D8A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sz="2800" b="1" i="1" dirty="0">
                          <a:solidFill>
                            <a:srgbClr val="2D2D8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 h</a:t>
                      </a:r>
                      <a:r>
                        <a:rPr sz="2800" b="1" i="1" dirty="0">
                          <a:solidFill>
                            <a:srgbClr val="2D2D8A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sz="2800" b="1" i="1" dirty="0">
                          <a:solidFill>
                            <a:srgbClr val="2D2D8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 ng</a:t>
                      </a:r>
                      <a:r>
                        <a:rPr sz="2800" b="1" i="1" dirty="0">
                          <a:solidFill>
                            <a:srgbClr val="2D2D8A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sz="2800" b="1" i="1" dirty="0">
                          <a:solidFill>
                            <a:srgbClr val="2D2D8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 ở nh</a:t>
                      </a:r>
                      <a:r>
                        <a:rPr sz="2800" b="1" i="1" dirty="0">
                          <a:solidFill>
                            <a:srgbClr val="2D2D8A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sz="2800" b="1" i="1" dirty="0">
                          <a:solidFill>
                            <a:srgbClr val="2D2D8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</a:t>
                      </a:r>
                      <a:r>
                        <a:rPr sz="2800" b="1" i="1" dirty="0">
                          <a:solidFill>
                            <a:srgbClr val="2D2D8A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sz="2800" b="1" i="1" dirty="0">
                          <a:solidFill>
                            <a:srgbClr val="2D2D8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trường. Gạch dưới động từ trong các cụm từ chỉ những hoạt động ấy.</a:t>
                      </a:r>
                      <a:endParaRPr lang="en-US" sz="2800" b="1" i="1" dirty="0">
                        <a:solidFill>
                          <a:srgbClr val="2D2D8A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4290" marR="11429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323" name="Table 13322"/>
          <p:cNvGraphicFramePr/>
          <p:nvPr/>
        </p:nvGraphicFramePr>
        <p:xfrm>
          <a:off x="2268538" y="3810000"/>
          <a:ext cx="7865745" cy="2590800"/>
        </p:xfrm>
        <a:graphic>
          <a:graphicData uri="http://schemas.openxmlformats.org/drawingml/2006/table">
            <a:tbl>
              <a:tblPr/>
              <a:tblGrid>
                <a:gridCol w="3979545"/>
                <a:gridCol w="3886200"/>
              </a:tblGrid>
              <a:tr h="7762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 động ở nh</a:t>
                      </a:r>
                      <a:r>
                        <a:rPr sz="2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endParaRPr lang="en-US" sz="2800" b="1" dirty="0">
                        <a:solidFill>
                          <a:srgbClr val="FF0000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 động ở trường</a:t>
                      </a:r>
                      <a:endParaRPr lang="en-US" sz="2800" b="1" dirty="0">
                        <a:solidFill>
                          <a:srgbClr val="FF0000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181451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endParaRPr lang="en-US" sz="2800" b="1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2800" b="1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2733675" y="2152650"/>
            <a:ext cx="14478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tên </a:t>
            </a:r>
            <a:endParaRPr lang="en-US" altLang="en-US" sz="18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24375" y="2152650"/>
            <a:ext cx="18288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endParaRPr lang="en-US" altLang="en-US" sz="1800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915920" y="2586355"/>
            <a:ext cx="11906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nh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1800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328160" y="2580958"/>
            <a:ext cx="1738313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trường </a:t>
            </a:r>
            <a:endParaRPr lang="en-US" altLang="en-US" sz="1800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794693" y="2586355"/>
            <a:ext cx="31242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Gạch dưới động từ </a:t>
            </a:r>
            <a:endParaRPr lang="en-US" altLang="en-US" sz="1800" dirty="0">
              <a:solidFill>
                <a:srgbClr val="FF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479675" y="4486275"/>
            <a:ext cx="3525838" cy="18148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  nh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 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mặt, </a:t>
            </a:r>
            <a:r>
              <a:rPr lang="en-US" altLang="en-US" sz="28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em, </a:t>
            </a:r>
            <a:r>
              <a:rPr lang="en-US" altLang="en-US" sz="28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răng, 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cơm, </a:t>
            </a:r>
            <a:r>
              <a:rPr lang="en-US" altLang="en-US" sz="28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2800" b="1" u="sng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i, 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rau, </a:t>
            </a:r>
            <a:r>
              <a:rPr lang="en-US" altLang="en-US" sz="28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 vi,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693988" y="4486275"/>
            <a:ext cx="1633537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quét  nh</a:t>
            </a:r>
            <a:r>
              <a:rPr lang="en-US" alt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endParaRPr lang="en-US" altLang="en-US" sz="2800" dirty="0"/>
          </a:p>
        </p:txBody>
      </p:sp>
      <p:sp>
        <p:nvSpPr>
          <p:cNvPr id="40" name="Rectangle 39"/>
          <p:cNvSpPr/>
          <p:nvPr/>
        </p:nvSpPr>
        <p:spPr>
          <a:xfrm>
            <a:off x="6230938" y="4495800"/>
            <a:ext cx="3903662" cy="18148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b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i, </a:t>
            </a:r>
            <a:r>
              <a:rPr lang="en-US" altLang="en-US" sz="28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giảng, </a:t>
            </a:r>
            <a:r>
              <a:rPr lang="en-US" altLang="en-US" sz="28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lớp, </a:t>
            </a:r>
            <a:r>
              <a:rPr lang="en-US" altLang="en-US" sz="28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bảng, 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Đội, </a:t>
            </a:r>
            <a:r>
              <a:rPr lang="en-US" altLang="en-US" sz="28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altLang="en-US" sz="2800" b="1" u="sng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cờ, </a:t>
            </a:r>
            <a:r>
              <a:rPr lang="en-US" altLang="en-US" sz="28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 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cây, </a:t>
            </a:r>
            <a:r>
              <a:rPr lang="en-US" altLang="en-US" sz="28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 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hoa,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629400" y="4495800"/>
            <a:ext cx="1318895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b</a:t>
            </a:r>
            <a:r>
              <a:rPr lang="en-US" alt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altLang="en-US" sz="1800" dirty="0"/>
          </a:p>
        </p:txBody>
      </p:sp>
      <p:cxnSp>
        <p:nvCxnSpPr>
          <p:cNvPr id="48" name="Straight Connector 47"/>
          <p:cNvCxnSpPr/>
          <p:nvPr/>
        </p:nvCxnSpPr>
        <p:spPr>
          <a:xfrm>
            <a:off x="2743200" y="4953000"/>
            <a:ext cx="7143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6705600" y="4933950"/>
            <a:ext cx="56673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3" grpId="0"/>
      <p:bldP spid="34" grpId="0"/>
      <p:bldP spid="35" grpId="0"/>
      <p:bldP spid="36" grpId="0"/>
      <p:bldP spid="37" grpId="0"/>
      <p:bldP spid="38" grpId="0"/>
      <p:bldP spid="40" grpId="0"/>
      <p:bldP spid="4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100965" y="403860"/>
            <a:ext cx="12091035" cy="6262370"/>
          </a:xfrm>
          <a:prstGeom prst="roundRect">
            <a:avLst>
              <a:gd name="adj" fmla="val 17635"/>
            </a:avLst>
          </a:prstGeom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2870" y="1537970"/>
            <a:ext cx="2926080" cy="2075815"/>
          </a:xfrm>
          <a:prstGeom prst="rect">
            <a:avLst/>
          </a:prstGeom>
        </p:spPr>
      </p:pic>
      <p:sp>
        <p:nvSpPr>
          <p:cNvPr id="11" name="TextBox 7"/>
          <p:cNvSpPr txBox="1"/>
          <p:nvPr/>
        </p:nvSpPr>
        <p:spPr>
          <a:xfrm>
            <a:off x="732155" y="2418715"/>
            <a:ext cx="7726045" cy="274447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marL="0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300" b="1" i="0" u="sng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 2: </a:t>
            </a: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 một đoạn văn ngắn ( 3 - 5 câu) nói về những việc em thường làm hằng ngày ở nhà hoặc ở trường và niềm vui của em khi làm những việc ấy. Chỉ ra các động từ em đã dùng trong đoạn văn.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38480" y="403860"/>
            <a:ext cx="8373745" cy="1242060"/>
            <a:chOff x="1278541" y="1020574"/>
            <a:chExt cx="7080531" cy="1085571"/>
          </a:xfrm>
        </p:grpSpPr>
        <p:sp>
          <p:nvSpPr>
            <p:cNvPr id="13" name="Rectangle: Rounded Corners 6"/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vi-VN" sz="1865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4" name="TextBox 7"/>
            <p:cNvSpPr txBox="1"/>
            <p:nvPr/>
          </p:nvSpPr>
          <p:spPr>
            <a:xfrm>
              <a:off x="1442374" y="1086305"/>
              <a:ext cx="6878715" cy="617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lang="vi-VN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III. Luyện tập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28</a:t>
            </a:fld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411605" y="1390650"/>
            <a:ext cx="9140190" cy="251650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prstTxWarp prst="textTriangle">
              <a:avLst/>
            </a:prstTxWarp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vi-VN" altLang="en-US" sz="7200" b="1">
                <a:ln w="22225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Trò chơi</a:t>
            </a:r>
          </a:p>
          <a:p>
            <a:pPr algn="ctr"/>
            <a:r>
              <a:rPr lang="vi-VN" altLang="en-US" sz="7200" b="1">
                <a:ln w="22225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/>
                </a:solidFill>
                <a:effectLst/>
              </a:rPr>
              <a:t>Ai nhanh - Ai đúng</a:t>
            </a:r>
          </a:p>
        </p:txBody>
      </p:sp>
      <p:pic>
        <p:nvPicPr>
          <p:cNvPr id="3" name="Content Placeholder 2" descr="anh-nen-dong-de-thuong-va-dep-nhat_112053925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132715" y="3585845"/>
            <a:ext cx="3048000" cy="28575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  <a:t>29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723766" y="3120386"/>
            <a:ext cx="25812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 TỪ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723766" y="2789555"/>
            <a:ext cx="2581275" cy="1818640"/>
            <a:chOff x="4783958" y="2226861"/>
            <a:chExt cx="2783083" cy="217637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848" y="2226861"/>
              <a:ext cx="2140037" cy="2176378"/>
            </a:xfrm>
            <a:prstGeom prst="rect">
              <a:avLst/>
            </a:prstGeom>
          </p:spPr>
        </p:pic>
        <p:sp>
          <p:nvSpPr>
            <p:cNvPr id="6" name="TextBox 13"/>
            <p:cNvSpPr txBox="1"/>
            <p:nvPr/>
          </p:nvSpPr>
          <p:spPr>
            <a:xfrm>
              <a:off x="4783958" y="2622769"/>
              <a:ext cx="2783083" cy="1582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ĐỘNG TỪ</a:t>
              </a:r>
            </a:p>
          </p:txBody>
        </p:sp>
      </p:grpSp>
      <p:sp>
        <p:nvSpPr>
          <p:cNvPr id="7" name="TextBox 14"/>
          <p:cNvSpPr txBox="1"/>
          <p:nvPr/>
        </p:nvSpPr>
        <p:spPr>
          <a:xfrm rot="20111821">
            <a:off x="6508569" y="2284413"/>
            <a:ext cx="1628110" cy="4001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niệm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509895" y="705485"/>
            <a:ext cx="3456940" cy="2402840"/>
            <a:chOff x="5596266" y="544590"/>
            <a:chExt cx="1864068" cy="252910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6266" y="544590"/>
              <a:ext cx="1663441" cy="1507450"/>
            </a:xfrm>
            <a:prstGeom prst="rect">
              <a:avLst/>
            </a:prstGeom>
          </p:spPr>
        </p:pic>
        <p:sp>
          <p:nvSpPr>
            <p:cNvPr id="10" name="Freeform: Shape 6"/>
            <p:cNvSpPr/>
            <p:nvPr/>
          </p:nvSpPr>
          <p:spPr>
            <a:xfrm>
              <a:off x="6298162" y="2224854"/>
              <a:ext cx="1162172" cy="848837"/>
            </a:xfrm>
            <a:custGeom>
              <a:avLst/>
              <a:gdLst>
                <a:gd name="connsiteX0" fmla="*/ 0 w 1222326"/>
                <a:gd name="connsiteY0" fmla="*/ 646923 h 824205"/>
                <a:gd name="connsiteX1" fmla="*/ 569168 w 1222326"/>
                <a:gd name="connsiteY1" fmla="*/ 171062 h 824205"/>
                <a:gd name="connsiteX2" fmla="*/ 1222311 w 1222326"/>
                <a:gd name="connsiteY2" fmla="*/ 3111 h 824205"/>
                <a:gd name="connsiteX3" fmla="*/ 550507 w 1222326"/>
                <a:gd name="connsiteY3" fmla="*/ 292360 h 824205"/>
                <a:gd name="connsiteX4" fmla="*/ 158621 w 1222326"/>
                <a:gd name="connsiteY4" fmla="*/ 805544 h 824205"/>
                <a:gd name="connsiteX5" fmla="*/ 158621 w 1222326"/>
                <a:gd name="connsiteY5" fmla="*/ 805544 h 824205"/>
                <a:gd name="connsiteX6" fmla="*/ 149290 w 1222326"/>
                <a:gd name="connsiteY6" fmla="*/ 824205 h 824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2326" h="824205">
                  <a:moveTo>
                    <a:pt x="0" y="646923"/>
                  </a:moveTo>
                  <a:cubicBezTo>
                    <a:pt x="182725" y="462643"/>
                    <a:pt x="365450" y="278364"/>
                    <a:pt x="569168" y="171062"/>
                  </a:cubicBezTo>
                  <a:cubicBezTo>
                    <a:pt x="772886" y="63760"/>
                    <a:pt x="1225421" y="-17105"/>
                    <a:pt x="1222311" y="3111"/>
                  </a:cubicBezTo>
                  <a:cubicBezTo>
                    <a:pt x="1219201" y="23327"/>
                    <a:pt x="727789" y="158621"/>
                    <a:pt x="550507" y="292360"/>
                  </a:cubicBezTo>
                  <a:cubicBezTo>
                    <a:pt x="373225" y="426099"/>
                    <a:pt x="158621" y="805544"/>
                    <a:pt x="158621" y="805544"/>
                  </a:cubicBezTo>
                  <a:lnTo>
                    <a:pt x="158621" y="805544"/>
                  </a:lnTo>
                  <a:lnTo>
                    <a:pt x="149290" y="824205"/>
                  </a:lnTo>
                </a:path>
              </a:pathLst>
            </a:cu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20">
            <a:hlinkClick r:id="" action="ppaction://noaction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-113178"/>
            <a:ext cx="5002213" cy="1549970"/>
          </a:xfrm>
          <a:prstGeom prst="rect">
            <a:avLst/>
          </a:prstGeom>
        </p:spPr>
      </p:pic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82"/>
          <p:cNvSpPr/>
          <p:nvPr/>
        </p:nvSpPr>
        <p:spPr>
          <a:xfrm>
            <a:off x="9915837" y="6724276"/>
            <a:ext cx="2047981" cy="151504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-1" fmla="*/ 0 w 1470782"/>
              <a:gd name="connsiteY0-2" fmla="*/ 0 h 519939"/>
              <a:gd name="connsiteX1-3" fmla="*/ 1470782 w 1470782"/>
              <a:gd name="connsiteY1-4" fmla="*/ 0 h 519939"/>
              <a:gd name="connsiteX2-5" fmla="*/ 1470782 w 1470782"/>
              <a:gd name="connsiteY2-6" fmla="*/ 519939 h 519939"/>
              <a:gd name="connsiteX3-7" fmla="*/ 0 w 1470782"/>
              <a:gd name="connsiteY3-8" fmla="*/ 333327 h 519939"/>
              <a:gd name="connsiteX4-9" fmla="*/ 0 w 1470782"/>
              <a:gd name="connsiteY4-10" fmla="*/ 0 h 519939"/>
              <a:gd name="connsiteX0-11" fmla="*/ 0 w 1470782"/>
              <a:gd name="connsiteY0-12" fmla="*/ 0 h 519939"/>
              <a:gd name="connsiteX1-13" fmla="*/ 1340154 w 1470782"/>
              <a:gd name="connsiteY1-14" fmla="*/ 186613 h 519939"/>
              <a:gd name="connsiteX2-15" fmla="*/ 1470782 w 1470782"/>
              <a:gd name="connsiteY2-16" fmla="*/ 519939 h 519939"/>
              <a:gd name="connsiteX3-17" fmla="*/ 0 w 1470782"/>
              <a:gd name="connsiteY3-18" fmla="*/ 333327 h 519939"/>
              <a:gd name="connsiteX4-19" fmla="*/ 0 w 1470782"/>
              <a:gd name="connsiteY4-20" fmla="*/ 0 h 519939"/>
              <a:gd name="connsiteX0-21" fmla="*/ 0 w 1470782"/>
              <a:gd name="connsiteY0-22" fmla="*/ 0 h 534870"/>
              <a:gd name="connsiteX1-23" fmla="*/ 1340154 w 1470782"/>
              <a:gd name="connsiteY1-24" fmla="*/ 186613 h 534870"/>
              <a:gd name="connsiteX2-25" fmla="*/ 1470782 w 1470782"/>
              <a:gd name="connsiteY2-26" fmla="*/ 519939 h 534870"/>
              <a:gd name="connsiteX3-27" fmla="*/ 1042496 w 1470782"/>
              <a:gd name="connsiteY3-28" fmla="*/ 530599 h 534870"/>
              <a:gd name="connsiteX4-29" fmla="*/ 0 w 1470782"/>
              <a:gd name="connsiteY4-30" fmla="*/ 333327 h 534870"/>
              <a:gd name="connsiteX5" fmla="*/ 0 w 1470782"/>
              <a:gd name="connsiteY5" fmla="*/ 0 h 534870"/>
              <a:gd name="connsiteX0-31" fmla="*/ 121298 w 1592080"/>
              <a:gd name="connsiteY0-32" fmla="*/ 0 h 534870"/>
              <a:gd name="connsiteX1-33" fmla="*/ 1461452 w 1592080"/>
              <a:gd name="connsiteY1-34" fmla="*/ 186613 h 534870"/>
              <a:gd name="connsiteX2-35" fmla="*/ 1592080 w 1592080"/>
              <a:gd name="connsiteY2-36" fmla="*/ 519939 h 534870"/>
              <a:gd name="connsiteX3-37" fmla="*/ 1163794 w 1592080"/>
              <a:gd name="connsiteY3-38" fmla="*/ 530599 h 534870"/>
              <a:gd name="connsiteX4-39" fmla="*/ 0 w 1592080"/>
              <a:gd name="connsiteY4-40" fmla="*/ 314666 h 534870"/>
              <a:gd name="connsiteX5-41" fmla="*/ 121298 w 1592080"/>
              <a:gd name="connsiteY5-42" fmla="*/ 0 h 53487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0019270" y="3850095"/>
            <a:ext cx="1777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TÊN PHẦN QUÀ/</a:t>
            </a:r>
          </a:p>
        </p:txBody>
      </p:sp>
      <p:pic>
        <p:nvPicPr>
          <p:cNvPr id="3" name="BÀI CA TÔM CÁ">
            <a:hlinkClick r:id="" action="ppaction://media"/>
          </p:cNvPr>
          <p:cNvPicPr>
            <a:picLocks noGrp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1335" y="1209040"/>
            <a:ext cx="11149330" cy="4968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video>
              <p:cMediaNode>
                <p:cTn id="21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101600" y="147320"/>
            <a:ext cx="11972290" cy="6518910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Freeform: Shape 3"/>
          <p:cNvSpPr/>
          <p:nvPr/>
        </p:nvSpPr>
        <p:spPr>
          <a:xfrm>
            <a:off x="9641809" y="1565954"/>
            <a:ext cx="576761" cy="523537"/>
          </a:xfrm>
          <a:custGeom>
            <a:avLst/>
            <a:gdLst>
              <a:gd name="connsiteX0" fmla="*/ 26111 w 576761"/>
              <a:gd name="connsiteY0" fmla="*/ 374184 h 523537"/>
              <a:gd name="connsiteX1" fmla="*/ 352682 w 576761"/>
              <a:gd name="connsiteY1" fmla="*/ 262217 h 523537"/>
              <a:gd name="connsiteX2" fmla="*/ 576617 w 576761"/>
              <a:gd name="connsiteY2" fmla="*/ 960 h 523537"/>
              <a:gd name="connsiteX3" fmla="*/ 380674 w 576761"/>
              <a:gd name="connsiteY3" fmla="*/ 364854 h 523537"/>
              <a:gd name="connsiteX4" fmla="*/ 26111 w 576761"/>
              <a:gd name="connsiteY4" fmla="*/ 514143 h 523537"/>
              <a:gd name="connsiteX5" fmla="*/ 54102 w 576761"/>
              <a:gd name="connsiteY5" fmla="*/ 495482 h 52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761" h="523537">
                <a:moveTo>
                  <a:pt x="26111" y="374184"/>
                </a:moveTo>
                <a:cubicBezTo>
                  <a:pt x="143521" y="349302"/>
                  <a:pt x="260931" y="324421"/>
                  <a:pt x="352682" y="262217"/>
                </a:cubicBezTo>
                <a:cubicBezTo>
                  <a:pt x="444433" y="200013"/>
                  <a:pt x="571952" y="-16146"/>
                  <a:pt x="576617" y="960"/>
                </a:cubicBezTo>
                <a:cubicBezTo>
                  <a:pt x="581282" y="18066"/>
                  <a:pt x="472425" y="279324"/>
                  <a:pt x="380674" y="364854"/>
                </a:cubicBezTo>
                <a:cubicBezTo>
                  <a:pt x="288923" y="450384"/>
                  <a:pt x="80540" y="492372"/>
                  <a:pt x="26111" y="514143"/>
                </a:cubicBezTo>
                <a:cubicBezTo>
                  <a:pt x="-28318" y="535914"/>
                  <a:pt x="12892" y="515698"/>
                  <a:pt x="54102" y="495482"/>
                </a:cubicBezTo>
              </a:path>
            </a:pathLst>
          </a:cu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509764" y="796029"/>
            <a:ext cx="1824476" cy="2187716"/>
            <a:chOff x="5596266" y="544590"/>
            <a:chExt cx="1864068" cy="252910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6266" y="544590"/>
              <a:ext cx="1663441" cy="1507450"/>
            </a:xfrm>
            <a:prstGeom prst="rect">
              <a:avLst/>
            </a:prstGeom>
          </p:spPr>
        </p:pic>
        <p:sp>
          <p:nvSpPr>
            <p:cNvPr id="7" name="Freeform: Shape 6"/>
            <p:cNvSpPr/>
            <p:nvPr/>
          </p:nvSpPr>
          <p:spPr>
            <a:xfrm>
              <a:off x="6298162" y="2224854"/>
              <a:ext cx="1162172" cy="848837"/>
            </a:xfrm>
            <a:custGeom>
              <a:avLst/>
              <a:gdLst>
                <a:gd name="connsiteX0" fmla="*/ 0 w 1222326"/>
                <a:gd name="connsiteY0" fmla="*/ 646923 h 824205"/>
                <a:gd name="connsiteX1" fmla="*/ 569168 w 1222326"/>
                <a:gd name="connsiteY1" fmla="*/ 171062 h 824205"/>
                <a:gd name="connsiteX2" fmla="*/ 1222311 w 1222326"/>
                <a:gd name="connsiteY2" fmla="*/ 3111 h 824205"/>
                <a:gd name="connsiteX3" fmla="*/ 550507 w 1222326"/>
                <a:gd name="connsiteY3" fmla="*/ 292360 h 824205"/>
                <a:gd name="connsiteX4" fmla="*/ 158621 w 1222326"/>
                <a:gd name="connsiteY4" fmla="*/ 805544 h 824205"/>
                <a:gd name="connsiteX5" fmla="*/ 158621 w 1222326"/>
                <a:gd name="connsiteY5" fmla="*/ 805544 h 824205"/>
                <a:gd name="connsiteX6" fmla="*/ 149290 w 1222326"/>
                <a:gd name="connsiteY6" fmla="*/ 824205 h 824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2326" h="824205">
                  <a:moveTo>
                    <a:pt x="0" y="646923"/>
                  </a:moveTo>
                  <a:cubicBezTo>
                    <a:pt x="182725" y="462643"/>
                    <a:pt x="365450" y="278364"/>
                    <a:pt x="569168" y="171062"/>
                  </a:cubicBezTo>
                  <a:cubicBezTo>
                    <a:pt x="772886" y="63760"/>
                    <a:pt x="1225421" y="-17105"/>
                    <a:pt x="1222311" y="3111"/>
                  </a:cubicBezTo>
                  <a:cubicBezTo>
                    <a:pt x="1219201" y="23327"/>
                    <a:pt x="727789" y="158621"/>
                    <a:pt x="550507" y="292360"/>
                  </a:cubicBezTo>
                  <a:cubicBezTo>
                    <a:pt x="373225" y="426099"/>
                    <a:pt x="158621" y="805544"/>
                    <a:pt x="158621" y="805544"/>
                  </a:cubicBezTo>
                  <a:lnTo>
                    <a:pt x="158621" y="805544"/>
                  </a:lnTo>
                  <a:lnTo>
                    <a:pt x="149290" y="824205"/>
                  </a:lnTo>
                </a:path>
              </a:pathLst>
            </a:cu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298466" y="1215381"/>
            <a:ext cx="2450852" cy="1721885"/>
            <a:chOff x="7738177" y="625151"/>
            <a:chExt cx="2450852" cy="290181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8177" y="625151"/>
              <a:ext cx="2450852" cy="290181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773950" y="1025684"/>
              <a:ext cx="2379306" cy="1685003"/>
            </a:xfrm>
            <a:prstGeom prst="rect">
              <a:avLst/>
            </a:prstGeom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sự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0198359" y="628942"/>
            <a:ext cx="1875453" cy="2308324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bay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723766" y="2789555"/>
            <a:ext cx="2581275" cy="1818640"/>
            <a:chOff x="4783958" y="2226861"/>
            <a:chExt cx="2783083" cy="217637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848" y="2226861"/>
              <a:ext cx="2140037" cy="217637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783958" y="2622769"/>
              <a:ext cx="2783083" cy="1582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ĐỘNG TỪ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 rot="20111821">
            <a:off x="6064704" y="2158048"/>
            <a:ext cx="1628110" cy="4001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niệm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860842" y="2789854"/>
            <a:ext cx="1406840" cy="886408"/>
            <a:chOff x="3860842" y="2789854"/>
            <a:chExt cx="1406840" cy="886408"/>
          </a:xfrm>
        </p:grpSpPr>
        <p:sp>
          <p:nvSpPr>
            <p:cNvPr id="17" name="Freeform: Shape 16"/>
            <p:cNvSpPr/>
            <p:nvPr/>
          </p:nvSpPr>
          <p:spPr>
            <a:xfrm>
              <a:off x="3860842" y="2789854"/>
              <a:ext cx="1196350" cy="886408"/>
            </a:xfrm>
            <a:custGeom>
              <a:avLst/>
              <a:gdLst>
                <a:gd name="connsiteX0" fmla="*/ 942392 w 942392"/>
                <a:gd name="connsiteY0" fmla="*/ 590849 h 833445"/>
                <a:gd name="connsiteX1" fmla="*/ 569167 w 942392"/>
                <a:gd name="connsiteY1" fmla="*/ 152311 h 833445"/>
                <a:gd name="connsiteX2" fmla="*/ 0 w 942392"/>
                <a:gd name="connsiteY2" fmla="*/ 3021 h 833445"/>
                <a:gd name="connsiteX3" fmla="*/ 569167 w 942392"/>
                <a:gd name="connsiteY3" fmla="*/ 264278 h 833445"/>
                <a:gd name="connsiteX4" fmla="*/ 933061 w 942392"/>
                <a:gd name="connsiteY4" fmla="*/ 833445 h 833445"/>
                <a:gd name="connsiteX5" fmla="*/ 933061 w 942392"/>
                <a:gd name="connsiteY5" fmla="*/ 833445 h 83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2392" h="833445">
                  <a:moveTo>
                    <a:pt x="942392" y="590849"/>
                  </a:moveTo>
                  <a:cubicBezTo>
                    <a:pt x="834312" y="420565"/>
                    <a:pt x="726232" y="250282"/>
                    <a:pt x="569167" y="152311"/>
                  </a:cubicBezTo>
                  <a:cubicBezTo>
                    <a:pt x="412102" y="54340"/>
                    <a:pt x="0" y="-15640"/>
                    <a:pt x="0" y="3021"/>
                  </a:cubicBezTo>
                  <a:cubicBezTo>
                    <a:pt x="0" y="21682"/>
                    <a:pt x="413657" y="125874"/>
                    <a:pt x="569167" y="264278"/>
                  </a:cubicBezTo>
                  <a:cubicBezTo>
                    <a:pt x="724677" y="402682"/>
                    <a:pt x="933061" y="833445"/>
                    <a:pt x="933061" y="833445"/>
                  </a:cubicBezTo>
                  <a:lnTo>
                    <a:pt x="933061" y="833445"/>
                  </a:lnTo>
                </a:path>
              </a:pathLst>
            </a:cu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920722">
              <a:off x="4015075" y="2847598"/>
              <a:ext cx="1252607" cy="40011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Phân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loại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90682" y="651205"/>
            <a:ext cx="2670160" cy="1046194"/>
            <a:chOff x="134798" y="1384518"/>
            <a:chExt cx="3779466" cy="886408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98" y="1384518"/>
              <a:ext cx="3779466" cy="88640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78179" y="1388562"/>
              <a:ext cx="3022484" cy="704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2" name="Connector: Curved 21"/>
          <p:cNvCxnSpPr>
            <a:stCxn id="17" idx="2"/>
          </p:cNvCxnSpPr>
          <p:nvPr/>
        </p:nvCxnSpPr>
        <p:spPr>
          <a:xfrm flipH="1" flipV="1">
            <a:off x="3725114" y="1276355"/>
            <a:ext cx="135728" cy="1516712"/>
          </a:xfrm>
          <a:prstGeom prst="curvedConnector4">
            <a:avLst>
              <a:gd name="adj1" fmla="val 285292"/>
              <a:gd name="adj2" fmla="val 59949"/>
            </a:avLst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689936" y="3724767"/>
            <a:ext cx="2670160" cy="1046194"/>
            <a:chOff x="134798" y="1384518"/>
            <a:chExt cx="3779466" cy="88640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98" y="1384518"/>
              <a:ext cx="3779466" cy="88640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78179" y="1388562"/>
              <a:ext cx="3022484" cy="704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6" name="Connector: Curved 25"/>
          <p:cNvCxnSpPr>
            <a:stCxn id="17" idx="2"/>
            <a:endCxn id="25" idx="3"/>
          </p:cNvCxnSpPr>
          <p:nvPr/>
        </p:nvCxnSpPr>
        <p:spPr>
          <a:xfrm flipH="1">
            <a:off x="3093159" y="2793067"/>
            <a:ext cx="767683" cy="1351971"/>
          </a:xfrm>
          <a:prstGeom prst="curvedConnector4">
            <a:avLst>
              <a:gd name="adj1" fmla="val 37070"/>
              <a:gd name="adj2" fmla="val 60578"/>
            </a:avLst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5553" y="1426349"/>
            <a:ext cx="1989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</a:p>
        </p:txBody>
      </p:sp>
      <p:cxnSp>
        <p:nvCxnSpPr>
          <p:cNvPr id="28" name="Connector: Curved 27"/>
          <p:cNvCxnSpPr>
            <a:stCxn id="20" idx="1"/>
          </p:cNvCxnSpPr>
          <p:nvPr/>
        </p:nvCxnSpPr>
        <p:spPr>
          <a:xfrm rot="10800000" flipV="1">
            <a:off x="920926" y="1174301"/>
            <a:ext cx="269756" cy="312673"/>
          </a:xfrm>
          <a:prstGeom prst="curvedConnector2">
            <a:avLst/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15" b="96409" l="9910" r="94414">
                        <a14:foregroundMark x1="29189" y1="84392" x2="29189" y2="84392"/>
                        <a14:foregroundMark x1="32252" y1="86740" x2="32252" y2="86740"/>
                        <a14:foregroundMark x1="83243" y1="72790" x2="83243" y2="72790"/>
                        <a14:foregroundMark x1="85405" y1="75138" x2="85405" y2="75138"/>
                        <a14:foregroundMark x1="22162" y1="84807" x2="22162" y2="84807"/>
                        <a14:foregroundMark x1="89550" y1="70718" x2="89550" y2="70718"/>
                        <a14:foregroundMark x1="90450" y1="72514" x2="90450" y2="72514"/>
                        <a14:foregroundMark x1="87568" y1="67127" x2="87568" y2="67127"/>
                        <a14:foregroundMark x1="29730" y1="91575" x2="29730" y2="915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609" y="225510"/>
            <a:ext cx="874691" cy="1141038"/>
          </a:xfrm>
          <a:prstGeom prst="rect">
            <a:avLst/>
          </a:prstGeom>
        </p:spPr>
      </p:pic>
      <p:pic>
        <p:nvPicPr>
          <p:cNvPr id="30" name="Picture 2" descr="Giấc ngủ ngon quan trọng như thế nào? | VTV.V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0462" y1="56757" x2="60462" y2="56757"/>
                        <a14:foregroundMark x1="54462" y1="17199" x2="54462" y2="17199"/>
                        <a14:foregroundMark x1="55077" y1="20147" x2="55077" y2="20147"/>
                        <a14:foregroundMark x1="56308" y1="19165" x2="56308" y2="19165"/>
                        <a14:foregroundMark x1="62923" y1="13514" x2="62923" y2="13514"/>
                        <a14:foregroundMark x1="70462" y1="16708" x2="70462" y2="16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" y="1929639"/>
            <a:ext cx="2234148" cy="139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5553" y="5024356"/>
            <a:ext cx="2873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</a:p>
        </p:txBody>
      </p:sp>
      <p:cxnSp>
        <p:nvCxnSpPr>
          <p:cNvPr id="32" name="Connector: Curved 31"/>
          <p:cNvCxnSpPr/>
          <p:nvPr/>
        </p:nvCxnSpPr>
        <p:spPr>
          <a:xfrm rot="5400000">
            <a:off x="1559042" y="4787229"/>
            <a:ext cx="314019" cy="281483"/>
          </a:xfrm>
          <a:prstGeom prst="curvedConnector3">
            <a:avLst>
              <a:gd name="adj1" fmla="val 50000"/>
            </a:avLst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4" descr="Biểu tượng cảm xúc Emoji phản hồi tích cực cho người học trực tuyến | Báo  Dân trí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37" y="5594352"/>
            <a:ext cx="1576481" cy="126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Biểu tượng buồn chán và cách gạt bỏ cảm giác u sầu cho bạ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833" l="10000" r="90000">
                        <a14:foregroundMark x1="35750" y1="30333" x2="35750" y2="30333"/>
                        <a14:foregroundMark x1="39250" y1="30333" x2="39250" y2="30333"/>
                        <a14:foregroundMark x1="39500" y1="38500" x2="39500" y2="38500"/>
                        <a14:foregroundMark x1="35375" y1="39500" x2="35375" y2="39500"/>
                        <a14:foregroundMark x1="33500" y1="37833" x2="33500" y2="37833"/>
                        <a14:foregroundMark x1="32125" y1="34667" x2="32125" y2="34667"/>
                        <a14:foregroundMark x1="34000" y1="28833" x2="34000" y2="28833"/>
                        <a14:foregroundMark x1="43125" y1="33833" x2="43125" y2="33833"/>
                        <a14:foregroundMark x1="43125" y1="40333" x2="43125" y2="40333"/>
                        <a14:foregroundMark x1="41250" y1="45667" x2="41250" y2="45667"/>
                        <a14:foregroundMark x1="31125" y1="44667" x2="31125" y2="44667"/>
                        <a14:foregroundMark x1="32750" y1="46500" x2="32750" y2="46500"/>
                        <a14:foregroundMark x1="35000" y1="46833" x2="35000" y2="46833"/>
                        <a14:foregroundMark x1="38000" y1="47167" x2="38000" y2="47167"/>
                        <a14:foregroundMark x1="63875" y1="34333" x2="63875" y2="34333"/>
                        <a14:foregroundMark x1="62500" y1="31333" x2="62500" y2="31333"/>
                        <a14:foregroundMark x1="66750" y1="31333" x2="66750" y2="31333"/>
                        <a14:foregroundMark x1="67375" y1="35667" x2="67375" y2="35667"/>
                        <a14:foregroundMark x1="69625" y1="41167" x2="69625" y2="41167"/>
                        <a14:foregroundMark x1="67750" y1="44667" x2="67750" y2="44667"/>
                        <a14:foregroundMark x1="58000" y1="44167" x2="58000" y2="44167"/>
                        <a14:foregroundMark x1="56125" y1="38500" x2="56125" y2="38500"/>
                        <a14:foregroundMark x1="57125" y1="33333" x2="57125" y2="33333"/>
                        <a14:foregroundMark x1="58375" y1="32500" x2="58375" y2="32500"/>
                        <a14:foregroundMark x1="60625" y1="31167" x2="60625" y2="31167"/>
                        <a14:foregroundMark x1="61250" y1="28833" x2="61250" y2="28833"/>
                        <a14:foregroundMark x1="63250" y1="28333" x2="63250" y2="28333"/>
                        <a14:foregroundMark x1="31125" y1="38167" x2="31125" y2="38167"/>
                        <a14:foregroundMark x1="30500" y1="40833" x2="30500" y2="40833"/>
                        <a14:foregroundMark x1="31375" y1="32500" x2="31375" y2="32500"/>
                        <a14:foregroundMark x1="34000" y1="33000" x2="34000" y2="3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310" y="5830632"/>
            <a:ext cx="1409252" cy="105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LaDy vodka717 adlı kullanıcının +It's all about Emojis✌.... emojis  everywhere✌+ panosundaki Pin | Emoji, Çıkartma, Disney çizimleri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77" b="93827" l="10000" r="90000">
                        <a14:foregroundMark x1="81667" y1="30370" x2="81667" y2="30370"/>
                        <a14:foregroundMark x1="80417" y1="24444" x2="80417" y2="24444"/>
                        <a14:foregroundMark x1="81250" y1="26914" x2="81250" y2="26914"/>
                        <a14:foregroundMark x1="85833" y1="22716" x2="85833" y2="22716"/>
                        <a14:foregroundMark x1="73750" y1="36296" x2="73750" y2="36296"/>
                        <a14:foregroundMark x1="87083" y1="27407" x2="87083" y2="27407"/>
                        <a14:foregroundMark x1="87917" y1="26667" x2="87917" y2="2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936" y="5268543"/>
            <a:ext cx="1332359" cy="112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/>
          <p:cNvGrpSpPr/>
          <p:nvPr/>
        </p:nvGrpSpPr>
        <p:grpSpPr>
          <a:xfrm>
            <a:off x="5974789" y="3868794"/>
            <a:ext cx="2040801" cy="889206"/>
            <a:chOff x="5974789" y="3868794"/>
            <a:chExt cx="2040801" cy="889206"/>
          </a:xfrm>
        </p:grpSpPr>
        <p:sp>
          <p:nvSpPr>
            <p:cNvPr id="37" name="Freeform: Shape 36"/>
            <p:cNvSpPr/>
            <p:nvPr/>
          </p:nvSpPr>
          <p:spPr>
            <a:xfrm>
              <a:off x="5974789" y="4416357"/>
              <a:ext cx="2040801" cy="341643"/>
            </a:xfrm>
            <a:custGeom>
              <a:avLst/>
              <a:gdLst>
                <a:gd name="connsiteX0" fmla="*/ 279641 w 1876244"/>
                <a:gd name="connsiteY0" fmla="*/ 0 h 243985"/>
                <a:gd name="connsiteX1" fmla="*/ 1398322 w 1876244"/>
                <a:gd name="connsiteY1" fmla="*/ 155643 h 243985"/>
                <a:gd name="connsiteX2" fmla="*/ 1874977 w 1876244"/>
                <a:gd name="connsiteY2" fmla="*/ 155643 h 243985"/>
                <a:gd name="connsiteX3" fmla="*/ 1485870 w 1876244"/>
                <a:gd name="connsiteY3" fmla="*/ 243192 h 243985"/>
                <a:gd name="connsiteX4" fmla="*/ 114270 w 1876244"/>
                <a:gd name="connsiteY4" fmla="*/ 97277 h 243985"/>
                <a:gd name="connsiteX5" fmla="*/ 172636 w 1876244"/>
                <a:gd name="connsiteY5" fmla="*/ 107005 h 2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244" h="243985">
                  <a:moveTo>
                    <a:pt x="279641" y="0"/>
                  </a:moveTo>
                  <a:cubicBezTo>
                    <a:pt x="706037" y="64851"/>
                    <a:pt x="1132433" y="129703"/>
                    <a:pt x="1398322" y="155643"/>
                  </a:cubicBezTo>
                  <a:cubicBezTo>
                    <a:pt x="1664211" y="181583"/>
                    <a:pt x="1860386" y="141052"/>
                    <a:pt x="1874977" y="155643"/>
                  </a:cubicBezTo>
                  <a:cubicBezTo>
                    <a:pt x="1889568" y="170234"/>
                    <a:pt x="1779321" y="252920"/>
                    <a:pt x="1485870" y="243192"/>
                  </a:cubicBezTo>
                  <a:cubicBezTo>
                    <a:pt x="1192419" y="233464"/>
                    <a:pt x="333142" y="119975"/>
                    <a:pt x="114270" y="97277"/>
                  </a:cubicBezTo>
                  <a:cubicBezTo>
                    <a:pt x="-104602" y="74579"/>
                    <a:pt x="34017" y="90792"/>
                    <a:pt x="172636" y="107005"/>
                  </a:cubicBezTo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174187">
              <a:off x="6696746" y="3868794"/>
              <a:ext cx="1274985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alt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Dấu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hiệu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biết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857122" y="3540594"/>
            <a:ext cx="2904495" cy="1721885"/>
            <a:chOff x="8746345" y="4560536"/>
            <a:chExt cx="2630370" cy="1171705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5633" y="4560536"/>
              <a:ext cx="2438438" cy="1171705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8746345" y="4813512"/>
              <a:ext cx="2630370" cy="565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với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đang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sẽ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,…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9309370" y="5310216"/>
            <a:ext cx="2630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3" name="Picture 8" descr="Ilustración De Dibujos Animados De Comer Chica Ilustraciones Svg,  Vectoriales, Clip Art Vectorizado Libre De Derechos. Image 17338232.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62" b="100000" l="4830" r="95170">
                        <a14:foregroundMark x1="34848" y1="46231" x2="34848" y2="46231"/>
                        <a14:foregroundMark x1="64394" y1="44692" x2="64394" y2="44692"/>
                        <a14:foregroundMark x1="43939" y1="77000" x2="43939" y2="77000"/>
                        <a14:foregroundMark x1="41193" y1="78308" x2="41193" y2="78308"/>
                        <a14:foregroundMark x1="33996" y1="82538" x2="33996" y2="82538"/>
                        <a14:foregroundMark x1="36932" y1="80462" x2="36932" y2="80462"/>
                        <a14:foregroundMark x1="36837" y1="82385" x2="36837" y2="82385"/>
                        <a14:foregroundMark x1="43466" y1="86231" x2="43466" y2="86231"/>
                        <a14:foregroundMark x1="56723" y1="86692" x2="56723" y2="86692"/>
                        <a14:foregroundMark x1="65246" y1="84538" x2="65246" y2="84538"/>
                        <a14:foregroundMark x1="49716" y1="77462" x2="49716" y2="77462"/>
                        <a14:foregroundMark x1="44792" y1="80462" x2="44792" y2="80462"/>
                        <a14:foregroundMark x1="42519" y1="80462" x2="42519" y2="80462"/>
                        <a14:foregroundMark x1="23201" y1="77000" x2="23201" y2="77000"/>
                        <a14:foregroundMark x1="20360" y1="76000" x2="20360" y2="76000"/>
                        <a14:foregroundMark x1="19129" y1="75615" x2="19129" y2="75615"/>
                        <a14:foregroundMark x1="21780" y1="76154" x2="21780" y2="76154"/>
                        <a14:foregroundMark x1="22159" y1="75462" x2="22159" y2="75462"/>
                        <a14:foregroundMark x1="48011" y1="62154" x2="48011" y2="62154"/>
                        <a14:backgroundMark x1="32102" y1="74923" x2="32102" y2="74923"/>
                        <a14:backgroundMark x1="34186" y1="75923" x2="34186" y2="75923"/>
                        <a14:backgroundMark x1="27746" y1="75000" x2="27746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70" y="5148761"/>
            <a:ext cx="1267573" cy="156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Homework Student, homework, child, text png | PNGEg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398" l="948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785" y="3764981"/>
            <a:ext cx="1667792" cy="159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84917" y1="28333" x2="84917" y2="28333"/>
                        <a14:foregroundMark x1="88167" y1="33333" x2="88167" y2="3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209" y="4497244"/>
            <a:ext cx="2776224" cy="2776224"/>
          </a:xfrm>
          <a:prstGeom prst="rect">
            <a:avLst/>
          </a:prstGeom>
        </p:spPr>
      </p:pic>
      <p:sp>
        <p:nvSpPr>
          <p:cNvPr id="46" name="Speech Bubble: Oval 45"/>
          <p:cNvSpPr/>
          <p:nvPr/>
        </p:nvSpPr>
        <p:spPr>
          <a:xfrm>
            <a:off x="7049501" y="4332303"/>
            <a:ext cx="1748042" cy="692053"/>
          </a:xfrm>
          <a:prstGeom prst="wedgeEllipseCallout">
            <a:avLst>
              <a:gd name="adj1" fmla="val -58674"/>
              <a:gd name="adj2" fmla="val 11169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Speech Bubble: Oval 46"/>
          <p:cNvSpPr/>
          <p:nvPr/>
        </p:nvSpPr>
        <p:spPr>
          <a:xfrm>
            <a:off x="7210999" y="4613492"/>
            <a:ext cx="3758606" cy="526372"/>
          </a:xfrm>
          <a:prstGeom prst="wedgeEllipseCallout">
            <a:avLst>
              <a:gd name="adj1" fmla="val -58674"/>
              <a:gd name="adj2" fmla="val 11169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8" name="Straight Connector 47"/>
          <p:cNvCxnSpPr/>
          <p:nvPr/>
        </p:nvCxnSpPr>
        <p:spPr>
          <a:xfrm>
            <a:off x="9167407" y="5024356"/>
            <a:ext cx="3553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8383705" y="4643958"/>
            <a:ext cx="951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345686" y="147317"/>
            <a:ext cx="3401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SƠ ĐỒ TƯ DUY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xit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42" grpId="0"/>
      <p:bldP spid="46" grpId="0" bldLvl="0" animBg="1"/>
      <p:bldP spid="46" grpId="1" bldLvl="0" animBg="1"/>
      <p:bldP spid="46" grpId="2" bldLvl="0" animBg="1"/>
      <p:bldP spid="47" grpId="0" bldLvl="0" animBg="1"/>
      <p:bldP spid="47" grpId="1" bldLvl="0" animBg="1"/>
      <p:bldP spid="49" grpId="0"/>
      <p:bldP spid="49" grpId="1"/>
      <p:bldP spid="5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56874" y="2057457"/>
            <a:ext cx="935002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Về nhà xem lại bài.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157095" y="3038475"/>
            <a:ext cx="967930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Hoàn thành bài 2 phần luyện tập vào vở bài tập Tiếng Việt.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156874" y="4292531"/>
            <a:ext cx="935002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Xem trước bài: </a:t>
            </a:r>
            <a:r>
              <a:rPr lang="vi-VN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Bài viết 2: Luyện tập tả cây cối.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4247345"/>
            <a:ext cx="919996" cy="9199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8254" y="740266"/>
            <a:ext cx="6090432" cy="1018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5" grpId="0" uiExpand="1" build="p"/>
      <p:bldP spid="17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mau-background-tre-em-dep_035755482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7365"/>
          </a:xfrm>
          <a:prstGeom prst="rect">
            <a:avLst/>
          </a:prstGeom>
        </p:spPr>
      </p:pic>
      <p:grpSp>
        <p:nvGrpSpPr>
          <p:cNvPr id="41986" name="Group 15"/>
          <p:cNvGrpSpPr/>
          <p:nvPr/>
        </p:nvGrpSpPr>
        <p:grpSpPr>
          <a:xfrm>
            <a:off x="5638800" y="8915400"/>
            <a:ext cx="1905000" cy="1371600"/>
            <a:chOff x="1536" y="3270"/>
            <a:chExt cx="1710" cy="1050"/>
          </a:xfrm>
        </p:grpSpPr>
        <p:pic>
          <p:nvPicPr>
            <p:cNvPr id="41992" name="Picture 16" descr="AG00317_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92" y="3480"/>
              <a:ext cx="654" cy="84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993" name="Picture 17" descr="AG00315_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4" y="3582"/>
              <a:ext cx="654" cy="73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994" name="Picture 18" descr="AG00316_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36" y="3270"/>
              <a:ext cx="654" cy="105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898071" name="Picture 23" descr="Firewrk5"/>
          <p:cNvPicPr>
            <a:picLocks noChangeAspect="1"/>
          </p:cNvPicPr>
          <p:nvPr/>
        </p:nvPicPr>
        <p:blipFill>
          <a:blip r:embed="rId6">
            <a:lum bright="28000" contrast="1999"/>
          </a:blip>
          <a:stretch>
            <a:fillRect/>
          </a:stretch>
        </p:blipFill>
        <p:spPr>
          <a:xfrm>
            <a:off x="9677400" y="5486400"/>
            <a:ext cx="904875" cy="922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98073" name="Picture 25" descr="3d butterfly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3600" y="5181600"/>
            <a:ext cx="1066800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89" name="Picture 35" descr="firew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8800" y="5638800"/>
            <a:ext cx="1257300" cy="2514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93" name="WordArt 37"/>
          <p:cNvSpPr>
            <a:spLocks noChangeArrowheads="1" noChangeShapeType="1" noTextEdit="1"/>
          </p:cNvSpPr>
          <p:nvPr/>
        </p:nvSpPr>
        <p:spPr bwMode="auto">
          <a:xfrm>
            <a:off x="2819400" y="402590"/>
            <a:ext cx="7543800" cy="15240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8000" b="1" i="0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Chân thành cảm ơn quý thầy cô</a:t>
            </a:r>
          </a:p>
        </p:txBody>
      </p:sp>
      <p:sp>
        <p:nvSpPr>
          <p:cNvPr id="19494" name="WordArt 38"/>
          <p:cNvSpPr>
            <a:spLocks noChangeArrowheads="1" noChangeShapeType="1" noTextEdit="1"/>
          </p:cNvSpPr>
          <p:nvPr/>
        </p:nvSpPr>
        <p:spPr bwMode="auto">
          <a:xfrm>
            <a:off x="3285256" y="4135120"/>
            <a:ext cx="6172200" cy="9144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BR" sz="4400" b="1" i="0" strike="noStrike" kern="10" cap="none" spc="0" normalizeH="0" baseline="0" noProof="0" dirty="0">
                <a:ln w="19050">
                  <a:solidFill>
                    <a:srgbClr val="CCFF33"/>
                  </a:solidFill>
                  <a:rou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và các em học sinh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98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98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898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98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7.40741E-7 C 0.01198 -0.02407 0.03299 -0.05857 0.05799 -0.05857 C 0.09497 -0.05857 0.125 -0.02269 0.125 0.02268 C 0.125 0.03727 0.12205 0.05069 0.11597 0.0625 C 0.11701 0.0625 1.11022E-16 0.24236 1.11022E-16 0.24375 C 1.11022E-16 0.24236 -0.11701 0.0625 -0.11597 0.0625 C -0.12205 0.05069 -0.125 0.03727 -0.125 0.02268 C -0.125 -0.02269 -0.09497 -0.05857 -0.05694 -0.05857 C -0.03299 -0.05857 -0.01198 -0.02407 1.11022E-16 7.40741E-7 Z " pathEditMode="relative" rAng="0" ptsTypes="fffffffff">
                                      <p:cBhvr>
                                        <p:cTn id="14" dur="2000" fill="hold"/>
                                        <p:tgtEl>
                                          <p:spTgt spid="898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3" presetClass="entr" presetSubtype="16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9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9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19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9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642" y="3004145"/>
            <a:ext cx="2234055" cy="2921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489" y="3144957"/>
            <a:ext cx="1975893" cy="2921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8994" y="1134424"/>
            <a:ext cx="6102625" cy="3249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88105" y="447274"/>
            <a:ext cx="7818655" cy="4152900"/>
            <a:chOff x="3050905" y="1128685"/>
            <a:chExt cx="7818655" cy="4152900"/>
          </a:xfrm>
        </p:grpSpPr>
        <p:pic>
          <p:nvPicPr>
            <p:cNvPr id="13" name="图片 12" descr="ce1ed7f935192fceca30dfb2bcebe602"/>
            <p:cNvPicPr>
              <a:picLocks noChangeAspect="1"/>
            </p:cNvPicPr>
            <p:nvPr/>
          </p:nvPicPr>
          <p:blipFill>
            <a:blip r:embed="rId5"/>
            <a:srcRect l="11188" t="20367" r="10619" b="19944"/>
            <a:stretch>
              <a:fillRect/>
            </a:stretch>
          </p:blipFill>
          <p:spPr>
            <a:xfrm>
              <a:off x="3050905" y="1128685"/>
              <a:ext cx="7818655" cy="4152900"/>
            </a:xfrm>
            <a:prstGeom prst="rect">
              <a:avLst/>
            </a:prstGeom>
          </p:spPr>
        </p:pic>
        <p:pic>
          <p:nvPicPr>
            <p:cNvPr id="22" name="图片 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06" t="12258" r="11253" b="65141"/>
            <a:stretch>
              <a:fillRect/>
            </a:stretch>
          </p:blipFill>
          <p:spPr>
            <a:xfrm>
              <a:off x="4688211" y="3649260"/>
              <a:ext cx="5002213" cy="1549970"/>
            </a:xfrm>
            <a:prstGeom prst="rect">
              <a:avLst/>
            </a:prstGeom>
          </p:spPr>
        </p:pic>
      </p:grpSp>
      <p:pic>
        <p:nvPicPr>
          <p:cNvPr id="23" name="图片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61"/>
            <a:ext cx="12192000" cy="2284878"/>
          </a:xfrm>
          <a:prstGeom prst="rect">
            <a:avLst/>
          </a:prstGeom>
        </p:spPr>
      </p:pic>
      <p:pic>
        <p:nvPicPr>
          <p:cNvPr id="17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155" y="4294879"/>
            <a:ext cx="2569210" cy="2563121"/>
          </a:xfrm>
          <a:prstGeom prst="rect">
            <a:avLst/>
          </a:prstGeom>
        </p:spPr>
      </p:pic>
      <p:pic>
        <p:nvPicPr>
          <p:cNvPr id="19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0000">
            <a:off x="10968136" y="1671526"/>
            <a:ext cx="1007745" cy="10325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3375" y="389784"/>
            <a:ext cx="1363980" cy="12426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VCNV_bắt_đầu (online-audio-converter.com)">
            <a:hlinkClick r:id="" action="ppaction://media"/>
          </p:cNvPr>
          <p:cNvPicPr>
            <a:picLocks noGrp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33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pic>
        <p:nvPicPr>
          <p:cNvPr id="20" name="Picture 1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87471" y="4194462"/>
            <a:ext cx="1792379" cy="1670449"/>
          </a:xfrm>
          <a:prstGeom prst="rect">
            <a:avLst/>
          </a:prstGeom>
        </p:spPr>
      </p:pic>
      <p:pic>
        <p:nvPicPr>
          <p:cNvPr id="24" name="Picture 2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24652" y="4682365"/>
            <a:ext cx="1737511" cy="1609483"/>
          </a:xfrm>
          <a:prstGeom prst="rect">
            <a:avLst/>
          </a:prstGeom>
        </p:spPr>
      </p:pic>
      <p:pic>
        <p:nvPicPr>
          <p:cNvPr id="25" name="Picture 24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62524" y="4534660"/>
            <a:ext cx="1847248" cy="1700931"/>
          </a:xfrm>
          <a:prstGeom prst="rect">
            <a:avLst/>
          </a:prstGeom>
        </p:spPr>
      </p:pic>
      <p:sp>
        <p:nvSpPr>
          <p:cNvPr id="4" name="Right Arrow 3">
            <a:hlinkClick r:id="rId18" action="ppaction://hlinksldjump"/>
          </p:cNvPr>
          <p:cNvSpPr/>
          <p:nvPr/>
        </p:nvSpPr>
        <p:spPr>
          <a:xfrm>
            <a:off x="245660" y="6114196"/>
            <a:ext cx="1019614" cy="4779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88044" y="886433"/>
            <a:ext cx="7882811" cy="354208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000">
                <p:cTn id="3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ccb8bc6dbe83c6ae811819d70909b6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2230" y="3323590"/>
            <a:ext cx="12261215" cy="3552190"/>
          </a:xfrm>
          <a:prstGeom prst="rect">
            <a:avLst/>
          </a:prstGeom>
        </p:spPr>
      </p:pic>
      <p:pic>
        <p:nvPicPr>
          <p:cNvPr id="7173" name="图片 20">
            <a:hlinkClick r:id="" action="ppaction://noaction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487738" y="-52699"/>
            <a:ext cx="5002213" cy="1549970"/>
          </a:xfrm>
          <a:prstGeom prst="rect">
            <a:avLst/>
          </a:prstGeom>
        </p:spPr>
      </p:pic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4676140" y="3609975"/>
            <a:ext cx="2626360" cy="85852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anchor="ctr"/>
          <a:lstStyle/>
          <a:p>
            <a:pPr marL="342900" lvl="0" indent="-342900" algn="l">
              <a:spcBef>
                <a:spcPct val="50000"/>
              </a:spcBef>
              <a:buNone/>
            </a:pP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      </a:t>
            </a:r>
            <a:r>
              <a:rPr lang="vi-V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Vui</a:t>
            </a:r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1567403" y="1608293"/>
            <a:ext cx="10543952" cy="1753235"/>
          </a:xfrm>
          <a:custGeom>
            <a:avLst/>
            <a:gdLst>
              <a:gd name="connsiteX0" fmla="*/ 0 w 9955707"/>
              <a:gd name="connsiteY0" fmla="*/ 0 h 820674"/>
              <a:gd name="connsiteX1" fmla="*/ 464600 w 9955707"/>
              <a:gd name="connsiteY1" fmla="*/ 0 h 820674"/>
              <a:gd name="connsiteX2" fmla="*/ 1327428 w 9955707"/>
              <a:gd name="connsiteY2" fmla="*/ 0 h 820674"/>
              <a:gd name="connsiteX3" fmla="*/ 2090698 w 9955707"/>
              <a:gd name="connsiteY3" fmla="*/ 0 h 820674"/>
              <a:gd name="connsiteX4" fmla="*/ 2953526 w 9955707"/>
              <a:gd name="connsiteY4" fmla="*/ 0 h 820674"/>
              <a:gd name="connsiteX5" fmla="*/ 3617240 w 9955707"/>
              <a:gd name="connsiteY5" fmla="*/ 0 h 820674"/>
              <a:gd name="connsiteX6" fmla="*/ 4181397 w 9955707"/>
              <a:gd name="connsiteY6" fmla="*/ 0 h 820674"/>
              <a:gd name="connsiteX7" fmla="*/ 5044225 w 9955707"/>
              <a:gd name="connsiteY7" fmla="*/ 0 h 820674"/>
              <a:gd name="connsiteX8" fmla="*/ 5707939 w 9955707"/>
              <a:gd name="connsiteY8" fmla="*/ 0 h 820674"/>
              <a:gd name="connsiteX9" fmla="*/ 6072981 w 9955707"/>
              <a:gd name="connsiteY9" fmla="*/ 0 h 820674"/>
              <a:gd name="connsiteX10" fmla="*/ 6836252 w 9955707"/>
              <a:gd name="connsiteY10" fmla="*/ 0 h 820674"/>
              <a:gd name="connsiteX11" fmla="*/ 7699080 w 9955707"/>
              <a:gd name="connsiteY11" fmla="*/ 0 h 820674"/>
              <a:gd name="connsiteX12" fmla="*/ 8462351 w 9955707"/>
              <a:gd name="connsiteY12" fmla="*/ 0 h 820674"/>
              <a:gd name="connsiteX13" fmla="*/ 9026508 w 9955707"/>
              <a:gd name="connsiteY13" fmla="*/ 0 h 820674"/>
              <a:gd name="connsiteX14" fmla="*/ 9955707 w 9955707"/>
              <a:gd name="connsiteY14" fmla="*/ 0 h 820674"/>
              <a:gd name="connsiteX15" fmla="*/ 9955707 w 9955707"/>
              <a:gd name="connsiteY15" fmla="*/ 393924 h 820674"/>
              <a:gd name="connsiteX16" fmla="*/ 9955707 w 9955707"/>
              <a:gd name="connsiteY16" fmla="*/ 820674 h 820674"/>
              <a:gd name="connsiteX17" fmla="*/ 9491107 w 9955707"/>
              <a:gd name="connsiteY17" fmla="*/ 820674 h 820674"/>
              <a:gd name="connsiteX18" fmla="*/ 8827394 w 9955707"/>
              <a:gd name="connsiteY18" fmla="*/ 820674 h 820674"/>
              <a:gd name="connsiteX19" fmla="*/ 8064123 w 9955707"/>
              <a:gd name="connsiteY19" fmla="*/ 820674 h 820674"/>
              <a:gd name="connsiteX20" fmla="*/ 7599523 w 9955707"/>
              <a:gd name="connsiteY20" fmla="*/ 820674 h 820674"/>
              <a:gd name="connsiteX21" fmla="*/ 7234480 w 9955707"/>
              <a:gd name="connsiteY21" fmla="*/ 820674 h 820674"/>
              <a:gd name="connsiteX22" fmla="*/ 6769881 w 9955707"/>
              <a:gd name="connsiteY22" fmla="*/ 820674 h 820674"/>
              <a:gd name="connsiteX23" fmla="*/ 6205724 w 9955707"/>
              <a:gd name="connsiteY23" fmla="*/ 820674 h 820674"/>
              <a:gd name="connsiteX24" fmla="*/ 5641567 w 9955707"/>
              <a:gd name="connsiteY24" fmla="*/ 820674 h 820674"/>
              <a:gd name="connsiteX25" fmla="*/ 4878296 w 9955707"/>
              <a:gd name="connsiteY25" fmla="*/ 820674 h 820674"/>
              <a:gd name="connsiteX26" fmla="*/ 4513254 w 9955707"/>
              <a:gd name="connsiteY26" fmla="*/ 820674 h 820674"/>
              <a:gd name="connsiteX27" fmla="*/ 4148211 w 9955707"/>
              <a:gd name="connsiteY27" fmla="*/ 820674 h 820674"/>
              <a:gd name="connsiteX28" fmla="*/ 3783169 w 9955707"/>
              <a:gd name="connsiteY28" fmla="*/ 820674 h 820674"/>
              <a:gd name="connsiteX29" fmla="*/ 3119455 w 9955707"/>
              <a:gd name="connsiteY29" fmla="*/ 820674 h 820674"/>
              <a:gd name="connsiteX30" fmla="*/ 2555298 w 9955707"/>
              <a:gd name="connsiteY30" fmla="*/ 820674 h 820674"/>
              <a:gd name="connsiteX31" fmla="*/ 1792027 w 9955707"/>
              <a:gd name="connsiteY31" fmla="*/ 820674 h 820674"/>
              <a:gd name="connsiteX32" fmla="*/ 1227871 w 9955707"/>
              <a:gd name="connsiteY32" fmla="*/ 820674 h 820674"/>
              <a:gd name="connsiteX33" fmla="*/ 0 w 9955707"/>
              <a:gd name="connsiteY33" fmla="*/ 820674 h 820674"/>
              <a:gd name="connsiteX34" fmla="*/ 0 w 9955707"/>
              <a:gd name="connsiteY34" fmla="*/ 402130 h 820674"/>
              <a:gd name="connsiteX35" fmla="*/ 0 w 9955707"/>
              <a:gd name="connsiteY35" fmla="*/ 0 h 82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955707" h="820674" fill="none" extrusionOk="0">
                <a:moveTo>
                  <a:pt x="0" y="0"/>
                </a:moveTo>
                <a:cubicBezTo>
                  <a:pt x="208625" y="-4040"/>
                  <a:pt x="315827" y="21452"/>
                  <a:pt x="464600" y="0"/>
                </a:cubicBezTo>
                <a:cubicBezTo>
                  <a:pt x="613373" y="-21452"/>
                  <a:pt x="908292" y="-1826"/>
                  <a:pt x="1327428" y="0"/>
                </a:cubicBezTo>
                <a:cubicBezTo>
                  <a:pt x="1746564" y="1826"/>
                  <a:pt x="1821649" y="31600"/>
                  <a:pt x="2090698" y="0"/>
                </a:cubicBezTo>
                <a:cubicBezTo>
                  <a:pt x="2359747" y="-31600"/>
                  <a:pt x="2767066" y="7194"/>
                  <a:pt x="2953526" y="0"/>
                </a:cubicBezTo>
                <a:cubicBezTo>
                  <a:pt x="3139986" y="-7194"/>
                  <a:pt x="3382973" y="31751"/>
                  <a:pt x="3617240" y="0"/>
                </a:cubicBezTo>
                <a:cubicBezTo>
                  <a:pt x="3851507" y="-31751"/>
                  <a:pt x="3971813" y="14605"/>
                  <a:pt x="4181397" y="0"/>
                </a:cubicBezTo>
                <a:cubicBezTo>
                  <a:pt x="4390981" y="-14605"/>
                  <a:pt x="4759147" y="-15188"/>
                  <a:pt x="5044225" y="0"/>
                </a:cubicBezTo>
                <a:cubicBezTo>
                  <a:pt x="5329303" y="15188"/>
                  <a:pt x="5416506" y="27772"/>
                  <a:pt x="5707939" y="0"/>
                </a:cubicBezTo>
                <a:cubicBezTo>
                  <a:pt x="5999372" y="-27772"/>
                  <a:pt x="5901052" y="-9100"/>
                  <a:pt x="6072981" y="0"/>
                </a:cubicBezTo>
                <a:cubicBezTo>
                  <a:pt x="6244910" y="9100"/>
                  <a:pt x="6606057" y="38156"/>
                  <a:pt x="6836252" y="0"/>
                </a:cubicBezTo>
                <a:cubicBezTo>
                  <a:pt x="7066447" y="-38156"/>
                  <a:pt x="7445019" y="-25526"/>
                  <a:pt x="7699080" y="0"/>
                </a:cubicBezTo>
                <a:cubicBezTo>
                  <a:pt x="7953141" y="25526"/>
                  <a:pt x="8290994" y="2197"/>
                  <a:pt x="8462351" y="0"/>
                </a:cubicBezTo>
                <a:cubicBezTo>
                  <a:pt x="8633708" y="-2197"/>
                  <a:pt x="8747772" y="9905"/>
                  <a:pt x="9026508" y="0"/>
                </a:cubicBezTo>
                <a:cubicBezTo>
                  <a:pt x="9305244" y="-9905"/>
                  <a:pt x="9498685" y="46204"/>
                  <a:pt x="9955707" y="0"/>
                </a:cubicBezTo>
                <a:cubicBezTo>
                  <a:pt x="9937846" y="93688"/>
                  <a:pt x="9948571" y="309226"/>
                  <a:pt x="9955707" y="393924"/>
                </a:cubicBezTo>
                <a:cubicBezTo>
                  <a:pt x="9962843" y="478622"/>
                  <a:pt x="9958769" y="695233"/>
                  <a:pt x="9955707" y="820674"/>
                </a:cubicBezTo>
                <a:cubicBezTo>
                  <a:pt x="9795007" y="805271"/>
                  <a:pt x="9668457" y="840843"/>
                  <a:pt x="9491107" y="820674"/>
                </a:cubicBezTo>
                <a:cubicBezTo>
                  <a:pt x="9313757" y="800505"/>
                  <a:pt x="9052072" y="795675"/>
                  <a:pt x="8827394" y="820674"/>
                </a:cubicBezTo>
                <a:cubicBezTo>
                  <a:pt x="8602716" y="845673"/>
                  <a:pt x="8237457" y="813681"/>
                  <a:pt x="8064123" y="820674"/>
                </a:cubicBezTo>
                <a:cubicBezTo>
                  <a:pt x="7890789" y="827667"/>
                  <a:pt x="7737987" y="841030"/>
                  <a:pt x="7599523" y="820674"/>
                </a:cubicBezTo>
                <a:cubicBezTo>
                  <a:pt x="7461059" y="800318"/>
                  <a:pt x="7361199" y="814317"/>
                  <a:pt x="7234480" y="820674"/>
                </a:cubicBezTo>
                <a:cubicBezTo>
                  <a:pt x="7107761" y="827031"/>
                  <a:pt x="6962733" y="835436"/>
                  <a:pt x="6769881" y="820674"/>
                </a:cubicBezTo>
                <a:cubicBezTo>
                  <a:pt x="6577029" y="805912"/>
                  <a:pt x="6338048" y="822229"/>
                  <a:pt x="6205724" y="820674"/>
                </a:cubicBezTo>
                <a:cubicBezTo>
                  <a:pt x="6073400" y="819119"/>
                  <a:pt x="5885041" y="802702"/>
                  <a:pt x="5641567" y="820674"/>
                </a:cubicBezTo>
                <a:cubicBezTo>
                  <a:pt x="5398093" y="838646"/>
                  <a:pt x="5044410" y="849273"/>
                  <a:pt x="4878296" y="820674"/>
                </a:cubicBezTo>
                <a:cubicBezTo>
                  <a:pt x="4712182" y="792075"/>
                  <a:pt x="4591470" y="828304"/>
                  <a:pt x="4513254" y="820674"/>
                </a:cubicBezTo>
                <a:cubicBezTo>
                  <a:pt x="4435038" y="813044"/>
                  <a:pt x="4330326" y="838170"/>
                  <a:pt x="4148211" y="820674"/>
                </a:cubicBezTo>
                <a:cubicBezTo>
                  <a:pt x="3966096" y="803178"/>
                  <a:pt x="3875622" y="834999"/>
                  <a:pt x="3783169" y="820674"/>
                </a:cubicBezTo>
                <a:cubicBezTo>
                  <a:pt x="3690716" y="806349"/>
                  <a:pt x="3450251" y="806710"/>
                  <a:pt x="3119455" y="820674"/>
                </a:cubicBezTo>
                <a:cubicBezTo>
                  <a:pt x="2788659" y="834638"/>
                  <a:pt x="2681053" y="798698"/>
                  <a:pt x="2555298" y="820674"/>
                </a:cubicBezTo>
                <a:cubicBezTo>
                  <a:pt x="2429543" y="842650"/>
                  <a:pt x="1945241" y="812531"/>
                  <a:pt x="1792027" y="820674"/>
                </a:cubicBezTo>
                <a:cubicBezTo>
                  <a:pt x="1638813" y="828817"/>
                  <a:pt x="1444947" y="833240"/>
                  <a:pt x="1227871" y="820674"/>
                </a:cubicBezTo>
                <a:cubicBezTo>
                  <a:pt x="1010795" y="808108"/>
                  <a:pt x="308495" y="843640"/>
                  <a:pt x="0" y="820674"/>
                </a:cubicBezTo>
                <a:cubicBezTo>
                  <a:pt x="-2268" y="682673"/>
                  <a:pt x="-4336" y="538183"/>
                  <a:pt x="0" y="402130"/>
                </a:cubicBezTo>
                <a:cubicBezTo>
                  <a:pt x="4336" y="266077"/>
                  <a:pt x="3292" y="133873"/>
                  <a:pt x="0" y="0"/>
                </a:cubicBezTo>
                <a:close/>
              </a:path>
              <a:path w="9955707" h="820674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7592" y="84629"/>
                  <a:pt x="9969333" y="210493"/>
                  <a:pt x="9955707" y="410337"/>
                </a:cubicBezTo>
                <a:cubicBezTo>
                  <a:pt x="9942081" y="610181"/>
                  <a:pt x="9968183" y="718508"/>
                  <a:pt x="9955707" y="820674"/>
                </a:cubicBezTo>
                <a:cubicBezTo>
                  <a:pt x="9652926" y="799188"/>
                  <a:pt x="9549458" y="798959"/>
                  <a:pt x="9291993" y="820674"/>
                </a:cubicBezTo>
                <a:cubicBezTo>
                  <a:pt x="9034528" y="842389"/>
                  <a:pt x="8769956" y="834442"/>
                  <a:pt x="8429165" y="820674"/>
                </a:cubicBezTo>
                <a:cubicBezTo>
                  <a:pt x="8088374" y="806906"/>
                  <a:pt x="7768110" y="847837"/>
                  <a:pt x="7566337" y="820674"/>
                </a:cubicBezTo>
                <a:cubicBezTo>
                  <a:pt x="7364564" y="793511"/>
                  <a:pt x="7051449" y="809134"/>
                  <a:pt x="6803066" y="820674"/>
                </a:cubicBezTo>
                <a:cubicBezTo>
                  <a:pt x="6554683" y="832214"/>
                  <a:pt x="6488350" y="815012"/>
                  <a:pt x="6338467" y="820674"/>
                </a:cubicBezTo>
                <a:cubicBezTo>
                  <a:pt x="6188584" y="826336"/>
                  <a:pt x="5916336" y="816422"/>
                  <a:pt x="5774310" y="820674"/>
                </a:cubicBezTo>
                <a:cubicBezTo>
                  <a:pt x="5632284" y="824926"/>
                  <a:pt x="5378634" y="803788"/>
                  <a:pt x="5011039" y="820674"/>
                </a:cubicBezTo>
                <a:cubicBezTo>
                  <a:pt x="4643444" y="837560"/>
                  <a:pt x="4764634" y="820578"/>
                  <a:pt x="4645997" y="820674"/>
                </a:cubicBezTo>
                <a:cubicBezTo>
                  <a:pt x="4527360" y="820770"/>
                  <a:pt x="4184024" y="827062"/>
                  <a:pt x="3982283" y="820674"/>
                </a:cubicBezTo>
                <a:cubicBezTo>
                  <a:pt x="3780542" y="814286"/>
                  <a:pt x="3688385" y="847088"/>
                  <a:pt x="3418126" y="820674"/>
                </a:cubicBezTo>
                <a:cubicBezTo>
                  <a:pt x="3147867" y="794260"/>
                  <a:pt x="2890796" y="812774"/>
                  <a:pt x="2754412" y="820674"/>
                </a:cubicBezTo>
                <a:cubicBezTo>
                  <a:pt x="2618028" y="828574"/>
                  <a:pt x="2343726" y="853749"/>
                  <a:pt x="2090698" y="820674"/>
                </a:cubicBezTo>
                <a:cubicBezTo>
                  <a:pt x="1837670" y="787599"/>
                  <a:pt x="1486325" y="833974"/>
                  <a:pt x="1327428" y="820674"/>
                </a:cubicBezTo>
                <a:cubicBezTo>
                  <a:pt x="1168531" y="807375"/>
                  <a:pt x="1090268" y="826504"/>
                  <a:pt x="962385" y="820674"/>
                </a:cubicBezTo>
                <a:cubicBezTo>
                  <a:pt x="834502" y="814844"/>
                  <a:pt x="225091" y="814758"/>
                  <a:pt x="0" y="820674"/>
                </a:cubicBezTo>
                <a:cubicBezTo>
                  <a:pt x="-16365" y="722902"/>
                  <a:pt x="10902" y="536492"/>
                  <a:pt x="0" y="434957"/>
                </a:cubicBezTo>
                <a:cubicBezTo>
                  <a:pt x="-10902" y="333422"/>
                  <a:pt x="17047" y="166639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zh-CN" sz="3600" b="1" dirty="0"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Tìm từ chỉ trạng thái trong câu sau: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zh-CN" sz="3600" b="1" dirty="0"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Em rất vui vì năm nay em được học sinh giỏi.</a:t>
            </a: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422911" y="1832801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0" i="0" u="none" strike="noStrike" kern="10" cap="none" spc="0" normalizeH="0" baseline="0" noProof="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4" name="Rectangle 82"/>
          <p:cNvSpPr/>
          <p:nvPr/>
        </p:nvSpPr>
        <p:spPr>
          <a:xfrm>
            <a:off x="226119" y="3868395"/>
            <a:ext cx="598618" cy="756830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-1" fmla="*/ 0 w 1470782"/>
              <a:gd name="connsiteY0-2" fmla="*/ 0 h 519939"/>
              <a:gd name="connsiteX1-3" fmla="*/ 1470782 w 1470782"/>
              <a:gd name="connsiteY1-4" fmla="*/ 0 h 519939"/>
              <a:gd name="connsiteX2-5" fmla="*/ 1470782 w 1470782"/>
              <a:gd name="connsiteY2-6" fmla="*/ 519939 h 519939"/>
              <a:gd name="connsiteX3-7" fmla="*/ 0 w 1470782"/>
              <a:gd name="connsiteY3-8" fmla="*/ 333327 h 519939"/>
              <a:gd name="connsiteX4-9" fmla="*/ 0 w 1470782"/>
              <a:gd name="connsiteY4-10" fmla="*/ 0 h 519939"/>
              <a:gd name="connsiteX0-11" fmla="*/ 0 w 1470782"/>
              <a:gd name="connsiteY0-12" fmla="*/ 0 h 519939"/>
              <a:gd name="connsiteX1-13" fmla="*/ 1340154 w 1470782"/>
              <a:gd name="connsiteY1-14" fmla="*/ 186613 h 519939"/>
              <a:gd name="connsiteX2-15" fmla="*/ 1470782 w 1470782"/>
              <a:gd name="connsiteY2-16" fmla="*/ 519939 h 519939"/>
              <a:gd name="connsiteX3-17" fmla="*/ 0 w 1470782"/>
              <a:gd name="connsiteY3-18" fmla="*/ 333327 h 519939"/>
              <a:gd name="connsiteX4-19" fmla="*/ 0 w 1470782"/>
              <a:gd name="connsiteY4-20" fmla="*/ 0 h 519939"/>
              <a:gd name="connsiteX0-21" fmla="*/ 0 w 1470782"/>
              <a:gd name="connsiteY0-22" fmla="*/ 0 h 534870"/>
              <a:gd name="connsiteX1-23" fmla="*/ 1340154 w 1470782"/>
              <a:gd name="connsiteY1-24" fmla="*/ 186613 h 534870"/>
              <a:gd name="connsiteX2-25" fmla="*/ 1470782 w 1470782"/>
              <a:gd name="connsiteY2-26" fmla="*/ 519939 h 534870"/>
              <a:gd name="connsiteX3-27" fmla="*/ 1042496 w 1470782"/>
              <a:gd name="connsiteY3-28" fmla="*/ 530599 h 534870"/>
              <a:gd name="connsiteX4-29" fmla="*/ 0 w 1470782"/>
              <a:gd name="connsiteY4-30" fmla="*/ 333327 h 534870"/>
              <a:gd name="connsiteX5" fmla="*/ 0 w 1470782"/>
              <a:gd name="connsiteY5" fmla="*/ 0 h 534870"/>
              <a:gd name="connsiteX0-31" fmla="*/ 121298 w 1592080"/>
              <a:gd name="connsiteY0-32" fmla="*/ 0 h 534870"/>
              <a:gd name="connsiteX1-33" fmla="*/ 1461452 w 1592080"/>
              <a:gd name="connsiteY1-34" fmla="*/ 186613 h 534870"/>
              <a:gd name="connsiteX2-35" fmla="*/ 1592080 w 1592080"/>
              <a:gd name="connsiteY2-36" fmla="*/ 519939 h 534870"/>
              <a:gd name="connsiteX3-37" fmla="*/ 1163794 w 1592080"/>
              <a:gd name="connsiteY3-38" fmla="*/ 530599 h 534870"/>
              <a:gd name="connsiteX4-39" fmla="*/ 0 w 1592080"/>
              <a:gd name="connsiteY4-40" fmla="*/ 314666 h 534870"/>
              <a:gd name="connsiteX5-41" fmla="*/ 121298 w 1592080"/>
              <a:gd name="connsiteY5-42" fmla="*/ 0 h 53487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5285" y="5350997"/>
            <a:ext cx="1766850" cy="117417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8577" y="4759945"/>
            <a:ext cx="1905512" cy="78949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933" y="3592287"/>
            <a:ext cx="779314" cy="130904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2502407" y="4803896"/>
            <a:ext cx="779314" cy="1309045"/>
          </a:xfrm>
          <a:prstGeom prst="rect">
            <a:avLst/>
          </a:prstGeom>
        </p:spPr>
      </p:pic>
      <p:sp>
        <p:nvSpPr>
          <p:cNvPr id="2" name="Left Arrow 1">
            <a:hlinkClick r:id="rId18" action="ppaction://hlinksldjump"/>
          </p:cNvPr>
          <p:cNvSpPr/>
          <p:nvPr/>
        </p:nvSpPr>
        <p:spPr>
          <a:xfrm>
            <a:off x="10983792" y="6247096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7210" y="4286448"/>
            <a:ext cx="2179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bút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0.0013 -0.35139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4" grpId="0" bldLvl="0" animBg="1"/>
      <p:bldP spid="17" grpId="0" bldLvl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20">
            <a:hlinkClick r:id="" action="ppaction://noaction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-113178"/>
            <a:ext cx="5002213" cy="1549970"/>
          </a:xfrm>
          <a:prstGeom prst="rect">
            <a:avLst/>
          </a:prstGeom>
        </p:spPr>
      </p:pic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2732405" y="1138555"/>
            <a:ext cx="9369425" cy="1353820"/>
          </a:xfrm>
          <a:custGeom>
            <a:avLst/>
            <a:gdLst>
              <a:gd name="connsiteX0" fmla="*/ 0 w 9955707"/>
              <a:gd name="connsiteY0" fmla="*/ 0 h 1651671"/>
              <a:gd name="connsiteX1" fmla="*/ 564157 w 9955707"/>
              <a:gd name="connsiteY1" fmla="*/ 0 h 1651671"/>
              <a:gd name="connsiteX2" fmla="*/ 1227871 w 9955707"/>
              <a:gd name="connsiteY2" fmla="*/ 0 h 1651671"/>
              <a:gd name="connsiteX3" fmla="*/ 1792027 w 9955707"/>
              <a:gd name="connsiteY3" fmla="*/ 0 h 1651671"/>
              <a:gd name="connsiteX4" fmla="*/ 2654855 w 9955707"/>
              <a:gd name="connsiteY4" fmla="*/ 0 h 1651671"/>
              <a:gd name="connsiteX5" fmla="*/ 3318569 w 9955707"/>
              <a:gd name="connsiteY5" fmla="*/ 0 h 1651671"/>
              <a:gd name="connsiteX6" fmla="*/ 3683612 w 9955707"/>
              <a:gd name="connsiteY6" fmla="*/ 0 h 1651671"/>
              <a:gd name="connsiteX7" fmla="*/ 4446882 w 9955707"/>
              <a:gd name="connsiteY7" fmla="*/ 0 h 1651671"/>
              <a:gd name="connsiteX8" fmla="*/ 5309710 w 9955707"/>
              <a:gd name="connsiteY8" fmla="*/ 0 h 1651671"/>
              <a:gd name="connsiteX9" fmla="*/ 6072981 w 9955707"/>
              <a:gd name="connsiteY9" fmla="*/ 0 h 1651671"/>
              <a:gd name="connsiteX10" fmla="*/ 6637138 w 9955707"/>
              <a:gd name="connsiteY10" fmla="*/ 0 h 1651671"/>
              <a:gd name="connsiteX11" fmla="*/ 7400409 w 9955707"/>
              <a:gd name="connsiteY11" fmla="*/ 0 h 1651671"/>
              <a:gd name="connsiteX12" fmla="*/ 7865009 w 9955707"/>
              <a:gd name="connsiteY12" fmla="*/ 0 h 1651671"/>
              <a:gd name="connsiteX13" fmla="*/ 8628279 w 9955707"/>
              <a:gd name="connsiteY13" fmla="*/ 0 h 1651671"/>
              <a:gd name="connsiteX14" fmla="*/ 9192436 w 9955707"/>
              <a:gd name="connsiteY14" fmla="*/ 0 h 1651671"/>
              <a:gd name="connsiteX15" fmla="*/ 9955707 w 9955707"/>
              <a:gd name="connsiteY15" fmla="*/ 0 h 1651671"/>
              <a:gd name="connsiteX16" fmla="*/ 9955707 w 9955707"/>
              <a:gd name="connsiteY16" fmla="*/ 517524 h 1651671"/>
              <a:gd name="connsiteX17" fmla="*/ 9955707 w 9955707"/>
              <a:gd name="connsiteY17" fmla="*/ 1101114 h 1651671"/>
              <a:gd name="connsiteX18" fmla="*/ 9955707 w 9955707"/>
              <a:gd name="connsiteY18" fmla="*/ 1651671 h 1651671"/>
              <a:gd name="connsiteX19" fmla="*/ 9491107 w 9955707"/>
              <a:gd name="connsiteY19" fmla="*/ 1651671 h 1651671"/>
              <a:gd name="connsiteX20" fmla="*/ 8926951 w 9955707"/>
              <a:gd name="connsiteY20" fmla="*/ 1651671 h 1651671"/>
              <a:gd name="connsiteX21" fmla="*/ 8362794 w 9955707"/>
              <a:gd name="connsiteY21" fmla="*/ 1651671 h 1651671"/>
              <a:gd name="connsiteX22" fmla="*/ 7599523 w 9955707"/>
              <a:gd name="connsiteY22" fmla="*/ 1651671 h 1651671"/>
              <a:gd name="connsiteX23" fmla="*/ 7234480 w 9955707"/>
              <a:gd name="connsiteY23" fmla="*/ 1651671 h 1651671"/>
              <a:gd name="connsiteX24" fmla="*/ 6869438 w 9955707"/>
              <a:gd name="connsiteY24" fmla="*/ 1651671 h 1651671"/>
              <a:gd name="connsiteX25" fmla="*/ 6504395 w 9955707"/>
              <a:gd name="connsiteY25" fmla="*/ 1651671 h 1651671"/>
              <a:gd name="connsiteX26" fmla="*/ 5840681 w 9955707"/>
              <a:gd name="connsiteY26" fmla="*/ 1651671 h 1651671"/>
              <a:gd name="connsiteX27" fmla="*/ 5276525 w 9955707"/>
              <a:gd name="connsiteY27" fmla="*/ 1651671 h 1651671"/>
              <a:gd name="connsiteX28" fmla="*/ 4513254 w 9955707"/>
              <a:gd name="connsiteY28" fmla="*/ 1651671 h 1651671"/>
              <a:gd name="connsiteX29" fmla="*/ 3949097 w 9955707"/>
              <a:gd name="connsiteY29" fmla="*/ 1651671 h 1651671"/>
              <a:gd name="connsiteX30" fmla="*/ 3086269 w 9955707"/>
              <a:gd name="connsiteY30" fmla="*/ 1651671 h 1651671"/>
              <a:gd name="connsiteX31" fmla="*/ 2322998 w 9955707"/>
              <a:gd name="connsiteY31" fmla="*/ 1651671 h 1651671"/>
              <a:gd name="connsiteX32" fmla="*/ 1559727 w 9955707"/>
              <a:gd name="connsiteY32" fmla="*/ 1651671 h 1651671"/>
              <a:gd name="connsiteX33" fmla="*/ 796457 w 9955707"/>
              <a:gd name="connsiteY33" fmla="*/ 1651671 h 1651671"/>
              <a:gd name="connsiteX34" fmla="*/ 0 w 9955707"/>
              <a:gd name="connsiteY34" fmla="*/ 1651671 h 1651671"/>
              <a:gd name="connsiteX35" fmla="*/ 0 w 9955707"/>
              <a:gd name="connsiteY35" fmla="*/ 1084597 h 1651671"/>
              <a:gd name="connsiteX36" fmla="*/ 0 w 9955707"/>
              <a:gd name="connsiteY36" fmla="*/ 583590 h 1651671"/>
              <a:gd name="connsiteX37" fmla="*/ 0 w 9955707"/>
              <a:gd name="connsiteY37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955707" h="1651671" fill="none" extrusionOk="0">
                <a:moveTo>
                  <a:pt x="0" y="0"/>
                </a:moveTo>
                <a:cubicBezTo>
                  <a:pt x="242238" y="-2302"/>
                  <a:pt x="294375" y="24486"/>
                  <a:pt x="564157" y="0"/>
                </a:cubicBezTo>
                <a:cubicBezTo>
                  <a:pt x="833939" y="-24486"/>
                  <a:pt x="993604" y="31751"/>
                  <a:pt x="1227871" y="0"/>
                </a:cubicBezTo>
                <a:cubicBezTo>
                  <a:pt x="1462138" y="-31751"/>
                  <a:pt x="1583155" y="21264"/>
                  <a:pt x="1792027" y="0"/>
                </a:cubicBezTo>
                <a:cubicBezTo>
                  <a:pt x="2000899" y="-21264"/>
                  <a:pt x="2369777" y="-15188"/>
                  <a:pt x="2654855" y="0"/>
                </a:cubicBezTo>
                <a:cubicBezTo>
                  <a:pt x="2939933" y="15188"/>
                  <a:pt x="3027136" y="27772"/>
                  <a:pt x="3318569" y="0"/>
                </a:cubicBezTo>
                <a:cubicBezTo>
                  <a:pt x="3610002" y="-27772"/>
                  <a:pt x="3508920" y="16221"/>
                  <a:pt x="3683612" y="0"/>
                </a:cubicBezTo>
                <a:cubicBezTo>
                  <a:pt x="3858304" y="-16221"/>
                  <a:pt x="4219554" y="-33295"/>
                  <a:pt x="4446882" y="0"/>
                </a:cubicBezTo>
                <a:cubicBezTo>
                  <a:pt x="4674210" y="33295"/>
                  <a:pt x="5055649" y="-25526"/>
                  <a:pt x="5309710" y="0"/>
                </a:cubicBezTo>
                <a:cubicBezTo>
                  <a:pt x="5563771" y="25526"/>
                  <a:pt x="5901624" y="2197"/>
                  <a:pt x="6072981" y="0"/>
                </a:cubicBezTo>
                <a:cubicBezTo>
                  <a:pt x="6244338" y="-2197"/>
                  <a:pt x="6358402" y="9905"/>
                  <a:pt x="6637138" y="0"/>
                </a:cubicBezTo>
                <a:cubicBezTo>
                  <a:pt x="6915874" y="-9905"/>
                  <a:pt x="7132737" y="-1998"/>
                  <a:pt x="7400409" y="0"/>
                </a:cubicBezTo>
                <a:cubicBezTo>
                  <a:pt x="7668081" y="1998"/>
                  <a:pt x="7657824" y="-5358"/>
                  <a:pt x="7865009" y="0"/>
                </a:cubicBezTo>
                <a:cubicBezTo>
                  <a:pt x="8072194" y="5358"/>
                  <a:pt x="8284804" y="2901"/>
                  <a:pt x="8628279" y="0"/>
                </a:cubicBezTo>
                <a:cubicBezTo>
                  <a:pt x="8971754" y="-2901"/>
                  <a:pt x="9078682" y="-15224"/>
                  <a:pt x="9192436" y="0"/>
                </a:cubicBezTo>
                <a:cubicBezTo>
                  <a:pt x="9306190" y="15224"/>
                  <a:pt x="9728165" y="29773"/>
                  <a:pt x="9955707" y="0"/>
                </a:cubicBezTo>
                <a:cubicBezTo>
                  <a:pt x="9944930" y="155958"/>
                  <a:pt x="9970923" y="261553"/>
                  <a:pt x="9955707" y="517524"/>
                </a:cubicBezTo>
                <a:cubicBezTo>
                  <a:pt x="9940491" y="773495"/>
                  <a:pt x="9927781" y="916721"/>
                  <a:pt x="9955707" y="1101114"/>
                </a:cubicBezTo>
                <a:cubicBezTo>
                  <a:pt x="9983634" y="1285507"/>
                  <a:pt x="9962665" y="1490237"/>
                  <a:pt x="9955707" y="1651671"/>
                </a:cubicBezTo>
                <a:cubicBezTo>
                  <a:pt x="9729680" y="1658812"/>
                  <a:pt x="9692540" y="1671551"/>
                  <a:pt x="9491107" y="1651671"/>
                </a:cubicBezTo>
                <a:cubicBezTo>
                  <a:pt x="9289674" y="1631791"/>
                  <a:pt x="9056756" y="1649529"/>
                  <a:pt x="8926951" y="1651671"/>
                </a:cubicBezTo>
                <a:cubicBezTo>
                  <a:pt x="8797146" y="1653813"/>
                  <a:pt x="8606268" y="1633699"/>
                  <a:pt x="8362794" y="1651671"/>
                </a:cubicBezTo>
                <a:cubicBezTo>
                  <a:pt x="8119320" y="1669643"/>
                  <a:pt x="7765637" y="1680270"/>
                  <a:pt x="7599523" y="1651671"/>
                </a:cubicBezTo>
                <a:cubicBezTo>
                  <a:pt x="7433409" y="1623072"/>
                  <a:pt x="7312719" y="1661254"/>
                  <a:pt x="7234480" y="1651671"/>
                </a:cubicBezTo>
                <a:cubicBezTo>
                  <a:pt x="7156241" y="1642088"/>
                  <a:pt x="7045661" y="1658486"/>
                  <a:pt x="6869438" y="1651671"/>
                </a:cubicBezTo>
                <a:cubicBezTo>
                  <a:pt x="6693215" y="1644856"/>
                  <a:pt x="6599928" y="1640993"/>
                  <a:pt x="6504395" y="1651671"/>
                </a:cubicBezTo>
                <a:cubicBezTo>
                  <a:pt x="6408862" y="1662349"/>
                  <a:pt x="6171477" y="1637707"/>
                  <a:pt x="5840681" y="1651671"/>
                </a:cubicBezTo>
                <a:cubicBezTo>
                  <a:pt x="5509885" y="1665635"/>
                  <a:pt x="5401558" y="1626402"/>
                  <a:pt x="5276525" y="1651671"/>
                </a:cubicBezTo>
                <a:cubicBezTo>
                  <a:pt x="5151492" y="1676940"/>
                  <a:pt x="4666468" y="1643528"/>
                  <a:pt x="4513254" y="1651671"/>
                </a:cubicBezTo>
                <a:cubicBezTo>
                  <a:pt x="4360040" y="1659814"/>
                  <a:pt x="4172848" y="1665676"/>
                  <a:pt x="3949097" y="1651671"/>
                </a:cubicBezTo>
                <a:cubicBezTo>
                  <a:pt x="3725346" y="1637666"/>
                  <a:pt x="3272174" y="1612162"/>
                  <a:pt x="3086269" y="1651671"/>
                </a:cubicBezTo>
                <a:cubicBezTo>
                  <a:pt x="2900364" y="1691180"/>
                  <a:pt x="2573033" y="1659018"/>
                  <a:pt x="2322998" y="1651671"/>
                </a:cubicBezTo>
                <a:cubicBezTo>
                  <a:pt x="2072963" y="1644324"/>
                  <a:pt x="1842732" y="1659517"/>
                  <a:pt x="1559727" y="1651671"/>
                </a:cubicBezTo>
                <a:cubicBezTo>
                  <a:pt x="1276722" y="1643825"/>
                  <a:pt x="1152331" y="1656342"/>
                  <a:pt x="796457" y="1651671"/>
                </a:cubicBezTo>
                <a:cubicBezTo>
                  <a:pt x="440583" y="1647001"/>
                  <a:pt x="344657" y="1643161"/>
                  <a:pt x="0" y="1651671"/>
                </a:cubicBezTo>
                <a:cubicBezTo>
                  <a:pt x="19062" y="1373353"/>
                  <a:pt x="-8647" y="1227202"/>
                  <a:pt x="0" y="1084597"/>
                </a:cubicBezTo>
                <a:cubicBezTo>
                  <a:pt x="8647" y="941992"/>
                  <a:pt x="6209" y="699958"/>
                  <a:pt x="0" y="583590"/>
                </a:cubicBezTo>
                <a:cubicBezTo>
                  <a:pt x="-6209" y="467222"/>
                  <a:pt x="21082" y="246279"/>
                  <a:pt x="0" y="0"/>
                </a:cubicBezTo>
                <a:close/>
              </a:path>
              <a:path w="9955707" h="1651671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6434" y="164322"/>
                  <a:pt x="9945991" y="336808"/>
                  <a:pt x="9955707" y="550557"/>
                </a:cubicBezTo>
                <a:cubicBezTo>
                  <a:pt x="9965423" y="764306"/>
                  <a:pt x="9942226" y="849044"/>
                  <a:pt x="9955707" y="1051564"/>
                </a:cubicBezTo>
                <a:cubicBezTo>
                  <a:pt x="9969188" y="1254084"/>
                  <a:pt x="9964747" y="1461770"/>
                  <a:pt x="9955707" y="1651671"/>
                </a:cubicBezTo>
                <a:cubicBezTo>
                  <a:pt x="9680185" y="1667664"/>
                  <a:pt x="9521532" y="1641950"/>
                  <a:pt x="9391550" y="1651671"/>
                </a:cubicBezTo>
                <a:cubicBezTo>
                  <a:pt x="9261568" y="1661392"/>
                  <a:pt x="8730495" y="1678834"/>
                  <a:pt x="8528722" y="1651671"/>
                </a:cubicBezTo>
                <a:cubicBezTo>
                  <a:pt x="8326949" y="1624508"/>
                  <a:pt x="8013834" y="1640131"/>
                  <a:pt x="7765451" y="1651671"/>
                </a:cubicBezTo>
                <a:cubicBezTo>
                  <a:pt x="7517068" y="1663211"/>
                  <a:pt x="7450735" y="1646009"/>
                  <a:pt x="7300852" y="1651671"/>
                </a:cubicBezTo>
                <a:cubicBezTo>
                  <a:pt x="7150969" y="1657333"/>
                  <a:pt x="6878721" y="1647419"/>
                  <a:pt x="6736695" y="1651671"/>
                </a:cubicBezTo>
                <a:cubicBezTo>
                  <a:pt x="6594669" y="1655923"/>
                  <a:pt x="6341019" y="1634785"/>
                  <a:pt x="5973424" y="1651671"/>
                </a:cubicBezTo>
                <a:cubicBezTo>
                  <a:pt x="5605829" y="1668557"/>
                  <a:pt x="5727019" y="1651575"/>
                  <a:pt x="5608382" y="1651671"/>
                </a:cubicBezTo>
                <a:cubicBezTo>
                  <a:pt x="5489745" y="1651767"/>
                  <a:pt x="5146409" y="1658059"/>
                  <a:pt x="4944668" y="1651671"/>
                </a:cubicBezTo>
                <a:cubicBezTo>
                  <a:pt x="4742927" y="1645283"/>
                  <a:pt x="4650770" y="1678085"/>
                  <a:pt x="4380511" y="1651671"/>
                </a:cubicBezTo>
                <a:cubicBezTo>
                  <a:pt x="4110252" y="1625257"/>
                  <a:pt x="3853181" y="1643771"/>
                  <a:pt x="3716797" y="1651671"/>
                </a:cubicBezTo>
                <a:cubicBezTo>
                  <a:pt x="3580413" y="1659571"/>
                  <a:pt x="3306111" y="1684746"/>
                  <a:pt x="3053083" y="1651671"/>
                </a:cubicBezTo>
                <a:cubicBezTo>
                  <a:pt x="2800055" y="1618596"/>
                  <a:pt x="2448710" y="1664971"/>
                  <a:pt x="2289813" y="1651671"/>
                </a:cubicBezTo>
                <a:cubicBezTo>
                  <a:pt x="2130916" y="1638372"/>
                  <a:pt x="2052653" y="1657501"/>
                  <a:pt x="1924770" y="1651671"/>
                </a:cubicBezTo>
                <a:cubicBezTo>
                  <a:pt x="1796887" y="1645841"/>
                  <a:pt x="1416943" y="1667339"/>
                  <a:pt x="1061942" y="1651671"/>
                </a:cubicBezTo>
                <a:cubicBezTo>
                  <a:pt x="706941" y="1636003"/>
                  <a:pt x="860500" y="1663840"/>
                  <a:pt x="696899" y="1651671"/>
                </a:cubicBezTo>
                <a:cubicBezTo>
                  <a:pt x="533298" y="1639502"/>
                  <a:pt x="288253" y="1632704"/>
                  <a:pt x="0" y="1651671"/>
                </a:cubicBezTo>
                <a:cubicBezTo>
                  <a:pt x="-11459" y="1402105"/>
                  <a:pt x="-17399" y="1364307"/>
                  <a:pt x="0" y="1101114"/>
                </a:cubicBezTo>
                <a:cubicBezTo>
                  <a:pt x="17399" y="837921"/>
                  <a:pt x="4003" y="789620"/>
                  <a:pt x="0" y="583590"/>
                </a:cubicBezTo>
                <a:cubicBezTo>
                  <a:pt x="-4003" y="377560"/>
                  <a:pt x="12636" y="165163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no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zh-CN" sz="3000" b="1" dirty="0"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          Từ nào là</a:t>
            </a:r>
            <a:r>
              <a:rPr lang="en-US" altLang="zh-CN" sz="3000" b="1" dirty="0"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 từ</a:t>
            </a:r>
            <a:r>
              <a:rPr lang="en-US" altLang="zh-CN" sz="3000" b="1" dirty="0">
                <a:solidFill>
                  <a:srgbClr val="0000FF"/>
                </a:solidFill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3000" b="1" dirty="0"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chỉ </a:t>
            </a:r>
            <a:r>
              <a:rPr lang="vi-VN" altLang="en-US" sz="3000" b="1" dirty="0">
                <a:solidFill>
                  <a:srgbClr val="0000FF"/>
                </a:solidFill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trạng thái</a:t>
            </a:r>
            <a:r>
              <a:rPr lang="en-US" altLang="zh-CN" sz="3000" b="1" dirty="0">
                <a:solidFill>
                  <a:srgbClr val="0000FF"/>
                </a:solidFill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3000" b="1" dirty="0"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của </a:t>
            </a:r>
            <a:r>
              <a:rPr lang="en-US" altLang="zh-CN" sz="3000" b="1" dirty="0">
                <a:solidFill>
                  <a:srgbClr val="FF0000"/>
                </a:solidFill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người</a:t>
            </a:r>
            <a:r>
              <a:rPr lang="en-US" altLang="zh-CN" sz="3000" b="1" dirty="0"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.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1202181" y="1615123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0" i="0" u="none" strike="noStrike" kern="10" cap="none" spc="0" normalizeH="0" baseline="0" noProof="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5" name="AutoShape 5"/>
          <p:cNvSpPr>
            <a:spLocks noChangeArrowheads="1"/>
          </p:cNvSpPr>
          <p:nvPr/>
        </p:nvSpPr>
        <p:spPr bwMode="auto">
          <a:xfrm>
            <a:off x="3069371" y="3429000"/>
            <a:ext cx="2972407" cy="7937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Trần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Quốc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Toản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AutoShape 6"/>
          <p:cNvSpPr>
            <a:spLocks noChangeArrowheads="1"/>
          </p:cNvSpPr>
          <p:nvPr/>
        </p:nvSpPr>
        <p:spPr bwMode="auto">
          <a:xfrm>
            <a:off x="7153188" y="3354539"/>
            <a:ext cx="3927008" cy="858838"/>
          </a:xfrm>
          <a:prstGeom prst="roundRect">
            <a:avLst>
              <a:gd name="adj" fmla="val 16667"/>
            </a:avLst>
          </a:prstGeom>
          <a:noFill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B. </a:t>
            </a:r>
            <a:r>
              <a:rPr kumimoji="0" lang="vi-VN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Hà Nội</a:t>
            </a:r>
          </a:p>
        </p:txBody>
      </p:sp>
      <p:sp>
        <p:nvSpPr>
          <p:cNvPr id="47" name="AutoShape 6"/>
          <p:cNvSpPr>
            <a:spLocks noChangeArrowheads="1"/>
          </p:cNvSpPr>
          <p:nvPr/>
        </p:nvSpPr>
        <p:spPr bwMode="auto">
          <a:xfrm>
            <a:off x="7153188" y="4222750"/>
            <a:ext cx="2919972" cy="77152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D. </a:t>
            </a:r>
            <a:r>
              <a:rPr kumimoji="0" lang="vi-VN" alt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Giận</a:t>
            </a:r>
          </a:p>
        </p:txBody>
      </p:sp>
      <p:sp>
        <p:nvSpPr>
          <p:cNvPr id="48" name="AutoShape 6"/>
          <p:cNvSpPr>
            <a:spLocks noChangeArrowheads="1"/>
          </p:cNvSpPr>
          <p:nvPr/>
        </p:nvSpPr>
        <p:spPr bwMode="auto">
          <a:xfrm>
            <a:off x="3103235" y="4397998"/>
            <a:ext cx="2919972" cy="77152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C.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Chạy</a:t>
            </a:r>
          </a:p>
        </p:txBody>
      </p:sp>
      <p:sp>
        <p:nvSpPr>
          <p:cNvPr id="34" name="Rectangle 82"/>
          <p:cNvSpPr/>
          <p:nvPr/>
        </p:nvSpPr>
        <p:spPr>
          <a:xfrm>
            <a:off x="9915837" y="6724276"/>
            <a:ext cx="2047981" cy="151504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-1" fmla="*/ 0 w 1470782"/>
              <a:gd name="connsiteY0-2" fmla="*/ 0 h 519939"/>
              <a:gd name="connsiteX1-3" fmla="*/ 1470782 w 1470782"/>
              <a:gd name="connsiteY1-4" fmla="*/ 0 h 519939"/>
              <a:gd name="connsiteX2-5" fmla="*/ 1470782 w 1470782"/>
              <a:gd name="connsiteY2-6" fmla="*/ 519939 h 519939"/>
              <a:gd name="connsiteX3-7" fmla="*/ 0 w 1470782"/>
              <a:gd name="connsiteY3-8" fmla="*/ 333327 h 519939"/>
              <a:gd name="connsiteX4-9" fmla="*/ 0 w 1470782"/>
              <a:gd name="connsiteY4-10" fmla="*/ 0 h 519939"/>
              <a:gd name="connsiteX0-11" fmla="*/ 0 w 1470782"/>
              <a:gd name="connsiteY0-12" fmla="*/ 0 h 519939"/>
              <a:gd name="connsiteX1-13" fmla="*/ 1340154 w 1470782"/>
              <a:gd name="connsiteY1-14" fmla="*/ 186613 h 519939"/>
              <a:gd name="connsiteX2-15" fmla="*/ 1470782 w 1470782"/>
              <a:gd name="connsiteY2-16" fmla="*/ 519939 h 519939"/>
              <a:gd name="connsiteX3-17" fmla="*/ 0 w 1470782"/>
              <a:gd name="connsiteY3-18" fmla="*/ 333327 h 519939"/>
              <a:gd name="connsiteX4-19" fmla="*/ 0 w 1470782"/>
              <a:gd name="connsiteY4-20" fmla="*/ 0 h 519939"/>
              <a:gd name="connsiteX0-21" fmla="*/ 0 w 1470782"/>
              <a:gd name="connsiteY0-22" fmla="*/ 0 h 534870"/>
              <a:gd name="connsiteX1-23" fmla="*/ 1340154 w 1470782"/>
              <a:gd name="connsiteY1-24" fmla="*/ 186613 h 534870"/>
              <a:gd name="connsiteX2-25" fmla="*/ 1470782 w 1470782"/>
              <a:gd name="connsiteY2-26" fmla="*/ 519939 h 534870"/>
              <a:gd name="connsiteX3-27" fmla="*/ 1042496 w 1470782"/>
              <a:gd name="connsiteY3-28" fmla="*/ 530599 h 534870"/>
              <a:gd name="connsiteX4-29" fmla="*/ 0 w 1470782"/>
              <a:gd name="connsiteY4-30" fmla="*/ 333327 h 534870"/>
              <a:gd name="connsiteX5" fmla="*/ 0 w 1470782"/>
              <a:gd name="connsiteY5" fmla="*/ 0 h 534870"/>
              <a:gd name="connsiteX0-31" fmla="*/ 121298 w 1592080"/>
              <a:gd name="connsiteY0-32" fmla="*/ 0 h 534870"/>
              <a:gd name="connsiteX1-33" fmla="*/ 1461452 w 1592080"/>
              <a:gd name="connsiteY1-34" fmla="*/ 186613 h 534870"/>
              <a:gd name="connsiteX2-35" fmla="*/ 1592080 w 1592080"/>
              <a:gd name="connsiteY2-36" fmla="*/ 519939 h 534870"/>
              <a:gd name="connsiteX3-37" fmla="*/ 1163794 w 1592080"/>
              <a:gd name="connsiteY3-38" fmla="*/ 530599 h 534870"/>
              <a:gd name="connsiteX4-39" fmla="*/ 0 w 1592080"/>
              <a:gd name="connsiteY4-40" fmla="*/ 314666 h 534870"/>
              <a:gd name="connsiteX5-41" fmla="*/ 121298 w 1592080"/>
              <a:gd name="connsiteY5-42" fmla="*/ 0 h 53487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8" y="5582799"/>
            <a:ext cx="1756157" cy="116706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60" y="5012142"/>
            <a:ext cx="1896696" cy="785837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10019270" y="3850095"/>
            <a:ext cx="1777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TÊN PHẦN QUÀ/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62257" y="4129714"/>
            <a:ext cx="740715" cy="124420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1956898" y="4114800"/>
            <a:ext cx="740715" cy="1244208"/>
          </a:xfrm>
          <a:prstGeom prst="rect">
            <a:avLst/>
          </a:prstGeom>
        </p:spPr>
      </p:pic>
      <p:sp>
        <p:nvSpPr>
          <p:cNvPr id="50" name="Left Arrow 49">
            <a:hlinkClick r:id="rId17" action="ppaction://hlinksldjump"/>
          </p:cNvPr>
          <p:cNvSpPr/>
          <p:nvPr/>
        </p:nvSpPr>
        <p:spPr>
          <a:xfrm>
            <a:off x="10983792" y="6247096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4318346"/>
            <a:ext cx="2959394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cây thước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0013 -0.35139 " pathEditMode="relative" rAng="0" ptsTypes="AA">
                                      <p:cBhvr>
                                        <p:cTn id="1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7" grpId="0" bldLvl="0" animBg="1"/>
      <p:bldP spid="45" grpId="0"/>
      <p:bldP spid="45" grpId="1"/>
      <p:bldP spid="46" grpId="0" animBg="1"/>
      <p:bldP spid="46" grpId="1" animBg="1"/>
      <p:bldP spid="47" grpId="0"/>
      <p:bldP spid="48" grpId="0"/>
      <p:bldP spid="48" grpId="1"/>
      <p:bldP spid="44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-113178"/>
            <a:ext cx="5002213" cy="1549970"/>
          </a:xfrm>
          <a:prstGeom prst="rect">
            <a:avLst/>
          </a:prstGeom>
        </p:spPr>
      </p:pic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2139130" y="1360170"/>
            <a:ext cx="9955707" cy="829945"/>
          </a:xfrm>
          <a:custGeom>
            <a:avLst/>
            <a:gdLst>
              <a:gd name="connsiteX0" fmla="*/ 0 w 9955707"/>
              <a:gd name="connsiteY0" fmla="*/ 0 h 1651671"/>
              <a:gd name="connsiteX1" fmla="*/ 564157 w 9955707"/>
              <a:gd name="connsiteY1" fmla="*/ 0 h 1651671"/>
              <a:gd name="connsiteX2" fmla="*/ 1227871 w 9955707"/>
              <a:gd name="connsiteY2" fmla="*/ 0 h 1651671"/>
              <a:gd name="connsiteX3" fmla="*/ 1792027 w 9955707"/>
              <a:gd name="connsiteY3" fmla="*/ 0 h 1651671"/>
              <a:gd name="connsiteX4" fmla="*/ 2654855 w 9955707"/>
              <a:gd name="connsiteY4" fmla="*/ 0 h 1651671"/>
              <a:gd name="connsiteX5" fmla="*/ 3318569 w 9955707"/>
              <a:gd name="connsiteY5" fmla="*/ 0 h 1651671"/>
              <a:gd name="connsiteX6" fmla="*/ 3683612 w 9955707"/>
              <a:gd name="connsiteY6" fmla="*/ 0 h 1651671"/>
              <a:gd name="connsiteX7" fmla="*/ 4446882 w 9955707"/>
              <a:gd name="connsiteY7" fmla="*/ 0 h 1651671"/>
              <a:gd name="connsiteX8" fmla="*/ 5309710 w 9955707"/>
              <a:gd name="connsiteY8" fmla="*/ 0 h 1651671"/>
              <a:gd name="connsiteX9" fmla="*/ 6072981 w 9955707"/>
              <a:gd name="connsiteY9" fmla="*/ 0 h 1651671"/>
              <a:gd name="connsiteX10" fmla="*/ 6637138 w 9955707"/>
              <a:gd name="connsiteY10" fmla="*/ 0 h 1651671"/>
              <a:gd name="connsiteX11" fmla="*/ 7400409 w 9955707"/>
              <a:gd name="connsiteY11" fmla="*/ 0 h 1651671"/>
              <a:gd name="connsiteX12" fmla="*/ 7865009 w 9955707"/>
              <a:gd name="connsiteY12" fmla="*/ 0 h 1651671"/>
              <a:gd name="connsiteX13" fmla="*/ 8628279 w 9955707"/>
              <a:gd name="connsiteY13" fmla="*/ 0 h 1651671"/>
              <a:gd name="connsiteX14" fmla="*/ 9192436 w 9955707"/>
              <a:gd name="connsiteY14" fmla="*/ 0 h 1651671"/>
              <a:gd name="connsiteX15" fmla="*/ 9955707 w 9955707"/>
              <a:gd name="connsiteY15" fmla="*/ 0 h 1651671"/>
              <a:gd name="connsiteX16" fmla="*/ 9955707 w 9955707"/>
              <a:gd name="connsiteY16" fmla="*/ 517524 h 1651671"/>
              <a:gd name="connsiteX17" fmla="*/ 9955707 w 9955707"/>
              <a:gd name="connsiteY17" fmla="*/ 1101114 h 1651671"/>
              <a:gd name="connsiteX18" fmla="*/ 9955707 w 9955707"/>
              <a:gd name="connsiteY18" fmla="*/ 1651671 h 1651671"/>
              <a:gd name="connsiteX19" fmla="*/ 9491107 w 9955707"/>
              <a:gd name="connsiteY19" fmla="*/ 1651671 h 1651671"/>
              <a:gd name="connsiteX20" fmla="*/ 8926951 w 9955707"/>
              <a:gd name="connsiteY20" fmla="*/ 1651671 h 1651671"/>
              <a:gd name="connsiteX21" fmla="*/ 8362794 w 9955707"/>
              <a:gd name="connsiteY21" fmla="*/ 1651671 h 1651671"/>
              <a:gd name="connsiteX22" fmla="*/ 7599523 w 9955707"/>
              <a:gd name="connsiteY22" fmla="*/ 1651671 h 1651671"/>
              <a:gd name="connsiteX23" fmla="*/ 7234480 w 9955707"/>
              <a:gd name="connsiteY23" fmla="*/ 1651671 h 1651671"/>
              <a:gd name="connsiteX24" fmla="*/ 6869438 w 9955707"/>
              <a:gd name="connsiteY24" fmla="*/ 1651671 h 1651671"/>
              <a:gd name="connsiteX25" fmla="*/ 6504395 w 9955707"/>
              <a:gd name="connsiteY25" fmla="*/ 1651671 h 1651671"/>
              <a:gd name="connsiteX26" fmla="*/ 5840681 w 9955707"/>
              <a:gd name="connsiteY26" fmla="*/ 1651671 h 1651671"/>
              <a:gd name="connsiteX27" fmla="*/ 5276525 w 9955707"/>
              <a:gd name="connsiteY27" fmla="*/ 1651671 h 1651671"/>
              <a:gd name="connsiteX28" fmla="*/ 4513254 w 9955707"/>
              <a:gd name="connsiteY28" fmla="*/ 1651671 h 1651671"/>
              <a:gd name="connsiteX29" fmla="*/ 3949097 w 9955707"/>
              <a:gd name="connsiteY29" fmla="*/ 1651671 h 1651671"/>
              <a:gd name="connsiteX30" fmla="*/ 3086269 w 9955707"/>
              <a:gd name="connsiteY30" fmla="*/ 1651671 h 1651671"/>
              <a:gd name="connsiteX31" fmla="*/ 2322998 w 9955707"/>
              <a:gd name="connsiteY31" fmla="*/ 1651671 h 1651671"/>
              <a:gd name="connsiteX32" fmla="*/ 1559727 w 9955707"/>
              <a:gd name="connsiteY32" fmla="*/ 1651671 h 1651671"/>
              <a:gd name="connsiteX33" fmla="*/ 796457 w 9955707"/>
              <a:gd name="connsiteY33" fmla="*/ 1651671 h 1651671"/>
              <a:gd name="connsiteX34" fmla="*/ 0 w 9955707"/>
              <a:gd name="connsiteY34" fmla="*/ 1651671 h 1651671"/>
              <a:gd name="connsiteX35" fmla="*/ 0 w 9955707"/>
              <a:gd name="connsiteY35" fmla="*/ 1084597 h 1651671"/>
              <a:gd name="connsiteX36" fmla="*/ 0 w 9955707"/>
              <a:gd name="connsiteY36" fmla="*/ 583590 h 1651671"/>
              <a:gd name="connsiteX37" fmla="*/ 0 w 9955707"/>
              <a:gd name="connsiteY37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955707" h="1651671" fill="none" extrusionOk="0">
                <a:moveTo>
                  <a:pt x="0" y="0"/>
                </a:moveTo>
                <a:cubicBezTo>
                  <a:pt x="242238" y="-2302"/>
                  <a:pt x="294375" y="24486"/>
                  <a:pt x="564157" y="0"/>
                </a:cubicBezTo>
                <a:cubicBezTo>
                  <a:pt x="833939" y="-24486"/>
                  <a:pt x="993604" y="31751"/>
                  <a:pt x="1227871" y="0"/>
                </a:cubicBezTo>
                <a:cubicBezTo>
                  <a:pt x="1462138" y="-31751"/>
                  <a:pt x="1583155" y="21264"/>
                  <a:pt x="1792027" y="0"/>
                </a:cubicBezTo>
                <a:cubicBezTo>
                  <a:pt x="2000899" y="-21264"/>
                  <a:pt x="2369777" y="-15188"/>
                  <a:pt x="2654855" y="0"/>
                </a:cubicBezTo>
                <a:cubicBezTo>
                  <a:pt x="2939933" y="15188"/>
                  <a:pt x="3027136" y="27772"/>
                  <a:pt x="3318569" y="0"/>
                </a:cubicBezTo>
                <a:cubicBezTo>
                  <a:pt x="3610002" y="-27772"/>
                  <a:pt x="3508920" y="16221"/>
                  <a:pt x="3683612" y="0"/>
                </a:cubicBezTo>
                <a:cubicBezTo>
                  <a:pt x="3858304" y="-16221"/>
                  <a:pt x="4219554" y="-33295"/>
                  <a:pt x="4446882" y="0"/>
                </a:cubicBezTo>
                <a:cubicBezTo>
                  <a:pt x="4674210" y="33295"/>
                  <a:pt x="5055649" y="-25526"/>
                  <a:pt x="5309710" y="0"/>
                </a:cubicBezTo>
                <a:cubicBezTo>
                  <a:pt x="5563771" y="25526"/>
                  <a:pt x="5901624" y="2197"/>
                  <a:pt x="6072981" y="0"/>
                </a:cubicBezTo>
                <a:cubicBezTo>
                  <a:pt x="6244338" y="-2197"/>
                  <a:pt x="6358402" y="9905"/>
                  <a:pt x="6637138" y="0"/>
                </a:cubicBezTo>
                <a:cubicBezTo>
                  <a:pt x="6915874" y="-9905"/>
                  <a:pt x="7132737" y="-1998"/>
                  <a:pt x="7400409" y="0"/>
                </a:cubicBezTo>
                <a:cubicBezTo>
                  <a:pt x="7668081" y="1998"/>
                  <a:pt x="7657824" y="-5358"/>
                  <a:pt x="7865009" y="0"/>
                </a:cubicBezTo>
                <a:cubicBezTo>
                  <a:pt x="8072194" y="5358"/>
                  <a:pt x="8284804" y="2901"/>
                  <a:pt x="8628279" y="0"/>
                </a:cubicBezTo>
                <a:cubicBezTo>
                  <a:pt x="8971754" y="-2901"/>
                  <a:pt x="9078682" y="-15224"/>
                  <a:pt x="9192436" y="0"/>
                </a:cubicBezTo>
                <a:cubicBezTo>
                  <a:pt x="9306190" y="15224"/>
                  <a:pt x="9728165" y="29773"/>
                  <a:pt x="9955707" y="0"/>
                </a:cubicBezTo>
                <a:cubicBezTo>
                  <a:pt x="9944930" y="155958"/>
                  <a:pt x="9970923" y="261553"/>
                  <a:pt x="9955707" y="517524"/>
                </a:cubicBezTo>
                <a:cubicBezTo>
                  <a:pt x="9940491" y="773495"/>
                  <a:pt x="9927781" y="916721"/>
                  <a:pt x="9955707" y="1101114"/>
                </a:cubicBezTo>
                <a:cubicBezTo>
                  <a:pt x="9983634" y="1285507"/>
                  <a:pt x="9962665" y="1490237"/>
                  <a:pt x="9955707" y="1651671"/>
                </a:cubicBezTo>
                <a:cubicBezTo>
                  <a:pt x="9729680" y="1658812"/>
                  <a:pt x="9692540" y="1671551"/>
                  <a:pt x="9491107" y="1651671"/>
                </a:cubicBezTo>
                <a:cubicBezTo>
                  <a:pt x="9289674" y="1631791"/>
                  <a:pt x="9056756" y="1649529"/>
                  <a:pt x="8926951" y="1651671"/>
                </a:cubicBezTo>
                <a:cubicBezTo>
                  <a:pt x="8797146" y="1653813"/>
                  <a:pt x="8606268" y="1633699"/>
                  <a:pt x="8362794" y="1651671"/>
                </a:cubicBezTo>
                <a:cubicBezTo>
                  <a:pt x="8119320" y="1669643"/>
                  <a:pt x="7765637" y="1680270"/>
                  <a:pt x="7599523" y="1651671"/>
                </a:cubicBezTo>
                <a:cubicBezTo>
                  <a:pt x="7433409" y="1623072"/>
                  <a:pt x="7312719" y="1661254"/>
                  <a:pt x="7234480" y="1651671"/>
                </a:cubicBezTo>
                <a:cubicBezTo>
                  <a:pt x="7156241" y="1642088"/>
                  <a:pt x="7045661" y="1658486"/>
                  <a:pt x="6869438" y="1651671"/>
                </a:cubicBezTo>
                <a:cubicBezTo>
                  <a:pt x="6693215" y="1644856"/>
                  <a:pt x="6599928" y="1640993"/>
                  <a:pt x="6504395" y="1651671"/>
                </a:cubicBezTo>
                <a:cubicBezTo>
                  <a:pt x="6408862" y="1662349"/>
                  <a:pt x="6171477" y="1637707"/>
                  <a:pt x="5840681" y="1651671"/>
                </a:cubicBezTo>
                <a:cubicBezTo>
                  <a:pt x="5509885" y="1665635"/>
                  <a:pt x="5401558" y="1626402"/>
                  <a:pt x="5276525" y="1651671"/>
                </a:cubicBezTo>
                <a:cubicBezTo>
                  <a:pt x="5151492" y="1676940"/>
                  <a:pt x="4666468" y="1643528"/>
                  <a:pt x="4513254" y="1651671"/>
                </a:cubicBezTo>
                <a:cubicBezTo>
                  <a:pt x="4360040" y="1659814"/>
                  <a:pt x="4172848" y="1665676"/>
                  <a:pt x="3949097" y="1651671"/>
                </a:cubicBezTo>
                <a:cubicBezTo>
                  <a:pt x="3725346" y="1637666"/>
                  <a:pt x="3272174" y="1612162"/>
                  <a:pt x="3086269" y="1651671"/>
                </a:cubicBezTo>
                <a:cubicBezTo>
                  <a:pt x="2900364" y="1691180"/>
                  <a:pt x="2573033" y="1659018"/>
                  <a:pt x="2322998" y="1651671"/>
                </a:cubicBezTo>
                <a:cubicBezTo>
                  <a:pt x="2072963" y="1644324"/>
                  <a:pt x="1842732" y="1659517"/>
                  <a:pt x="1559727" y="1651671"/>
                </a:cubicBezTo>
                <a:cubicBezTo>
                  <a:pt x="1276722" y="1643825"/>
                  <a:pt x="1152331" y="1656342"/>
                  <a:pt x="796457" y="1651671"/>
                </a:cubicBezTo>
                <a:cubicBezTo>
                  <a:pt x="440583" y="1647001"/>
                  <a:pt x="344657" y="1643161"/>
                  <a:pt x="0" y="1651671"/>
                </a:cubicBezTo>
                <a:cubicBezTo>
                  <a:pt x="19062" y="1373353"/>
                  <a:pt x="-8647" y="1227202"/>
                  <a:pt x="0" y="1084597"/>
                </a:cubicBezTo>
                <a:cubicBezTo>
                  <a:pt x="8647" y="941992"/>
                  <a:pt x="6209" y="699958"/>
                  <a:pt x="0" y="583590"/>
                </a:cubicBezTo>
                <a:cubicBezTo>
                  <a:pt x="-6209" y="467222"/>
                  <a:pt x="21082" y="246279"/>
                  <a:pt x="0" y="0"/>
                </a:cubicBezTo>
                <a:close/>
              </a:path>
              <a:path w="9955707" h="1651671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6434" y="164322"/>
                  <a:pt x="9945991" y="336808"/>
                  <a:pt x="9955707" y="550557"/>
                </a:cubicBezTo>
                <a:cubicBezTo>
                  <a:pt x="9965423" y="764306"/>
                  <a:pt x="9942226" y="849044"/>
                  <a:pt x="9955707" y="1051564"/>
                </a:cubicBezTo>
                <a:cubicBezTo>
                  <a:pt x="9969188" y="1254084"/>
                  <a:pt x="9964747" y="1461770"/>
                  <a:pt x="9955707" y="1651671"/>
                </a:cubicBezTo>
                <a:cubicBezTo>
                  <a:pt x="9680185" y="1667664"/>
                  <a:pt x="9521532" y="1641950"/>
                  <a:pt x="9391550" y="1651671"/>
                </a:cubicBezTo>
                <a:cubicBezTo>
                  <a:pt x="9261568" y="1661392"/>
                  <a:pt x="8730495" y="1678834"/>
                  <a:pt x="8528722" y="1651671"/>
                </a:cubicBezTo>
                <a:cubicBezTo>
                  <a:pt x="8326949" y="1624508"/>
                  <a:pt x="8013834" y="1640131"/>
                  <a:pt x="7765451" y="1651671"/>
                </a:cubicBezTo>
                <a:cubicBezTo>
                  <a:pt x="7517068" y="1663211"/>
                  <a:pt x="7450735" y="1646009"/>
                  <a:pt x="7300852" y="1651671"/>
                </a:cubicBezTo>
                <a:cubicBezTo>
                  <a:pt x="7150969" y="1657333"/>
                  <a:pt x="6878721" y="1647419"/>
                  <a:pt x="6736695" y="1651671"/>
                </a:cubicBezTo>
                <a:cubicBezTo>
                  <a:pt x="6594669" y="1655923"/>
                  <a:pt x="6341019" y="1634785"/>
                  <a:pt x="5973424" y="1651671"/>
                </a:cubicBezTo>
                <a:cubicBezTo>
                  <a:pt x="5605829" y="1668557"/>
                  <a:pt x="5727019" y="1651575"/>
                  <a:pt x="5608382" y="1651671"/>
                </a:cubicBezTo>
                <a:cubicBezTo>
                  <a:pt x="5489745" y="1651767"/>
                  <a:pt x="5146409" y="1658059"/>
                  <a:pt x="4944668" y="1651671"/>
                </a:cubicBezTo>
                <a:cubicBezTo>
                  <a:pt x="4742927" y="1645283"/>
                  <a:pt x="4650770" y="1678085"/>
                  <a:pt x="4380511" y="1651671"/>
                </a:cubicBezTo>
                <a:cubicBezTo>
                  <a:pt x="4110252" y="1625257"/>
                  <a:pt x="3853181" y="1643771"/>
                  <a:pt x="3716797" y="1651671"/>
                </a:cubicBezTo>
                <a:cubicBezTo>
                  <a:pt x="3580413" y="1659571"/>
                  <a:pt x="3306111" y="1684746"/>
                  <a:pt x="3053083" y="1651671"/>
                </a:cubicBezTo>
                <a:cubicBezTo>
                  <a:pt x="2800055" y="1618596"/>
                  <a:pt x="2448710" y="1664971"/>
                  <a:pt x="2289813" y="1651671"/>
                </a:cubicBezTo>
                <a:cubicBezTo>
                  <a:pt x="2130916" y="1638372"/>
                  <a:pt x="2052653" y="1657501"/>
                  <a:pt x="1924770" y="1651671"/>
                </a:cubicBezTo>
                <a:cubicBezTo>
                  <a:pt x="1796887" y="1645841"/>
                  <a:pt x="1416943" y="1667339"/>
                  <a:pt x="1061942" y="1651671"/>
                </a:cubicBezTo>
                <a:cubicBezTo>
                  <a:pt x="706941" y="1636003"/>
                  <a:pt x="860500" y="1663840"/>
                  <a:pt x="696899" y="1651671"/>
                </a:cubicBezTo>
                <a:cubicBezTo>
                  <a:pt x="533298" y="1639502"/>
                  <a:pt x="288253" y="1632704"/>
                  <a:pt x="0" y="1651671"/>
                </a:cubicBezTo>
                <a:cubicBezTo>
                  <a:pt x="-11459" y="1402105"/>
                  <a:pt x="-17399" y="1364307"/>
                  <a:pt x="0" y="1101114"/>
                </a:cubicBezTo>
                <a:cubicBezTo>
                  <a:pt x="17399" y="837921"/>
                  <a:pt x="4003" y="789620"/>
                  <a:pt x="0" y="583590"/>
                </a:cubicBezTo>
                <a:cubicBezTo>
                  <a:pt x="-4003" y="377560"/>
                  <a:pt x="12636" y="165163"/>
                  <a:pt x="0" y="0"/>
                </a:cubicBezTo>
                <a:close/>
              </a:path>
            </a:pathLst>
          </a:cu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en-US" b="1" dirty="0" err="1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Từ nào là danh từ chỉ </a:t>
            </a:r>
            <a:r>
              <a:rPr lang="vi-VN" altLang="en-US" b="1" i="1" dirty="0" err="1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người</a:t>
            </a:r>
            <a:r>
              <a:rPr lang="vi-VN" altLang="en-US" b="1" dirty="0" err="1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: </a:t>
            </a:r>
            <a:endParaRPr lang="en-US" alt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615951" y="1832801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0" i="0" u="none" strike="noStrike" kern="10" cap="none" spc="0" normalizeH="0" baseline="0" noProof="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5" name="AutoShape 5"/>
          <p:cNvSpPr>
            <a:spLocks noChangeArrowheads="1"/>
          </p:cNvSpPr>
          <p:nvPr/>
        </p:nvSpPr>
        <p:spPr bwMode="auto">
          <a:xfrm>
            <a:off x="2023885" y="3267880"/>
            <a:ext cx="4990622" cy="793750"/>
          </a:xfrm>
          <a:prstGeom prst="roundRect">
            <a:avLst>
              <a:gd name="adj" fmla="val 16667"/>
            </a:avLst>
          </a:prstGeom>
          <a:solidFill>
            <a:schemeClr val="bg1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Cây cam</a:t>
            </a:r>
          </a:p>
        </p:txBody>
      </p:sp>
      <p:sp>
        <p:nvSpPr>
          <p:cNvPr id="46" name="AutoShape 6"/>
          <p:cNvSpPr>
            <a:spLocks noChangeArrowheads="1"/>
          </p:cNvSpPr>
          <p:nvPr/>
        </p:nvSpPr>
        <p:spPr bwMode="auto">
          <a:xfrm>
            <a:off x="2013252" y="3885270"/>
            <a:ext cx="4772997" cy="858838"/>
          </a:xfrm>
          <a:prstGeom prst="roundRect">
            <a:avLst>
              <a:gd name="adj" fmla="val 16667"/>
            </a:avLst>
          </a:prstGeom>
          <a:solidFill>
            <a:schemeClr val="bg1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B. </a:t>
            </a:r>
            <a:r>
              <a:rPr kumimoji="0" lang="vi-VN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Ngôi nhà</a:t>
            </a:r>
          </a:p>
        </p:txBody>
      </p:sp>
      <p:sp>
        <p:nvSpPr>
          <p:cNvPr id="47" name="AutoShape 6"/>
          <p:cNvSpPr>
            <a:spLocks noChangeArrowheads="1"/>
          </p:cNvSpPr>
          <p:nvPr/>
        </p:nvSpPr>
        <p:spPr bwMode="auto">
          <a:xfrm>
            <a:off x="2003649" y="4520090"/>
            <a:ext cx="8438628" cy="771525"/>
          </a:xfrm>
          <a:prstGeom prst="roundRect">
            <a:avLst>
              <a:gd name="adj" fmla="val 16667"/>
            </a:avLst>
          </a:prstGeom>
          <a:solidFill>
            <a:schemeClr val="bg1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C. </a:t>
            </a:r>
            <a:r>
              <a:rPr lang="vi-VN" altLang="en-US" sz="3200" b="1" dirty="0" err="1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Ngọc Lan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799735" y="37926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 82"/>
          <p:cNvSpPr/>
          <p:nvPr/>
        </p:nvSpPr>
        <p:spPr>
          <a:xfrm>
            <a:off x="10501193" y="6768332"/>
            <a:ext cx="1593644" cy="122131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-1" fmla="*/ 0 w 1470782"/>
              <a:gd name="connsiteY0-2" fmla="*/ 0 h 519939"/>
              <a:gd name="connsiteX1-3" fmla="*/ 1470782 w 1470782"/>
              <a:gd name="connsiteY1-4" fmla="*/ 0 h 519939"/>
              <a:gd name="connsiteX2-5" fmla="*/ 1470782 w 1470782"/>
              <a:gd name="connsiteY2-6" fmla="*/ 519939 h 519939"/>
              <a:gd name="connsiteX3-7" fmla="*/ 0 w 1470782"/>
              <a:gd name="connsiteY3-8" fmla="*/ 333327 h 519939"/>
              <a:gd name="connsiteX4-9" fmla="*/ 0 w 1470782"/>
              <a:gd name="connsiteY4-10" fmla="*/ 0 h 519939"/>
              <a:gd name="connsiteX0-11" fmla="*/ 0 w 1470782"/>
              <a:gd name="connsiteY0-12" fmla="*/ 0 h 519939"/>
              <a:gd name="connsiteX1-13" fmla="*/ 1340154 w 1470782"/>
              <a:gd name="connsiteY1-14" fmla="*/ 186613 h 519939"/>
              <a:gd name="connsiteX2-15" fmla="*/ 1470782 w 1470782"/>
              <a:gd name="connsiteY2-16" fmla="*/ 519939 h 519939"/>
              <a:gd name="connsiteX3-17" fmla="*/ 0 w 1470782"/>
              <a:gd name="connsiteY3-18" fmla="*/ 333327 h 519939"/>
              <a:gd name="connsiteX4-19" fmla="*/ 0 w 1470782"/>
              <a:gd name="connsiteY4-20" fmla="*/ 0 h 519939"/>
              <a:gd name="connsiteX0-21" fmla="*/ 0 w 1470782"/>
              <a:gd name="connsiteY0-22" fmla="*/ 0 h 534870"/>
              <a:gd name="connsiteX1-23" fmla="*/ 1340154 w 1470782"/>
              <a:gd name="connsiteY1-24" fmla="*/ 186613 h 534870"/>
              <a:gd name="connsiteX2-25" fmla="*/ 1470782 w 1470782"/>
              <a:gd name="connsiteY2-26" fmla="*/ 519939 h 534870"/>
              <a:gd name="connsiteX3-27" fmla="*/ 1042496 w 1470782"/>
              <a:gd name="connsiteY3-28" fmla="*/ 530599 h 534870"/>
              <a:gd name="connsiteX4-29" fmla="*/ 0 w 1470782"/>
              <a:gd name="connsiteY4-30" fmla="*/ 333327 h 534870"/>
              <a:gd name="connsiteX5" fmla="*/ 0 w 1470782"/>
              <a:gd name="connsiteY5" fmla="*/ 0 h 534870"/>
              <a:gd name="connsiteX0-31" fmla="*/ 121298 w 1592080"/>
              <a:gd name="connsiteY0-32" fmla="*/ 0 h 534870"/>
              <a:gd name="connsiteX1-33" fmla="*/ 1461452 w 1592080"/>
              <a:gd name="connsiteY1-34" fmla="*/ 186613 h 534870"/>
              <a:gd name="connsiteX2-35" fmla="*/ 1592080 w 1592080"/>
              <a:gd name="connsiteY2-36" fmla="*/ 519939 h 534870"/>
              <a:gd name="connsiteX3-37" fmla="*/ 1163794 w 1592080"/>
              <a:gd name="connsiteY3-38" fmla="*/ 530599 h 534870"/>
              <a:gd name="connsiteX4-39" fmla="*/ 0 w 1592080"/>
              <a:gd name="connsiteY4-40" fmla="*/ 314666 h 534870"/>
              <a:gd name="connsiteX5-41" fmla="*/ 121298 w 1592080"/>
              <a:gd name="connsiteY5-42" fmla="*/ 0 h 53487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075" y="5397914"/>
            <a:ext cx="1743733" cy="115881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37" y="4539780"/>
            <a:ext cx="1880584" cy="77916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9392329" y="4061408"/>
            <a:ext cx="2941674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</a:t>
            </a:r>
            <a:r>
              <a:rPr kumimoji="0" lang="vi-VN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ánh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60161" y="3418871"/>
            <a:ext cx="576390" cy="96818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12613793" y="3392170"/>
            <a:ext cx="576390" cy="968184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799736" y="0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952136" y="152400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Left Arrow 54">
            <a:hlinkClick r:id="rId17" action="ppaction://hlinksldjump"/>
          </p:cNvPr>
          <p:cNvSpPr/>
          <p:nvPr/>
        </p:nvSpPr>
        <p:spPr>
          <a:xfrm>
            <a:off x="199694" y="5926422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022E-16 L 0.00131 -0.35139 " pathEditMode="relative" rAng="0" ptsTypes="AA">
                                      <p:cBhvr>
                                        <p:cTn id="10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7" grpId="0" bldLvl="0" animBg="1"/>
      <p:bldP spid="45" grpId="0" animBg="1"/>
      <p:bldP spid="45" grpId="1" animBg="1"/>
      <p:bldP spid="46" grpId="0" animBg="1"/>
      <p:bldP spid="46" grpId="1" animBg="1"/>
      <p:bldP spid="47" grpId="0" animBg="1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1952762" y="1192277"/>
            <a:ext cx="9185383" cy="41783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175" y="1295400"/>
            <a:ext cx="2802036" cy="9644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5598" y="2032967"/>
            <a:ext cx="4383404" cy="1115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6493" y="2272514"/>
            <a:ext cx="7791363" cy="34750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2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4765" y="1374775"/>
            <a:ext cx="10515600" cy="1325563"/>
          </a:xfrm>
        </p:spPr>
        <p:txBody>
          <a:bodyPr/>
          <a:lstStyle/>
          <a:p>
            <a:r>
              <a:rPr lang="vi-VN" altLang="en-US" sz="4000" dirty="0"/>
              <a:t>Thứ </a:t>
            </a:r>
            <a:r>
              <a:rPr lang="en-US" altLang="en-US" sz="4000" dirty="0" err="1" smtClean="0"/>
              <a:t>ba</a:t>
            </a:r>
            <a:r>
              <a:rPr lang="vi-VN" altLang="en-US" sz="4000" dirty="0" smtClean="0"/>
              <a:t> </a:t>
            </a:r>
            <a:r>
              <a:rPr lang="vi-VN" altLang="en-US" sz="4000" dirty="0"/>
              <a:t>ngày </a:t>
            </a:r>
            <a:r>
              <a:rPr lang="vi-VN" altLang="en-US" sz="4000" dirty="0" smtClean="0"/>
              <a:t>1</a:t>
            </a:r>
            <a:r>
              <a:rPr lang="en-US" altLang="en-US" sz="4000" dirty="0"/>
              <a:t>2</a:t>
            </a:r>
            <a:r>
              <a:rPr lang="vi-VN" altLang="en-US" sz="4000" dirty="0" smtClean="0"/>
              <a:t> </a:t>
            </a:r>
            <a:r>
              <a:rPr lang="vi-VN" altLang="en-US" sz="4000" dirty="0"/>
              <a:t>tháng 11 năm </a:t>
            </a:r>
            <a:r>
              <a:rPr lang="vi-VN" altLang="en-US" sz="4000" dirty="0" smtClean="0"/>
              <a:t>202</a:t>
            </a:r>
            <a:r>
              <a:rPr lang="en-US" altLang="en-US" sz="4000" dirty="0" smtClean="0"/>
              <a:t>4</a:t>
            </a:r>
            <a:endParaRPr lang="vi-VN" altLang="en-US" sz="4000" dirty="0"/>
          </a:p>
        </p:txBody>
      </p:sp>
      <p:sp>
        <p:nvSpPr>
          <p:cNvPr id="141327" name="Text Box 15"/>
          <p:cNvSpPr txBox="1"/>
          <p:nvPr/>
        </p:nvSpPr>
        <p:spPr>
          <a:xfrm>
            <a:off x="2154555" y="2700655"/>
            <a:ext cx="7883525" cy="16046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40000"/>
              </a:lnSpc>
              <a:spcBef>
                <a:spcPct val="50000"/>
              </a:spcBef>
            </a:pPr>
            <a:r>
              <a:rPr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vi-VN" sz="4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Việt:</a:t>
            </a: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vi-V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4: Kho báu của em</a:t>
            </a: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câu: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từ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7">
                                            <p:txEl>
                                              <p:charRg st="0" end="6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1327">
                                            <p:txEl>
                                              <p:charRg st="0" end="6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4132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7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41327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Under the Sea Vocabulary for Pre-K by Slidesgo">
  <a:themeElements>
    <a:clrScheme name="Simple Light">
      <a:dk1>
        <a:srgbClr val="2B3978"/>
      </a:dk1>
      <a:lt1>
        <a:srgbClr val="593FD3"/>
      </a:lt1>
      <a:dk2>
        <a:srgbClr val="C05FCE"/>
      </a:dk2>
      <a:lt2>
        <a:srgbClr val="FF6696"/>
      </a:lt2>
      <a:accent1>
        <a:srgbClr val="F68726"/>
      </a:accent1>
      <a:accent2>
        <a:srgbClr val="70CB63"/>
      </a:accent2>
      <a:accent3>
        <a:srgbClr val="00EBF4"/>
      </a:accent3>
      <a:accent4>
        <a:srgbClr val="FFC952"/>
      </a:accent4>
      <a:accent5>
        <a:srgbClr val="FA977F"/>
      </a:accent5>
      <a:accent6>
        <a:srgbClr val="FFFFFF"/>
      </a:accent6>
      <a:hlink>
        <a:srgbClr val="2B397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</TotalTime>
  <Words>1308</Words>
  <Application>Microsoft Office PowerPoint</Application>
  <PresentationFormat>Custom</PresentationFormat>
  <Paragraphs>181</Paragraphs>
  <Slides>33</Slides>
  <Notes>14</Notes>
  <HiddenSlides>0</HiddenSlides>
  <MMClips>12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Under the Sea Vocabulary for Pre-K by Slidesgo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 ba ngày 12 tháng 11 năm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Cờ đỏ sao vàng phấp phới bay trên những                                con tàu lớn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Windows User</cp:lastModifiedBy>
  <cp:revision>64</cp:revision>
  <dcterms:created xsi:type="dcterms:W3CDTF">2023-06-05T11:16:00Z</dcterms:created>
  <dcterms:modified xsi:type="dcterms:W3CDTF">2025-04-10T01:45:03Z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6C236A76AC1F4E25B94A62C6CCB14801_13</vt:lpwstr>
  </property>
  <property fmtid="{D5CDD505-2E9C-101B-9397-08002B2CF9AE}" pid="3" name="KSOProductBuildVer">
    <vt:lpwstr>1033-12.2.0.13266</vt:lpwstr>
  </property>
</Properties>
</file>