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5" r:id="rId1"/>
  </p:sldMasterIdLst>
  <p:notesMasterIdLst>
    <p:notesMasterId r:id="rId27"/>
  </p:notesMasterIdLst>
  <p:sldIdLst>
    <p:sldId id="259" r:id="rId2"/>
    <p:sldId id="258" r:id="rId3"/>
    <p:sldId id="261" r:id="rId4"/>
    <p:sldId id="262" r:id="rId5"/>
    <p:sldId id="277" r:id="rId6"/>
    <p:sldId id="278" r:id="rId7"/>
    <p:sldId id="266" r:id="rId8"/>
    <p:sldId id="279" r:id="rId9"/>
    <p:sldId id="285" r:id="rId10"/>
    <p:sldId id="280" r:id="rId11"/>
    <p:sldId id="281" r:id="rId12"/>
    <p:sldId id="282" r:id="rId13"/>
    <p:sldId id="283" r:id="rId14"/>
    <p:sldId id="284" r:id="rId15"/>
    <p:sldId id="321" r:id="rId16"/>
    <p:sldId id="287" r:id="rId17"/>
    <p:sldId id="288" r:id="rId18"/>
    <p:sldId id="289" r:id="rId19"/>
    <p:sldId id="320" r:id="rId20"/>
    <p:sldId id="291" r:id="rId21"/>
    <p:sldId id="292" r:id="rId22"/>
    <p:sldId id="293" r:id="rId23"/>
    <p:sldId id="294" r:id="rId24"/>
    <p:sldId id="296" r:id="rId25"/>
    <p:sldId id="318"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67" autoAdjust="0"/>
    <p:restoredTop sz="90327" autoAdjust="0"/>
  </p:normalViewPr>
  <p:slideViewPr>
    <p:cSldViewPr snapToGrid="0">
      <p:cViewPr varScale="1">
        <p:scale>
          <a:sx n="83" d="100"/>
          <a:sy n="83" d="100"/>
        </p:scale>
        <p:origin x="-390" y="-1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C95C1E-8579-4FB9-A4CB-FFDB45F085DE}" type="datetimeFigureOut">
              <a:rPr lang="en-US" smtClean="0"/>
              <a:t>4/10/2025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0D9C52-BFA8-4675-9E0B-F762E670E896}" type="slidenum">
              <a:rPr lang="en-US" smtClean="0"/>
              <a:t>‹#›</a:t>
            </a:fld>
            <a:endParaRPr lang="en-US"/>
          </a:p>
        </p:txBody>
      </p:sp>
    </p:spTree>
    <p:extLst>
      <p:ext uri="{BB962C8B-B14F-4D97-AF65-F5344CB8AC3E}">
        <p14:creationId xmlns:p14="http://schemas.microsoft.com/office/powerpoint/2010/main" val="11759600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17635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0124E0F-F12D-446C-9343-BA1E75AD2A4D}" type="datetimeFigureOut">
              <a:rPr lang="en-US" smtClean="0"/>
              <a:t>4/10/2025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15D92-403E-4BEF-8AFF-22025F690411}" type="slidenum">
              <a:rPr lang="en-US" smtClean="0"/>
              <a:t>‹#›</a:t>
            </a:fld>
            <a:endParaRPr lang="en-US"/>
          </a:p>
        </p:txBody>
      </p:sp>
    </p:spTree>
    <p:extLst>
      <p:ext uri="{BB962C8B-B14F-4D97-AF65-F5344CB8AC3E}">
        <p14:creationId xmlns:p14="http://schemas.microsoft.com/office/powerpoint/2010/main" val="2884332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0124E0F-F12D-446C-9343-BA1E75AD2A4D}" type="datetimeFigureOut">
              <a:rPr lang="en-US" smtClean="0"/>
              <a:t>4/10/2025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15D92-403E-4BEF-8AFF-22025F690411}" type="slidenum">
              <a:rPr lang="en-US" smtClean="0"/>
              <a:t>‹#›</a:t>
            </a:fld>
            <a:endParaRPr lang="en-US"/>
          </a:p>
        </p:txBody>
      </p:sp>
    </p:spTree>
    <p:extLst>
      <p:ext uri="{BB962C8B-B14F-4D97-AF65-F5344CB8AC3E}">
        <p14:creationId xmlns:p14="http://schemas.microsoft.com/office/powerpoint/2010/main" val="1914861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0124E0F-F12D-446C-9343-BA1E75AD2A4D}" type="datetimeFigureOut">
              <a:rPr lang="en-US" smtClean="0"/>
              <a:t>4/10/2025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15D92-403E-4BEF-8AFF-22025F690411}"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latin typeface="Arial"/>
              </a:rPr>
              <a:t>”</a:t>
            </a:r>
            <a:endParaRPr lang="en-US">
              <a:solidFill>
                <a:schemeClr val="accent1">
                  <a:lumMod val="60000"/>
                  <a:lumOff val="40000"/>
                </a:schemeClr>
              </a:solidFill>
              <a:latin typeface="Arial"/>
            </a:endParaRPr>
          </a:p>
        </p:txBody>
      </p:sp>
    </p:spTree>
    <p:extLst>
      <p:ext uri="{BB962C8B-B14F-4D97-AF65-F5344CB8AC3E}">
        <p14:creationId xmlns:p14="http://schemas.microsoft.com/office/powerpoint/2010/main" val="20883447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0124E0F-F12D-446C-9343-BA1E75AD2A4D}" type="datetimeFigureOut">
              <a:rPr lang="en-US" smtClean="0"/>
              <a:t>4/10/2025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15D92-403E-4BEF-8AFF-22025F690411}" type="slidenum">
              <a:rPr lang="en-US" smtClean="0"/>
              <a:t>‹#›</a:t>
            </a:fld>
            <a:endParaRPr lang="en-US"/>
          </a:p>
        </p:txBody>
      </p:sp>
    </p:spTree>
    <p:extLst>
      <p:ext uri="{BB962C8B-B14F-4D97-AF65-F5344CB8AC3E}">
        <p14:creationId xmlns:p14="http://schemas.microsoft.com/office/powerpoint/2010/main" val="8439438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0124E0F-F12D-446C-9343-BA1E75AD2A4D}" type="datetimeFigureOut">
              <a:rPr lang="en-US" smtClean="0"/>
              <a:t>4/10/2025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15D92-403E-4BEF-8AFF-22025F69041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584861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0124E0F-F12D-446C-9343-BA1E75AD2A4D}" type="datetimeFigureOut">
              <a:rPr lang="en-US" smtClean="0"/>
              <a:t>4/10/2025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15D92-403E-4BEF-8AFF-22025F690411}" type="slidenum">
              <a:rPr lang="en-US" smtClean="0"/>
              <a:t>‹#›</a:t>
            </a:fld>
            <a:endParaRPr lang="en-US"/>
          </a:p>
        </p:txBody>
      </p:sp>
    </p:spTree>
    <p:extLst>
      <p:ext uri="{BB962C8B-B14F-4D97-AF65-F5344CB8AC3E}">
        <p14:creationId xmlns:p14="http://schemas.microsoft.com/office/powerpoint/2010/main" val="33340970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124E0F-F12D-446C-9343-BA1E75AD2A4D}" type="datetimeFigureOut">
              <a:rPr lang="en-US" smtClean="0"/>
              <a:t>4/10/2025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15D92-403E-4BEF-8AFF-22025F690411}" type="slidenum">
              <a:rPr lang="en-US" smtClean="0"/>
              <a:t>‹#›</a:t>
            </a:fld>
            <a:endParaRPr lang="en-US"/>
          </a:p>
        </p:txBody>
      </p:sp>
    </p:spTree>
    <p:extLst>
      <p:ext uri="{BB962C8B-B14F-4D97-AF65-F5344CB8AC3E}">
        <p14:creationId xmlns:p14="http://schemas.microsoft.com/office/powerpoint/2010/main" val="17369259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124E0F-F12D-446C-9343-BA1E75AD2A4D}" type="datetimeFigureOut">
              <a:rPr lang="en-US" smtClean="0"/>
              <a:t>4/10/2025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15D92-403E-4BEF-8AFF-22025F690411}" type="slidenum">
              <a:rPr lang="en-US" smtClean="0"/>
              <a:t>‹#›</a:t>
            </a:fld>
            <a:endParaRPr lang="en-US"/>
          </a:p>
        </p:txBody>
      </p:sp>
    </p:spTree>
    <p:extLst>
      <p:ext uri="{BB962C8B-B14F-4D97-AF65-F5344CB8AC3E}">
        <p14:creationId xmlns:p14="http://schemas.microsoft.com/office/powerpoint/2010/main" val="3358007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124E0F-F12D-446C-9343-BA1E75AD2A4D}" type="datetimeFigureOut">
              <a:rPr lang="en-US" smtClean="0"/>
              <a:t>4/10/2025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15D92-403E-4BEF-8AFF-22025F690411}" type="slidenum">
              <a:rPr lang="en-US" smtClean="0"/>
              <a:t>‹#›</a:t>
            </a:fld>
            <a:endParaRPr lang="en-US"/>
          </a:p>
        </p:txBody>
      </p:sp>
    </p:spTree>
    <p:extLst>
      <p:ext uri="{BB962C8B-B14F-4D97-AF65-F5344CB8AC3E}">
        <p14:creationId xmlns:p14="http://schemas.microsoft.com/office/powerpoint/2010/main" val="1694261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0124E0F-F12D-446C-9343-BA1E75AD2A4D}" type="datetimeFigureOut">
              <a:rPr lang="en-US" smtClean="0"/>
              <a:t>4/10/2025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15D92-403E-4BEF-8AFF-22025F690411}" type="slidenum">
              <a:rPr lang="en-US" smtClean="0"/>
              <a:t>‹#›</a:t>
            </a:fld>
            <a:endParaRPr lang="en-US"/>
          </a:p>
        </p:txBody>
      </p:sp>
    </p:spTree>
    <p:extLst>
      <p:ext uri="{BB962C8B-B14F-4D97-AF65-F5344CB8AC3E}">
        <p14:creationId xmlns:p14="http://schemas.microsoft.com/office/powerpoint/2010/main" val="1850672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0124E0F-F12D-446C-9343-BA1E75AD2A4D}" type="datetimeFigureOut">
              <a:rPr lang="en-US" smtClean="0"/>
              <a:t>4/10/2025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615D92-403E-4BEF-8AFF-22025F690411}" type="slidenum">
              <a:rPr lang="en-US" smtClean="0"/>
              <a:t>‹#›</a:t>
            </a:fld>
            <a:endParaRPr lang="en-US"/>
          </a:p>
        </p:txBody>
      </p:sp>
    </p:spTree>
    <p:extLst>
      <p:ext uri="{BB962C8B-B14F-4D97-AF65-F5344CB8AC3E}">
        <p14:creationId xmlns:p14="http://schemas.microsoft.com/office/powerpoint/2010/main" val="150023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0124E0F-F12D-446C-9343-BA1E75AD2A4D}" type="datetimeFigureOut">
              <a:rPr lang="en-US" smtClean="0"/>
              <a:t>4/10/2025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615D92-403E-4BEF-8AFF-22025F690411}" type="slidenum">
              <a:rPr lang="en-US" smtClean="0"/>
              <a:t>‹#›</a:t>
            </a:fld>
            <a:endParaRPr lang="en-US"/>
          </a:p>
        </p:txBody>
      </p:sp>
    </p:spTree>
    <p:extLst>
      <p:ext uri="{BB962C8B-B14F-4D97-AF65-F5344CB8AC3E}">
        <p14:creationId xmlns:p14="http://schemas.microsoft.com/office/powerpoint/2010/main" val="1334470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0124E0F-F12D-446C-9343-BA1E75AD2A4D}" type="datetimeFigureOut">
              <a:rPr lang="en-US" smtClean="0"/>
              <a:t>4/10/2025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615D92-403E-4BEF-8AFF-22025F690411}" type="slidenum">
              <a:rPr lang="en-US" smtClean="0"/>
              <a:t>‹#›</a:t>
            </a:fld>
            <a:endParaRPr lang="en-US"/>
          </a:p>
        </p:txBody>
      </p:sp>
    </p:spTree>
    <p:extLst>
      <p:ext uri="{BB962C8B-B14F-4D97-AF65-F5344CB8AC3E}">
        <p14:creationId xmlns:p14="http://schemas.microsoft.com/office/powerpoint/2010/main" val="1216392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124E0F-F12D-446C-9343-BA1E75AD2A4D}" type="datetimeFigureOut">
              <a:rPr lang="en-US" smtClean="0"/>
              <a:t>4/10/2025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615D92-403E-4BEF-8AFF-22025F690411}" type="slidenum">
              <a:rPr lang="en-US" smtClean="0"/>
              <a:t>‹#›</a:t>
            </a:fld>
            <a:endParaRPr lang="en-US"/>
          </a:p>
        </p:txBody>
      </p:sp>
    </p:spTree>
    <p:extLst>
      <p:ext uri="{BB962C8B-B14F-4D97-AF65-F5344CB8AC3E}">
        <p14:creationId xmlns:p14="http://schemas.microsoft.com/office/powerpoint/2010/main" val="1570384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0124E0F-F12D-446C-9343-BA1E75AD2A4D}" type="datetimeFigureOut">
              <a:rPr lang="en-US" smtClean="0"/>
              <a:t>4/10/2025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615D92-403E-4BEF-8AFF-22025F690411}" type="slidenum">
              <a:rPr lang="en-US" smtClean="0"/>
              <a:t>‹#›</a:t>
            </a:fld>
            <a:endParaRPr lang="en-US"/>
          </a:p>
        </p:txBody>
      </p:sp>
    </p:spTree>
    <p:extLst>
      <p:ext uri="{BB962C8B-B14F-4D97-AF65-F5344CB8AC3E}">
        <p14:creationId xmlns:p14="http://schemas.microsoft.com/office/powerpoint/2010/main" val="3358934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0124E0F-F12D-446C-9343-BA1E75AD2A4D}" type="datetimeFigureOut">
              <a:rPr lang="en-US" smtClean="0"/>
              <a:t>4/10/2025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615D92-403E-4BEF-8AFF-22025F690411}" type="slidenum">
              <a:rPr lang="en-US" smtClean="0"/>
              <a:t>‹#›</a:t>
            </a:fld>
            <a:endParaRPr lang="en-US"/>
          </a:p>
        </p:txBody>
      </p:sp>
    </p:spTree>
    <p:extLst>
      <p:ext uri="{BB962C8B-B14F-4D97-AF65-F5344CB8AC3E}">
        <p14:creationId xmlns:p14="http://schemas.microsoft.com/office/powerpoint/2010/main" val="2097219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0124E0F-F12D-446C-9343-BA1E75AD2A4D}" type="datetimeFigureOut">
              <a:rPr lang="en-US" smtClean="0"/>
              <a:t>4/10/2025</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6615D92-403E-4BEF-8AFF-22025F690411}" type="slidenum">
              <a:rPr lang="en-US" smtClean="0"/>
              <a:t>‹#›</a:t>
            </a:fld>
            <a:endParaRPr lang="en-US"/>
          </a:p>
        </p:txBody>
      </p:sp>
    </p:spTree>
    <p:extLst>
      <p:ext uri="{BB962C8B-B14F-4D97-AF65-F5344CB8AC3E}">
        <p14:creationId xmlns:p14="http://schemas.microsoft.com/office/powerpoint/2010/main" val="3392034984"/>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77" r:id="rId12"/>
    <p:sldLayoutId id="2147483778" r:id="rId13"/>
    <p:sldLayoutId id="2147483779" r:id="rId14"/>
    <p:sldLayoutId id="2147483780" r:id="rId15"/>
    <p:sldLayoutId id="214748378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image" Target="../media/image2.jpeg"/><Relationship Id="rId7" Type="http://schemas.openxmlformats.org/officeDocument/2006/relationships/image" Target="../media/image4.gi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1.wmf"/><Relationship Id="rId5" Type="http://schemas.openxmlformats.org/officeDocument/2006/relationships/oleObject" Target="../embeddings/oleObject1.bin"/><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ình Chữ nhật 6"/>
          <p:cNvSpPr/>
          <p:nvPr/>
        </p:nvSpPr>
        <p:spPr>
          <a:xfrm>
            <a:off x="2452662" y="228600"/>
            <a:ext cx="7200800" cy="892552"/>
          </a:xfrm>
          <a:prstGeom prst="rect">
            <a:avLst/>
          </a:prstGeom>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2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latin typeface="Times New Roman" pitchFamily="18" charset="0"/>
                <a:cs typeface="Times New Roman" pitchFamily="18" charset="0"/>
              </a:rPr>
              <a:t>UBND THÀNH PHỐ QUY NHƠN</a:t>
            </a:r>
            <a:r>
              <a:rPr lang="en-US"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latin typeface="Times New Roman" pitchFamily="18" charset="0"/>
                <a:cs typeface="Times New Roman" pitchFamily="18" charset="0"/>
              </a:rPr>
              <a:t/>
            </a:r>
            <a:br>
              <a:rPr lang="en-US"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latin typeface="Times New Roman" pitchFamily="18" charset="0"/>
                <a:cs typeface="Times New Roman" pitchFamily="18" charset="0"/>
              </a:rPr>
            </a:br>
            <a:r>
              <a:rPr lang="en-US" sz="2400" b="1" u="sng" dirty="0">
                <a:ln w="11430"/>
                <a:solidFill>
                  <a:srgbClr val="FA0000"/>
                </a:solidFill>
                <a:effectLst>
                  <a:outerShdw blurRad="38100" dist="38100" dir="2700000" algn="tl">
                    <a:srgbClr val="000000">
                      <a:alpha val="43137"/>
                    </a:srgbClr>
                  </a:outerShdw>
                </a:effectLst>
                <a:latin typeface="Times New Roman" pitchFamily="18" charset="0"/>
                <a:cs typeface="Times New Roman" pitchFamily="18" charset="0"/>
              </a:rPr>
              <a:t>TRƯỜNG TIỂU HỌC NHƠN </a:t>
            </a:r>
            <a:r>
              <a:rPr lang="en-US" sz="2400" b="1" u="sng" dirty="0" smtClean="0">
                <a:ln w="11430"/>
                <a:solidFill>
                  <a:srgbClr val="FA0000"/>
                </a:solidFill>
                <a:effectLst>
                  <a:outerShdw blurRad="38100" dist="38100" dir="2700000" algn="tl">
                    <a:srgbClr val="000000">
                      <a:alpha val="43137"/>
                    </a:srgbClr>
                  </a:outerShdw>
                </a:effectLst>
                <a:latin typeface="Times New Roman" pitchFamily="18" charset="0"/>
                <a:cs typeface="Times New Roman" pitchFamily="18" charset="0"/>
              </a:rPr>
              <a:t>LÝ</a:t>
            </a:r>
            <a:endParaRPr lang="vi-VN" sz="2800" b="1" u="sng" dirty="0">
              <a:ln w="11430"/>
              <a:solidFill>
                <a:srgbClr val="FA0000"/>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1028" name="Picture 2" descr="E:\20181219_163938.jpg"/>
          <p:cNvPicPr>
            <a:picLocks noChangeAspect="1" noChangeArrowheads="1"/>
          </p:cNvPicPr>
          <p:nvPr/>
        </p:nvPicPr>
        <p:blipFill>
          <a:blip r:embed="rId3"/>
          <a:srcRect l="4411"/>
          <a:stretch>
            <a:fillRect/>
          </a:stretch>
        </p:blipFill>
        <p:spPr bwMode="auto">
          <a:xfrm>
            <a:off x="3657600" y="1320800"/>
            <a:ext cx="4724400" cy="3251200"/>
          </a:xfrm>
          <a:prstGeom prst="rect">
            <a:avLst/>
          </a:prstGeom>
          <a:noFill/>
          <a:ln w="9525">
            <a:noFill/>
            <a:miter lim="800000"/>
            <a:headEnd/>
            <a:tailEnd/>
          </a:ln>
        </p:spPr>
      </p:pic>
      <p:sp>
        <p:nvSpPr>
          <p:cNvPr id="4" name="Hình Chữ nhật 6"/>
          <p:cNvSpPr/>
          <p:nvPr/>
        </p:nvSpPr>
        <p:spPr>
          <a:xfrm>
            <a:off x="2438400" y="4667072"/>
            <a:ext cx="7200800" cy="1569660"/>
          </a:xfrm>
          <a:prstGeom prst="rect">
            <a:avLst/>
          </a:prstGeom>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24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CHÀO MỪNG QUÝ THẦY CÔ </a:t>
            </a:r>
          </a:p>
          <a:p>
            <a:pPr algn="ctr">
              <a:defRPr/>
            </a:pPr>
            <a:r>
              <a:rPr lang="en-US" sz="24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ĐẾN DỰ CHUYÊN ĐỀ MÔN TOÁN</a:t>
            </a:r>
          </a:p>
          <a:p>
            <a:pPr algn="ctr">
              <a:defRPr/>
            </a:pPr>
            <a:r>
              <a:rPr lang="en-US" sz="24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KHỐI LỚP 3</a:t>
            </a:r>
          </a:p>
          <a:p>
            <a:pPr algn="ctr">
              <a:defRPr/>
            </a:pPr>
            <a:endParaRPr lang="en-US" sz="24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1030" name="Picture 4" descr="roses_swaying_back_an_a_hb"/>
          <p:cNvPicPr>
            <a:picLocks noChangeAspect="1" noChangeArrowheads="1" noCrop="1"/>
          </p:cNvPicPr>
          <p:nvPr/>
        </p:nvPicPr>
        <p:blipFill>
          <a:blip r:embed="rId4"/>
          <a:srcRect/>
          <a:stretch>
            <a:fillRect/>
          </a:stretch>
        </p:blipFill>
        <p:spPr bwMode="auto">
          <a:xfrm>
            <a:off x="1524000" y="5568950"/>
            <a:ext cx="1905000" cy="1289050"/>
          </a:xfrm>
          <a:prstGeom prst="rect">
            <a:avLst/>
          </a:prstGeom>
          <a:noFill/>
          <a:ln w="9525">
            <a:noFill/>
            <a:miter lim="800000"/>
            <a:headEnd/>
            <a:tailEnd/>
          </a:ln>
        </p:spPr>
      </p:pic>
      <p:graphicFrame>
        <p:nvGraphicFramePr>
          <p:cNvPr id="1026" name="Object 5"/>
          <p:cNvGraphicFramePr>
            <a:graphicFrameLocks noChangeAspect="1"/>
          </p:cNvGraphicFramePr>
          <p:nvPr>
            <p:extLst>
              <p:ext uri="{D42A27DB-BD31-4B8C-83A1-F6EECF244321}">
                <p14:modId xmlns:p14="http://schemas.microsoft.com/office/powerpoint/2010/main" val="1261744204"/>
              </p:ext>
            </p:extLst>
          </p:nvPr>
        </p:nvGraphicFramePr>
        <p:xfrm>
          <a:off x="4872037" y="5783164"/>
          <a:ext cx="2295525" cy="1219200"/>
        </p:xfrm>
        <a:graphic>
          <a:graphicData uri="http://schemas.openxmlformats.org/presentationml/2006/ole">
            <mc:AlternateContent xmlns:mc="http://schemas.openxmlformats.org/markup-compatibility/2006">
              <mc:Choice xmlns:v="urn:schemas-microsoft-com:vml" Requires="v">
                <p:oleObj spid="_x0000_s1028" name="Clip" r:id="rId5" imgW="4435200" imgH="3328560" progId="">
                  <p:embed/>
                </p:oleObj>
              </mc:Choice>
              <mc:Fallback>
                <p:oleObj name="Clip" r:id="rId5" imgW="4435200" imgH="3328560" progId="">
                  <p:embed/>
                  <p:pic>
                    <p:nvPicPr>
                      <p:cNvPr id="1026"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72037" y="5783164"/>
                        <a:ext cx="2295525" cy="1219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031" name="Picture 3" descr="red_mushroom_hb"/>
          <p:cNvPicPr>
            <a:picLocks noChangeAspect="1" noChangeArrowheads="1" noCrop="1"/>
          </p:cNvPicPr>
          <p:nvPr/>
        </p:nvPicPr>
        <p:blipFill>
          <a:blip r:embed="rId7"/>
          <a:srcRect/>
          <a:stretch>
            <a:fillRect/>
          </a:stretch>
        </p:blipFill>
        <p:spPr bwMode="auto">
          <a:xfrm>
            <a:off x="8382000" y="5494338"/>
            <a:ext cx="2286000" cy="1363662"/>
          </a:xfrm>
          <a:prstGeom prst="rect">
            <a:avLst/>
          </a:prstGeom>
          <a:noFill/>
          <a:ln w="9525">
            <a:noFill/>
            <a:miter lim="800000"/>
            <a:headEnd/>
            <a:tailEnd/>
          </a:ln>
        </p:spPr>
      </p:pic>
      <p:sp>
        <p:nvSpPr>
          <p:cNvPr id="1032" name="AutoShape 5" descr="Káº¿t quáº£ hÃ¬nh áº£nh cho CHÃM NHO"/>
          <p:cNvSpPr>
            <a:spLocks noChangeAspect="1" noChangeArrowheads="1"/>
          </p:cNvSpPr>
          <p:nvPr/>
        </p:nvSpPr>
        <p:spPr bwMode="auto">
          <a:xfrm>
            <a:off x="1673225" y="-144463"/>
            <a:ext cx="304800" cy="304801"/>
          </a:xfrm>
          <a:prstGeom prst="rect">
            <a:avLst/>
          </a:prstGeom>
          <a:noFill/>
          <a:ln w="9525">
            <a:noFill/>
            <a:miter lim="800000"/>
            <a:headEnd/>
            <a:tailEnd/>
          </a:ln>
        </p:spPr>
        <p:txBody>
          <a:bodyPr/>
          <a:lstStyle/>
          <a:p>
            <a:endParaRPr lang="en-US"/>
          </a:p>
        </p:txBody>
      </p:sp>
      <p:sp>
        <p:nvSpPr>
          <p:cNvPr id="1033" name="AutoShape 7" descr="Káº¿t quáº£ hÃ¬nh áº£nh cho CHÃM NHO"/>
          <p:cNvSpPr>
            <a:spLocks noChangeAspect="1" noChangeArrowheads="1"/>
          </p:cNvSpPr>
          <p:nvPr/>
        </p:nvSpPr>
        <p:spPr bwMode="auto">
          <a:xfrm>
            <a:off x="1673225" y="-144463"/>
            <a:ext cx="304800" cy="304801"/>
          </a:xfrm>
          <a:prstGeom prst="rect">
            <a:avLst/>
          </a:prstGeom>
          <a:noFill/>
          <a:ln w="9525">
            <a:noFill/>
            <a:miter lim="800000"/>
            <a:headEnd/>
            <a:tailEnd/>
          </a:ln>
        </p:spPr>
        <p:txBody>
          <a:bodyPr/>
          <a:lstStyle/>
          <a:p>
            <a:endParaRPr lang="en-US"/>
          </a:p>
        </p:txBody>
      </p:sp>
      <p:pic>
        <p:nvPicPr>
          <p:cNvPr id="1034" name="Picture 9" descr="Káº¿t quáº£ hÃ¬nh áº£nh cho CHÃM NHO"/>
          <p:cNvPicPr>
            <a:picLocks noChangeAspect="1" noChangeArrowheads="1"/>
          </p:cNvPicPr>
          <p:nvPr/>
        </p:nvPicPr>
        <p:blipFill>
          <a:blip r:embed="rId8"/>
          <a:srcRect l="10750" t="6667" r="12750" b="10001"/>
          <a:stretch>
            <a:fillRect/>
          </a:stretch>
        </p:blipFill>
        <p:spPr bwMode="auto">
          <a:xfrm>
            <a:off x="9296400" y="0"/>
            <a:ext cx="1371600" cy="1905000"/>
          </a:xfrm>
          <a:prstGeom prst="rect">
            <a:avLst/>
          </a:prstGeom>
          <a:noFill/>
          <a:ln w="9525">
            <a:noFill/>
            <a:miter lim="800000"/>
            <a:headEnd/>
            <a:tailEnd/>
          </a:ln>
        </p:spPr>
      </p:pic>
      <p:pic>
        <p:nvPicPr>
          <p:cNvPr id="1035" name="Picture 9" descr="Káº¿t quáº£ hÃ¬nh áº£nh cho CHÃM NHO"/>
          <p:cNvPicPr>
            <a:picLocks noChangeAspect="1" noChangeArrowheads="1"/>
          </p:cNvPicPr>
          <p:nvPr/>
        </p:nvPicPr>
        <p:blipFill>
          <a:blip r:embed="rId8"/>
          <a:srcRect l="10750" t="6667" r="12750" b="10001"/>
          <a:stretch>
            <a:fillRect/>
          </a:stretch>
        </p:blipFill>
        <p:spPr bwMode="auto">
          <a:xfrm>
            <a:off x="1524000" y="0"/>
            <a:ext cx="1371600" cy="1905000"/>
          </a:xfrm>
          <a:prstGeom prst="rect">
            <a:avLst/>
          </a:prstGeom>
          <a:noFill/>
          <a:ln w="9525">
            <a:noFill/>
            <a:miter lim="800000"/>
            <a:headEnd/>
            <a:tailEnd/>
          </a:ln>
        </p:spPr>
      </p:pic>
    </p:spTree>
    <p:extLst>
      <p:ext uri="{BB962C8B-B14F-4D97-AF65-F5344CB8AC3E}">
        <p14:creationId xmlns:p14="http://schemas.microsoft.com/office/powerpoint/2010/main" val="387257495"/>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510B3BA0-F499-D865-CA62-E9DD57406FCD}"/>
              </a:ext>
            </a:extLst>
          </p:cNvPr>
          <p:cNvSpPr txBox="1"/>
          <p:nvPr/>
        </p:nvSpPr>
        <p:spPr>
          <a:xfrm>
            <a:off x="0" y="104886"/>
            <a:ext cx="9485745" cy="6283964"/>
          </a:xfrm>
          <a:prstGeom prst="rect">
            <a:avLst/>
          </a:prstGeom>
          <a:noFill/>
        </p:spPr>
        <p:txBody>
          <a:bodyPr wrap="square">
            <a:spAutoFit/>
          </a:bodyPr>
          <a:lstStyle/>
          <a:p>
            <a:pPr algn="just">
              <a:lnSpc>
                <a:spcPct val="115000"/>
              </a:lnSpc>
              <a:spcAft>
                <a:spcPts val="800"/>
              </a:spcAft>
            </a:pPr>
            <a:r>
              <a:rPr lang="en-US" sz="2200" b="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3. </a:t>
            </a:r>
            <a:r>
              <a:rPr lang="en-US" sz="2200" b="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en-US" sz="2200" b="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số</a:t>
            </a:r>
            <a:r>
              <a:rPr lang="en-US" sz="2200" b="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k</a:t>
            </a:r>
            <a:r>
              <a:rPr lang="vi-VN" sz="2200" b="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ỹ năng hướng dẫn, hỗ trợ học sin</a:t>
            </a:r>
            <a:r>
              <a:rPr lang="en-US" sz="2200" b="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h </a:t>
            </a:r>
            <a:r>
              <a:rPr lang="en-US" sz="2200" b="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2200" b="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tập</a:t>
            </a:r>
            <a:r>
              <a:rPr lang="vi-VN" sz="2200" b="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cá nhân, cặp</a:t>
            </a:r>
            <a:r>
              <a:rPr lang="en-US" sz="2200" b="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đôi</a:t>
            </a:r>
            <a:r>
              <a:rPr lang="vi-VN" sz="2200" b="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nhóm, lớp: </a:t>
            </a:r>
            <a:endParaRPr lang="en-US" sz="2200" b="1" kern="1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20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vi-VN" sz="220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Kĩ năng tổ chức trò chơi khởi động: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Để</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tiết</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tốt</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hiệu</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quả</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thì</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g</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iáo viên cần lựa chọn trò chơi khởi động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phù</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nhằm gây hứng thú, tạo tâm thế cho học sinh trước khi vào tiết học và trò chơi lí tưởng nhất là có thể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vừa</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ôn</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lại</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kiến</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bài</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cũ</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vừa</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kết nối được với bài học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mới</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nhằm</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gợi</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em</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tính</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tò</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mò</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khám</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phá</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kiến</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mới</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a:t>
            </a:r>
            <a:endParaRPr lang="en-US" sz="2200" kern="100" spc="1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20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vi-VN" sz="220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Kỹ năng giao việc: </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Cần lưu ý</a:t>
            </a:r>
            <a:r>
              <a:rPr lang="vi-VN" sz="2200" i="1"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giao những việc gì? Giao việc khi nào? Giao việc để làm gì?</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Giao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phù</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từng</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đối</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tượng</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sinh</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a:t>
            </a:r>
            <a:endParaRPr lang="en-US" sz="2200" kern="1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20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220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Kĩ năng tổ chức cho học sinh làm việc: </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Tổ chức làm việc như thế nào? Tổ chức làm việc khi nào? Tổ chức làm việc để làm gì? </a:t>
            </a:r>
            <a:endParaRPr lang="en-US" sz="2200" kern="100" spc="1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20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220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Kĩ năng hướng dẫn, hỗ trợ học sinh: </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Kỹ năng hỗ trợ cá nhân, hỗ trợ nhóm, hỗ trợ để làm gì? Hỗ trợ khi nào? (</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Khi h</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ọc sinh gặp khó khăn, </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GV </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không trả lời trực tiếp mà đặt câu hỏi</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gợi</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ý </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cho học sinh tự trả lời.</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marL="742950" indent="-285750" algn="just">
              <a:lnSpc>
                <a:spcPct val="115000"/>
              </a:lnSpc>
              <a:spcAft>
                <a:spcPts val="800"/>
              </a:spcAft>
              <a:buFontTx/>
              <a:buChar char="-"/>
              <a:tabLst>
                <a:tab pos="540385" algn="l"/>
              </a:tabLst>
            </a:pPr>
            <a:endParaRPr lang="en-US" sz="1400" kern="1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358648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2BD3A7CB-1E0E-929B-E267-6EA6DC8333B1}"/>
              </a:ext>
            </a:extLst>
          </p:cNvPr>
          <p:cNvSpPr txBox="1"/>
          <p:nvPr/>
        </p:nvSpPr>
        <p:spPr>
          <a:xfrm>
            <a:off x="129309" y="99985"/>
            <a:ext cx="11924146" cy="6673302"/>
          </a:xfrm>
          <a:prstGeom prst="rect">
            <a:avLst/>
          </a:prstGeom>
          <a:noFill/>
        </p:spPr>
        <p:txBody>
          <a:bodyPr wrap="square">
            <a:spAutoFit/>
          </a:bodyPr>
          <a:lstStyle/>
          <a:p>
            <a:pPr algn="just">
              <a:lnSpc>
                <a:spcPct val="115000"/>
              </a:lnSpc>
              <a:spcAft>
                <a:spcPts val="800"/>
              </a:spcAft>
            </a:pPr>
            <a:r>
              <a:rPr lang="vi-VN" sz="2200"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220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Kỹ năng kiểm soát, đánh giá hoạt động của học sinh</a:t>
            </a:r>
            <a:r>
              <a:rPr lang="en-US" sz="220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2200"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Đánh</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giá</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mức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độ</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hứng</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thú</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tập</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sinh</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Kiểm soát, đánh giá để xem học sinh đã học như thế nào và kết quả học tập học sinh đã chiếm lĩnh được kiến thức hay chưa? Còn gì khó khăn? Đặc biệt với các em chưa hoàn thành bài tập cần đưa ra biện pháp hỗ trợ và kiểm soát hoạt động tự học của các em đến khi nào các em hoàn thành bài tập</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vi-VN" sz="220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Kỹ năng quản lý trong lớp học, tổ chức cho </a:t>
            </a:r>
            <a:r>
              <a:rPr lang="en-US" sz="220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ban </a:t>
            </a:r>
            <a:r>
              <a:rPr lang="en-US" sz="2200"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cán</a:t>
            </a:r>
            <a:r>
              <a:rPr lang="en-US" sz="220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sự</a:t>
            </a:r>
            <a:r>
              <a:rPr lang="en-US" sz="220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lớp</a:t>
            </a:r>
            <a:r>
              <a:rPr lang="vi-VN" sz="220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làm việc</a:t>
            </a:r>
            <a:r>
              <a:rPr lang="en-US" sz="2200"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Quản lý những gì? </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Quản lý hoạt động của cá nhân, cặp đôi, nhóm</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 Quản lý khi nào? </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Quản lý hoạt động trong suốt thời gian học tập</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 Quản lý để làm gì? </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Để đánh giá và điều chỉnh phương pháp dạy học, tạo cơ hội cho </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ban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cán</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sự</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lớp</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 làm việc, giáo viên không làm thay học sinh.</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vi-VN" sz="220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Kỹ năng quan sát</a:t>
            </a:r>
            <a:r>
              <a:rPr lang="en-US" sz="220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2200"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(Quan sát những gì? Quan sát khi nào? Quan sát để làm gì?). </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vi-VN" sz="220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Kỹ năng phát huy khả năng sáng tạo của học sinh</a:t>
            </a:r>
            <a:r>
              <a:rPr lang="en-US" sz="2200"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T</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ạo cơ hội cho học sinh phát huy tính sáng tạo của bản thân, giáo viên cần quan tâm đến những đề xuất của học sinh.</a:t>
            </a:r>
            <a:endParaRPr lang="en-US" sz="2200" kern="100" spc="1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vi-VN" sz="220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Kỹ năng ứng xử với học sinh; tôn trọng tiến độ học tập của học sinh:</a:t>
            </a:r>
            <a:r>
              <a:rPr lang="vi-VN" sz="2200"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Trong dạy học, giáo viên cần chấp nhận và tôn trọng tiến độ và nhịp độ học của học sinh. Với học sinh có năng khiếu, năng lực học tốt giáo viên cần quan tâm động viên, khích lệ tạo cơ hội cho các em phát triển hơn. </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V</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ới học sinh có khó khăn trong học tập cần động viên, hỗ trợ, giúp đỡ để các em hoàn thành nội dung bài học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Aft>
                <a:spcPts val="800"/>
              </a:spcAft>
              <a:buFontTx/>
              <a:buChar char="-"/>
            </a:pPr>
            <a:endParaRPr lang="en-US" sz="1400" kern="1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298489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D1235C0F-CD4E-F12A-66F7-750AF71AA4D1}"/>
              </a:ext>
            </a:extLst>
          </p:cNvPr>
          <p:cNvSpPr txBox="1"/>
          <p:nvPr/>
        </p:nvSpPr>
        <p:spPr>
          <a:xfrm>
            <a:off x="93134" y="473558"/>
            <a:ext cx="9198648" cy="4589462"/>
          </a:xfrm>
          <a:prstGeom prst="rect">
            <a:avLst/>
          </a:prstGeom>
          <a:noFill/>
        </p:spPr>
        <p:txBody>
          <a:bodyPr wrap="square">
            <a:spAutoFit/>
          </a:bodyPr>
          <a:lstStyle/>
          <a:p>
            <a:pPr algn="just">
              <a:lnSpc>
                <a:spcPct val="107000"/>
              </a:lnSpc>
              <a:spcAft>
                <a:spcPts val="625"/>
              </a:spcAft>
            </a:pPr>
            <a:r>
              <a:rPr lang="en-US" sz="2200" b="1" kern="1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III. </a:t>
            </a:r>
            <a:r>
              <a:rPr lang="en-US" sz="2200" b="1" kern="10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200" b="1" kern="1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2200" b="1" kern="1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625"/>
              </a:spcAft>
            </a:pP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góp</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triển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HS,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quá</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dạy</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GV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HS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cặp</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đôi</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nhóm</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hay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lớp</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cùng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xét</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xét</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sản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hay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nhóm</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qua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HS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chiếm</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lĩnh</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rèn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kĩ</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thiết</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trách</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nhiệm</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cùng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sẵn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huyết</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nghề</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nghiệp</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thương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HS,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đổi</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mới</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soạn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kế</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hoạch</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dạy</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dạy</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môn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giúp</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HS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bộ</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góp</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nâng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cao</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lượng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giáo</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Đổi</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mới</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pháp</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dạy</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pháp</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đánh</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kiện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khả</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dù</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nhỏ</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nhất</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góp</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triển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pPr>
            <a:r>
              <a:rPr lang="nl-NL" sz="2200" b="1" ker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904304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5B28BE78-A04F-6457-DBD1-AF40A7399372}"/>
              </a:ext>
            </a:extLst>
          </p:cNvPr>
          <p:cNvSpPr txBox="1"/>
          <p:nvPr/>
        </p:nvSpPr>
        <p:spPr>
          <a:xfrm>
            <a:off x="378691" y="0"/>
            <a:ext cx="11342253" cy="6719788"/>
          </a:xfrm>
          <a:prstGeom prst="rect">
            <a:avLst/>
          </a:prstGeom>
          <a:noFill/>
        </p:spPr>
        <p:txBody>
          <a:bodyPr wrap="square">
            <a:spAutoFit/>
          </a:bodyPr>
          <a:lstStyle/>
          <a:p>
            <a:pPr>
              <a:spcAft>
                <a:spcPts val="800"/>
              </a:spcAft>
            </a:pPr>
            <a:r>
              <a:rPr lang="nl-NL" sz="2200"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IV. Kế hoạch bài dạy minh hoạ:</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800"/>
              </a:spcAft>
            </a:pPr>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Môn: Toán</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800"/>
              </a:spcAft>
            </a:pPr>
            <a:r>
              <a:rPr lang="nl-NL" sz="22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Tiết: 126</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spcAft>
                <a:spcPts val="800"/>
              </a:spcAft>
            </a:pPr>
            <a:r>
              <a:rPr lang="nl-NL" sz="2200"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Bài 80: TIỀN VIỆT NAM</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800"/>
              </a:spcAft>
            </a:pPr>
            <a:r>
              <a:rPr lang="nl-NL" sz="2200"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 YÊU CẦU CẦN ĐẠT:</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800"/>
              </a:spcAft>
            </a:pPr>
            <a:r>
              <a:rPr lang="nl-NL" sz="2200"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1. Kiến thức</a:t>
            </a:r>
            <a:r>
              <a:rPr lang="nl-NL" sz="2200" b="1"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800"/>
              </a:spcAft>
            </a:pPr>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 Nhận biết các mệnh giá của tiền Việt Nam trong phạm vi 100 000.</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800"/>
              </a:spcAft>
            </a:pPr>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 Biết sử dụng tiền trong một số hoạt động như trao đổi, thanh toán. Biết xác định giá cả hàng hóa và cách mua sắm đơn giản. Vận dụng giải quyết các vấn đề thực tế trong cuộc sống.</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800"/>
              </a:spcAft>
            </a:pPr>
            <a:r>
              <a:rPr lang="en-US" sz="2200"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2. </a:t>
            </a:r>
            <a:r>
              <a:rPr lang="en-US" sz="2200" b="1"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200"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800"/>
              </a:spcAft>
            </a:pP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chủ</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Chủ</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tìm</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lắng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nghe</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trả</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800"/>
              </a:spcAft>
            </a:pP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giải</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quyết</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sáng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Tham</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tích</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cực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trò</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chơi</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vận</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800"/>
              </a:spcAft>
            </a:pP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giao</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tiếp</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tốt</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nhiệm</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vụ</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nhóm</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800"/>
              </a:spcAft>
            </a:pPr>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 Phát triển năng lực lập luận, tư duy toán học và năng lực giao tiếp toán học.</a:t>
            </a:r>
          </a:p>
          <a:p>
            <a:pPr marL="285750" indent="-285750" algn="just">
              <a:spcAft>
                <a:spcPts val="800"/>
              </a:spcAft>
              <a:buFontTx/>
              <a:buChar char="-"/>
            </a:pPr>
            <a:endParaRPr lang="en-US" sz="14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437009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45B87210-7BD6-A585-99C9-C273176FB1CB}"/>
              </a:ext>
            </a:extLst>
          </p:cNvPr>
          <p:cNvSpPr txBox="1"/>
          <p:nvPr/>
        </p:nvSpPr>
        <p:spPr>
          <a:xfrm>
            <a:off x="314036" y="665018"/>
            <a:ext cx="9236364" cy="4180760"/>
          </a:xfrm>
          <a:prstGeom prst="rect">
            <a:avLst/>
          </a:prstGeom>
          <a:noFill/>
        </p:spPr>
        <p:txBody>
          <a:bodyPr wrap="square">
            <a:spAutoFit/>
          </a:bodyPr>
          <a:lstStyle/>
          <a:p>
            <a:pPr algn="just">
              <a:lnSpc>
                <a:spcPct val="115000"/>
              </a:lnSpc>
              <a:spcAft>
                <a:spcPts val="800"/>
              </a:spcAft>
            </a:pPr>
            <a:r>
              <a:rPr lang="en-US" sz="2200"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3. </a:t>
            </a:r>
            <a:r>
              <a:rPr lang="en-US" sz="2200" b="1"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sz="2200"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2200" b="1"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ái</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giúp</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đỡ</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lẫn</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nhóm</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hoàn</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nhiệm</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vụ</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chăm</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Chăm</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suy</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nghĩ</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trả</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hỏi</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tốt</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trách</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nhiệm</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Giữ</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trật</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lắng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nghe</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nghiêm</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túc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200"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II. ĐỒ DÙNG DẠY HỌC: </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200" b="1" kern="0" dirty="0">
                <a:effectLst/>
                <a:latin typeface="Times New Roman" panose="02020603050405020304" pitchFamily="18" charset="0"/>
                <a:ea typeface="Times New Roman" panose="02020603050405020304" pitchFamily="18" charset="0"/>
                <a:cs typeface="Times New Roman" panose="02020603050405020304" pitchFamily="18" charset="0"/>
              </a:rPr>
              <a:t>1. </a:t>
            </a:r>
            <a:r>
              <a:rPr lang="en-US" sz="2200" b="1" kern="0" dirty="0" err="1">
                <a:effectLst/>
                <a:latin typeface="Times New Roman" panose="02020603050405020304" pitchFamily="18" charset="0"/>
                <a:ea typeface="Times New Roman" panose="02020603050405020304" pitchFamily="18" charset="0"/>
                <a:cs typeface="Times New Roman" panose="02020603050405020304" pitchFamily="18" charset="0"/>
              </a:rPr>
              <a:t>Giáo</a:t>
            </a:r>
            <a:r>
              <a:rPr lang="en-US" sz="2200" b="1"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0" dirty="0" err="1">
                <a:effectLst/>
                <a:latin typeface="Times New Roman" panose="02020603050405020304" pitchFamily="18" charset="0"/>
                <a:ea typeface="Times New Roman" panose="02020603050405020304" pitchFamily="18" charset="0"/>
                <a:cs typeface="Times New Roman" panose="02020603050405020304" pitchFamily="18" charset="0"/>
              </a:rPr>
              <a:t>viên</a:t>
            </a:r>
            <a:r>
              <a:rPr lang="en-US" sz="2200" b="1" kern="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Kế</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hoạch</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dạy</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giảng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Power point.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tờ</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tiền</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VN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đủ</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mệnh</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ảnh</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chuẩn</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trò</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chơi</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200" b="1" kern="0" dirty="0">
                <a:effectLst/>
                <a:latin typeface="Times New Roman" panose="02020603050405020304" pitchFamily="18" charset="0"/>
                <a:ea typeface="Times New Roman" panose="02020603050405020304" pitchFamily="18" charset="0"/>
                <a:cs typeface="Times New Roman" panose="02020603050405020304" pitchFamily="18" charset="0"/>
              </a:rPr>
              <a:t>2. </a:t>
            </a:r>
            <a:r>
              <a:rPr lang="en-US" sz="2200" b="1" kern="0"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b="1"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0" dirty="0" err="1">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200" b="1" kern="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SGK,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vở</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BT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vở</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ghi</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344888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 xmlns:a16="http://schemas.microsoft.com/office/drawing/2014/main" id="{C0EF8A77-461A-6537-C26D-E1837F490C21}"/>
              </a:ext>
            </a:extLst>
          </p:cNvPr>
          <p:cNvGraphicFramePr>
            <a:graphicFrameLocks noGrp="1"/>
          </p:cNvGraphicFramePr>
          <p:nvPr>
            <p:extLst>
              <p:ext uri="{D42A27DB-BD31-4B8C-83A1-F6EECF244321}">
                <p14:modId xmlns:p14="http://schemas.microsoft.com/office/powerpoint/2010/main" val="3859169434"/>
              </p:ext>
            </p:extLst>
          </p:nvPr>
        </p:nvGraphicFramePr>
        <p:xfrm>
          <a:off x="175490" y="725989"/>
          <a:ext cx="11190599" cy="7694676"/>
        </p:xfrm>
        <a:graphic>
          <a:graphicData uri="http://schemas.openxmlformats.org/drawingml/2006/table">
            <a:tbl>
              <a:tblPr firstRow="1" firstCol="1" lastRow="1" lastCol="1" bandRow="1" bandCol="1"/>
              <a:tblGrid>
                <a:gridCol w="5464053">
                  <a:extLst>
                    <a:ext uri="{9D8B030D-6E8A-4147-A177-3AD203B41FA5}">
                      <a16:colId xmlns="" xmlns:a16="http://schemas.microsoft.com/office/drawing/2014/main" val="2812714509"/>
                    </a:ext>
                  </a:extLst>
                </a:gridCol>
                <a:gridCol w="5726546">
                  <a:extLst>
                    <a:ext uri="{9D8B030D-6E8A-4147-A177-3AD203B41FA5}">
                      <a16:colId xmlns="" xmlns:a16="http://schemas.microsoft.com/office/drawing/2014/main" val="317336221"/>
                    </a:ext>
                  </a:extLst>
                </a:gridCol>
              </a:tblGrid>
              <a:tr h="249562">
                <a:tc>
                  <a:txBody>
                    <a:bodyPr/>
                    <a:lstStyle/>
                    <a:p>
                      <a:pPr algn="ctr">
                        <a:lnSpc>
                          <a:spcPct val="115000"/>
                        </a:lnSpc>
                        <a:spcAft>
                          <a:spcPts val="800"/>
                        </a:spcAft>
                      </a:pPr>
                      <a:r>
                        <a:rPr lang="nl-NL" sz="2200" b="1" kern="0" dirty="0">
                          <a:effectLst/>
                          <a:latin typeface="Times New Roman" panose="02020603050405020304" pitchFamily="18" charset="0"/>
                          <a:ea typeface="Times New Roman" panose="02020603050405020304" pitchFamily="18" charset="0"/>
                          <a:cs typeface="Times New Roman" panose="02020603050405020304" pitchFamily="18" charset="0"/>
                        </a:rPr>
                        <a:t>Hoạt động của giáo viên</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a:lnSpc>
                          <a:spcPct val="115000"/>
                        </a:lnSpc>
                        <a:spcAft>
                          <a:spcPts val="800"/>
                        </a:spcAft>
                      </a:pPr>
                      <a:r>
                        <a:rPr lang="nl-NL" sz="2200" b="1" kern="0">
                          <a:effectLst/>
                          <a:latin typeface="Times New Roman" panose="02020603050405020304" pitchFamily="18" charset="0"/>
                          <a:ea typeface="Times New Roman" panose="02020603050405020304" pitchFamily="18" charset="0"/>
                          <a:cs typeface="Times New Roman" panose="02020603050405020304" pitchFamily="18" charset="0"/>
                        </a:rPr>
                        <a:t>Hoạt động của học sinh</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 xmlns:a16="http://schemas.microsoft.com/office/drawing/2014/main" val="1765464113"/>
                  </a:ext>
                </a:extLst>
              </a:tr>
              <a:tr h="4920341">
                <a:tc>
                  <a:txBody>
                    <a:bodyPr/>
                    <a:lstStyle/>
                    <a:p>
                      <a:r>
                        <a:rPr lang="nl-NL" sz="2200" b="1" kern="1200" dirty="0">
                          <a:solidFill>
                            <a:schemeClr val="tx1"/>
                          </a:solidFill>
                          <a:effectLst/>
                          <a:latin typeface="Times New Roman" panose="02020603050405020304" pitchFamily="18" charset="0"/>
                          <a:ea typeface="+mn-ea"/>
                          <a:cs typeface="Times New Roman" panose="02020603050405020304" pitchFamily="18" charset="0"/>
                        </a:rPr>
                        <a:t>1. </a:t>
                      </a:r>
                      <a:r>
                        <a:rPr lang="nb-NO" sz="2200" b="1" kern="1200" dirty="0">
                          <a:solidFill>
                            <a:schemeClr val="tx1"/>
                          </a:solidFill>
                          <a:effectLst/>
                          <a:latin typeface="Times New Roman" panose="02020603050405020304" pitchFamily="18" charset="0"/>
                          <a:ea typeface="+mn-ea"/>
                          <a:cs typeface="Times New Roman" panose="02020603050405020304" pitchFamily="18" charset="0"/>
                        </a:rPr>
                        <a:t>Hoạt động Khởi động </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r>
                        <a:rPr lang="nl-NL" sz="2200" kern="1200" dirty="0">
                          <a:solidFill>
                            <a:schemeClr val="tx1"/>
                          </a:solidFill>
                          <a:effectLst/>
                          <a:latin typeface="Times New Roman" panose="02020603050405020304" pitchFamily="18" charset="0"/>
                          <a:ea typeface="+mn-ea"/>
                          <a:cs typeface="Times New Roman" panose="02020603050405020304" pitchFamily="18" charset="0"/>
                        </a:rPr>
                        <a:t>* Mục tiêu: </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r>
                        <a:rPr lang="nl-NL" sz="2200" kern="1200" dirty="0">
                          <a:solidFill>
                            <a:schemeClr val="tx1"/>
                          </a:solidFill>
                          <a:effectLst/>
                          <a:latin typeface="Times New Roman" panose="02020603050405020304" pitchFamily="18" charset="0"/>
                          <a:ea typeface="+mn-ea"/>
                          <a:cs typeface="Times New Roman" panose="02020603050405020304" pitchFamily="18" charset="0"/>
                        </a:rPr>
                        <a:t>- Tạo không khí vui vẻ, phấn khởi trước giờ học.</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r>
                        <a:rPr lang="nl-NL" sz="2200" kern="1200" dirty="0">
                          <a:solidFill>
                            <a:schemeClr val="tx1"/>
                          </a:solidFill>
                          <a:effectLst/>
                          <a:latin typeface="Times New Roman" panose="02020603050405020304" pitchFamily="18" charset="0"/>
                          <a:ea typeface="+mn-ea"/>
                          <a:cs typeface="Times New Roman" panose="02020603050405020304" pitchFamily="18" charset="0"/>
                        </a:rPr>
                        <a:t>- Kiểm tra kiến thức đã học của HS ở bài trước.</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pPr marL="0" algn="just">
                        <a:lnSpc>
                          <a:spcPct val="120000"/>
                        </a:lnSpc>
                        <a:spcAft>
                          <a:spcPts val="0"/>
                        </a:spcAft>
                      </a:pPr>
                      <a:r>
                        <a:rPr lang="nl-NL" sz="2200" kern="1200" dirty="0">
                          <a:solidFill>
                            <a:schemeClr val="tx1"/>
                          </a:solidFill>
                          <a:effectLst/>
                          <a:latin typeface="Times New Roman" panose="02020603050405020304" pitchFamily="18" charset="0"/>
                          <a:ea typeface="+mn-ea"/>
                          <a:cs typeface="Times New Roman" panose="02020603050405020304" pitchFamily="18" charset="0"/>
                        </a:rPr>
                        <a:t>* Cách tiến hành:</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nl-NL" sz="2200" kern="1200" dirty="0">
                          <a:solidFill>
                            <a:schemeClr val="tx1"/>
                          </a:solidFill>
                          <a:effectLst/>
                          <a:latin typeface="Times New Roman" panose="02020603050405020304" pitchFamily="18" charset="0"/>
                          <a:ea typeface="+mn-ea"/>
                          <a:cs typeface="Times New Roman" panose="02020603050405020304" pitchFamily="18" charset="0"/>
                        </a:rPr>
                        <a:t>- HS hát và nhún theo nhịp bài: Tiền lì xì để làm gì?</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r>
                        <a:rPr lang="nl-NL" sz="2200" kern="1200" dirty="0">
                          <a:solidFill>
                            <a:schemeClr val="tx1"/>
                          </a:solidFill>
                          <a:effectLst/>
                          <a:latin typeface="Times New Roman" panose="02020603050405020304" pitchFamily="18" charset="0"/>
                          <a:ea typeface="+mn-ea"/>
                          <a:cs typeface="Times New Roman" panose="02020603050405020304" pitchFamily="18" charset="0"/>
                        </a:rPr>
                        <a:t>- Kiểm tra kiến thức cũ:</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r>
                        <a:rPr lang="en-US" sz="2200" b="1" i="1" kern="1200" dirty="0" err="1">
                          <a:solidFill>
                            <a:schemeClr val="tx1"/>
                          </a:solidFill>
                          <a:effectLst/>
                          <a:latin typeface="Times New Roman" panose="02020603050405020304" pitchFamily="18" charset="0"/>
                          <a:ea typeface="+mn-ea"/>
                          <a:cs typeface="Times New Roman" panose="02020603050405020304" pitchFamily="18" charset="0"/>
                        </a:rPr>
                        <a:t>Bài</a:t>
                      </a:r>
                      <a:r>
                        <a:rPr lang="en-US" sz="2200" b="1" i="1" kern="1200" dirty="0">
                          <a:solidFill>
                            <a:schemeClr val="tx1"/>
                          </a:solidFill>
                          <a:effectLst/>
                          <a:latin typeface="Times New Roman" panose="02020603050405020304" pitchFamily="18" charset="0"/>
                          <a:ea typeface="+mn-ea"/>
                          <a:cs typeface="Times New Roman" panose="02020603050405020304" pitchFamily="18" charset="0"/>
                        </a:rPr>
                        <a:t> </a:t>
                      </a:r>
                      <a:r>
                        <a:rPr lang="en-US" sz="2200" b="1" i="1" kern="1200" dirty="0" err="1">
                          <a:solidFill>
                            <a:schemeClr val="tx1"/>
                          </a:solidFill>
                          <a:effectLst/>
                          <a:latin typeface="Times New Roman" panose="02020603050405020304" pitchFamily="18" charset="0"/>
                          <a:ea typeface="+mn-ea"/>
                          <a:cs typeface="Times New Roman" panose="02020603050405020304" pitchFamily="18" charset="0"/>
                        </a:rPr>
                        <a:t>tập</a:t>
                      </a:r>
                      <a:r>
                        <a:rPr lang="en-US" sz="2200" b="1" i="1" kern="1200" dirty="0">
                          <a:solidFill>
                            <a:schemeClr val="tx1"/>
                          </a:solidFill>
                          <a:effectLst/>
                          <a:latin typeface="Times New Roman" panose="02020603050405020304" pitchFamily="18" charset="0"/>
                          <a:ea typeface="+mn-ea"/>
                          <a:cs typeface="Times New Roman" panose="02020603050405020304" pitchFamily="18" charset="0"/>
                        </a:rPr>
                        <a:t>:</a:t>
                      </a:r>
                      <a:r>
                        <a:rPr lang="en-US" sz="2200" i="1" kern="1200" dirty="0">
                          <a:solidFill>
                            <a:schemeClr val="tx1"/>
                          </a:solidFill>
                          <a:effectLst/>
                          <a:latin typeface="Times New Roman" panose="02020603050405020304" pitchFamily="18" charset="0"/>
                          <a:ea typeface="+mn-ea"/>
                          <a:cs typeface="Times New Roman" panose="02020603050405020304" pitchFamily="18" charset="0"/>
                        </a:rPr>
                        <a:t> </a:t>
                      </a:r>
                      <a:r>
                        <a:rPr lang="en-US" sz="2200" kern="1200" dirty="0" err="1">
                          <a:solidFill>
                            <a:schemeClr val="tx1"/>
                          </a:solidFill>
                          <a:effectLst/>
                          <a:latin typeface="Times New Roman" panose="02020603050405020304" pitchFamily="18" charset="0"/>
                          <a:ea typeface="+mn-ea"/>
                          <a:cs typeface="Times New Roman" panose="02020603050405020304" pitchFamily="18" charset="0"/>
                        </a:rPr>
                        <a:t>Chọn</a:t>
                      </a:r>
                      <a:r>
                        <a:rPr lang="en-US" sz="22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200" kern="1200" dirty="0" err="1">
                          <a:solidFill>
                            <a:schemeClr val="tx1"/>
                          </a:solidFill>
                          <a:effectLst/>
                          <a:latin typeface="Times New Roman" panose="02020603050405020304" pitchFamily="18" charset="0"/>
                          <a:ea typeface="+mn-ea"/>
                          <a:cs typeface="Times New Roman" panose="02020603050405020304" pitchFamily="18" charset="0"/>
                        </a:rPr>
                        <a:t>kết</a:t>
                      </a:r>
                      <a:r>
                        <a:rPr lang="en-US" sz="22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200" kern="1200" dirty="0" err="1">
                          <a:solidFill>
                            <a:schemeClr val="tx1"/>
                          </a:solidFill>
                          <a:effectLst/>
                          <a:latin typeface="Times New Roman" panose="02020603050405020304" pitchFamily="18" charset="0"/>
                          <a:ea typeface="+mn-ea"/>
                          <a:cs typeface="Times New Roman" panose="02020603050405020304" pitchFamily="18" charset="0"/>
                        </a:rPr>
                        <a:t>quả</a:t>
                      </a:r>
                      <a:r>
                        <a:rPr lang="en-US" sz="22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200" kern="1200" dirty="0" err="1">
                          <a:solidFill>
                            <a:schemeClr val="tx1"/>
                          </a:solidFill>
                          <a:effectLst/>
                          <a:latin typeface="Times New Roman" panose="02020603050405020304" pitchFamily="18" charset="0"/>
                          <a:ea typeface="+mn-ea"/>
                          <a:cs typeface="Times New Roman" panose="02020603050405020304" pitchFamily="18" charset="0"/>
                        </a:rPr>
                        <a:t>đúng</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pPr algn="ctr"/>
                      <a:r>
                        <a:rPr lang="en-US" sz="2200" kern="1200" dirty="0">
                          <a:solidFill>
                            <a:schemeClr val="tx1"/>
                          </a:solidFill>
                          <a:effectLst/>
                          <a:latin typeface="Times New Roman" panose="02020603050405020304" pitchFamily="18" charset="0"/>
                          <a:ea typeface="+mn-ea"/>
                          <a:cs typeface="Times New Roman" panose="02020603050405020304" pitchFamily="18" charset="0"/>
                        </a:rPr>
                        <a:t>89 610 – 807 = ?</a:t>
                      </a:r>
                    </a:p>
                    <a:p>
                      <a:pPr lvl="0" algn="ctr"/>
                      <a:r>
                        <a:rPr lang="en-US" sz="2200" kern="1200" dirty="0">
                          <a:solidFill>
                            <a:schemeClr val="tx1"/>
                          </a:solidFill>
                          <a:effectLst/>
                          <a:latin typeface="Times New Roman" panose="02020603050405020304" pitchFamily="18" charset="0"/>
                          <a:ea typeface="+mn-ea"/>
                          <a:cs typeface="Times New Roman" panose="02020603050405020304" pitchFamily="18" charset="0"/>
                        </a:rPr>
                        <a:t>88 813   </a:t>
                      </a:r>
                    </a:p>
                    <a:p>
                      <a:pPr lvl="0" algn="ctr"/>
                      <a:r>
                        <a:rPr lang="en-US" sz="2200" kern="1200" dirty="0">
                          <a:solidFill>
                            <a:schemeClr val="tx1"/>
                          </a:solidFill>
                          <a:effectLst/>
                          <a:latin typeface="Times New Roman" panose="02020603050405020304" pitchFamily="18" charset="0"/>
                          <a:ea typeface="+mn-ea"/>
                          <a:cs typeface="Times New Roman" panose="02020603050405020304" pitchFamily="18" charset="0"/>
                        </a:rPr>
                        <a:t>89 813</a:t>
                      </a:r>
                    </a:p>
                    <a:p>
                      <a:pPr lvl="0" algn="ctr"/>
                      <a:r>
                        <a:rPr lang="en-US" sz="2200" kern="1200" dirty="0">
                          <a:solidFill>
                            <a:schemeClr val="tx1"/>
                          </a:solidFill>
                          <a:effectLst/>
                          <a:latin typeface="Times New Roman" panose="02020603050405020304" pitchFamily="18" charset="0"/>
                          <a:ea typeface="+mn-ea"/>
                          <a:cs typeface="Times New Roman" panose="02020603050405020304" pitchFamily="18" charset="0"/>
                        </a:rPr>
                        <a:t>88 803</a:t>
                      </a:r>
                    </a:p>
                    <a:p>
                      <a:r>
                        <a:rPr lang="nl-NL" sz="2200" kern="1200" dirty="0">
                          <a:solidFill>
                            <a:schemeClr val="tx1"/>
                          </a:solidFill>
                          <a:effectLst/>
                          <a:latin typeface="Times New Roman" panose="02020603050405020304" pitchFamily="18" charset="0"/>
                          <a:ea typeface="+mn-ea"/>
                          <a:cs typeface="Times New Roman" panose="02020603050405020304" pitchFamily="18" charset="0"/>
                        </a:rPr>
                        <a:t>- Giới thiệu bài mới: Cho HS quan sát tranh và dẫn dắt vào bài.</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r>
                        <a:rPr lang="nl-NL" sz="2200" kern="1200" dirty="0">
                          <a:solidFill>
                            <a:schemeClr val="tx1"/>
                          </a:solidFill>
                          <a:effectLst/>
                          <a:latin typeface="Times New Roman" panose="02020603050405020304" pitchFamily="18" charset="0"/>
                          <a:ea typeface="+mn-ea"/>
                          <a:cs typeface="Times New Roman" panose="02020603050405020304" pitchFamily="18" charset="0"/>
                        </a:rPr>
                        <a:t>- GV ghi bảng, gọi 2 HS đọc tên bài.</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864" marR="15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marL="0" algn="just">
                        <a:lnSpc>
                          <a:spcPct val="120000"/>
                        </a:lnSpc>
                        <a:spcAft>
                          <a:spcPts val="0"/>
                        </a:spcAft>
                      </a:pPr>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endPar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algn="just">
                        <a:lnSpc>
                          <a:spcPct val="120000"/>
                        </a:lnSpc>
                        <a:spcAft>
                          <a:spcPts val="0"/>
                        </a:spcAft>
                      </a:pPr>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20000"/>
                        </a:lnSpc>
                        <a:spcBef>
                          <a:spcPts val="0"/>
                        </a:spcBef>
                        <a:spcAft>
                          <a:spcPts val="0"/>
                        </a:spcAft>
                        <a:buClrTx/>
                        <a:buSzTx/>
                        <a:buFontTx/>
                        <a:buNone/>
                        <a:tabLst/>
                        <a:defRPr/>
                      </a:pPr>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nl-NL" sz="2200" kern="1200" dirty="0">
                          <a:solidFill>
                            <a:schemeClr val="tx1"/>
                          </a:solidFill>
                          <a:effectLst/>
                          <a:latin typeface="Times New Roman" panose="02020603050405020304" pitchFamily="18" charset="0"/>
                          <a:ea typeface="+mn-ea"/>
                          <a:cs typeface="Times New Roman" panose="02020603050405020304" pitchFamily="18" charset="0"/>
                        </a:rPr>
                        <a:t>- HS Nhún theo nhịp</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endParaRPr lang="nl-NL" sz="2200" kern="1200" dirty="0">
                        <a:solidFill>
                          <a:schemeClr val="tx1"/>
                        </a:solidFill>
                        <a:effectLst/>
                        <a:latin typeface="Times New Roman" panose="02020603050405020304" pitchFamily="18" charset="0"/>
                        <a:ea typeface="+mn-ea"/>
                        <a:cs typeface="Times New Roman" panose="02020603050405020304" pitchFamily="18" charset="0"/>
                      </a:endParaRPr>
                    </a:p>
                    <a:p>
                      <a:r>
                        <a:rPr lang="nl-NL" sz="2200" kern="1200" dirty="0">
                          <a:solidFill>
                            <a:schemeClr val="tx1"/>
                          </a:solidFill>
                          <a:effectLst/>
                          <a:latin typeface="Times New Roman" panose="02020603050405020304" pitchFamily="18" charset="0"/>
                          <a:ea typeface="+mn-ea"/>
                          <a:cs typeface="Times New Roman" panose="02020603050405020304" pitchFamily="18" charset="0"/>
                        </a:rPr>
                        <a:t>- HS làm bài và nhận xét</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r>
                        <a:rPr lang="nl-NL" sz="2200" kern="1200" dirty="0">
                          <a:solidFill>
                            <a:schemeClr val="tx1"/>
                          </a:solidFill>
                          <a:effectLst/>
                          <a:latin typeface="Times New Roman" panose="02020603050405020304" pitchFamily="18" charset="0"/>
                          <a:ea typeface="+mn-ea"/>
                          <a:cs typeface="Times New Roman" panose="02020603050405020304" pitchFamily="18" charset="0"/>
                        </a:rPr>
                        <a:t> </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endParaRPr lang="nl-NL" sz="2200" kern="1200" dirty="0">
                        <a:solidFill>
                          <a:schemeClr val="tx1"/>
                        </a:solidFill>
                        <a:effectLst/>
                        <a:latin typeface="Times New Roman" panose="02020603050405020304" pitchFamily="18" charset="0"/>
                        <a:ea typeface="+mn-ea"/>
                        <a:cs typeface="Times New Roman" panose="02020603050405020304" pitchFamily="18" charset="0"/>
                      </a:endParaRPr>
                    </a:p>
                    <a:p>
                      <a:endParaRPr lang="nl-NL" sz="2200" kern="1200" dirty="0">
                        <a:solidFill>
                          <a:schemeClr val="tx1"/>
                        </a:solidFill>
                        <a:effectLst/>
                        <a:latin typeface="Times New Roman" panose="02020603050405020304" pitchFamily="18" charset="0"/>
                        <a:ea typeface="+mn-ea"/>
                        <a:cs typeface="Times New Roman" panose="02020603050405020304" pitchFamily="18" charset="0"/>
                      </a:endParaRPr>
                    </a:p>
                    <a:p>
                      <a:endParaRPr lang="nl-NL" sz="2200" kern="1200" dirty="0">
                        <a:solidFill>
                          <a:schemeClr val="tx1"/>
                        </a:solidFill>
                        <a:effectLst/>
                        <a:latin typeface="Times New Roman" panose="02020603050405020304" pitchFamily="18" charset="0"/>
                        <a:ea typeface="+mn-ea"/>
                        <a:cs typeface="Times New Roman" panose="02020603050405020304" pitchFamily="18" charset="0"/>
                      </a:endParaRPr>
                    </a:p>
                    <a:p>
                      <a:endParaRPr lang="nl-NL" sz="2200" kern="1200" dirty="0">
                        <a:solidFill>
                          <a:schemeClr val="tx1"/>
                        </a:solidFill>
                        <a:effectLst/>
                        <a:latin typeface="Times New Roman" panose="02020603050405020304" pitchFamily="18" charset="0"/>
                        <a:ea typeface="+mn-ea"/>
                        <a:cs typeface="Times New Roman" panose="02020603050405020304" pitchFamily="18" charset="0"/>
                      </a:endParaRPr>
                    </a:p>
                    <a:p>
                      <a:endParaRPr lang="nl-NL" sz="2200" kern="1200" dirty="0">
                        <a:solidFill>
                          <a:schemeClr val="tx1"/>
                        </a:solidFill>
                        <a:effectLst/>
                        <a:latin typeface="Times New Roman" panose="02020603050405020304" pitchFamily="18" charset="0"/>
                        <a:ea typeface="+mn-ea"/>
                        <a:cs typeface="Times New Roman" panose="02020603050405020304" pitchFamily="18" charset="0"/>
                      </a:endParaRPr>
                    </a:p>
                    <a:p>
                      <a:r>
                        <a:rPr lang="nl-NL" sz="2200" kern="1200" dirty="0">
                          <a:solidFill>
                            <a:schemeClr val="tx1"/>
                          </a:solidFill>
                          <a:effectLst/>
                          <a:latin typeface="Times New Roman" panose="02020603050405020304" pitchFamily="18" charset="0"/>
                          <a:ea typeface="+mn-ea"/>
                          <a:cs typeface="Times New Roman" panose="02020603050405020304" pitchFamily="18" charset="0"/>
                        </a:rPr>
                        <a:t>- HS quan sát tranh và trả lời</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r>
                        <a:rPr lang="nl-NL" sz="2200" kern="1200" dirty="0">
                          <a:solidFill>
                            <a:schemeClr val="tx1"/>
                          </a:solidFill>
                          <a:effectLst/>
                          <a:latin typeface="Times New Roman" panose="02020603050405020304" pitchFamily="18" charset="0"/>
                          <a:ea typeface="+mn-ea"/>
                          <a:cs typeface="Times New Roman" panose="02020603050405020304" pitchFamily="18" charset="0"/>
                        </a:rPr>
                        <a:t> </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r>
                        <a:rPr lang="nl-NL" sz="2200" kern="1200" dirty="0">
                          <a:solidFill>
                            <a:schemeClr val="tx1"/>
                          </a:solidFill>
                          <a:effectLst/>
                          <a:latin typeface="Times New Roman" panose="02020603050405020304" pitchFamily="18" charset="0"/>
                          <a:ea typeface="+mn-ea"/>
                          <a:cs typeface="Times New Roman" panose="02020603050405020304" pitchFamily="18" charset="0"/>
                        </a:rPr>
                        <a:t>- 2HS đọc, cả lớp ghi vở</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864" marR="15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 xmlns:a16="http://schemas.microsoft.com/office/drawing/2014/main" val="3871301082"/>
                  </a:ext>
                </a:extLst>
              </a:tr>
            </a:tbl>
          </a:graphicData>
        </a:graphic>
      </p:graphicFrame>
      <p:cxnSp>
        <p:nvCxnSpPr>
          <p:cNvPr id="7" name="Straight Connector 6">
            <a:extLst>
              <a:ext uri="{FF2B5EF4-FFF2-40B4-BE49-F238E27FC236}">
                <a16:creationId xmlns="" xmlns:a16="http://schemas.microsoft.com/office/drawing/2014/main" id="{0A1C5734-4FAB-8CD7-0DAC-1E57B00147B8}"/>
              </a:ext>
            </a:extLst>
          </p:cNvPr>
          <p:cNvCxnSpPr>
            <a:cxnSpLocks/>
          </p:cNvCxnSpPr>
          <p:nvPr/>
        </p:nvCxnSpPr>
        <p:spPr>
          <a:xfrm>
            <a:off x="245806" y="1082217"/>
            <a:ext cx="11770703" cy="0"/>
          </a:xfrm>
          <a:prstGeom prst="line">
            <a:avLst/>
          </a:prstGeom>
        </p:spPr>
        <p:style>
          <a:lnRef idx="1">
            <a:schemeClr val="dk1"/>
          </a:lnRef>
          <a:fillRef idx="0">
            <a:schemeClr val="dk1"/>
          </a:fillRef>
          <a:effectRef idx="0">
            <a:schemeClr val="dk1"/>
          </a:effectRef>
          <a:fontRef idx="minor">
            <a:schemeClr val="tx1"/>
          </a:fontRef>
        </p:style>
      </p:cxnSp>
      <p:sp>
        <p:nvSpPr>
          <p:cNvPr id="6" name="Title 5">
            <a:extLst>
              <a:ext uri="{FF2B5EF4-FFF2-40B4-BE49-F238E27FC236}">
                <a16:creationId xmlns="" xmlns:a16="http://schemas.microsoft.com/office/drawing/2014/main" id="{BA56F779-D468-1FCD-676C-85B7D3D18403}"/>
              </a:ext>
            </a:extLst>
          </p:cNvPr>
          <p:cNvSpPr>
            <a:spLocks noGrp="1"/>
          </p:cNvSpPr>
          <p:nvPr>
            <p:ph type="ctrTitle"/>
          </p:nvPr>
        </p:nvSpPr>
        <p:spPr>
          <a:xfrm>
            <a:off x="175490" y="69818"/>
            <a:ext cx="7766936" cy="539781"/>
          </a:xfrm>
        </p:spPr>
        <p:txBody>
          <a:bodyPr/>
          <a:lstStyle/>
          <a:p>
            <a:pPr algn="l">
              <a:lnSpc>
                <a:spcPct val="115000"/>
              </a:lnSpc>
              <a:spcAft>
                <a:spcPts val="800"/>
              </a:spcAft>
            </a:pPr>
            <a:r>
              <a:rPr lang="en-US" sz="2200"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III. CÁC HOẠT ĐỘNG DẠY - HỌC CHỦ YẾU:</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321425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 xmlns:a16="http://schemas.microsoft.com/office/drawing/2014/main" id="{C0EF8A77-461A-6537-C26D-E1837F490C21}"/>
              </a:ext>
            </a:extLst>
          </p:cNvPr>
          <p:cNvGraphicFramePr>
            <a:graphicFrameLocks noGrp="1"/>
          </p:cNvGraphicFramePr>
          <p:nvPr>
            <p:extLst>
              <p:ext uri="{D42A27DB-BD31-4B8C-83A1-F6EECF244321}">
                <p14:modId xmlns:p14="http://schemas.microsoft.com/office/powerpoint/2010/main" val="2158886016"/>
              </p:ext>
            </p:extLst>
          </p:nvPr>
        </p:nvGraphicFramePr>
        <p:xfrm>
          <a:off x="175489" y="293178"/>
          <a:ext cx="11190599" cy="8778240"/>
        </p:xfrm>
        <a:graphic>
          <a:graphicData uri="http://schemas.openxmlformats.org/drawingml/2006/table">
            <a:tbl>
              <a:tblPr firstRow="1" firstCol="1" lastRow="1" lastCol="1" bandRow="1" bandCol="1"/>
              <a:tblGrid>
                <a:gridCol w="5464053">
                  <a:extLst>
                    <a:ext uri="{9D8B030D-6E8A-4147-A177-3AD203B41FA5}">
                      <a16:colId xmlns="" xmlns:a16="http://schemas.microsoft.com/office/drawing/2014/main" val="2812714509"/>
                    </a:ext>
                  </a:extLst>
                </a:gridCol>
                <a:gridCol w="5726546">
                  <a:extLst>
                    <a:ext uri="{9D8B030D-6E8A-4147-A177-3AD203B41FA5}">
                      <a16:colId xmlns="" xmlns:a16="http://schemas.microsoft.com/office/drawing/2014/main" val="317336221"/>
                    </a:ext>
                  </a:extLst>
                </a:gridCol>
              </a:tblGrid>
              <a:tr h="1639824">
                <a:tc>
                  <a:txBody>
                    <a:bodyPr/>
                    <a:lstStyle/>
                    <a:p>
                      <a:pPr marL="0">
                        <a:lnSpc>
                          <a:spcPct val="120000"/>
                        </a:lnSpc>
                        <a:spcAft>
                          <a:spcPts val="0"/>
                        </a:spcAft>
                      </a:pPr>
                      <a:r>
                        <a:rPr lang="nl-NL" sz="2000"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2. </a:t>
                      </a:r>
                      <a:r>
                        <a:rPr lang="nb-NO" sz="2000"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Hoạt động khám phá: (hình thành kiến thức mới)</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Mục tiêu: </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Biết cách đặt tính và thực hiện phép trừ trong phạm vi 100 000 (cộng có nhớ không quá 2 lần và không liên tiếp)</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Cách tiến hành:</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864" marR="158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marL="0">
                        <a:lnSpc>
                          <a:spcPct val="120000"/>
                        </a:lnSpc>
                        <a:spcAft>
                          <a:spcPts val="0"/>
                        </a:spcAft>
                      </a:pPr>
                      <a:r>
                        <a:rPr lang="nl-NL" sz="2000" ker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5864" marR="158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 xmlns:a16="http://schemas.microsoft.com/office/drawing/2014/main" val="1765464113"/>
                  </a:ext>
                </a:extLst>
              </a:tr>
              <a:tr h="4920341">
                <a:tc>
                  <a:txBody>
                    <a:bodyPr/>
                    <a:lstStyle/>
                    <a:p>
                      <a:pPr marL="0" algn="just">
                        <a:lnSpc>
                          <a:spcPct val="120000"/>
                        </a:lnSpc>
                        <a:spcAft>
                          <a:spcPts val="0"/>
                        </a:spcAft>
                      </a:pPr>
                      <a:r>
                        <a:rPr lang="nl-NL" sz="2000" b="1" i="1" kern="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 Nhận biết các mệnh giá tiền VN trong phạm vi 100000.</a:t>
                      </a:r>
                      <a:endParaRPr lang="en-US" sz="2000" kern="1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000"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GV cho HS thảo luận nhóm đôi: </a:t>
                      </a: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Nói cho bạn nghe về mệnh giá của tờ tiền và làm thế nào để có thể nhận ra nó?</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GV mời đại diện nhóm trình bày</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nl-NL" sz="2000" kern="0" dirty="0">
                        <a:solidFill>
                          <a:schemeClr val="tx1"/>
                        </a:solidFill>
                        <a:effectLst/>
                        <a:latin typeface="Times New Roman" panose="02020603050405020304" pitchFamily="18" charset="0"/>
                        <a:ea typeface="+mn-ea"/>
                        <a:cs typeface="Times New Roman" panose="02020603050405020304" pitchFamily="18" charset="0"/>
                      </a:endParaRPr>
                    </a:p>
                    <a:p>
                      <a:pPr marL="0">
                        <a:lnSpc>
                          <a:spcPct val="120000"/>
                        </a:lnSpc>
                        <a:spcAft>
                          <a:spcPts val="0"/>
                        </a:spcAft>
                      </a:pPr>
                      <a:r>
                        <a:rPr lang="nl-NL" sz="2000" kern="1200" dirty="0">
                          <a:solidFill>
                            <a:schemeClr val="tx1"/>
                          </a:solidFill>
                          <a:effectLst/>
                          <a:latin typeface="Times New Roman" panose="02020603050405020304" pitchFamily="18" charset="0"/>
                          <a:ea typeface="+mn-ea"/>
                          <a:cs typeface="Times New Roman" panose="02020603050405020304" pitchFamily="18" charset="0"/>
                        </a:rPr>
                        <a:t>- GV mời nhóm khác nhận xét</a:t>
                      </a:r>
                      <a:endParaRPr lang="en-US" sz="2000" kern="1200" dirty="0">
                        <a:solidFill>
                          <a:schemeClr val="tx1"/>
                        </a:solidFill>
                        <a:effectLst/>
                        <a:latin typeface="Times New Roman" panose="02020603050405020304" pitchFamily="18" charset="0"/>
                        <a:ea typeface="+mn-ea"/>
                        <a:cs typeface="Times New Roman" panose="02020603050405020304" pitchFamily="18" charset="0"/>
                      </a:endParaRPr>
                    </a:p>
                    <a:p>
                      <a:pPr marL="0" indent="0">
                        <a:lnSpc>
                          <a:spcPct val="120000"/>
                        </a:lnSpc>
                        <a:spcAft>
                          <a:spcPts val="0"/>
                        </a:spcAft>
                        <a:buFontTx/>
                        <a:buNone/>
                      </a:pPr>
                      <a:r>
                        <a:rPr lang="nl-NL" sz="2000" kern="1200" dirty="0">
                          <a:solidFill>
                            <a:schemeClr val="tx1"/>
                          </a:solidFill>
                          <a:effectLst/>
                          <a:latin typeface="Times New Roman" panose="02020603050405020304" pitchFamily="18" charset="0"/>
                          <a:ea typeface="+mn-ea"/>
                          <a:cs typeface="Times New Roman" panose="02020603050405020304" pitchFamily="18" charset="0"/>
                        </a:rPr>
                        <a:t>- GV nhận xét, chốt lại những thông tin liên quan </a:t>
                      </a:r>
                    </a:p>
                    <a:p>
                      <a:pPr marL="0">
                        <a:lnSpc>
                          <a:spcPct val="120000"/>
                        </a:lnSpc>
                        <a:spcAft>
                          <a:spcPts val="0"/>
                        </a:spcAft>
                      </a:pPr>
                      <a:r>
                        <a:rPr lang="nl-NL" sz="2000" kern="1200" dirty="0">
                          <a:solidFill>
                            <a:schemeClr val="tx1"/>
                          </a:solidFill>
                          <a:effectLst/>
                          <a:latin typeface="Times New Roman" panose="02020603050405020304" pitchFamily="18" charset="0"/>
                          <a:ea typeface="+mn-ea"/>
                          <a:cs typeface="Times New Roman" panose="02020603050405020304" pitchFamily="18" charset="0"/>
                        </a:rPr>
                        <a:t>+ Cách nhận biết (nhìn vào con số, nhìn vào chữ, màu sắc, chất liệu, hoa văn...)</a:t>
                      </a:r>
                      <a:endParaRPr lang="en-US" sz="2000" kern="1200" dirty="0">
                        <a:solidFill>
                          <a:schemeClr val="tx1"/>
                        </a:solidFill>
                        <a:effectLst/>
                        <a:latin typeface="Times New Roman" panose="02020603050405020304" pitchFamily="18" charset="0"/>
                        <a:ea typeface="+mn-ea"/>
                        <a:cs typeface="Times New Roman" panose="02020603050405020304" pitchFamily="18" charset="0"/>
                      </a:endParaRPr>
                    </a:p>
                    <a:p>
                      <a:pPr marL="0" algn="just">
                        <a:lnSpc>
                          <a:spcPct val="120000"/>
                        </a:lnSpc>
                        <a:spcAft>
                          <a:spcPts val="0"/>
                        </a:spcAft>
                      </a:pP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864" marR="15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marL="0" algn="just">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endPar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algn="just">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HS thảo luận nhóm đôi</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endParaRPr lang="nl-NL" sz="2000" kern="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000" kern="0" dirty="0">
                          <a:effectLst/>
                          <a:latin typeface="Times New Roman" panose="02020603050405020304" pitchFamily="18" charset="0"/>
                          <a:ea typeface="Calibri" panose="020F0502020204030204" pitchFamily="34" charset="0"/>
                          <a:cs typeface="Times New Roman" panose="02020603050405020304" pitchFamily="18" charset="0"/>
                        </a:rPr>
                        <a:t>- Đại diện nhóm trình bày: Mệnh giá các tờ tiền và đặc điểm nhận dạng.</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VD: </a:t>
                      </a:r>
                    </a:p>
                    <a:p>
                      <a:pPr marL="0" algn="just">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HS nhận xét, bổ sung.</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HS lắng nghe</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864" marR="15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 xmlns:a16="http://schemas.microsoft.com/office/drawing/2014/main" val="3871301082"/>
                  </a:ext>
                </a:extLst>
              </a:tr>
            </a:tbl>
          </a:graphicData>
        </a:graphic>
      </p:graphicFrame>
      <p:cxnSp>
        <p:nvCxnSpPr>
          <p:cNvPr id="7" name="Straight Connector 6">
            <a:extLst>
              <a:ext uri="{FF2B5EF4-FFF2-40B4-BE49-F238E27FC236}">
                <a16:creationId xmlns="" xmlns:a16="http://schemas.microsoft.com/office/drawing/2014/main" id="{0A1C5734-4FAB-8CD7-0DAC-1E57B00147B8}"/>
              </a:ext>
            </a:extLst>
          </p:cNvPr>
          <p:cNvCxnSpPr/>
          <p:nvPr/>
        </p:nvCxnSpPr>
        <p:spPr>
          <a:xfrm>
            <a:off x="175490" y="260889"/>
            <a:ext cx="11841019"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317040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 xmlns:a16="http://schemas.microsoft.com/office/drawing/2014/main" id="{27281321-AC75-CC9B-857D-9DC0A662C0CC}"/>
              </a:ext>
            </a:extLst>
          </p:cNvPr>
          <p:cNvGraphicFramePr>
            <a:graphicFrameLocks noGrp="1"/>
          </p:cNvGraphicFramePr>
          <p:nvPr>
            <p:extLst>
              <p:ext uri="{D42A27DB-BD31-4B8C-83A1-F6EECF244321}">
                <p14:modId xmlns:p14="http://schemas.microsoft.com/office/powerpoint/2010/main" val="538316125"/>
              </p:ext>
            </p:extLst>
          </p:nvPr>
        </p:nvGraphicFramePr>
        <p:xfrm>
          <a:off x="648929" y="238808"/>
          <a:ext cx="9625781" cy="6437376"/>
        </p:xfrm>
        <a:graphic>
          <a:graphicData uri="http://schemas.openxmlformats.org/drawingml/2006/table">
            <a:tbl>
              <a:tblPr firstRow="1" firstCol="1" lastRow="1" lastCol="1" bandRow="1" bandCol="1"/>
              <a:tblGrid>
                <a:gridCol w="4886843">
                  <a:extLst>
                    <a:ext uri="{9D8B030D-6E8A-4147-A177-3AD203B41FA5}">
                      <a16:colId xmlns="" xmlns:a16="http://schemas.microsoft.com/office/drawing/2014/main" val="229512246"/>
                    </a:ext>
                  </a:extLst>
                </a:gridCol>
                <a:gridCol w="4738938">
                  <a:extLst>
                    <a:ext uri="{9D8B030D-6E8A-4147-A177-3AD203B41FA5}">
                      <a16:colId xmlns="" xmlns:a16="http://schemas.microsoft.com/office/drawing/2014/main" val="689754021"/>
                    </a:ext>
                  </a:extLst>
                </a:gridCol>
              </a:tblGrid>
              <a:tr h="3881437">
                <a:tc>
                  <a:txBody>
                    <a:bodyPr/>
                    <a:lstStyle/>
                    <a:p>
                      <a:pPr algn="just">
                        <a:lnSpc>
                          <a:spcPct val="120000"/>
                        </a:lnSpc>
                        <a:spcAft>
                          <a:spcPts val="0"/>
                        </a:spcAft>
                      </a:pPr>
                      <a:r>
                        <a:rPr lang="nl-NL" sz="2200" b="1" i="1" ker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 Nhận biết quan hệ giữa các mệnh giá tiền:</a:t>
                      </a:r>
                      <a:endParaRPr lang="en-US" sz="2200" b="0" i="1" kern="10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pPr>
                      <a:r>
                        <a:rPr lang="en-US" sz="2200" b="0" i="1" kern="10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nl-NL" sz="2200" b="1" ker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GV cho HS thảo luận nhóm 4: </a:t>
                      </a:r>
                      <a:r>
                        <a:rPr lang="nl-NL" sz="2200" kern="0">
                          <a:effectLst/>
                          <a:latin typeface="Times New Roman" panose="02020603050405020304" pitchFamily="18" charset="0"/>
                          <a:ea typeface="Times New Roman" panose="02020603050405020304" pitchFamily="18" charset="0"/>
                          <a:cs typeface="Times New Roman" panose="02020603050405020304" pitchFamily="18" charset="0"/>
                        </a:rPr>
                        <a:t>tìm hiểu về quan hệ giữa các mệnh giá tiền đã học, có thể đổi từ mệnh giá lớn sang các mệnh giá nhỏ như thế nào.</a:t>
                      </a:r>
                      <a:endParaRPr lang="en-US" sz="2200" kern="10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20000"/>
                        </a:lnSpc>
                        <a:spcAft>
                          <a:spcPts val="0"/>
                        </a:spcAft>
                        <a:buFontTx/>
                        <a:buNone/>
                      </a:pPr>
                      <a:r>
                        <a:rPr lang="nl-NL" sz="2200" kern="0">
                          <a:effectLst/>
                          <a:latin typeface="Times New Roman" panose="02020603050405020304" pitchFamily="18" charset="0"/>
                          <a:ea typeface="Times New Roman" panose="02020603050405020304" pitchFamily="18" charset="0"/>
                          <a:cs typeface="Times New Roman" panose="02020603050405020304" pitchFamily="18" charset="0"/>
                        </a:rPr>
                        <a:t>- Sau khi thảo luận xong, </a:t>
                      </a:r>
                      <a:r>
                        <a:rPr lang="nl-NL" sz="2200" kern="100">
                          <a:effectLst/>
                          <a:latin typeface="Times New Roman" panose="02020603050405020304" pitchFamily="18" charset="0"/>
                          <a:ea typeface="Calibri" panose="020F0502020204030204" pitchFamily="34" charset="0"/>
                          <a:cs typeface="Times New Roman" panose="02020603050405020304" pitchFamily="18" charset="0"/>
                        </a:rPr>
                        <a:t>GV mời 1,2 bạn xung phong lên bảng làm </a:t>
                      </a:r>
                      <a:r>
                        <a:rPr lang="nl-NL" sz="2200" b="0" i="1" kern="100">
                          <a:effectLst/>
                          <a:latin typeface="Times New Roman" panose="02020603050405020304" pitchFamily="18" charset="0"/>
                          <a:ea typeface="Calibri" panose="020F0502020204030204" pitchFamily="34" charset="0"/>
                          <a:cs typeface="Times New Roman" panose="02020603050405020304" pitchFamily="18" charset="0"/>
                        </a:rPr>
                        <a:t>“Doanh nhân tài ba”</a:t>
                      </a:r>
                      <a:r>
                        <a:rPr lang="nl-NL" sz="2200" b="0" kern="100">
                          <a:effectLst/>
                          <a:latin typeface="Times New Roman" panose="02020603050405020304" pitchFamily="18" charset="0"/>
                          <a:ea typeface="Calibri" panose="020F0502020204030204" pitchFamily="34" charset="0"/>
                          <a:cs typeface="Times New Roman" panose="02020603050405020304" pitchFamily="18" charset="0"/>
                        </a:rPr>
                        <a:t> </a:t>
                      </a:r>
                      <a:r>
                        <a:rPr lang="nl-NL" sz="2200" kern="100">
                          <a:effectLst/>
                          <a:latin typeface="Times New Roman" panose="02020603050405020304" pitchFamily="18" charset="0"/>
                          <a:ea typeface="Calibri" panose="020F0502020204030204" pitchFamily="34" charset="0"/>
                          <a:cs typeface="Times New Roman" panose="02020603050405020304" pitchFamily="18" charset="0"/>
                        </a:rPr>
                        <a:t>để trả lời các câu hỏi của các bạn phía dưới.</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pPr>
                      <a:r>
                        <a:rPr lang="nl-NL" sz="2200" kern="0">
                          <a:effectLst/>
                          <a:latin typeface="Times New Roman" panose="02020603050405020304" pitchFamily="18" charset="0"/>
                          <a:ea typeface="Times New Roman" panose="02020603050405020304" pitchFamily="18" charset="0"/>
                          <a:cs typeface="Times New Roman" panose="02020603050405020304" pitchFamily="18" charset="0"/>
                        </a:rPr>
                        <a:t>- GV chốt lại: Trong cuộc sống quan hệ các mệnh giá tiền được vận dụng rất nhiều trong các hoạt động như mua bán, trả tiền, trả lại, đổi tiền, ... Chúng được vận dụng như thế nào, chúng ta cùng tìm hiểu qua hoạt động luyện tập.</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9689" marR="196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just">
                        <a:lnSpc>
                          <a:spcPct val="120000"/>
                        </a:lnSpc>
                        <a:spcAft>
                          <a:spcPts val="0"/>
                        </a:spcAft>
                      </a:pP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pP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pPr>
                      <a:r>
                        <a:rPr lang="nl-NL" sz="2200" kern="0">
                          <a:effectLst/>
                          <a:latin typeface="Times New Roman" panose="02020603050405020304" pitchFamily="18" charset="0"/>
                          <a:ea typeface="Times New Roman" panose="02020603050405020304" pitchFamily="18" charset="0"/>
                          <a:cs typeface="Times New Roman" panose="02020603050405020304" pitchFamily="18" charset="0"/>
                        </a:rPr>
                        <a:t>- HS thảo luận nhóm</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pPr>
                      <a:r>
                        <a:rPr lang="nl-NL" sz="2200" ker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pPr>
                      <a:r>
                        <a:rPr lang="nl-NL" sz="2200" ker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20000"/>
                        </a:lnSpc>
                        <a:spcAft>
                          <a:spcPts val="0"/>
                        </a:spcAft>
                      </a:pP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pPr>
                      <a:r>
                        <a:rPr lang="nl-NL" sz="2200" kern="0">
                          <a:effectLst/>
                          <a:latin typeface="Times New Roman" panose="02020603050405020304" pitchFamily="18" charset="0"/>
                          <a:ea typeface="Times New Roman" panose="02020603050405020304" pitchFamily="18" charset="0"/>
                          <a:cs typeface="Times New Roman" panose="02020603050405020304" pitchFamily="18" charset="0"/>
                        </a:rPr>
                        <a:t>- HS xung phong đặt câu hỏi</a:t>
                      </a:r>
                    </a:p>
                    <a:p>
                      <a:pPr algn="just">
                        <a:lnSpc>
                          <a:spcPct val="120000"/>
                        </a:lnSpc>
                        <a:spcAft>
                          <a:spcPts val="0"/>
                        </a:spcAft>
                      </a:pP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pP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pPr>
                      <a:endParaRPr lang="nl-NL" sz="2200" kern="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20000"/>
                        </a:lnSpc>
                        <a:spcAft>
                          <a:spcPts val="0"/>
                        </a:spcAft>
                      </a:pPr>
                      <a:r>
                        <a:rPr lang="nl-NL" sz="2200" kern="0">
                          <a:effectLst/>
                          <a:latin typeface="Times New Roman" panose="02020603050405020304" pitchFamily="18" charset="0"/>
                          <a:ea typeface="Times New Roman" panose="02020603050405020304" pitchFamily="18" charset="0"/>
                          <a:cs typeface="Times New Roman" panose="02020603050405020304" pitchFamily="18" charset="0"/>
                        </a:rPr>
                        <a:t>- HS lắng nghe</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pPr>
                      <a:r>
                        <a:rPr lang="nl-NL" sz="2200" ker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pPr>
                      <a:r>
                        <a:rPr lang="nl-NL" sz="2200" kern="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9689" marR="196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 xmlns:a16="http://schemas.microsoft.com/office/drawing/2014/main" val="465378257"/>
                  </a:ext>
                </a:extLst>
              </a:tr>
            </a:tbl>
          </a:graphicData>
        </a:graphic>
      </p:graphicFrame>
      <p:cxnSp>
        <p:nvCxnSpPr>
          <p:cNvPr id="4" name="Straight Connector 3">
            <a:extLst>
              <a:ext uri="{FF2B5EF4-FFF2-40B4-BE49-F238E27FC236}">
                <a16:creationId xmlns="" xmlns:a16="http://schemas.microsoft.com/office/drawing/2014/main" id="{82927407-1C05-9779-86AB-0DCEB42E17D4}"/>
              </a:ext>
            </a:extLst>
          </p:cNvPr>
          <p:cNvCxnSpPr/>
          <p:nvPr/>
        </p:nvCxnSpPr>
        <p:spPr>
          <a:xfrm>
            <a:off x="648929" y="238808"/>
            <a:ext cx="9625781" cy="0"/>
          </a:xfrm>
          <a:prstGeom prst="line">
            <a:avLst/>
          </a:prstGeom>
        </p:spPr>
        <p:style>
          <a:lnRef idx="1">
            <a:schemeClr val="dk1"/>
          </a:lnRef>
          <a:fillRef idx="0">
            <a:schemeClr val="dk1"/>
          </a:fillRef>
          <a:effectRef idx="0">
            <a:schemeClr val="dk1"/>
          </a:effectRef>
          <a:fontRef idx="minor">
            <a:schemeClr val="tx1"/>
          </a:fontRef>
        </p:style>
      </p:cxnSp>
      <p:cxnSp>
        <p:nvCxnSpPr>
          <p:cNvPr id="8" name="Straight Connector 7">
            <a:extLst>
              <a:ext uri="{FF2B5EF4-FFF2-40B4-BE49-F238E27FC236}">
                <a16:creationId xmlns="" xmlns:a16="http://schemas.microsoft.com/office/drawing/2014/main" id="{DAF2797D-9163-DC6F-83CA-D9FEAC9F4CA9}"/>
              </a:ext>
            </a:extLst>
          </p:cNvPr>
          <p:cNvCxnSpPr/>
          <p:nvPr/>
        </p:nvCxnSpPr>
        <p:spPr>
          <a:xfrm>
            <a:off x="648929" y="6681899"/>
            <a:ext cx="9625781"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2346940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 xmlns:a16="http://schemas.microsoft.com/office/drawing/2014/main" id="{7BF5B124-4FC7-2FA4-ADE6-D44E835DB4CB}"/>
              </a:ext>
            </a:extLst>
          </p:cNvPr>
          <p:cNvGraphicFramePr>
            <a:graphicFrameLocks noGrp="1"/>
          </p:cNvGraphicFramePr>
          <p:nvPr>
            <p:extLst>
              <p:ext uri="{D42A27DB-BD31-4B8C-83A1-F6EECF244321}">
                <p14:modId xmlns:p14="http://schemas.microsoft.com/office/powerpoint/2010/main" val="2758014364"/>
              </p:ext>
            </p:extLst>
          </p:nvPr>
        </p:nvGraphicFramePr>
        <p:xfrm>
          <a:off x="226143" y="154616"/>
          <a:ext cx="10972799" cy="7596124"/>
        </p:xfrm>
        <a:graphic>
          <a:graphicData uri="http://schemas.openxmlformats.org/drawingml/2006/table">
            <a:tbl>
              <a:tblPr firstRow="1" firstCol="1" lastRow="1" lastCol="1" bandRow="1" bandCol="1"/>
              <a:tblGrid>
                <a:gridCol w="159914">
                  <a:extLst>
                    <a:ext uri="{9D8B030D-6E8A-4147-A177-3AD203B41FA5}">
                      <a16:colId xmlns="" xmlns:a16="http://schemas.microsoft.com/office/drawing/2014/main" val="3246425045"/>
                    </a:ext>
                  </a:extLst>
                </a:gridCol>
                <a:gridCol w="5699674">
                  <a:extLst>
                    <a:ext uri="{9D8B030D-6E8A-4147-A177-3AD203B41FA5}">
                      <a16:colId xmlns="" xmlns:a16="http://schemas.microsoft.com/office/drawing/2014/main" val="4062654468"/>
                    </a:ext>
                  </a:extLst>
                </a:gridCol>
                <a:gridCol w="5113211">
                  <a:extLst>
                    <a:ext uri="{9D8B030D-6E8A-4147-A177-3AD203B41FA5}">
                      <a16:colId xmlns="" xmlns:a16="http://schemas.microsoft.com/office/drawing/2014/main" val="933273459"/>
                    </a:ext>
                  </a:extLst>
                </a:gridCol>
              </a:tblGrid>
              <a:tr h="6468065">
                <a:tc>
                  <a:txBody>
                    <a:bodyPr/>
                    <a:lstStyle/>
                    <a:p>
                      <a:pPr algn="ctr">
                        <a:lnSpc>
                          <a:spcPct val="115000"/>
                        </a:lnSpc>
                        <a:spcAft>
                          <a:spcPts val="800"/>
                        </a:spcAft>
                      </a:pP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7257" marR="672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nSpc>
                          <a:spcPct val="120000"/>
                        </a:lnSpc>
                        <a:spcAft>
                          <a:spcPts val="0"/>
                        </a:spcAft>
                      </a:pPr>
                      <a:r>
                        <a:rPr lang="nl-NL" sz="2200"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3. Hoạt động luyện tập, thực hành:</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20000"/>
                        </a:lnSpc>
                        <a:spcAft>
                          <a:spcPts val="0"/>
                        </a:spcAft>
                      </a:pPr>
                      <a:r>
                        <a:rPr lang="nl-NL" sz="2200" b="1"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Mục tiêu:</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pPr>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 Nhận biết các mệnh giá của tiền Việt Nam trong phạm vi 100 000.</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20000"/>
                        </a:lnSpc>
                        <a:spcAft>
                          <a:spcPts val="0"/>
                        </a:spcAft>
                        <a:buFontTx/>
                        <a:buNone/>
                      </a:pPr>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 Biết sử dụng tiền trong một số hoạt động như trao đổi, thanh toán. Biết xác định giá cả hàng hóa và cách mua sắm đơn giản. </a:t>
                      </a:r>
                    </a:p>
                    <a:p>
                      <a:pPr marL="0" indent="0" algn="just">
                        <a:lnSpc>
                          <a:spcPct val="120000"/>
                        </a:lnSpc>
                        <a:spcAft>
                          <a:spcPts val="0"/>
                        </a:spcAft>
                        <a:buFont typeface="Arial" panose="020B0604020202020204" pitchFamily="34" charset="0"/>
                        <a:buNone/>
                      </a:pPr>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 Cách tiến hành:</a:t>
                      </a:r>
                    </a:p>
                    <a:p>
                      <a:pPr>
                        <a:lnSpc>
                          <a:spcPct val="120000"/>
                        </a:lnSpc>
                        <a:spcAft>
                          <a:spcPts val="0"/>
                        </a:spcAft>
                      </a:pPr>
                      <a:r>
                        <a:rPr lang="nl-NL" sz="2200" b="1" kern="1200" dirty="0">
                          <a:solidFill>
                            <a:schemeClr val="tx1"/>
                          </a:solidFill>
                          <a:effectLst/>
                          <a:latin typeface="Times New Roman" panose="02020603050405020304" pitchFamily="18" charset="0"/>
                          <a:ea typeface="+mn-ea"/>
                          <a:cs typeface="Times New Roman" panose="02020603050405020304" pitchFamily="18" charset="0"/>
                        </a:rPr>
                        <a:t>Bài 1: Số? </a:t>
                      </a:r>
                      <a:r>
                        <a:rPr lang="nl-NL" sz="2200" b="1" i="1" kern="1200" dirty="0">
                          <a:solidFill>
                            <a:schemeClr val="tx1"/>
                          </a:solidFill>
                          <a:effectLst/>
                          <a:latin typeface="Times New Roman" panose="02020603050405020304" pitchFamily="18" charset="0"/>
                          <a:ea typeface="+mn-ea"/>
                          <a:cs typeface="Times New Roman" panose="02020603050405020304" pitchFamily="18" charset="0"/>
                        </a:rPr>
                        <a:t>(Làm việc nhóm 2)</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pPr>
                        <a:lnSpc>
                          <a:spcPct val="120000"/>
                        </a:lnSpc>
                        <a:spcAft>
                          <a:spcPts val="0"/>
                        </a:spcAft>
                      </a:pPr>
                      <a:r>
                        <a:rPr lang="nl-NL" sz="2200" kern="1200" dirty="0">
                          <a:solidFill>
                            <a:schemeClr val="tx1"/>
                          </a:solidFill>
                          <a:effectLst/>
                          <a:latin typeface="Times New Roman" panose="02020603050405020304" pitchFamily="18" charset="0"/>
                          <a:ea typeface="+mn-ea"/>
                          <a:cs typeface="Times New Roman" panose="02020603050405020304" pitchFamily="18" charset="0"/>
                        </a:rPr>
                        <a:t>- Gọi HS đọc đề bài</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pPr>
                        <a:lnSpc>
                          <a:spcPct val="120000"/>
                        </a:lnSpc>
                        <a:spcAft>
                          <a:spcPts val="0"/>
                        </a:spcAft>
                      </a:pPr>
                      <a:r>
                        <a:rPr lang="nl-NL" sz="2200" kern="1200" dirty="0">
                          <a:solidFill>
                            <a:schemeClr val="tx1"/>
                          </a:solidFill>
                          <a:effectLst/>
                          <a:latin typeface="Times New Roman" panose="02020603050405020304" pitchFamily="18" charset="0"/>
                          <a:ea typeface="+mn-ea"/>
                          <a:cs typeface="Times New Roman" panose="02020603050405020304" pitchFamily="18" charset="0"/>
                        </a:rPr>
                        <a:t>- Bài yêu cầu gì?</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pPr>
                        <a:lnSpc>
                          <a:spcPct val="120000"/>
                        </a:lnSpc>
                        <a:spcAft>
                          <a:spcPts val="0"/>
                        </a:spcAft>
                      </a:pPr>
                      <a:r>
                        <a:rPr lang="nl-NL" sz="2200" kern="1200" dirty="0">
                          <a:solidFill>
                            <a:schemeClr val="tx1"/>
                          </a:solidFill>
                          <a:effectLst/>
                          <a:latin typeface="Times New Roman" panose="02020603050405020304" pitchFamily="18" charset="0"/>
                          <a:ea typeface="+mn-ea"/>
                          <a:cs typeface="Times New Roman" panose="02020603050405020304" pitchFamily="18" charset="0"/>
                        </a:rPr>
                        <a:t>- GV yêu cầu HS thảo luận nhóm đôi, làm bài vào vở ôli</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endParaRPr lang="nl-NL" sz="2200" kern="1200" dirty="0">
                        <a:solidFill>
                          <a:schemeClr val="tx1"/>
                        </a:solidFill>
                        <a:effectLst/>
                        <a:latin typeface="Times New Roman" panose="02020603050405020304" pitchFamily="18" charset="0"/>
                        <a:ea typeface="+mn-ea"/>
                        <a:cs typeface="Times New Roman" panose="02020603050405020304" pitchFamily="18" charset="0"/>
                      </a:endParaRPr>
                    </a:p>
                    <a:p>
                      <a:endParaRPr lang="nl-NL" sz="2200" kern="1200" dirty="0">
                        <a:solidFill>
                          <a:schemeClr val="tx1"/>
                        </a:solidFill>
                        <a:effectLst/>
                        <a:latin typeface="Times New Roman" panose="02020603050405020304" pitchFamily="18" charset="0"/>
                        <a:ea typeface="+mn-ea"/>
                        <a:cs typeface="Times New Roman" panose="02020603050405020304" pitchFamily="18" charset="0"/>
                      </a:endParaRPr>
                    </a:p>
                    <a:p>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pPr marL="0" marR="0" lvl="0" indent="0" algn="just" defTabSz="457200" rtl="0" eaLnBrk="1" fontAlgn="auto" latinLnBrk="0" hangingPunct="1">
                        <a:lnSpc>
                          <a:spcPct val="115000"/>
                        </a:lnSpc>
                        <a:spcBef>
                          <a:spcPts val="0"/>
                        </a:spcBef>
                        <a:spcAft>
                          <a:spcPts val="800"/>
                        </a:spcAft>
                        <a:buClrTx/>
                        <a:buSzTx/>
                        <a:buFont typeface="Arial" panose="020B0604020202020204" pitchFamily="34" charset="0"/>
                        <a:buNone/>
                        <a:tabLst/>
                        <a:defRPr/>
                      </a:pP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pPr marL="0" indent="0" algn="just">
                        <a:lnSpc>
                          <a:spcPct val="115000"/>
                        </a:lnSpc>
                        <a:spcAft>
                          <a:spcPts val="800"/>
                        </a:spcAft>
                        <a:buFont typeface="Arial" panose="020B0604020202020204" pitchFamily="34" charset="0"/>
                        <a:buNone/>
                      </a:pPr>
                      <a:endPar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15000"/>
                        </a:lnSpc>
                        <a:spcAft>
                          <a:spcPts val="800"/>
                        </a:spcAft>
                        <a:buFontTx/>
                        <a:buNone/>
                      </a:pP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7257" marR="672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nSpc>
                          <a:spcPct val="115000"/>
                        </a:lnSpc>
                        <a:spcAft>
                          <a:spcPts val="800"/>
                        </a:spcAft>
                      </a:pPr>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7257" marR="672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 xmlns:a16="http://schemas.microsoft.com/office/drawing/2014/main" val="1726350744"/>
                  </a:ext>
                </a:extLst>
              </a:tr>
            </a:tbl>
          </a:graphicData>
        </a:graphic>
      </p:graphicFrame>
    </p:spTree>
    <p:extLst>
      <p:ext uri="{BB962C8B-B14F-4D97-AF65-F5344CB8AC3E}">
        <p14:creationId xmlns:p14="http://schemas.microsoft.com/office/powerpoint/2010/main" val="41809307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 xmlns:a16="http://schemas.microsoft.com/office/drawing/2014/main" id="{7BF5B124-4FC7-2FA4-ADE6-D44E835DB4CB}"/>
              </a:ext>
            </a:extLst>
          </p:cNvPr>
          <p:cNvGraphicFramePr>
            <a:graphicFrameLocks noGrp="1"/>
          </p:cNvGraphicFramePr>
          <p:nvPr>
            <p:extLst>
              <p:ext uri="{D42A27DB-BD31-4B8C-83A1-F6EECF244321}">
                <p14:modId xmlns:p14="http://schemas.microsoft.com/office/powerpoint/2010/main" val="1513733260"/>
              </p:ext>
            </p:extLst>
          </p:nvPr>
        </p:nvGraphicFramePr>
        <p:xfrm>
          <a:off x="374073" y="154616"/>
          <a:ext cx="10827025" cy="7572248"/>
        </p:xfrm>
        <a:graphic>
          <a:graphicData uri="http://schemas.openxmlformats.org/drawingml/2006/table">
            <a:tbl>
              <a:tblPr firstRow="1" firstCol="1" lastRow="1" lastCol="1" bandRow="1" bandCol="1"/>
              <a:tblGrid>
                <a:gridCol w="159914">
                  <a:extLst>
                    <a:ext uri="{9D8B030D-6E8A-4147-A177-3AD203B41FA5}">
                      <a16:colId xmlns="" xmlns:a16="http://schemas.microsoft.com/office/drawing/2014/main" val="3246425045"/>
                    </a:ext>
                  </a:extLst>
                </a:gridCol>
                <a:gridCol w="5622834">
                  <a:extLst>
                    <a:ext uri="{9D8B030D-6E8A-4147-A177-3AD203B41FA5}">
                      <a16:colId xmlns="" xmlns:a16="http://schemas.microsoft.com/office/drawing/2014/main" val="4062654468"/>
                    </a:ext>
                  </a:extLst>
                </a:gridCol>
                <a:gridCol w="5044277">
                  <a:extLst>
                    <a:ext uri="{9D8B030D-6E8A-4147-A177-3AD203B41FA5}">
                      <a16:colId xmlns="" xmlns:a16="http://schemas.microsoft.com/office/drawing/2014/main" val="933273459"/>
                    </a:ext>
                  </a:extLst>
                </a:gridCol>
              </a:tblGrid>
              <a:tr h="6468065">
                <a:tc>
                  <a:txBody>
                    <a:bodyPr/>
                    <a:lstStyle/>
                    <a:p>
                      <a:pPr algn="ctr">
                        <a:lnSpc>
                          <a:spcPct val="115000"/>
                        </a:lnSpc>
                        <a:spcAft>
                          <a:spcPts val="800"/>
                        </a:spcAft>
                      </a:pP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7257" marR="672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marL="0" marR="0" lvl="0" indent="0" algn="just" defTabSz="457200" rtl="0" eaLnBrk="1" fontAlgn="auto" latinLnBrk="0" hangingPunct="1">
                        <a:lnSpc>
                          <a:spcPct val="120000"/>
                        </a:lnSpc>
                        <a:spcBef>
                          <a:spcPts val="0"/>
                        </a:spcBef>
                        <a:spcAft>
                          <a:spcPts val="0"/>
                        </a:spcAft>
                        <a:buClrTx/>
                        <a:buSzTx/>
                        <a:buFont typeface="Arial" panose="020B0604020202020204" pitchFamily="34" charset="0"/>
                        <a:buNone/>
                        <a:tabLst/>
                        <a:defRPr/>
                      </a:pPr>
                      <a:r>
                        <a:rPr lang="nl-NL" sz="2200" kern="1200">
                          <a:solidFill>
                            <a:schemeClr val="tx1"/>
                          </a:solidFill>
                          <a:effectLst/>
                          <a:latin typeface="Times New Roman" panose="02020603050405020304" pitchFamily="18" charset="0"/>
                          <a:ea typeface="+mn-ea"/>
                          <a:cs typeface="Times New Roman" panose="02020603050405020304" pitchFamily="18" charset="0"/>
                        </a:rPr>
                        <a:t>+ Quan sát từng hình</a:t>
                      </a:r>
                    </a:p>
                    <a:p>
                      <a:pPr>
                        <a:lnSpc>
                          <a:spcPct val="120000"/>
                        </a:lnSpc>
                        <a:spcBef>
                          <a:spcPts val="0"/>
                        </a:spcBef>
                        <a:spcAft>
                          <a:spcPts val="0"/>
                        </a:spcAft>
                      </a:pPr>
                      <a:r>
                        <a:rPr lang="nl-NL" sz="2200" kern="1200">
                          <a:solidFill>
                            <a:schemeClr val="tx1"/>
                          </a:solidFill>
                          <a:effectLst/>
                          <a:latin typeface="Times New Roman" panose="02020603050405020304" pitchFamily="18" charset="0"/>
                          <a:ea typeface="+mn-ea"/>
                          <a:cs typeface="Times New Roman" panose="02020603050405020304" pitchFamily="18" charset="0"/>
                        </a:rPr>
                        <a:t>+ Viết và đọc số tiền có trong mỗi hình cho bạn nghe.</a:t>
                      </a:r>
                      <a:endParaRPr lang="en-US" sz="2200" kern="1200">
                        <a:solidFill>
                          <a:schemeClr val="tx1"/>
                        </a:solidFill>
                        <a:effectLst/>
                        <a:latin typeface="Times New Roman" panose="02020603050405020304" pitchFamily="18" charset="0"/>
                        <a:ea typeface="+mn-ea"/>
                        <a:cs typeface="Times New Roman" panose="02020603050405020304" pitchFamily="18" charset="0"/>
                      </a:endParaRPr>
                    </a:p>
                    <a:p>
                      <a:pPr>
                        <a:lnSpc>
                          <a:spcPct val="120000"/>
                        </a:lnSpc>
                        <a:spcBef>
                          <a:spcPts val="0"/>
                        </a:spcBef>
                        <a:spcAft>
                          <a:spcPts val="0"/>
                        </a:spcAft>
                      </a:pPr>
                      <a:r>
                        <a:rPr lang="nl-NL" sz="2200" kern="1200">
                          <a:solidFill>
                            <a:schemeClr val="tx1"/>
                          </a:solidFill>
                          <a:effectLst/>
                          <a:latin typeface="Times New Roman" panose="02020603050405020304" pitchFamily="18" charset="0"/>
                          <a:ea typeface="+mn-ea"/>
                          <a:cs typeface="Times New Roman" panose="02020603050405020304" pitchFamily="18" charset="0"/>
                        </a:rPr>
                        <a:t>+ Nói cho bạn nghe cách làm.</a:t>
                      </a:r>
                    </a:p>
                    <a:p>
                      <a:pPr marL="0" marR="0" lvl="0" indent="0" algn="l" defTabSz="457200" rtl="0" eaLnBrk="1" fontAlgn="auto" latinLnBrk="0" hangingPunct="1">
                        <a:lnSpc>
                          <a:spcPct val="120000"/>
                        </a:lnSpc>
                        <a:spcBef>
                          <a:spcPts val="0"/>
                        </a:spcBef>
                        <a:spcAft>
                          <a:spcPts val="0"/>
                        </a:spcAft>
                        <a:buClrTx/>
                        <a:buSzTx/>
                        <a:buFontTx/>
                        <a:buNone/>
                        <a:tabLst/>
                        <a:defRPr/>
                      </a:pPr>
                      <a:r>
                        <a:rPr lang="nl-NL" sz="2200" kern="1200">
                          <a:solidFill>
                            <a:schemeClr val="tx1"/>
                          </a:solidFill>
                          <a:effectLst/>
                          <a:latin typeface="Times New Roman" panose="02020603050405020304" pitchFamily="18" charset="0"/>
                          <a:ea typeface="+mn-ea"/>
                          <a:cs typeface="Times New Roman" panose="02020603050405020304" pitchFamily="18" charset="0"/>
                        </a:rPr>
                        <a:t>- GV chiếu bài HS, y/c HS đọc bài làm.</a:t>
                      </a:r>
                    </a:p>
                    <a:p>
                      <a:pPr marL="0" marR="0" lvl="0" indent="0" algn="l" defTabSz="457200" rtl="0" eaLnBrk="1" fontAlgn="auto" latinLnBrk="0" hangingPunct="1">
                        <a:lnSpc>
                          <a:spcPct val="120000"/>
                        </a:lnSpc>
                        <a:spcBef>
                          <a:spcPts val="0"/>
                        </a:spcBef>
                        <a:spcAft>
                          <a:spcPts val="0"/>
                        </a:spcAft>
                        <a:buClrTx/>
                        <a:buSzTx/>
                        <a:buFontTx/>
                        <a:buNone/>
                        <a:tabLst/>
                        <a:defRPr/>
                      </a:pPr>
                      <a:r>
                        <a:rPr lang="nl-NL" sz="2200" kern="1200">
                          <a:solidFill>
                            <a:schemeClr val="tx1"/>
                          </a:solidFill>
                          <a:effectLst/>
                          <a:latin typeface="Times New Roman" panose="02020603050405020304" pitchFamily="18" charset="0"/>
                          <a:ea typeface="+mn-ea"/>
                          <a:cs typeface="Times New Roman" panose="02020603050405020304" pitchFamily="18" charset="0"/>
                        </a:rPr>
                        <a:t>- Suy nghĩ thế nào con tìm ra đáp án bức tranh này là 95000 đồng?</a:t>
                      </a:r>
                      <a:endParaRPr lang="en-US" sz="2200" kern="1200">
                        <a:solidFill>
                          <a:schemeClr val="tx1"/>
                        </a:solidFill>
                        <a:effectLst/>
                        <a:latin typeface="Times New Roman" panose="02020603050405020304" pitchFamily="18" charset="0"/>
                        <a:ea typeface="+mn-ea"/>
                        <a:cs typeface="Times New Roman" panose="02020603050405020304" pitchFamily="18" charset="0"/>
                      </a:endParaRPr>
                    </a:p>
                    <a:p>
                      <a:pPr marL="0" marR="0" lvl="0" indent="0" algn="l" defTabSz="457200" rtl="0" eaLnBrk="1" fontAlgn="auto" latinLnBrk="0" hangingPunct="1">
                        <a:lnSpc>
                          <a:spcPct val="120000"/>
                        </a:lnSpc>
                        <a:spcBef>
                          <a:spcPts val="0"/>
                        </a:spcBef>
                        <a:spcAft>
                          <a:spcPts val="0"/>
                        </a:spcAft>
                        <a:buClrTx/>
                        <a:buSzTx/>
                        <a:buFontTx/>
                        <a:buNone/>
                        <a:tabLst/>
                        <a:defRPr/>
                      </a:pPr>
                      <a:r>
                        <a:rPr lang="nl-NL" sz="2200" kern="1200">
                          <a:solidFill>
                            <a:schemeClr val="tx1"/>
                          </a:solidFill>
                          <a:effectLst/>
                          <a:latin typeface="Times New Roman" panose="02020603050405020304" pitchFamily="18" charset="0"/>
                          <a:ea typeface="+mn-ea"/>
                          <a:cs typeface="Times New Roman" panose="02020603050405020304" pitchFamily="18" charset="0"/>
                        </a:rPr>
                        <a:t>- GV mời HS nhận xét</a:t>
                      </a:r>
                      <a:endParaRPr lang="en-US" sz="2200" kern="1200">
                        <a:solidFill>
                          <a:schemeClr val="tx1"/>
                        </a:solidFill>
                        <a:effectLst/>
                        <a:latin typeface="Times New Roman" panose="02020603050405020304" pitchFamily="18" charset="0"/>
                        <a:ea typeface="+mn-ea"/>
                        <a:cs typeface="Times New Roman" panose="02020603050405020304" pitchFamily="18" charset="0"/>
                      </a:endParaRPr>
                    </a:p>
                    <a:p>
                      <a:pPr marL="0" marR="0" lvl="0" indent="0" algn="l" defTabSz="457200" rtl="0" eaLnBrk="1" fontAlgn="auto" latinLnBrk="0" hangingPunct="1">
                        <a:lnSpc>
                          <a:spcPct val="120000"/>
                        </a:lnSpc>
                        <a:spcBef>
                          <a:spcPts val="0"/>
                        </a:spcBef>
                        <a:spcAft>
                          <a:spcPts val="0"/>
                        </a:spcAft>
                        <a:buClrTx/>
                        <a:buSzTx/>
                        <a:buFontTx/>
                        <a:buNone/>
                        <a:tabLst/>
                        <a:defRPr/>
                      </a:pPr>
                      <a:r>
                        <a:rPr lang="nl-NL" sz="2200" kern="1200">
                          <a:solidFill>
                            <a:schemeClr val="tx1"/>
                          </a:solidFill>
                          <a:effectLst/>
                          <a:latin typeface="Times New Roman" panose="02020603050405020304" pitchFamily="18" charset="0"/>
                          <a:ea typeface="+mn-ea"/>
                          <a:cs typeface="Times New Roman" panose="02020603050405020304" pitchFamily="18" charset="0"/>
                        </a:rPr>
                        <a:t>- GV nhận xét, chốt đáp án đúng</a:t>
                      </a:r>
                      <a:endParaRPr lang="en-US" sz="2200" kern="1200">
                        <a:solidFill>
                          <a:schemeClr val="tx1"/>
                        </a:solidFill>
                        <a:effectLst/>
                        <a:latin typeface="Times New Roman" panose="02020603050405020304" pitchFamily="18" charset="0"/>
                        <a:ea typeface="+mn-ea"/>
                        <a:cs typeface="Times New Roman" panose="02020603050405020304" pitchFamily="18" charset="0"/>
                      </a:endParaRPr>
                    </a:p>
                    <a:p>
                      <a:pPr marL="0" marR="0" lvl="0" indent="0" algn="l" defTabSz="457200" rtl="0" eaLnBrk="1" fontAlgn="auto" latinLnBrk="0" hangingPunct="1">
                        <a:lnSpc>
                          <a:spcPct val="120000"/>
                        </a:lnSpc>
                        <a:spcBef>
                          <a:spcPts val="0"/>
                        </a:spcBef>
                        <a:spcAft>
                          <a:spcPts val="0"/>
                        </a:spcAft>
                        <a:buClrTx/>
                        <a:buSzTx/>
                        <a:buFontTx/>
                        <a:buNone/>
                        <a:tabLst/>
                        <a:defRPr/>
                      </a:pPr>
                      <a:endParaRPr lang="en-US" sz="2200" kern="1200">
                        <a:solidFill>
                          <a:schemeClr val="tx1"/>
                        </a:solidFill>
                        <a:effectLst/>
                        <a:latin typeface="Times New Roman" panose="02020603050405020304" pitchFamily="18" charset="0"/>
                        <a:ea typeface="+mn-ea"/>
                        <a:cs typeface="Times New Roman" panose="02020603050405020304" pitchFamily="18" charset="0"/>
                      </a:endParaRPr>
                    </a:p>
                    <a:p>
                      <a:pPr>
                        <a:lnSpc>
                          <a:spcPct val="120000"/>
                        </a:lnSpc>
                        <a:spcBef>
                          <a:spcPts val="0"/>
                        </a:spcBef>
                        <a:spcAft>
                          <a:spcPts val="0"/>
                        </a:spcAft>
                      </a:pPr>
                      <a:endParaRPr lang="nl-NL" sz="1800" kern="1200">
                        <a:solidFill>
                          <a:schemeClr val="tx1"/>
                        </a:solidFill>
                        <a:effectLst/>
                        <a:latin typeface="+mn-lt"/>
                        <a:ea typeface="+mn-ea"/>
                        <a:cs typeface="+mn-cs"/>
                      </a:endParaRPr>
                    </a:p>
                    <a:p>
                      <a:pPr>
                        <a:lnSpc>
                          <a:spcPct val="120000"/>
                        </a:lnSpc>
                        <a:spcBef>
                          <a:spcPts val="0"/>
                        </a:spcBef>
                        <a:spcAft>
                          <a:spcPts val="0"/>
                        </a:spcAft>
                      </a:pPr>
                      <a:r>
                        <a:rPr lang="nl-NL" sz="2200" kern="1200">
                          <a:solidFill>
                            <a:schemeClr val="tx1"/>
                          </a:solidFill>
                          <a:effectLst/>
                          <a:latin typeface="Times New Roman" panose="02020603050405020304" pitchFamily="18" charset="0"/>
                          <a:ea typeface="+mn-ea"/>
                          <a:cs typeface="Times New Roman" panose="02020603050405020304" pitchFamily="18" charset="0"/>
                        </a:rPr>
                        <a:t>- GV nhận xét, chốt: </a:t>
                      </a:r>
                      <a:r>
                        <a:rPr lang="nl-NL" sz="2200" b="1" i="1" kern="1200">
                          <a:solidFill>
                            <a:schemeClr val="tx1"/>
                          </a:solidFill>
                          <a:effectLst/>
                          <a:latin typeface="Times New Roman" panose="02020603050405020304" pitchFamily="18" charset="0"/>
                          <a:ea typeface="+mn-ea"/>
                          <a:cs typeface="Times New Roman" panose="02020603050405020304" pitchFamily="18" charset="0"/>
                        </a:rPr>
                        <a:t>Để điền đúng số trong ô, các em chú ý quan sát kĩ từng tranh, viết và đọc số tiền có trong mỗi hình rồi cộng chúng lại với nhau.</a:t>
                      </a:r>
                      <a:endParaRPr lang="en-US" sz="2200" kern="1200">
                        <a:solidFill>
                          <a:schemeClr val="tx1"/>
                        </a:solidFill>
                        <a:effectLst/>
                        <a:latin typeface="Times New Roman" panose="02020603050405020304" pitchFamily="18" charset="0"/>
                        <a:ea typeface="+mn-ea"/>
                        <a:cs typeface="Times New Roman" panose="02020603050405020304" pitchFamily="18" charset="0"/>
                      </a:endParaRPr>
                    </a:p>
                    <a:p>
                      <a:pPr>
                        <a:lnSpc>
                          <a:spcPct val="120000"/>
                        </a:lnSpc>
                        <a:spcBef>
                          <a:spcPts val="0"/>
                        </a:spcBef>
                        <a:spcAft>
                          <a:spcPts val="0"/>
                        </a:spcAft>
                      </a:pPr>
                      <a:r>
                        <a:rPr lang="nl-NL" sz="2200" kern="1200">
                          <a:solidFill>
                            <a:schemeClr val="tx1"/>
                          </a:solidFill>
                          <a:effectLst/>
                          <a:latin typeface="Times New Roman" panose="02020603050405020304" pitchFamily="18" charset="0"/>
                          <a:ea typeface="+mn-ea"/>
                          <a:cs typeface="Times New Roman" panose="02020603050405020304" pitchFamily="18" charset="0"/>
                        </a:rPr>
                        <a:t>- GV dẫn dắt chuyển bài 2</a:t>
                      </a:r>
                    </a:p>
                    <a:p>
                      <a:endParaRPr lang="en-US" sz="2200" kern="1200">
                        <a:solidFill>
                          <a:schemeClr val="tx1"/>
                        </a:solidFill>
                        <a:effectLst/>
                        <a:latin typeface="Times New Roman" panose="02020603050405020304" pitchFamily="18" charset="0"/>
                        <a:ea typeface="+mn-ea"/>
                        <a:cs typeface="Times New Roman" panose="02020603050405020304" pitchFamily="18" charset="0"/>
                      </a:endParaRPr>
                    </a:p>
                    <a:p>
                      <a:pPr marL="0" indent="0" algn="just">
                        <a:lnSpc>
                          <a:spcPct val="115000"/>
                        </a:lnSpc>
                        <a:spcAft>
                          <a:spcPts val="800"/>
                        </a:spcAft>
                        <a:buFont typeface="Arial" panose="020B0604020202020204" pitchFamily="34" charset="0"/>
                        <a:buNone/>
                      </a:pPr>
                      <a:endParaRPr lang="nl-NL" sz="2200" kern="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15000"/>
                        </a:lnSpc>
                        <a:spcAft>
                          <a:spcPts val="800"/>
                        </a:spcAft>
                        <a:buFontTx/>
                        <a:buNone/>
                      </a:pP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7257" marR="672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nSpc>
                          <a:spcPct val="120000"/>
                        </a:lnSpc>
                        <a:spcAft>
                          <a:spcPts val="0"/>
                        </a:spcAft>
                      </a:pPr>
                      <a:endParaRPr lang="nl-NL" sz="2200" kern="1200" dirty="0">
                        <a:solidFill>
                          <a:schemeClr val="tx1"/>
                        </a:solidFill>
                        <a:effectLst/>
                        <a:latin typeface="Times New Roman" panose="02020603050405020304" pitchFamily="18" charset="0"/>
                        <a:ea typeface="+mn-ea"/>
                        <a:cs typeface="Times New Roman" panose="02020603050405020304" pitchFamily="18" charset="0"/>
                      </a:endParaRPr>
                    </a:p>
                    <a:p>
                      <a:pPr>
                        <a:lnSpc>
                          <a:spcPct val="120000"/>
                        </a:lnSpc>
                        <a:spcAft>
                          <a:spcPts val="0"/>
                        </a:spcAft>
                      </a:pPr>
                      <a:endParaRPr lang="nl-NL" sz="2200" kern="1200" dirty="0">
                        <a:solidFill>
                          <a:schemeClr val="tx1"/>
                        </a:solidFill>
                        <a:effectLst/>
                        <a:latin typeface="Times New Roman" panose="02020603050405020304" pitchFamily="18" charset="0"/>
                        <a:ea typeface="+mn-ea"/>
                        <a:cs typeface="Times New Roman" panose="02020603050405020304" pitchFamily="18" charset="0"/>
                      </a:endParaRPr>
                    </a:p>
                    <a:p>
                      <a:pPr>
                        <a:lnSpc>
                          <a:spcPct val="120000"/>
                        </a:lnSpc>
                        <a:spcAft>
                          <a:spcPts val="0"/>
                        </a:spcAft>
                      </a:pPr>
                      <a:endParaRPr lang="nl-NL" sz="2200" kern="1200" dirty="0">
                        <a:solidFill>
                          <a:schemeClr val="tx1"/>
                        </a:solidFill>
                        <a:effectLst/>
                        <a:latin typeface="Times New Roman" panose="02020603050405020304" pitchFamily="18" charset="0"/>
                        <a:ea typeface="+mn-ea"/>
                        <a:cs typeface="Times New Roman" panose="02020603050405020304" pitchFamily="18" charset="0"/>
                      </a:endParaRPr>
                    </a:p>
                    <a:p>
                      <a:pPr>
                        <a:lnSpc>
                          <a:spcPct val="120000"/>
                        </a:lnSpc>
                        <a:spcAft>
                          <a:spcPts val="0"/>
                        </a:spcAft>
                      </a:pPr>
                      <a:endParaRPr lang="nl-NL" sz="2200" kern="1200" dirty="0">
                        <a:solidFill>
                          <a:schemeClr val="tx1"/>
                        </a:solidFill>
                        <a:effectLst/>
                        <a:latin typeface="Times New Roman" panose="02020603050405020304" pitchFamily="18" charset="0"/>
                        <a:ea typeface="+mn-ea"/>
                        <a:cs typeface="Times New Roman" panose="02020603050405020304" pitchFamily="18" charset="0"/>
                      </a:endParaRPr>
                    </a:p>
                    <a:p>
                      <a:pPr>
                        <a:lnSpc>
                          <a:spcPct val="120000"/>
                        </a:lnSpc>
                        <a:spcAft>
                          <a:spcPts val="0"/>
                        </a:spcAft>
                      </a:pPr>
                      <a:r>
                        <a:rPr lang="nl-NL" sz="2200" kern="1200" dirty="0">
                          <a:solidFill>
                            <a:schemeClr val="tx1"/>
                          </a:solidFill>
                          <a:effectLst/>
                          <a:latin typeface="Times New Roman" panose="02020603050405020304" pitchFamily="18" charset="0"/>
                          <a:ea typeface="+mn-ea"/>
                          <a:cs typeface="Times New Roman" panose="02020603050405020304" pitchFamily="18" charset="0"/>
                        </a:rPr>
                        <a:t>- HS đọc bài làm, cả lớp quan sát.</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pPr>
                        <a:lnSpc>
                          <a:spcPct val="120000"/>
                        </a:lnSpc>
                        <a:spcAft>
                          <a:spcPts val="0"/>
                        </a:spcAft>
                      </a:pPr>
                      <a:r>
                        <a:rPr lang="nl-NL" sz="2200" kern="1200" dirty="0">
                          <a:solidFill>
                            <a:schemeClr val="tx1"/>
                          </a:solidFill>
                          <a:effectLst/>
                          <a:latin typeface="Times New Roman" panose="02020603050405020304" pitchFamily="18" charset="0"/>
                          <a:ea typeface="+mn-ea"/>
                          <a:cs typeface="Times New Roman" panose="02020603050405020304" pitchFamily="18" charset="0"/>
                        </a:rPr>
                        <a:t>- HS trả lời theo ý hiểu</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pPr>
                        <a:lnSpc>
                          <a:spcPct val="120000"/>
                        </a:lnSpc>
                        <a:spcAft>
                          <a:spcPts val="0"/>
                        </a:spcAft>
                      </a:pPr>
                      <a:r>
                        <a:rPr lang="nl-NL" sz="2200" kern="1200" dirty="0">
                          <a:solidFill>
                            <a:schemeClr val="tx1"/>
                          </a:solidFill>
                          <a:effectLst/>
                          <a:latin typeface="Times New Roman" panose="02020603050405020304" pitchFamily="18" charset="0"/>
                          <a:ea typeface="+mn-ea"/>
                          <a:cs typeface="Times New Roman" panose="02020603050405020304" pitchFamily="18" charset="0"/>
                        </a:rPr>
                        <a:t> </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pPr>
                        <a:lnSpc>
                          <a:spcPct val="120000"/>
                        </a:lnSpc>
                        <a:spcAft>
                          <a:spcPts val="0"/>
                        </a:spcAft>
                      </a:pPr>
                      <a:r>
                        <a:rPr lang="nl-NL" sz="2200" kern="1200" dirty="0">
                          <a:solidFill>
                            <a:schemeClr val="tx1"/>
                          </a:solidFill>
                          <a:effectLst/>
                          <a:latin typeface="Times New Roman" panose="02020603050405020304" pitchFamily="18" charset="0"/>
                          <a:ea typeface="+mn-ea"/>
                          <a:cs typeface="Times New Roman" panose="02020603050405020304" pitchFamily="18" charset="0"/>
                        </a:rPr>
                        <a:t>- HS nhận xét, bổ sung</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pPr marL="0" indent="0">
                        <a:lnSpc>
                          <a:spcPct val="120000"/>
                        </a:lnSpc>
                        <a:spcAft>
                          <a:spcPts val="0"/>
                        </a:spcAft>
                        <a:buFontTx/>
                        <a:buNone/>
                      </a:pPr>
                      <a:r>
                        <a:rPr lang="nl-NL" sz="2200" kern="1200" dirty="0">
                          <a:solidFill>
                            <a:schemeClr val="tx1"/>
                          </a:solidFill>
                          <a:effectLst/>
                          <a:latin typeface="Times New Roman" panose="02020603050405020304" pitchFamily="18" charset="0"/>
                          <a:ea typeface="+mn-ea"/>
                          <a:cs typeface="Times New Roman" panose="02020603050405020304" pitchFamily="18" charset="0"/>
                        </a:rPr>
                        <a:t>- HS lắng nghe</a:t>
                      </a:r>
                    </a:p>
                    <a:p>
                      <a:pPr marL="0" indent="0">
                        <a:lnSpc>
                          <a:spcPct val="120000"/>
                        </a:lnSpc>
                        <a:spcAft>
                          <a:spcPts val="0"/>
                        </a:spcAft>
                        <a:buFontTx/>
                        <a:buNone/>
                      </a:pPr>
                      <a:endParaRPr lang="nl-NL" sz="2200" kern="1200" dirty="0">
                        <a:solidFill>
                          <a:schemeClr val="tx1"/>
                        </a:solidFill>
                        <a:effectLst/>
                        <a:latin typeface="Times New Roman" panose="02020603050405020304" pitchFamily="18" charset="0"/>
                        <a:ea typeface="+mn-ea"/>
                        <a:cs typeface="Times New Roman" panose="02020603050405020304" pitchFamily="18" charset="0"/>
                      </a:endParaRPr>
                    </a:p>
                    <a:p>
                      <a:pPr marL="0" indent="0">
                        <a:lnSpc>
                          <a:spcPct val="120000"/>
                        </a:lnSpc>
                        <a:spcAft>
                          <a:spcPts val="0"/>
                        </a:spcAft>
                        <a:buFontTx/>
                        <a:buNone/>
                      </a:pPr>
                      <a:endParaRPr lang="nl-NL" sz="2200" kern="1200" dirty="0">
                        <a:solidFill>
                          <a:schemeClr val="tx1"/>
                        </a:solidFill>
                        <a:effectLst/>
                        <a:latin typeface="Times New Roman" panose="02020603050405020304" pitchFamily="18" charset="0"/>
                        <a:ea typeface="+mn-ea"/>
                        <a:cs typeface="Times New Roman" panose="02020603050405020304" pitchFamily="18" charset="0"/>
                      </a:endParaRPr>
                    </a:p>
                    <a:p>
                      <a:pPr marL="0" indent="0">
                        <a:lnSpc>
                          <a:spcPct val="120000"/>
                        </a:lnSpc>
                        <a:spcAft>
                          <a:spcPts val="0"/>
                        </a:spcAft>
                        <a:buFontTx/>
                        <a:buNone/>
                      </a:pPr>
                      <a:r>
                        <a:rPr lang="nl-NL" sz="2200" kern="1200" dirty="0">
                          <a:solidFill>
                            <a:schemeClr val="tx1"/>
                          </a:solidFill>
                          <a:effectLst/>
                          <a:latin typeface="Times New Roman" panose="02020603050405020304" pitchFamily="18" charset="0"/>
                          <a:ea typeface="+mn-ea"/>
                          <a:cs typeface="Times New Roman" panose="02020603050405020304" pitchFamily="18" charset="0"/>
                        </a:rPr>
                        <a:t>- HS lắng nghe</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7257" marR="672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 xmlns:a16="http://schemas.microsoft.com/office/drawing/2014/main" val="1726350744"/>
                  </a:ext>
                </a:extLst>
              </a:tr>
            </a:tbl>
          </a:graphicData>
        </a:graphic>
      </p:graphicFrame>
      <p:sp>
        <p:nvSpPr>
          <p:cNvPr id="2" name="TextBox 1">
            <a:extLst>
              <a:ext uri="{FF2B5EF4-FFF2-40B4-BE49-F238E27FC236}">
                <a16:creationId xmlns="" xmlns:a16="http://schemas.microsoft.com/office/drawing/2014/main" id="{DBD8DBB2-9370-A914-8018-1794EB18C613}"/>
              </a:ext>
            </a:extLst>
          </p:cNvPr>
          <p:cNvSpPr txBox="1"/>
          <p:nvPr/>
        </p:nvSpPr>
        <p:spPr>
          <a:xfrm>
            <a:off x="1238864" y="3864349"/>
            <a:ext cx="4129548" cy="430887"/>
          </a:xfrm>
          <a:prstGeom prst="rect">
            <a:avLst/>
          </a:prstGeom>
          <a:noFill/>
        </p:spPr>
        <p:txBody>
          <a:bodyPr wrap="square" rtlCol="0">
            <a:spAutoFit/>
          </a:bodyPr>
          <a:lstStyle/>
          <a:p>
            <a:pPr algn="ctr"/>
            <a:r>
              <a:rPr lang="en-US" sz="2200">
                <a:latin typeface="Times New Roman" panose="02020603050405020304" pitchFamily="18" charset="0"/>
                <a:cs typeface="Times New Roman" panose="02020603050405020304" pitchFamily="18" charset="0"/>
              </a:rPr>
              <a:t>95 000 đồng	38 000 đồng</a:t>
            </a:r>
          </a:p>
        </p:txBody>
      </p:sp>
    </p:spTree>
    <p:extLst>
      <p:ext uri="{BB962C8B-B14F-4D97-AF65-F5344CB8AC3E}">
        <p14:creationId xmlns:p14="http://schemas.microsoft.com/office/powerpoint/2010/main" val="3915043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43838" y="1057406"/>
            <a:ext cx="11126914" cy="2969724"/>
          </a:xfrm>
          <a:prstGeom prst="rect">
            <a:avLst/>
          </a:prstGeom>
          <a:noFill/>
        </p:spPr>
        <p:txBody>
          <a:bodyPr wrap="square" lIns="91440" tIns="45720" rIns="91440" bIns="45720">
            <a:spAutoFit/>
          </a:bodyPr>
          <a:lstStyle/>
          <a:p>
            <a:pPr algn="ctr">
              <a:lnSpc>
                <a:spcPct val="115000"/>
              </a:lnSpc>
              <a:spcAft>
                <a:spcPts val="800"/>
              </a:spcAft>
            </a:pPr>
            <a:r>
              <a:rPr lang="en-US" sz="4000" b="1" u="sng" kern="10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Chuyên</a:t>
            </a:r>
            <a:r>
              <a:rPr lang="en-US" sz="4000" b="1" u="sng" kern="10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u="sng" kern="10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đề</a:t>
            </a:r>
            <a:r>
              <a:rPr lang="en-US" sz="4000" b="1" u="sng" kern="10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4000" kern="10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115000"/>
              </a:lnSpc>
              <a:spcAft>
                <a:spcPts val="800"/>
              </a:spcAft>
            </a:pPr>
            <a:r>
              <a:rPr lang="en-US" sz="4000" b="1" kern="1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XÂY DỰNG KẾ HOẠCH BÀI DẠY MÔN TOÁN THEO HƯỚNG PHÁT TRIỂN NĂNG LỰC HỌC SINH</a:t>
            </a:r>
            <a:endParaRPr lang="en-US" sz="4000" kern="1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TextBox 4"/>
          <p:cNvSpPr txBox="1"/>
          <p:nvPr/>
        </p:nvSpPr>
        <p:spPr>
          <a:xfrm>
            <a:off x="2630704" y="5487960"/>
            <a:ext cx="6400800" cy="584775"/>
          </a:xfrm>
          <a:prstGeom prst="rect">
            <a:avLst/>
          </a:prstGeom>
          <a:noFill/>
        </p:spPr>
        <p:txBody>
          <a:bodyPr wrap="square" rtlCol="0">
            <a:spAutoFit/>
          </a:bodyPr>
          <a:lstStyle/>
          <a:p>
            <a:pPr algn="ctr"/>
            <a:r>
              <a:rPr lang="en-US" sz="3200" u="sng" dirty="0" err="1">
                <a:solidFill>
                  <a:srgbClr val="FF0000"/>
                </a:solidFill>
                <a:latin typeface="Times New Roman" panose="02020603050405020304" pitchFamily="18" charset="0"/>
                <a:cs typeface="Times New Roman" panose="02020603050405020304" pitchFamily="18" charset="0"/>
              </a:rPr>
              <a:t>Năm</a:t>
            </a:r>
            <a:r>
              <a:rPr lang="en-US" sz="3200" u="sng" dirty="0">
                <a:solidFill>
                  <a:srgbClr val="FF0000"/>
                </a:solidFill>
                <a:latin typeface="Times New Roman" panose="02020603050405020304" pitchFamily="18" charset="0"/>
                <a:cs typeface="Times New Roman" panose="02020603050405020304" pitchFamily="18" charset="0"/>
              </a:rPr>
              <a:t> </a:t>
            </a:r>
            <a:r>
              <a:rPr lang="en-US" sz="3200" u="sng" dirty="0" err="1">
                <a:solidFill>
                  <a:srgbClr val="FF0000"/>
                </a:solidFill>
                <a:latin typeface="Times New Roman" panose="02020603050405020304" pitchFamily="18" charset="0"/>
                <a:cs typeface="Times New Roman" panose="02020603050405020304" pitchFamily="18" charset="0"/>
              </a:rPr>
              <a:t>học</a:t>
            </a:r>
            <a:r>
              <a:rPr lang="en-US" sz="3200" u="sng" dirty="0">
                <a:solidFill>
                  <a:srgbClr val="FF0000"/>
                </a:solidFill>
                <a:latin typeface="Times New Roman" panose="02020603050405020304" pitchFamily="18" charset="0"/>
                <a:cs typeface="Times New Roman" panose="02020603050405020304" pitchFamily="18" charset="0"/>
              </a:rPr>
              <a:t>: </a:t>
            </a:r>
            <a:r>
              <a:rPr lang="en-US" sz="3200" u="sng" dirty="0" smtClean="0">
                <a:solidFill>
                  <a:srgbClr val="FF0000"/>
                </a:solidFill>
                <a:latin typeface="Times New Roman" panose="02020603050405020304" pitchFamily="18" charset="0"/>
                <a:cs typeface="Times New Roman" panose="02020603050405020304" pitchFamily="18" charset="0"/>
              </a:rPr>
              <a:t>2024 </a:t>
            </a:r>
            <a:r>
              <a:rPr lang="en-US" sz="3200" u="sng" dirty="0">
                <a:solidFill>
                  <a:srgbClr val="FF0000"/>
                </a:solidFill>
                <a:latin typeface="Times New Roman" panose="02020603050405020304" pitchFamily="18" charset="0"/>
                <a:cs typeface="Times New Roman" panose="02020603050405020304" pitchFamily="18" charset="0"/>
              </a:rPr>
              <a:t>- </a:t>
            </a:r>
            <a:r>
              <a:rPr lang="en-US" sz="3200" u="sng" dirty="0" smtClean="0">
                <a:solidFill>
                  <a:srgbClr val="FF0000"/>
                </a:solidFill>
                <a:latin typeface="Times New Roman" panose="02020603050405020304" pitchFamily="18" charset="0"/>
                <a:cs typeface="Times New Roman" panose="02020603050405020304" pitchFamily="18" charset="0"/>
              </a:rPr>
              <a:t>2025</a:t>
            </a:r>
            <a:endParaRPr lang="en-US" sz="3200" u="sng"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9787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 xmlns:a16="http://schemas.microsoft.com/office/drawing/2014/main" id="{C8B7A5A6-2652-AB5C-CEED-8FE8DA9F4D93}"/>
              </a:ext>
            </a:extLst>
          </p:cNvPr>
          <p:cNvGraphicFramePr>
            <a:graphicFrameLocks noGrp="1"/>
          </p:cNvGraphicFramePr>
          <p:nvPr>
            <p:extLst>
              <p:ext uri="{D42A27DB-BD31-4B8C-83A1-F6EECF244321}">
                <p14:modId xmlns:p14="http://schemas.microsoft.com/office/powerpoint/2010/main" val="948981668"/>
              </p:ext>
            </p:extLst>
          </p:nvPr>
        </p:nvGraphicFramePr>
        <p:xfrm>
          <a:off x="226142" y="167148"/>
          <a:ext cx="10471355" cy="6861651"/>
        </p:xfrm>
        <a:graphic>
          <a:graphicData uri="http://schemas.openxmlformats.org/drawingml/2006/table">
            <a:tbl>
              <a:tblPr firstRow="1" firstCol="1" lastRow="1" lastCol="1" bandRow="1" bandCol="1"/>
              <a:tblGrid>
                <a:gridCol w="5316125">
                  <a:extLst>
                    <a:ext uri="{9D8B030D-6E8A-4147-A177-3AD203B41FA5}">
                      <a16:colId xmlns="" xmlns:a16="http://schemas.microsoft.com/office/drawing/2014/main" val="2011235575"/>
                    </a:ext>
                  </a:extLst>
                </a:gridCol>
                <a:gridCol w="5155230">
                  <a:extLst>
                    <a:ext uri="{9D8B030D-6E8A-4147-A177-3AD203B41FA5}">
                      <a16:colId xmlns="" xmlns:a16="http://schemas.microsoft.com/office/drawing/2014/main" val="2709907703"/>
                    </a:ext>
                  </a:extLst>
                </a:gridCol>
              </a:tblGrid>
              <a:tr h="6861651">
                <a:tc>
                  <a:txBody>
                    <a:bodyPr/>
                    <a:lstStyle/>
                    <a:p>
                      <a:pPr>
                        <a:lnSpc>
                          <a:spcPct val="115000"/>
                        </a:lnSpc>
                        <a:spcAft>
                          <a:spcPts val="800"/>
                        </a:spcAft>
                        <a:tabLst>
                          <a:tab pos="171450" algn="l"/>
                        </a:tabLst>
                      </a:pPr>
                      <a:r>
                        <a:rPr lang="nl-NL" sz="2200" b="1" ker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Bài 2: </a:t>
                      </a:r>
                      <a:r>
                        <a:rPr lang="nl-NL" sz="2200" b="1" i="1" kern="0">
                          <a:effectLst/>
                          <a:latin typeface="Times New Roman" panose="02020603050405020304" pitchFamily="18" charset="0"/>
                          <a:ea typeface="Times New Roman" panose="02020603050405020304" pitchFamily="18" charset="0"/>
                          <a:cs typeface="Times New Roman" panose="02020603050405020304" pitchFamily="18" charset="0"/>
                        </a:rPr>
                        <a:t>(Làm việc nhóm 4)</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tabLst>
                          <a:tab pos="171450" algn="l"/>
                        </a:tabLst>
                      </a:pPr>
                      <a:r>
                        <a:rPr lang="nl-NL" sz="2200" b="1" kern="0">
                          <a:effectLst/>
                          <a:latin typeface="Times New Roman" panose="02020603050405020304" pitchFamily="18" charset="0"/>
                          <a:ea typeface="Times New Roman" panose="02020603050405020304" pitchFamily="18" charset="0"/>
                          <a:cs typeface="Times New Roman" panose="02020603050405020304" pitchFamily="18" charset="0"/>
                        </a:rPr>
                        <a:t>- </a:t>
                      </a:r>
                      <a:r>
                        <a:rPr lang="nl-NL" sz="2200" kern="0">
                          <a:effectLst/>
                          <a:latin typeface="Times New Roman" panose="02020603050405020304" pitchFamily="18" charset="0"/>
                          <a:ea typeface="Times New Roman" panose="02020603050405020304" pitchFamily="18" charset="0"/>
                          <a:cs typeface="Times New Roman" panose="02020603050405020304" pitchFamily="18" charset="0"/>
                        </a:rPr>
                        <a:t>Gọi HS đọc đề bài</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tabLst>
                          <a:tab pos="171450" algn="l"/>
                        </a:tabLst>
                      </a:pPr>
                      <a:r>
                        <a:rPr lang="nl-NL" sz="2200" b="1" kern="0">
                          <a:effectLst/>
                          <a:latin typeface="Times New Roman" panose="02020603050405020304" pitchFamily="18" charset="0"/>
                          <a:ea typeface="Times New Roman" panose="02020603050405020304" pitchFamily="18" charset="0"/>
                          <a:cs typeface="Times New Roman" panose="02020603050405020304" pitchFamily="18" charset="0"/>
                        </a:rPr>
                        <a:t>- </a:t>
                      </a:r>
                      <a:r>
                        <a:rPr lang="nl-NL" sz="2200" kern="0">
                          <a:effectLst/>
                          <a:latin typeface="Times New Roman" panose="02020603050405020304" pitchFamily="18" charset="0"/>
                          <a:ea typeface="Times New Roman" panose="02020603050405020304" pitchFamily="18" charset="0"/>
                          <a:cs typeface="Times New Roman" panose="02020603050405020304" pitchFamily="18" charset="0"/>
                        </a:rPr>
                        <a:t>Bài yêu cầu gì?</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tabLst>
                          <a:tab pos="171450" algn="l"/>
                        </a:tabLst>
                      </a:pPr>
                      <a:r>
                        <a:rPr lang="nl-NL" sz="2200" kern="0">
                          <a:effectLst/>
                          <a:latin typeface="Times New Roman" panose="02020603050405020304" pitchFamily="18" charset="0"/>
                          <a:ea typeface="Times New Roman" panose="02020603050405020304" pitchFamily="18" charset="0"/>
                          <a:cs typeface="Times New Roman" panose="02020603050405020304" pitchFamily="18" charset="0"/>
                        </a:rPr>
                        <a:t>- GV yêu cầu HS thảo luận nhóm 4 trả lời các câu hỏi trong bài. </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tabLst>
                          <a:tab pos="171450" algn="l"/>
                        </a:tabLst>
                      </a:pPr>
                      <a:r>
                        <a:rPr lang="nl-NL" sz="2200" kern="0">
                          <a:effectLst/>
                          <a:latin typeface="Times New Roman" panose="02020603050405020304" pitchFamily="18" charset="0"/>
                          <a:ea typeface="Times New Roman" panose="02020603050405020304" pitchFamily="18" charset="0"/>
                          <a:cs typeface="Times New Roman" panose="02020603050405020304" pitchFamily="18" charset="0"/>
                        </a:rPr>
                        <a:t>- Gọi lớp trưởng lên điều hành </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tabLst>
                          <a:tab pos="630555" algn="l"/>
                        </a:tabLst>
                      </a:pP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Bạn</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muốn</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mua</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2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đồ</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vật</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nào</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Bạn</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phải</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trả</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bao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nhiêu</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tiền</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15000"/>
                        </a:lnSpc>
                        <a:spcAft>
                          <a:spcPts val="800"/>
                        </a:spcAft>
                        <a:tabLst>
                          <a:tab pos="630555" algn="l"/>
                        </a:tabLst>
                      </a:pP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Mời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bạn</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khác</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nhận</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xét</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15000"/>
                        </a:lnSpc>
                        <a:spcAft>
                          <a:spcPts val="800"/>
                        </a:spcAft>
                        <a:tabLst>
                          <a:tab pos="171450" algn="l"/>
                        </a:tabLst>
                      </a:pPr>
                      <a:r>
                        <a:rPr lang="nl-NL" sz="2200" kern="0">
                          <a:effectLst/>
                          <a:latin typeface="Times New Roman" panose="02020603050405020304" pitchFamily="18" charset="0"/>
                          <a:ea typeface="Calibri" panose="020F0502020204030204" pitchFamily="34" charset="0"/>
                          <a:cs typeface="Times New Roman" panose="02020603050405020304" pitchFamily="18" charset="0"/>
                        </a:rPr>
                        <a:t>- GV nhận xét, chốt lại: </a:t>
                      </a:r>
                      <a:r>
                        <a:rPr lang="nl-NL" sz="2200" b="1" i="1" kern="0">
                          <a:effectLst/>
                          <a:latin typeface="Times New Roman" panose="02020603050405020304" pitchFamily="18" charset="0"/>
                          <a:ea typeface="Calibri" panose="020F0502020204030204" pitchFamily="34" charset="0"/>
                          <a:cs typeface="Times New Roman" panose="02020603050405020304" pitchFamily="18" charset="0"/>
                        </a:rPr>
                        <a:t>Khi mua bán, chúng ta căn cứ trên giá cả mỗi mặt hàng để trả tiền cho người bán hàng. Lúc đó tiền là phương tiện trao đổi hàng hoá.</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tabLst>
                          <a:tab pos="171450" algn="l"/>
                        </a:tabLst>
                      </a:pPr>
                      <a:r>
                        <a:rPr lang="nl-NL" sz="2200" kern="0">
                          <a:effectLst/>
                          <a:latin typeface="Times New Roman" panose="02020603050405020304" pitchFamily="18" charset="0"/>
                          <a:ea typeface="Calibri" panose="020F0502020204030204" pitchFamily="34" charset="0"/>
                          <a:cs typeface="Times New Roman" panose="02020603050405020304" pitchFamily="18" charset="0"/>
                        </a:rPr>
                        <a:t>- GV dẫn dắt chuyển bài 3 </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6993" marR="469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nSpc>
                          <a:spcPct val="115000"/>
                        </a:lnSpc>
                        <a:spcAft>
                          <a:spcPts val="800"/>
                        </a:spcAft>
                        <a:tabLst>
                          <a:tab pos="171450" algn="l"/>
                        </a:tabLst>
                      </a:pPr>
                      <a:r>
                        <a:rPr lang="nl-NL" sz="2200" ker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tabLst>
                          <a:tab pos="171450" algn="l"/>
                        </a:tabLst>
                      </a:pPr>
                      <a:r>
                        <a:rPr lang="nl-NL" sz="2200" kern="0">
                          <a:effectLst/>
                          <a:latin typeface="Times New Roman" panose="02020603050405020304" pitchFamily="18" charset="0"/>
                          <a:ea typeface="Calibri" panose="020F0502020204030204" pitchFamily="34" charset="0"/>
                          <a:cs typeface="Times New Roman" panose="02020603050405020304" pitchFamily="18" charset="0"/>
                        </a:rPr>
                        <a:t>- HS đọc</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tabLst>
                          <a:tab pos="171450" algn="l"/>
                        </a:tabLst>
                      </a:pPr>
                      <a:r>
                        <a:rPr lang="nl-NL" sz="2200" kern="0">
                          <a:effectLst/>
                          <a:latin typeface="Times New Roman" panose="02020603050405020304" pitchFamily="18" charset="0"/>
                          <a:ea typeface="Calibri" panose="020F0502020204030204" pitchFamily="34" charset="0"/>
                          <a:cs typeface="Times New Roman" panose="02020603050405020304" pitchFamily="18" charset="0"/>
                        </a:rPr>
                        <a:t>- HS trả lời</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tabLst>
                          <a:tab pos="171450" algn="l"/>
                        </a:tabLst>
                      </a:pPr>
                      <a:r>
                        <a:rPr lang="nl-NL" sz="2200" kern="0">
                          <a:effectLst/>
                          <a:latin typeface="Times New Roman" panose="02020603050405020304" pitchFamily="18" charset="0"/>
                          <a:ea typeface="Calibri" panose="020F0502020204030204" pitchFamily="34" charset="0"/>
                          <a:cs typeface="Times New Roman" panose="02020603050405020304" pitchFamily="18" charset="0"/>
                        </a:rPr>
                        <a:t>- HS thảo luận nhóm 4</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tabLst>
                          <a:tab pos="171450" algn="l"/>
                        </a:tabLst>
                      </a:pPr>
                      <a:r>
                        <a:rPr lang="nl-NL" sz="2200" kern="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tabLst>
                          <a:tab pos="171450" algn="l"/>
                        </a:tabLst>
                      </a:pPr>
                      <a:r>
                        <a:rPr lang="nl-NL" sz="2200" kern="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nl-NL" sz="2200" kern="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LT: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Lần</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lược</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mời</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bạn</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chọn</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mua</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2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đồ</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vật</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tính</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tiền</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phải</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trả</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a:t>
                      </a:r>
                    </a:p>
                    <a:p>
                      <a:pPr>
                        <a:lnSpc>
                          <a:spcPct val="115000"/>
                        </a:lnSpc>
                        <a:spcAft>
                          <a:spcPts val="800"/>
                        </a:spcAft>
                        <a:tabLst>
                          <a:tab pos="171450" algn="l"/>
                        </a:tabLst>
                      </a:pPr>
                      <a:r>
                        <a:rPr lang="nl-NL" sz="2200" kern="0">
                          <a:effectLst/>
                          <a:latin typeface="Times New Roman" panose="02020603050405020304" pitchFamily="18" charset="0"/>
                          <a:ea typeface="Calibri" panose="020F0502020204030204" pitchFamily="34" charset="0"/>
                          <a:cs typeface="Times New Roman" panose="02020603050405020304" pitchFamily="18" charset="0"/>
                        </a:rPr>
                        <a:t>- HS khác nhận xét</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tabLst>
                          <a:tab pos="171450" algn="l"/>
                        </a:tabLst>
                      </a:pPr>
                      <a:r>
                        <a:rPr lang="nl-NL" sz="2200" kern="0">
                          <a:effectLst/>
                          <a:latin typeface="Times New Roman" panose="02020603050405020304" pitchFamily="18" charset="0"/>
                          <a:ea typeface="Calibri" panose="020F0502020204030204" pitchFamily="34" charset="0"/>
                          <a:cs typeface="Times New Roman" panose="02020603050405020304" pitchFamily="18" charset="0"/>
                        </a:rPr>
                        <a:t>- HS lắng nghe</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tabLst>
                          <a:tab pos="171450" algn="l"/>
                        </a:tabLst>
                      </a:pPr>
                      <a:r>
                        <a:rPr lang="nl-NL" sz="2200" ker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tabLst>
                          <a:tab pos="171450" algn="l"/>
                        </a:tabLst>
                      </a:pPr>
                      <a:r>
                        <a:rPr lang="nl-NL" sz="2200" ker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tabLst>
                          <a:tab pos="171450" algn="l"/>
                        </a:tabLst>
                      </a:pPr>
                      <a:r>
                        <a:rPr lang="nl-NL" sz="2200" ker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tabLst>
                          <a:tab pos="171450" algn="l"/>
                        </a:tabLst>
                      </a:pPr>
                      <a:r>
                        <a:rPr lang="nl-NL" sz="2200" kern="0">
                          <a:effectLst/>
                          <a:latin typeface="Times New Roman" panose="02020603050405020304" pitchFamily="18" charset="0"/>
                          <a:ea typeface="Calibri" panose="020F0502020204030204" pitchFamily="34" charset="0"/>
                          <a:cs typeface="Times New Roman" panose="02020603050405020304" pitchFamily="18" charset="0"/>
                        </a:rPr>
                        <a:t>- HS lắng nghe</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6993" marR="469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 xmlns:a16="http://schemas.microsoft.com/office/drawing/2014/main" val="282824982"/>
                  </a:ext>
                </a:extLst>
              </a:tr>
            </a:tbl>
          </a:graphicData>
        </a:graphic>
      </p:graphicFrame>
      <p:cxnSp>
        <p:nvCxnSpPr>
          <p:cNvPr id="4" name="Straight Connector 3">
            <a:extLst>
              <a:ext uri="{FF2B5EF4-FFF2-40B4-BE49-F238E27FC236}">
                <a16:creationId xmlns="" xmlns:a16="http://schemas.microsoft.com/office/drawing/2014/main" id="{18E20F01-8B45-0E32-CA2D-30AD6F3EC523}"/>
              </a:ext>
            </a:extLst>
          </p:cNvPr>
          <p:cNvCxnSpPr/>
          <p:nvPr/>
        </p:nvCxnSpPr>
        <p:spPr>
          <a:xfrm>
            <a:off x="226142" y="167148"/>
            <a:ext cx="10471355"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9902741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 xmlns:a16="http://schemas.microsoft.com/office/drawing/2014/main" id="{E5C8775E-BF19-0AC8-C6E9-DA8D675CA55E}"/>
              </a:ext>
            </a:extLst>
          </p:cNvPr>
          <p:cNvGraphicFramePr>
            <a:graphicFrameLocks noGrp="1"/>
          </p:cNvGraphicFramePr>
          <p:nvPr>
            <p:extLst>
              <p:ext uri="{D42A27DB-BD31-4B8C-83A1-F6EECF244321}">
                <p14:modId xmlns:p14="http://schemas.microsoft.com/office/powerpoint/2010/main" val="1215499244"/>
              </p:ext>
            </p:extLst>
          </p:nvPr>
        </p:nvGraphicFramePr>
        <p:xfrm>
          <a:off x="432620" y="420278"/>
          <a:ext cx="8949919" cy="5970690"/>
        </p:xfrm>
        <a:graphic>
          <a:graphicData uri="http://schemas.openxmlformats.org/drawingml/2006/table">
            <a:tbl>
              <a:tblPr firstRow="1" firstCol="1" lastRow="1" lastCol="1" bandRow="1" bandCol="1"/>
              <a:tblGrid>
                <a:gridCol w="159217">
                  <a:extLst>
                    <a:ext uri="{9D8B030D-6E8A-4147-A177-3AD203B41FA5}">
                      <a16:colId xmlns="" xmlns:a16="http://schemas.microsoft.com/office/drawing/2014/main" val="3426614609"/>
                    </a:ext>
                  </a:extLst>
                </a:gridCol>
                <a:gridCol w="4633119">
                  <a:extLst>
                    <a:ext uri="{9D8B030D-6E8A-4147-A177-3AD203B41FA5}">
                      <a16:colId xmlns="" xmlns:a16="http://schemas.microsoft.com/office/drawing/2014/main" val="3002371342"/>
                    </a:ext>
                  </a:extLst>
                </a:gridCol>
                <a:gridCol w="4157583">
                  <a:extLst>
                    <a:ext uri="{9D8B030D-6E8A-4147-A177-3AD203B41FA5}">
                      <a16:colId xmlns="" xmlns:a16="http://schemas.microsoft.com/office/drawing/2014/main" val="801879640"/>
                    </a:ext>
                  </a:extLst>
                </a:gridCol>
              </a:tblGrid>
              <a:tr h="5970690">
                <a:tc>
                  <a:txBody>
                    <a:bodyPr/>
                    <a:lstStyle/>
                    <a:p>
                      <a:pPr algn="ctr">
                        <a:lnSpc>
                          <a:spcPct val="115000"/>
                        </a:lnSpc>
                        <a:spcAft>
                          <a:spcPts val="800"/>
                        </a:spcAft>
                      </a:pPr>
                      <a:endPar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574" marR="65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nSpc>
                          <a:spcPct val="115000"/>
                        </a:lnSpc>
                        <a:spcAft>
                          <a:spcPts val="800"/>
                        </a:spcAft>
                      </a:pPr>
                      <a:r>
                        <a:rPr lang="nl-NL" sz="2200"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4. Hoạt động vận dụng, trải nghiệm</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pPr>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 Mục tiêu:</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pP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Vận</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tiễn</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trò</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chơi</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pP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khí</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vui</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vẻ</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hào</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hứng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lưu</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luyến</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xong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Củng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cố</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tiết</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HS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khắc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sâu</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dung.</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15000"/>
                        </a:lnSpc>
                        <a:spcAft>
                          <a:spcPts val="800"/>
                        </a:spcAft>
                        <a:buFont typeface="Arial" panose="020B0604020202020204" pitchFamily="34" charset="0"/>
                        <a:buNone/>
                      </a:pP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tiến</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marL="0" marR="0" lvl="0" indent="0" algn="l" defTabSz="457200" rtl="0" eaLnBrk="1" fontAlgn="auto" latinLnBrk="0" hangingPunct="1">
                        <a:lnSpc>
                          <a:spcPct val="115000"/>
                        </a:lnSpc>
                        <a:spcBef>
                          <a:spcPts val="0"/>
                        </a:spcBef>
                        <a:spcAft>
                          <a:spcPts val="800"/>
                        </a:spcAft>
                        <a:buClrTx/>
                        <a:buSzTx/>
                        <a:buFont typeface="Arial" panose="020B0604020202020204" pitchFamily="34" charset="0"/>
                        <a:buNone/>
                        <a:tabLst/>
                        <a:defRPr/>
                      </a:pPr>
                      <a:r>
                        <a:rPr lang="nl-NL" sz="2400"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Bài 3: </a:t>
                      </a:r>
                      <a:r>
                        <a:rPr lang="nl-NL" sz="2400" b="1" kern="0" dirty="0">
                          <a:effectLst/>
                          <a:latin typeface="Times New Roman" panose="02020603050405020304" pitchFamily="18" charset="0"/>
                          <a:ea typeface="Times New Roman" panose="02020603050405020304" pitchFamily="18" charset="0"/>
                          <a:cs typeface="Times New Roman" panose="02020603050405020304" pitchFamily="18" charset="0"/>
                        </a:rPr>
                        <a:t>Quan sát hình vẽ, trả lời các câu hỏi: </a:t>
                      </a:r>
                      <a:r>
                        <a:rPr lang="nl-NL" sz="2400" b="1" i="1" kern="0" dirty="0">
                          <a:effectLst/>
                          <a:latin typeface="Times New Roman" panose="02020603050405020304" pitchFamily="18" charset="0"/>
                          <a:ea typeface="Times New Roman" panose="02020603050405020304" pitchFamily="18" charset="0"/>
                          <a:cs typeface="Times New Roman" panose="02020603050405020304" pitchFamily="18" charset="0"/>
                        </a:rPr>
                        <a:t>(Làm việc nhóm bàn)</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15000"/>
                        </a:lnSpc>
                        <a:spcAft>
                          <a:spcPts val="800"/>
                        </a:spcAft>
                        <a:buFont typeface="Arial" panose="020B0604020202020204" pitchFamily="34" charset="0"/>
                        <a:buNone/>
                      </a:pP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5574" marR="65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nSpc>
                          <a:spcPct val="115000"/>
                        </a:lnSpc>
                        <a:spcAft>
                          <a:spcPts val="800"/>
                        </a:spcAft>
                      </a:pPr>
                      <a:r>
                        <a:rPr lang="nl-NL" sz="1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5574" marR="65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 xmlns:a16="http://schemas.microsoft.com/office/drawing/2014/main" val="4045473339"/>
                  </a:ext>
                </a:extLst>
              </a:tr>
            </a:tbl>
          </a:graphicData>
        </a:graphic>
      </p:graphicFrame>
      <p:cxnSp>
        <p:nvCxnSpPr>
          <p:cNvPr id="5" name="Straight Connector 4">
            <a:extLst>
              <a:ext uri="{FF2B5EF4-FFF2-40B4-BE49-F238E27FC236}">
                <a16:creationId xmlns="" xmlns:a16="http://schemas.microsoft.com/office/drawing/2014/main" id="{6F3AAF88-5DB1-8754-D90A-773CA2108A92}"/>
              </a:ext>
            </a:extLst>
          </p:cNvPr>
          <p:cNvCxnSpPr/>
          <p:nvPr/>
        </p:nvCxnSpPr>
        <p:spPr>
          <a:xfrm>
            <a:off x="355053" y="420278"/>
            <a:ext cx="8809704" cy="0"/>
          </a:xfrm>
          <a:prstGeom prst="line">
            <a:avLst/>
          </a:prstGeom>
        </p:spPr>
        <p:style>
          <a:lnRef idx="1">
            <a:schemeClr val="dk1"/>
          </a:lnRef>
          <a:fillRef idx="0">
            <a:schemeClr val="dk1"/>
          </a:fillRef>
          <a:effectRef idx="0">
            <a:schemeClr val="dk1"/>
          </a:effectRef>
          <a:fontRef idx="minor">
            <a:schemeClr val="tx1"/>
          </a:fontRef>
        </p:style>
      </p:cxnSp>
      <p:cxnSp>
        <p:nvCxnSpPr>
          <p:cNvPr id="7" name="Straight Connector 6">
            <a:extLst>
              <a:ext uri="{FF2B5EF4-FFF2-40B4-BE49-F238E27FC236}">
                <a16:creationId xmlns="" xmlns:a16="http://schemas.microsoft.com/office/drawing/2014/main" id="{DBE30C2C-9D71-B5CF-F46E-81C86696E6E5}"/>
              </a:ext>
            </a:extLst>
          </p:cNvPr>
          <p:cNvCxnSpPr/>
          <p:nvPr/>
        </p:nvCxnSpPr>
        <p:spPr>
          <a:xfrm>
            <a:off x="364886" y="6712702"/>
            <a:ext cx="8799871"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3212776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 xmlns:a16="http://schemas.microsoft.com/office/drawing/2014/main" id="{8C100203-967F-A352-CD5C-2051CFFF352E}"/>
              </a:ext>
            </a:extLst>
          </p:cNvPr>
          <p:cNvGraphicFramePr>
            <a:graphicFrameLocks noGrp="1"/>
          </p:cNvGraphicFramePr>
          <p:nvPr>
            <p:extLst>
              <p:ext uri="{D42A27DB-BD31-4B8C-83A1-F6EECF244321}">
                <p14:modId xmlns:p14="http://schemas.microsoft.com/office/powerpoint/2010/main" val="3593963192"/>
              </p:ext>
            </p:extLst>
          </p:nvPr>
        </p:nvGraphicFramePr>
        <p:xfrm>
          <a:off x="84221" y="173328"/>
          <a:ext cx="12023558" cy="6583680"/>
        </p:xfrm>
        <a:graphic>
          <a:graphicData uri="http://schemas.openxmlformats.org/drawingml/2006/table">
            <a:tbl>
              <a:tblPr firstRow="1" firstCol="1" lastRow="1" lastCol="1" bandRow="1" bandCol="1"/>
              <a:tblGrid>
                <a:gridCol w="54654">
                  <a:extLst>
                    <a:ext uri="{9D8B030D-6E8A-4147-A177-3AD203B41FA5}">
                      <a16:colId xmlns="" xmlns:a16="http://schemas.microsoft.com/office/drawing/2014/main" val="3705382396"/>
                    </a:ext>
                  </a:extLst>
                </a:gridCol>
                <a:gridCol w="5741564">
                  <a:extLst>
                    <a:ext uri="{9D8B030D-6E8A-4147-A177-3AD203B41FA5}">
                      <a16:colId xmlns="" xmlns:a16="http://schemas.microsoft.com/office/drawing/2014/main" val="3274644028"/>
                    </a:ext>
                  </a:extLst>
                </a:gridCol>
                <a:gridCol w="6227340">
                  <a:extLst>
                    <a:ext uri="{9D8B030D-6E8A-4147-A177-3AD203B41FA5}">
                      <a16:colId xmlns="" xmlns:a16="http://schemas.microsoft.com/office/drawing/2014/main" val="1052723793"/>
                    </a:ext>
                  </a:extLst>
                </a:gridCol>
              </a:tblGrid>
              <a:tr h="6001333">
                <a:tc>
                  <a:txBody>
                    <a:bodyPr/>
                    <a:lstStyle/>
                    <a:p>
                      <a:pPr algn="ctr">
                        <a:lnSpc>
                          <a:spcPct val="115000"/>
                        </a:lnSpc>
                        <a:spcAft>
                          <a:spcPts val="800"/>
                        </a:spcAft>
                        <a:tabLst>
                          <a:tab pos="114300" algn="l"/>
                        </a:tabLst>
                      </a:pPr>
                      <a:r>
                        <a:rPr lang="nl-NL" sz="2400" kern="0">
                          <a:effectLst/>
                          <a:latin typeface="Times New Roman" panose="02020603050405020304" pitchFamily="18" charset="0"/>
                          <a:ea typeface="Times New Roman" panose="02020603050405020304" pitchFamily="18" charset="0"/>
                          <a:cs typeface="Times New Roman" panose="02020603050405020304" pitchFamily="18" charset="0"/>
                        </a:rPr>
                        <a:t> </a:t>
                      </a:r>
                    </a:p>
                    <a:p>
                      <a:pPr algn="ctr">
                        <a:lnSpc>
                          <a:spcPct val="115000"/>
                        </a:lnSpc>
                        <a:spcAft>
                          <a:spcPts val="800"/>
                        </a:spcAft>
                        <a:tabLst>
                          <a:tab pos="114300" algn="l"/>
                        </a:tabLst>
                      </a:pPr>
                      <a:endParaRPr lang="en-US" sz="2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4627" marR="14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just">
                        <a:lnSpc>
                          <a:spcPct val="120000"/>
                        </a:lnSpc>
                        <a:spcAft>
                          <a:spcPts val="0"/>
                        </a:spcAft>
                        <a:tabLst>
                          <a:tab pos="114300" algn="l"/>
                        </a:tabLst>
                      </a:pPr>
                      <a:r>
                        <a:rPr lang="nl-NL" sz="2400" kern="0" dirty="0">
                          <a:effectLst/>
                          <a:latin typeface="Times New Roman" panose="02020603050405020304" pitchFamily="18" charset="0"/>
                          <a:ea typeface="Calibri" panose="020F0502020204030204" pitchFamily="34" charset="0"/>
                          <a:cs typeface="Times New Roman" panose="02020603050405020304" pitchFamily="18" charset="0"/>
                        </a:rPr>
                        <a:t>- Gọi HS đọc đề bài</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r>
                        <a:rPr lang="nl-NL" sz="2400" kern="0" dirty="0">
                          <a:effectLst/>
                          <a:latin typeface="Times New Roman" panose="02020603050405020304" pitchFamily="18" charset="0"/>
                          <a:ea typeface="Calibri" panose="020F0502020204030204" pitchFamily="34" charset="0"/>
                          <a:cs typeface="Times New Roman" panose="02020603050405020304" pitchFamily="18" charset="0"/>
                        </a:rPr>
                        <a:t>- GV yêu cầu HS thảo luận nhóm bàn, suy nghĩ trả lời câu hỏi rồi nói và giải thích cho bạn nghe câu trả lời của mình.</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r>
                        <a:rPr lang="nl-NL" sz="2400" kern="0" dirty="0">
                          <a:effectLst/>
                          <a:latin typeface="Times New Roman" panose="02020603050405020304" pitchFamily="18" charset="0"/>
                          <a:ea typeface="Calibri" panose="020F0502020204030204" pitchFamily="34" charset="0"/>
                          <a:cs typeface="Times New Roman" panose="02020603050405020304" pitchFamily="18" charset="0"/>
                        </a:rPr>
                        <a:t>- GV mời đại diện nhóm trình bày.</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r>
                        <a:rPr lang="nl-NL" sz="2400" kern="0" dirty="0">
                          <a:effectLst/>
                          <a:latin typeface="Times New Roman" panose="02020603050405020304" pitchFamily="18" charset="0"/>
                          <a:ea typeface="Calibri" panose="020F0502020204030204" pitchFamily="34" charset="0"/>
                          <a:cs typeface="Times New Roman" panose="02020603050405020304" pitchFamily="18" charset="0"/>
                        </a:rPr>
                        <a:t>- GV nhận xét, chốt đáp án đúng:</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r>
                        <a:rPr lang="nl-NL" sz="2400" i="1" kern="0" dirty="0">
                          <a:effectLst/>
                          <a:latin typeface="Times New Roman" panose="02020603050405020304" pitchFamily="18" charset="0"/>
                          <a:ea typeface="Calibri" panose="020F0502020204030204" pitchFamily="34" charset="0"/>
                          <a:cs typeface="Times New Roman" panose="02020603050405020304" pitchFamily="18" charset="0"/>
                        </a:rPr>
                        <a:t>a. Số tiền mua 1 quả dưa hấu nhiều hơn số tiền mua 1 khay táo là 10 000 đồng.</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r>
                        <a:rPr lang="nl-NL" sz="2400" i="1" kern="0" dirty="0">
                          <a:effectLst/>
                          <a:latin typeface="Times New Roman" panose="02020603050405020304" pitchFamily="18" charset="0"/>
                          <a:ea typeface="Calibri" panose="020F0502020204030204" pitchFamily="34" charset="0"/>
                          <a:cs typeface="Times New Roman" panose="02020603050405020304" pitchFamily="18" charset="0"/>
                        </a:rPr>
                        <a:t>b. Khi mua 2 khay táo theo chương trình khuyến mãi, Bác Hồng phải trả 34 000 đồng + 34 000 đồng = 68 000 đồng.</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r>
                        <a:rPr lang="nl-NL" sz="2400" kern="0" dirty="0">
                          <a:effectLst/>
                          <a:latin typeface="Times New Roman" panose="02020603050405020304" pitchFamily="18" charset="0"/>
                          <a:ea typeface="Calibri" panose="020F0502020204030204" pitchFamily="34" charset="0"/>
                          <a:cs typeface="Times New Roman" panose="02020603050405020304" pitchFamily="18" charset="0"/>
                        </a:rPr>
                        <a:t>- Nhóm nào có câu trả lời giống trên màn hình giơ tay.</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r>
                        <a:rPr lang="nl-NL" sz="2400" kern="0" dirty="0">
                          <a:effectLst/>
                          <a:latin typeface="Times New Roman" panose="02020603050405020304" pitchFamily="18" charset="0"/>
                          <a:ea typeface="Calibri" panose="020F0502020204030204" pitchFamily="34" charset="0"/>
                          <a:cs typeface="Times New Roman" panose="02020603050405020304" pitchFamily="18" charset="0"/>
                        </a:rPr>
                        <a:t>- GV nhận xét, tuyên dương những bạn có câu trả lời đúng.</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4627" marR="14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just">
                        <a:lnSpc>
                          <a:spcPct val="120000"/>
                        </a:lnSpc>
                        <a:spcAft>
                          <a:spcPts val="0"/>
                        </a:spcAft>
                        <a:tabLst>
                          <a:tab pos="114300" algn="l"/>
                        </a:tabLst>
                      </a:pPr>
                      <a:r>
                        <a:rPr lang="nl-NL"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nl-NL" sz="2400" kern="0" dirty="0">
                          <a:effectLst/>
                          <a:latin typeface="Times New Roman" panose="02020603050405020304" pitchFamily="18" charset="0"/>
                          <a:ea typeface="Calibri" panose="020F0502020204030204" pitchFamily="34" charset="0"/>
                          <a:cs typeface="Times New Roman" panose="02020603050405020304" pitchFamily="18" charset="0"/>
                        </a:rPr>
                        <a:t>HS đọc</a:t>
                      </a:r>
                    </a:p>
                    <a:p>
                      <a:pPr marL="0" indent="0" algn="just">
                        <a:lnSpc>
                          <a:spcPct val="120000"/>
                        </a:lnSpc>
                        <a:spcAft>
                          <a:spcPts val="0"/>
                        </a:spcAft>
                        <a:buFontTx/>
                        <a:buNone/>
                        <a:tabLst>
                          <a:tab pos="114300" algn="l"/>
                        </a:tabLst>
                      </a:pPr>
                      <a:r>
                        <a:rPr lang="nl-NL" sz="2400" kern="0" dirty="0">
                          <a:effectLst/>
                          <a:latin typeface="Times New Roman" panose="02020603050405020304" pitchFamily="18" charset="0"/>
                          <a:ea typeface="Calibri" panose="020F0502020204030204" pitchFamily="34" charset="0"/>
                          <a:cs typeface="Times New Roman" panose="02020603050405020304" pitchFamily="18" charset="0"/>
                        </a:rPr>
                        <a:t>- HS thảo luận</a:t>
                      </a:r>
                    </a:p>
                    <a:p>
                      <a:pPr marL="0" indent="0" algn="just">
                        <a:lnSpc>
                          <a:spcPct val="120000"/>
                        </a:lnSpc>
                        <a:spcAft>
                          <a:spcPts val="0"/>
                        </a:spcAft>
                        <a:buFontTx/>
                        <a:buNone/>
                        <a:tabLst>
                          <a:tab pos="114300" algn="l"/>
                        </a:tabLst>
                      </a:pP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20000"/>
                        </a:lnSpc>
                        <a:spcAft>
                          <a:spcPts val="0"/>
                        </a:spcAft>
                        <a:buFontTx/>
                        <a:buNone/>
                        <a:tabLst>
                          <a:tab pos="114300" algn="l"/>
                        </a:tabLst>
                      </a:pP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r>
                        <a:rPr lang="nl-NL" sz="2400" kern="0" dirty="0">
                          <a:effectLst/>
                          <a:latin typeface="Times New Roman" panose="02020603050405020304" pitchFamily="18" charset="0"/>
                          <a:ea typeface="Calibri" panose="020F0502020204030204" pitchFamily="34" charset="0"/>
                          <a:cs typeface="Times New Roman" panose="02020603050405020304" pitchFamily="18" charset="0"/>
                        </a:rPr>
                        <a:t>- HS trả lời và mời nhóm bạn nhận xét</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r>
                        <a:rPr lang="nl-NL" sz="2400" kern="0" dirty="0">
                          <a:effectLst/>
                          <a:latin typeface="Times New Roman" panose="02020603050405020304" pitchFamily="18" charset="0"/>
                          <a:ea typeface="Calibri" panose="020F0502020204030204" pitchFamily="34" charset="0"/>
                          <a:cs typeface="Times New Roman" panose="02020603050405020304" pitchFamily="18" charset="0"/>
                        </a:rPr>
                        <a:t>- HS quan sát, lắng nghe</a:t>
                      </a:r>
                      <a:endParaRPr lang="en-US" sz="24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20000"/>
                        </a:lnSpc>
                        <a:spcAft>
                          <a:spcPts val="0"/>
                        </a:spcAft>
                        <a:tabLst>
                          <a:tab pos="114300" algn="l"/>
                        </a:tabLst>
                      </a:pPr>
                      <a:r>
                        <a:rPr lang="nl-NL"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r>
                        <a:rPr lang="nl-NL"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algn="just">
                        <a:lnSpc>
                          <a:spcPct val="120000"/>
                        </a:lnSpc>
                        <a:spcAft>
                          <a:spcPts val="0"/>
                        </a:spcAft>
                        <a:buFont typeface="Times New Roman" panose="02020603050405020304" pitchFamily="18" charset="0"/>
                        <a:buNone/>
                        <a:tabLst>
                          <a:tab pos="114300" algn="l"/>
                        </a:tabLst>
                      </a:pPr>
                      <a:r>
                        <a:rPr lang="nl-NL" sz="2400" kern="0" dirty="0">
                          <a:effectLst/>
                          <a:latin typeface="Times New Roman" panose="02020603050405020304" pitchFamily="18" charset="0"/>
                          <a:ea typeface="Calibri" panose="020F0502020204030204" pitchFamily="34" charset="0"/>
                          <a:cs typeface="Times New Roman" panose="02020603050405020304" pitchFamily="18" charset="0"/>
                        </a:rPr>
                        <a:t>- HS giơ tay nếu đúng</a:t>
                      </a:r>
                      <a:endParaRPr lang="en-US" sz="24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20000"/>
                        </a:lnSpc>
                        <a:spcAft>
                          <a:spcPts val="0"/>
                        </a:spcAft>
                        <a:tabLst>
                          <a:tab pos="114300" algn="l"/>
                        </a:tabLst>
                      </a:pPr>
                      <a:r>
                        <a:rPr lang="nl-NL"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4627" marR="14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23157428"/>
                  </a:ext>
                </a:extLst>
              </a:tr>
            </a:tbl>
          </a:graphicData>
        </a:graphic>
      </p:graphicFrame>
      <p:cxnSp>
        <p:nvCxnSpPr>
          <p:cNvPr id="4" name="Straight Connector 3">
            <a:extLst>
              <a:ext uri="{FF2B5EF4-FFF2-40B4-BE49-F238E27FC236}">
                <a16:creationId xmlns="" xmlns:a16="http://schemas.microsoft.com/office/drawing/2014/main" id="{1B06A381-0BD0-08CC-E6D2-500AAA8C8410}"/>
              </a:ext>
            </a:extLst>
          </p:cNvPr>
          <p:cNvCxnSpPr/>
          <p:nvPr/>
        </p:nvCxnSpPr>
        <p:spPr>
          <a:xfrm>
            <a:off x="-1" y="192988"/>
            <a:ext cx="12023558"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819039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 xmlns:a16="http://schemas.microsoft.com/office/drawing/2014/main" id="{14706B41-B3DE-E784-111C-EC666707951E}"/>
              </a:ext>
            </a:extLst>
          </p:cNvPr>
          <p:cNvGraphicFramePr>
            <a:graphicFrameLocks noGrp="1"/>
          </p:cNvGraphicFramePr>
          <p:nvPr>
            <p:extLst>
              <p:ext uri="{D42A27DB-BD31-4B8C-83A1-F6EECF244321}">
                <p14:modId xmlns:p14="http://schemas.microsoft.com/office/powerpoint/2010/main" val="754657747"/>
              </p:ext>
            </p:extLst>
          </p:nvPr>
        </p:nvGraphicFramePr>
        <p:xfrm>
          <a:off x="242680" y="0"/>
          <a:ext cx="10195033" cy="39103042"/>
        </p:xfrm>
        <a:graphic>
          <a:graphicData uri="http://schemas.openxmlformats.org/drawingml/2006/table">
            <a:tbl>
              <a:tblPr firstRow="1" firstCol="1" lastRow="1" lastCol="1" bandRow="1" bandCol="1"/>
              <a:tblGrid>
                <a:gridCol w="5872309">
                  <a:extLst>
                    <a:ext uri="{9D8B030D-6E8A-4147-A177-3AD203B41FA5}">
                      <a16:colId xmlns="" xmlns:a16="http://schemas.microsoft.com/office/drawing/2014/main" val="2524086360"/>
                    </a:ext>
                  </a:extLst>
                </a:gridCol>
                <a:gridCol w="4322724">
                  <a:extLst>
                    <a:ext uri="{9D8B030D-6E8A-4147-A177-3AD203B41FA5}">
                      <a16:colId xmlns="" xmlns:a16="http://schemas.microsoft.com/office/drawing/2014/main" val="4206875718"/>
                    </a:ext>
                  </a:extLst>
                </a:gridCol>
              </a:tblGrid>
              <a:tr h="39103042">
                <a:tc>
                  <a:txBody>
                    <a:bodyPr/>
                    <a:lstStyle/>
                    <a:p>
                      <a:pPr algn="just">
                        <a:lnSpc>
                          <a:spcPct val="120000"/>
                        </a:lnSpc>
                        <a:spcAft>
                          <a:spcPts val="0"/>
                        </a:spcAft>
                        <a:tabLst>
                          <a:tab pos="114300" algn="l"/>
                        </a:tabLst>
                      </a:pPr>
                      <a:r>
                        <a:rPr lang="nl-NL" sz="2000" b="1" kern="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Trò chơi</a:t>
                      </a:r>
                      <a:r>
                        <a:rPr lang="nl-NL" sz="2000" kern="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nl-NL" sz="2000" b="1" i="1" kern="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“Đi siêu thị”</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algn="just">
                        <a:lnSpc>
                          <a:spcPct val="120000"/>
                        </a:lnSpc>
                        <a:spcAft>
                          <a:spcPts val="0"/>
                        </a:spcAft>
                        <a:buFont typeface="Times New Roman" panose="02020603050405020304" pitchFamily="18" charset="0"/>
                        <a:buNone/>
                        <a:tabLst>
                          <a:tab pos="114300" algn="l"/>
                        </a:tabLst>
                      </a:pPr>
                      <a:r>
                        <a:rPr lang="nl-NL" sz="2000" kern="0" dirty="0">
                          <a:effectLst/>
                          <a:latin typeface="Times New Roman" panose="02020603050405020304" pitchFamily="18" charset="0"/>
                          <a:ea typeface="Calibri" panose="020F0502020204030204" pitchFamily="34" charset="0"/>
                          <a:cs typeface="Times New Roman" panose="02020603050405020304" pitchFamily="18" charset="0"/>
                        </a:rPr>
                        <a:t>- Luật chơi: GV chia lớp thành 2 nhóm, gọi đại diện các nhóm lên để tham gia trò chơi. </a:t>
                      </a:r>
                      <a:endParaRPr lang="en-US" sz="20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20000"/>
                        </a:lnSpc>
                        <a:spcAft>
                          <a:spcPts val="0"/>
                        </a:spcAft>
                        <a:tabLst>
                          <a:tab pos="114300" algn="l"/>
                        </a:tabLst>
                      </a:pPr>
                      <a:r>
                        <a:rPr lang="nl-NL" sz="2000" kern="0" dirty="0">
                          <a:effectLst/>
                          <a:latin typeface="Times New Roman" panose="02020603050405020304" pitchFamily="18" charset="0"/>
                          <a:ea typeface="Calibri" panose="020F0502020204030204" pitchFamily="34" charset="0"/>
                          <a:cs typeface="Times New Roman" panose="02020603050405020304" pitchFamily="18" charset="0"/>
                        </a:rPr>
                        <a:t>+ Trên bảng GV gắn 3 vật phẩm và giá tiền. </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r>
                        <a:rPr lang="nl-NL" sz="2000"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Nhiệm vụ của HS là chọn mệnh giá tiền phù hợp có trong rổ của nhóm và gắn dưới mỗi vật phẩm trên bảng. Nhóm nào hoàn thành trước thì sẽ giành chiến thắng.</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algn="just">
                        <a:lnSpc>
                          <a:spcPct val="120000"/>
                        </a:lnSpc>
                        <a:spcAft>
                          <a:spcPts val="0"/>
                        </a:spcAft>
                        <a:buFont typeface="Times New Roman" panose="02020603050405020304" pitchFamily="18" charset="0"/>
                        <a:buNone/>
                        <a:tabLst>
                          <a:tab pos="153035" algn="l"/>
                        </a:tabLst>
                      </a:pPr>
                      <a:r>
                        <a:rPr lang="nl-NL" sz="2000" kern="0" dirty="0">
                          <a:effectLst/>
                          <a:latin typeface="Times New Roman" panose="02020603050405020304" pitchFamily="18" charset="0"/>
                          <a:ea typeface="Calibri" panose="020F0502020204030204" pitchFamily="34" charset="0"/>
                          <a:cs typeface="Times New Roman" panose="02020603050405020304" pitchFamily="18" charset="0"/>
                        </a:rPr>
                        <a:t>- GV tổ chức cho HS chơi.</a:t>
                      </a:r>
                      <a:endParaRPr lang="en-US" sz="20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just">
                        <a:lnSpc>
                          <a:spcPct val="120000"/>
                        </a:lnSpc>
                        <a:spcAft>
                          <a:spcPts val="0"/>
                        </a:spcAft>
                        <a:buFont typeface="Times New Roman" panose="02020603050405020304" pitchFamily="18" charset="0"/>
                        <a:buNone/>
                        <a:tabLst>
                          <a:tab pos="153035" algn="l"/>
                        </a:tabLst>
                      </a:pPr>
                      <a:r>
                        <a:rPr lang="nl-NL" sz="2000" kern="0" dirty="0">
                          <a:effectLst/>
                          <a:latin typeface="Times New Roman" panose="02020603050405020304" pitchFamily="18" charset="0"/>
                          <a:ea typeface="Calibri" panose="020F0502020204030204" pitchFamily="34" charset="0"/>
                          <a:cs typeface="Times New Roman" panose="02020603050405020304" pitchFamily="18" charset="0"/>
                        </a:rPr>
                        <a:t>- GV nhận xét, khẳng định, tuyên dương đội thắng, động viên đội thua.</a:t>
                      </a:r>
                      <a:endParaRPr lang="en-US" sz="20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just">
                        <a:lnSpc>
                          <a:spcPct val="120000"/>
                        </a:lnSpc>
                        <a:spcAft>
                          <a:spcPts val="0"/>
                        </a:spcAft>
                        <a:buFont typeface="Times New Roman" panose="02020603050405020304" pitchFamily="18" charset="0"/>
                        <a:buNone/>
                        <a:tabLst>
                          <a:tab pos="153035" algn="l"/>
                        </a:tabLst>
                      </a:pPr>
                      <a:r>
                        <a:rPr lang="nl-NL" sz="2000" kern="0" dirty="0">
                          <a:effectLst/>
                          <a:latin typeface="Times New Roman" panose="02020603050405020304" pitchFamily="18" charset="0"/>
                          <a:ea typeface="Calibri" panose="020F0502020204030204" pitchFamily="34" charset="0"/>
                          <a:cs typeface="Times New Roman" panose="02020603050405020304" pitchFamily="18" charset="0"/>
                        </a:rPr>
                        <a:t>- Qua bài học ngày hôm nay, các em biết thêm được điều gì?</a:t>
                      </a:r>
                      <a:endParaRPr lang="en-US" sz="20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just">
                        <a:lnSpc>
                          <a:spcPct val="120000"/>
                        </a:lnSpc>
                        <a:spcAft>
                          <a:spcPts val="0"/>
                        </a:spcAft>
                        <a:buFont typeface="Times New Roman" panose="02020603050405020304" pitchFamily="18" charset="0"/>
                        <a:buNone/>
                        <a:tabLst>
                          <a:tab pos="153035" algn="l"/>
                        </a:tabLst>
                      </a:pPr>
                      <a:r>
                        <a:rPr lang="nl-NL" sz="2000" kern="0" dirty="0">
                          <a:effectLst/>
                          <a:latin typeface="Times New Roman" panose="02020603050405020304" pitchFamily="18" charset="0"/>
                          <a:ea typeface="Calibri" panose="020F0502020204030204" pitchFamily="34" charset="0"/>
                          <a:cs typeface="Times New Roman" panose="02020603050405020304" pitchFamily="18" charset="0"/>
                        </a:rPr>
                        <a:t>- Điều đó giúp ích được gì cho các em trong cuộc sống?</a:t>
                      </a:r>
                      <a:endParaRPr lang="en-US" sz="20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just">
                        <a:lnSpc>
                          <a:spcPct val="120000"/>
                        </a:lnSpc>
                        <a:spcAft>
                          <a:spcPts val="0"/>
                        </a:spcAft>
                        <a:buFont typeface="Times New Roman" panose="02020603050405020304" pitchFamily="18" charset="0"/>
                        <a:buNone/>
                        <a:tabLst>
                          <a:tab pos="153035" algn="l"/>
                        </a:tabLst>
                      </a:pPr>
                      <a:r>
                        <a:rPr lang="nl-NL" sz="2000" kern="0" dirty="0">
                          <a:effectLst/>
                          <a:latin typeface="Times New Roman" panose="02020603050405020304" pitchFamily="18" charset="0"/>
                          <a:ea typeface="Calibri" panose="020F0502020204030204" pitchFamily="34" charset="0"/>
                          <a:cs typeface="Times New Roman" panose="02020603050405020304" pitchFamily="18" charset="0"/>
                        </a:rPr>
                        <a:t>- Học xong bài này, các em nghĩ có thể vận dụng vào những tình huống nào trong cuộc sống?</a:t>
                      </a:r>
                      <a:endParaRPr lang="en-US" sz="20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62865" algn="just">
                        <a:lnSpc>
                          <a:spcPct val="120000"/>
                        </a:lnSpc>
                        <a:spcAft>
                          <a:spcPts val="0"/>
                        </a:spcAft>
                        <a:tabLst>
                          <a:tab pos="153035" algn="l"/>
                        </a:tabLst>
                      </a:pPr>
                      <a:r>
                        <a:rPr lang="nl-NL" sz="2000" kern="0" dirty="0">
                          <a:effectLst/>
                          <a:latin typeface="Times New Roman" panose="02020603050405020304" pitchFamily="18" charset="0"/>
                          <a:ea typeface="Calibri" panose="020F0502020204030204" pitchFamily="34" charset="0"/>
                          <a:cs typeface="Times New Roman" panose="02020603050405020304" pitchFamily="18" charset="0"/>
                        </a:rPr>
                        <a:t>- Nhận xét tiết học, dặn dò về nhà</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180" marR="161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just">
                        <a:lnSpc>
                          <a:spcPct val="120000"/>
                        </a:lnSpc>
                        <a:spcAft>
                          <a:spcPts val="0"/>
                        </a:spcAft>
                        <a:tabLst>
                          <a:tab pos="114300" algn="l"/>
                        </a:tabLs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20000"/>
                        </a:lnSpc>
                        <a:spcAft>
                          <a:spcPts val="0"/>
                        </a:spcAft>
                        <a:tabLst>
                          <a:tab pos="114300" algn="l"/>
                        </a:tabLst>
                      </a:pPr>
                      <a:endParaRPr lang="nl-NL" sz="2000" kern="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endParaRPr lang="nl-NL" sz="2000" kern="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nl-NL" sz="2000" kern="0" dirty="0">
                          <a:effectLst/>
                          <a:latin typeface="Times New Roman" panose="02020603050405020304" pitchFamily="18" charset="0"/>
                          <a:ea typeface="Calibri" panose="020F0502020204030204" pitchFamily="34" charset="0"/>
                          <a:cs typeface="Times New Roman" panose="02020603050405020304" pitchFamily="18" charset="0"/>
                        </a:rPr>
                        <a:t>HS tham gia trò chơi</a:t>
                      </a:r>
                      <a:endParaRPr lang="en-US" sz="20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20000"/>
                        </a:lnSpc>
                        <a:spcAft>
                          <a:spcPts val="0"/>
                        </a:spcAft>
                        <a:tabLst>
                          <a:tab pos="114300" algn="l"/>
                        </a:tabLst>
                      </a:pP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nl-NL" sz="2000" kern="0" dirty="0">
                          <a:effectLst/>
                          <a:latin typeface="Times New Roman" panose="02020603050405020304" pitchFamily="18" charset="0"/>
                          <a:ea typeface="Calibri" panose="020F0502020204030204" pitchFamily="34" charset="0"/>
                          <a:cs typeface="Times New Roman" panose="02020603050405020304" pitchFamily="18" charset="0"/>
                        </a:rPr>
                        <a:t>HS lắng nghe</a:t>
                      </a:r>
                      <a:endParaRPr lang="en-US" sz="20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20000"/>
                        </a:lnSpc>
                        <a:spcAft>
                          <a:spcPts val="0"/>
                        </a:spcAft>
                        <a:tabLst>
                          <a:tab pos="114300" algn="l"/>
                        </a:tabLs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nl-NL" sz="2000" kern="0" dirty="0">
                          <a:effectLst/>
                          <a:latin typeface="Times New Roman" panose="02020603050405020304" pitchFamily="18" charset="0"/>
                          <a:ea typeface="Calibri" panose="020F0502020204030204" pitchFamily="34" charset="0"/>
                          <a:cs typeface="Times New Roman" panose="02020603050405020304" pitchFamily="18" charset="0"/>
                        </a:rPr>
                        <a:t>HS trả lời theo ý hiểu của mình.</a:t>
                      </a:r>
                      <a:endParaRPr lang="en-US" sz="20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6180" marR="161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894605767"/>
                  </a:ext>
                </a:extLst>
              </a:tr>
            </a:tbl>
          </a:graphicData>
        </a:graphic>
      </p:graphicFrame>
    </p:spTree>
    <p:extLst>
      <p:ext uri="{BB962C8B-B14F-4D97-AF65-F5344CB8AC3E}">
        <p14:creationId xmlns:p14="http://schemas.microsoft.com/office/powerpoint/2010/main" val="818001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92A44B34-81A8-D72C-59F1-BD35B0A3687E}"/>
              </a:ext>
            </a:extLst>
          </p:cNvPr>
          <p:cNvSpPr txBox="1"/>
          <p:nvPr/>
        </p:nvSpPr>
        <p:spPr>
          <a:xfrm>
            <a:off x="423041" y="637174"/>
            <a:ext cx="8910145" cy="2213042"/>
          </a:xfrm>
          <a:prstGeom prst="rect">
            <a:avLst/>
          </a:prstGeom>
          <a:noFill/>
        </p:spPr>
        <p:txBody>
          <a:bodyPr wrap="square">
            <a:spAutoFit/>
          </a:bodyPr>
          <a:lstStyle/>
          <a:p>
            <a:pPr>
              <a:lnSpc>
                <a:spcPct val="115000"/>
              </a:lnSpc>
              <a:spcAft>
                <a:spcPts val="800"/>
              </a:spcAft>
            </a:pPr>
            <a:r>
              <a:rPr lang="en-US" sz="2200" b="1" ker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IV. ĐIỀU CHỈNH SAU BÀI DẠY (NẾU CÓ):</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pPr>
            <a:r>
              <a:rPr lang="en-US" sz="2200" i="1" ker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marL="457200" algn="just">
              <a:lnSpc>
                <a:spcPct val="115000"/>
              </a:lnSpc>
              <a:spcAft>
                <a:spcPts val="625"/>
              </a:spcAft>
            </a:pPr>
            <a:r>
              <a:rPr lang="en-US" sz="2200" i="1" kern="1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39580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6" name="Rectangle 5">
            <a:extLst>
              <a:ext uri="{FF2B5EF4-FFF2-40B4-BE49-F238E27FC236}">
                <a16:creationId xmlns="" xmlns:a16="http://schemas.microsoft.com/office/drawing/2014/main" id="{B436CCE0-FE54-8647-5A9E-CDC7AC2EDC3D}"/>
              </a:ext>
            </a:extLst>
          </p:cNvPr>
          <p:cNvSpPr/>
          <p:nvPr/>
        </p:nvSpPr>
        <p:spPr>
          <a:xfrm>
            <a:off x="1484671" y="2018047"/>
            <a:ext cx="6548283" cy="2426134"/>
          </a:xfrm>
          <a:prstGeom prst="rect">
            <a:avLst/>
          </a:prstGeom>
          <a:ln/>
        </p:spPr>
        <p:style>
          <a:lnRef idx="1">
            <a:schemeClr val="accent1"/>
          </a:lnRef>
          <a:fillRef idx="2">
            <a:schemeClr val="accent1"/>
          </a:fillRef>
          <a:effectRef idx="1">
            <a:schemeClr val="accent1"/>
          </a:effectRef>
          <a:fontRef idx="minor">
            <a:schemeClr val="dk1"/>
          </a:fontRef>
        </p:style>
        <p:txBody>
          <a:bodyPr wrap="none" lIns="91440" tIns="45720" rIns="91440" bIns="45720">
            <a:prstTxWarp prst="textChevron">
              <a:avLst/>
            </a:prstTxWarp>
            <a:spAutoFit/>
          </a:bodyPr>
          <a:lstStyle/>
          <a:p>
            <a:pPr algn="ctr">
              <a:lnSpc>
                <a:spcPct val="150000"/>
              </a:lnSpc>
            </a:pPr>
            <a:r>
              <a:rPr lang="en-US" sz="5400" b="1" dirty="0">
                <a:ln w="12700">
                  <a:solidFill>
                    <a:srgbClr val="FF0000"/>
                  </a:solidFill>
                  <a:prstDash val="solid"/>
                </a:ln>
                <a:solidFill>
                  <a:srgbClr val="FF0000"/>
                </a:solidFill>
                <a:effectLst>
                  <a:outerShdw dist="38100" dir="2640000" algn="bl" rotWithShape="0">
                    <a:schemeClr val="accent1"/>
                  </a:outerShdw>
                </a:effectLst>
                <a:latin typeface="Times New Roman" pitchFamily="18" charset="0"/>
                <a:cs typeface="Times New Roman" pitchFamily="18" charset="0"/>
              </a:rPr>
              <a:t>XIN CẢM ƠN</a:t>
            </a:r>
          </a:p>
          <a:p>
            <a:pPr algn="ctr">
              <a:lnSpc>
                <a:spcPct val="150000"/>
              </a:lnSpc>
            </a:pPr>
            <a:r>
              <a:rPr lang="en-US" sz="5400" b="1" dirty="0">
                <a:ln w="12700">
                  <a:solidFill>
                    <a:srgbClr val="FF0000"/>
                  </a:solidFill>
                  <a:prstDash val="solid"/>
                </a:ln>
                <a:solidFill>
                  <a:srgbClr val="FF0000"/>
                </a:solidFill>
                <a:effectLst>
                  <a:outerShdw dist="38100" dir="2640000" algn="bl" rotWithShape="0">
                    <a:schemeClr val="accent1"/>
                  </a:outerShdw>
                </a:effectLst>
                <a:latin typeface="Times New Roman" pitchFamily="18" charset="0"/>
                <a:cs typeface="Times New Roman" pitchFamily="18" charset="0"/>
              </a:rPr>
              <a:t>QUÝ THẦY CÔ!</a:t>
            </a:r>
            <a:endParaRPr lang="en-US" sz="5400" b="1" dirty="0">
              <a:ln w="12700">
                <a:solidFill>
                  <a:srgbClr val="FF0000"/>
                </a:solidFill>
                <a:prstDash val="solid"/>
              </a:ln>
              <a:solidFill>
                <a:srgbClr val="FF0000"/>
              </a:solidFill>
              <a:effectLst>
                <a:outerShdw dist="38100" dir="2640000" algn="bl" rotWithShape="0">
                  <a:schemeClr val="accent1"/>
                </a:outerShdw>
              </a:effectLst>
            </a:endParaRPr>
          </a:p>
        </p:txBody>
      </p:sp>
    </p:spTree>
    <p:extLst>
      <p:ext uri="{BB962C8B-B14F-4D97-AF65-F5344CB8AC3E}">
        <p14:creationId xmlns:p14="http://schemas.microsoft.com/office/powerpoint/2010/main" val="3378898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53E98E6D-B036-BB81-4CD8-D4D426B5442A}"/>
              </a:ext>
            </a:extLst>
          </p:cNvPr>
          <p:cNvSpPr txBox="1"/>
          <p:nvPr/>
        </p:nvSpPr>
        <p:spPr>
          <a:xfrm>
            <a:off x="277091" y="147782"/>
            <a:ext cx="11711709" cy="5811078"/>
          </a:xfrm>
          <a:prstGeom prst="rect">
            <a:avLst/>
          </a:prstGeom>
          <a:noFill/>
        </p:spPr>
        <p:txBody>
          <a:bodyPr wrap="square">
            <a:spAutoFit/>
          </a:bodyPr>
          <a:lstStyle/>
          <a:p>
            <a:pPr algn="ctr">
              <a:lnSpc>
                <a:spcPct val="115000"/>
              </a:lnSpc>
              <a:spcAft>
                <a:spcPts val="800"/>
              </a:spcAft>
            </a:pPr>
            <a:r>
              <a:rPr lang="en-US" sz="2800" b="1" u="sng" kern="10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Chuyên</a:t>
            </a:r>
            <a:r>
              <a:rPr lang="en-US" sz="2800" b="1" u="sng" kern="10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u="sng" kern="10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đề</a:t>
            </a:r>
            <a:r>
              <a:rPr lang="en-US" sz="2800" b="1" u="sng" kern="10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2800" kern="10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XÂY DỰNG KẾ HOẠCH BÀI DẠY MÔN TOÁN THEO     		HƯỚNG PHÁT TRIỂN NĂNG LỰC HỌC SINH</a:t>
            </a:r>
            <a:endParaRPr lang="en-US" sz="2000" kern="10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pPr>
            <a:r>
              <a:rPr lang="en-US" sz="2800" b="1" kern="10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I. </a:t>
            </a:r>
            <a:r>
              <a:rPr lang="en-US" sz="2800" b="1" kern="10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Mở</a:t>
            </a:r>
            <a:r>
              <a:rPr lang="en-US" sz="2800" b="1" kern="10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đầu</a:t>
            </a:r>
            <a:r>
              <a:rPr lang="en-US" sz="2800" b="1" kern="100">
                <a:solidFill>
                  <a:srgbClr val="0070C0"/>
                </a:solidFill>
                <a:latin typeface="Times New Roman" panose="02020603050405020304" pitchFamily="18" charset="0"/>
                <a:ea typeface="Calibri" panose="020F0502020204030204" pitchFamily="34" charset="0"/>
                <a:cs typeface="Times New Roman" panose="02020603050405020304" pitchFamily="18" charset="0"/>
              </a:rPr>
              <a:t>:</a:t>
            </a:r>
            <a:endParaRPr lang="en-US" sz="2000" kern="10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pPr>
            <a:r>
              <a:rPr lang="en-US" sz="2800" b="1" kern="10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II. </a:t>
            </a:r>
            <a:r>
              <a:rPr lang="en-US" sz="2800" b="1" kern="10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Nội</a:t>
            </a:r>
            <a:r>
              <a:rPr lang="en-US" sz="2800" b="1" kern="10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dung:</a:t>
            </a:r>
            <a:endParaRPr lang="en-US" sz="2000" kern="10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eriod"/>
            </a:pP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4 </a:t>
            </a:r>
            <a:r>
              <a:rPr lang="en-US" sz="2800" b="1" kern="100" spc="10" err="1">
                <a:effectLst/>
                <a:latin typeface="Times New Roman" panose="02020603050405020304" pitchFamily="18" charset="0"/>
                <a:ea typeface="Calibri" panose="020F0502020204030204" pitchFamily="34" charset="0"/>
                <a:cs typeface="Times New Roman" panose="02020603050405020304" pitchFamily="18" charset="0"/>
              </a:rPr>
              <a:t>bước</a:t>
            </a: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effectLst/>
                <a:latin typeface="Times New Roman" panose="02020603050405020304" pitchFamily="18" charset="0"/>
                <a:ea typeface="Calibri" panose="020F0502020204030204" pitchFamily="34" charset="0"/>
                <a:cs typeface="Times New Roman" panose="02020603050405020304" pitchFamily="18" charset="0"/>
              </a:rPr>
              <a:t>xây</a:t>
            </a: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effectLst/>
                <a:latin typeface="Times New Roman" panose="02020603050405020304" pitchFamily="18" charset="0"/>
                <a:ea typeface="Calibri" panose="020F0502020204030204" pitchFamily="34" charset="0"/>
                <a:cs typeface="Times New Roman" panose="02020603050405020304" pitchFamily="18" charset="0"/>
              </a:rPr>
              <a:t>dựng</a:t>
            </a: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effectLst/>
                <a:latin typeface="Times New Roman" panose="02020603050405020304" pitchFamily="18" charset="0"/>
                <a:ea typeface="Calibri" panose="020F0502020204030204" pitchFamily="34" charset="0"/>
                <a:cs typeface="Times New Roman" panose="02020603050405020304" pitchFamily="18" charset="0"/>
              </a:rPr>
              <a:t>kế</a:t>
            </a: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effectLst/>
                <a:latin typeface="Times New Roman" panose="02020603050405020304" pitchFamily="18" charset="0"/>
                <a:ea typeface="Calibri" panose="020F0502020204030204" pitchFamily="34" charset="0"/>
                <a:cs typeface="Times New Roman" panose="02020603050405020304" pitchFamily="18" charset="0"/>
              </a:rPr>
              <a:t>hoạch</a:t>
            </a: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effectLst/>
                <a:latin typeface="Times New Roman" panose="02020603050405020304" pitchFamily="18" charset="0"/>
                <a:ea typeface="Calibri" panose="020F0502020204030204" pitchFamily="34" charset="0"/>
                <a:cs typeface="Times New Roman" panose="02020603050405020304" pitchFamily="18" charset="0"/>
              </a:rPr>
              <a:t>bài</a:t>
            </a: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effectLst/>
                <a:latin typeface="Times New Roman" panose="02020603050405020304" pitchFamily="18" charset="0"/>
                <a:ea typeface="Calibri" panose="020F0502020204030204" pitchFamily="34" charset="0"/>
                <a:cs typeface="Times New Roman" panose="02020603050405020304" pitchFamily="18" charset="0"/>
              </a:rPr>
              <a:t>dạy</a:t>
            </a: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effectLst/>
                <a:latin typeface="Times New Roman" panose="02020603050405020304" pitchFamily="18" charset="0"/>
                <a:ea typeface="Calibri" panose="020F0502020204030204" pitchFamily="34" charset="0"/>
                <a:cs typeface="Times New Roman" panose="02020603050405020304" pitchFamily="18" charset="0"/>
              </a:rPr>
              <a:t>theo</a:t>
            </a: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effectLst/>
                <a:latin typeface="Times New Roman" panose="02020603050405020304" pitchFamily="18" charset="0"/>
                <a:ea typeface="Calibri" panose="020F0502020204030204" pitchFamily="34" charset="0"/>
                <a:cs typeface="Times New Roman" panose="02020603050405020304" pitchFamily="18" charset="0"/>
              </a:rPr>
              <a:t>hướng</a:t>
            </a: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effectLst/>
                <a:latin typeface="Times New Roman" panose="02020603050405020304" pitchFamily="18" charset="0"/>
                <a:ea typeface="Calibri" panose="020F0502020204030204" pitchFamily="34" charset="0"/>
                <a:cs typeface="Times New Roman" panose="02020603050405020304" pitchFamily="18" charset="0"/>
              </a:rPr>
              <a:t>trển</a:t>
            </a: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effectLst/>
                <a:latin typeface="Times New Roman" panose="02020603050405020304" pitchFamily="18" charset="0"/>
                <a:ea typeface="Calibri" panose="020F0502020204030204" pitchFamily="34" charset="0"/>
                <a:cs typeface="Times New Roman" panose="02020603050405020304" pitchFamily="18" charset="0"/>
              </a:rPr>
              <a:t>năng</a:t>
            </a: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kern="10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eriod"/>
            </a:pPr>
            <a:r>
              <a:rPr lang="en-US" sz="2800" b="1" kern="100" err="1">
                <a:effectLst/>
                <a:latin typeface="Times New Roman" panose="02020603050405020304" pitchFamily="18" charset="0"/>
                <a:ea typeface="Times New Roman" panose="02020603050405020304" pitchFamily="18" charset="0"/>
                <a:cs typeface="Times New Roman" panose="02020603050405020304" pitchFamily="18" charset="0"/>
              </a:rPr>
              <a:t>Cấu</a:t>
            </a:r>
            <a:r>
              <a:rPr lang="en-US" sz="2800" b="1" kern="1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err="1">
                <a:effectLst/>
                <a:latin typeface="Times New Roman" panose="02020603050405020304" pitchFamily="18" charset="0"/>
                <a:ea typeface="Times New Roman" panose="02020603050405020304" pitchFamily="18" charset="0"/>
                <a:cs typeface="Times New Roman" panose="02020603050405020304" pitchFamily="18" charset="0"/>
              </a:rPr>
              <a:t>trúc</a:t>
            </a:r>
            <a:r>
              <a:rPr lang="en-US" sz="2800" b="1" kern="1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b="1" kern="1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b="1" kern="1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err="1">
                <a:effectLst/>
                <a:latin typeface="Times New Roman" panose="02020603050405020304" pitchFamily="18" charset="0"/>
                <a:ea typeface="Times New Roman" panose="02020603050405020304" pitchFamily="18" charset="0"/>
                <a:cs typeface="Times New Roman" panose="02020603050405020304" pitchFamily="18" charset="0"/>
              </a:rPr>
              <a:t>kế</a:t>
            </a:r>
            <a:r>
              <a:rPr lang="en-US" sz="2800" b="1" kern="1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err="1">
                <a:effectLst/>
                <a:latin typeface="Times New Roman" panose="02020603050405020304" pitchFamily="18" charset="0"/>
                <a:ea typeface="Times New Roman" panose="02020603050405020304" pitchFamily="18" charset="0"/>
                <a:cs typeface="Times New Roman" panose="02020603050405020304" pitchFamily="18" charset="0"/>
              </a:rPr>
              <a:t>hoạch</a:t>
            </a:r>
            <a:r>
              <a:rPr lang="en-US" sz="2800" b="1" kern="1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800" b="1" kern="1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err="1">
                <a:effectLst/>
                <a:latin typeface="Times New Roman" panose="02020603050405020304" pitchFamily="18" charset="0"/>
                <a:ea typeface="Times New Roman" panose="02020603050405020304" pitchFamily="18" charset="0"/>
                <a:cs typeface="Times New Roman" panose="02020603050405020304" pitchFamily="18" charset="0"/>
              </a:rPr>
              <a:t>dạy</a:t>
            </a:r>
            <a:r>
              <a:rPr lang="en-US" sz="2800" b="1" kern="1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err="1">
                <a:effectLst/>
                <a:latin typeface="Times New Roman" panose="02020603050405020304" pitchFamily="18" charset="0"/>
                <a:ea typeface="Times New Roman" panose="02020603050405020304" pitchFamily="18" charset="0"/>
                <a:cs typeface="Times New Roman" panose="02020603050405020304" pitchFamily="18" charset="0"/>
              </a:rPr>
              <a:t>môn</a:t>
            </a:r>
            <a:r>
              <a:rPr lang="en-US" sz="2800" b="1" kern="1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err="1">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800" b="1" kern="1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err="1">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800" b="1" kern="1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err="1">
                <a:effectLst/>
                <a:latin typeface="Times New Roman" panose="02020603050405020304" pitchFamily="18" charset="0"/>
                <a:ea typeface="Times New Roman" panose="02020603050405020304" pitchFamily="18" charset="0"/>
                <a:cs typeface="Times New Roman" panose="02020603050405020304" pitchFamily="18" charset="0"/>
              </a:rPr>
              <a:t>hướng</a:t>
            </a:r>
            <a:r>
              <a:rPr lang="en-US" sz="2800" b="1" kern="1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err="1">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2800" b="1" kern="1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err="1">
                <a:effectLst/>
                <a:latin typeface="Times New Roman" panose="02020603050405020304" pitchFamily="18" charset="0"/>
                <a:ea typeface="Times New Roman" panose="02020603050405020304" pitchFamily="18" charset="0"/>
                <a:cs typeface="Times New Roman" panose="02020603050405020304" pitchFamily="18" charset="0"/>
              </a:rPr>
              <a:t>triển</a:t>
            </a:r>
            <a:r>
              <a:rPr lang="en-US" sz="2800" b="1" kern="1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err="1">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800" b="1" kern="1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err="1">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800" b="1" kern="1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kern="10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eriod"/>
            </a:pPr>
            <a:r>
              <a:rPr lang="en-US" sz="2800" b="1" kern="100" spc="1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 k</a:t>
            </a:r>
            <a:r>
              <a:rPr lang="vi-VN" sz="2800" b="1" kern="100" spc="10">
                <a:effectLst/>
                <a:latin typeface="Times New Roman" panose="02020603050405020304" pitchFamily="18" charset="0"/>
                <a:ea typeface="Calibri" panose="020F0502020204030204" pitchFamily="34" charset="0"/>
                <a:cs typeface="Times New Roman" panose="02020603050405020304" pitchFamily="18" charset="0"/>
              </a:rPr>
              <a:t>ỹ năng hướng dẫn, hỗ trợ học sin</a:t>
            </a: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h </a:t>
            </a:r>
            <a:r>
              <a:rPr lang="en-US" sz="2800" b="1" kern="100" spc="1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effectLst/>
                <a:latin typeface="Times New Roman" panose="02020603050405020304" pitchFamily="18" charset="0"/>
                <a:ea typeface="Calibri" panose="020F0502020204030204" pitchFamily="34" charset="0"/>
                <a:cs typeface="Times New Roman" panose="02020603050405020304" pitchFamily="18" charset="0"/>
              </a:rPr>
              <a:t>tập</a:t>
            </a:r>
            <a:r>
              <a:rPr lang="vi-VN" sz="2800" b="1" kern="100" spc="10">
                <a:effectLst/>
                <a:latin typeface="Times New Roman" panose="02020603050405020304" pitchFamily="18" charset="0"/>
                <a:ea typeface="Calibri" panose="020F0502020204030204" pitchFamily="34" charset="0"/>
                <a:cs typeface="Times New Roman" panose="02020603050405020304" pitchFamily="18" charset="0"/>
              </a:rPr>
              <a:t> cá nhân, cặp</a:t>
            </a: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effectLst/>
                <a:latin typeface="Times New Roman" panose="02020603050405020304" pitchFamily="18" charset="0"/>
                <a:ea typeface="Calibri" panose="020F0502020204030204" pitchFamily="34" charset="0"/>
                <a:cs typeface="Times New Roman" panose="02020603050405020304" pitchFamily="18" charset="0"/>
              </a:rPr>
              <a:t>đôi</a:t>
            </a:r>
            <a:r>
              <a:rPr lang="vi-VN" sz="2800" b="1" kern="100" spc="10">
                <a:effectLst/>
                <a:latin typeface="Times New Roman" panose="02020603050405020304" pitchFamily="18" charset="0"/>
                <a:ea typeface="Calibri" panose="020F0502020204030204" pitchFamily="34" charset="0"/>
                <a:cs typeface="Times New Roman" panose="02020603050405020304" pitchFamily="18" charset="0"/>
              </a:rPr>
              <a:t>, nhóm, lớp</a:t>
            </a: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kern="100">
              <a:effectLst/>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15000"/>
              </a:lnSpc>
            </a:pPr>
            <a:r>
              <a:rPr lang="en-US" sz="2800" b="1" kern="100" spc="1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III. </a:t>
            </a:r>
            <a:r>
              <a:rPr lang="en-US" sz="2800" b="1" kern="100" spc="1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Kết</a:t>
            </a:r>
            <a:r>
              <a:rPr lang="en-US" sz="2800" b="1" kern="100" spc="1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luận</a:t>
            </a:r>
            <a:r>
              <a:rPr lang="en-US" sz="2800" b="1" kern="100" spc="10">
                <a:solidFill>
                  <a:srgbClr val="0070C0"/>
                </a:solidFill>
                <a:latin typeface="Times New Roman" panose="02020603050405020304" pitchFamily="18" charset="0"/>
                <a:ea typeface="Calibri" panose="020F0502020204030204" pitchFamily="34" charset="0"/>
                <a:cs typeface="Times New Roman" panose="02020603050405020304" pitchFamily="18" charset="0"/>
              </a:rPr>
              <a:t>:</a:t>
            </a:r>
          </a:p>
          <a:p>
            <a:pPr lvl="0" algn="just">
              <a:lnSpc>
                <a:spcPct val="115000"/>
              </a:lnSpc>
            </a:pPr>
            <a:r>
              <a:rPr lang="en-US" sz="2800" b="1" kern="100" spc="1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IV</a:t>
            </a:r>
            <a:r>
              <a:rPr lang="en-US" sz="2800" b="1" kern="100" spc="1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Kế</a:t>
            </a:r>
            <a:r>
              <a:rPr lang="en-US" sz="2800" b="1" kern="100" spc="1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hoạch</a:t>
            </a:r>
            <a:r>
              <a:rPr lang="en-US" sz="2800" b="1" kern="100" spc="1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bài</a:t>
            </a:r>
            <a:r>
              <a:rPr lang="en-US" sz="2800" b="1" kern="100" spc="1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dạy</a:t>
            </a:r>
            <a:r>
              <a:rPr lang="en-US" sz="2800" b="1" kern="100" spc="1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minh</a:t>
            </a:r>
            <a:r>
              <a:rPr lang="en-US" sz="2800" b="1" kern="100" spc="1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hoạ</a:t>
            </a:r>
            <a:r>
              <a:rPr lang="en-US" sz="2800" b="1" kern="100" spc="10">
                <a:solidFill>
                  <a:srgbClr val="0070C0"/>
                </a:solidFill>
                <a:latin typeface="Times New Roman" panose="02020603050405020304" pitchFamily="18" charset="0"/>
                <a:ea typeface="Calibri" panose="020F0502020204030204" pitchFamily="34" charset="0"/>
                <a:cs typeface="Times New Roman" panose="02020603050405020304" pitchFamily="18" charset="0"/>
              </a:rPr>
              <a:t>:</a:t>
            </a:r>
            <a:endParaRPr lang="en-US" sz="2000" kern="1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80758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pattFill prst="pct5">
          <a:fgClr>
            <a:schemeClr val="bg1"/>
          </a:fgClr>
          <a:bgClr>
            <a:schemeClr val="bg1"/>
          </a:bgClr>
        </a:pattFill>
        <a:effectLst/>
      </p:bgPr>
    </p:bg>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8CD2F181-1E01-2699-B342-C2A9989431E6}"/>
              </a:ext>
            </a:extLst>
          </p:cNvPr>
          <p:cNvSpPr txBox="1"/>
          <p:nvPr/>
        </p:nvSpPr>
        <p:spPr>
          <a:xfrm>
            <a:off x="0" y="0"/>
            <a:ext cx="12192000" cy="6857455"/>
          </a:xfrm>
          <a:prstGeom prst="rect">
            <a:avLst/>
          </a:prstGeom>
          <a:noFill/>
        </p:spPr>
        <p:txBody>
          <a:bodyPr wrap="square">
            <a:spAutoFit/>
          </a:bodyPr>
          <a:lstStyle/>
          <a:p>
            <a:pPr lvl="0">
              <a:lnSpc>
                <a:spcPct val="115000"/>
              </a:lnSpc>
            </a:pPr>
            <a:r>
              <a:rPr lang="en-US" sz="2200" b="1" kern="1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I. </a:t>
            </a:r>
            <a:r>
              <a:rPr lang="en-US" sz="2200" b="1" kern="10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Mở</a:t>
            </a:r>
            <a:r>
              <a:rPr lang="en-US" sz="2200" b="1" kern="1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kern="10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đầu</a:t>
            </a:r>
            <a:r>
              <a:rPr lang="en-US" sz="2200" b="1" kern="1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15000"/>
              </a:lnSpc>
              <a:spcAft>
                <a:spcPts val="625"/>
              </a:spcAft>
            </a:pP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Chương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Ban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Thông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32/2018/TT-BGDĐT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26/12/2018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nêu</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rõ</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Giáo</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triển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chủ</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yếu</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chung</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tố</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cốt</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lõi</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duy</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lập</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mô</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hoá</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giải</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quyết</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giao</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tiếp</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cụ</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tiện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triển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kĩ</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then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chốt</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hội</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trải</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nghiệm</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áp</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đời</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tiễn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giáo</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dựng</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nối</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giữa</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tưởng</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giữa</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môn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giữa</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đời</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tiễn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lvl="0" algn="just">
              <a:lnSpc>
                <a:spcPct val="115000"/>
              </a:lnSpc>
              <a:spcAft>
                <a:spcPts val="625"/>
              </a:spcAft>
            </a:pP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Để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triển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khai</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Chương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giáo</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phổ</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2018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đạt</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quả</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nhằm</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triển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tiểu</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vai</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trò</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thầy</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chuyển</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dạy</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lấy</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trung</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sang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dạy</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lấy</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trung</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vậy</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tốt</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cầu</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thiết</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kế</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kế</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hoạch</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dạy</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phù</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hết</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sức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trọng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a:latin typeface="Times New Roman" panose="02020603050405020304" pitchFamily="18" charset="0"/>
              <a:ea typeface="Times New Roman" panose="02020603050405020304" pitchFamily="18" charset="0"/>
              <a:cs typeface="Times New Roman" panose="02020603050405020304" pitchFamily="18" charset="0"/>
            </a:endParaRPr>
          </a:p>
          <a:p>
            <a:pPr lvl="0" algn="just">
              <a:lnSpc>
                <a:spcPct val="115000"/>
              </a:lnSpc>
              <a:spcAft>
                <a:spcPts val="625"/>
              </a:spcAft>
            </a:pPr>
            <a:r>
              <a:rPr lang="en-US" sz="2200" b="1" kern="1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II. </a:t>
            </a:r>
            <a:r>
              <a:rPr lang="en-US" sz="2200" b="1" kern="10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200" b="1" kern="1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dung:</a:t>
            </a:r>
            <a:r>
              <a:rPr lang="en-US" sz="2200" b="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200" i="1" kern="100">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15000"/>
              </a:lnSpc>
              <a:spcAft>
                <a:spcPts val="625"/>
              </a:spcAft>
            </a:pPr>
            <a:r>
              <a:rPr lang="en-US" sz="2200" b="0" i="1"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pt-BR" sz="2200" b="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Thiết kế kế hoạch bài dạy theo hướng phát triển năng lực là</a:t>
            </a:r>
            <a:r>
              <a:rPr lang="pt-BR" sz="2200" b="1"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Giáo</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viên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thiết</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kế</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Kế</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hoạch</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dạy</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Toán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theo</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tinh</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thần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đổi</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mới</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nội</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dung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phương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pháp</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dạy</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với</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tinh</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thần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dạy</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tổ</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chức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cho</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sinh</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hoạt</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để</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tự</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lĩnh</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kiến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thức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phát</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năng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lực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625"/>
              </a:spcAft>
              <a:buFont typeface="Times New Roman" panose="02020603050405020304" pitchFamily="18" charset="0"/>
              <a:buChar char="-"/>
            </a:pPr>
            <a:endParaRPr lang="en-US" sz="1400" kern="1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020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A0A215B4-4339-191A-F6F2-F91B4CD8F8C2}"/>
              </a:ext>
            </a:extLst>
          </p:cNvPr>
          <p:cNvSpPr txBox="1"/>
          <p:nvPr/>
        </p:nvSpPr>
        <p:spPr>
          <a:xfrm>
            <a:off x="93133" y="262326"/>
            <a:ext cx="9935771" cy="6521931"/>
          </a:xfrm>
          <a:prstGeom prst="rect">
            <a:avLst/>
          </a:prstGeom>
          <a:noFill/>
          <a:ln>
            <a:noFill/>
          </a:ln>
        </p:spPr>
        <p:txBody>
          <a:bodyPr wrap="square">
            <a:spAutoFit/>
          </a:bodyPr>
          <a:lstStyle/>
          <a:p>
            <a:pPr marL="342900" lvl="0" indent="-342900" algn="just">
              <a:lnSpc>
                <a:spcPct val="115000"/>
              </a:lnSpc>
              <a:spcAft>
                <a:spcPts val="800"/>
              </a:spcAft>
              <a:buFont typeface="+mj-lt"/>
              <a:buAutoNum type="arabicPeriod"/>
            </a:pP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4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bước</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xây</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dựng</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kế</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hoạch</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bài</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dạy</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theo</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hướng</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phát</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năng</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lực</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Bước</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1:</a:t>
            </a:r>
            <a:r>
              <a:rPr lang="en-US" sz="2200"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Xác</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mục</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tiêu</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Yêu</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cầu</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cần</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đạt</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2200"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Qua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bài</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sinh</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cần</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đạt</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kiến</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gì</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Góp</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phần</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hình</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thành</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năng</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phẩm</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gì</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pPr>
            <a:r>
              <a:rPr lang="en-US" sz="2200" b="1" i="1" spc="10" err="1">
                <a:solidFill>
                  <a:srgbClr val="FF0000"/>
                </a:solidFill>
                <a:effectLst/>
                <a:latin typeface="Times New Roman" panose="02020603050405020304" pitchFamily="18" charset="0"/>
                <a:ea typeface="Times New Roman" panose="02020603050405020304" pitchFamily="18" charset="0"/>
              </a:rPr>
              <a:t>Bước</a:t>
            </a:r>
            <a:r>
              <a:rPr lang="en-US" sz="2200" b="1" i="1" spc="10">
                <a:solidFill>
                  <a:srgbClr val="FF0000"/>
                </a:solidFill>
                <a:effectLst/>
                <a:latin typeface="Times New Roman" panose="02020603050405020304" pitchFamily="18" charset="0"/>
                <a:ea typeface="Times New Roman" panose="02020603050405020304" pitchFamily="18" charset="0"/>
              </a:rPr>
              <a:t> 2: </a:t>
            </a:r>
            <a:r>
              <a:rPr lang="en-US" sz="2200" b="1" i="1" spc="10" err="1">
                <a:solidFill>
                  <a:srgbClr val="FF0000"/>
                </a:solidFill>
                <a:effectLst/>
                <a:latin typeface="Times New Roman" panose="02020603050405020304" pitchFamily="18" charset="0"/>
                <a:ea typeface="Times New Roman" panose="02020603050405020304" pitchFamily="18" charset="0"/>
              </a:rPr>
              <a:t>Xác</a:t>
            </a:r>
            <a:r>
              <a:rPr lang="en-US" sz="2200" b="1" i="1" spc="10">
                <a:solidFill>
                  <a:srgbClr val="FF0000"/>
                </a:solidFill>
                <a:effectLst/>
                <a:latin typeface="Times New Roman" panose="02020603050405020304" pitchFamily="18" charset="0"/>
                <a:ea typeface="Times New Roman" panose="02020603050405020304" pitchFamily="18" charset="0"/>
              </a:rPr>
              <a:t> </a:t>
            </a:r>
            <a:r>
              <a:rPr lang="en-US" sz="2200" b="1" i="1" spc="10" err="1">
                <a:solidFill>
                  <a:srgbClr val="FF0000"/>
                </a:solidFill>
                <a:effectLst/>
                <a:latin typeface="Times New Roman" panose="02020603050405020304" pitchFamily="18" charset="0"/>
                <a:ea typeface="Times New Roman" panose="02020603050405020304" pitchFamily="18" charset="0"/>
              </a:rPr>
              <a:t>định</a:t>
            </a:r>
            <a:r>
              <a:rPr lang="en-US" sz="2200" b="1" i="1" spc="10">
                <a:solidFill>
                  <a:srgbClr val="FF0000"/>
                </a:solidFill>
                <a:effectLst/>
                <a:latin typeface="Times New Roman" panose="02020603050405020304" pitchFamily="18" charset="0"/>
                <a:ea typeface="Times New Roman" panose="02020603050405020304" pitchFamily="18" charset="0"/>
              </a:rPr>
              <a:t> </a:t>
            </a:r>
            <a:r>
              <a:rPr lang="en-US" sz="2200" b="1" i="1" spc="10" err="1">
                <a:solidFill>
                  <a:srgbClr val="FF0000"/>
                </a:solidFill>
                <a:effectLst/>
                <a:latin typeface="Times New Roman" panose="02020603050405020304" pitchFamily="18" charset="0"/>
                <a:ea typeface="Times New Roman" panose="02020603050405020304" pitchFamily="18" charset="0"/>
              </a:rPr>
              <a:t>chuỗi</a:t>
            </a:r>
            <a:r>
              <a:rPr lang="en-US" sz="2200" b="1" i="1" spc="10">
                <a:solidFill>
                  <a:srgbClr val="FF0000"/>
                </a:solidFill>
                <a:effectLst/>
                <a:latin typeface="Times New Roman" panose="02020603050405020304" pitchFamily="18" charset="0"/>
                <a:ea typeface="Times New Roman" panose="02020603050405020304" pitchFamily="18" charset="0"/>
              </a:rPr>
              <a:t> </a:t>
            </a:r>
            <a:r>
              <a:rPr lang="en-US" sz="2200" b="1" i="1" spc="10" err="1">
                <a:solidFill>
                  <a:srgbClr val="FF0000"/>
                </a:solidFill>
                <a:effectLst/>
                <a:latin typeface="Times New Roman" panose="02020603050405020304" pitchFamily="18" charset="0"/>
                <a:ea typeface="Times New Roman" panose="02020603050405020304" pitchFamily="18" charset="0"/>
              </a:rPr>
              <a:t>các</a:t>
            </a:r>
            <a:r>
              <a:rPr lang="en-US" sz="2200" b="1" i="1" spc="10">
                <a:solidFill>
                  <a:srgbClr val="FF0000"/>
                </a:solidFill>
                <a:effectLst/>
                <a:latin typeface="Times New Roman" panose="02020603050405020304" pitchFamily="18" charset="0"/>
                <a:ea typeface="Times New Roman" panose="02020603050405020304" pitchFamily="18" charset="0"/>
              </a:rPr>
              <a:t> </a:t>
            </a:r>
            <a:r>
              <a:rPr lang="en-US" sz="2200" b="1" i="1" spc="10" err="1">
                <a:solidFill>
                  <a:srgbClr val="FF0000"/>
                </a:solidFill>
                <a:effectLst/>
                <a:latin typeface="Times New Roman" panose="02020603050405020304" pitchFamily="18" charset="0"/>
                <a:ea typeface="Times New Roman" panose="02020603050405020304" pitchFamily="18" charset="0"/>
              </a:rPr>
              <a:t>hoạt</a:t>
            </a:r>
            <a:r>
              <a:rPr lang="en-US" sz="2200" b="1" i="1" spc="10">
                <a:solidFill>
                  <a:srgbClr val="FF0000"/>
                </a:solidFill>
                <a:effectLst/>
                <a:latin typeface="Times New Roman" panose="02020603050405020304" pitchFamily="18" charset="0"/>
                <a:ea typeface="Times New Roman" panose="02020603050405020304" pitchFamily="18" charset="0"/>
              </a:rPr>
              <a:t> </a:t>
            </a:r>
            <a:r>
              <a:rPr lang="en-US" sz="2200" b="1" i="1" spc="10" err="1">
                <a:solidFill>
                  <a:srgbClr val="FF0000"/>
                </a:solidFill>
                <a:effectLst/>
                <a:latin typeface="Times New Roman" panose="02020603050405020304" pitchFamily="18" charset="0"/>
                <a:ea typeface="Times New Roman" panose="02020603050405020304" pitchFamily="18" charset="0"/>
              </a:rPr>
              <a:t>động</a:t>
            </a:r>
            <a:r>
              <a:rPr lang="en-US" sz="2200" b="1" i="1" spc="10">
                <a:solidFill>
                  <a:srgbClr val="FF0000"/>
                </a:solidFill>
                <a:effectLst/>
                <a:latin typeface="Times New Roman" panose="02020603050405020304" pitchFamily="18" charset="0"/>
                <a:ea typeface="Times New Roman" panose="02020603050405020304" pitchFamily="18" charset="0"/>
              </a:rPr>
              <a:t> </a:t>
            </a:r>
            <a:r>
              <a:rPr lang="en-US" sz="2200" b="1" i="1" spc="10" err="1">
                <a:solidFill>
                  <a:srgbClr val="FF0000"/>
                </a:solidFill>
                <a:effectLst/>
                <a:latin typeface="Times New Roman" panose="02020603050405020304" pitchFamily="18" charset="0"/>
                <a:ea typeface="Times New Roman" panose="02020603050405020304" pitchFamily="18" charset="0"/>
              </a:rPr>
              <a:t>và</a:t>
            </a:r>
            <a:r>
              <a:rPr lang="en-US" sz="2200" b="1" i="1" spc="10">
                <a:solidFill>
                  <a:srgbClr val="FF0000"/>
                </a:solidFill>
                <a:effectLst/>
                <a:latin typeface="Times New Roman" panose="02020603050405020304" pitchFamily="18" charset="0"/>
                <a:ea typeface="Times New Roman" panose="02020603050405020304" pitchFamily="18" charset="0"/>
              </a:rPr>
              <a:t> </a:t>
            </a:r>
            <a:r>
              <a:rPr lang="en-US" sz="2200" b="1" i="1" spc="10" err="1">
                <a:solidFill>
                  <a:srgbClr val="FF0000"/>
                </a:solidFill>
                <a:effectLst/>
                <a:latin typeface="Times New Roman" panose="02020603050405020304" pitchFamily="18" charset="0"/>
                <a:ea typeface="Times New Roman" panose="02020603050405020304" pitchFamily="18" charset="0"/>
              </a:rPr>
              <a:t>mục</a:t>
            </a:r>
            <a:r>
              <a:rPr lang="en-US" sz="2200" b="1" i="1" spc="10">
                <a:solidFill>
                  <a:srgbClr val="FF0000"/>
                </a:solidFill>
                <a:effectLst/>
                <a:latin typeface="Times New Roman" panose="02020603050405020304" pitchFamily="18" charset="0"/>
                <a:ea typeface="Times New Roman" panose="02020603050405020304" pitchFamily="18" charset="0"/>
              </a:rPr>
              <a:t> </a:t>
            </a:r>
            <a:r>
              <a:rPr lang="en-US" sz="2200" b="1" i="1" spc="10" err="1">
                <a:solidFill>
                  <a:srgbClr val="FF0000"/>
                </a:solidFill>
                <a:effectLst/>
                <a:latin typeface="Times New Roman" panose="02020603050405020304" pitchFamily="18" charset="0"/>
                <a:ea typeface="Times New Roman" panose="02020603050405020304" pitchFamily="18" charset="0"/>
              </a:rPr>
              <a:t>tiêu</a:t>
            </a:r>
            <a:r>
              <a:rPr lang="en-US" sz="2200" b="1" i="1" spc="10">
                <a:solidFill>
                  <a:srgbClr val="FF0000"/>
                </a:solidFill>
                <a:effectLst/>
                <a:latin typeface="Times New Roman" panose="02020603050405020304" pitchFamily="18" charset="0"/>
                <a:ea typeface="Times New Roman" panose="02020603050405020304" pitchFamily="18" charset="0"/>
              </a:rPr>
              <a:t> </a:t>
            </a:r>
            <a:r>
              <a:rPr lang="en-US" sz="2200" b="1" i="1" spc="10" err="1">
                <a:solidFill>
                  <a:srgbClr val="FF0000"/>
                </a:solidFill>
                <a:effectLst/>
                <a:latin typeface="Times New Roman" panose="02020603050405020304" pitchFamily="18" charset="0"/>
                <a:ea typeface="Times New Roman" panose="02020603050405020304" pitchFamily="18" charset="0"/>
              </a:rPr>
              <a:t>của</a:t>
            </a:r>
            <a:r>
              <a:rPr lang="en-US" sz="2200" b="1" i="1" spc="10">
                <a:solidFill>
                  <a:srgbClr val="FF0000"/>
                </a:solidFill>
                <a:effectLst/>
                <a:latin typeface="Times New Roman" panose="02020603050405020304" pitchFamily="18" charset="0"/>
                <a:ea typeface="Times New Roman" panose="02020603050405020304" pitchFamily="18" charset="0"/>
              </a:rPr>
              <a:t> </a:t>
            </a:r>
            <a:r>
              <a:rPr lang="en-US" sz="2200" b="1" i="1" spc="10" err="1">
                <a:solidFill>
                  <a:srgbClr val="FF0000"/>
                </a:solidFill>
                <a:effectLst/>
                <a:latin typeface="Times New Roman" panose="02020603050405020304" pitchFamily="18" charset="0"/>
                <a:ea typeface="Times New Roman" panose="02020603050405020304" pitchFamily="18" charset="0"/>
              </a:rPr>
              <a:t>từng</a:t>
            </a:r>
            <a:r>
              <a:rPr lang="en-US" sz="2200" b="1" i="1" spc="10">
                <a:solidFill>
                  <a:srgbClr val="FF0000"/>
                </a:solidFill>
                <a:effectLst/>
                <a:latin typeface="Times New Roman" panose="02020603050405020304" pitchFamily="18" charset="0"/>
                <a:ea typeface="Times New Roman" panose="02020603050405020304" pitchFamily="18" charset="0"/>
              </a:rPr>
              <a:t> </a:t>
            </a:r>
            <a:r>
              <a:rPr lang="en-US" sz="2200" b="1" i="1" spc="10" err="1">
                <a:solidFill>
                  <a:srgbClr val="FF0000"/>
                </a:solidFill>
                <a:effectLst/>
                <a:latin typeface="Times New Roman" panose="02020603050405020304" pitchFamily="18" charset="0"/>
                <a:ea typeface="Times New Roman" panose="02020603050405020304" pitchFamily="18" charset="0"/>
              </a:rPr>
              <a:t>hoạt</a:t>
            </a:r>
            <a:r>
              <a:rPr lang="en-US" sz="2200" b="1" i="1" spc="10">
                <a:solidFill>
                  <a:srgbClr val="FF0000"/>
                </a:solidFill>
                <a:effectLst/>
                <a:latin typeface="Times New Roman" panose="02020603050405020304" pitchFamily="18" charset="0"/>
                <a:ea typeface="Times New Roman" panose="02020603050405020304" pitchFamily="18" charset="0"/>
              </a:rPr>
              <a:t> </a:t>
            </a:r>
            <a:r>
              <a:rPr lang="en-US" sz="2200" b="1" i="1" spc="10" err="1">
                <a:solidFill>
                  <a:srgbClr val="FF0000"/>
                </a:solidFill>
                <a:effectLst/>
                <a:latin typeface="Times New Roman" panose="02020603050405020304" pitchFamily="18" charset="0"/>
                <a:ea typeface="Times New Roman" panose="02020603050405020304" pitchFamily="18" charset="0"/>
              </a:rPr>
              <a:t>động</a:t>
            </a:r>
            <a:r>
              <a:rPr lang="en-US" sz="2200" b="1" i="1" spc="10">
                <a:solidFill>
                  <a:srgbClr val="FF0000"/>
                </a:solidFill>
                <a:effectLst/>
                <a:latin typeface="Times New Roman" panose="02020603050405020304" pitchFamily="18" charset="0"/>
                <a:ea typeface="Times New Roman" panose="02020603050405020304" pitchFamily="18" charset="0"/>
              </a:rPr>
              <a:t>: </a:t>
            </a:r>
            <a:endParaRPr lang="en-US" sz="2200">
              <a:effectLst/>
              <a:latin typeface="Times New Roman" panose="02020603050405020304" pitchFamily="18" charset="0"/>
              <a:ea typeface="Times New Roman" panose="02020603050405020304" pitchFamily="18" charset="0"/>
            </a:endParaRPr>
          </a:p>
          <a:p>
            <a:pPr algn="just">
              <a:lnSpc>
                <a:spcPct val="115000"/>
              </a:lnSpc>
            </a:pP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Chuỗi</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hoạt</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động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dạy</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học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cần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thể</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hiện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được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tiến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trình</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tổ</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chức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dạy</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học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gồm</a:t>
            </a:r>
            <a:r>
              <a:rPr lang="en-US" sz="2200" spc="10">
                <a:solidFill>
                  <a:srgbClr val="000000"/>
                </a:solidFill>
                <a:effectLst/>
                <a:latin typeface="Times New Roman" panose="02020603050405020304" pitchFamily="18" charset="0"/>
                <a:ea typeface="Times New Roman" panose="02020603050405020304" pitchFamily="18" charset="0"/>
              </a:rPr>
              <a:t>: (1) </a:t>
            </a:r>
            <a:r>
              <a:rPr lang="en-US" sz="2200" spc="10" err="1">
                <a:solidFill>
                  <a:srgbClr val="000000"/>
                </a:solidFill>
                <a:effectLst/>
                <a:latin typeface="Times New Roman" panose="02020603050405020304" pitchFamily="18" charset="0"/>
                <a:ea typeface="Times New Roman" panose="02020603050405020304" pitchFamily="18" charset="0"/>
              </a:rPr>
              <a:t>Mở</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đầu</a:t>
            </a:r>
            <a:r>
              <a:rPr lang="en-US" sz="2200" spc="10">
                <a:solidFill>
                  <a:srgbClr val="000000"/>
                </a:solidFill>
                <a:effectLst/>
                <a:latin typeface="Times New Roman" panose="02020603050405020304" pitchFamily="18" charset="0"/>
                <a:ea typeface="Times New Roman" panose="02020603050405020304" pitchFamily="18" charset="0"/>
              </a:rPr>
              <a:t>/</a:t>
            </a:r>
            <a:r>
              <a:rPr lang="en-US" sz="2200" spc="10" err="1">
                <a:solidFill>
                  <a:srgbClr val="000000"/>
                </a:solidFill>
                <a:effectLst/>
                <a:latin typeface="Times New Roman" panose="02020603050405020304" pitchFamily="18" charset="0"/>
                <a:ea typeface="Times New Roman" panose="02020603050405020304" pitchFamily="18" charset="0"/>
              </a:rPr>
              <a:t>xác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định</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vấn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đề</a:t>
            </a:r>
            <a:r>
              <a:rPr lang="en-US" sz="2200" spc="10">
                <a:solidFill>
                  <a:srgbClr val="000000"/>
                </a:solidFill>
                <a:effectLst/>
                <a:latin typeface="Times New Roman" panose="02020603050405020304" pitchFamily="18" charset="0"/>
                <a:ea typeface="Times New Roman" panose="02020603050405020304" pitchFamily="18" charset="0"/>
              </a:rPr>
              <a:t>/</a:t>
            </a:r>
            <a:r>
              <a:rPr lang="en-US" sz="2200" spc="10" err="1">
                <a:solidFill>
                  <a:srgbClr val="000000"/>
                </a:solidFill>
                <a:effectLst/>
                <a:latin typeface="Times New Roman" panose="02020603050405020304" pitchFamily="18" charset="0"/>
                <a:ea typeface="Times New Roman" panose="02020603050405020304" pitchFamily="18" charset="0"/>
              </a:rPr>
              <a:t>nhiệm</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vụ</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học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tập</a:t>
            </a:r>
            <a:r>
              <a:rPr lang="en-US" sz="2200" spc="10">
                <a:solidFill>
                  <a:srgbClr val="000000"/>
                </a:solidFill>
                <a:effectLst/>
                <a:latin typeface="Times New Roman" panose="02020603050405020304" pitchFamily="18" charset="0"/>
                <a:ea typeface="Times New Roman" panose="02020603050405020304" pitchFamily="18" charset="0"/>
              </a:rPr>
              <a:t> – (2) </a:t>
            </a:r>
            <a:r>
              <a:rPr lang="en-US" sz="2200" spc="10" err="1">
                <a:solidFill>
                  <a:srgbClr val="000000"/>
                </a:solidFill>
                <a:effectLst/>
                <a:latin typeface="Times New Roman" panose="02020603050405020304" pitchFamily="18" charset="0"/>
                <a:ea typeface="Times New Roman" panose="02020603050405020304" pitchFamily="18" charset="0"/>
              </a:rPr>
              <a:t>Hình</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thành</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kiến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thức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mới</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giải</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quyết</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vấn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đề</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thực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thi</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nhiệm</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vụ</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đặt</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ra</a:t>
            </a:r>
            <a:r>
              <a:rPr lang="en-US" sz="2200" spc="10">
                <a:solidFill>
                  <a:srgbClr val="000000"/>
                </a:solidFill>
                <a:effectLst/>
                <a:latin typeface="Times New Roman" panose="02020603050405020304" pitchFamily="18" charset="0"/>
                <a:ea typeface="Times New Roman" panose="02020603050405020304" pitchFamily="18" charset="0"/>
              </a:rPr>
              <a:t> – (3) </a:t>
            </a:r>
            <a:r>
              <a:rPr lang="en-US" sz="2200" spc="10" err="1">
                <a:solidFill>
                  <a:srgbClr val="000000"/>
                </a:solidFill>
                <a:effectLst/>
                <a:latin typeface="Times New Roman" panose="02020603050405020304" pitchFamily="18" charset="0"/>
                <a:ea typeface="Times New Roman" panose="02020603050405020304" pitchFamily="18" charset="0"/>
              </a:rPr>
              <a:t>Luyện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tập</a:t>
            </a:r>
            <a:r>
              <a:rPr lang="en-US" sz="2200" spc="10">
                <a:solidFill>
                  <a:srgbClr val="000000"/>
                </a:solidFill>
                <a:effectLst/>
                <a:latin typeface="Times New Roman" panose="02020603050405020304" pitchFamily="18" charset="0"/>
                <a:ea typeface="Times New Roman" panose="02020603050405020304" pitchFamily="18" charset="0"/>
              </a:rPr>
              <a:t> – (4) </a:t>
            </a:r>
            <a:r>
              <a:rPr lang="en-US" sz="2200" spc="10" err="1">
                <a:solidFill>
                  <a:srgbClr val="000000"/>
                </a:solidFill>
                <a:effectLst/>
                <a:latin typeface="Times New Roman" panose="02020603050405020304" pitchFamily="18" charset="0"/>
                <a:ea typeface="Times New Roman" panose="02020603050405020304" pitchFamily="18" charset="0"/>
              </a:rPr>
              <a:t>Vận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dụng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Tùy</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thuộc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vào</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từng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kiểu</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bài</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dạy</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giáo</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viên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có</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thể</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linh</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hoạt</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trong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việc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xác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định</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chuỗi</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các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hoạt</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động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dạy</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học</a:t>
            </a:r>
            <a:r>
              <a:rPr lang="en-US" sz="2200" spc="10">
                <a:solidFill>
                  <a:srgbClr val="000000"/>
                </a:solidFill>
                <a:effectLst/>
                <a:latin typeface="Times New Roman" panose="02020603050405020304" pitchFamily="18" charset="0"/>
                <a:ea typeface="Times New Roman" panose="02020603050405020304" pitchFamily="18" charset="0"/>
              </a:rPr>
              <a:t>.</a:t>
            </a:r>
            <a:endParaRPr lang="en-US" sz="2200">
              <a:effectLst/>
              <a:latin typeface="Times New Roman" panose="02020603050405020304" pitchFamily="18" charset="0"/>
              <a:ea typeface="Times New Roman" panose="02020603050405020304" pitchFamily="18" charset="0"/>
            </a:endParaRPr>
          </a:p>
          <a:p>
            <a:pPr algn="just">
              <a:lnSpc>
                <a:spcPct val="115000"/>
              </a:lnSpc>
            </a:pP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Từ</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yêu</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cầu</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cần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đạt</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của</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bài</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dạy</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giáo</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viên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xác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định</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mục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tiêu</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cụ</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thể</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của</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từng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hoạt</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động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tương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ứng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và</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bước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đầu</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định</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hướng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hình</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thức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phương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pháp</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kĩ</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thuật</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dạy</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học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và</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phương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án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đánh</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giá</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đáp</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ứng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mục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tiêu</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cụ</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thể</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của</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các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hoạt</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động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và</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yêu</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cầu</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cần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đạt</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của</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bài</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dạy</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Tùy</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thuộc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vào</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thời</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lượng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được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phân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bố</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cho</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cả</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bài</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học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dựa</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trên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kinh</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nghiệm</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giảng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dạy</a:t>
            </a:r>
            <a:r>
              <a:rPr lang="en-US" sz="2200" spc="10">
                <a:solidFill>
                  <a:srgbClr val="000000"/>
                </a:solidFill>
                <a:effectLst/>
                <a:latin typeface="Times New Roman" panose="02020603050405020304" pitchFamily="18" charset="0"/>
                <a:ea typeface="Times New Roman" panose="02020603050405020304" pitchFamily="18" charset="0"/>
              </a:rPr>
              <a:t>, dung </a:t>
            </a:r>
            <a:r>
              <a:rPr lang="en-US" sz="2200" spc="10" err="1">
                <a:solidFill>
                  <a:srgbClr val="000000"/>
                </a:solidFill>
                <a:effectLst/>
                <a:latin typeface="Times New Roman" panose="02020603050405020304" pitchFamily="18" charset="0"/>
                <a:ea typeface="Times New Roman" panose="02020603050405020304" pitchFamily="18" charset="0"/>
              </a:rPr>
              <a:t>lượng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kiến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thức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độ</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khó</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của</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nhiệm</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vụ</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trình</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độ</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của</a:t>
            </a:r>
            <a:r>
              <a:rPr lang="en-US" sz="2200" spc="10">
                <a:solidFill>
                  <a:srgbClr val="000000"/>
                </a:solidFill>
                <a:effectLst/>
                <a:latin typeface="Times New Roman" panose="02020603050405020304" pitchFamily="18" charset="0"/>
                <a:ea typeface="Times New Roman" panose="02020603050405020304" pitchFamily="18" charset="0"/>
              </a:rPr>
              <a:t> HS, </a:t>
            </a:r>
            <a:r>
              <a:rPr lang="en-US" sz="2200" spc="10" err="1">
                <a:solidFill>
                  <a:srgbClr val="000000"/>
                </a:solidFill>
                <a:effectLst/>
                <a:latin typeface="Times New Roman" panose="02020603050405020304" pitchFamily="18" charset="0"/>
                <a:ea typeface="Times New Roman" panose="02020603050405020304" pitchFamily="18" charset="0"/>
              </a:rPr>
              <a:t>điều</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kiện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cơ</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sở</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vật</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chất</a:t>
            </a:r>
            <a:r>
              <a:rPr lang="en-US" sz="2200" spc="10">
                <a:solidFill>
                  <a:srgbClr val="000000"/>
                </a:solidFill>
                <a:effectLst/>
                <a:latin typeface="Times New Roman" panose="02020603050405020304" pitchFamily="18" charset="0"/>
                <a:ea typeface="Times New Roman" panose="02020603050405020304" pitchFamily="18" charset="0"/>
              </a:rPr>
              <a:t>…GV </a:t>
            </a:r>
            <a:r>
              <a:rPr lang="en-US" sz="2200" spc="10" err="1">
                <a:solidFill>
                  <a:srgbClr val="000000"/>
                </a:solidFill>
                <a:effectLst/>
                <a:latin typeface="Times New Roman" panose="02020603050405020304" pitchFamily="18" charset="0"/>
                <a:ea typeface="Times New Roman" panose="02020603050405020304" pitchFamily="18" charset="0"/>
              </a:rPr>
              <a:t>có</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thể</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dự</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kiến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được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thời</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lượng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tương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ứng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của</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từng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hoạt</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động</a:t>
            </a:r>
            <a:r>
              <a:rPr lang="en-US" sz="2200" spc="10">
                <a:solidFill>
                  <a:srgbClr val="000000"/>
                </a:solidFill>
                <a:effectLst/>
                <a:latin typeface="Times New Roman" panose="02020603050405020304" pitchFamily="18" charset="0"/>
                <a:ea typeface="Times New Roman" panose="02020603050405020304" pitchFamily="18" charset="0"/>
              </a:rPr>
              <a:t>.</a:t>
            </a:r>
            <a:endParaRPr lang="en-US" sz="22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92396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A41C0BC2-FDB7-099F-BD3A-EC72BC4AB772}"/>
              </a:ext>
            </a:extLst>
          </p:cNvPr>
          <p:cNvSpPr txBox="1"/>
          <p:nvPr/>
        </p:nvSpPr>
        <p:spPr>
          <a:xfrm>
            <a:off x="360218" y="314036"/>
            <a:ext cx="11508509" cy="6003823"/>
          </a:xfrm>
          <a:prstGeom prst="rect">
            <a:avLst/>
          </a:prstGeom>
          <a:noFill/>
        </p:spPr>
        <p:txBody>
          <a:bodyPr wrap="square">
            <a:spAutoFit/>
          </a:bodyPr>
          <a:lstStyle/>
          <a:p>
            <a:pPr algn="just">
              <a:lnSpc>
                <a:spcPct val="115000"/>
              </a:lnSpc>
              <a:spcAft>
                <a:spcPts val="800"/>
              </a:spcAft>
            </a:pP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Bước</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3: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Xây</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dựng</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hoạt</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dạy</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cụ</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thể</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pP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Việc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xây</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dựng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các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hoạt</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động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dạy</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học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cụ</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thể</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dựa</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trên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cơ</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sở</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đã</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xác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định</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được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mục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tiêu</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dạy</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học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chuỗi</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các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hoạt</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động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dạy</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học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định</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hướng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hình</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thức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phương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pháp</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kỹ</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thuật</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dạy</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học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phương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án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đánh</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giá</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Mỗi</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hoạt</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động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học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cần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thể</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hiện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được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Mục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tiêu</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hoạt</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động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nội</a:t>
            </a:r>
            <a:r>
              <a:rPr lang="en-US" sz="2200" spc="10">
                <a:solidFill>
                  <a:srgbClr val="000000"/>
                </a:solidFill>
                <a:effectLst/>
                <a:latin typeface="Times New Roman" panose="02020603050405020304" pitchFamily="18" charset="0"/>
                <a:ea typeface="Times New Roman" panose="02020603050405020304" pitchFamily="18" charset="0"/>
              </a:rPr>
              <a:t> dung, </a:t>
            </a:r>
            <a:r>
              <a:rPr lang="en-US" sz="2200" spc="10" err="1">
                <a:solidFill>
                  <a:srgbClr val="000000"/>
                </a:solidFill>
                <a:effectLst/>
                <a:latin typeface="Times New Roman" panose="02020603050405020304" pitchFamily="18" charset="0"/>
                <a:ea typeface="Times New Roman" panose="02020603050405020304" pitchFamily="18" charset="0"/>
              </a:rPr>
              <a:t>sản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phẩm</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và</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cách</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thức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tổ</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chức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Nội</a:t>
            </a:r>
            <a:r>
              <a:rPr lang="en-US" sz="2200" spc="10">
                <a:solidFill>
                  <a:srgbClr val="000000"/>
                </a:solidFill>
                <a:effectLst/>
                <a:latin typeface="Times New Roman" panose="02020603050405020304" pitchFamily="18" charset="0"/>
                <a:ea typeface="Times New Roman" panose="02020603050405020304" pitchFamily="18" charset="0"/>
              </a:rPr>
              <a:t> dung” </a:t>
            </a:r>
            <a:r>
              <a:rPr lang="en-US" sz="2200" spc="10" err="1">
                <a:solidFill>
                  <a:srgbClr val="000000"/>
                </a:solidFill>
                <a:effectLst/>
                <a:latin typeface="Times New Roman" panose="02020603050405020304" pitchFamily="18" charset="0"/>
                <a:ea typeface="Times New Roman" panose="02020603050405020304" pitchFamily="18" charset="0"/>
              </a:rPr>
              <a:t>có</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thể</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là</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câu</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hỏi</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bài</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tập</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xử</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lí</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tình</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huống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thực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hiện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thí</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nghiệm</a:t>
            </a:r>
            <a:r>
              <a:rPr lang="en-US" sz="2200" spc="10">
                <a:solidFill>
                  <a:srgbClr val="000000"/>
                </a:solidFill>
                <a:effectLst/>
                <a:latin typeface="Times New Roman" panose="02020603050405020304" pitchFamily="18" charset="0"/>
                <a:ea typeface="Times New Roman" panose="02020603050405020304" pitchFamily="18" charset="0"/>
              </a:rPr>
              <a:t>, … </a:t>
            </a:r>
            <a:r>
              <a:rPr lang="en-US" sz="2200" spc="10" err="1">
                <a:solidFill>
                  <a:srgbClr val="313131"/>
                </a:solidFill>
                <a:effectLst/>
                <a:latin typeface="Times New Roman" panose="02020603050405020304" pitchFamily="18" charset="0"/>
                <a:ea typeface="Times New Roman" panose="02020603050405020304" pitchFamily="18" charset="0"/>
              </a:rPr>
              <a:t>có</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tác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dụng</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kích</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thích</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học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sinh</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huy</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động</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kiến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thức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kĩ</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năng</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kinh</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nghiệm</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đã</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có</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để</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thực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hiện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các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thao</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tác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tư</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duy</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và</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các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hành</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động</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học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tập</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cụ</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thể</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từ</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đó</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tạo</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ra</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kết</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quả</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thực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hiện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nhiệm</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vụ</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Phần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Sản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phẩm</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chính</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là</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câu</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trả</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lời</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tương</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ứng</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với</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nội</a:t>
            </a:r>
            <a:r>
              <a:rPr lang="en-US" sz="2200" spc="10">
                <a:solidFill>
                  <a:srgbClr val="313131"/>
                </a:solidFill>
                <a:effectLst/>
                <a:latin typeface="Times New Roman" panose="02020603050405020304" pitchFamily="18" charset="0"/>
                <a:ea typeface="Times New Roman" panose="02020603050405020304" pitchFamily="18" charset="0"/>
              </a:rPr>
              <a:t> dung” do </a:t>
            </a:r>
            <a:r>
              <a:rPr lang="en-US" sz="2200" spc="10" err="1">
                <a:solidFill>
                  <a:srgbClr val="313131"/>
                </a:solidFill>
                <a:effectLst/>
                <a:latin typeface="Times New Roman" panose="02020603050405020304" pitchFamily="18" charset="0"/>
                <a:ea typeface="Times New Roman" panose="02020603050405020304" pitchFamily="18" charset="0"/>
              </a:rPr>
              <a:t>giáo</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viên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biên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soạn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Sản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phẩm</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chính</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là</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căn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cứ</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để</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giáo</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viên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định</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hướng</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cho</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học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sinh</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thực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hiện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nhiệm</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vụ</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định</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hướng</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thảo</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luận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và</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đánh</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giá</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kết</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quả</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thực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hiện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nhiệm</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vụ</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của</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học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sinh</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Đồng</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thời</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sản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phẩm</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cũng</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chính</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là</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vấn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đề</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giáo</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viên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cần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kết</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luận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cần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chốt</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cho</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học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sinh</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sau</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mỗi</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hoạt</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động</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học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tập</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Sản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phẩm</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cần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tương</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thích</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và</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đáp</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ứng</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mục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tiêu</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dạy</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học</a:t>
            </a:r>
            <a:r>
              <a:rPr lang="en-US" sz="2200" spc="10">
                <a:solidFill>
                  <a:srgbClr val="313131"/>
                </a:solidFill>
                <a:effectLst/>
                <a:latin typeface="Times New Roman" panose="02020603050405020304" pitchFamily="18" charset="0"/>
                <a:ea typeface="Times New Roman" panose="02020603050405020304" pitchFamily="18" charset="0"/>
              </a:rPr>
              <a:t>. Khi </a:t>
            </a:r>
            <a:r>
              <a:rPr lang="en-US" sz="2200" spc="10" err="1">
                <a:solidFill>
                  <a:srgbClr val="313131"/>
                </a:solidFill>
                <a:effectLst/>
                <a:latin typeface="Times New Roman" panose="02020603050405020304" pitchFamily="18" charset="0"/>
                <a:ea typeface="Times New Roman" panose="02020603050405020304" pitchFamily="18" charset="0"/>
              </a:rPr>
              <a:t>thiết</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kế</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tiến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trình</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tổ</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chức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hoạt</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động</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dạy</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học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cụ</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thể</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không</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cần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nêu</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cụ</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thể</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lời</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nói</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của</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giáo</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viên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học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sinh</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mà</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tập</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trung</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mô</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tả</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rõ</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hoạt</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động</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cụ</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thể</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của</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giáo</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viên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và</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học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sinh</a:t>
            </a:r>
            <a:r>
              <a:rPr lang="en-US" sz="2200" spc="10">
                <a:solidFill>
                  <a:srgbClr val="313131"/>
                </a:solidFill>
                <a:effectLst/>
                <a:latin typeface="Times New Roman" panose="02020603050405020304" pitchFamily="18" charset="0"/>
                <a:ea typeface="Times New Roman" panose="02020603050405020304" pitchFamily="18" charset="0"/>
              </a:rPr>
              <a:t> qua </a:t>
            </a:r>
            <a:r>
              <a:rPr lang="en-US" sz="2200" spc="10" err="1">
                <a:solidFill>
                  <a:srgbClr val="313131"/>
                </a:solidFill>
                <a:effectLst/>
                <a:latin typeface="Times New Roman" panose="02020603050405020304" pitchFamily="18" charset="0"/>
                <a:ea typeface="Times New Roman" panose="02020603050405020304" pitchFamily="18" charset="0"/>
              </a:rPr>
              <a:t>các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bước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tổ</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chức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thực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hiện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một</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hoạt</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động</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học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gồm</a:t>
            </a:r>
            <a:r>
              <a:rPr lang="en-US" sz="2200" spc="10">
                <a:solidFill>
                  <a:srgbClr val="313131"/>
                </a:solidFill>
                <a:effectLst/>
                <a:latin typeface="Times New Roman" panose="02020603050405020304" pitchFamily="18" charset="0"/>
                <a:ea typeface="Times New Roman" panose="02020603050405020304" pitchFamily="18" charset="0"/>
              </a:rPr>
              <a:t>: (1) </a:t>
            </a:r>
            <a:r>
              <a:rPr lang="en-US" sz="2200" spc="10" err="1">
                <a:solidFill>
                  <a:srgbClr val="313131"/>
                </a:solidFill>
                <a:effectLst/>
                <a:latin typeface="Times New Roman" panose="02020603050405020304" pitchFamily="18" charset="0"/>
                <a:ea typeface="Times New Roman" panose="02020603050405020304" pitchFamily="18" charset="0"/>
              </a:rPr>
              <a:t>Chuyển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giao</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nhiệm</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vụ</a:t>
            </a:r>
            <a:r>
              <a:rPr lang="en-US" sz="2200" spc="10">
                <a:solidFill>
                  <a:srgbClr val="313131"/>
                </a:solidFill>
                <a:effectLst/>
                <a:latin typeface="Times New Roman" panose="02020603050405020304" pitchFamily="18" charset="0"/>
                <a:ea typeface="Times New Roman" panose="02020603050405020304" pitchFamily="18" charset="0"/>
              </a:rPr>
              <a:t>; (2) </a:t>
            </a:r>
            <a:r>
              <a:rPr lang="en-US" sz="2200" spc="10" err="1">
                <a:solidFill>
                  <a:srgbClr val="313131"/>
                </a:solidFill>
                <a:effectLst/>
                <a:latin typeface="Times New Roman" panose="02020603050405020304" pitchFamily="18" charset="0"/>
                <a:ea typeface="Times New Roman" panose="02020603050405020304" pitchFamily="18" charset="0"/>
              </a:rPr>
              <a:t>Thực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hiện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nhiệm</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vụ</a:t>
            </a:r>
            <a:r>
              <a:rPr lang="en-US" sz="2200" spc="10">
                <a:solidFill>
                  <a:srgbClr val="313131"/>
                </a:solidFill>
                <a:effectLst/>
                <a:latin typeface="Times New Roman" panose="02020603050405020304" pitchFamily="18" charset="0"/>
                <a:ea typeface="Times New Roman" panose="02020603050405020304" pitchFamily="18" charset="0"/>
              </a:rPr>
              <a:t>; (3) </a:t>
            </a:r>
            <a:r>
              <a:rPr lang="en-US" sz="2200" spc="10" err="1">
                <a:solidFill>
                  <a:srgbClr val="313131"/>
                </a:solidFill>
                <a:effectLst/>
                <a:latin typeface="Times New Roman" panose="02020603050405020304" pitchFamily="18" charset="0"/>
                <a:ea typeface="Times New Roman" panose="02020603050405020304" pitchFamily="18" charset="0"/>
              </a:rPr>
              <a:t>Báo</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cáo</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thảo</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luận</a:t>
            </a:r>
            <a:r>
              <a:rPr lang="en-US" sz="2200" spc="10">
                <a:solidFill>
                  <a:srgbClr val="313131"/>
                </a:solidFill>
                <a:effectLst/>
                <a:latin typeface="Times New Roman" panose="02020603050405020304" pitchFamily="18" charset="0"/>
                <a:ea typeface="Times New Roman" panose="02020603050405020304" pitchFamily="18" charset="0"/>
              </a:rPr>
              <a:t>; (4) </a:t>
            </a:r>
            <a:r>
              <a:rPr lang="en-US" sz="2200" spc="10" err="1">
                <a:solidFill>
                  <a:srgbClr val="313131"/>
                </a:solidFill>
                <a:effectLst/>
                <a:latin typeface="Times New Roman" panose="02020603050405020304" pitchFamily="18" charset="0"/>
                <a:ea typeface="Times New Roman" panose="02020603050405020304" pitchFamily="18" charset="0"/>
              </a:rPr>
              <a:t>Kết</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luận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nhận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định</a:t>
            </a:r>
            <a:r>
              <a:rPr lang="en-US" sz="2200" spc="10">
                <a:solidFill>
                  <a:srgbClr val="313131"/>
                </a:solidFill>
                <a:effectLst/>
                <a:latin typeface="Times New Roman" panose="02020603050405020304" pitchFamily="18" charset="0"/>
                <a:ea typeface="Times New Roman" panose="02020603050405020304" pitchFamily="18" charset="0"/>
              </a:rPr>
              <a:t>.</a:t>
            </a:r>
            <a:endParaRPr lang="en-US" sz="22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32638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pattFill prst="pct5">
          <a:fgClr>
            <a:schemeClr val="bg1"/>
          </a:fgClr>
          <a:bgClr>
            <a:schemeClr val="bg1"/>
          </a:bgClr>
        </a:pattFill>
        <a:effectLst/>
      </p:bgPr>
    </p:bg>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BC23D9F5-0230-A469-109B-45D6DCD97539}"/>
              </a:ext>
            </a:extLst>
          </p:cNvPr>
          <p:cNvSpPr txBox="1"/>
          <p:nvPr/>
        </p:nvSpPr>
        <p:spPr>
          <a:xfrm>
            <a:off x="267855" y="253271"/>
            <a:ext cx="9328727" cy="5225148"/>
          </a:xfrm>
          <a:prstGeom prst="rect">
            <a:avLst/>
          </a:prstGeom>
          <a:noFill/>
        </p:spPr>
        <p:txBody>
          <a:bodyPr wrap="square">
            <a:spAutoFit/>
          </a:bodyPr>
          <a:lstStyle/>
          <a:p>
            <a:pPr algn="just">
              <a:lnSpc>
                <a:spcPct val="115000"/>
              </a:lnSpc>
              <a:spcAft>
                <a:spcPts val="800"/>
              </a:spcAft>
            </a:pP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Bước</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4: Hoàn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thiện</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kế</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hoạch</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bài</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dạy</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Sau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khi</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đã</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biên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soạn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kế</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hoạch</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bài</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dạy</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giáo</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viên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cần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tiến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hành</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rà</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soát</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lại</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xem</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mục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tiêu</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bài</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dạy</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đã</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bao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phủ</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đầy</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đủ</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yêu</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cầu</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cần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đạt</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chưa</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việc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phân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phối</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thời</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lượng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cho</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từng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hoạt</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tổng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thời</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lượng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đã</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hợp</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lý</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chưa</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Giáo</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viên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cũng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cần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xem</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xét</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lại</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sự</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phù</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hợp</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giữa</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mục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tiêu</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chuỗi</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hoạt</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dạy</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sự</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phù</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hợp</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giữa</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phương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pháp</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dạy</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phương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tiện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dạy</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từng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hoạt</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sự</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phù</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hợp</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phương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án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đánh</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giá</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sự</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liên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kết</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giữa</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hoạt</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kế</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hoạch</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dạy</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sự</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đa</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dạng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hoạt</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phương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án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dự</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phòng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trường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hợp</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cần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thiết</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Căn cứ vào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tiêu</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chí</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đánh</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giá</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kế</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hoạch</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bài</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dạy</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để</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xác định xem cần phải điều chỉnh, bổ sung những gì về mục tiêu, nội dung, câu lệnh, hình thức học (logo),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cách</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tổ</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chức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hoạt</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động</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cụ</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 đánh giá, sử dụng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đồ</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dùng</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dạy</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 Nếu thay đổi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bổ</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sung </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thì thay đổi như thế nào? Căn cứ của sự thay đổi đó là gì ?</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38004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BC3BA1D4-0336-63DC-5FAD-9BC29EF64990}"/>
              </a:ext>
            </a:extLst>
          </p:cNvPr>
          <p:cNvSpPr txBox="1"/>
          <p:nvPr/>
        </p:nvSpPr>
        <p:spPr>
          <a:xfrm>
            <a:off x="135468" y="452580"/>
            <a:ext cx="9441152" cy="6201698"/>
          </a:xfrm>
          <a:prstGeom prst="rect">
            <a:avLst/>
          </a:prstGeom>
          <a:noFill/>
        </p:spPr>
        <p:txBody>
          <a:bodyPr wrap="square">
            <a:spAutoFit/>
          </a:bodyPr>
          <a:lstStyle/>
          <a:p>
            <a:pPr algn="just">
              <a:spcAft>
                <a:spcPts val="625"/>
              </a:spcAft>
            </a:pPr>
            <a:r>
              <a:rPr lang="en-US" sz="2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2. </a:t>
            </a:r>
            <a:r>
              <a:rPr lang="en-US" sz="2200" b="1" kern="100" spc="7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Cấu</a:t>
            </a:r>
            <a:r>
              <a:rPr lang="en-US" sz="2200" b="1" kern="100" spc="7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spc="7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trúc</a:t>
            </a:r>
            <a:r>
              <a:rPr lang="en-US" sz="2200" b="1" kern="100" spc="7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spc="7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200" b="1" kern="100" spc="7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spc="7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200" b="1" kern="100" spc="7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spc="7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kế</a:t>
            </a:r>
            <a:r>
              <a:rPr lang="en-US" sz="2200" b="1" kern="100" spc="7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spc="7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hoạch</a:t>
            </a:r>
            <a:r>
              <a:rPr lang="en-US" sz="2200" b="1" kern="100" spc="7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spc="7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200" b="1" kern="100" spc="7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spc="7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dạy</a:t>
            </a:r>
            <a:r>
              <a:rPr lang="en-US" sz="2200" b="1" kern="100" spc="7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spc="7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môn</a:t>
            </a:r>
            <a:r>
              <a:rPr lang="en-US" sz="2200" b="1" kern="100" spc="7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spc="7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b="1" kern="100" spc="7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spc="7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200" b="1" kern="100" spc="7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spc="7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hướng</a:t>
            </a:r>
            <a:r>
              <a:rPr lang="en-US" sz="2200" b="1" kern="100" spc="7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spc="7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2200" b="1" kern="100" spc="7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spc="7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triển</a:t>
            </a:r>
            <a:r>
              <a:rPr lang="en-US" sz="2200" b="1" kern="100" spc="7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spc="7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b="1" kern="100" spc="7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spc="7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200" b="1" kern="100" spc="7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spc="7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625"/>
              </a:spcAft>
            </a:pPr>
            <a:r>
              <a:rPr lang="en-US" sz="2200" i="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1: </a:t>
            </a:r>
            <a:r>
              <a:rPr lang="en-US" sz="2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Khởi</a:t>
            </a:r>
            <a:r>
              <a:rPr lang="en-US" sz="2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endParaRPr lang="en-US" sz="2200" b="1" kern="1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625"/>
              </a:spcAft>
            </a:pP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thiết</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lập</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môi</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trường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trọng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chuẩn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bắt</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đầu</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625"/>
              </a:spcAft>
            </a:pP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kiểm</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tái</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cũ</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hoặc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lồng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ghép</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tùy</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giáo</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viên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đánh</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nhiệm</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vụ</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quát</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toàn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diện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thiên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kĩ</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625"/>
              </a:spcAft>
            </a:pPr>
            <a:r>
              <a:rPr lang="en-US" sz="2200" kern="1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ổ</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kiểm</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chuẩn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625"/>
              </a:spcAft>
            </a:pP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Giáo</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viên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chuẩn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đồ</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dùng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dạy</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lớp</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giới</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thiệu</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mới</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625"/>
              </a:spcAft>
            </a:pPr>
            <a:r>
              <a:rPr lang="en-US" sz="2200" i="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2: </a:t>
            </a:r>
            <a:r>
              <a:rPr lang="en-US" sz="2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Khám</a:t>
            </a:r>
            <a:r>
              <a:rPr lang="en-US" sz="2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phá</a:t>
            </a:r>
            <a:r>
              <a:rPr lang="en-US" sz="2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625"/>
              </a:spcAft>
            </a:pP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Giúp</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khám</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mới</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625"/>
              </a:spcAft>
            </a:pP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này</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giáo</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viên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lên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kế</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hoạch</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đầy</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đủ</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(bao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gồm</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bước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dạy</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pháp</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chủ</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yếu</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Thầy</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Trò</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tiện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cụ</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dạy</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hệ</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thống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lệnh</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625"/>
              </a:spcAft>
            </a:pPr>
            <a:r>
              <a:rPr lang="en-US" sz="2200" i="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626576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47F4C371-A78A-9FD3-7B90-F6A0FBDEB540}"/>
              </a:ext>
            </a:extLst>
          </p:cNvPr>
          <p:cNvSpPr txBox="1"/>
          <p:nvPr/>
        </p:nvSpPr>
        <p:spPr>
          <a:xfrm>
            <a:off x="1" y="350983"/>
            <a:ext cx="9781310" cy="5661165"/>
          </a:xfrm>
          <a:prstGeom prst="rect">
            <a:avLst/>
          </a:prstGeom>
          <a:noFill/>
        </p:spPr>
        <p:txBody>
          <a:bodyPr wrap="square">
            <a:spAutoFit/>
          </a:bodyPr>
          <a:lstStyle/>
          <a:p>
            <a:pPr algn="just">
              <a:lnSpc>
                <a:spcPct val="115000"/>
              </a:lnSpc>
              <a:spcAft>
                <a:spcPts val="625"/>
              </a:spcAft>
            </a:pPr>
            <a:r>
              <a:rPr lang="en-US" sz="2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3: </a:t>
            </a:r>
            <a:r>
              <a:rPr lang="en-US" sz="2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Luyện</a:t>
            </a:r>
            <a:r>
              <a:rPr lang="en-US" sz="2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b="1" kern="1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625"/>
              </a:spcAft>
            </a:pP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Mục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đích</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chủ</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yếu</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giúp</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kĩ</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nắm</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bắt</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luyện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huống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mức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625"/>
              </a:spcAft>
            </a:pP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này</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giáo</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viên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nêu</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lệnh</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625"/>
              </a:spcAft>
            </a:pP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Nêu</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nhiệm</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vụ</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quát</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625"/>
              </a:spcAft>
            </a:pP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cầu</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nhóm</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báo</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cáo</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quả</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625"/>
              </a:spcAft>
            </a:pPr>
            <a:r>
              <a:rPr lang="en-US" sz="2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4: </a:t>
            </a:r>
            <a:r>
              <a:rPr lang="en-US" sz="2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Vận</a:t>
            </a:r>
            <a:r>
              <a:rPr lang="en-US" sz="2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625"/>
              </a:spcAft>
            </a:pP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Mục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đích</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chủ</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yếu</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hội</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gắn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tiễn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thích</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ứng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hoặc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xây</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dựng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kế</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hoạch</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anh</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chị</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cha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hoặc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bè</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hoặc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kiện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625"/>
              </a:spcAft>
            </a:pP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này</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GV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hướng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dẫn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892808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701</TotalTime>
  <Words>2480</Words>
  <Application>Microsoft Office PowerPoint</Application>
  <PresentationFormat>Custom</PresentationFormat>
  <Paragraphs>284</Paragraphs>
  <Slides>25</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Facet</vt:lpstr>
      <vt:lpstr>Clip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III. CÁC HOẠT ĐỘNG DẠY - HỌC CHỦ YẾU:</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BÁO CÁO CHUYÊN ĐỀ: MÔN HOẠT ĐỘNG TRẢI NGHIỆM: KHỐI LỚP 1</dc:title>
  <dc:creator>pc</dc:creator>
  <cp:lastModifiedBy>Windows User</cp:lastModifiedBy>
  <cp:revision>113</cp:revision>
  <dcterms:created xsi:type="dcterms:W3CDTF">2023-11-16T12:09:25Z</dcterms:created>
  <dcterms:modified xsi:type="dcterms:W3CDTF">2025-04-10T01:06:25Z</dcterms:modified>
</cp:coreProperties>
</file>