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1" r:id="rId3"/>
  </p:sldMasterIdLst>
  <p:notesMasterIdLst>
    <p:notesMasterId r:id="rId25"/>
  </p:notesMasterIdLst>
  <p:sldIdLst>
    <p:sldId id="273" r:id="rId4"/>
    <p:sldId id="275" r:id="rId5"/>
    <p:sldId id="373" r:id="rId6"/>
    <p:sldId id="375" r:id="rId7"/>
    <p:sldId id="377" r:id="rId8"/>
    <p:sldId id="276" r:id="rId9"/>
    <p:sldId id="376" r:id="rId10"/>
    <p:sldId id="277" r:id="rId11"/>
    <p:sldId id="379" r:id="rId12"/>
    <p:sldId id="380" r:id="rId13"/>
    <p:sldId id="381" r:id="rId14"/>
    <p:sldId id="382" r:id="rId15"/>
    <p:sldId id="397" r:id="rId16"/>
    <p:sldId id="398" r:id="rId17"/>
    <p:sldId id="399" r:id="rId18"/>
    <p:sldId id="256" r:id="rId19"/>
    <p:sldId id="289" r:id="rId20"/>
    <p:sldId id="383" r:id="rId21"/>
    <p:sldId id="299" r:id="rId22"/>
    <p:sldId id="384" r:id="rId23"/>
    <p:sldId id="3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482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7" autoAdjust="0"/>
    <p:restoredTop sz="91862" autoAdjust="0"/>
  </p:normalViewPr>
  <p:slideViewPr>
    <p:cSldViewPr snapToGrid="0">
      <p:cViewPr varScale="1">
        <p:scale>
          <a:sx n="90" d="100"/>
          <a:sy n="90" d="100"/>
        </p:scale>
        <p:origin x="-1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D1397-088E-428D-8037-CBDFA6AAC93B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3319E-8957-499E-97B4-F77E4E944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97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CB6B2-8165-4191-91FD-A0CFF2EF54B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2/1/135/15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4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2.png"/><Relationship Id="rId14" Type="http://schemas.openxmlformats.org/officeDocument/2006/relationships/image" Target="../media/image4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4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2.png"/><Relationship Id="rId14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;p1"/>
          <p:cNvSpPr txBox="1"/>
          <p:nvPr/>
        </p:nvSpPr>
        <p:spPr>
          <a:xfrm>
            <a:off x="-453390" y="1914525"/>
            <a:ext cx="13235940" cy="192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 panose="020B0604020202020204"/>
              <a:buNone/>
              <a:defRPr/>
            </a:pP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alibri" panose="020F0502020204030204"/>
            </a:endParaRPr>
          </a:p>
          <a:p>
            <a:pPr lvl="0" algn="ctr" defTabSz="914400">
              <a:lnSpc>
                <a:spcPct val="150000"/>
              </a:lnSpc>
              <a:buClr>
                <a:srgbClr val="000000"/>
              </a:buClr>
              <a:defRPr/>
            </a:pPr>
            <a:r>
              <a:rPr kumimoji="0" lang="vi-VN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alibri" panose="020F0502020204030204"/>
              </a:rPr>
              <a:t>Bài đọc 4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alibri" panose="020F0502020204030204"/>
              </a:rPr>
              <a:t>: </a:t>
            </a:r>
            <a:r>
              <a:rPr kumimoji="0" lang="vi-VN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alibri" panose="020F0502020204030204"/>
              </a:rPr>
              <a:t>Sự tích thành Cổ </a:t>
            </a:r>
            <a:r>
              <a:rPr kumimoji="0" lang="vi-VN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alibri" panose="020F0502020204030204"/>
              </a:rPr>
              <a:t>Loa</a:t>
            </a:r>
            <a:endParaRPr kumimoji="0" lang="en-US" sz="5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alibri" panose="020F0502020204030204"/>
            </a:endParaRPr>
          </a:p>
          <a:p>
            <a:pPr lvl="0" algn="ctr" defTabSz="9144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5200" b="1" kern="0" noProof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5200" b="1" kern="0" noProof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200" b="1" kern="0" noProof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sz="5200" b="1" kern="0" noProof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Minh </a:t>
            </a:r>
            <a:r>
              <a:rPr lang="en-US" sz="5200" b="1" kern="0" noProof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Nguyệt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TIẾNG VIỆT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/>
          <p:cNvSpPr/>
          <p:nvPr/>
        </p:nvSpPr>
        <p:spPr>
          <a:xfrm>
            <a:off x="8285018" y="1022926"/>
            <a:ext cx="3629891" cy="5980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2.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hiểu</a:t>
            </a:r>
            <a:endParaRPr lang="en-US" sz="2665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3429000"/>
            <a:ext cx="6918291" cy="2415113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83896">
            <a:off x="441955" y="3062163"/>
            <a:ext cx="2779344" cy="339147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25524" y="4757902"/>
            <a:ext cx="1394025" cy="94445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99717" y="2309571"/>
            <a:ext cx="5939338" cy="1607971"/>
            <a:chOff x="6137030" y="2324100"/>
            <a:chExt cx="7924800" cy="2411956"/>
          </a:xfrm>
        </p:grpSpPr>
        <p:sp>
          <p:nvSpPr>
            <p:cNvPr id="6" name="Rounded Rectangle 27"/>
            <p:cNvSpPr/>
            <p:nvPr/>
          </p:nvSpPr>
          <p:spPr>
            <a:xfrm>
              <a:off x="6137030" y="2324100"/>
              <a:ext cx="7924800" cy="24119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441830" y="2552699"/>
              <a:ext cx="7315200" cy="1954756"/>
              <a:chOff x="6441830" y="2552699"/>
              <a:chExt cx="7315200" cy="1954756"/>
            </a:xfrm>
          </p:grpSpPr>
          <p:sp>
            <p:nvSpPr>
              <p:cNvPr id="8" name="Rounded Rectangle 28"/>
              <p:cNvSpPr/>
              <p:nvPr/>
            </p:nvSpPr>
            <p:spPr>
              <a:xfrm>
                <a:off x="6441830" y="2552699"/>
                <a:ext cx="7315200" cy="1954756"/>
              </a:xfrm>
              <a:prstGeom prst="roundRect">
                <a:avLst/>
              </a:prstGeom>
              <a:solidFill>
                <a:schemeClr val="bg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559593" y="2692596"/>
                <a:ext cx="7079667" cy="1554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b="1" dirty="0">
                    <a:latin typeface="Times New Roman" panose="02020603050405020304" charset="0"/>
                    <a:cs typeface="Times New Roman" panose="02020603050405020304" charset="0"/>
                  </a:rPr>
                  <a:t>Câu 3. 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Ai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đã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giúp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nhà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vua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diệt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trừ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yêu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quái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,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xây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Loa Thành? 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5206275" y="4018205"/>
            <a:ext cx="5939338" cy="1947887"/>
            <a:chOff x="6137030" y="2324100"/>
            <a:chExt cx="7924800" cy="1636882"/>
          </a:xfrm>
        </p:grpSpPr>
        <p:sp>
          <p:nvSpPr>
            <p:cNvPr id="11" name="Rounded Rectangle 33"/>
            <p:cNvSpPr/>
            <p:nvPr/>
          </p:nvSpPr>
          <p:spPr>
            <a:xfrm>
              <a:off x="6137030" y="2324100"/>
              <a:ext cx="7924800" cy="163688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441830" y="2552700"/>
              <a:ext cx="7315200" cy="1146829"/>
              <a:chOff x="6441830" y="2552700"/>
              <a:chExt cx="7315200" cy="1146829"/>
            </a:xfrm>
          </p:grpSpPr>
          <p:sp>
            <p:nvSpPr>
              <p:cNvPr id="13" name="Rounded Rectangle 35"/>
              <p:cNvSpPr/>
              <p:nvPr/>
            </p:nvSpPr>
            <p:spPr>
              <a:xfrm>
                <a:off x="6441830" y="2552700"/>
                <a:ext cx="7315200" cy="1146829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567890" y="2654750"/>
                <a:ext cx="7045571" cy="942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latin typeface="Times New Roman" panose="02020603050405020304" charset="0"/>
                    <a:cs typeface="Times New Roman" panose="02020603050405020304" charset="0"/>
                  </a:rPr>
                  <a:t>Đó là Thần Kim Quy, sứ giả của vua Thuỷ Tề.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/>
          <p:cNvSpPr/>
          <p:nvPr/>
        </p:nvSpPr>
        <p:spPr>
          <a:xfrm>
            <a:off x="8285018" y="1022926"/>
            <a:ext cx="3629891" cy="5980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2.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hiểu</a:t>
            </a:r>
            <a:endParaRPr lang="en-US" sz="2665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72573" y="1821029"/>
            <a:ext cx="5939338" cy="1607971"/>
            <a:chOff x="6137030" y="2324100"/>
            <a:chExt cx="7924800" cy="2411956"/>
          </a:xfrm>
        </p:grpSpPr>
        <p:sp>
          <p:nvSpPr>
            <p:cNvPr id="6" name="Rounded Rectangle 27"/>
            <p:cNvSpPr/>
            <p:nvPr/>
          </p:nvSpPr>
          <p:spPr>
            <a:xfrm>
              <a:off x="6137030" y="2324100"/>
              <a:ext cx="7924800" cy="24119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441830" y="2552699"/>
              <a:ext cx="7315200" cy="1954756"/>
              <a:chOff x="6441830" y="2552699"/>
              <a:chExt cx="7315200" cy="1954756"/>
            </a:xfrm>
          </p:grpSpPr>
          <p:sp>
            <p:nvSpPr>
              <p:cNvPr id="8" name="Rounded Rectangle 28"/>
              <p:cNvSpPr/>
              <p:nvPr/>
            </p:nvSpPr>
            <p:spPr>
              <a:xfrm>
                <a:off x="6441830" y="2552699"/>
                <a:ext cx="7315200" cy="1954756"/>
              </a:xfrm>
              <a:prstGeom prst="roundRect">
                <a:avLst/>
              </a:prstGeom>
              <a:solidFill>
                <a:schemeClr val="bg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585394" y="2692596"/>
                <a:ext cx="7045571" cy="1554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b="1" dirty="0">
                    <a:latin typeface="Times New Roman" panose="02020603050405020304" charset="0"/>
                    <a:cs typeface="Times New Roman" panose="02020603050405020304" charset="0"/>
                  </a:rPr>
                  <a:t>Câu 4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. </a:t>
                </a:r>
                <a:r>
                  <a:rPr lang="vi-VN" sz="2200" dirty="0">
                    <a:latin typeface="Times New Roman" panose="02020603050405020304" charset="0"/>
                    <a:cs typeface="Times New Roman" panose="02020603050405020304" charset="0"/>
                  </a:rPr>
                  <a:t>Thần Kim Quy làm gì và nói gì với nhà vua trước khi chia tay? </a:t>
                </a:r>
                <a:endParaRPr lang="en-US" sz="22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5021391" y="3510804"/>
            <a:ext cx="6459252" cy="3422911"/>
            <a:chOff x="6137030" y="2324100"/>
            <a:chExt cx="7924800" cy="2640556"/>
          </a:xfrm>
        </p:grpSpPr>
        <p:sp>
          <p:nvSpPr>
            <p:cNvPr id="11" name="Rounded Rectangle 33"/>
            <p:cNvSpPr/>
            <p:nvPr/>
          </p:nvSpPr>
          <p:spPr>
            <a:xfrm>
              <a:off x="6137030" y="2324100"/>
              <a:ext cx="7924800" cy="24119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441830" y="2552700"/>
              <a:ext cx="7315200" cy="2411956"/>
              <a:chOff x="6441830" y="2552700"/>
              <a:chExt cx="7315200" cy="2411956"/>
            </a:xfrm>
          </p:grpSpPr>
          <p:sp>
            <p:nvSpPr>
              <p:cNvPr id="13" name="Rounded Rectangle 35"/>
              <p:cNvSpPr/>
              <p:nvPr/>
            </p:nvSpPr>
            <p:spPr>
              <a:xfrm>
                <a:off x="6441830" y="2552700"/>
                <a:ext cx="7315200" cy="195475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567892" y="2614246"/>
                <a:ext cx="7045571" cy="2350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>
                    <a:latin typeface="Times New Roman" panose="02020603050405020304" charset="0"/>
                    <a:cs typeface="Times New Roman" panose="02020603050405020304" charset="0"/>
                  </a:rPr>
                  <a:t>Thần Kim Quy rút một chiếc móng của mình đưa cho An Dương Vương và bảo: “Nhà vua giữ lấy móng này để làm lẫy nỏ. Khi có giặc thì đem ra bắn, một phát có thể giết được hàng nghìn quân giặc.”</a:t>
                </a:r>
              </a:p>
            </p:txBody>
          </p:sp>
        </p:grpSp>
      </p:grpSp>
      <p:pic>
        <p:nvPicPr>
          <p:cNvPr id="2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5038" y="2706003"/>
            <a:ext cx="4622801" cy="279013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85403" y="3210554"/>
            <a:ext cx="1517415" cy="1267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/>
          <p:cNvSpPr/>
          <p:nvPr/>
        </p:nvSpPr>
        <p:spPr>
          <a:xfrm>
            <a:off x="8285018" y="1022926"/>
            <a:ext cx="3629891" cy="5980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2.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hiểu</a:t>
            </a:r>
            <a:endParaRPr lang="en-US" sz="2665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32018" y="1849884"/>
            <a:ext cx="9261312" cy="942110"/>
            <a:chOff x="3731874" y="1274386"/>
            <a:chExt cx="13891968" cy="1811714"/>
          </a:xfrm>
        </p:grpSpPr>
        <p:grpSp>
          <p:nvGrpSpPr>
            <p:cNvPr id="16" name="Group 15"/>
            <p:cNvGrpSpPr/>
            <p:nvPr/>
          </p:nvGrpSpPr>
          <p:grpSpPr>
            <a:xfrm>
              <a:off x="3731874" y="1274386"/>
              <a:ext cx="13891968" cy="1811714"/>
              <a:chOff x="6137030" y="2324100"/>
              <a:chExt cx="7485185" cy="1811714"/>
            </a:xfrm>
          </p:grpSpPr>
          <p:sp>
            <p:nvSpPr>
              <p:cNvPr id="18" name="Rounded Rectangle 24"/>
              <p:cNvSpPr/>
              <p:nvPr/>
            </p:nvSpPr>
            <p:spPr>
              <a:xfrm>
                <a:off x="6137030" y="2324100"/>
                <a:ext cx="6528840" cy="1811714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6441830" y="2552700"/>
                <a:ext cx="7180385" cy="1278314"/>
                <a:chOff x="6441830" y="2552700"/>
                <a:chExt cx="7180385" cy="1278314"/>
              </a:xfrm>
            </p:grpSpPr>
            <p:sp>
              <p:nvSpPr>
                <p:cNvPr id="20" name="Rounded Rectangle 26"/>
                <p:cNvSpPr/>
                <p:nvPr/>
              </p:nvSpPr>
              <p:spPr>
                <a:xfrm>
                  <a:off x="6441830" y="2552700"/>
                  <a:ext cx="5826679" cy="1278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576645" y="2703695"/>
                  <a:ext cx="7045570" cy="866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endParaRPr lang="en-US" sz="24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p:grpSp>
        </p:grpSp>
        <p:sp>
          <p:nvSpPr>
            <p:cNvPr id="17" name="Rectangle 16"/>
            <p:cNvSpPr/>
            <p:nvPr/>
          </p:nvSpPr>
          <p:spPr>
            <a:xfrm>
              <a:off x="4751820" y="1771467"/>
              <a:ext cx="9858950" cy="769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2000" b="1" dirty="0">
                  <a:latin typeface="Times New Roman" panose="02020603050405020304" charset="0"/>
                  <a:cs typeface="Times New Roman" panose="02020603050405020304" charset="0"/>
                </a:rPr>
                <a:t>Theo em, nội dung và ý nghĩa bài học này là gì?</a:t>
              </a: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77" y="3042983"/>
            <a:ext cx="4946261" cy="348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6186720" y="3268739"/>
            <a:ext cx="5194009" cy="3129020"/>
            <a:chOff x="9790404" y="3771900"/>
            <a:chExt cx="8192796" cy="5547778"/>
          </a:xfrm>
        </p:grpSpPr>
        <p:sp>
          <p:nvSpPr>
            <p:cNvPr id="24" name="Snip Single Corner Rectangle 31"/>
            <p:cNvSpPr/>
            <p:nvPr/>
          </p:nvSpPr>
          <p:spPr>
            <a:xfrm>
              <a:off x="9790404" y="3771900"/>
              <a:ext cx="8192796" cy="5547778"/>
            </a:xfrm>
            <a:prstGeom prst="snip1Rect">
              <a:avLst/>
            </a:prstGeom>
            <a:solidFill>
              <a:schemeClr val="bg1"/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296609" y="4068326"/>
              <a:ext cx="7180385" cy="4935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2400" dirty="0">
                  <a:latin typeface="Times New Roman" panose="02020603050405020304" charset="0"/>
                  <a:cs typeface="Times New Roman" panose="02020603050405020304" charset="0"/>
                </a:rPr>
                <a:t>Bài viết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giải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thích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nguồn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gốc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của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thành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Cổ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Loa,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nhắc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nhở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chúng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ta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nhớ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về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những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người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có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công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xây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dựng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và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bảo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vệ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đất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nước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20"/>
          <p:cNvSpPr/>
          <p:nvPr/>
        </p:nvSpPr>
        <p:spPr>
          <a:xfrm>
            <a:off x="665299" y="1715654"/>
            <a:ext cx="4544010" cy="50107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Hình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Cổ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Loa</a:t>
            </a:r>
          </a:p>
        </p:txBody>
      </p:sp>
      <p:pic>
        <p:nvPicPr>
          <p:cNvPr id="6" name="Picture 5" descr="Sự tích thành Cổ Loa - Truyền thuyết lịch sử An Dương Vương xây thành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9" y="2457236"/>
            <a:ext cx="5411161" cy="3985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oàn cảnh tòa thành có niên đại cổ nhất Việt Nam nhìn từ trên ca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03" y="2457236"/>
            <a:ext cx="5510805" cy="4024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20"/>
          <p:cNvSpPr/>
          <p:nvPr/>
        </p:nvSpPr>
        <p:spPr>
          <a:xfrm>
            <a:off x="665299" y="1715654"/>
            <a:ext cx="4544010" cy="50107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latin typeface="UTM Avo" panose="02040603050506020204" pitchFamily="18" charset="0"/>
                <a:cs typeface="Arial" panose="020B0604020202020204" pitchFamily="34" charset="0"/>
              </a:rPr>
              <a:t>Video </a:t>
            </a:r>
            <a:r>
              <a:rPr lang="en-US" sz="2665" b="1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665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5" b="1" dirty="0" err="1">
                <a:latin typeface="UTM Avo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sz="2665" b="1" dirty="0">
                <a:latin typeface="UTM Avo" panose="02040603050506020204" pitchFamily="18" charset="0"/>
                <a:cs typeface="Arial" panose="020B0604020202020204" pitchFamily="34" charset="0"/>
              </a:rPr>
              <a:t> Loa</a:t>
            </a:r>
          </a:p>
        </p:txBody>
      </p:sp>
      <p:pic>
        <p:nvPicPr>
          <p:cNvPr id="3" name="thanh-co-loa-di-tich-quan-su-2400-nam-tuoi-cua-thu-do-ha-noi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1473" y="2424545"/>
            <a:ext cx="7329054" cy="4119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 Dương Vương Xây Thành Cổ Loa I Hoạt Hình Cổ Tích Việt Nam (2021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319658" y="772054"/>
            <a:ext cx="1762416" cy="1966054"/>
            <a:chOff x="930253" y="1573544"/>
            <a:chExt cx="1279160" cy="1356548"/>
          </a:xfrm>
        </p:grpSpPr>
        <p:pic>
          <p:nvPicPr>
            <p:cNvPr id="3" name="Picture 2">
              <a:hlinkClick r:id="rId3"/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>
              <a:fillRect/>
            </a:stretch>
          </p:blipFill>
          <p:spPr>
            <a:xfrm>
              <a:off x="1064544" y="1573544"/>
              <a:ext cx="1010579" cy="91700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30253" y="2526606"/>
              <a:ext cx="1279160" cy="40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6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57835" y="1644015"/>
            <a:ext cx="685800" cy="4171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01</a:t>
            </a:r>
            <a:endParaRPr lang="en-US"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1735" y="1621155"/>
            <a:ext cx="11200130" cy="5041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vi-VN" sz="2400" b="1" dirty="0">
                <a:latin typeface="Times New Roman" panose="02020603050405020304" charset="0"/>
                <a:cs typeface="Times New Roman" panose="02020603050405020304" charset="0"/>
              </a:rPr>
              <a:t>Tìm hiểu tác dụng của dấu ngoặc kép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6885" y="2279015"/>
            <a:ext cx="11461115" cy="1473877"/>
            <a:chOff x="1143000" y="3238500"/>
            <a:chExt cx="16463257" cy="2019300"/>
          </a:xfrm>
        </p:grpSpPr>
        <p:sp>
          <p:nvSpPr>
            <p:cNvPr id="5" name="Snip Single Corner Rectangle 24"/>
            <p:cNvSpPr/>
            <p:nvPr/>
          </p:nvSpPr>
          <p:spPr>
            <a:xfrm>
              <a:off x="1143000" y="3238500"/>
              <a:ext cx="16463257" cy="2019300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71598" y="3309263"/>
              <a:ext cx="16234657" cy="18957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Trong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bài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,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có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hai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câu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có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dấu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ngoặc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kép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. Các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dấu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ngoặc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kép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trong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bài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này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đều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có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tác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dụng</a:t>
              </a:r>
              <a:r>
                <a:rPr lang="en-US" sz="280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báo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hiệu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lời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nói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trực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tiếp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:</a:t>
              </a:r>
            </a:p>
          </p:txBody>
        </p:sp>
      </p:grpSp>
      <p:sp>
        <p:nvSpPr>
          <p:cNvPr id="7" name="Rounded Rectangle 27"/>
          <p:cNvSpPr/>
          <p:nvPr/>
        </p:nvSpPr>
        <p:spPr>
          <a:xfrm>
            <a:off x="1276985" y="3853815"/>
            <a:ext cx="4028440" cy="20961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Trong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vua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đón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Kim Quy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.”</a:t>
            </a:r>
          </a:p>
        </p:txBody>
      </p:sp>
      <p:sp>
        <p:nvSpPr>
          <p:cNvPr id="8" name="Rounded Rectangle 28"/>
          <p:cNvSpPr/>
          <p:nvPr/>
        </p:nvSpPr>
        <p:spPr>
          <a:xfrm>
            <a:off x="5620385" y="3853815"/>
            <a:ext cx="4833620" cy="20961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Trong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vua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giữ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lẫy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 Khi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giặc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bắn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nghìn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quân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giặc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7" grpId="0" bldLvl="0" animBg="1"/>
      <p:bldP spid="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742950" y="1676400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01</a:t>
            </a:r>
            <a:endParaRPr lang="en-US"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6848" y="1653658"/>
            <a:ext cx="10725151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charset="0"/>
                <a:cs typeface="Times New Roman" panose="02020603050405020304" charset="0"/>
              </a:rPr>
              <a:t>Tìm hiểu tác dụng của dấu ngoặc kép</a:t>
            </a:r>
          </a:p>
        </p:txBody>
      </p:sp>
      <p:sp>
        <p:nvSpPr>
          <p:cNvPr id="9" name="Rounded Rectangle 18"/>
          <p:cNvSpPr/>
          <p:nvPr/>
        </p:nvSpPr>
        <p:spPr>
          <a:xfrm>
            <a:off x="907256" y="2244022"/>
            <a:ext cx="4102520" cy="1870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Trong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vua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đón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Kim Quy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.”</a:t>
            </a:r>
          </a:p>
        </p:txBody>
      </p:sp>
      <p:sp>
        <p:nvSpPr>
          <p:cNvPr id="10" name="Rounded Rectangle 19"/>
          <p:cNvSpPr/>
          <p:nvPr/>
        </p:nvSpPr>
        <p:spPr>
          <a:xfrm>
            <a:off x="6173470" y="2268220"/>
            <a:ext cx="4903470" cy="2062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Trong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vua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giữ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lẫy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 Khi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giặc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bắn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nghìn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quân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giặc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.”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42951" y="4434322"/>
            <a:ext cx="4564501" cy="1990829"/>
            <a:chOff x="942639" y="5709380"/>
            <a:chExt cx="7427794" cy="3852740"/>
          </a:xfrm>
        </p:grpSpPr>
        <p:sp>
          <p:nvSpPr>
            <p:cNvPr id="12" name="Snip Single Corner Rectangle 21"/>
            <p:cNvSpPr/>
            <p:nvPr/>
          </p:nvSpPr>
          <p:spPr>
            <a:xfrm>
              <a:off x="942639" y="5709380"/>
              <a:ext cx="7210761" cy="3620452"/>
            </a:xfrm>
            <a:prstGeom prst="snip1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3" name="Snip Single Corner Rectangle 22"/>
            <p:cNvSpPr/>
            <p:nvPr/>
          </p:nvSpPr>
          <p:spPr>
            <a:xfrm>
              <a:off x="1159672" y="5941668"/>
              <a:ext cx="7210761" cy="3620452"/>
            </a:xfrm>
            <a:prstGeom prst="snip1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462490" y="6168353"/>
              <a:ext cx="6603900" cy="3392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Dấu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ngoặc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kép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báo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hiệu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lời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của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ông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già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râu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tóc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bạc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phơ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nói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với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An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Dương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dirty="0" err="1">
                  <a:latin typeface="Times New Roman" panose="02020603050405020304" charset="0"/>
                  <a:cs typeface="Times New Roman" panose="02020603050405020304" charset="0"/>
                </a:rPr>
                <a:t>Vương</a:t>
              </a:r>
              <a:r>
                <a:rPr lang="en-US" sz="2400" dirty="0"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74172" y="4493098"/>
            <a:ext cx="4701886" cy="1990829"/>
            <a:chOff x="9290701" y="5841265"/>
            <a:chExt cx="7427794" cy="3852740"/>
          </a:xfrm>
        </p:grpSpPr>
        <p:sp>
          <p:nvSpPr>
            <p:cNvPr id="16" name="Snip Single Corner Rectangle 25"/>
            <p:cNvSpPr/>
            <p:nvPr/>
          </p:nvSpPr>
          <p:spPr>
            <a:xfrm>
              <a:off x="9290701" y="5841265"/>
              <a:ext cx="7210761" cy="3620452"/>
            </a:xfrm>
            <a:prstGeom prst="snip1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7" name="Snip Single Corner Rectangle 26"/>
            <p:cNvSpPr/>
            <p:nvPr/>
          </p:nvSpPr>
          <p:spPr>
            <a:xfrm>
              <a:off x="9507734" y="6073553"/>
              <a:ext cx="7210761" cy="3620452"/>
            </a:xfrm>
            <a:prstGeom prst="snip1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811163" y="6300777"/>
              <a:ext cx="6603900" cy="3392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charset="0"/>
                  <a:cs typeface="Times New Roman" panose="02020603050405020304" charset="0"/>
                </a:rPr>
                <a:t>Dấu ngoặc kép báo hiệu lời của Thần Kim Quy nói với An Dương Vương.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742950" y="1676400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02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6849" y="1653658"/>
            <a:ext cx="89017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 dirty="0">
                <a:latin typeface="Times New Roman" panose="02020603050405020304" charset="0"/>
                <a:cs typeface="Times New Roman" panose="02020603050405020304" charset="0"/>
              </a:rPr>
              <a:t>Viết câu có hình ảnh so sánh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42950" y="2214418"/>
            <a:ext cx="10975505" cy="2489200"/>
            <a:chOff x="1143000" y="3238500"/>
            <a:chExt cx="16463257" cy="3733800"/>
          </a:xfrm>
        </p:grpSpPr>
        <p:sp>
          <p:nvSpPr>
            <p:cNvPr id="8" name="Snip Single Corner Rectangle 22"/>
            <p:cNvSpPr/>
            <p:nvPr/>
          </p:nvSpPr>
          <p:spPr>
            <a:xfrm>
              <a:off x="1143000" y="3238500"/>
              <a:ext cx="16463257" cy="3733800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71600" y="3295055"/>
              <a:ext cx="16234657" cy="33447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charset="0"/>
                  <a:cs typeface="Times New Roman" panose="02020603050405020304" charset="0"/>
                </a:rPr>
                <a:t>Viết lại các câu dưới đây có hình ảnh so sánh bằng cách thêm vào sau từ in đậm những từ ngữ phù hợp: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charset="0"/>
                  <a:cs typeface="Times New Roman" panose="02020603050405020304" charset="0"/>
                </a:rPr>
                <a:t>a) Bỗng có một ông già râu tóc </a:t>
              </a:r>
              <a:r>
                <a:rPr lang="vi-VN" sz="2400" b="1">
                  <a:latin typeface="Times New Roman" panose="02020603050405020304" charset="0"/>
                  <a:cs typeface="Times New Roman" panose="02020603050405020304" charset="0"/>
                </a:rPr>
                <a:t>bạc trắng </a:t>
              </a:r>
              <a:r>
                <a:rPr lang="vi-VN" sz="2400" dirty="0">
                  <a:latin typeface="Times New Roman" panose="02020603050405020304" charset="0"/>
                  <a:cs typeface="Times New Roman" panose="02020603050405020304" charset="0"/>
                </a:rPr>
                <a:t>hiện lên.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charset="0"/>
                  <a:cs typeface="Times New Roman" panose="02020603050405020304" charset="0"/>
                </a:rPr>
                <a:t>b) Vừa tan </a:t>
              </a:r>
              <a:r>
                <a:rPr lang="vi-VN" sz="2400">
                  <a:latin typeface="Times New Roman" panose="02020603050405020304" charset="0"/>
                  <a:cs typeface="Times New Roman" panose="02020603050405020304" charset="0"/>
                </a:rPr>
                <a:t>sương </a:t>
              </a:r>
              <a:r>
                <a:rPr lang="en-US" sz="2400">
                  <a:latin typeface="Times New Roman" panose="02020603050405020304" charset="0"/>
                  <a:cs typeface="Times New Roman" panose="02020603050405020304" charset="0"/>
                </a:rPr>
                <a:t>t</a:t>
              </a:r>
              <a:r>
                <a:rPr lang="vi-VN" sz="2400">
                  <a:latin typeface="Times New Roman" panose="02020603050405020304" charset="0"/>
                  <a:cs typeface="Times New Roman" panose="02020603050405020304" charset="0"/>
                </a:rPr>
                <a:t>hì </a:t>
              </a:r>
              <a:r>
                <a:rPr lang="vi-VN" sz="2400" dirty="0">
                  <a:latin typeface="Times New Roman" panose="02020603050405020304" charset="0"/>
                  <a:cs typeface="Times New Roman" panose="02020603050405020304" charset="0"/>
                </a:rPr>
                <a:t>có một con rùa vàng </a:t>
              </a:r>
              <a:r>
                <a:rPr lang="vi-VN" sz="2400" b="1" dirty="0">
                  <a:latin typeface="Times New Roman" panose="02020603050405020304" charset="0"/>
                  <a:cs typeface="Times New Roman" panose="02020603050405020304" charset="0"/>
                </a:rPr>
                <a:t>lớn</a:t>
              </a:r>
              <a:r>
                <a:rPr lang="vi-VN" sz="2400" dirty="0">
                  <a:latin typeface="Times New Roman" panose="02020603050405020304" charset="0"/>
                  <a:cs typeface="Times New Roman" panose="02020603050405020304" charset="0"/>
                </a:rPr>
                <a:t> bơi vào bờ.</a:t>
              </a:r>
            </a:p>
          </p:txBody>
        </p:sp>
      </p:grpSp>
      <p:sp>
        <p:nvSpPr>
          <p:cNvPr id="19" name="Oval 18"/>
          <p:cNvSpPr/>
          <p:nvPr/>
        </p:nvSpPr>
        <p:spPr>
          <a:xfrm>
            <a:off x="1051137" y="5045963"/>
            <a:ext cx="831423" cy="760437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48773" y="5045963"/>
            <a:ext cx="9154176" cy="7604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Bỗng có một ông già râu tóc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bạc trắng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như mây </a:t>
            </a:r>
            <a:r>
              <a:rPr lang="vi-V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hiện lên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vi-VN" sz="2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20"/>
          <p:cNvSpPr/>
          <p:nvPr/>
        </p:nvSpPr>
        <p:spPr>
          <a:xfrm>
            <a:off x="697627" y="1693121"/>
            <a:ext cx="3541864" cy="60673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Trò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Đố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4477763" y="1518978"/>
            <a:ext cx="6949496" cy="185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5" dirty="0">
                <a:latin typeface="Times New Roman" panose="02020603050405020304" charset="0"/>
                <a:cs typeface="Times New Roman" panose="02020603050405020304" charset="0"/>
              </a:rPr>
              <a:t> Vua nào công đức lưu danh</a:t>
            </a:r>
          </a:p>
          <a:p>
            <a:pPr algn="ctr">
              <a:lnSpc>
                <a:spcPct val="150000"/>
              </a:lnSpc>
            </a:pPr>
            <a:r>
              <a:rPr lang="vi-VN" sz="2665" dirty="0">
                <a:latin typeface="Times New Roman" panose="02020603050405020304" charset="0"/>
                <a:cs typeface="Times New Roman" panose="02020603050405020304" charset="0"/>
              </a:rPr>
              <a:t>Dựng nước Âu Lạc, xây thành </a:t>
            </a:r>
            <a:r>
              <a:rPr lang="vi-VN" sz="2665">
                <a:latin typeface="Times New Roman" panose="02020603050405020304" charset="0"/>
                <a:cs typeface="Times New Roman" panose="02020603050405020304" charset="0"/>
              </a:rPr>
              <a:t>Cổ Loa</a:t>
            </a:r>
            <a:r>
              <a:rPr lang="en-US" sz="2665"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vi-VN" sz="2665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r">
              <a:lnSpc>
                <a:spcPct val="150000"/>
              </a:lnSpc>
            </a:pPr>
            <a:r>
              <a:rPr lang="vi-VN" sz="2665" i="1" dirty="0">
                <a:latin typeface="Times New Roman" panose="02020603050405020304" charset="0"/>
                <a:cs typeface="Times New Roman" panose="02020603050405020304" charset="0"/>
              </a:rPr>
              <a:t>(Là ai?)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64617" y="3514251"/>
            <a:ext cx="8904983" cy="2957493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5426" y="4269716"/>
            <a:ext cx="5141151" cy="11328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latin typeface="Times New Roman" panose="02020603050405020304" charset="0"/>
                <a:cs typeface="Times New Roman" panose="02020603050405020304" charset="0"/>
              </a:rPr>
              <a:t>An Dương Vương. 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latin typeface="Times New Roman" panose="02020603050405020304" charset="0"/>
                <a:cs typeface="Times New Roman" panose="02020603050405020304" charset="0"/>
              </a:rPr>
              <a:t>(Thục Phán – An Dương Vương)</a:t>
            </a:r>
          </a:p>
        </p:txBody>
      </p:sp>
      <p:pic>
        <p:nvPicPr>
          <p:cNvPr id="1028" name="Picture 4" descr="Thục Phán An Dương Vương – Chốn Thiê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r="14014" b="8909"/>
          <a:stretch>
            <a:fillRect/>
          </a:stretch>
        </p:blipFill>
        <p:spPr bwMode="auto">
          <a:xfrm>
            <a:off x="2132494" y="3693014"/>
            <a:ext cx="3069909" cy="259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/>
          <p:cNvSpPr/>
          <p:nvPr/>
        </p:nvSpPr>
        <p:spPr>
          <a:xfrm>
            <a:off x="800759" y="2679690"/>
            <a:ext cx="4092286" cy="300978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742950" y="1692283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02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6849" y="1669541"/>
            <a:ext cx="89017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 dirty="0">
                <a:latin typeface="Times New Roman" panose="02020603050405020304" charset="0"/>
                <a:cs typeface="Times New Roman" panose="02020603050405020304" charset="0"/>
              </a:rPr>
              <a:t>Viết câu có hình ảnh so sánh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3304" y="3645908"/>
            <a:ext cx="5675746" cy="1224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10537021" y="3031122"/>
            <a:ext cx="1069194" cy="1130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3304" y="2174111"/>
            <a:ext cx="5675746" cy="122471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3304" y="5188459"/>
            <a:ext cx="5675746" cy="1224712"/>
          </a:xfrm>
          <a:prstGeom prst="rect">
            <a:avLst/>
          </a:prstGeom>
        </p:spPr>
      </p:pic>
      <p:pic>
        <p:nvPicPr>
          <p:cNvPr id="10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10541653" y="1511274"/>
            <a:ext cx="1069194" cy="1130879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761682" y="3259824"/>
            <a:ext cx="436903" cy="799907"/>
          </a:xfrm>
          <a:prstGeom prst="rect">
            <a:avLst/>
          </a:prstGeom>
        </p:spPr>
      </p:pic>
      <p:pic>
        <p:nvPicPr>
          <p:cNvPr id="12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015617" y="3195824"/>
            <a:ext cx="365937" cy="705735"/>
          </a:xfrm>
          <a:prstGeom prst="rect">
            <a:avLst/>
          </a:prstGeom>
        </p:spPr>
      </p:pic>
      <p:pic>
        <p:nvPicPr>
          <p:cNvPr id="14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726946" y="2076714"/>
            <a:ext cx="698608" cy="300917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10537021" y="4573674"/>
            <a:ext cx="1069194" cy="1130879"/>
          </a:xfrm>
          <a:prstGeom prst="rect">
            <a:avLst/>
          </a:prstGeom>
        </p:spPr>
      </p:pic>
      <p:pic>
        <p:nvPicPr>
          <p:cNvPr id="16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694185" y="4903282"/>
            <a:ext cx="754865" cy="519593"/>
          </a:xfrm>
          <a:prstGeom prst="rect">
            <a:avLst/>
          </a:prstGeom>
        </p:spPr>
      </p:pic>
      <p:pic>
        <p:nvPicPr>
          <p:cNvPr id="1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726946" y="1775797"/>
            <a:ext cx="698608" cy="3009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171479" y="3161769"/>
            <a:ext cx="3160875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a) Bỗng có một ông già râu tóc </a:t>
            </a:r>
            <a:r>
              <a:rPr lang="vi-VN" sz="2400" b="1" dirty="0">
                <a:latin typeface="Times New Roman" panose="02020603050405020304" charset="0"/>
                <a:cs typeface="Times New Roman" panose="02020603050405020304" charset="0"/>
              </a:rPr>
              <a:t>bạc trắng </a:t>
            </a:r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hiện lên.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32108" y="2611311"/>
            <a:ext cx="3876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...</a:t>
            </a:r>
            <a:r>
              <a:rPr lang="vi-VN" sz="2400" b="1" dirty="0">
                <a:latin typeface="Times New Roman" panose="02020603050405020304" charset="0"/>
                <a:cs typeface="Times New Roman" panose="02020603050405020304" charset="0"/>
              </a:rPr>
              <a:t>bạc trắng </a:t>
            </a:r>
            <a:r>
              <a:rPr lang="vi-VN" sz="2400" u="sng" dirty="0">
                <a:latin typeface="Times New Roman" panose="02020603050405020304" charset="0"/>
                <a:cs typeface="Times New Roman" panose="02020603050405020304" charset="0"/>
              </a:rPr>
              <a:t>như cước</a:t>
            </a:r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...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72620" y="4059731"/>
            <a:ext cx="3850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...</a:t>
            </a:r>
            <a:r>
              <a:rPr lang="vi-VN" sz="2400" b="1" dirty="0">
                <a:latin typeface="Times New Roman" panose="02020603050405020304" charset="0"/>
                <a:cs typeface="Times New Roman" panose="02020603050405020304" charset="0"/>
              </a:rPr>
              <a:t>bạc trắng </a:t>
            </a:r>
            <a:r>
              <a:rPr lang="vi-VN" sz="2400" u="sng" dirty="0">
                <a:latin typeface="Times New Roman" panose="02020603050405020304" charset="0"/>
                <a:cs typeface="Times New Roman" panose="02020603050405020304" charset="0"/>
              </a:rPr>
              <a:t>như tuyết</a:t>
            </a:r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...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10495" y="5610080"/>
            <a:ext cx="3810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...</a:t>
            </a:r>
            <a:r>
              <a:rPr lang="vi-VN" sz="2400" b="1" dirty="0">
                <a:latin typeface="Times New Roman" panose="02020603050405020304" charset="0"/>
                <a:cs typeface="Times New Roman" panose="02020603050405020304" charset="0"/>
              </a:rPr>
              <a:t>bạc trắng </a:t>
            </a:r>
            <a:r>
              <a:rPr lang="vi-VN" sz="2400" u="sng" dirty="0">
                <a:latin typeface="Times New Roman" panose="02020603050405020304" charset="0"/>
                <a:cs typeface="Times New Roman" panose="02020603050405020304" charset="0"/>
              </a:rPr>
              <a:t>như bông</a:t>
            </a:r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/>
          <p:cNvSpPr/>
          <p:nvPr/>
        </p:nvSpPr>
        <p:spPr>
          <a:xfrm>
            <a:off x="800759" y="2679690"/>
            <a:ext cx="4394696" cy="300978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742950" y="1692283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02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6849" y="1669541"/>
            <a:ext cx="89017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 dirty="0">
                <a:latin typeface="Times New Roman" panose="02020603050405020304" charset="0"/>
                <a:cs typeface="Times New Roman" panose="02020603050405020304" charset="0"/>
              </a:rPr>
              <a:t>Viết câu có hình ảnh so sánh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3304" y="3645908"/>
            <a:ext cx="5675746" cy="1224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10537021" y="3031122"/>
            <a:ext cx="1069194" cy="1130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3304" y="2174111"/>
            <a:ext cx="5675746" cy="122471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3304" y="5188459"/>
            <a:ext cx="5675746" cy="1224712"/>
          </a:xfrm>
          <a:prstGeom prst="rect">
            <a:avLst/>
          </a:prstGeom>
        </p:spPr>
      </p:pic>
      <p:pic>
        <p:nvPicPr>
          <p:cNvPr id="10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10541653" y="1511274"/>
            <a:ext cx="1069194" cy="1130879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761682" y="3259824"/>
            <a:ext cx="436903" cy="799907"/>
          </a:xfrm>
          <a:prstGeom prst="rect">
            <a:avLst/>
          </a:prstGeom>
        </p:spPr>
      </p:pic>
      <p:pic>
        <p:nvPicPr>
          <p:cNvPr id="12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015617" y="3195824"/>
            <a:ext cx="365937" cy="705735"/>
          </a:xfrm>
          <a:prstGeom prst="rect">
            <a:avLst/>
          </a:prstGeom>
        </p:spPr>
      </p:pic>
      <p:pic>
        <p:nvPicPr>
          <p:cNvPr id="14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726946" y="2076714"/>
            <a:ext cx="698608" cy="300917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10537021" y="4573674"/>
            <a:ext cx="1069194" cy="1130879"/>
          </a:xfrm>
          <a:prstGeom prst="rect">
            <a:avLst/>
          </a:prstGeom>
        </p:spPr>
      </p:pic>
      <p:pic>
        <p:nvPicPr>
          <p:cNvPr id="16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694185" y="4903282"/>
            <a:ext cx="754865" cy="519593"/>
          </a:xfrm>
          <a:prstGeom prst="rect">
            <a:avLst/>
          </a:prstGeom>
        </p:spPr>
      </p:pic>
      <p:pic>
        <p:nvPicPr>
          <p:cNvPr id="1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726946" y="1775797"/>
            <a:ext cx="698608" cy="3009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00879" y="3231208"/>
            <a:ext cx="3394456" cy="1681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b) Vừa tan sương hì có một con rùa vàng </a:t>
            </a:r>
            <a:r>
              <a:rPr lang="vi-VN" sz="2400" b="1" dirty="0"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 bơi vào bờ.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6000" y="2624716"/>
            <a:ext cx="5235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…</a:t>
            </a:r>
            <a:r>
              <a:rPr lang="vi-VN" sz="2400" b="1" dirty="0"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400" u="sng" dirty="0">
                <a:latin typeface="Times New Roman" panose="02020603050405020304" charset="0"/>
                <a:cs typeface="Times New Roman" panose="02020603050405020304" charset="0"/>
              </a:rPr>
              <a:t>như một trái núi bơi vào bờ</a:t>
            </a:r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72620" y="4059731"/>
            <a:ext cx="3850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...</a:t>
            </a:r>
            <a:r>
              <a:rPr lang="vi-VN" sz="2400" b="1" dirty="0"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400" u="sng" dirty="0">
                <a:latin typeface="Times New Roman" panose="02020603050405020304" charset="0"/>
                <a:cs typeface="Times New Roman" panose="02020603050405020304" charset="0"/>
              </a:rPr>
              <a:t>như một tòa nhà</a:t>
            </a:r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...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10495" y="5610080"/>
            <a:ext cx="3776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... </a:t>
            </a:r>
            <a:r>
              <a:rPr lang="vi-VN" sz="2400" b="1" dirty="0"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400" u="sng" dirty="0">
                <a:latin typeface="Times New Roman" panose="02020603050405020304" charset="0"/>
                <a:cs typeface="Times New Roman" panose="02020603050405020304" charset="0"/>
              </a:rPr>
              <a:t>như một cái nia</a:t>
            </a:r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...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20"/>
          <p:cNvSpPr/>
          <p:nvPr/>
        </p:nvSpPr>
        <p:spPr>
          <a:xfrm>
            <a:off x="697627" y="1693121"/>
            <a:ext cx="3541864" cy="60673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Trò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Đố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4699579" y="1517414"/>
            <a:ext cx="6146800" cy="185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5" dirty="0">
                <a:latin typeface="Times New Roman" panose="02020603050405020304" charset="0"/>
                <a:cs typeface="Times New Roman" panose="02020603050405020304" charset="0"/>
              </a:rPr>
              <a:t> Nơi nào thành đắp công phu</a:t>
            </a:r>
          </a:p>
          <a:p>
            <a:pPr algn="ctr">
              <a:lnSpc>
                <a:spcPct val="150000"/>
              </a:lnSpc>
            </a:pPr>
            <a:r>
              <a:rPr lang="vi-VN" sz="2665" dirty="0">
                <a:latin typeface="Times New Roman" panose="02020603050405020304" charset="0"/>
                <a:cs typeface="Times New Roman" panose="02020603050405020304" charset="0"/>
              </a:rPr>
              <a:t>Nỏ quý </a:t>
            </a:r>
            <a:r>
              <a:rPr lang="vi-VN" sz="2665">
                <a:latin typeface="Times New Roman" panose="02020603050405020304" charset="0"/>
                <a:cs typeface="Times New Roman" panose="02020603050405020304" charset="0"/>
              </a:rPr>
              <a:t>bắn gi</a:t>
            </a:r>
            <a:r>
              <a:rPr lang="en-US" sz="2665">
                <a:latin typeface="Times New Roman" panose="02020603050405020304" charset="0"/>
                <a:cs typeface="Times New Roman" panose="02020603050405020304" charset="0"/>
              </a:rPr>
              <a:t>ặc</a:t>
            </a:r>
            <a:r>
              <a:rPr lang="vi-VN" sz="2665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665" dirty="0">
                <a:latin typeface="Times New Roman" panose="02020603050405020304" charset="0"/>
                <a:cs typeface="Times New Roman" panose="02020603050405020304" charset="0"/>
              </a:rPr>
              <a:t>chết như lá rừng?</a:t>
            </a:r>
          </a:p>
          <a:p>
            <a:pPr algn="r">
              <a:lnSpc>
                <a:spcPct val="150000"/>
              </a:lnSpc>
            </a:pPr>
            <a:r>
              <a:rPr lang="vi-VN" sz="2665" i="1" dirty="0">
                <a:latin typeface="Times New Roman" panose="02020603050405020304" charset="0"/>
                <a:cs typeface="Times New Roman" panose="02020603050405020304" charset="0"/>
              </a:rPr>
              <a:t>(Là nơi nào?)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64617" y="3514251"/>
            <a:ext cx="8904983" cy="295749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1207" y="4269716"/>
            <a:ext cx="3456394" cy="11328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latin typeface="Times New Roman" panose="02020603050405020304" charset="0"/>
                <a:cs typeface="Times New Roman" panose="02020603050405020304" charset="0"/>
              </a:rPr>
              <a:t>Thành Cổ Loa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vi-VN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latin typeface="Times New Roman" panose="02020603050405020304" charset="0"/>
                <a:cs typeface="Times New Roman" panose="02020603050405020304" charset="0"/>
              </a:rPr>
              <a:t>(Đông Anh – Hà Nội)</a:t>
            </a: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252112" y="3592032"/>
            <a:ext cx="3911601" cy="2801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20"/>
          <p:cNvSpPr/>
          <p:nvPr/>
        </p:nvSpPr>
        <p:spPr>
          <a:xfrm>
            <a:off x="8285018" y="1022926"/>
            <a:ext cx="3629891" cy="5980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tiếng</a:t>
            </a:r>
            <a:endParaRPr lang="en-US" sz="2665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8949" y="1770336"/>
            <a:ext cx="19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Giọng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77399" y="2438455"/>
            <a:ext cx="2025234" cy="863600"/>
            <a:chOff x="770094" y="3886200"/>
            <a:chExt cx="3037851" cy="1295400"/>
          </a:xfrm>
        </p:grpSpPr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0094" y="3886200"/>
              <a:ext cx="3025086" cy="12954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0094" y="4210734"/>
              <a:ext cx="3037851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charset="0"/>
                  <a:cs typeface="Times New Roman" panose="02020603050405020304" charset="0"/>
                </a:rPr>
                <a:t>Truyền</a:t>
              </a:r>
              <a:r>
                <a:rPr lang="en-US" sz="24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b="1" dirty="0" err="1">
                  <a:latin typeface="Times New Roman" panose="02020603050405020304" charset="0"/>
                  <a:cs typeface="Times New Roman" panose="02020603050405020304" charset="0"/>
                </a:rPr>
                <a:t>cảm</a:t>
              </a:r>
              <a:endParaRPr lang="en-US" sz="2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13345" y="3597332"/>
            <a:ext cx="2068020" cy="863600"/>
            <a:chOff x="693150" y="5600700"/>
            <a:chExt cx="3102030" cy="1295400"/>
          </a:xfrm>
        </p:grpSpPr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93150" y="5600700"/>
              <a:ext cx="3102030" cy="12954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91069" y="5925234"/>
              <a:ext cx="2039597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latin typeface="Times New Roman" panose="02020603050405020304" charset="0"/>
                  <a:cs typeface="Times New Roman" panose="02020603050405020304" charset="0"/>
                </a:rPr>
                <a:t>Vui tươi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42895" y="1837988"/>
            <a:ext cx="6318250" cy="4851541"/>
            <a:chOff x="5181600" y="592073"/>
            <a:chExt cx="12296775" cy="9442219"/>
          </a:xfrm>
        </p:grpSpPr>
        <p:grpSp>
          <p:nvGrpSpPr>
            <p:cNvPr id="12" name="Group 11"/>
            <p:cNvGrpSpPr/>
            <p:nvPr/>
          </p:nvGrpSpPr>
          <p:grpSpPr>
            <a:xfrm>
              <a:off x="5181600" y="592073"/>
              <a:ext cx="12296775" cy="6804536"/>
              <a:chOff x="4007094" y="2502098"/>
              <a:chExt cx="12296775" cy="6804536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6631" y="7744534"/>
                <a:ext cx="12077700" cy="156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7094" y="2502098"/>
                <a:ext cx="12296775" cy="5248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2780" y="7490028"/>
              <a:ext cx="12096749" cy="2544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8949" y="1770336"/>
            <a:ext cx="34315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Ngắt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giọng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</p:txBody>
      </p:sp>
      <p:sp>
        <p:nvSpPr>
          <p:cNvPr id="2" name="Pentagon 20"/>
          <p:cNvSpPr/>
          <p:nvPr/>
        </p:nvSpPr>
        <p:spPr>
          <a:xfrm>
            <a:off x="8285018" y="1022926"/>
            <a:ext cx="3629891" cy="5980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tiếng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68949" y="2360851"/>
            <a:ext cx="9098506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dirty="0">
                <a:latin typeface="Times New Roman" panose="02020603050405020304" charset="0"/>
                <a:cs typeface="Times New Roman" panose="02020603050405020304" charset="0"/>
              </a:rPr>
              <a:t>Sau chiến công đánh thắng quân xâm lược Tần,  nhà vua cho xây thành  để đề phòng quân giặc  từ phương Bắc.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8949" y="3652218"/>
            <a:ext cx="8167379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dirty="0">
                <a:latin typeface="Times New Roman" panose="02020603050405020304" charset="0"/>
                <a:cs typeface="Times New Roman" panose="02020603050405020304" charset="0"/>
              </a:rPr>
              <a:t>Nhờ có Thần Kim Quy  diệt trừ yêu quái,  chẳng bao lâu, 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2800" dirty="0">
                <a:latin typeface="Times New Roman" panose="02020603050405020304" charset="0"/>
                <a:cs typeface="Times New Roman" panose="02020603050405020304" charset="0"/>
              </a:rPr>
              <a:t>thành đã </a:t>
            </a:r>
            <a:r>
              <a:rPr lang="vi-VN" sz="2800">
                <a:latin typeface="Times New Roman" panose="02020603050405020304" charset="0"/>
                <a:cs typeface="Times New Roman" panose="02020603050405020304" charset="0"/>
              </a:rPr>
              <a:t>đắp xong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4653175" y="2572486"/>
            <a:ext cx="50800" cy="432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672588" y="2572692"/>
            <a:ext cx="50800" cy="432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229287" y="3219847"/>
            <a:ext cx="50800" cy="432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596482" y="3220342"/>
            <a:ext cx="50800" cy="432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100397" y="3781033"/>
            <a:ext cx="50800" cy="432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684704" y="3790191"/>
            <a:ext cx="50800" cy="432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364702" y="4410398"/>
            <a:ext cx="50800" cy="432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1258" y="4019211"/>
            <a:ext cx="4763952" cy="2838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8949" y="1770336"/>
            <a:ext cx="25755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Giải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nghĩa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khó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76854" y="2422582"/>
            <a:ext cx="3494294" cy="2656529"/>
            <a:chOff x="1988356" y="2990206"/>
            <a:chExt cx="5241441" cy="3984795"/>
          </a:xfrm>
        </p:grpSpPr>
        <p:pic>
          <p:nvPicPr>
            <p:cNvPr id="6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b="77966"/>
            <a:stretch>
              <a:fillRect/>
            </a:stretch>
          </p:blipFill>
          <p:spPr>
            <a:xfrm>
              <a:off x="2862409" y="3780913"/>
              <a:ext cx="3493336" cy="22859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88356" y="4164519"/>
              <a:ext cx="5241441" cy="2810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Thành do An Dương Vương xây ở đất Phong Khê, nay thuộc xã Cổ Loa, Đông Anh, </a:t>
              </a:r>
              <a:r>
                <a:rPr lang="vi-VN" sz="200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Hà Nội</a:t>
              </a:r>
              <a:endParaRPr lang="vi-VN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74131" y="2990206"/>
              <a:ext cx="3537507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Thành </a:t>
              </a:r>
              <a:r>
                <a:rPr lang="en-US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Cổ</a:t>
              </a:r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Loa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20223" y="2422581"/>
            <a:ext cx="2868093" cy="2206848"/>
            <a:chOff x="8331421" y="3285974"/>
            <a:chExt cx="4302141" cy="3310272"/>
          </a:xfrm>
        </p:grpSpPr>
        <p:pic>
          <p:nvPicPr>
            <p:cNvPr id="10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b="77966"/>
            <a:stretch>
              <a:fillRect/>
            </a:stretch>
          </p:blipFill>
          <p:spPr>
            <a:xfrm>
              <a:off x="8501292" y="4054796"/>
              <a:ext cx="3864498" cy="25288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331421" y="3285974"/>
              <a:ext cx="4302141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An </a:t>
              </a:r>
              <a:r>
                <a:rPr lang="en-US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Dương</a:t>
              </a:r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Vương</a:t>
              </a:r>
              <a:endPara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501292" y="4478261"/>
              <a:ext cx="3962401" cy="211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Tên thật là Thục Phán, sống cách đây hơn </a:t>
              </a:r>
              <a:r>
                <a:rPr lang="vi-VN" sz="200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2000 năm</a:t>
              </a:r>
              <a:endParaRPr lang="vi-VN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350333" y="2422581"/>
            <a:ext cx="2328892" cy="2254466"/>
            <a:chOff x="13169737" y="3169447"/>
            <a:chExt cx="3493339" cy="338169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b="77966"/>
            <a:stretch>
              <a:fillRect/>
            </a:stretch>
          </p:blipFill>
          <p:spPr>
            <a:xfrm>
              <a:off x="13169737" y="3917585"/>
              <a:ext cx="3493335" cy="24879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354714" y="3169447"/>
              <a:ext cx="1123385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Tần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69739" y="4433160"/>
              <a:ext cx="3493337" cy="2117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Triều đại ở Trung Quốc, cách đây hơn </a:t>
              </a:r>
              <a:r>
                <a:rPr lang="vi-VN" sz="200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2000 năm</a:t>
              </a:r>
              <a:endParaRPr lang="vi-VN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2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187679" y="4714141"/>
            <a:ext cx="4748820" cy="2143859"/>
          </a:xfrm>
          <a:prstGeom prst="rect">
            <a:avLst/>
          </a:prstGeom>
        </p:spPr>
      </p:pic>
      <p:sp>
        <p:nvSpPr>
          <p:cNvPr id="22" name="Pentagon 20"/>
          <p:cNvSpPr/>
          <p:nvPr/>
        </p:nvSpPr>
        <p:spPr>
          <a:xfrm>
            <a:off x="8285018" y="1022926"/>
            <a:ext cx="3629891" cy="5980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tiếng</a:t>
            </a:r>
            <a:endParaRPr lang="en-US" sz="2665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8949" y="1770336"/>
            <a:ext cx="25755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Giải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nghĩa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khó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01440" y="2422580"/>
            <a:ext cx="2363420" cy="2194866"/>
            <a:chOff x="2836510" y="2990204"/>
            <a:chExt cx="3545130" cy="3292301"/>
          </a:xfrm>
        </p:grpSpPr>
        <p:pic>
          <p:nvPicPr>
            <p:cNvPr id="6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b="77966"/>
            <a:stretch>
              <a:fillRect/>
            </a:stretch>
          </p:blipFill>
          <p:spPr>
            <a:xfrm>
              <a:off x="2862409" y="3780913"/>
              <a:ext cx="3493336" cy="22859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36510" y="4164519"/>
              <a:ext cx="3545130" cy="2117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Nền đất đắp cao hoặc đài cao dùng để </a:t>
              </a:r>
              <a:r>
                <a:rPr lang="vi-VN" sz="200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tế lễ</a:t>
              </a:r>
              <a:endParaRPr lang="vi-VN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84867" y="2990204"/>
              <a:ext cx="1248419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Đàn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89400" y="2422581"/>
            <a:ext cx="2576331" cy="1745183"/>
            <a:chOff x="8550242" y="3285974"/>
            <a:chExt cx="3864497" cy="2617775"/>
          </a:xfrm>
        </p:grpSpPr>
        <p:pic>
          <p:nvPicPr>
            <p:cNvPr id="10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b="77966"/>
            <a:stretch>
              <a:fillRect/>
            </a:stretch>
          </p:blipFill>
          <p:spPr>
            <a:xfrm>
              <a:off x="8550242" y="4098307"/>
              <a:ext cx="3864497" cy="25288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534876" y="3285974"/>
              <a:ext cx="1895231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Phù</a:t>
              </a:r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hộ</a:t>
              </a:r>
              <a:endPara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822396" y="4478261"/>
              <a:ext cx="3346088" cy="1425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(Thần linh) che chở, </a:t>
              </a:r>
              <a:r>
                <a:rPr lang="vi-VN" sz="200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giúp đỡ</a:t>
              </a:r>
              <a:endParaRPr lang="vi-VN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807536" y="2422581"/>
            <a:ext cx="2328891" cy="2254466"/>
            <a:chOff x="13169739" y="3169447"/>
            <a:chExt cx="3493337" cy="338169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b="77966"/>
            <a:stretch>
              <a:fillRect/>
            </a:stretch>
          </p:blipFill>
          <p:spPr>
            <a:xfrm>
              <a:off x="13169739" y="3985868"/>
              <a:ext cx="3493335" cy="24879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001252" y="3169447"/>
              <a:ext cx="1830309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Lẫy</a:t>
              </a:r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nỏ</a:t>
              </a:r>
              <a:endPara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69739" y="4433160"/>
              <a:ext cx="3493337" cy="2117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Bộ phận của nỏ dùng để bật dây nỏ, phóng </a:t>
              </a:r>
              <a:r>
                <a:rPr lang="vi-VN" sz="200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tên đi</a:t>
              </a:r>
              <a:endParaRPr lang="vi-VN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2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187679" y="4714141"/>
            <a:ext cx="4748820" cy="2143859"/>
          </a:xfrm>
          <a:prstGeom prst="rect">
            <a:avLst/>
          </a:prstGeom>
        </p:spPr>
      </p:pic>
      <p:sp>
        <p:nvSpPr>
          <p:cNvPr id="2" name="Pentagon 20"/>
          <p:cNvSpPr/>
          <p:nvPr/>
        </p:nvSpPr>
        <p:spPr>
          <a:xfrm>
            <a:off x="8285018" y="1022926"/>
            <a:ext cx="3629891" cy="5980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tiếng</a:t>
            </a:r>
            <a:endParaRPr lang="en-US" sz="2665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/>
          <p:cNvSpPr/>
          <p:nvPr/>
        </p:nvSpPr>
        <p:spPr>
          <a:xfrm>
            <a:off x="8285018" y="1022926"/>
            <a:ext cx="3629891" cy="5980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2.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hiểu</a:t>
            </a:r>
            <a:endParaRPr lang="en-US" sz="2665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4799" y="1873202"/>
            <a:ext cx="4572001" cy="46562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99717" y="1802170"/>
            <a:ext cx="5939338" cy="1880005"/>
            <a:chOff x="6137030" y="2324100"/>
            <a:chExt cx="7924800" cy="2820007"/>
          </a:xfrm>
        </p:grpSpPr>
        <p:sp>
          <p:nvSpPr>
            <p:cNvPr id="6" name="Rounded Rectangle 27"/>
            <p:cNvSpPr/>
            <p:nvPr/>
          </p:nvSpPr>
          <p:spPr>
            <a:xfrm>
              <a:off x="6137030" y="2324100"/>
              <a:ext cx="7924800" cy="24119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441830" y="2552699"/>
              <a:ext cx="7315200" cy="2591408"/>
              <a:chOff x="6441830" y="2552699"/>
              <a:chExt cx="7315200" cy="2591408"/>
            </a:xfrm>
          </p:grpSpPr>
          <p:sp>
            <p:nvSpPr>
              <p:cNvPr id="8" name="Rounded Rectangle 28"/>
              <p:cNvSpPr/>
              <p:nvPr/>
            </p:nvSpPr>
            <p:spPr>
              <a:xfrm>
                <a:off x="6441830" y="2552699"/>
                <a:ext cx="7315200" cy="1954756"/>
              </a:xfrm>
              <a:prstGeom prst="roundRect">
                <a:avLst/>
              </a:prstGeom>
              <a:solidFill>
                <a:schemeClr val="bg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576644" y="2615339"/>
                <a:ext cx="7045571" cy="2528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latin typeface="Times New Roman" panose="02020603050405020304" charset="0"/>
                    <a:cs typeface="Times New Roman" panose="02020603050405020304" charset="0"/>
                  </a:rPr>
                  <a:t>Câu 1</a:t>
                </a:r>
                <a:r>
                  <a:rPr lang="en-US" sz="2400" dirty="0">
                    <a:latin typeface="Times New Roman" panose="02020603050405020304" charset="0"/>
                    <a:cs typeface="Times New Roman" panose="02020603050405020304" charset="0"/>
                  </a:rPr>
                  <a:t>. Qua </a:t>
                </a:r>
                <a:r>
                  <a:rPr lang="en-US" sz="2400" dirty="0" err="1">
                    <a:latin typeface="Times New Roman" panose="02020603050405020304" charset="0"/>
                    <a:cs typeface="Times New Roman" panose="02020603050405020304" charset="0"/>
                  </a:rPr>
                  <a:t>đoạn</a:t>
                </a:r>
                <a:r>
                  <a:rPr lang="en-US" sz="2400" dirty="0">
                    <a:latin typeface="Times New Roman" panose="02020603050405020304" charset="0"/>
                    <a:cs typeface="Times New Roman" panose="02020603050405020304" charset="0"/>
                  </a:rPr>
                  <a:t> 1, </a:t>
                </a:r>
                <a:r>
                  <a:rPr lang="en-US" sz="2400" dirty="0" err="1">
                    <a:latin typeface="Times New Roman" panose="02020603050405020304" charset="0"/>
                    <a:cs typeface="Times New Roman" panose="02020603050405020304" charset="0"/>
                  </a:rPr>
                  <a:t>em</a:t>
                </a:r>
                <a:r>
                  <a:rPr lang="en-US" sz="24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400" dirty="0" err="1">
                    <a:latin typeface="Times New Roman" panose="02020603050405020304" charset="0"/>
                    <a:cs typeface="Times New Roman" panose="02020603050405020304" charset="0"/>
                  </a:rPr>
                  <a:t>biết</a:t>
                </a:r>
                <a:r>
                  <a:rPr lang="en-US" sz="24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400" dirty="0" err="1">
                    <a:latin typeface="Times New Roman" panose="02020603050405020304" charset="0"/>
                    <a:cs typeface="Times New Roman" panose="02020603050405020304" charset="0"/>
                  </a:rPr>
                  <a:t>điều</a:t>
                </a:r>
                <a:r>
                  <a:rPr lang="en-US" sz="24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400" dirty="0" err="1">
                    <a:latin typeface="Times New Roman" panose="02020603050405020304" charset="0"/>
                    <a:cs typeface="Times New Roman" panose="02020603050405020304" charset="0"/>
                  </a:rPr>
                  <a:t>gì</a:t>
                </a:r>
                <a:r>
                  <a:rPr lang="en-US" sz="24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400" dirty="0" err="1">
                    <a:latin typeface="Times New Roman" panose="02020603050405020304" charset="0"/>
                    <a:cs typeface="Times New Roman" panose="02020603050405020304" charset="0"/>
                  </a:rPr>
                  <a:t>về</a:t>
                </a:r>
                <a:r>
                  <a:rPr lang="en-US" sz="24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400" dirty="0" err="1">
                    <a:latin typeface="Times New Roman" panose="02020603050405020304" charset="0"/>
                    <a:cs typeface="Times New Roman" panose="02020603050405020304" charset="0"/>
                  </a:rPr>
                  <a:t>vua</a:t>
                </a:r>
                <a:r>
                  <a:rPr lang="en-US" sz="2400" dirty="0">
                    <a:latin typeface="Times New Roman" panose="02020603050405020304" charset="0"/>
                    <a:cs typeface="Times New Roman" panose="02020603050405020304" charset="0"/>
                  </a:rPr>
                  <a:t> An </a:t>
                </a:r>
                <a:r>
                  <a:rPr lang="en-US" sz="2400" dirty="0" err="1">
                    <a:latin typeface="Times New Roman" panose="02020603050405020304" charset="0"/>
                    <a:cs typeface="Times New Roman" panose="02020603050405020304" charset="0"/>
                  </a:rPr>
                  <a:t>Dương</a:t>
                </a:r>
                <a:r>
                  <a:rPr lang="en-US" sz="24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400" dirty="0" err="1">
                    <a:latin typeface="Times New Roman" panose="02020603050405020304" charset="0"/>
                    <a:cs typeface="Times New Roman" panose="02020603050405020304" charset="0"/>
                  </a:rPr>
                  <a:t>Vương</a:t>
                </a:r>
                <a:r>
                  <a:rPr lang="en-US" sz="2400" dirty="0">
                    <a:latin typeface="Times New Roman" panose="02020603050405020304" charset="0"/>
                    <a:cs typeface="Times New Roman" panose="02020603050405020304" charset="0"/>
                  </a:rPr>
                  <a:t>? 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5206275" y="3510804"/>
            <a:ext cx="5939338" cy="2870224"/>
            <a:chOff x="6137030" y="2324100"/>
            <a:chExt cx="7924800" cy="2411956"/>
          </a:xfrm>
        </p:grpSpPr>
        <p:sp>
          <p:nvSpPr>
            <p:cNvPr id="11" name="Rounded Rectangle 33"/>
            <p:cNvSpPr/>
            <p:nvPr/>
          </p:nvSpPr>
          <p:spPr>
            <a:xfrm>
              <a:off x="6137030" y="2324100"/>
              <a:ext cx="7924800" cy="24119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441830" y="2552700"/>
              <a:ext cx="7315200" cy="1954756"/>
              <a:chOff x="6441830" y="2552700"/>
              <a:chExt cx="7315200" cy="1954756"/>
            </a:xfrm>
          </p:grpSpPr>
          <p:sp>
            <p:nvSpPr>
              <p:cNvPr id="13" name="Rounded Rectangle 35"/>
              <p:cNvSpPr/>
              <p:nvPr/>
            </p:nvSpPr>
            <p:spPr>
              <a:xfrm>
                <a:off x="6441830" y="2552700"/>
                <a:ext cx="7315200" cy="195475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567892" y="2555837"/>
                <a:ext cx="7045571" cy="1882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latin typeface="Times New Roman" panose="02020603050405020304" charset="0"/>
                    <a:cs typeface="Times New Roman" panose="02020603050405020304" charset="0"/>
                  </a:rPr>
                  <a:t>An Dương Vương là vị vua đã lập nên nước Âu Lạc. Nhà vua cũng là người chỉ huy đánh thắng quân xâm lược Tần.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/>
          <p:cNvSpPr/>
          <p:nvPr/>
        </p:nvSpPr>
        <p:spPr>
          <a:xfrm>
            <a:off x="8285018" y="1022926"/>
            <a:ext cx="3629891" cy="5980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2.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665" b="1" dirty="0" err="1">
                <a:latin typeface="Times New Roman" panose="02020603050405020304" charset="0"/>
                <a:cs typeface="Times New Roman" panose="02020603050405020304" charset="0"/>
              </a:rPr>
              <a:t>hiểu</a:t>
            </a:r>
            <a:endParaRPr lang="en-US" sz="2665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99717" y="2309571"/>
            <a:ext cx="5939338" cy="1607971"/>
            <a:chOff x="6137030" y="2324100"/>
            <a:chExt cx="7924800" cy="2411956"/>
          </a:xfrm>
        </p:grpSpPr>
        <p:sp>
          <p:nvSpPr>
            <p:cNvPr id="6" name="Rounded Rectangle 27"/>
            <p:cNvSpPr/>
            <p:nvPr/>
          </p:nvSpPr>
          <p:spPr>
            <a:xfrm>
              <a:off x="6137030" y="2324100"/>
              <a:ext cx="7924800" cy="24119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441830" y="2552699"/>
              <a:ext cx="7315200" cy="1954756"/>
              <a:chOff x="6441830" y="2552699"/>
              <a:chExt cx="7315200" cy="1954756"/>
            </a:xfrm>
          </p:grpSpPr>
          <p:sp>
            <p:nvSpPr>
              <p:cNvPr id="8" name="Rounded Rectangle 28"/>
              <p:cNvSpPr/>
              <p:nvPr/>
            </p:nvSpPr>
            <p:spPr>
              <a:xfrm>
                <a:off x="6441830" y="2552699"/>
                <a:ext cx="7315200" cy="1954756"/>
              </a:xfrm>
              <a:prstGeom prst="roundRect">
                <a:avLst/>
              </a:prstGeom>
              <a:solidFill>
                <a:schemeClr val="bg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559593" y="2692596"/>
                <a:ext cx="7079667" cy="1554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b="1" dirty="0">
                    <a:latin typeface="Times New Roman" panose="02020603050405020304" charset="0"/>
                    <a:cs typeface="Times New Roman" panose="02020603050405020304" charset="0"/>
                  </a:rPr>
                  <a:t>Câu 2. 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Ban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đầu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,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công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việc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xây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thành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của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nhà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vua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gặp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khó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khăn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2200" dirty="0" err="1">
                    <a:latin typeface="Times New Roman" panose="02020603050405020304" charset="0"/>
                    <a:cs typeface="Times New Roman" panose="02020603050405020304" charset="0"/>
                  </a:rPr>
                  <a:t>gì</a:t>
                </a:r>
                <a:r>
                  <a:rPr lang="en-US" sz="2200" dirty="0">
                    <a:latin typeface="Times New Roman" panose="02020603050405020304" charset="0"/>
                    <a:cs typeface="Times New Roman" panose="02020603050405020304" charset="0"/>
                  </a:rPr>
                  <a:t>? 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5206275" y="4018205"/>
            <a:ext cx="5939338" cy="1947887"/>
            <a:chOff x="6137030" y="2324100"/>
            <a:chExt cx="7924800" cy="1636882"/>
          </a:xfrm>
        </p:grpSpPr>
        <p:sp>
          <p:nvSpPr>
            <p:cNvPr id="11" name="Rounded Rectangle 33"/>
            <p:cNvSpPr/>
            <p:nvPr/>
          </p:nvSpPr>
          <p:spPr>
            <a:xfrm>
              <a:off x="6137030" y="2324100"/>
              <a:ext cx="7924800" cy="163688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441830" y="2552700"/>
              <a:ext cx="7315200" cy="1146829"/>
              <a:chOff x="6441830" y="2552700"/>
              <a:chExt cx="7315200" cy="1146829"/>
            </a:xfrm>
          </p:grpSpPr>
          <p:sp>
            <p:nvSpPr>
              <p:cNvPr id="13" name="Rounded Rectangle 35"/>
              <p:cNvSpPr/>
              <p:nvPr/>
            </p:nvSpPr>
            <p:spPr>
              <a:xfrm>
                <a:off x="6441830" y="2552700"/>
                <a:ext cx="7315200" cy="1146829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567892" y="2555837"/>
                <a:ext cx="7045571" cy="942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latin typeface="Times New Roman" panose="02020603050405020304" charset="0"/>
                    <a:cs typeface="Times New Roman" panose="02020603050405020304" charset="0"/>
                  </a:rPr>
                  <a:t>Rất nhiều lần, thành cứ đắp cao lên là lại đổ sập xuống.</a:t>
                </a:r>
              </a:p>
            </p:txBody>
          </p:sp>
        </p:grpSp>
      </p:grpSp>
      <p:pic>
        <p:nvPicPr>
          <p:cNvPr id="2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83248" y="1609015"/>
            <a:ext cx="4188033" cy="4312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891</Words>
  <Application>Microsoft Office PowerPoint</Application>
  <PresentationFormat>Custom</PresentationFormat>
  <Paragraphs>94</Paragraphs>
  <Slides>21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Monkey</dc:creator>
  <dc:description>9Slide.vn</dc:description>
  <cp:lastModifiedBy>Windows User</cp:lastModifiedBy>
  <cp:revision>33</cp:revision>
  <dcterms:created xsi:type="dcterms:W3CDTF">2023-10-19T01:35:00Z</dcterms:created>
  <dcterms:modified xsi:type="dcterms:W3CDTF">2025-03-17T07:34:41Z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A31AAA02E5B748599FD4496F81E75177_12</vt:lpwstr>
  </property>
  <property fmtid="{D5CDD505-2E9C-101B-9397-08002B2CF9AE}" pid="3" name="KSOProductBuildVer">
    <vt:lpwstr>1033-12.2.0.13359</vt:lpwstr>
  </property>
</Properties>
</file>