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27"/>
  </p:notesMasterIdLst>
  <p:sldIdLst>
    <p:sldId id="259" r:id="rId2"/>
    <p:sldId id="258" r:id="rId3"/>
    <p:sldId id="261" r:id="rId4"/>
    <p:sldId id="262" r:id="rId5"/>
    <p:sldId id="277" r:id="rId6"/>
    <p:sldId id="278" r:id="rId7"/>
    <p:sldId id="266" r:id="rId8"/>
    <p:sldId id="279" r:id="rId9"/>
    <p:sldId id="285" r:id="rId10"/>
    <p:sldId id="280" r:id="rId11"/>
    <p:sldId id="281" r:id="rId12"/>
    <p:sldId id="282" r:id="rId13"/>
    <p:sldId id="283" r:id="rId14"/>
    <p:sldId id="284" r:id="rId15"/>
    <p:sldId id="321" r:id="rId16"/>
    <p:sldId id="287" r:id="rId17"/>
    <p:sldId id="288" r:id="rId18"/>
    <p:sldId id="289" r:id="rId19"/>
    <p:sldId id="320" r:id="rId20"/>
    <p:sldId id="291" r:id="rId21"/>
    <p:sldId id="292" r:id="rId22"/>
    <p:sldId id="293" r:id="rId23"/>
    <p:sldId id="294" r:id="rId24"/>
    <p:sldId id="296" r:id="rId25"/>
    <p:sldId id="31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7" autoAdjust="0"/>
    <p:restoredTop sz="90327" autoAdjust="0"/>
  </p:normalViewPr>
  <p:slideViewPr>
    <p:cSldViewPr snapToGrid="0">
      <p:cViewPr varScale="1">
        <p:scale>
          <a:sx n="83" d="100"/>
          <a:sy n="83" d="100"/>
        </p:scale>
        <p:origin x="-390"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C95C1E-8579-4FB9-A4CB-FFDB45F085DE}" type="datetimeFigureOut">
              <a:rPr lang="en-US" smtClean="0"/>
              <a:t>3/17/2025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0D9C52-BFA8-4675-9E0B-F762E670E896}" type="slidenum">
              <a:rPr lang="en-US" smtClean="0"/>
              <a:t>‹#›</a:t>
            </a:fld>
            <a:endParaRPr lang="en-US"/>
          </a:p>
        </p:txBody>
      </p:sp>
    </p:spTree>
    <p:extLst>
      <p:ext uri="{BB962C8B-B14F-4D97-AF65-F5344CB8AC3E}">
        <p14:creationId xmlns:p14="http://schemas.microsoft.com/office/powerpoint/2010/main" val="117596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176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288433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91486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2088344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8439438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584861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340970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7369259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5800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694261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0124E0F-F12D-446C-9343-BA1E75AD2A4D}"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850672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124E0F-F12D-446C-9343-BA1E75AD2A4D}"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5002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124E0F-F12D-446C-9343-BA1E75AD2A4D}" type="datetimeFigureOut">
              <a:rPr lang="en-US" smtClean="0"/>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334470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124E0F-F12D-446C-9343-BA1E75AD2A4D}" type="datetimeFigureOut">
              <a:rPr lang="en-US" smtClean="0"/>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21639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24E0F-F12D-446C-9343-BA1E75AD2A4D}" type="datetimeFigureOut">
              <a:rPr lang="en-US" smtClean="0"/>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1570384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0124E0F-F12D-446C-9343-BA1E75AD2A4D}"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335893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0124E0F-F12D-446C-9343-BA1E75AD2A4D}" type="datetimeFigureOut">
              <a:rPr lang="en-US" smtClean="0"/>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15D92-403E-4BEF-8AFF-22025F690411}" type="slidenum">
              <a:rPr lang="en-US" smtClean="0"/>
              <a:t>‹#›</a:t>
            </a:fld>
            <a:endParaRPr lang="en-US"/>
          </a:p>
        </p:txBody>
      </p:sp>
    </p:spTree>
    <p:extLst>
      <p:ext uri="{BB962C8B-B14F-4D97-AF65-F5344CB8AC3E}">
        <p14:creationId xmlns:p14="http://schemas.microsoft.com/office/powerpoint/2010/main" val="209721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0124E0F-F12D-446C-9343-BA1E75AD2A4D}" type="datetimeFigureOut">
              <a:rPr lang="en-US" smtClean="0"/>
              <a:t>3/17/2025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615D92-403E-4BEF-8AFF-22025F690411}" type="slidenum">
              <a:rPr lang="en-US" smtClean="0"/>
              <a:t>‹#›</a:t>
            </a:fld>
            <a:endParaRPr lang="en-US"/>
          </a:p>
        </p:txBody>
      </p:sp>
    </p:spTree>
    <p:extLst>
      <p:ext uri="{BB962C8B-B14F-4D97-AF65-F5344CB8AC3E}">
        <p14:creationId xmlns:p14="http://schemas.microsoft.com/office/powerpoint/2010/main" val="3392034984"/>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jpeg"/><Relationship Id="rId7" Type="http://schemas.openxmlformats.org/officeDocument/2006/relationships/image" Target="../media/image4.gi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6"/>
          <p:cNvSpPr/>
          <p:nvPr/>
        </p:nvSpPr>
        <p:spPr>
          <a:xfrm>
            <a:off x="2452662" y="228600"/>
            <a:ext cx="7200800" cy="892552"/>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
            </a:r>
            <a:br>
              <a:rPr 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br>
            <a:r>
              <a:rPr lang="en-US" sz="2400" b="1" u="sng" dirty="0">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rPr>
              <a:t>TRƯỜNG TIỂU HỌC </a:t>
            </a:r>
            <a:r>
              <a:rPr lang="en-US" sz="2400" b="1" u="sng">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rPr>
              <a:t>NHƠN </a:t>
            </a:r>
            <a:r>
              <a:rPr lang="en-US" sz="2400" b="1" u="sng" smtClean="0">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rPr>
              <a:t>LÝ</a:t>
            </a:r>
            <a:endParaRPr lang="vi-VN" sz="2800" b="1" u="sng" dirty="0">
              <a:ln w="11430"/>
              <a:solidFill>
                <a:srgbClr val="FA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8" name="Picture 2" descr="E:\20181219_163938.jpg"/>
          <p:cNvPicPr>
            <a:picLocks noChangeAspect="1" noChangeArrowheads="1"/>
          </p:cNvPicPr>
          <p:nvPr/>
        </p:nvPicPr>
        <p:blipFill>
          <a:blip r:embed="rId3"/>
          <a:srcRect l="4411"/>
          <a:stretch>
            <a:fillRect/>
          </a:stretch>
        </p:blipFill>
        <p:spPr bwMode="auto">
          <a:xfrm>
            <a:off x="3657600" y="1320800"/>
            <a:ext cx="4724400" cy="3251200"/>
          </a:xfrm>
          <a:prstGeom prst="rect">
            <a:avLst/>
          </a:prstGeom>
          <a:noFill/>
          <a:ln w="9525">
            <a:noFill/>
            <a:miter lim="800000"/>
            <a:headEnd/>
            <a:tailEnd/>
          </a:ln>
        </p:spPr>
      </p:pic>
      <p:sp>
        <p:nvSpPr>
          <p:cNvPr id="4" name="Hình Chữ nhật 6"/>
          <p:cNvSpPr/>
          <p:nvPr/>
        </p:nvSpPr>
        <p:spPr>
          <a:xfrm>
            <a:off x="2438400" y="4667072"/>
            <a:ext cx="7200800" cy="1569660"/>
          </a:xfrm>
          <a:prstGeom prst="rect">
            <a:avLst/>
          </a:prstGeom>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CHÀO MỪNG QUÝ THẦY CÔ </a:t>
            </a:r>
          </a:p>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ĐẾN DỰ CHUYÊN ĐỀ MÔN TOÁN</a:t>
            </a:r>
          </a:p>
          <a:p>
            <a:pPr algn="ctr">
              <a:defRPr/>
            </a:pPr>
            <a:r>
              <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KHỐI LỚP 3</a:t>
            </a:r>
          </a:p>
          <a:p>
            <a:pPr algn="ctr">
              <a:defRPr/>
            </a:pPr>
            <a:endParaRPr lang="en-US" sz="24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30" name="Picture 4" descr="roses_swaying_back_an_a_hb"/>
          <p:cNvPicPr>
            <a:picLocks noChangeAspect="1" noChangeArrowheads="1" noCrop="1"/>
          </p:cNvPicPr>
          <p:nvPr/>
        </p:nvPicPr>
        <p:blipFill>
          <a:blip r:embed="rId4"/>
          <a:srcRect/>
          <a:stretch>
            <a:fillRect/>
          </a:stretch>
        </p:blipFill>
        <p:spPr bwMode="auto">
          <a:xfrm>
            <a:off x="1524000" y="5568950"/>
            <a:ext cx="1905000" cy="1289050"/>
          </a:xfrm>
          <a:prstGeom prst="rect">
            <a:avLst/>
          </a:prstGeom>
          <a:noFill/>
          <a:ln w="9525">
            <a:noFill/>
            <a:miter lim="800000"/>
            <a:headEnd/>
            <a:tailEnd/>
          </a:ln>
        </p:spPr>
      </p:pic>
      <p:graphicFrame>
        <p:nvGraphicFramePr>
          <p:cNvPr id="1026" name="Object 5"/>
          <p:cNvGraphicFramePr>
            <a:graphicFrameLocks noChangeAspect="1"/>
          </p:cNvGraphicFramePr>
          <p:nvPr>
            <p:extLst>
              <p:ext uri="{D42A27DB-BD31-4B8C-83A1-F6EECF244321}">
                <p14:modId xmlns:p14="http://schemas.microsoft.com/office/powerpoint/2010/main" val="1261744204"/>
              </p:ext>
            </p:extLst>
          </p:nvPr>
        </p:nvGraphicFramePr>
        <p:xfrm>
          <a:off x="4872037" y="5783164"/>
          <a:ext cx="2295525" cy="1219200"/>
        </p:xfrm>
        <a:graphic>
          <a:graphicData uri="http://schemas.openxmlformats.org/presentationml/2006/ole">
            <mc:AlternateContent xmlns:mc="http://schemas.openxmlformats.org/markup-compatibility/2006">
              <mc:Choice xmlns:v="urn:schemas-microsoft-com:vml" Requires="v">
                <p:oleObj spid="_x0000_s1027" name="Clip" r:id="rId5" imgW="4435200" imgH="3328560" progId="">
                  <p:embed/>
                </p:oleObj>
              </mc:Choice>
              <mc:Fallback>
                <p:oleObj name="Clip" r:id="rId5" imgW="4435200" imgH="3328560" progId="">
                  <p:embed/>
                  <p:pic>
                    <p:nvPicPr>
                      <p:cNvPr id="1026"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72037" y="5783164"/>
                        <a:ext cx="2295525" cy="121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1" name="Picture 3" descr="red_mushroom_hb"/>
          <p:cNvPicPr>
            <a:picLocks noChangeAspect="1" noChangeArrowheads="1" noCrop="1"/>
          </p:cNvPicPr>
          <p:nvPr/>
        </p:nvPicPr>
        <p:blipFill>
          <a:blip r:embed="rId7"/>
          <a:srcRect/>
          <a:stretch>
            <a:fillRect/>
          </a:stretch>
        </p:blipFill>
        <p:spPr bwMode="auto">
          <a:xfrm>
            <a:off x="8382000" y="5494338"/>
            <a:ext cx="2286000" cy="1363662"/>
          </a:xfrm>
          <a:prstGeom prst="rect">
            <a:avLst/>
          </a:prstGeom>
          <a:noFill/>
          <a:ln w="9525">
            <a:noFill/>
            <a:miter lim="800000"/>
            <a:headEnd/>
            <a:tailEnd/>
          </a:ln>
        </p:spPr>
      </p:pic>
      <p:sp>
        <p:nvSpPr>
          <p:cNvPr id="1032" name="AutoShape 5" descr="Káº¿t quáº£ hÃ¬nh áº£nh cho CHÃM NHO"/>
          <p:cNvSpPr>
            <a:spLocks noChangeAspect="1" noChangeArrowheads="1"/>
          </p:cNvSpPr>
          <p:nvPr/>
        </p:nvSpPr>
        <p:spPr bwMode="auto">
          <a:xfrm>
            <a:off x="1673225" y="-144463"/>
            <a:ext cx="304800" cy="304801"/>
          </a:xfrm>
          <a:prstGeom prst="rect">
            <a:avLst/>
          </a:prstGeom>
          <a:noFill/>
          <a:ln w="9525">
            <a:noFill/>
            <a:miter lim="800000"/>
            <a:headEnd/>
            <a:tailEnd/>
          </a:ln>
        </p:spPr>
        <p:txBody>
          <a:bodyPr/>
          <a:lstStyle/>
          <a:p>
            <a:endParaRPr lang="en-US"/>
          </a:p>
        </p:txBody>
      </p:sp>
      <p:sp>
        <p:nvSpPr>
          <p:cNvPr id="1033" name="AutoShape 7" descr="Káº¿t quáº£ hÃ¬nh áº£nh cho CHÃM NHO"/>
          <p:cNvSpPr>
            <a:spLocks noChangeAspect="1" noChangeArrowheads="1"/>
          </p:cNvSpPr>
          <p:nvPr/>
        </p:nvSpPr>
        <p:spPr bwMode="auto">
          <a:xfrm>
            <a:off x="1673225" y="-144463"/>
            <a:ext cx="304800" cy="304801"/>
          </a:xfrm>
          <a:prstGeom prst="rect">
            <a:avLst/>
          </a:prstGeom>
          <a:noFill/>
          <a:ln w="9525">
            <a:noFill/>
            <a:miter lim="800000"/>
            <a:headEnd/>
            <a:tailEnd/>
          </a:ln>
        </p:spPr>
        <p:txBody>
          <a:bodyPr/>
          <a:lstStyle/>
          <a:p>
            <a:endParaRPr lang="en-US"/>
          </a:p>
        </p:txBody>
      </p:sp>
      <p:pic>
        <p:nvPicPr>
          <p:cNvPr id="1034" name="Picture 9" descr="Káº¿t quáº£ hÃ¬nh áº£nh cho CHÃM NHO"/>
          <p:cNvPicPr>
            <a:picLocks noChangeAspect="1" noChangeArrowheads="1"/>
          </p:cNvPicPr>
          <p:nvPr/>
        </p:nvPicPr>
        <p:blipFill>
          <a:blip r:embed="rId8"/>
          <a:srcRect l="10750" t="6667" r="12750" b="10001"/>
          <a:stretch>
            <a:fillRect/>
          </a:stretch>
        </p:blipFill>
        <p:spPr bwMode="auto">
          <a:xfrm>
            <a:off x="9296400" y="0"/>
            <a:ext cx="1371600" cy="1905000"/>
          </a:xfrm>
          <a:prstGeom prst="rect">
            <a:avLst/>
          </a:prstGeom>
          <a:noFill/>
          <a:ln w="9525">
            <a:noFill/>
            <a:miter lim="800000"/>
            <a:headEnd/>
            <a:tailEnd/>
          </a:ln>
        </p:spPr>
      </p:pic>
      <p:pic>
        <p:nvPicPr>
          <p:cNvPr id="1035" name="Picture 9" descr="Káº¿t quáº£ hÃ¬nh áº£nh cho CHÃM NHO"/>
          <p:cNvPicPr>
            <a:picLocks noChangeAspect="1" noChangeArrowheads="1"/>
          </p:cNvPicPr>
          <p:nvPr/>
        </p:nvPicPr>
        <p:blipFill>
          <a:blip r:embed="rId8"/>
          <a:srcRect l="10750" t="6667" r="12750" b="10001"/>
          <a:stretch>
            <a:fillRect/>
          </a:stretch>
        </p:blipFill>
        <p:spPr bwMode="auto">
          <a:xfrm>
            <a:off x="1524000" y="0"/>
            <a:ext cx="1371600" cy="1905000"/>
          </a:xfrm>
          <a:prstGeom prst="rect">
            <a:avLst/>
          </a:prstGeom>
          <a:noFill/>
          <a:ln w="9525">
            <a:noFill/>
            <a:miter lim="800000"/>
            <a:headEnd/>
            <a:tailEnd/>
          </a:ln>
        </p:spPr>
      </p:pic>
    </p:spTree>
    <p:extLst>
      <p:ext uri="{BB962C8B-B14F-4D97-AF65-F5344CB8AC3E}">
        <p14:creationId xmlns:p14="http://schemas.microsoft.com/office/powerpoint/2010/main" val="38725749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10B3BA0-F499-D865-CA62-E9DD57406FCD}"/>
              </a:ext>
            </a:extLst>
          </p:cNvPr>
          <p:cNvSpPr txBox="1"/>
          <p:nvPr/>
        </p:nvSpPr>
        <p:spPr>
          <a:xfrm>
            <a:off x="0" y="104886"/>
            <a:ext cx="9485745" cy="6283964"/>
          </a:xfrm>
          <a:prstGeom prst="rect">
            <a:avLst/>
          </a:prstGeom>
          <a:noFill/>
        </p:spPr>
        <p:txBody>
          <a:bodyPr wrap="square">
            <a:spAutoFit/>
          </a:bodyPr>
          <a:lstStyle/>
          <a:p>
            <a:pPr algn="just">
              <a:lnSpc>
                <a:spcPct val="115000"/>
              </a:lnSpc>
              <a:spcAft>
                <a:spcPts val="800"/>
              </a:spcAft>
            </a:pP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ỹ năng hướng dẫn, hỗ trợ học sin</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tập</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cá nhân, cặp</a:t>
            </a:r>
            <a:r>
              <a:rPr lang="en-US"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đôi</a:t>
            </a:r>
            <a:r>
              <a:rPr lang="vi-VN" sz="2200" b="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nhóm, lớp: </a:t>
            </a:r>
            <a:endParaRPr lang="en-US" sz="2200" b="1"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Kĩ năng tổ chức trò chơi khởi động: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tốt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g</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iáo viên cần lựa chọn trò chơi khởi động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nhằm gây hứng thú, tạo tâm thế cho học sinh trước khi vào tiết học và trò chơi lí tưởng nhất là có thể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ôn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cũ</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kết nối được với bài 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tò</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mò</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khám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mới</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spc="1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giao việc: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Cần lưu ý</a:t>
            </a:r>
            <a:r>
              <a:rPr lang="vi-VN" sz="2200" i="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giao những việc gì? Giao việc khi nào? Giao việc để làm 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Giao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Kĩ năng tổ chức cho học sinh làm việc: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Tổ chức làm việc như thế nào? Tổ chức làm việc khi nào? Tổ chức làm việc để làm gì? </a:t>
            </a:r>
            <a:endParaRPr lang="en-US" sz="2200" kern="100" spc="1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Kĩ năng hướng dẫn, hỗ trợ học sinh: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Kỹ năng hỗ trợ cá nhân, hỗ trợ nhóm, hỗ trợ để làm gì? Hỗ trợ khi nào?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Khi h</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ọc sinh gặp khó khăn,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GV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không trả lời trực tiếp mà đặt câu hỏi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gợi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ý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cho học sinh tự trả lời.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285750" algn="just">
              <a:lnSpc>
                <a:spcPct val="115000"/>
              </a:lnSpc>
              <a:spcAft>
                <a:spcPts val="800"/>
              </a:spcAft>
              <a:buFontTx/>
              <a:buChar char="-"/>
              <a:tabLst>
                <a:tab pos="540385" algn="l"/>
              </a:tabLst>
            </a:pP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5864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2BD3A7CB-1E0E-929B-E267-6EA6DC8333B1}"/>
              </a:ext>
            </a:extLst>
          </p:cNvPr>
          <p:cNvSpPr txBox="1"/>
          <p:nvPr/>
        </p:nvSpPr>
        <p:spPr>
          <a:xfrm>
            <a:off x="129309" y="99985"/>
            <a:ext cx="11924146" cy="6673302"/>
          </a:xfrm>
          <a:prstGeom prst="rect">
            <a:avLst/>
          </a:prstGeom>
          <a:noFill/>
        </p:spPr>
        <p:txBody>
          <a:bodyPr wrap="square">
            <a:spAutoFit/>
          </a:bodyPr>
          <a:lstStyle/>
          <a:p>
            <a:pPr algn="just">
              <a:lnSpc>
                <a:spcPct val="115000"/>
              </a:lnSpc>
              <a:spcAft>
                <a:spcPts val="800"/>
              </a:spcAft>
            </a:pPr>
            <a:r>
              <a:rPr lang="vi-VN"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Kỹ năng kiểm soát, đánh giá hoạt động của học sinh</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hứng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thú</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Kiểm soát, đánh giá để xem học sinh đã học như thế nào và kết quả học tập học sinh đã chiếm lĩnh được kiến thức hay chưa? Còn gì khó khăn? Đặc biệt với các em chưa hoàn thành bài tập cần đưa ra biện pháp hỗ trợ và kiểm soát hoạt động tự học của các em đến khi nào các em hoàn thành bài 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quản lý trong lớp học, tổ chức cho </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ban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cán</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lớp</a:t>
            </a: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làm việc</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những gì?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hoạt động của cá nhân, cặp đôi, nhóm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Quản lý khi nào?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Quản lý hoạt động trong suốt thời gian học tập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Quản lý để làm gì?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Để đánh giá và điều chỉnh phương pháp dạy học, tạo cơ hội cho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ban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lớp</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làm việc, giáo viên không làm thay học 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quan sát</a:t>
            </a:r>
            <a:r>
              <a:rPr lang="en-US"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(Quan sát những gì? Quan sát khi nào? Quan sát để làm gì?).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Kỹ năng phát huy khả năng sáng tạo của học sinh</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ạo cơ hội cho học sinh phát huy tính sáng tạo của bản thân, giáo viên cần quan tâm đến những đề xuất của học sinh.</a:t>
            </a:r>
            <a:endParaRPr lang="en-US" sz="2200" kern="100" spc="1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vi-VN" sz="220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Kỹ năng ứng xử với học sinh; tôn trọng tiến độ học tập của học sinh:</a:t>
            </a:r>
            <a:r>
              <a:rPr lang="vi-VN"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Trong dạy học, giáo viên cần chấp nhận và tôn trọng tiến độ và nhịp độ học của học sinh. Với học sinh có năng khiếu, năng lực học tốt giáo viên cần quan tâm động viên, khích lệ tạo cơ hội cho các em phát triển hơn.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V</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ới học sinh có khó khăn trong học tập cần động viên, hỗ trợ, giúp đỡ để các em hoàn thành nội dung bài 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15000"/>
              </a:lnSpc>
              <a:spcAft>
                <a:spcPts val="800"/>
              </a:spcAft>
              <a:buFontTx/>
              <a:buChar char="-"/>
            </a:pPr>
            <a:endParaRPr lang="en-US" sz="14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9848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D1235C0F-CD4E-F12A-66F7-750AF71AA4D1}"/>
              </a:ext>
            </a:extLst>
          </p:cNvPr>
          <p:cNvSpPr txBox="1"/>
          <p:nvPr/>
        </p:nvSpPr>
        <p:spPr>
          <a:xfrm>
            <a:off x="93134" y="473558"/>
            <a:ext cx="9198648" cy="4589462"/>
          </a:xfrm>
          <a:prstGeom prst="rect">
            <a:avLst/>
          </a:prstGeom>
          <a:noFill/>
        </p:spPr>
        <p:txBody>
          <a:bodyPr wrap="square">
            <a:spAutoFit/>
          </a:bodyPr>
          <a:lstStyle/>
          <a:p>
            <a:pPr algn="just">
              <a:lnSpc>
                <a:spcPct val="107000"/>
              </a:lnSpc>
              <a:spcAft>
                <a:spcPts val="625"/>
              </a:spcAft>
            </a:pP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III.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25"/>
              </a:spcAft>
            </a:pP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cặp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đôi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sản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hay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chiếm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lĩnh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rèn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sẵn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huyết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nghề</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bộ</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nâng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lượng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góp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0430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5B28BE78-A04F-6457-DBD1-AF40A7399372}"/>
              </a:ext>
            </a:extLst>
          </p:cNvPr>
          <p:cNvSpPr txBox="1"/>
          <p:nvPr/>
        </p:nvSpPr>
        <p:spPr>
          <a:xfrm>
            <a:off x="378691" y="0"/>
            <a:ext cx="11342253" cy="6719788"/>
          </a:xfrm>
          <a:prstGeom prst="rect">
            <a:avLst/>
          </a:prstGeom>
          <a:noFill/>
        </p:spPr>
        <p:txBody>
          <a:bodyPr wrap="square">
            <a:spAutoFit/>
          </a:bodyPr>
          <a:lstStyle/>
          <a:p>
            <a:pP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Kế hoạch bài dạy minh hoạ:</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Môn: Toán</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Tiết: 126</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80: TIỀN VIỆT NAM</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 YÊU CẦU CẦN ĐẠT: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Kiến thức</a:t>
            </a:r>
            <a:r>
              <a:rPr lang="nl-NL" sz="22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biết các mệnh giá của tiền Việt Nam trong phạm vi 100 000.</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Biết sử dụng tiền trong một số hoạt động như trao đổi, thanh toán. Biết xác định giá cả hàng hóa và cách mua sắm đơn giản. Vận dụng giải quyết các vấn đề thực tế trong cuộc sống.</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tìm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Tham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gia</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Phát triển năng lực lập luận, tư duy toán học và năng lực giao tiếp toán học.</a:t>
            </a:r>
          </a:p>
          <a:p>
            <a:pPr marL="285750" indent="-285750" algn="just">
              <a:spcAft>
                <a:spcPts val="800"/>
              </a:spcAft>
              <a:buFontTx/>
              <a:buChar char="-"/>
            </a:pPr>
            <a:endParaRPr lang="en-US" sz="1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370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45B87210-7BD6-A585-99C9-C273176FB1CB}"/>
              </a:ext>
            </a:extLst>
          </p:cNvPr>
          <p:cNvSpPr txBox="1"/>
          <p:nvPr/>
        </p:nvSpPr>
        <p:spPr>
          <a:xfrm>
            <a:off x="314036" y="665018"/>
            <a:ext cx="9236364" cy="4180760"/>
          </a:xfrm>
          <a:prstGeom prst="rect">
            <a:avLst/>
          </a:prstGeom>
          <a:noFill/>
        </p:spPr>
        <p:txBody>
          <a:bodyPr wrap="square">
            <a:spAutoFit/>
          </a:bodyPr>
          <a:lstStyle/>
          <a:p>
            <a:pPr algn="just">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b="1" kern="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đỡ</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lẫn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Chăm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suy</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nghĩ</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lời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nghe</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nghiêm</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túc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ĐỒ DÙNG DẠY HỌC: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giảng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Power point.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tờ</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tiền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VN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mệnh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0"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SGK,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vở</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BT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vở</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ghi</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44888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C0EF8A77-461A-6537-C26D-E1837F490C21}"/>
              </a:ext>
            </a:extLst>
          </p:cNvPr>
          <p:cNvGraphicFramePr>
            <a:graphicFrameLocks noGrp="1"/>
          </p:cNvGraphicFramePr>
          <p:nvPr>
            <p:extLst>
              <p:ext uri="{D42A27DB-BD31-4B8C-83A1-F6EECF244321}">
                <p14:modId xmlns:p14="http://schemas.microsoft.com/office/powerpoint/2010/main" val="3859169434"/>
              </p:ext>
            </p:extLst>
          </p:nvPr>
        </p:nvGraphicFramePr>
        <p:xfrm>
          <a:off x="175490" y="725989"/>
          <a:ext cx="11190599" cy="7628763"/>
        </p:xfrm>
        <a:graphic>
          <a:graphicData uri="http://schemas.openxmlformats.org/drawingml/2006/table">
            <a:tbl>
              <a:tblPr firstRow="1" firstCol="1" lastRow="1" lastCol="1" bandRow="1" bandCol="1"/>
              <a:tblGrid>
                <a:gridCol w="5464053">
                  <a:extLst>
                    <a:ext uri="{9D8B030D-6E8A-4147-A177-3AD203B41FA5}">
                      <a16:colId xmlns="" xmlns:a16="http://schemas.microsoft.com/office/drawing/2014/main" val="2812714509"/>
                    </a:ext>
                  </a:extLst>
                </a:gridCol>
                <a:gridCol w="5726546">
                  <a:extLst>
                    <a:ext uri="{9D8B030D-6E8A-4147-A177-3AD203B41FA5}">
                      <a16:colId xmlns="" xmlns:a16="http://schemas.microsoft.com/office/drawing/2014/main" val="317336221"/>
                    </a:ext>
                  </a:extLst>
                </a:gridCol>
              </a:tblGrid>
              <a:tr h="249562">
                <a:tc>
                  <a:txBody>
                    <a:bodyPr/>
                    <a:lstStyle/>
                    <a:p>
                      <a:pPr algn="ctr">
                        <a:lnSpc>
                          <a:spcPct val="115000"/>
                        </a:lnSpc>
                        <a:spcAft>
                          <a:spcPts val="800"/>
                        </a:spcAft>
                      </a:pPr>
                      <a:r>
                        <a:rPr lang="nl-NL" sz="2200" b="1" kern="0" dirty="0">
                          <a:effectLst/>
                          <a:latin typeface="Times New Roman" panose="02020603050405020304" pitchFamily="18" charset="0"/>
                          <a:ea typeface="Times New Roman" panose="02020603050405020304" pitchFamily="18" charset="0"/>
                          <a:cs typeface="Times New Roman" panose="02020603050405020304" pitchFamily="18" charset="0"/>
                        </a:rPr>
                        <a:t>Hoạt động của giáo viên</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a:lnSpc>
                          <a:spcPct val="115000"/>
                        </a:lnSpc>
                        <a:spcAft>
                          <a:spcPts val="800"/>
                        </a:spcAf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Hoạt động của học sinh</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65464113"/>
                  </a:ext>
                </a:extLst>
              </a:tr>
              <a:tr h="4920341">
                <a:tc>
                  <a:txBody>
                    <a:bodyPr/>
                    <a:lstStyle/>
                    <a:p>
                      <a:r>
                        <a:rPr lang="nl-NL" sz="2200" b="1" kern="1200" dirty="0">
                          <a:solidFill>
                            <a:schemeClr val="tx1"/>
                          </a:solidFill>
                          <a:effectLst/>
                          <a:latin typeface="Times New Roman" panose="02020603050405020304" pitchFamily="18" charset="0"/>
                          <a:ea typeface="+mn-ea"/>
                          <a:cs typeface="Times New Roman" panose="02020603050405020304" pitchFamily="18" charset="0"/>
                        </a:rPr>
                        <a:t>1. </a:t>
                      </a:r>
                      <a:r>
                        <a:rPr lang="nb-NO" sz="2200" b="1" kern="1200" dirty="0">
                          <a:solidFill>
                            <a:schemeClr val="tx1"/>
                          </a:solidFill>
                          <a:effectLst/>
                          <a:latin typeface="Times New Roman" panose="02020603050405020304" pitchFamily="18" charset="0"/>
                          <a:ea typeface="+mn-ea"/>
                          <a:cs typeface="Times New Roman" panose="02020603050405020304" pitchFamily="18" charset="0"/>
                        </a:rPr>
                        <a:t>Hoạt động Khởi động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Mục tiêu: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Tạo không khí vui vẻ, phấn khởi trước giờ học.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Kiểm tra kiến thức đã học của HS ở bài trước.</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algn="just">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Cách tiến hành:</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hát và nhún theo nhịp bài: Tiền lì xì để làm gì?</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Kiểm tra kiến thức cũ:</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en-US" sz="2200" b="1" i="1" kern="1200" dirty="0" err="1">
                          <a:solidFill>
                            <a:schemeClr val="tx1"/>
                          </a:solidFill>
                          <a:effectLst/>
                          <a:latin typeface="Times New Roman" panose="02020603050405020304" pitchFamily="18" charset="0"/>
                          <a:ea typeface="+mn-ea"/>
                          <a:cs typeface="Times New Roman" panose="02020603050405020304" pitchFamily="18" charset="0"/>
                        </a:rPr>
                        <a:t>Bài</a:t>
                      </a:r>
                      <a:r>
                        <a:rPr lang="en-US" sz="2200" b="1" i="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b="1" i="1" kern="1200" dirty="0" err="1">
                          <a:solidFill>
                            <a:schemeClr val="tx1"/>
                          </a:solidFill>
                          <a:effectLst/>
                          <a:latin typeface="Times New Roman" panose="02020603050405020304" pitchFamily="18" charset="0"/>
                          <a:ea typeface="+mn-ea"/>
                          <a:cs typeface="Times New Roman" panose="02020603050405020304" pitchFamily="18" charset="0"/>
                        </a:rPr>
                        <a:t>tập</a:t>
                      </a:r>
                      <a:r>
                        <a:rPr lang="en-US" sz="2200" b="1" i="1" kern="1200" dirty="0">
                          <a:solidFill>
                            <a:schemeClr val="tx1"/>
                          </a:solidFill>
                          <a:effectLst/>
                          <a:latin typeface="Times New Roman" panose="02020603050405020304" pitchFamily="18" charset="0"/>
                          <a:ea typeface="+mn-ea"/>
                          <a:cs typeface="Times New Roman" panose="02020603050405020304" pitchFamily="18" charset="0"/>
                        </a:rPr>
                        <a:t>:</a:t>
                      </a:r>
                      <a:r>
                        <a:rPr lang="en-US" sz="2200" i="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Chọn</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kết</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quả</a:t>
                      </a:r>
                      <a:r>
                        <a:rPr lang="en-US" sz="2200"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kern="1200" dirty="0" err="1">
                          <a:solidFill>
                            <a:schemeClr val="tx1"/>
                          </a:solidFill>
                          <a:effectLst/>
                          <a:latin typeface="Times New Roman" panose="02020603050405020304" pitchFamily="18" charset="0"/>
                          <a:ea typeface="+mn-ea"/>
                          <a:cs typeface="Times New Roman" panose="02020603050405020304" pitchFamily="18" charset="0"/>
                        </a:rPr>
                        <a:t>đúng</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89 610 – 807 = ?</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88 813   </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89 813</a:t>
                      </a:r>
                    </a:p>
                    <a:p>
                      <a:pPr lvl="0" algn="ctr"/>
                      <a:r>
                        <a:rPr lang="en-US" sz="2200" kern="1200" dirty="0">
                          <a:solidFill>
                            <a:schemeClr val="tx1"/>
                          </a:solidFill>
                          <a:effectLst/>
                          <a:latin typeface="Times New Roman" panose="02020603050405020304" pitchFamily="18" charset="0"/>
                          <a:ea typeface="+mn-ea"/>
                          <a:cs typeface="Times New Roman" panose="02020603050405020304" pitchFamily="18" charset="0"/>
                        </a:rPr>
                        <a:t>88 803</a:t>
                      </a: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Giới thiệu bài mới: Cho HS quan sát tranh và dẫn dắt vào bài.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GV ghi bảng, gọi 2 HS đọc tên bài.</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20000"/>
                        </a:lnSpc>
                        <a:spcBef>
                          <a:spcPts val="0"/>
                        </a:spcBef>
                        <a:spcAft>
                          <a:spcPts val="0"/>
                        </a:spcAft>
                        <a:buClrTx/>
                        <a:buSzTx/>
                        <a:buFontTx/>
                        <a:buNone/>
                        <a:tabLst/>
                        <a:defRPr/>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Nhún theo nhịp</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làm bài và nhận xét</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HS quan sát tranh và trả lời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r>
                        <a:rPr lang="nl-NL" sz="2200" kern="1200" dirty="0">
                          <a:solidFill>
                            <a:schemeClr val="tx1"/>
                          </a:solidFill>
                          <a:effectLst/>
                          <a:latin typeface="Times New Roman" panose="02020603050405020304" pitchFamily="18" charset="0"/>
                          <a:ea typeface="+mn-ea"/>
                          <a:cs typeface="Times New Roman" panose="02020603050405020304" pitchFamily="18" charset="0"/>
                        </a:rPr>
                        <a:t>- 2HS đọc, cả lớp ghi vở</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3871301082"/>
                  </a:ext>
                </a:extLst>
              </a:tr>
            </a:tbl>
          </a:graphicData>
        </a:graphic>
      </p:graphicFrame>
      <p:cxnSp>
        <p:nvCxnSpPr>
          <p:cNvPr id="7" name="Straight Connector 6">
            <a:extLst>
              <a:ext uri="{FF2B5EF4-FFF2-40B4-BE49-F238E27FC236}">
                <a16:creationId xmlns="" xmlns:a16="http://schemas.microsoft.com/office/drawing/2014/main" id="{0A1C5734-4FAB-8CD7-0DAC-1E57B00147B8}"/>
              </a:ext>
            </a:extLst>
          </p:cNvPr>
          <p:cNvCxnSpPr>
            <a:cxnSpLocks/>
          </p:cNvCxnSpPr>
          <p:nvPr/>
        </p:nvCxnSpPr>
        <p:spPr>
          <a:xfrm>
            <a:off x="245806" y="1082217"/>
            <a:ext cx="11770703" cy="0"/>
          </a:xfrm>
          <a:prstGeom prst="line">
            <a:avLst/>
          </a:prstGeom>
        </p:spPr>
        <p:style>
          <a:lnRef idx="1">
            <a:schemeClr val="dk1"/>
          </a:lnRef>
          <a:fillRef idx="0">
            <a:schemeClr val="dk1"/>
          </a:fillRef>
          <a:effectRef idx="0">
            <a:schemeClr val="dk1"/>
          </a:effectRef>
          <a:fontRef idx="minor">
            <a:schemeClr val="tx1"/>
          </a:fontRef>
        </p:style>
      </p:cxnSp>
      <p:sp>
        <p:nvSpPr>
          <p:cNvPr id="6" name="Title 5">
            <a:extLst>
              <a:ext uri="{FF2B5EF4-FFF2-40B4-BE49-F238E27FC236}">
                <a16:creationId xmlns="" xmlns:a16="http://schemas.microsoft.com/office/drawing/2014/main" id="{BA56F779-D468-1FCD-676C-85B7D3D18403}"/>
              </a:ext>
            </a:extLst>
          </p:cNvPr>
          <p:cNvSpPr>
            <a:spLocks noGrp="1"/>
          </p:cNvSpPr>
          <p:nvPr>
            <p:ph type="ctrTitle"/>
          </p:nvPr>
        </p:nvSpPr>
        <p:spPr>
          <a:xfrm>
            <a:off x="175490" y="69818"/>
            <a:ext cx="7766936" cy="539781"/>
          </a:xfrm>
        </p:spPr>
        <p:txBody>
          <a:bodyPr/>
          <a:lstStyle/>
          <a:p>
            <a:pPr algn="l">
              <a:lnSpc>
                <a:spcPct val="115000"/>
              </a:lnSpc>
              <a:spcAft>
                <a:spcPts val="800"/>
              </a:spcAft>
            </a:pPr>
            <a:r>
              <a:rPr lang="en-US"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III. CÁC HOẠT ĐỘNG DẠY - HỌC CHỦ YẾU: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2142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 xmlns:a16="http://schemas.microsoft.com/office/drawing/2014/main" id="{C0EF8A77-461A-6537-C26D-E1837F490C21}"/>
              </a:ext>
            </a:extLst>
          </p:cNvPr>
          <p:cNvGraphicFramePr>
            <a:graphicFrameLocks noGrp="1"/>
          </p:cNvGraphicFramePr>
          <p:nvPr>
            <p:extLst>
              <p:ext uri="{D42A27DB-BD31-4B8C-83A1-F6EECF244321}">
                <p14:modId xmlns:p14="http://schemas.microsoft.com/office/powerpoint/2010/main" val="2158886016"/>
              </p:ext>
            </p:extLst>
          </p:nvPr>
        </p:nvGraphicFramePr>
        <p:xfrm>
          <a:off x="175489" y="293178"/>
          <a:ext cx="11190599" cy="8714360"/>
        </p:xfrm>
        <a:graphic>
          <a:graphicData uri="http://schemas.openxmlformats.org/drawingml/2006/table">
            <a:tbl>
              <a:tblPr firstRow="1" firstCol="1" lastRow="1" lastCol="1" bandRow="1" bandCol="1"/>
              <a:tblGrid>
                <a:gridCol w="5464053">
                  <a:extLst>
                    <a:ext uri="{9D8B030D-6E8A-4147-A177-3AD203B41FA5}">
                      <a16:colId xmlns="" xmlns:a16="http://schemas.microsoft.com/office/drawing/2014/main" val="2812714509"/>
                    </a:ext>
                  </a:extLst>
                </a:gridCol>
                <a:gridCol w="5726546">
                  <a:extLst>
                    <a:ext uri="{9D8B030D-6E8A-4147-A177-3AD203B41FA5}">
                      <a16:colId xmlns="" xmlns:a16="http://schemas.microsoft.com/office/drawing/2014/main" val="317336221"/>
                    </a:ext>
                  </a:extLst>
                </a:gridCol>
              </a:tblGrid>
              <a:tr h="1639824">
                <a:tc>
                  <a:txBody>
                    <a:bodyPr/>
                    <a:lstStyle/>
                    <a:p>
                      <a:pPr marL="0">
                        <a:lnSpc>
                          <a:spcPct val="120000"/>
                        </a:lnSpc>
                        <a:spcAft>
                          <a:spcPts val="0"/>
                        </a:spcAft>
                      </a:pPr>
                      <a:r>
                        <a:rPr lang="nl-NL"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nb-NO"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 động khám phá: (hình thành kiến thức mới)</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Mục tiêu: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Biết cách đặt tính và thực hiện phép trừ trong phạm vi 100 000 (cộng có nhớ không quá 2 lần và không liên tiếp)</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Cách tiến hành:</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nSpc>
                          <a:spcPct val="120000"/>
                        </a:lnSpc>
                        <a:spcAft>
                          <a:spcPts val="0"/>
                        </a:spcAft>
                      </a:pPr>
                      <a:r>
                        <a:rPr lang="nl-NL" sz="20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65464113"/>
                  </a:ext>
                </a:extLst>
              </a:tr>
              <a:tr h="4920341">
                <a:tc>
                  <a:txBody>
                    <a:bodyPr/>
                    <a:lstStyle/>
                    <a:p>
                      <a:pPr marL="0" algn="just">
                        <a:lnSpc>
                          <a:spcPct val="120000"/>
                        </a:lnSpc>
                        <a:spcAft>
                          <a:spcPts val="0"/>
                        </a:spcAft>
                      </a:pPr>
                      <a:r>
                        <a:rPr lang="nl-NL" sz="2000" b="1" i="1" kern="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 Nhận biết các mệnh giá tiền VN trong phạm vi 100000.</a:t>
                      </a:r>
                      <a:endParaRPr lang="en-US" sz="2000"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GV cho HS thảo luận nhóm đôi: </a:t>
                      </a: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Nói cho bạn nghe về mệnh giá của tờ tiền và làm thế nào để có thể nhận ra nó?</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GV mời đại diện nhóm trình bày</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nl-NL" sz="2000" kern="0" dirty="0">
                        <a:solidFill>
                          <a:schemeClr val="tx1"/>
                        </a:solidFill>
                        <a:effectLst/>
                        <a:latin typeface="Times New Roman" panose="02020603050405020304" pitchFamily="18" charset="0"/>
                        <a:ea typeface="+mn-ea"/>
                        <a:cs typeface="Times New Roman" panose="02020603050405020304" pitchFamily="18" charset="0"/>
                      </a:endParaRPr>
                    </a:p>
                    <a:p>
                      <a:pPr marL="0">
                        <a:lnSpc>
                          <a:spcPct val="120000"/>
                        </a:lnSpc>
                        <a:spcAft>
                          <a:spcPts val="0"/>
                        </a:spcAft>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GV mời nhóm khác nhận xét</a:t>
                      </a:r>
                      <a:endParaRPr lang="en-US" sz="20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GV nhận xét, chốt lại những thông tin liên quan </a:t>
                      </a:r>
                    </a:p>
                    <a:p>
                      <a:pPr marL="0">
                        <a:lnSpc>
                          <a:spcPct val="120000"/>
                        </a:lnSpc>
                        <a:spcAft>
                          <a:spcPts val="0"/>
                        </a:spcAft>
                      </a:pPr>
                      <a:r>
                        <a:rPr lang="nl-NL" sz="2000" kern="1200" dirty="0">
                          <a:solidFill>
                            <a:schemeClr val="tx1"/>
                          </a:solidFill>
                          <a:effectLst/>
                          <a:latin typeface="Times New Roman" panose="02020603050405020304" pitchFamily="18" charset="0"/>
                          <a:ea typeface="+mn-ea"/>
                          <a:cs typeface="Times New Roman" panose="02020603050405020304" pitchFamily="18" charset="0"/>
                        </a:rPr>
                        <a:t>+ Cách nhận biết (nhìn vào con số, nhìn vào chữ, màu sắc, chất liệu, hoa văn...)</a:t>
                      </a:r>
                      <a:endParaRPr lang="en-US" sz="2000" kern="1200" dirty="0">
                        <a:solidFill>
                          <a:schemeClr val="tx1"/>
                        </a:solidFill>
                        <a:effectLst/>
                        <a:latin typeface="Times New Roman" panose="02020603050405020304" pitchFamily="18" charset="0"/>
                        <a:ea typeface="+mn-ea"/>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thảo luận nhóm đôi</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Đại diện nhóm trình bày: Mệnh giá các tờ tiền và đặc điểm nhận dạng.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VD: </a:t>
                      </a: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nhận xét, bổ sung.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HS lắng nghe</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algn="just">
                        <a:lnSpc>
                          <a:spcPct val="120000"/>
                        </a:lnSpc>
                        <a:spcAft>
                          <a:spcPts val="0"/>
                        </a:spcAf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5864" marR="158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3871301082"/>
                  </a:ext>
                </a:extLst>
              </a:tr>
            </a:tbl>
          </a:graphicData>
        </a:graphic>
      </p:graphicFrame>
      <p:cxnSp>
        <p:nvCxnSpPr>
          <p:cNvPr id="7" name="Straight Connector 6">
            <a:extLst>
              <a:ext uri="{FF2B5EF4-FFF2-40B4-BE49-F238E27FC236}">
                <a16:creationId xmlns="" xmlns:a16="http://schemas.microsoft.com/office/drawing/2014/main" id="{0A1C5734-4FAB-8CD7-0DAC-1E57B00147B8}"/>
              </a:ext>
            </a:extLst>
          </p:cNvPr>
          <p:cNvCxnSpPr/>
          <p:nvPr/>
        </p:nvCxnSpPr>
        <p:spPr>
          <a:xfrm>
            <a:off x="175490" y="260889"/>
            <a:ext cx="11841019"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31704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27281321-AC75-CC9B-857D-9DC0A662C0CC}"/>
              </a:ext>
            </a:extLst>
          </p:cNvPr>
          <p:cNvGraphicFramePr>
            <a:graphicFrameLocks noGrp="1"/>
          </p:cNvGraphicFramePr>
          <p:nvPr>
            <p:extLst>
              <p:ext uri="{D42A27DB-BD31-4B8C-83A1-F6EECF244321}">
                <p14:modId xmlns:p14="http://schemas.microsoft.com/office/powerpoint/2010/main" val="538316125"/>
              </p:ext>
            </p:extLst>
          </p:nvPr>
        </p:nvGraphicFramePr>
        <p:xfrm>
          <a:off x="648929" y="238808"/>
          <a:ext cx="9625781" cy="6402324"/>
        </p:xfrm>
        <a:graphic>
          <a:graphicData uri="http://schemas.openxmlformats.org/drawingml/2006/table">
            <a:tbl>
              <a:tblPr firstRow="1" firstCol="1" lastRow="1" lastCol="1" bandRow="1" bandCol="1"/>
              <a:tblGrid>
                <a:gridCol w="4886843">
                  <a:extLst>
                    <a:ext uri="{9D8B030D-6E8A-4147-A177-3AD203B41FA5}">
                      <a16:colId xmlns="" xmlns:a16="http://schemas.microsoft.com/office/drawing/2014/main" val="229512246"/>
                    </a:ext>
                  </a:extLst>
                </a:gridCol>
                <a:gridCol w="4738938">
                  <a:extLst>
                    <a:ext uri="{9D8B030D-6E8A-4147-A177-3AD203B41FA5}">
                      <a16:colId xmlns="" xmlns:a16="http://schemas.microsoft.com/office/drawing/2014/main" val="689754021"/>
                    </a:ext>
                  </a:extLst>
                </a:gridCol>
              </a:tblGrid>
              <a:tr h="3881437">
                <a:tc>
                  <a:txBody>
                    <a:bodyPr/>
                    <a:lstStyle/>
                    <a:p>
                      <a:pPr algn="just">
                        <a:lnSpc>
                          <a:spcPct val="120000"/>
                        </a:lnSpc>
                        <a:spcAft>
                          <a:spcPts val="0"/>
                        </a:spcAft>
                      </a:pPr>
                      <a:r>
                        <a:rPr lang="nl-NL" sz="2200" b="1" i="1" ker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 Nhận biết quan hệ giữa các mệnh giá tiền:</a:t>
                      </a:r>
                      <a:endParaRPr lang="en-US" sz="2200" b="0" i="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en-US" sz="2200" b="0" i="1" kern="1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GV cho HS thảo luận nhóm 4: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tìm hiểu về quan hệ giữa các mệnh giá tiền đã học, có thể đổi từ mệnh giá lớn sang các mệnh giá nhỏ như thế nào.</a:t>
                      </a:r>
                      <a:endParaRPr lang="en-US" sz="22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20000"/>
                        </a:lnSpc>
                        <a:spcAft>
                          <a:spcPts val="0"/>
                        </a:spcAft>
                        <a:buFontTx/>
                        <a:buNone/>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Sau khi thảo luận xong, </a:t>
                      </a:r>
                      <a:r>
                        <a:rPr lang="nl-NL" sz="2200" kern="100">
                          <a:effectLst/>
                          <a:latin typeface="Times New Roman" panose="02020603050405020304" pitchFamily="18" charset="0"/>
                          <a:ea typeface="Calibri" panose="020F0502020204030204" pitchFamily="34" charset="0"/>
                          <a:cs typeface="Times New Roman" panose="02020603050405020304" pitchFamily="18" charset="0"/>
                        </a:rPr>
                        <a:t>GV mời 1,2 bạn xung phong lên bảng làm </a:t>
                      </a:r>
                      <a:r>
                        <a:rPr lang="nl-NL" sz="2200" b="0" i="1" kern="100">
                          <a:effectLst/>
                          <a:latin typeface="Times New Roman" panose="02020603050405020304" pitchFamily="18" charset="0"/>
                          <a:ea typeface="Calibri" panose="020F0502020204030204" pitchFamily="34" charset="0"/>
                          <a:cs typeface="Times New Roman" panose="02020603050405020304" pitchFamily="18" charset="0"/>
                        </a:rPr>
                        <a:t>“Doanh nhân tài ba”</a:t>
                      </a:r>
                      <a:r>
                        <a:rPr lang="nl-NL" sz="2200" b="0" kern="100">
                          <a:effectLst/>
                          <a:latin typeface="Times New Roman" panose="02020603050405020304" pitchFamily="18" charset="0"/>
                          <a:ea typeface="Calibri" panose="020F0502020204030204" pitchFamily="34" charset="0"/>
                          <a:cs typeface="Times New Roman" panose="02020603050405020304" pitchFamily="18" charset="0"/>
                        </a:rPr>
                        <a:t> </a:t>
                      </a:r>
                      <a:r>
                        <a:rPr lang="nl-NL" sz="2200" kern="100">
                          <a:effectLst/>
                          <a:latin typeface="Times New Roman" panose="02020603050405020304" pitchFamily="18" charset="0"/>
                          <a:ea typeface="Calibri" panose="020F0502020204030204" pitchFamily="34" charset="0"/>
                          <a:cs typeface="Times New Roman" panose="02020603050405020304" pitchFamily="18" charset="0"/>
                        </a:rPr>
                        <a:t>để trả lời các câu hỏi của các bạn phía dưới.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GV chốt lại: Trong cuộc sống quan hệ các mệnh giá tiền được vận dụng rất nhiều trong các hoạt động như mua bán, trả tiền, trả lại, đổi tiền, ... Chúng được vận dụng như thế nào, chúng ta cùng tìm hiểu qua hoạt động luyện tập.</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689" marR="196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thảo luận nhóm</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xung phong đặt câu hỏi</a:t>
                      </a: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endParaRPr lang="nl-NL" sz="2200" ker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9689" marR="1968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465378257"/>
                  </a:ext>
                </a:extLst>
              </a:tr>
            </a:tbl>
          </a:graphicData>
        </a:graphic>
      </p:graphicFrame>
      <p:cxnSp>
        <p:nvCxnSpPr>
          <p:cNvPr id="4" name="Straight Connector 3">
            <a:extLst>
              <a:ext uri="{FF2B5EF4-FFF2-40B4-BE49-F238E27FC236}">
                <a16:creationId xmlns="" xmlns:a16="http://schemas.microsoft.com/office/drawing/2014/main" id="{82927407-1C05-9779-86AB-0DCEB42E17D4}"/>
              </a:ext>
            </a:extLst>
          </p:cNvPr>
          <p:cNvCxnSpPr/>
          <p:nvPr/>
        </p:nvCxnSpPr>
        <p:spPr>
          <a:xfrm>
            <a:off x="648929" y="238808"/>
            <a:ext cx="9625781"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 xmlns:a16="http://schemas.microsoft.com/office/drawing/2014/main" id="{DAF2797D-9163-DC6F-83CA-D9FEAC9F4CA9}"/>
              </a:ext>
            </a:extLst>
          </p:cNvPr>
          <p:cNvCxnSpPr/>
          <p:nvPr/>
        </p:nvCxnSpPr>
        <p:spPr>
          <a:xfrm>
            <a:off x="648929" y="6681899"/>
            <a:ext cx="962578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234694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BF5B124-4FC7-2FA4-ADE6-D44E835DB4CB}"/>
              </a:ext>
            </a:extLst>
          </p:cNvPr>
          <p:cNvGraphicFramePr>
            <a:graphicFrameLocks noGrp="1"/>
          </p:cNvGraphicFramePr>
          <p:nvPr>
            <p:extLst>
              <p:ext uri="{D42A27DB-BD31-4B8C-83A1-F6EECF244321}">
                <p14:modId xmlns:p14="http://schemas.microsoft.com/office/powerpoint/2010/main" val="2758014364"/>
              </p:ext>
            </p:extLst>
          </p:nvPr>
        </p:nvGraphicFramePr>
        <p:xfrm>
          <a:off x="226143" y="154616"/>
          <a:ext cx="10972799" cy="7565263"/>
        </p:xfrm>
        <a:graphic>
          <a:graphicData uri="http://schemas.openxmlformats.org/drawingml/2006/table">
            <a:tbl>
              <a:tblPr firstRow="1" firstCol="1" lastRow="1" lastCol="1" bandRow="1" bandCol="1"/>
              <a:tblGrid>
                <a:gridCol w="159914">
                  <a:extLst>
                    <a:ext uri="{9D8B030D-6E8A-4147-A177-3AD203B41FA5}">
                      <a16:colId xmlns="" xmlns:a16="http://schemas.microsoft.com/office/drawing/2014/main" val="3246425045"/>
                    </a:ext>
                  </a:extLst>
                </a:gridCol>
                <a:gridCol w="5699674">
                  <a:extLst>
                    <a:ext uri="{9D8B030D-6E8A-4147-A177-3AD203B41FA5}">
                      <a16:colId xmlns="" xmlns:a16="http://schemas.microsoft.com/office/drawing/2014/main" val="4062654468"/>
                    </a:ext>
                  </a:extLst>
                </a:gridCol>
                <a:gridCol w="5113211">
                  <a:extLst>
                    <a:ext uri="{9D8B030D-6E8A-4147-A177-3AD203B41FA5}">
                      <a16:colId xmlns="" xmlns:a16="http://schemas.microsoft.com/office/drawing/2014/main" val="933273459"/>
                    </a:ext>
                  </a:extLst>
                </a:gridCol>
              </a:tblGrid>
              <a:tr h="6468065">
                <a:tc>
                  <a:txBody>
                    <a:bodyPr/>
                    <a:lstStyle/>
                    <a:p>
                      <a:pPr algn="ctr">
                        <a:lnSpc>
                          <a:spcPct val="115000"/>
                        </a:lnSpc>
                        <a:spcAft>
                          <a:spcPts val="800"/>
                        </a:spcAft>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20000"/>
                        </a:lnSpc>
                        <a:spcAft>
                          <a:spcPts val="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 Hoạt động luyện tập, thực hành:</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20000"/>
                        </a:lnSpc>
                        <a:spcAft>
                          <a:spcPts val="0"/>
                        </a:spcAft>
                      </a:pPr>
                      <a:r>
                        <a:rPr lang="nl-NL" sz="2200" b="1"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Mục tiêu: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biết các mệnh giá của tiền Việt Nam trong phạm vi 100 000.</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FontTx/>
                        <a:buNone/>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Biết sử dụng tiền trong một số hoạt động như trao đổi, thanh toán. Biết xác định giá cả hàng hóa và cách mua sắm đơn giản. </a:t>
                      </a:r>
                    </a:p>
                    <a:p>
                      <a:pPr marL="0" indent="0" algn="just">
                        <a:lnSpc>
                          <a:spcPct val="120000"/>
                        </a:lnSpc>
                        <a:spcAft>
                          <a:spcPts val="0"/>
                        </a:spcAft>
                        <a:buFont typeface="Arial" panose="020B0604020202020204" pitchFamily="34" charset="0"/>
                        <a:buNone/>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Cách tiến hành:</a:t>
                      </a:r>
                    </a:p>
                    <a:p>
                      <a:pPr>
                        <a:lnSpc>
                          <a:spcPct val="120000"/>
                        </a:lnSpc>
                        <a:spcAft>
                          <a:spcPts val="0"/>
                        </a:spcAft>
                      </a:pPr>
                      <a:r>
                        <a:rPr lang="nl-NL" sz="2200" b="1" kern="1200" dirty="0">
                          <a:solidFill>
                            <a:schemeClr val="tx1"/>
                          </a:solidFill>
                          <a:effectLst/>
                          <a:latin typeface="Times New Roman" panose="02020603050405020304" pitchFamily="18" charset="0"/>
                          <a:ea typeface="+mn-ea"/>
                          <a:cs typeface="Times New Roman" panose="02020603050405020304" pitchFamily="18" charset="0"/>
                        </a:rPr>
                        <a:t>Bài 1: Số? </a:t>
                      </a:r>
                      <a:r>
                        <a:rPr lang="nl-NL" sz="2200" b="1" i="1" kern="1200" dirty="0">
                          <a:solidFill>
                            <a:schemeClr val="tx1"/>
                          </a:solidFill>
                          <a:effectLst/>
                          <a:latin typeface="Times New Roman" panose="02020603050405020304" pitchFamily="18" charset="0"/>
                          <a:ea typeface="+mn-ea"/>
                          <a:cs typeface="Times New Roman" panose="02020603050405020304" pitchFamily="18" charset="0"/>
                        </a:rPr>
                        <a:t>(Làm việc nhóm 2)</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Gọi HS đọc đề bài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Bài yêu cầu gì?</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GV yêu cầu HS thảo luận nhóm đôi, làm bài vào vở ôli</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just" defTabSz="457200" rtl="0" eaLnBrk="1" fontAlgn="auto" latinLnBrk="0" hangingPunct="1">
                        <a:lnSpc>
                          <a:spcPct val="115000"/>
                        </a:lnSpc>
                        <a:spcBef>
                          <a:spcPts val="0"/>
                        </a:spcBef>
                        <a:spcAft>
                          <a:spcPts val="800"/>
                        </a:spcAft>
                        <a:buClrTx/>
                        <a:buSzTx/>
                        <a:buFont typeface="Arial" panose="020B0604020202020204" pitchFamily="34" charset="0"/>
                        <a:buNone/>
                        <a:tabLst/>
                        <a:defRPr/>
                      </a:pP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gn="just">
                        <a:lnSpc>
                          <a:spcPct val="115000"/>
                        </a:lnSpc>
                        <a:spcAft>
                          <a:spcPts val="800"/>
                        </a:spcAft>
                        <a:buFont typeface="Arial" panose="020B0604020202020204" pitchFamily="34" charset="0"/>
                        <a:buNone/>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FontTx/>
                        <a:buNone/>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26350744"/>
                  </a:ext>
                </a:extLst>
              </a:tr>
            </a:tbl>
          </a:graphicData>
        </a:graphic>
      </p:graphicFrame>
    </p:spTree>
    <p:extLst>
      <p:ext uri="{BB962C8B-B14F-4D97-AF65-F5344CB8AC3E}">
        <p14:creationId xmlns:p14="http://schemas.microsoft.com/office/powerpoint/2010/main" val="4180930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7BF5B124-4FC7-2FA4-ADE6-D44E835DB4CB}"/>
              </a:ext>
            </a:extLst>
          </p:cNvPr>
          <p:cNvGraphicFramePr>
            <a:graphicFrameLocks noGrp="1"/>
          </p:cNvGraphicFramePr>
          <p:nvPr>
            <p:extLst>
              <p:ext uri="{D42A27DB-BD31-4B8C-83A1-F6EECF244321}">
                <p14:modId xmlns:p14="http://schemas.microsoft.com/office/powerpoint/2010/main" val="1513733260"/>
              </p:ext>
            </p:extLst>
          </p:nvPr>
        </p:nvGraphicFramePr>
        <p:xfrm>
          <a:off x="374073" y="154616"/>
          <a:ext cx="10827025" cy="7541387"/>
        </p:xfrm>
        <a:graphic>
          <a:graphicData uri="http://schemas.openxmlformats.org/drawingml/2006/table">
            <a:tbl>
              <a:tblPr firstRow="1" firstCol="1" lastRow="1" lastCol="1" bandRow="1" bandCol="1"/>
              <a:tblGrid>
                <a:gridCol w="159914">
                  <a:extLst>
                    <a:ext uri="{9D8B030D-6E8A-4147-A177-3AD203B41FA5}">
                      <a16:colId xmlns="" xmlns:a16="http://schemas.microsoft.com/office/drawing/2014/main" val="3246425045"/>
                    </a:ext>
                  </a:extLst>
                </a:gridCol>
                <a:gridCol w="5622834">
                  <a:extLst>
                    <a:ext uri="{9D8B030D-6E8A-4147-A177-3AD203B41FA5}">
                      <a16:colId xmlns="" xmlns:a16="http://schemas.microsoft.com/office/drawing/2014/main" val="4062654468"/>
                    </a:ext>
                  </a:extLst>
                </a:gridCol>
                <a:gridCol w="5044277">
                  <a:extLst>
                    <a:ext uri="{9D8B030D-6E8A-4147-A177-3AD203B41FA5}">
                      <a16:colId xmlns="" xmlns:a16="http://schemas.microsoft.com/office/drawing/2014/main" val="933273459"/>
                    </a:ext>
                  </a:extLst>
                </a:gridCol>
              </a:tblGrid>
              <a:tr h="6468065">
                <a:tc>
                  <a:txBody>
                    <a:bodyPr/>
                    <a:lstStyle/>
                    <a:p>
                      <a:pPr algn="ctr">
                        <a:lnSpc>
                          <a:spcPct val="115000"/>
                        </a:lnSpc>
                        <a:spcAft>
                          <a:spcPts val="800"/>
                        </a:spcAft>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0" marR="0" lvl="0" indent="0" algn="just" defTabSz="457200" rtl="0" eaLnBrk="1" fontAlgn="auto" latinLnBrk="0" hangingPunct="1">
                        <a:lnSpc>
                          <a:spcPct val="120000"/>
                        </a:lnSpc>
                        <a:spcBef>
                          <a:spcPts val="0"/>
                        </a:spcBef>
                        <a:spcAft>
                          <a:spcPts val="0"/>
                        </a:spcAft>
                        <a:buClrTx/>
                        <a:buSzTx/>
                        <a:buFont typeface="Arial" panose="020B0604020202020204" pitchFamily="34" charset="0"/>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Quan sát từng hình</a:t>
                      </a: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Viết và đọc số tiền có trong mỗi hình cho bạn nghe.</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Nói cho bạn nghe cách làm.</a:t>
                      </a: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chiếu bài HS, y/c HS đọc bài làm.</a:t>
                      </a: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Suy nghĩ thế nào con tìm ra đáp án bức tranh này là 95000 đồng?</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mời HS nhận xét</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r>
                        <a:rPr lang="nl-NL" sz="2200" kern="1200">
                          <a:solidFill>
                            <a:schemeClr val="tx1"/>
                          </a:solidFill>
                          <a:effectLst/>
                          <a:latin typeface="Times New Roman" panose="02020603050405020304" pitchFamily="18" charset="0"/>
                          <a:ea typeface="+mn-ea"/>
                          <a:cs typeface="Times New Roman" panose="02020603050405020304" pitchFamily="18" charset="0"/>
                        </a:rPr>
                        <a:t>- GV nhận xét, chốt đáp án đúng</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marR="0" lvl="0" indent="0" algn="l" defTabSz="457200" rtl="0" eaLnBrk="1" fontAlgn="auto" latinLnBrk="0" hangingPunct="1">
                        <a:lnSpc>
                          <a:spcPct val="120000"/>
                        </a:lnSpc>
                        <a:spcBef>
                          <a:spcPts val="0"/>
                        </a:spcBef>
                        <a:spcAft>
                          <a:spcPts val="0"/>
                        </a:spcAft>
                        <a:buClrTx/>
                        <a:buSzTx/>
                        <a:buFontTx/>
                        <a:buNone/>
                        <a:tabLst/>
                        <a:defRPr/>
                      </a:pP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endParaRPr lang="nl-NL" sz="1800" kern="1200">
                        <a:solidFill>
                          <a:schemeClr val="tx1"/>
                        </a:solidFill>
                        <a:effectLst/>
                        <a:latin typeface="+mn-lt"/>
                        <a:ea typeface="+mn-ea"/>
                        <a:cs typeface="+mn-cs"/>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GV nhận xét, chốt: </a:t>
                      </a:r>
                      <a:r>
                        <a:rPr lang="nl-NL" sz="2200" b="1" i="1" kern="1200">
                          <a:solidFill>
                            <a:schemeClr val="tx1"/>
                          </a:solidFill>
                          <a:effectLst/>
                          <a:latin typeface="Times New Roman" panose="02020603050405020304" pitchFamily="18" charset="0"/>
                          <a:ea typeface="+mn-ea"/>
                          <a:cs typeface="Times New Roman" panose="02020603050405020304" pitchFamily="18" charset="0"/>
                        </a:rPr>
                        <a:t>Để điền đúng số trong ô, các em chú ý quan sát kĩ từng tranh, viết và đọc số tiền có trong mỗi hình rồi cộng chúng lại với nhau.</a:t>
                      </a:r>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Bef>
                          <a:spcPts val="0"/>
                        </a:spcBef>
                        <a:spcAft>
                          <a:spcPts val="0"/>
                        </a:spcAft>
                      </a:pPr>
                      <a:r>
                        <a:rPr lang="nl-NL" sz="2200" kern="1200">
                          <a:solidFill>
                            <a:schemeClr val="tx1"/>
                          </a:solidFill>
                          <a:effectLst/>
                          <a:latin typeface="Times New Roman" panose="02020603050405020304" pitchFamily="18" charset="0"/>
                          <a:ea typeface="+mn-ea"/>
                          <a:cs typeface="Times New Roman" panose="02020603050405020304" pitchFamily="18" charset="0"/>
                        </a:rPr>
                        <a:t>- GV dẫn dắt chuyển bài 2</a:t>
                      </a:r>
                    </a:p>
                    <a:p>
                      <a:endParaRPr lang="en-US" sz="2200" kern="1200">
                        <a:solidFill>
                          <a:schemeClr val="tx1"/>
                        </a:solidFill>
                        <a:effectLst/>
                        <a:latin typeface="Times New Roman" panose="02020603050405020304" pitchFamily="18" charset="0"/>
                        <a:ea typeface="+mn-ea"/>
                        <a:cs typeface="Times New Roman" panose="02020603050405020304" pitchFamily="18" charset="0"/>
                      </a:endParaRPr>
                    </a:p>
                    <a:p>
                      <a:pPr marL="0" indent="0" algn="just">
                        <a:lnSpc>
                          <a:spcPct val="115000"/>
                        </a:lnSpc>
                        <a:spcAft>
                          <a:spcPts val="800"/>
                        </a:spcAft>
                        <a:buFont typeface="Arial" panose="020B0604020202020204" pitchFamily="34" charset="0"/>
                        <a:buNone/>
                      </a:pPr>
                      <a:endParaRPr lang="nl-NL" sz="2200" kern="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15000"/>
                        </a:lnSpc>
                        <a:spcAft>
                          <a:spcPts val="800"/>
                        </a:spcAft>
                        <a:buFontTx/>
                        <a:buNone/>
                      </a:pP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đọc bài làm, cả lớp quan sát.</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trả lời theo ý hiểu</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a:lnSpc>
                          <a:spcPct val="120000"/>
                        </a:lnSpc>
                        <a:spcAft>
                          <a:spcPts val="0"/>
                        </a:spcAft>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nhận xét, bổ sung</a:t>
                      </a:r>
                      <a:endParaRPr lang="en-US"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lắng nghe</a:t>
                      </a:r>
                    </a:p>
                    <a:p>
                      <a:pPr marL="0" indent="0">
                        <a:lnSpc>
                          <a:spcPct val="120000"/>
                        </a:lnSpc>
                        <a:spcAft>
                          <a:spcPts val="0"/>
                        </a:spcAft>
                        <a:buFontTx/>
                        <a:buNone/>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endParaRPr lang="nl-NL" sz="2200" kern="1200" dirty="0">
                        <a:solidFill>
                          <a:schemeClr val="tx1"/>
                        </a:solidFill>
                        <a:effectLst/>
                        <a:latin typeface="Times New Roman" panose="02020603050405020304" pitchFamily="18" charset="0"/>
                        <a:ea typeface="+mn-ea"/>
                        <a:cs typeface="Times New Roman" panose="02020603050405020304" pitchFamily="18" charset="0"/>
                      </a:endParaRPr>
                    </a:p>
                    <a:p>
                      <a:pPr marL="0" indent="0">
                        <a:lnSpc>
                          <a:spcPct val="120000"/>
                        </a:lnSpc>
                        <a:spcAft>
                          <a:spcPts val="0"/>
                        </a:spcAft>
                        <a:buFontTx/>
                        <a:buNone/>
                      </a:pPr>
                      <a:r>
                        <a:rPr lang="nl-NL" sz="2200" kern="1200" dirty="0">
                          <a:solidFill>
                            <a:schemeClr val="tx1"/>
                          </a:solidFill>
                          <a:effectLst/>
                          <a:latin typeface="Times New Roman" panose="02020603050405020304" pitchFamily="18" charset="0"/>
                          <a:ea typeface="+mn-ea"/>
                          <a:cs typeface="Times New Roman" panose="02020603050405020304" pitchFamily="18" charset="0"/>
                        </a:rPr>
                        <a:t>- HS lắng nghe</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7257" marR="67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1726350744"/>
                  </a:ext>
                </a:extLst>
              </a:tr>
            </a:tbl>
          </a:graphicData>
        </a:graphic>
      </p:graphicFrame>
      <p:sp>
        <p:nvSpPr>
          <p:cNvPr id="2" name="TextBox 1">
            <a:extLst>
              <a:ext uri="{FF2B5EF4-FFF2-40B4-BE49-F238E27FC236}">
                <a16:creationId xmlns="" xmlns:a16="http://schemas.microsoft.com/office/drawing/2014/main" id="{DBD8DBB2-9370-A914-8018-1794EB18C613}"/>
              </a:ext>
            </a:extLst>
          </p:cNvPr>
          <p:cNvSpPr txBox="1"/>
          <p:nvPr/>
        </p:nvSpPr>
        <p:spPr>
          <a:xfrm>
            <a:off x="1238864" y="3864349"/>
            <a:ext cx="4129548" cy="430887"/>
          </a:xfrm>
          <a:prstGeom prst="rect">
            <a:avLst/>
          </a:prstGeom>
          <a:noFill/>
        </p:spPr>
        <p:txBody>
          <a:bodyPr wrap="square" rtlCol="0">
            <a:spAutoFit/>
          </a:bodyPr>
          <a:lstStyle/>
          <a:p>
            <a:pPr algn="ctr"/>
            <a:r>
              <a:rPr lang="en-US" sz="2200">
                <a:latin typeface="Times New Roman" panose="02020603050405020304" pitchFamily="18" charset="0"/>
                <a:cs typeface="Times New Roman" panose="02020603050405020304" pitchFamily="18" charset="0"/>
              </a:rPr>
              <a:t>95 000 đồng	38 000 đồng</a:t>
            </a:r>
          </a:p>
        </p:txBody>
      </p:sp>
    </p:spTree>
    <p:extLst>
      <p:ext uri="{BB962C8B-B14F-4D97-AF65-F5344CB8AC3E}">
        <p14:creationId xmlns:p14="http://schemas.microsoft.com/office/powerpoint/2010/main" val="3915043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3838" y="1057406"/>
            <a:ext cx="11126914" cy="2969724"/>
          </a:xfrm>
          <a:prstGeom prst="rect">
            <a:avLst/>
          </a:prstGeom>
          <a:noFill/>
        </p:spPr>
        <p:txBody>
          <a:bodyPr wrap="square" lIns="91440" tIns="45720" rIns="91440" bIns="45720">
            <a:spAutoFit/>
          </a:bodyPr>
          <a:lstStyle/>
          <a:p>
            <a:pPr algn="ctr">
              <a:lnSpc>
                <a:spcPct val="115000"/>
              </a:lnSpc>
              <a:spcAft>
                <a:spcPts val="800"/>
              </a:spcAft>
            </a:pPr>
            <a:r>
              <a:rPr lang="en-US" sz="40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40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40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4000"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ctr">
              <a:lnSpc>
                <a:spcPct val="115000"/>
              </a:lnSpc>
              <a:spcAft>
                <a:spcPts val="800"/>
              </a:spcAft>
            </a:pPr>
            <a:r>
              <a:rPr lang="en-US" sz="40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 DỰNG KẾ HOẠCH BÀI DẠY MÔN TOÁN THEO HƯỚNG PHÁT TRIỂN NĂNG LỰC HỌC SINH</a:t>
            </a:r>
            <a:endParaRPr lang="en-US" sz="4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2630704" y="5487960"/>
            <a:ext cx="6400800" cy="584775"/>
          </a:xfrm>
          <a:prstGeom prst="rect">
            <a:avLst/>
          </a:prstGeom>
          <a:noFill/>
        </p:spPr>
        <p:txBody>
          <a:bodyPr wrap="square" rtlCol="0">
            <a:spAutoFit/>
          </a:bodyPr>
          <a:lstStyle/>
          <a:p>
            <a:pPr algn="ctr"/>
            <a:r>
              <a:rPr lang="en-US" sz="3200" u="sng">
                <a:solidFill>
                  <a:srgbClr val="FF0000"/>
                </a:solidFill>
                <a:latin typeface="Times New Roman" panose="02020603050405020304" pitchFamily="18" charset="0"/>
                <a:cs typeface="Times New Roman" panose="02020603050405020304" pitchFamily="18" charset="0"/>
              </a:rPr>
              <a:t>Năm </a:t>
            </a:r>
            <a:r>
              <a:rPr lang="en-US" sz="3200" u="sng" err="1">
                <a:solidFill>
                  <a:srgbClr val="FF0000"/>
                </a:solidFill>
                <a:latin typeface="Times New Roman" panose="02020603050405020304" pitchFamily="18" charset="0"/>
                <a:cs typeface="Times New Roman" panose="02020603050405020304" pitchFamily="18" charset="0"/>
              </a:rPr>
              <a:t>học</a:t>
            </a:r>
            <a:r>
              <a:rPr lang="en-US" sz="3200" u="sng">
                <a:solidFill>
                  <a:srgbClr val="FF0000"/>
                </a:solidFill>
                <a:latin typeface="Times New Roman" panose="02020603050405020304" pitchFamily="18" charset="0"/>
                <a:cs typeface="Times New Roman" panose="02020603050405020304" pitchFamily="18" charset="0"/>
              </a:rPr>
              <a:t>: 2023 - 2024</a:t>
            </a:r>
          </a:p>
        </p:txBody>
      </p:sp>
    </p:spTree>
    <p:extLst>
      <p:ext uri="{BB962C8B-B14F-4D97-AF65-F5344CB8AC3E}">
        <p14:creationId xmlns:p14="http://schemas.microsoft.com/office/powerpoint/2010/main" val="29197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C8B7A5A6-2652-AB5C-CEED-8FE8DA9F4D93}"/>
              </a:ext>
            </a:extLst>
          </p:cNvPr>
          <p:cNvGraphicFramePr>
            <a:graphicFrameLocks noGrp="1"/>
          </p:cNvGraphicFramePr>
          <p:nvPr>
            <p:extLst>
              <p:ext uri="{D42A27DB-BD31-4B8C-83A1-F6EECF244321}">
                <p14:modId xmlns:p14="http://schemas.microsoft.com/office/powerpoint/2010/main" val="948981668"/>
              </p:ext>
            </p:extLst>
          </p:nvPr>
        </p:nvGraphicFramePr>
        <p:xfrm>
          <a:off x="226142" y="167148"/>
          <a:ext cx="10471355" cy="6861651"/>
        </p:xfrm>
        <a:graphic>
          <a:graphicData uri="http://schemas.openxmlformats.org/drawingml/2006/table">
            <a:tbl>
              <a:tblPr firstRow="1" firstCol="1" lastRow="1" lastCol="1" bandRow="1" bandCol="1"/>
              <a:tblGrid>
                <a:gridCol w="5316125">
                  <a:extLst>
                    <a:ext uri="{9D8B030D-6E8A-4147-A177-3AD203B41FA5}">
                      <a16:colId xmlns="" xmlns:a16="http://schemas.microsoft.com/office/drawing/2014/main" val="2011235575"/>
                    </a:ext>
                  </a:extLst>
                </a:gridCol>
                <a:gridCol w="5155230">
                  <a:extLst>
                    <a:ext uri="{9D8B030D-6E8A-4147-A177-3AD203B41FA5}">
                      <a16:colId xmlns="" xmlns:a16="http://schemas.microsoft.com/office/drawing/2014/main" val="2709907703"/>
                    </a:ext>
                  </a:extLst>
                </a:gridCol>
              </a:tblGrid>
              <a:tr h="6861651">
                <a:tc>
                  <a:txBody>
                    <a:bodyPr/>
                    <a:lstStyle/>
                    <a:p>
                      <a:pPr>
                        <a:lnSpc>
                          <a:spcPct val="115000"/>
                        </a:lnSpc>
                        <a:spcAft>
                          <a:spcPts val="800"/>
                        </a:spcAft>
                        <a:tabLst>
                          <a:tab pos="171450" algn="l"/>
                        </a:tabLst>
                      </a:pPr>
                      <a:r>
                        <a:rPr lang="nl-NL"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2: </a:t>
                      </a:r>
                      <a:r>
                        <a:rPr lang="nl-NL" sz="2200" b="1" i="1" kern="0">
                          <a:effectLst/>
                          <a:latin typeface="Times New Roman" panose="02020603050405020304" pitchFamily="18" charset="0"/>
                          <a:ea typeface="Times New Roman" panose="02020603050405020304" pitchFamily="18" charset="0"/>
                          <a:cs typeface="Times New Roman" panose="02020603050405020304" pitchFamily="18" charset="0"/>
                        </a:rPr>
                        <a:t>(Làm việc nhóm 4)</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Gọi HS đọc đề bài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b="1" kern="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Bài yêu cầu gì?</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GV yêu cầu HS thảo luận nhóm 4 trả lời các câu hỏi trong bài.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Gọi lớp trưởng lên điều hành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tabLst>
                          <a:tab pos="630555" algn="l"/>
                        </a:tabLst>
                      </a:pP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muốn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2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bao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nhiêu</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800"/>
                        </a:spcAft>
                        <a:tabLst>
                          <a:tab pos="630555" algn="l"/>
                        </a:tabLst>
                      </a:pP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Mời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xét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GV nhận xét, chốt lại: </a:t>
                      </a:r>
                      <a:r>
                        <a:rPr lang="nl-NL" sz="2200" b="1" i="1" kern="0">
                          <a:effectLst/>
                          <a:latin typeface="Times New Roman" panose="02020603050405020304" pitchFamily="18" charset="0"/>
                          <a:ea typeface="Calibri" panose="020F0502020204030204" pitchFamily="34" charset="0"/>
                          <a:cs typeface="Times New Roman" panose="02020603050405020304" pitchFamily="18" charset="0"/>
                        </a:rPr>
                        <a:t>Khi mua bán, chúng ta căn cứ trên giá cả mỗi mặt hàng để trả tiền cho người bán hàng. Lúc đó tiền là phương tiện trao đổi hàng hoá.</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GV dẫn dắt chuyển bài 3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6993" marR="46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đọc</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trả lời</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thảo luận nhóm 4</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LT: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Lần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lược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mời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mua</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2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tiền</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2200" kern="100">
                          <a:effectLst/>
                          <a:latin typeface="Times New Roman" panose="02020603050405020304" pitchFamily="18" charset="0"/>
                          <a:ea typeface="Calibri" panose="020F0502020204030204" pitchFamily="34" charset="0"/>
                          <a:cs typeface="Times New Roman" panose="02020603050405020304" pitchFamily="18" charset="0"/>
                        </a:rPr>
                        <a:t>.</a:t>
                      </a: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khác nhận xét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tabLst>
                          <a:tab pos="171450" algn="l"/>
                        </a:tabLst>
                      </a:pPr>
                      <a:r>
                        <a:rPr lang="nl-NL" sz="2200" kern="0">
                          <a:effectLst/>
                          <a:latin typeface="Times New Roman" panose="02020603050405020304" pitchFamily="18" charset="0"/>
                          <a:ea typeface="Calibri" panose="020F0502020204030204" pitchFamily="34" charset="0"/>
                          <a:cs typeface="Times New Roman" panose="02020603050405020304" pitchFamily="18" charset="0"/>
                        </a:rPr>
                        <a:t>- HS lắng nghe</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46993" marR="469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282824982"/>
                  </a:ext>
                </a:extLst>
              </a:tr>
            </a:tbl>
          </a:graphicData>
        </a:graphic>
      </p:graphicFrame>
      <p:cxnSp>
        <p:nvCxnSpPr>
          <p:cNvPr id="4" name="Straight Connector 3">
            <a:extLst>
              <a:ext uri="{FF2B5EF4-FFF2-40B4-BE49-F238E27FC236}">
                <a16:creationId xmlns="" xmlns:a16="http://schemas.microsoft.com/office/drawing/2014/main" id="{18E20F01-8B45-0E32-CA2D-30AD6F3EC523}"/>
              </a:ext>
            </a:extLst>
          </p:cNvPr>
          <p:cNvCxnSpPr/>
          <p:nvPr/>
        </p:nvCxnSpPr>
        <p:spPr>
          <a:xfrm>
            <a:off x="226142" y="167148"/>
            <a:ext cx="10471355"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90274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 xmlns:a16="http://schemas.microsoft.com/office/drawing/2014/main" id="{E5C8775E-BF19-0AC8-C6E9-DA8D675CA55E}"/>
              </a:ext>
            </a:extLst>
          </p:cNvPr>
          <p:cNvGraphicFramePr>
            <a:graphicFrameLocks noGrp="1"/>
          </p:cNvGraphicFramePr>
          <p:nvPr>
            <p:extLst>
              <p:ext uri="{D42A27DB-BD31-4B8C-83A1-F6EECF244321}">
                <p14:modId xmlns:p14="http://schemas.microsoft.com/office/powerpoint/2010/main" val="1215499244"/>
              </p:ext>
            </p:extLst>
          </p:nvPr>
        </p:nvGraphicFramePr>
        <p:xfrm>
          <a:off x="432620" y="420278"/>
          <a:ext cx="8949919" cy="5970690"/>
        </p:xfrm>
        <a:graphic>
          <a:graphicData uri="http://schemas.openxmlformats.org/drawingml/2006/table">
            <a:tbl>
              <a:tblPr firstRow="1" firstCol="1" lastRow="1" lastCol="1" bandRow="1" bandCol="1"/>
              <a:tblGrid>
                <a:gridCol w="159217">
                  <a:extLst>
                    <a:ext uri="{9D8B030D-6E8A-4147-A177-3AD203B41FA5}">
                      <a16:colId xmlns="" xmlns:a16="http://schemas.microsoft.com/office/drawing/2014/main" val="3426614609"/>
                    </a:ext>
                  </a:extLst>
                </a:gridCol>
                <a:gridCol w="4633119">
                  <a:extLst>
                    <a:ext uri="{9D8B030D-6E8A-4147-A177-3AD203B41FA5}">
                      <a16:colId xmlns="" xmlns:a16="http://schemas.microsoft.com/office/drawing/2014/main" val="3002371342"/>
                    </a:ext>
                  </a:extLst>
                </a:gridCol>
                <a:gridCol w="4157583">
                  <a:extLst>
                    <a:ext uri="{9D8B030D-6E8A-4147-A177-3AD203B41FA5}">
                      <a16:colId xmlns="" xmlns:a16="http://schemas.microsoft.com/office/drawing/2014/main" val="801879640"/>
                    </a:ext>
                  </a:extLst>
                </a:gridCol>
              </a:tblGrid>
              <a:tr h="5970690">
                <a:tc>
                  <a:txBody>
                    <a:bodyPr/>
                    <a:lstStyle/>
                    <a:p>
                      <a:pPr algn="ctr">
                        <a:lnSpc>
                          <a:spcPct val="115000"/>
                        </a:lnSpc>
                        <a:spcAft>
                          <a:spcPts val="800"/>
                        </a:spcAft>
                      </a:pPr>
                      <a:endPar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22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 Hoạt động vận dụng, trải nghiệm</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nl-NL" sz="2200" kern="0" dirty="0">
                          <a:effectLst/>
                          <a:latin typeface="Times New Roman" panose="02020603050405020304" pitchFamily="18" charset="0"/>
                          <a:ea typeface="Times New Roman" panose="02020603050405020304" pitchFamily="18" charset="0"/>
                          <a:cs typeface="Times New Roman" panose="02020603050405020304" pitchFamily="18" charset="0"/>
                        </a:rPr>
                        <a:t>* Mục tiêu:</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khí</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vui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hào</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hứng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lưu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luyến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xong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Củng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cố</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tiết</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khắc</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sâu</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dung.</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800"/>
                        </a:spcAft>
                        <a:buFont typeface="Arial" panose="020B0604020202020204" pitchFamily="34" charset="0"/>
                        <a:buNone/>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457200" rtl="0" eaLnBrk="1" fontAlgn="auto" latinLnBrk="0" hangingPunct="1">
                        <a:lnSpc>
                          <a:spcPct val="115000"/>
                        </a:lnSpc>
                        <a:spcBef>
                          <a:spcPts val="0"/>
                        </a:spcBef>
                        <a:spcAft>
                          <a:spcPts val="800"/>
                        </a:spcAft>
                        <a:buClrTx/>
                        <a:buSzTx/>
                        <a:buFont typeface="Arial" panose="020B0604020202020204" pitchFamily="34" charset="0"/>
                        <a:buNone/>
                        <a:tabLst/>
                        <a:defRPr/>
                      </a:pPr>
                      <a:r>
                        <a:rPr lang="nl-NL" sz="24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 3: </a:t>
                      </a:r>
                      <a:r>
                        <a:rPr lang="nl-NL" sz="2400" b="1" kern="0" dirty="0">
                          <a:effectLst/>
                          <a:latin typeface="Times New Roman" panose="02020603050405020304" pitchFamily="18" charset="0"/>
                          <a:ea typeface="Times New Roman" panose="02020603050405020304" pitchFamily="18" charset="0"/>
                          <a:cs typeface="Times New Roman" panose="02020603050405020304" pitchFamily="18" charset="0"/>
                        </a:rPr>
                        <a:t>Quan sát hình vẽ, trả lời các câu hỏi: </a:t>
                      </a:r>
                      <a:r>
                        <a:rPr lang="nl-NL" sz="2400" b="1" i="1" kern="0" dirty="0">
                          <a:effectLst/>
                          <a:latin typeface="Times New Roman" panose="02020603050405020304" pitchFamily="18" charset="0"/>
                          <a:ea typeface="Times New Roman" panose="02020603050405020304" pitchFamily="18" charset="0"/>
                          <a:cs typeface="Times New Roman" panose="02020603050405020304" pitchFamily="18" charset="0"/>
                        </a:rPr>
                        <a:t>(Làm việc nhóm bàn)</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15000"/>
                        </a:lnSpc>
                        <a:spcAft>
                          <a:spcPts val="800"/>
                        </a:spcAft>
                        <a:buFont typeface="Arial" panose="020B0604020202020204" pitchFamily="34" charset="0"/>
                        <a:buNone/>
                      </a:pP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nSpc>
                          <a:spcPct val="115000"/>
                        </a:lnSpc>
                        <a:spcAft>
                          <a:spcPts val="800"/>
                        </a:spcAft>
                      </a:pPr>
                      <a:r>
                        <a:rPr lang="nl-NL" sz="1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1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5574" marR="655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 xmlns:a16="http://schemas.microsoft.com/office/drawing/2014/main" val="4045473339"/>
                  </a:ext>
                </a:extLst>
              </a:tr>
            </a:tbl>
          </a:graphicData>
        </a:graphic>
      </p:graphicFrame>
      <p:cxnSp>
        <p:nvCxnSpPr>
          <p:cNvPr id="5" name="Straight Connector 4">
            <a:extLst>
              <a:ext uri="{FF2B5EF4-FFF2-40B4-BE49-F238E27FC236}">
                <a16:creationId xmlns="" xmlns:a16="http://schemas.microsoft.com/office/drawing/2014/main" id="{6F3AAF88-5DB1-8754-D90A-773CA2108A92}"/>
              </a:ext>
            </a:extLst>
          </p:cNvPr>
          <p:cNvCxnSpPr/>
          <p:nvPr/>
        </p:nvCxnSpPr>
        <p:spPr>
          <a:xfrm>
            <a:off x="355053" y="420278"/>
            <a:ext cx="8809704" cy="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a:extLst>
              <a:ext uri="{FF2B5EF4-FFF2-40B4-BE49-F238E27FC236}">
                <a16:creationId xmlns="" xmlns:a16="http://schemas.microsoft.com/office/drawing/2014/main" id="{DBE30C2C-9D71-B5CF-F46E-81C86696E6E5}"/>
              </a:ext>
            </a:extLst>
          </p:cNvPr>
          <p:cNvCxnSpPr/>
          <p:nvPr/>
        </p:nvCxnSpPr>
        <p:spPr>
          <a:xfrm>
            <a:off x="364886" y="6712702"/>
            <a:ext cx="879987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212776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8C100203-967F-A352-CD5C-2051CFFF352E}"/>
              </a:ext>
            </a:extLst>
          </p:cNvPr>
          <p:cNvGraphicFramePr>
            <a:graphicFrameLocks noGrp="1"/>
          </p:cNvGraphicFramePr>
          <p:nvPr>
            <p:extLst>
              <p:ext uri="{D42A27DB-BD31-4B8C-83A1-F6EECF244321}">
                <p14:modId xmlns:p14="http://schemas.microsoft.com/office/powerpoint/2010/main" val="3593963192"/>
              </p:ext>
            </p:extLst>
          </p:nvPr>
        </p:nvGraphicFramePr>
        <p:xfrm>
          <a:off x="84221" y="173328"/>
          <a:ext cx="12023558" cy="6545390"/>
        </p:xfrm>
        <a:graphic>
          <a:graphicData uri="http://schemas.openxmlformats.org/drawingml/2006/table">
            <a:tbl>
              <a:tblPr firstRow="1" firstCol="1" lastRow="1" lastCol="1" bandRow="1" bandCol="1"/>
              <a:tblGrid>
                <a:gridCol w="54654">
                  <a:extLst>
                    <a:ext uri="{9D8B030D-6E8A-4147-A177-3AD203B41FA5}">
                      <a16:colId xmlns="" xmlns:a16="http://schemas.microsoft.com/office/drawing/2014/main" val="3705382396"/>
                    </a:ext>
                  </a:extLst>
                </a:gridCol>
                <a:gridCol w="5741564">
                  <a:extLst>
                    <a:ext uri="{9D8B030D-6E8A-4147-A177-3AD203B41FA5}">
                      <a16:colId xmlns="" xmlns:a16="http://schemas.microsoft.com/office/drawing/2014/main" val="3274644028"/>
                    </a:ext>
                  </a:extLst>
                </a:gridCol>
                <a:gridCol w="6227340">
                  <a:extLst>
                    <a:ext uri="{9D8B030D-6E8A-4147-A177-3AD203B41FA5}">
                      <a16:colId xmlns="" xmlns:a16="http://schemas.microsoft.com/office/drawing/2014/main" val="1052723793"/>
                    </a:ext>
                  </a:extLst>
                </a:gridCol>
              </a:tblGrid>
              <a:tr h="6001333">
                <a:tc>
                  <a:txBody>
                    <a:bodyPr/>
                    <a:lstStyle/>
                    <a:p>
                      <a:pPr algn="ctr">
                        <a:lnSpc>
                          <a:spcPct val="115000"/>
                        </a:lnSpc>
                        <a:spcAft>
                          <a:spcPts val="800"/>
                        </a:spcAft>
                        <a:tabLst>
                          <a:tab pos="114300" algn="l"/>
                        </a:tabLst>
                      </a:pPr>
                      <a:r>
                        <a:rPr lang="nl-NL" sz="2400" kern="0">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15000"/>
                        </a:lnSpc>
                        <a:spcAft>
                          <a:spcPts val="800"/>
                        </a:spcAft>
                        <a:tabLst>
                          <a:tab pos="114300" algn="l"/>
                        </a:tabLst>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Gọi HS đọc đề bài</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yêu cầu HS thảo luận nhóm bàn, suy nghĩ trả lời câu hỏi rồi nói và giải thích cho bạn nghe câu trả lời của mình.</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mời đại diện nhóm trình bày.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nhận xét, chốt đáp án đúng: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i="1" kern="0" dirty="0">
                          <a:effectLst/>
                          <a:latin typeface="Times New Roman" panose="02020603050405020304" pitchFamily="18" charset="0"/>
                          <a:ea typeface="Calibri" panose="020F0502020204030204" pitchFamily="34" charset="0"/>
                          <a:cs typeface="Times New Roman" panose="02020603050405020304" pitchFamily="18" charset="0"/>
                        </a:rPr>
                        <a:t>a. Số tiền mua 1 quả dưa hấu nhiều hơn số tiền mua 1 khay táo là 10 000 đồng.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i="1" kern="0" dirty="0">
                          <a:effectLst/>
                          <a:latin typeface="Times New Roman" panose="02020603050405020304" pitchFamily="18" charset="0"/>
                          <a:ea typeface="Calibri" panose="020F0502020204030204" pitchFamily="34" charset="0"/>
                          <a:cs typeface="Times New Roman" panose="02020603050405020304" pitchFamily="18" charset="0"/>
                        </a:rPr>
                        <a:t>b. Khi mua 2 khay táo theo chương trình khuyến mãi, Bác Hồng phải trả 34 000 đồng + 34 000 đồng = 68 000 đồng.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Nhóm nào có câu trả lời giống trên màn hình giơ tay.</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GV nhận xét, tuyên dương những bạn có câu trả lời đúng.</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HS đọc</a:t>
                      </a:r>
                    </a:p>
                    <a:p>
                      <a:pPr marL="0" indent="0" algn="just">
                        <a:lnSpc>
                          <a:spcPct val="120000"/>
                        </a:lnSpc>
                        <a:spcAft>
                          <a:spcPts val="0"/>
                        </a:spcAft>
                        <a:buFontTx/>
                        <a:buNone/>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thảo luận</a:t>
                      </a:r>
                    </a:p>
                    <a:p>
                      <a:pPr marL="0" indent="0" algn="just">
                        <a:lnSpc>
                          <a:spcPct val="120000"/>
                        </a:lnSpc>
                        <a:spcAft>
                          <a:spcPts val="0"/>
                        </a:spcAft>
                        <a:buFontTx/>
                        <a:buNone/>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Aft>
                          <a:spcPts val="0"/>
                        </a:spcAft>
                        <a:buFontTx/>
                        <a:buNone/>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trả lời và mời nhóm bạn nhận xét</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quan sát, lắng nghe</a:t>
                      </a:r>
                      <a:endPar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14300" algn="l"/>
                        </a:tabLst>
                      </a:pPr>
                      <a:r>
                        <a:rPr lang="nl-NL" sz="2400" kern="0" dirty="0">
                          <a:effectLst/>
                          <a:latin typeface="Times New Roman" panose="02020603050405020304" pitchFamily="18" charset="0"/>
                          <a:ea typeface="Calibri" panose="020F0502020204030204" pitchFamily="34" charset="0"/>
                          <a:cs typeface="Times New Roman" panose="02020603050405020304" pitchFamily="18" charset="0"/>
                        </a:rPr>
                        <a:t>- HS giơ tay nếu đúng</a:t>
                      </a:r>
                      <a:endParaRPr lang="en-US" sz="24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4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4627" marR="14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23157428"/>
                  </a:ext>
                </a:extLst>
              </a:tr>
            </a:tbl>
          </a:graphicData>
        </a:graphic>
      </p:graphicFrame>
      <p:cxnSp>
        <p:nvCxnSpPr>
          <p:cNvPr id="4" name="Straight Connector 3">
            <a:extLst>
              <a:ext uri="{FF2B5EF4-FFF2-40B4-BE49-F238E27FC236}">
                <a16:creationId xmlns="" xmlns:a16="http://schemas.microsoft.com/office/drawing/2014/main" id="{1B06A381-0BD0-08CC-E6D2-500AAA8C8410}"/>
              </a:ext>
            </a:extLst>
          </p:cNvPr>
          <p:cNvCxnSpPr/>
          <p:nvPr/>
        </p:nvCxnSpPr>
        <p:spPr>
          <a:xfrm>
            <a:off x="-1" y="192988"/>
            <a:ext cx="12023558"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19039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 xmlns:a16="http://schemas.microsoft.com/office/drawing/2014/main" id="{14706B41-B3DE-E784-111C-EC666707951E}"/>
              </a:ext>
            </a:extLst>
          </p:cNvPr>
          <p:cNvGraphicFramePr>
            <a:graphicFrameLocks noGrp="1"/>
          </p:cNvGraphicFramePr>
          <p:nvPr>
            <p:extLst>
              <p:ext uri="{D42A27DB-BD31-4B8C-83A1-F6EECF244321}">
                <p14:modId xmlns:p14="http://schemas.microsoft.com/office/powerpoint/2010/main" val="754657747"/>
              </p:ext>
            </p:extLst>
          </p:nvPr>
        </p:nvGraphicFramePr>
        <p:xfrm>
          <a:off x="242680" y="0"/>
          <a:ext cx="10195033" cy="39103042"/>
        </p:xfrm>
        <a:graphic>
          <a:graphicData uri="http://schemas.openxmlformats.org/drawingml/2006/table">
            <a:tbl>
              <a:tblPr firstRow="1" firstCol="1" lastRow="1" lastCol="1" bandRow="1" bandCol="1"/>
              <a:tblGrid>
                <a:gridCol w="5872309">
                  <a:extLst>
                    <a:ext uri="{9D8B030D-6E8A-4147-A177-3AD203B41FA5}">
                      <a16:colId xmlns="" xmlns:a16="http://schemas.microsoft.com/office/drawing/2014/main" val="2524086360"/>
                    </a:ext>
                  </a:extLst>
                </a:gridCol>
                <a:gridCol w="4322724">
                  <a:extLst>
                    <a:ext uri="{9D8B030D-6E8A-4147-A177-3AD203B41FA5}">
                      <a16:colId xmlns="" xmlns:a16="http://schemas.microsoft.com/office/drawing/2014/main" val="4206875718"/>
                    </a:ext>
                  </a:extLst>
                </a:gridCol>
              </a:tblGrid>
              <a:tr h="39103042">
                <a:tc>
                  <a:txBody>
                    <a:bodyPr/>
                    <a:lstStyle/>
                    <a:p>
                      <a:pPr algn="just">
                        <a:lnSpc>
                          <a:spcPct val="120000"/>
                        </a:lnSpc>
                        <a:spcAft>
                          <a:spcPts val="0"/>
                        </a:spcAft>
                        <a:tabLst>
                          <a:tab pos="114300" algn="l"/>
                        </a:tabLst>
                      </a:pPr>
                      <a:r>
                        <a:rPr lang="nl-NL" sz="2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Trò chơi</a:t>
                      </a:r>
                      <a:r>
                        <a:rPr lang="nl-NL" sz="2000"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2000" b="1" i="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“Đi siêu thị”</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Luật chơi: GV chia lớp thành 2 nhóm, gọi đại diện các nhóm lên để tham gia trò chơi. </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Trên bảng GV gắn 3 vật phẩm và giá tiền.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Nhiệm vụ của HS là chọn mệnh giá tiền phù hợp có trong rổ của nhóm và gắn dưới mỗi vật phẩm trên bảng. Nhóm nào hoàn thành trước thì sẽ giành chiến thắng.</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GV tổ chức cho HS chơi.</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GV nhận xét, khẳng định, tuyên dương đội thắng, động viên đội thua.</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Qua bài học ngày hôm nay, các em biết thêm được điều gì?</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Điều đó giúp ích được gì cho các em trong cuộc sống?</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just">
                        <a:lnSpc>
                          <a:spcPct val="120000"/>
                        </a:lnSpc>
                        <a:spcAft>
                          <a:spcPts val="0"/>
                        </a:spcAft>
                        <a:buFont typeface="Times New Roman" panose="02020603050405020304" pitchFamily="18" charset="0"/>
                        <a:buNone/>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Học xong bài này, các em nghĩ có thể vận dụng vào những tình huống nào trong cuộc sống?</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62865" algn="just">
                        <a:lnSpc>
                          <a:spcPct val="120000"/>
                        </a:lnSpc>
                        <a:spcAft>
                          <a:spcPts val="0"/>
                        </a:spcAft>
                        <a:tabLst>
                          <a:tab pos="153035" algn="l"/>
                        </a:tabLst>
                      </a:pP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 Nhận xét tiết học, dặn dò về nhà</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16180" marR="16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20000"/>
                        </a:lnSpc>
                        <a:spcAft>
                          <a:spcPts val="0"/>
                        </a:spcAft>
                        <a:tabLst>
                          <a:tab pos="114300" algn="l"/>
                        </a:tabLs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nl-NL" sz="2000" kern="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tham gia trò chơi</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lắng nghe</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20000"/>
                        </a:lnSpc>
                        <a:spcAft>
                          <a:spcPts val="0"/>
                        </a:spcAft>
                        <a:tabLst>
                          <a:tab pos="114300" algn="l"/>
                        </a:tabLst>
                      </a:pPr>
                      <a:r>
                        <a:rPr lang="nl-NL"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000" kern="0" dirty="0">
                          <a:effectLst/>
                          <a:latin typeface="Times New Roman" panose="02020603050405020304" pitchFamily="18" charset="0"/>
                          <a:ea typeface="Calibri" panose="020F0502020204030204" pitchFamily="34" charset="0"/>
                          <a:cs typeface="Times New Roman" panose="02020603050405020304" pitchFamily="18" charset="0"/>
                        </a:rPr>
                        <a:t>HS trả lời theo ý hiểu của mình.</a:t>
                      </a:r>
                      <a:endParaRPr lang="en-US" sz="2000"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6180" marR="161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894605767"/>
                  </a:ext>
                </a:extLst>
              </a:tr>
            </a:tbl>
          </a:graphicData>
        </a:graphic>
      </p:graphicFrame>
    </p:spTree>
    <p:extLst>
      <p:ext uri="{BB962C8B-B14F-4D97-AF65-F5344CB8AC3E}">
        <p14:creationId xmlns:p14="http://schemas.microsoft.com/office/powerpoint/2010/main" val="818001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92A44B34-81A8-D72C-59F1-BD35B0A3687E}"/>
              </a:ext>
            </a:extLst>
          </p:cNvPr>
          <p:cNvSpPr txBox="1"/>
          <p:nvPr/>
        </p:nvSpPr>
        <p:spPr>
          <a:xfrm>
            <a:off x="423041" y="637174"/>
            <a:ext cx="8910145" cy="2213042"/>
          </a:xfrm>
          <a:prstGeom prst="rect">
            <a:avLst/>
          </a:prstGeom>
          <a:noFill/>
        </p:spPr>
        <p:txBody>
          <a:bodyPr wrap="square">
            <a:spAutoFit/>
          </a:bodyPr>
          <a:lstStyle/>
          <a:p>
            <a:pPr>
              <a:lnSpc>
                <a:spcPct val="115000"/>
              </a:lnSpc>
              <a:spcAft>
                <a:spcPts val="800"/>
              </a:spcAft>
            </a:pPr>
            <a:r>
              <a:rPr lang="en-US" sz="2200" b="1" ker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IV. ĐIỀU CHỈNH SAU BÀI DẠY (NẾU CÓ):</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200" i="1" ker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0" algn="just">
              <a:lnSpc>
                <a:spcPct val="115000"/>
              </a:lnSpc>
              <a:spcAft>
                <a:spcPts val="625"/>
              </a:spcAft>
            </a:pPr>
            <a:r>
              <a:rPr lang="en-US" sz="2200" i="1" kern="1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9580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6" name="Rectangle 5">
            <a:extLst>
              <a:ext uri="{FF2B5EF4-FFF2-40B4-BE49-F238E27FC236}">
                <a16:creationId xmlns="" xmlns:a16="http://schemas.microsoft.com/office/drawing/2014/main" id="{B436CCE0-FE54-8647-5A9E-CDC7AC2EDC3D}"/>
              </a:ext>
            </a:extLst>
          </p:cNvPr>
          <p:cNvSpPr/>
          <p:nvPr/>
        </p:nvSpPr>
        <p:spPr>
          <a:xfrm>
            <a:off x="1484671" y="2018047"/>
            <a:ext cx="6548283" cy="2426134"/>
          </a:xfrm>
          <a:prstGeom prst="rect">
            <a:avLst/>
          </a:prstGeom>
          <a:ln/>
        </p:spPr>
        <p:style>
          <a:lnRef idx="1">
            <a:schemeClr val="accent1"/>
          </a:lnRef>
          <a:fillRef idx="2">
            <a:schemeClr val="accent1"/>
          </a:fillRef>
          <a:effectRef idx="1">
            <a:schemeClr val="accent1"/>
          </a:effectRef>
          <a:fontRef idx="minor">
            <a:schemeClr val="dk1"/>
          </a:fontRef>
        </p:style>
        <p:txBody>
          <a:bodyPr wrap="none" lIns="91440" tIns="45720" rIns="91440" bIns="45720">
            <a:prstTxWarp prst="textChevron">
              <a:avLst/>
            </a:prstTxWarp>
            <a:spAutoFit/>
          </a:bodyPr>
          <a:lstStyle/>
          <a:p>
            <a:pPr algn="ctr">
              <a:lnSpc>
                <a:spcPct val="150000"/>
              </a:lnSpc>
            </a:pPr>
            <a:r>
              <a:rPr lang="en-US" sz="5400" b="1" dirty="0">
                <a:ln w="12700">
                  <a:solidFill>
                    <a:srgbClr val="FF0000"/>
                  </a:solidFill>
                  <a:prstDash val="solid"/>
                </a:ln>
                <a:solidFill>
                  <a:srgbClr val="FF0000"/>
                </a:solidFill>
                <a:effectLst>
                  <a:outerShdw dist="38100" dir="2640000" algn="bl" rotWithShape="0">
                    <a:schemeClr val="accent1"/>
                  </a:outerShdw>
                </a:effectLst>
                <a:latin typeface="Times New Roman" pitchFamily="18" charset="0"/>
                <a:cs typeface="Times New Roman" pitchFamily="18" charset="0"/>
              </a:rPr>
              <a:t>XIN CẢM ƠN</a:t>
            </a:r>
          </a:p>
          <a:p>
            <a:pPr algn="ctr">
              <a:lnSpc>
                <a:spcPct val="150000"/>
              </a:lnSpc>
            </a:pPr>
            <a:r>
              <a:rPr lang="en-US" sz="5400" b="1" dirty="0">
                <a:ln w="12700">
                  <a:solidFill>
                    <a:srgbClr val="FF0000"/>
                  </a:solidFill>
                  <a:prstDash val="solid"/>
                </a:ln>
                <a:solidFill>
                  <a:srgbClr val="FF0000"/>
                </a:solidFill>
                <a:effectLst>
                  <a:outerShdw dist="38100" dir="2640000" algn="bl" rotWithShape="0">
                    <a:schemeClr val="accent1"/>
                  </a:outerShdw>
                </a:effectLst>
                <a:latin typeface="Times New Roman" pitchFamily="18" charset="0"/>
                <a:cs typeface="Times New Roman" pitchFamily="18" charset="0"/>
              </a:rPr>
              <a:t>QUÝ THẦY CÔ!</a:t>
            </a:r>
            <a:endParaRPr lang="en-US" sz="5400" b="1" dirty="0">
              <a:ln w="12700">
                <a:solidFill>
                  <a:srgbClr val="FF0000"/>
                </a:solidFill>
                <a:prstDash val="solid"/>
              </a:ln>
              <a:solidFill>
                <a:srgbClr val="FF0000"/>
              </a:solidFill>
              <a:effectLst>
                <a:outerShdw dist="38100" dir="2640000" algn="bl" rotWithShape="0">
                  <a:schemeClr val="accent1"/>
                </a:outerShdw>
              </a:effectLst>
            </a:endParaRPr>
          </a:p>
        </p:txBody>
      </p:sp>
    </p:spTree>
    <p:extLst>
      <p:ext uri="{BB962C8B-B14F-4D97-AF65-F5344CB8AC3E}">
        <p14:creationId xmlns:p14="http://schemas.microsoft.com/office/powerpoint/2010/main" val="3378898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53E98E6D-B036-BB81-4CD8-D4D426B5442A}"/>
              </a:ext>
            </a:extLst>
          </p:cNvPr>
          <p:cNvSpPr txBox="1"/>
          <p:nvPr/>
        </p:nvSpPr>
        <p:spPr>
          <a:xfrm>
            <a:off x="277091" y="147782"/>
            <a:ext cx="11711709" cy="5811078"/>
          </a:xfrm>
          <a:prstGeom prst="rect">
            <a:avLst/>
          </a:prstGeom>
          <a:noFill/>
        </p:spPr>
        <p:txBody>
          <a:bodyPr wrap="square">
            <a:spAutoFit/>
          </a:bodyPr>
          <a:lstStyle/>
          <a:p>
            <a:pPr algn="ctr">
              <a:lnSpc>
                <a:spcPct val="115000"/>
              </a:lnSpc>
              <a:spcAft>
                <a:spcPts val="800"/>
              </a:spcAft>
            </a:pPr>
            <a:r>
              <a:rPr lang="en-US" sz="28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Chuyên</a:t>
            </a:r>
            <a:r>
              <a:rPr lang="en-US" sz="28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b="1" u="sng"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 DỰNG KẾ HOẠCH BÀI DẠY MÔN TOÁN THEO     		HƯỚNG PHÁT TRIỂN NĂNG LỰC HỌC SINH</a:t>
            </a:r>
            <a:endParaRPr lang="en-US" sz="2000" kern="10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1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I.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800" b="1" kern="1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II. </a:t>
            </a:r>
            <a:r>
              <a:rPr lang="en-US" sz="2800" b="1" kern="10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800" b="1" kern="1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dung:</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4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trển</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kern="100" err="1">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800" b="1" kern="10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mj-lt"/>
              <a:buAutoNum type="arabicPeriod"/>
            </a:pP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k</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ỹ năng hướng dẫn, hỗ trợ học sin</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h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tập</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 cá nhân, cặp</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effectLst/>
                <a:latin typeface="Times New Roman" panose="02020603050405020304" pitchFamily="18" charset="0"/>
                <a:ea typeface="Calibri" panose="020F0502020204030204" pitchFamily="34" charset="0"/>
                <a:cs typeface="Times New Roman" panose="02020603050405020304" pitchFamily="18" charset="0"/>
              </a:rPr>
              <a:t>đôi</a:t>
            </a:r>
            <a:r>
              <a:rPr lang="vi-VN" sz="2800" b="1" kern="100" spc="10">
                <a:effectLst/>
                <a:latin typeface="Times New Roman" panose="02020603050405020304" pitchFamily="18" charset="0"/>
                <a:ea typeface="Calibri" panose="020F0502020204030204" pitchFamily="34" charset="0"/>
                <a:cs typeface="Times New Roman" panose="02020603050405020304" pitchFamily="18" charset="0"/>
              </a:rPr>
              <a:t>, nhóm, lớp</a:t>
            </a:r>
            <a:r>
              <a:rPr lang="en-US" sz="2800" b="1"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pP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III.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luận</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lnSpc>
                <a:spcPct val="115000"/>
              </a:lnSpc>
            </a:pP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IV</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minh</a:t>
            </a:r>
            <a:r>
              <a:rPr lang="en-US" sz="2800" b="1" kern="100" spc="1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kern="100" spc="10" err="1">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hoạ</a:t>
            </a:r>
            <a:r>
              <a:rPr lang="en-US" sz="2800" b="1" kern="100" spc="1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075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8CD2F181-1E01-2699-B342-C2A9989431E6}"/>
              </a:ext>
            </a:extLst>
          </p:cNvPr>
          <p:cNvSpPr txBox="1"/>
          <p:nvPr/>
        </p:nvSpPr>
        <p:spPr>
          <a:xfrm>
            <a:off x="0" y="0"/>
            <a:ext cx="12192000" cy="6857455"/>
          </a:xfrm>
          <a:prstGeom prst="rect">
            <a:avLst/>
          </a:prstGeom>
          <a:noFill/>
        </p:spPr>
        <p:txBody>
          <a:bodyPr wrap="square">
            <a:spAutoFit/>
          </a:bodyPr>
          <a:lstStyle/>
          <a:p>
            <a:pPr lvl="0">
              <a:lnSpc>
                <a:spcPct val="115000"/>
              </a:lnSpc>
            </a:pP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2200" b="1" kern="10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kern="10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đầu</a:t>
            </a:r>
            <a:r>
              <a:rPr lang="en-US" sz="2200" b="1" kern="1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625"/>
              </a:spcAft>
            </a:pP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Thông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32/2018/TT-BGDĐT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ngày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26/12/2018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cốt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lõi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quyết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giao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then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chốt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trải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nghiệm</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áp</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nối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đời</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i="1"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i="1"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a:lnSpc>
                <a:spcPct val="115000"/>
              </a:lnSpc>
              <a:spcAft>
                <a:spcPts val="625"/>
              </a:spcAft>
            </a:pP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Để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Chương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phổ</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2018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tiểu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sang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lấy</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trung</a:t>
            </a:r>
            <a:r>
              <a:rPr lang="en-US" sz="2200" kern="100">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ED7D31"/>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tốt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hết</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sức</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200" kern="1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Aft>
                <a:spcPts val="625"/>
              </a:spcAft>
            </a:pP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II. </a:t>
            </a:r>
            <a:r>
              <a:rPr lang="en-US" sz="2200" b="1" kern="10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b="1" kern="1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dung:</a:t>
            </a:r>
            <a:r>
              <a:rPr lang="en-US" sz="2200" b="0"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200" i="1" kern="10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Aft>
                <a:spcPts val="625"/>
              </a:spcAft>
            </a:pPr>
            <a:r>
              <a:rPr lang="en-US" sz="2200" b="0" i="1"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pt-BR" sz="2200" b="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 kế kế hoạch bài dạy theo hướng phát triển năng lực là</a:t>
            </a:r>
            <a:r>
              <a:rPr lang="pt-BR" sz="2200" b="1"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Toán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đổi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mới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với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lĩnh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hội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25"/>
              </a:spcAft>
              <a:buFont typeface="Times New Roman" panose="02020603050405020304" pitchFamily="18" charset="0"/>
              <a:buChar char="-"/>
            </a:pPr>
            <a:endParaRPr lang="en-US" sz="1400" kern="1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020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0A215B4-4339-191A-F6F2-F91B4CD8F8C2}"/>
              </a:ext>
            </a:extLst>
          </p:cNvPr>
          <p:cNvSpPr txBox="1"/>
          <p:nvPr/>
        </p:nvSpPr>
        <p:spPr>
          <a:xfrm>
            <a:off x="93133" y="262326"/>
            <a:ext cx="9935771" cy="6521931"/>
          </a:xfrm>
          <a:prstGeom prst="rect">
            <a:avLst/>
          </a:prstGeom>
          <a:noFill/>
          <a:ln>
            <a:noFill/>
          </a:ln>
        </p:spPr>
        <p:txBody>
          <a:bodyPr wrap="square">
            <a:spAutoFit/>
          </a:bodyPr>
          <a:lstStyle/>
          <a:p>
            <a:pPr marL="342900" lvl="0" indent="-342900" algn="just">
              <a:lnSpc>
                <a:spcPct val="115000"/>
              </a:lnSpc>
              <a:spcAft>
                <a:spcPts val="800"/>
              </a:spcAft>
              <a:buFont typeface="+mj-lt"/>
              <a:buAutoNum type="arabicPeriod"/>
            </a:pP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theo</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1:</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Xác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Qua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Góp</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thành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200" b="1" i="1" spc="10" err="1">
                <a:solidFill>
                  <a:srgbClr val="FF0000"/>
                </a:solidFill>
                <a:effectLst/>
                <a:latin typeface="Times New Roman" panose="02020603050405020304" pitchFamily="18" charset="0"/>
                <a:ea typeface="Times New Roman" panose="02020603050405020304" pitchFamily="18" charset="0"/>
              </a:rPr>
              <a:t>Bước</a:t>
            </a:r>
            <a:r>
              <a:rPr lang="en-US" sz="2200" b="1" i="1" spc="10">
                <a:solidFill>
                  <a:srgbClr val="FF0000"/>
                </a:solidFill>
                <a:effectLst/>
                <a:latin typeface="Times New Roman" panose="02020603050405020304" pitchFamily="18" charset="0"/>
                <a:ea typeface="Times New Roman" panose="02020603050405020304" pitchFamily="18" charset="0"/>
              </a:rPr>
              <a:t> 2: </a:t>
            </a:r>
            <a:r>
              <a:rPr lang="en-US" sz="2200" b="1" i="1" spc="10" err="1">
                <a:solidFill>
                  <a:srgbClr val="FF0000"/>
                </a:solidFill>
                <a:effectLst/>
                <a:latin typeface="Times New Roman" panose="02020603050405020304" pitchFamily="18" charset="0"/>
                <a:ea typeface="Times New Roman" panose="02020603050405020304" pitchFamily="18" charset="0"/>
              </a:rPr>
              <a:t>Xác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định</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chuỗi</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các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hoạt</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động</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và</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mục</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tiêu</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của</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từng</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hoạt</a:t>
            </a:r>
            <a:r>
              <a:rPr lang="en-US" sz="2200" b="1" i="1" spc="10">
                <a:solidFill>
                  <a:srgbClr val="FF0000"/>
                </a:solidFill>
                <a:effectLst/>
                <a:latin typeface="Times New Roman" panose="02020603050405020304" pitchFamily="18" charset="0"/>
                <a:ea typeface="Times New Roman" panose="02020603050405020304" pitchFamily="18" charset="0"/>
              </a:rPr>
              <a:t> </a:t>
            </a:r>
            <a:r>
              <a:rPr lang="en-US" sz="2200" b="1" i="1" spc="10" err="1">
                <a:solidFill>
                  <a:srgbClr val="FF0000"/>
                </a:solidFill>
                <a:effectLst/>
                <a:latin typeface="Times New Roman" panose="02020603050405020304" pitchFamily="18" charset="0"/>
                <a:ea typeface="Times New Roman" panose="02020603050405020304" pitchFamily="18" charset="0"/>
              </a:rPr>
              <a:t>động</a:t>
            </a:r>
            <a:r>
              <a:rPr lang="en-US" sz="2200" b="1" i="1" spc="10">
                <a:solidFill>
                  <a:srgbClr val="FF0000"/>
                </a:solidFill>
                <a:effectLst/>
                <a:latin typeface="Times New Roman" panose="02020603050405020304" pitchFamily="18" charset="0"/>
                <a:ea typeface="Times New Roman" panose="02020603050405020304" pitchFamily="18" charset="0"/>
              </a:rPr>
              <a:t>: </a:t>
            </a:r>
            <a:endParaRPr lang="en-US" sz="2200">
              <a:effectLst/>
              <a:latin typeface="Times New Roman" panose="02020603050405020304" pitchFamily="18" charset="0"/>
              <a:ea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tổ</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gồm</a:t>
            </a:r>
            <a:r>
              <a:rPr lang="en-US" sz="2200" spc="10">
                <a:solidFill>
                  <a:srgbClr val="000000"/>
                </a:solidFill>
                <a:effectLst/>
                <a:latin typeface="Times New Roman" panose="02020603050405020304" pitchFamily="18" charset="0"/>
                <a:ea typeface="Times New Roman" panose="02020603050405020304" pitchFamily="18" charset="0"/>
              </a:rPr>
              <a:t>: (1) </a:t>
            </a:r>
            <a:r>
              <a:rPr lang="en-US" sz="2200" spc="10" err="1">
                <a:solidFill>
                  <a:srgbClr val="000000"/>
                </a:solidFill>
                <a:effectLst/>
                <a:latin typeface="Times New Roman" panose="02020603050405020304" pitchFamily="18" charset="0"/>
                <a:ea typeface="Times New Roman" panose="02020603050405020304" pitchFamily="18" charset="0"/>
              </a:rPr>
              <a:t>Mở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đầu</a:t>
            </a:r>
            <a:r>
              <a:rPr lang="en-US" sz="2200" spc="10">
                <a:solidFill>
                  <a:srgbClr val="000000"/>
                </a:solidFill>
                <a:effectLst/>
                <a:latin typeface="Times New Roman" panose="02020603050405020304" pitchFamily="18" charset="0"/>
                <a:ea typeface="Times New Roman" panose="02020603050405020304" pitchFamily="18" charset="0"/>
              </a:rPr>
              <a:t>/</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vấn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đề</a:t>
            </a:r>
            <a:r>
              <a:rPr lang="en-US" sz="2200" spc="10">
                <a:solidFill>
                  <a:srgbClr val="000000"/>
                </a:solidFill>
                <a:effectLst/>
                <a:latin typeface="Times New Roman" panose="02020603050405020304" pitchFamily="18" charset="0"/>
                <a:ea typeface="Times New Roman" panose="02020603050405020304" pitchFamily="18" charset="0"/>
              </a:rPr>
              <a:t>/</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 (2)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thành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mới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giải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quyết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vấn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đề</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thực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đặt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ra</a:t>
            </a:r>
            <a:r>
              <a:rPr lang="en-US" sz="2200" spc="10">
                <a:solidFill>
                  <a:srgbClr val="000000"/>
                </a:solidFill>
                <a:effectLst/>
                <a:latin typeface="Times New Roman" panose="02020603050405020304" pitchFamily="18" charset="0"/>
                <a:ea typeface="Times New Roman" panose="02020603050405020304" pitchFamily="18" charset="0"/>
              </a:rPr>
              <a:t> – (3) </a:t>
            </a:r>
            <a:r>
              <a:rPr lang="en-US" sz="2200" spc="10" err="1">
                <a:solidFill>
                  <a:srgbClr val="000000"/>
                </a:solidFill>
                <a:effectLst/>
                <a:latin typeface="Times New Roman" panose="02020603050405020304" pitchFamily="18" charset="0"/>
                <a:ea typeface="Times New Roman" panose="02020603050405020304" pitchFamily="18" charset="0"/>
              </a:rPr>
              <a:t>Luyện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 (4) </a:t>
            </a:r>
            <a:r>
              <a:rPr lang="en-US" sz="2200" spc="10" err="1">
                <a:solidFill>
                  <a:srgbClr val="000000"/>
                </a:solidFill>
                <a:effectLst/>
                <a:latin typeface="Times New Roman" panose="02020603050405020304" pitchFamily="18" charset="0"/>
                <a:ea typeface="Times New Roman" panose="02020603050405020304" pitchFamily="18" charset="0"/>
              </a:rPr>
              <a:t>Vận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dụng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Tùy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thuộc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kiểu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linh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trong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việc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yêu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bước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hướng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kĩ</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án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yêu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Tùy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thuộc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thời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phân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bố</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cho</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cả</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nghiệm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khó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nhiệm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HS, </a:t>
            </a:r>
            <a:r>
              <a:rPr lang="en-US" sz="2200" spc="10" err="1">
                <a:solidFill>
                  <a:srgbClr val="000000"/>
                </a:solidFill>
                <a:effectLst/>
                <a:latin typeface="Times New Roman" panose="02020603050405020304" pitchFamily="18" charset="0"/>
                <a:ea typeface="Times New Roman" panose="02020603050405020304" pitchFamily="18" charset="0"/>
              </a:rPr>
              <a:t>điều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sở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chất</a:t>
            </a:r>
            <a:r>
              <a:rPr lang="en-US" sz="2200" spc="10">
                <a:solidFill>
                  <a:srgbClr val="000000"/>
                </a:solidFill>
                <a:effectLst/>
                <a:latin typeface="Times New Roman" panose="02020603050405020304" pitchFamily="18" charset="0"/>
                <a:ea typeface="Times New Roman" panose="02020603050405020304" pitchFamily="18" charset="0"/>
              </a:rPr>
              <a:t>…GV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kiến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thời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lượng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ứng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của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từng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2396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A41C0BC2-FDB7-099F-BD3A-EC72BC4AB772}"/>
              </a:ext>
            </a:extLst>
          </p:cNvPr>
          <p:cNvSpPr txBox="1"/>
          <p:nvPr/>
        </p:nvSpPr>
        <p:spPr>
          <a:xfrm>
            <a:off x="360218" y="314036"/>
            <a:ext cx="11508509" cy="6003823"/>
          </a:xfrm>
          <a:prstGeom prst="rect">
            <a:avLst/>
          </a:prstGeom>
          <a:noFill/>
        </p:spPr>
        <p:txBody>
          <a:bodyPr wrap="square">
            <a:spAutoFit/>
          </a:bodyPr>
          <a:lstStyle/>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3: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Xây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cụ</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pP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Việc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xây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cụ</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dựa</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trên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sở</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đã</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chuỗi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định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hướng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pháp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kỹ</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thuật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dạy</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phương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án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đánh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giá</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Mỗi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học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cần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được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Mục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tiêu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hoạt</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động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nội</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sản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phẩm</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và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cách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tổ</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chức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Nội</a:t>
            </a:r>
            <a:r>
              <a:rPr lang="en-US" sz="2200" spc="10">
                <a:solidFill>
                  <a:srgbClr val="000000"/>
                </a:solidFill>
                <a:effectLst/>
                <a:latin typeface="Times New Roman" panose="02020603050405020304" pitchFamily="18" charset="0"/>
                <a:ea typeface="Times New Roman" panose="02020603050405020304" pitchFamily="18" charset="0"/>
              </a:rPr>
              <a:t> dung” </a:t>
            </a:r>
            <a:r>
              <a:rPr lang="en-US" sz="2200" spc="10" err="1">
                <a:solidFill>
                  <a:srgbClr val="000000"/>
                </a:solidFill>
                <a:effectLst/>
                <a:latin typeface="Times New Roman" panose="02020603050405020304" pitchFamily="18" charset="0"/>
                <a:ea typeface="Times New Roman" panose="02020603050405020304" pitchFamily="18" charset="0"/>
              </a:rPr>
              <a:t>có</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thể</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là</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câu</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hỏi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bài</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tập</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xử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lí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tình</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huống</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thực</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hiện</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thí</a:t>
            </a:r>
            <a:r>
              <a:rPr lang="en-US" sz="2200" spc="10">
                <a:solidFill>
                  <a:srgbClr val="000000"/>
                </a:solidFill>
                <a:effectLst/>
                <a:latin typeface="Times New Roman" panose="02020603050405020304" pitchFamily="18" charset="0"/>
                <a:ea typeface="Times New Roman" panose="02020603050405020304" pitchFamily="18" charset="0"/>
              </a:rPr>
              <a:t> </a:t>
            </a:r>
            <a:r>
              <a:rPr lang="en-US" sz="2200" spc="10" err="1">
                <a:solidFill>
                  <a:srgbClr val="000000"/>
                </a:solidFill>
                <a:effectLst/>
                <a:latin typeface="Times New Roman" panose="02020603050405020304" pitchFamily="18" charset="0"/>
                <a:ea typeface="Times New Roman" panose="02020603050405020304" pitchFamily="18" charset="0"/>
              </a:rPr>
              <a:t>nghiệm</a:t>
            </a:r>
            <a:r>
              <a:rPr lang="en-US" sz="2200" spc="10">
                <a:solidFill>
                  <a:srgbClr val="000000"/>
                </a:solidFill>
                <a:effectLst/>
                <a:latin typeface="Times New Roman" panose="02020603050405020304" pitchFamily="18" charset="0"/>
                <a:ea typeface="Times New Roman" panose="02020603050405020304" pitchFamily="18" charset="0"/>
              </a:rPr>
              <a:t>, … </a:t>
            </a:r>
            <a:r>
              <a:rPr lang="en-US" sz="2200" spc="10" err="1">
                <a:solidFill>
                  <a:srgbClr val="313131"/>
                </a:solidFill>
                <a:effectLst/>
                <a:latin typeface="Times New Roman" panose="02020603050405020304" pitchFamily="18" charset="0"/>
                <a:ea typeface="Times New Roman" panose="02020603050405020304" pitchFamily="18" charset="0"/>
              </a:rPr>
              <a:t>có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dụng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huy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kiến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kĩ</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năng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nghiệm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thao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duy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hành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từ</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đó</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ra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quả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câu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tương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với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nội</a:t>
            </a:r>
            <a:r>
              <a:rPr lang="en-US" sz="2200" spc="10">
                <a:solidFill>
                  <a:srgbClr val="313131"/>
                </a:solidFill>
                <a:effectLst/>
                <a:latin typeface="Times New Roman" panose="02020603050405020304" pitchFamily="18" charset="0"/>
                <a:ea typeface="Times New Roman" panose="02020603050405020304" pitchFamily="18" charset="0"/>
              </a:rPr>
              <a:t> dung” do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biên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soạn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căn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cứ</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hướng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hướng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thảo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đánh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quả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Đồng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chính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vấn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đề</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chốt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sau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mỗi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Sản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phẩm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tương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thích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đáp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ứng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mục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tiêu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dạy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Khi </a:t>
            </a:r>
            <a:r>
              <a:rPr lang="en-US" sz="2200" spc="10" err="1">
                <a:solidFill>
                  <a:srgbClr val="313131"/>
                </a:solidFill>
                <a:effectLst/>
                <a:latin typeface="Times New Roman" panose="02020603050405020304" pitchFamily="18" charset="0"/>
                <a:ea typeface="Times New Roman" panose="02020603050405020304" pitchFamily="18" charset="0"/>
              </a:rPr>
              <a:t>thiết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kế</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tiến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trình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tổ</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dạy</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không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cần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nêu</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lời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nói</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tập</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trung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mô</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tả</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rõ</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cụ</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thể</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của</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viên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và</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sinh</a:t>
            </a:r>
            <a:r>
              <a:rPr lang="en-US" sz="2200" spc="10">
                <a:solidFill>
                  <a:srgbClr val="313131"/>
                </a:solidFill>
                <a:effectLst/>
                <a:latin typeface="Times New Roman" panose="02020603050405020304" pitchFamily="18" charset="0"/>
                <a:ea typeface="Times New Roman" panose="02020603050405020304" pitchFamily="18" charset="0"/>
              </a:rPr>
              <a:t> qua </a:t>
            </a:r>
            <a:r>
              <a:rPr lang="en-US" sz="2200" spc="10" err="1">
                <a:solidFill>
                  <a:srgbClr val="313131"/>
                </a:solidFill>
                <a:effectLst/>
                <a:latin typeface="Times New Roman" panose="02020603050405020304" pitchFamily="18" charset="0"/>
                <a:ea typeface="Times New Roman" panose="02020603050405020304" pitchFamily="18" charset="0"/>
              </a:rPr>
              <a:t>các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bước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tổ</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chức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một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hoạt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động</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học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gồm</a:t>
            </a:r>
            <a:r>
              <a:rPr lang="en-US" sz="2200" spc="10">
                <a:solidFill>
                  <a:srgbClr val="313131"/>
                </a:solidFill>
                <a:effectLst/>
                <a:latin typeface="Times New Roman" panose="02020603050405020304" pitchFamily="18" charset="0"/>
                <a:ea typeface="Times New Roman" panose="02020603050405020304" pitchFamily="18" charset="0"/>
              </a:rPr>
              <a:t>: (1) </a:t>
            </a:r>
            <a:r>
              <a:rPr lang="en-US" sz="2200" spc="10" err="1">
                <a:solidFill>
                  <a:srgbClr val="313131"/>
                </a:solidFill>
                <a:effectLst/>
                <a:latin typeface="Times New Roman" panose="02020603050405020304" pitchFamily="18" charset="0"/>
                <a:ea typeface="Times New Roman" panose="02020603050405020304" pitchFamily="18" charset="0"/>
              </a:rPr>
              <a:t>Chuyển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giao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(2) </a:t>
            </a:r>
            <a:r>
              <a:rPr lang="en-US" sz="2200" spc="10" err="1">
                <a:solidFill>
                  <a:srgbClr val="313131"/>
                </a:solidFill>
                <a:effectLst/>
                <a:latin typeface="Times New Roman" panose="02020603050405020304" pitchFamily="18" charset="0"/>
                <a:ea typeface="Times New Roman" panose="02020603050405020304" pitchFamily="18" charset="0"/>
              </a:rPr>
              <a:t>Thực</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hiện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nhiệm</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vụ</a:t>
            </a:r>
            <a:r>
              <a:rPr lang="en-US" sz="2200" spc="10">
                <a:solidFill>
                  <a:srgbClr val="313131"/>
                </a:solidFill>
                <a:effectLst/>
                <a:latin typeface="Times New Roman" panose="02020603050405020304" pitchFamily="18" charset="0"/>
                <a:ea typeface="Times New Roman" panose="02020603050405020304" pitchFamily="18" charset="0"/>
              </a:rPr>
              <a:t>; (3) </a:t>
            </a:r>
            <a:r>
              <a:rPr lang="en-US" sz="2200" spc="10" err="1">
                <a:solidFill>
                  <a:srgbClr val="313131"/>
                </a:solidFill>
                <a:effectLst/>
                <a:latin typeface="Times New Roman" panose="02020603050405020304" pitchFamily="18" charset="0"/>
                <a:ea typeface="Times New Roman" panose="02020603050405020304" pitchFamily="18" charset="0"/>
              </a:rPr>
              <a:t>Báo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cáo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thảo</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(4) </a:t>
            </a:r>
            <a:r>
              <a:rPr lang="en-US" sz="2200" spc="10" err="1">
                <a:solidFill>
                  <a:srgbClr val="313131"/>
                </a:solidFill>
                <a:effectLst/>
                <a:latin typeface="Times New Roman" panose="02020603050405020304" pitchFamily="18" charset="0"/>
                <a:ea typeface="Times New Roman" panose="02020603050405020304" pitchFamily="18" charset="0"/>
              </a:rPr>
              <a:t>Kết</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luận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nhận</a:t>
            </a:r>
            <a:r>
              <a:rPr lang="en-US" sz="2200" spc="10">
                <a:solidFill>
                  <a:srgbClr val="313131"/>
                </a:solidFill>
                <a:effectLst/>
                <a:latin typeface="Times New Roman" panose="02020603050405020304" pitchFamily="18" charset="0"/>
                <a:ea typeface="Times New Roman" panose="02020603050405020304" pitchFamily="18" charset="0"/>
              </a:rPr>
              <a:t> </a:t>
            </a:r>
            <a:r>
              <a:rPr lang="en-US" sz="2200" spc="10" err="1">
                <a:solidFill>
                  <a:srgbClr val="313131"/>
                </a:solidFill>
                <a:effectLst/>
                <a:latin typeface="Times New Roman" panose="02020603050405020304" pitchFamily="18" charset="0"/>
                <a:ea typeface="Times New Roman" panose="02020603050405020304" pitchFamily="18" charset="0"/>
              </a:rPr>
              <a:t>định</a:t>
            </a:r>
            <a:r>
              <a:rPr lang="en-US" sz="2200" spc="10">
                <a:solidFill>
                  <a:srgbClr val="313131"/>
                </a:solidFill>
                <a:effectLst/>
                <a:latin typeface="Times New Roman" panose="02020603050405020304" pitchFamily="18" charset="0"/>
                <a:ea typeface="Times New Roman" panose="02020603050405020304" pitchFamily="18" charset="0"/>
              </a:rPr>
              <a:t>.</a:t>
            </a:r>
            <a:endParaRPr lang="en-US" sz="2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263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BC23D9F5-0230-A469-109B-45D6DCD97539}"/>
              </a:ext>
            </a:extLst>
          </p:cNvPr>
          <p:cNvSpPr txBox="1"/>
          <p:nvPr/>
        </p:nvSpPr>
        <p:spPr>
          <a:xfrm>
            <a:off x="267855" y="253271"/>
            <a:ext cx="9328727" cy="5225148"/>
          </a:xfrm>
          <a:prstGeom prst="rect">
            <a:avLst/>
          </a:prstGeom>
          <a:noFill/>
        </p:spPr>
        <p:txBody>
          <a:bodyPr wrap="square">
            <a:spAutoFit/>
          </a:bodyPr>
          <a:lstStyle/>
          <a:p>
            <a:pPr algn="just">
              <a:lnSpc>
                <a:spcPct val="115000"/>
              </a:lnSpc>
              <a:spcAft>
                <a:spcPts val="800"/>
              </a:spcAft>
            </a:pP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Bước</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4: Hoàn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thiện</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b="1" i="1" kern="100" spc="1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b="1" i="1" kern="100" spc="1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800"/>
              </a:spcAft>
            </a:pP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Sau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khi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tiến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hành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bao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phủ</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đầy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đủ</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việc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phân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phối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tổng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thời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lượng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đã</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lý</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chưa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cũng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xem</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xét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chuỗi</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pháp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tiện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từng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phù</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liên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phòng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hợp</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cần</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thiết</a:t>
            </a:r>
            <a:r>
              <a:rPr lang="en-US" sz="2200" kern="100" spc="1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Căn cứ vào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giá</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xác định xem cần phải điều chỉnh, bổ sung những gì về mục tiêu, nội dung, câu lệnh, hình thức học (logo),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động</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cụ</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đánh giá, sử dụng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 Nếu thay đổi </a:t>
            </a:r>
            <a:r>
              <a:rPr lang="en-US" sz="2200" kern="100" spc="10" err="1">
                <a:effectLst/>
                <a:latin typeface="Times New Roman" panose="02020603050405020304" pitchFamily="18" charset="0"/>
                <a:ea typeface="Calibri" panose="020F0502020204030204" pitchFamily="34" charset="0"/>
                <a:cs typeface="Times New Roman" panose="02020603050405020304" pitchFamily="18" charset="0"/>
              </a:rPr>
              <a:t>bổ</a:t>
            </a:r>
            <a:r>
              <a:rPr lang="en-US" sz="2200" kern="100" spc="10">
                <a:effectLst/>
                <a:latin typeface="Times New Roman" panose="02020603050405020304" pitchFamily="18" charset="0"/>
                <a:ea typeface="Calibri" panose="020F0502020204030204" pitchFamily="34" charset="0"/>
                <a:cs typeface="Times New Roman" panose="02020603050405020304" pitchFamily="18" charset="0"/>
              </a:rPr>
              <a:t> sung </a:t>
            </a:r>
            <a:r>
              <a:rPr lang="vi-VN" sz="2200" kern="100" spc="10">
                <a:effectLst/>
                <a:latin typeface="Times New Roman" panose="02020603050405020304" pitchFamily="18" charset="0"/>
                <a:ea typeface="Calibri" panose="020F0502020204030204" pitchFamily="34" charset="0"/>
                <a:cs typeface="Times New Roman" panose="02020603050405020304" pitchFamily="18" charset="0"/>
              </a:rPr>
              <a:t>thì thay đổi như thế nào? Căn cứ của sự thay đổi đó là gì ?</a:t>
            </a:r>
            <a:endParaRPr lang="en-US" sz="2200" kern="1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38004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BC3BA1D4-0336-63DC-5FAD-9BC29EF64990}"/>
              </a:ext>
            </a:extLst>
          </p:cNvPr>
          <p:cNvSpPr txBox="1"/>
          <p:nvPr/>
        </p:nvSpPr>
        <p:spPr>
          <a:xfrm>
            <a:off x="135468" y="452580"/>
            <a:ext cx="9441152" cy="6201698"/>
          </a:xfrm>
          <a:prstGeom prst="rect">
            <a:avLst/>
          </a:prstGeom>
          <a:noFill/>
        </p:spPr>
        <p:txBody>
          <a:bodyPr wrap="square">
            <a:spAutoFit/>
          </a:bodyPr>
          <a:lstStyle/>
          <a:p>
            <a:pPr algn="just">
              <a:spcAft>
                <a:spcPts val="625"/>
              </a:spcAft>
            </a:pP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Cấu</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trúc</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môn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spc="7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b="1" kern="100" spc="7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spc="7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Khởi</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endParaRPr lang="en-US" sz="22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thiết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môi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trọng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tâm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lồng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tùy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ổ</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dùng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thiệu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(bao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gồm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bước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Trò</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phương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25"/>
              </a:spcAft>
            </a:pPr>
            <a:r>
              <a:rPr lang="en-US" sz="2200" i="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265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47F4C371-A78A-9FD3-7B90-F6A0FBDEB540}"/>
              </a:ext>
            </a:extLst>
          </p:cNvPr>
          <p:cNvSpPr txBox="1"/>
          <p:nvPr/>
        </p:nvSpPr>
        <p:spPr>
          <a:xfrm>
            <a:off x="1" y="350983"/>
            <a:ext cx="9781310" cy="5661165"/>
          </a:xfrm>
          <a:prstGeom prst="rect">
            <a:avLst/>
          </a:prstGeom>
          <a:noFill/>
        </p:spPr>
        <p:txBody>
          <a:bodyPr wrap="square">
            <a:spAutoFit/>
          </a:bodyPr>
          <a:lstStyle/>
          <a:p>
            <a:pPr algn="just">
              <a:lnSpc>
                <a:spcPct val="115000"/>
              </a:lnSpc>
              <a:spcAft>
                <a:spcPts val="625"/>
              </a:spcAft>
            </a:pP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b="1"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nắm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bắt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luyện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huống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lệnh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4: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Vận</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kern="1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200" b="1" kern="1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Mục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yếu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em</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gắn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thích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ứng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xây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dựng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anh</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chị</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cha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mẹ</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bè</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khác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nhau</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25"/>
              </a:spcAft>
            </a:pP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GV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hướng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dẫn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endParaRPr lang="en-US" sz="2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89280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697</TotalTime>
  <Words>2475</Words>
  <Application>Microsoft Office PowerPoint</Application>
  <PresentationFormat>Custom</PresentationFormat>
  <Paragraphs>284</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Facet</vt:lpstr>
      <vt:lpstr>Clip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 CÁC HOẠT ĐỘNG DẠY - HỌC CHỦ YẾU: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CHUYÊN ĐỀ: MÔN HOẠT ĐỘNG TRẢI NGHIỆM: KHỐI LỚP 1</dc:title>
  <dc:creator>pc</dc:creator>
  <cp:lastModifiedBy>Windows User</cp:lastModifiedBy>
  <cp:revision>112</cp:revision>
  <dcterms:created xsi:type="dcterms:W3CDTF">2023-11-16T12:09:25Z</dcterms:created>
  <dcterms:modified xsi:type="dcterms:W3CDTF">2025-03-17T07:25:26Z</dcterms:modified>
</cp:coreProperties>
</file>