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9" r:id="rId5"/>
    <p:sldId id="270" r:id="rId6"/>
    <p:sldId id="259" r:id="rId7"/>
    <p:sldId id="260" r:id="rId8"/>
    <p:sldId id="271" r:id="rId9"/>
    <p:sldId id="273" r:id="rId10"/>
    <p:sldId id="306" r:id="rId11"/>
    <p:sldId id="272" r:id="rId12"/>
    <p:sldId id="274" r:id="rId13"/>
    <p:sldId id="307" r:id="rId14"/>
    <p:sldId id="308" r:id="rId15"/>
    <p:sldId id="309" r:id="rId16"/>
    <p:sldId id="310" r:id="rId17"/>
    <p:sldId id="311" r:id="rId18"/>
    <p:sldId id="261" r:id="rId19"/>
    <p:sldId id="262" r:id="rId20"/>
    <p:sldId id="277" r:id="rId21"/>
    <p:sldId id="312" r:id="rId22"/>
    <p:sldId id="279" r:id="rId23"/>
    <p:sldId id="313" r:id="rId24"/>
    <p:sldId id="314" r:id="rId25"/>
    <p:sldId id="280" r:id="rId26"/>
    <p:sldId id="315" r:id="rId27"/>
    <p:sldId id="316" r:id="rId28"/>
    <p:sldId id="291" r:id="rId29"/>
    <p:sldId id="317" r:id="rId30"/>
    <p:sldId id="292" r:id="rId31"/>
    <p:sldId id="318" r:id="rId32"/>
    <p:sldId id="319" r:id="rId33"/>
    <p:sldId id="320" r:id="rId34"/>
    <p:sldId id="321" r:id="rId35"/>
    <p:sldId id="322" r:id="rId36"/>
    <p:sldId id="323" r:id="rId37"/>
    <p:sldId id="326" r:id="rId38"/>
    <p:sldId id="327" r:id="rId39"/>
    <p:sldId id="267" r:id="rId40"/>
    <p:sldId id="263" r:id="rId41"/>
    <p:sldId id="299" r:id="rId42"/>
    <p:sldId id="300" r:id="rId43"/>
    <p:sldId id="325" r:id="rId44"/>
    <p:sldId id="264" r:id="rId45"/>
    <p:sldId id="266" r:id="rId46"/>
    <p:sldId id="305" r:id="rId47"/>
    <p:sldId id="265" r:id="rId48"/>
    <p:sldId id="26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png"/><Relationship Id="rId7" Type="http://schemas.openxmlformats.org/officeDocument/2006/relationships/image" Target="../media/image22.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42.sv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56/" TargetMode="External"/><Relationship Id="rId2" Type="http://schemas.openxmlformats.org/officeDocument/2006/relationships/image" Target="../media/image4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3/"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74.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svg"/></Relationships>
</file>

<file path=ppt/slides/_rels/slide44.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8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60.svg"/><Relationship Id="rId4" Type="http://schemas.openxmlformats.org/officeDocument/2006/relationships/image" Target="../media/image91.sv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97.jpg"/><Relationship Id="rId1" Type="http://schemas.openxmlformats.org/officeDocument/2006/relationships/slideLayout" Target="../slideLayouts/slideLayout1.xml"/><Relationship Id="rId6" Type="http://schemas.openxmlformats.org/officeDocument/2006/relationships/image" Target="../media/image99.png"/><Relationship Id="rId5" Type="http://schemas.microsoft.com/office/2007/relationships/hdphoto" Target="../media/hdphoto3.wdp"/><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dao-duc-4/1/392/54/"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164B-B6AE-3135-F662-A85C4AF56523}"/>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AB94FF0-AF3B-F352-D638-7DF4A1DF6226}"/>
              </a:ext>
            </a:extLst>
          </p:cNvPr>
          <p:cNvSpPr txBox="1">
            <a:spLocks/>
          </p:cNvSpPr>
          <p:nvPr/>
        </p:nvSpPr>
        <p:spPr>
          <a:xfrm>
            <a:off x="1468548" y="3836967"/>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1</a:t>
            </a:r>
            <a:r>
              <a:rPr lang="vi-VN" sz="6000" b="1" dirty="0">
                <a:solidFill>
                  <a:srgbClr val="FF0000"/>
                </a:solidFill>
                <a:latin typeface="UTM Avo" panose="02040603050506020204" pitchFamily="18" charset="0"/>
              </a:rPr>
              <a:t>. Em quý trọng đồng tiền</a:t>
            </a:r>
            <a:endParaRPr lang="en-US" sz="6000" b="1" dirty="0">
              <a:solidFill>
                <a:srgbClr val="FF0000"/>
              </a:solidFill>
              <a:latin typeface="UTM Avo" panose="02040603050506020204" pitchFamily="18" charset="0"/>
            </a:endParaRPr>
          </a:p>
          <a:p>
            <a:pPr>
              <a:lnSpc>
                <a:spcPct val="100000"/>
              </a:lnSpc>
              <a:spcBef>
                <a:spcPts val="0"/>
              </a:spcBef>
            </a:pPr>
            <a:r>
              <a:rPr lang="en-US" sz="6000" b="1" dirty="0">
                <a:solidFill>
                  <a:srgbClr val="FF0000"/>
                </a:solidFill>
                <a:latin typeface="UTM Avo" panose="02040603050506020204" pitchFamily="18" charset="0"/>
              </a:rPr>
              <a:t>GV: </a:t>
            </a:r>
            <a:r>
              <a:rPr lang="en-US" sz="6000" b="1" dirty="0" err="1">
                <a:solidFill>
                  <a:srgbClr val="FF0000"/>
                </a:solidFill>
                <a:latin typeface="UTM Avo" panose="02040603050506020204" pitchFamily="18" charset="0"/>
              </a:rPr>
              <a:t>Nguyễn</a:t>
            </a:r>
            <a:r>
              <a:rPr lang="en-US" sz="6000" b="1" dirty="0">
                <a:solidFill>
                  <a:srgbClr val="FF0000"/>
                </a:solidFill>
                <a:latin typeface="UTM Avo" panose="02040603050506020204" pitchFamily="18" charset="0"/>
              </a:rPr>
              <a:t> Lâm Oanh</a:t>
            </a:r>
          </a:p>
        </p:txBody>
      </p:sp>
      <p:sp>
        <p:nvSpPr>
          <p:cNvPr id="7" name="TextBox 6">
            <a:extLst>
              <a:ext uri="{FF2B5EF4-FFF2-40B4-BE49-F238E27FC236}">
                <a16:creationId xmlns:a16="http://schemas.microsoft.com/office/drawing/2014/main" id="{1ABDA1A7-5021-69D7-EE5F-F4FDF0B06101}"/>
              </a:ext>
            </a:extLst>
          </p:cNvPr>
          <p:cNvSpPr txBox="1"/>
          <p:nvPr/>
        </p:nvSpPr>
        <p:spPr>
          <a:xfrm>
            <a:off x="671838" y="1396118"/>
            <a:ext cx="1049662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TRƯỜNG</a:t>
            </a:r>
            <a:r>
              <a:rPr kumimoji="0" lang="en-US" sz="5400" b="1" i="0" u="none" strike="noStrike" kern="1200" cap="none" spc="0" normalizeH="0" noProof="0" dirty="0">
                <a:ln>
                  <a:noFill/>
                </a:ln>
                <a:solidFill>
                  <a:srgbClr val="002060"/>
                </a:solidFill>
                <a:effectLst/>
                <a:uLnTx/>
                <a:uFillTx/>
                <a:latin typeface="UTM Avo" panose="02040603050506020204" pitchFamily="18" charset="0"/>
                <a:ea typeface="+mj-ea"/>
                <a:cs typeface="+mj-cs"/>
              </a:rPr>
              <a:t> TH </a:t>
            </a:r>
            <a:r>
              <a:rPr kumimoji="0" lang="en-US" sz="5400" b="1" i="0" u="none" strike="noStrike" kern="1200" cap="none" spc="0" normalizeH="0" noProof="0">
                <a:ln>
                  <a:noFill/>
                </a:ln>
                <a:solidFill>
                  <a:srgbClr val="002060"/>
                </a:solidFill>
                <a:effectLst/>
                <a:uLnTx/>
                <a:uFillTx/>
                <a:latin typeface="UTM Avo" panose="02040603050506020204" pitchFamily="18" charset="0"/>
                <a:ea typeface="+mj-ea"/>
                <a:cs typeface="+mj-cs"/>
              </a:rPr>
              <a:t>NHƠN LÝ</a:t>
            </a:r>
            <a:endParaRPr kumimoji="0" lang="en-US" sz="5400" b="1" i="0" u="none" strike="noStrike" kern="1200" cap="none" spc="0" normalizeH="0" noProof="0" dirty="0">
              <a:ln>
                <a:noFill/>
              </a:ln>
              <a:solidFill>
                <a:srgbClr val="002060"/>
              </a:solidFill>
              <a:effectLst/>
              <a:uLnTx/>
              <a:uFillTx/>
              <a:latin typeface="UTM Avo" panose="02040603050506020204" pitchFamily="18" charset="0"/>
              <a:ea typeface="+mj-ea"/>
              <a:cs typeface="+mj-cs"/>
            </a:endParaRPr>
          </a:p>
          <a:p>
            <a:pPr marL="0" marR="0" lvl="0" indent="0" algn="ctr" defTabSz="914400" rtl="0" eaLnBrk="1" fontAlgn="auto" latinLnBrk="0" hangingPunct="1">
              <a:spcBef>
                <a:spcPct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1E375-0403-F197-52E1-EAD5067BC4B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FCC2A55-0ABF-8107-07ED-4B05256BFC9B}"/>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3039392-68A3-2558-074B-3AA6210EEE23}"/>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D1BD19D1-19F3-BAE2-F374-073E49FC1EF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D4A5B2B-C628-5C8B-B92C-925F90C213A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B15A3F9-D0C6-A624-B8BA-8CA9A9E1679D}"/>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933CAA8C-3BF8-FE3A-C61A-CFEBD8C87DC6}"/>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74BBDFE2-8D3E-E522-D85C-5F20C442A7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7" name="TextBox 16">
            <a:extLst>
              <a:ext uri="{FF2B5EF4-FFF2-40B4-BE49-F238E27FC236}">
                <a16:creationId xmlns:a16="http://schemas.microsoft.com/office/drawing/2014/main" id="{F6795A36-1AC9-5DD9-43BD-7CFBD39E6970}"/>
              </a:ext>
            </a:extLst>
          </p:cNvPr>
          <p:cNvSpPr txBox="1"/>
          <p:nvPr/>
        </p:nvSpPr>
        <p:spPr>
          <a:xfrm>
            <a:off x="3114552" y="5524839"/>
            <a:ext cx="5954791" cy="599972"/>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phục vụ nhu cầu giải trí</a:t>
            </a:r>
          </a:p>
        </p:txBody>
      </p:sp>
      <p:pic>
        <p:nvPicPr>
          <p:cNvPr id="20" name="Picture 19">
            <a:extLst>
              <a:ext uri="{FF2B5EF4-FFF2-40B4-BE49-F238E27FC236}">
                <a16:creationId xmlns:a16="http://schemas.microsoft.com/office/drawing/2014/main" id="{3EC3BBD3-3DD7-C1E9-4985-64650D57C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62" t="46168" r="26177" b="-179"/>
          <a:stretch/>
        </p:blipFill>
        <p:spPr>
          <a:xfrm>
            <a:off x="3185174" y="2936771"/>
            <a:ext cx="5813545" cy="2729590"/>
          </a:xfrm>
          <a:prstGeom prst="rect">
            <a:avLst/>
          </a:prstGeom>
        </p:spPr>
      </p:pic>
    </p:spTree>
    <p:extLst>
      <p:ext uri="{BB962C8B-B14F-4D97-AF65-F5344CB8AC3E}">
        <p14:creationId xmlns:p14="http://schemas.microsoft.com/office/powerpoint/2010/main" val="19916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AE17DB5-BE3C-1984-54E5-38166CD53175}"/>
              </a:ext>
            </a:extLst>
          </p:cNvPr>
          <p:cNvGrpSpPr/>
          <p:nvPr/>
        </p:nvGrpSpPr>
        <p:grpSpPr>
          <a:xfrm>
            <a:off x="2049177" y="2244738"/>
            <a:ext cx="8093646" cy="1212363"/>
            <a:chOff x="4384450" y="2100156"/>
            <a:chExt cx="12140469" cy="1818545"/>
          </a:xfrm>
        </p:grpSpPr>
        <p:sp>
          <p:nvSpPr>
            <p:cNvPr id="19" name="Speech Bubble: Rectangle with Corners Rounded 18">
              <a:extLst>
                <a:ext uri="{FF2B5EF4-FFF2-40B4-BE49-F238E27FC236}">
                  <a16:creationId xmlns:a16="http://schemas.microsoft.com/office/drawing/2014/main" id="{7EE4528D-61CE-8487-D7D4-7FB137CFAFBC}"/>
                </a:ext>
              </a:extLst>
            </p:cNvPr>
            <p:cNvSpPr/>
            <p:nvPr/>
          </p:nvSpPr>
          <p:spPr>
            <a:xfrm>
              <a:off x="4384450" y="2100156"/>
              <a:ext cx="10633662" cy="1818545"/>
            </a:xfrm>
            <a:prstGeom prst="wedgeRoundRectCallout">
              <a:avLst>
                <a:gd name="adj1" fmla="val -26405"/>
                <a:gd name="adj2" fmla="val 46900"/>
                <a:gd name="adj3" fmla="val 16667"/>
              </a:avLst>
            </a:prstGeom>
            <a:solidFill>
              <a:srgbClr val="FFF7DD"/>
            </a:solidFill>
            <a:ln w="38100" cap="flat" cmpd="sng" algn="ctr">
              <a:solidFill>
                <a:srgbClr val="FFC000"/>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Làm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việc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theo</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(4 HS):</a:t>
              </a:r>
              <a:r>
                <a:rPr kumimoji="0" lang="en-US" sz="2400" b="0"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thông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tin </a:t>
              </a:r>
              <a:r>
                <a:rPr kumimoji="0" lang="en-US" sz="2400" b="0" i="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(SHS – tr.55)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lời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câu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hỏi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descr="Shape&#10;&#10;Description automatically generated">
              <a:extLst>
                <a:ext uri="{FF2B5EF4-FFF2-40B4-BE49-F238E27FC236}">
                  <a16:creationId xmlns:a16="http://schemas.microsoft.com/office/drawing/2014/main" id="{F62DB528-E453-102C-D7F7-EE5913FDA36B}"/>
                </a:ext>
              </a:extLst>
            </p:cNvPr>
            <p:cNvPicPr>
              <a:picLocks noChangeAspect="1"/>
            </p:cNvPicPr>
            <p:nvPr/>
          </p:nvPicPr>
          <p:blipFill>
            <a:blip r:embed="rId3" cstate="print">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14372887" y="2370078"/>
              <a:ext cx="2152032" cy="1434687"/>
            </a:xfrm>
            <a:prstGeom prst="rect">
              <a:avLst/>
            </a:prstGeom>
          </p:spPr>
        </p:pic>
      </p:grpSp>
      <p:sp>
        <p:nvSpPr>
          <p:cNvPr id="22" name="Freeform 7">
            <a:extLst>
              <a:ext uri="{FF2B5EF4-FFF2-40B4-BE49-F238E27FC236}">
                <a16:creationId xmlns:a16="http://schemas.microsoft.com/office/drawing/2014/main" id="{AA46840D-BA8F-6E32-5A85-C9183336C049}"/>
              </a:ext>
            </a:extLst>
          </p:cNvPr>
          <p:cNvSpPr/>
          <p:nvPr/>
        </p:nvSpPr>
        <p:spPr>
          <a:xfrm>
            <a:off x="1223567" y="4050482"/>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Theo em, đâu là những khó khăn của người lao động khi kiếm tiền?</a:t>
            </a:r>
          </a:p>
        </p:txBody>
      </p:sp>
      <p:sp>
        <p:nvSpPr>
          <p:cNvPr id="25" name="Freeform 7">
            <a:extLst>
              <a:ext uri="{FF2B5EF4-FFF2-40B4-BE49-F238E27FC236}">
                <a16:creationId xmlns:a16="http://schemas.microsoft.com/office/drawing/2014/main" id="{7A424092-661C-BA9F-572F-98102F999619}"/>
              </a:ext>
            </a:extLst>
          </p:cNvPr>
          <p:cNvSpPr/>
          <p:nvPr/>
        </p:nvSpPr>
        <p:spPr>
          <a:xfrm>
            <a:off x="6296322" y="4075928"/>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sao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p>
        </p:txBody>
      </p:sp>
      <p:grpSp>
        <p:nvGrpSpPr>
          <p:cNvPr id="27" name="Group 26">
            <a:extLst>
              <a:ext uri="{FF2B5EF4-FFF2-40B4-BE49-F238E27FC236}">
                <a16:creationId xmlns:a16="http://schemas.microsoft.com/office/drawing/2014/main" id="{0AE432A3-6095-0890-2F51-15D609DD1846}"/>
              </a:ext>
            </a:extLst>
          </p:cNvPr>
          <p:cNvGrpSpPr/>
          <p:nvPr/>
        </p:nvGrpSpPr>
        <p:grpSpPr>
          <a:xfrm>
            <a:off x="5307050" y="5562855"/>
            <a:ext cx="1177257" cy="1063987"/>
            <a:chOff x="2064711" y="4457504"/>
            <a:chExt cx="4672068" cy="4800796"/>
          </a:xfrm>
        </p:grpSpPr>
        <p:sp>
          <p:nvSpPr>
            <p:cNvPr id="28" name="Freeform 5">
              <a:extLst>
                <a:ext uri="{FF2B5EF4-FFF2-40B4-BE49-F238E27FC236}">
                  <a16:creationId xmlns:a16="http://schemas.microsoft.com/office/drawing/2014/main" id="{596FA82C-629F-8B8C-4932-8B0F79AF0EA1}"/>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9" name="Freeform 9">
              <a:extLst>
                <a:ext uri="{FF2B5EF4-FFF2-40B4-BE49-F238E27FC236}">
                  <a16:creationId xmlns:a16="http://schemas.microsoft.com/office/drawing/2014/main" id="{526747E7-AE63-E8B5-F902-6E532BC6881B}"/>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0" name="Freeform 10">
              <a:extLst>
                <a:ext uri="{FF2B5EF4-FFF2-40B4-BE49-F238E27FC236}">
                  <a16:creationId xmlns:a16="http://schemas.microsoft.com/office/drawing/2014/main" id="{28B130EE-7CC3-0D3C-AE2B-7C7B8A0B2F3C}"/>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6">
            <a:extLst>
              <a:ext uri="{FF2B5EF4-FFF2-40B4-BE49-F238E27FC236}">
                <a16:creationId xmlns:a16="http://schemas.microsoft.com/office/drawing/2014/main" id="{D0EC6486-5314-11CF-1BE6-BBDBBCC90781}"/>
              </a:ext>
            </a:extLst>
          </p:cNvPr>
          <p:cNvSpPr txBox="1"/>
          <p:nvPr/>
        </p:nvSpPr>
        <p:spPr>
          <a:xfrm>
            <a:off x="1666056" y="1510324"/>
            <a:ext cx="8859888" cy="482055"/>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THÔNG TIN VÀ TRẢ LỜI CÂU HỎI</a:t>
            </a:r>
          </a:p>
        </p:txBody>
      </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sp>
        <p:nvSpPr>
          <p:cNvPr id="4" name="Freeform 17">
            <a:extLst>
              <a:ext uri="{FF2B5EF4-FFF2-40B4-BE49-F238E27FC236}">
                <a16:creationId xmlns:a16="http://schemas.microsoft.com/office/drawing/2014/main" id="{F584E6AB-B51D-E7DB-125E-05EAE5EFA1C4}"/>
              </a:ext>
            </a:extLst>
          </p:cNvPr>
          <p:cNvSpPr/>
          <p:nvPr/>
        </p:nvSpPr>
        <p:spPr>
          <a:xfrm rot="-1889443">
            <a:off x="11319990" y="5853674"/>
            <a:ext cx="808897" cy="819038"/>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14" name="Rounded Rectangle 19">
            <a:extLst>
              <a:ext uri="{FF2B5EF4-FFF2-40B4-BE49-F238E27FC236}">
                <a16:creationId xmlns:a16="http://schemas.microsoft.com/office/drawing/2014/main" id="{289EA4C2-CD47-FBA9-0D7D-9E60DDDF1F00}"/>
              </a:ext>
            </a:extLst>
          </p:cNvPr>
          <p:cNvSpPr/>
          <p:nvPr/>
        </p:nvSpPr>
        <p:spPr>
          <a:xfrm>
            <a:off x="5613332" y="3614699"/>
            <a:ext cx="5651406" cy="1272003"/>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Tiêu hao cơ bắp làm ảnh hưởng đến sức khỏe thể chất</a:t>
            </a:r>
            <a:endParaRPr lang="en-US" sz="2400" kern="0" dirty="0">
              <a:solidFill>
                <a:prstClr val="black"/>
              </a:solidFill>
              <a:latin typeface="UTM Avo" panose="02040603050506020204" pitchFamily="18" charset="0"/>
              <a:cs typeface="Arial" panose="020B0604020202020204" pitchFamily="34" charset="0"/>
            </a:endParaRPr>
          </a:p>
        </p:txBody>
      </p:sp>
      <p:sp>
        <p:nvSpPr>
          <p:cNvPr id="15" name="Rounded Rectangle 23">
            <a:extLst>
              <a:ext uri="{FF2B5EF4-FFF2-40B4-BE49-F238E27FC236}">
                <a16:creationId xmlns:a16="http://schemas.microsoft.com/office/drawing/2014/main" id="{363E5B6A-EB28-CD9E-1439-971978514FFF}"/>
              </a:ext>
            </a:extLst>
          </p:cNvPr>
          <p:cNvSpPr/>
          <p:nvPr/>
        </p:nvSpPr>
        <p:spPr>
          <a:xfrm>
            <a:off x="5654620" y="5215884"/>
            <a:ext cx="5662767"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Tiêu hao năng lượng thần kinh làm ảnh hưởng đến sức khỏe tinh thần</a:t>
            </a:r>
            <a:endParaRPr lang="en-US" sz="2400" kern="0" dirty="0">
              <a:solidFill>
                <a:prstClr val="black"/>
              </a:solidFill>
              <a:latin typeface="UTM Avo" panose="02040603050506020204" pitchFamily="18" charset="0"/>
              <a:cs typeface="Arial" panose="020B0604020202020204" pitchFamily="34" charset="0"/>
            </a:endParaRPr>
          </a:p>
        </p:txBody>
      </p:sp>
      <p:sp>
        <p:nvSpPr>
          <p:cNvPr id="16" name="Rounded Rectangle 19">
            <a:extLst>
              <a:ext uri="{FF2B5EF4-FFF2-40B4-BE49-F238E27FC236}">
                <a16:creationId xmlns:a16="http://schemas.microsoft.com/office/drawing/2014/main" id="{B537135D-946E-2037-9700-B16B42A46D80}"/>
              </a:ext>
            </a:extLst>
          </p:cNvPr>
          <p:cNvSpPr/>
          <p:nvPr/>
        </p:nvSpPr>
        <p:spPr>
          <a:xfrm>
            <a:off x="5604953" y="2013514"/>
            <a:ext cx="5693681"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Làm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việc</a:t>
            </a:r>
            <a:r>
              <a:rPr lang="en-US" sz="2400" kern="0" dirty="0">
                <a:solidFill>
                  <a:prstClr val="black"/>
                </a:solidFill>
                <a:latin typeface="UTM Avo" panose="02040603050506020204" pitchFamily="18" charset="0"/>
                <a:cs typeface="Arial" panose="020B0604020202020204" pitchFamily="34" charset="0"/>
              </a:rPr>
              <a:t> ở </a:t>
            </a:r>
            <a:r>
              <a:rPr lang="en-US" sz="2400" kern="0" dirty="0" err="1">
                <a:solidFill>
                  <a:prstClr val="black"/>
                </a:solidFill>
                <a:latin typeface="UTM Avo" panose="02040603050506020204" pitchFamily="18" charset="0"/>
                <a:cs typeface="Arial" panose="020B0604020202020204" pitchFamily="34" charset="0"/>
              </a:rPr>
              <a:t>thời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tiết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nóng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bức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A720F067-F981-E855-EB85-8202A7E6BDC3}"/>
              </a:ext>
            </a:extLst>
          </p:cNvPr>
          <p:cNvGrpSpPr/>
          <p:nvPr/>
        </p:nvGrpSpPr>
        <p:grpSpPr>
          <a:xfrm rot="16200000">
            <a:off x="4593968" y="3254944"/>
            <a:ext cx="1625599" cy="439861"/>
            <a:chOff x="6498137" y="3625822"/>
            <a:chExt cx="558104" cy="973671"/>
          </a:xfrm>
        </p:grpSpPr>
        <p:cxnSp>
          <p:nvCxnSpPr>
            <p:cNvPr id="18" name="Straight Connector 17">
              <a:extLst>
                <a:ext uri="{FF2B5EF4-FFF2-40B4-BE49-F238E27FC236}">
                  <a16:creationId xmlns:a16="http://schemas.microsoft.com/office/drawing/2014/main" id="{22F11057-5A12-0DD1-CF3F-0AEC2A6D4BD0}"/>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19" name="Straight Connector 18">
              <a:extLst>
                <a:ext uri="{FF2B5EF4-FFF2-40B4-BE49-F238E27FC236}">
                  <a16:creationId xmlns:a16="http://schemas.microsoft.com/office/drawing/2014/main" id="{3FA28D8C-BD9A-B2FF-8BAA-92FFE5CF6FDE}"/>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0" name="Group 19">
            <a:extLst>
              <a:ext uri="{FF2B5EF4-FFF2-40B4-BE49-F238E27FC236}">
                <a16:creationId xmlns:a16="http://schemas.microsoft.com/office/drawing/2014/main" id="{4333E426-CFC5-1DAF-E4B2-6BB3EAF13B76}"/>
              </a:ext>
            </a:extLst>
          </p:cNvPr>
          <p:cNvGrpSpPr/>
          <p:nvPr/>
        </p:nvGrpSpPr>
        <p:grpSpPr>
          <a:xfrm rot="16200000" flipH="1">
            <a:off x="3874939" y="3973975"/>
            <a:ext cx="3063659" cy="439861"/>
            <a:chOff x="6498137" y="3625822"/>
            <a:chExt cx="558104" cy="973671"/>
          </a:xfrm>
        </p:grpSpPr>
        <p:cxnSp>
          <p:nvCxnSpPr>
            <p:cNvPr id="21" name="Straight Connector 20">
              <a:extLst>
                <a:ext uri="{FF2B5EF4-FFF2-40B4-BE49-F238E27FC236}">
                  <a16:creationId xmlns:a16="http://schemas.microsoft.com/office/drawing/2014/main" id="{226E88FF-B561-5433-6B68-30AA5E9281D7}"/>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2" name="Straight Connector 21">
              <a:extLst>
                <a:ext uri="{FF2B5EF4-FFF2-40B4-BE49-F238E27FC236}">
                  <a16:creationId xmlns:a16="http://schemas.microsoft.com/office/drawing/2014/main" id="{C8EAA926-CE14-24AE-78C4-2178A818A61C}"/>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3" name="Group 22">
            <a:extLst>
              <a:ext uri="{FF2B5EF4-FFF2-40B4-BE49-F238E27FC236}">
                <a16:creationId xmlns:a16="http://schemas.microsoft.com/office/drawing/2014/main" id="{D8934F98-7B3B-BB8A-4D37-DF141E6AA9DF}"/>
              </a:ext>
            </a:extLst>
          </p:cNvPr>
          <p:cNvGrpSpPr/>
          <p:nvPr/>
        </p:nvGrpSpPr>
        <p:grpSpPr>
          <a:xfrm rot="16200000">
            <a:off x="4364963" y="4905538"/>
            <a:ext cx="2083610" cy="439862"/>
            <a:chOff x="6498137" y="3625822"/>
            <a:chExt cx="558104" cy="973671"/>
          </a:xfrm>
        </p:grpSpPr>
        <p:cxnSp>
          <p:nvCxnSpPr>
            <p:cNvPr id="24" name="Straight Connector 23">
              <a:extLst>
                <a:ext uri="{FF2B5EF4-FFF2-40B4-BE49-F238E27FC236}">
                  <a16:creationId xmlns:a16="http://schemas.microsoft.com/office/drawing/2014/main" id="{617B5D54-3F9C-E5B9-5908-FC5C394151EF}"/>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5" name="Straight Connector 24">
              <a:extLst>
                <a:ext uri="{FF2B5EF4-FFF2-40B4-BE49-F238E27FC236}">
                  <a16:creationId xmlns:a16="http://schemas.microsoft.com/office/drawing/2014/main" id="{9F0FE2D1-9959-1A8E-4D5D-574D93080DC0}"/>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6" name="Group 25">
            <a:extLst>
              <a:ext uri="{FF2B5EF4-FFF2-40B4-BE49-F238E27FC236}">
                <a16:creationId xmlns:a16="http://schemas.microsoft.com/office/drawing/2014/main" id="{EE107C98-1EA4-6D62-DE56-89E99C91FE97}"/>
              </a:ext>
            </a:extLst>
          </p:cNvPr>
          <p:cNvGrpSpPr/>
          <p:nvPr/>
        </p:nvGrpSpPr>
        <p:grpSpPr>
          <a:xfrm>
            <a:off x="261325" y="1755619"/>
            <a:ext cx="4186852" cy="2577207"/>
            <a:chOff x="-1215693" y="2151777"/>
            <a:chExt cx="6280278" cy="3865811"/>
          </a:xfrm>
        </p:grpSpPr>
        <p:sp>
          <p:nvSpPr>
            <p:cNvPr id="27" name="Line Callout 1 (Border and Accent Bar) 3">
              <a:extLst>
                <a:ext uri="{FF2B5EF4-FFF2-40B4-BE49-F238E27FC236}">
                  <a16:creationId xmlns:a16="http://schemas.microsoft.com/office/drawing/2014/main" id="{EA471087-1B6E-C9C7-EEC7-C969384634CE}"/>
                </a:ext>
              </a:extLst>
            </p:cNvPr>
            <p:cNvSpPr/>
            <p:nvPr/>
          </p:nvSpPr>
          <p:spPr>
            <a:xfrm>
              <a:off x="-1215693" y="2765670"/>
              <a:ext cx="6280278" cy="3251918"/>
            </a:xfrm>
            <a:prstGeom prst="roundRect">
              <a:avLst/>
            </a:prstGeom>
            <a:solidFill>
              <a:srgbClr val="FFF7DD"/>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Những khó khăn của người lao động khi kiếm tiền</a:t>
              </a:r>
            </a:p>
          </p:txBody>
        </p:sp>
        <p:pic>
          <p:nvPicPr>
            <p:cNvPr id="28" name="Picture 2">
              <a:extLst>
                <a:ext uri="{FF2B5EF4-FFF2-40B4-BE49-F238E27FC236}">
                  <a16:creationId xmlns:a16="http://schemas.microsoft.com/office/drawing/2014/main" id="{34703F75-C7D2-1ED1-4CD0-7ADAF0660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53" y="2151777"/>
              <a:ext cx="752586" cy="773686"/>
            </a:xfrm>
            <a:prstGeom prst="rect">
              <a:avLst/>
            </a:prstGeom>
          </p:spPr>
        </p:pic>
      </p:grpSp>
      <p:pic>
        <p:nvPicPr>
          <p:cNvPr id="29" name="Picture 28" descr="A person sitting on a pile of money&#10;&#10;Description automatically generated">
            <a:extLst>
              <a:ext uri="{FF2B5EF4-FFF2-40B4-BE49-F238E27FC236}">
                <a16:creationId xmlns:a16="http://schemas.microsoft.com/office/drawing/2014/main" id="{EB2600A2-F454-A3DA-0D1C-EA73EFE09B79}"/>
              </a:ext>
            </a:extLst>
          </p:cNvPr>
          <p:cNvPicPr>
            <a:picLocks noChangeAspect="1"/>
          </p:cNvPicPr>
          <p:nvPr/>
        </p:nvPicPr>
        <p:blipFill rotWithShape="1">
          <a:blip r:embed="rId7">
            <a:extLst>
              <a:ext uri="{28A0092B-C50C-407E-A947-70E740481C1C}">
                <a14:useLocalDpi xmlns:a14="http://schemas.microsoft.com/office/drawing/2010/main" val="0"/>
              </a:ext>
            </a:extLst>
          </a:blip>
          <a:srcRect l="13048" t="14332" r="8552" b="20043"/>
          <a:stretch/>
        </p:blipFill>
        <p:spPr>
          <a:xfrm>
            <a:off x="828917" y="4504598"/>
            <a:ext cx="2983139" cy="2497068"/>
          </a:xfrm>
          <a:prstGeom prst="rect">
            <a:avLst/>
          </a:prstGeom>
        </p:spPr>
      </p:pic>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49DA3DE7-FB88-BB74-517D-FC68A64222FA}"/>
              </a:ext>
            </a:extLst>
          </p:cNvPr>
          <p:cNvSpPr/>
          <p:nvPr/>
        </p:nvSpPr>
        <p:spPr>
          <a:xfrm>
            <a:off x="609600" y="2617805"/>
            <a:ext cx="5188875"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Đồng tiền do người lao động vất vả làm ra.</a:t>
            </a:r>
          </a:p>
        </p:txBody>
      </p:sp>
      <p:sp>
        <p:nvSpPr>
          <p:cNvPr id="3" name="Rectangle: Rounded Corners 2">
            <a:extLst>
              <a:ext uri="{FF2B5EF4-FFF2-40B4-BE49-F238E27FC236}">
                <a16:creationId xmlns:a16="http://schemas.microsoft.com/office/drawing/2014/main" id="{E1B70612-ADBE-CFEE-F462-B626845BA485}"/>
              </a:ext>
            </a:extLst>
          </p:cNvPr>
          <p:cNvSpPr/>
          <p:nvPr/>
        </p:nvSpPr>
        <p:spPr>
          <a:xfrm>
            <a:off x="6095999" y="2617805"/>
            <a:ext cx="5486400"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Quý trọng đồng tiền cũng là quý trọng công sức của người khác.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0E624D6E-2077-0856-B1DA-B3DC976AF160}"/>
              </a:ext>
            </a:extLst>
          </p:cNvPr>
          <p:cNvGrpSpPr/>
          <p:nvPr/>
        </p:nvGrpSpPr>
        <p:grpSpPr>
          <a:xfrm>
            <a:off x="0" y="1607284"/>
            <a:ext cx="8167991" cy="943583"/>
            <a:chOff x="47763" y="1736345"/>
            <a:chExt cx="12251987" cy="1415375"/>
          </a:xfrm>
        </p:grpSpPr>
        <p:sp>
          <p:nvSpPr>
            <p:cNvPr id="6" name="Rectangle 5">
              <a:extLst>
                <a:ext uri="{FF2B5EF4-FFF2-40B4-BE49-F238E27FC236}">
                  <a16:creationId xmlns:a16="http://schemas.microsoft.com/office/drawing/2014/main" id="{CDEACABC-26F9-0162-E97F-6FF3EF0FD228}"/>
                </a:ext>
              </a:extLst>
            </p:cNvPr>
            <p:cNvSpPr/>
            <p:nvPr/>
          </p:nvSpPr>
          <p:spPr>
            <a:xfrm>
              <a:off x="47763" y="1915475"/>
              <a:ext cx="11544300" cy="1135838"/>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cs typeface="Arial" panose="020B0604020202020204" pitchFamily="34" charset="0"/>
                </a:rPr>
                <a:t>Câu</a:t>
              </a:r>
              <a:r>
                <a:rPr lang="en-US" sz="2400" b="1" kern="0" dirty="0">
                  <a:solidFill>
                    <a:prstClr val="black"/>
                  </a:solidFill>
                  <a:latin typeface="UTM Avo" panose="02040603050506020204" pitchFamily="18" charset="0"/>
                  <a:cs typeface="Arial" panose="020B0604020202020204" pitchFamily="34" charset="0"/>
                </a:rPr>
                <a:t> b: </a:t>
              </a:r>
              <a:r>
                <a:rPr lang="en-US" sz="2400" kern="0" dirty="0" err="1">
                  <a:solidFill>
                    <a:prstClr val="black"/>
                  </a:solidFill>
                  <a:latin typeface="UTM Avo" panose="02040603050506020204" pitchFamily="18" charset="0"/>
                  <a:cs typeface="Arial" panose="020B0604020202020204" pitchFamily="34" charset="0"/>
                </a:rPr>
                <a:t>Lí</a:t>
              </a:r>
              <a:r>
                <a:rPr lang="en-US" sz="2400" kern="0" dirty="0">
                  <a:solidFill>
                    <a:prstClr val="black"/>
                  </a:solidFill>
                  <a:latin typeface="UTM Avo" panose="02040603050506020204" pitchFamily="18" charset="0"/>
                  <a:cs typeface="Arial" panose="020B0604020202020204" pitchFamily="34" charset="0"/>
                </a:rPr>
                <a:t> do </a:t>
              </a:r>
              <a:r>
                <a:rPr lang="en-US" sz="2400" kern="0" dirty="0" err="1">
                  <a:solidFill>
                    <a:prstClr val="black"/>
                  </a:solidFill>
                  <a:latin typeface="UTM Avo" panose="02040603050506020204" pitchFamily="18" charset="0"/>
                  <a:cs typeface="Arial" panose="020B0604020202020204" pitchFamily="34" charset="0"/>
                </a:rPr>
                <a:t>phải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quý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trọng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đồng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tiền</a:t>
              </a:r>
              <a:r>
                <a:rPr lang="en-US" sz="2400" kern="0" dirty="0">
                  <a:solidFill>
                    <a:prstClr val="black"/>
                  </a:solidFill>
                  <a:latin typeface="UTM Avo" panose="02040603050506020204" pitchFamily="18" charset="0"/>
                  <a:cs typeface="Arial" panose="020B0604020202020204" pitchFamily="34" charset="0"/>
                </a:rPr>
                <a:t>:</a:t>
              </a:r>
            </a:p>
          </p:txBody>
        </p:sp>
        <p:pic>
          <p:nvPicPr>
            <p:cNvPr id="7" name="Picture 6" descr="Icon&#10;&#10;Description automatically generated">
              <a:extLst>
                <a:ext uri="{FF2B5EF4-FFF2-40B4-BE49-F238E27FC236}">
                  <a16:creationId xmlns:a16="http://schemas.microsoft.com/office/drawing/2014/main" id="{6029B787-D22C-6C9E-1901-1D91C4A73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375" y="1736345"/>
              <a:ext cx="1415375" cy="1415375"/>
            </a:xfrm>
            <a:prstGeom prst="rect">
              <a:avLst/>
            </a:prstGeom>
          </p:spPr>
        </p:pic>
      </p:grpSp>
      <p:pic>
        <p:nvPicPr>
          <p:cNvPr id="8" name="Picture 2" descr="Thu nhập thụ động là gì? Cách tạo ra tiền ngay cả khi bạn không làm việc">
            <a:extLst>
              <a:ext uri="{FF2B5EF4-FFF2-40B4-BE49-F238E27FC236}">
                <a16:creationId xmlns:a16="http://schemas.microsoft.com/office/drawing/2014/main" id="{8CF049C7-CFD4-8577-026F-CA1B6B9F9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4372836"/>
            <a:ext cx="3098800"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Bài học quý giá mà giới siêu giàu dạy con cái về tiền bạc | VOV.VN">
            <a:extLst>
              <a:ext uri="{FF2B5EF4-FFF2-40B4-BE49-F238E27FC236}">
                <a16:creationId xmlns:a16="http://schemas.microsoft.com/office/drawing/2014/main" id="{6D2E81DD-F5F0-5CC5-66EE-B9784C0691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03" y="4409938"/>
            <a:ext cx="3402896"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QUAN SÁT TRANH VÀ THỰC HIỆN THEO YÊU CẦU</a:t>
            </a:r>
            <a:endParaRPr lang="en-US" sz="2400" b="1" dirty="0">
              <a:solidFill>
                <a:prstClr val="black"/>
              </a:solidFill>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248D4BC-510B-8751-1D9E-B5D3E2241181}"/>
              </a:ext>
            </a:extLst>
          </p:cNvPr>
          <p:cNvGrpSpPr/>
          <p:nvPr/>
        </p:nvGrpSpPr>
        <p:grpSpPr>
          <a:xfrm>
            <a:off x="405407" y="2180573"/>
            <a:ext cx="11381185" cy="1248427"/>
            <a:chOff x="685800" y="606730"/>
            <a:chExt cx="17071777" cy="1872641"/>
          </a:xfrm>
        </p:grpSpPr>
        <p:sp>
          <p:nvSpPr>
            <p:cNvPr id="7" name="TextBox 6">
              <a:extLst>
                <a:ext uri="{FF2B5EF4-FFF2-40B4-BE49-F238E27FC236}">
                  <a16:creationId xmlns:a16="http://schemas.microsoft.com/office/drawing/2014/main" id="{F73C6496-A6B2-4683-51F3-3A5EC8196305}"/>
                </a:ext>
              </a:extLst>
            </p:cNvPr>
            <p:cNvSpPr txBox="1"/>
            <p:nvPr/>
          </p:nvSpPr>
          <p:spPr>
            <a:xfrm>
              <a:off x="2895598" y="606730"/>
              <a:ext cx="14861979" cy="1872641"/>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yêu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cầu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Lựa</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chọn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hình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ảnh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phù</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hợp</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với</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bảo</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quản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kiệm</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tiền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8" name="Picture 8">
              <a:extLst>
                <a:ext uri="{FF2B5EF4-FFF2-40B4-BE49-F238E27FC236}">
                  <a16:creationId xmlns:a16="http://schemas.microsoft.com/office/drawing/2014/main" id="{811056D5-7372-5D56-0259-FA9E88ACE7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800100"/>
              <a:ext cx="2012957" cy="1632325"/>
            </a:xfrm>
            <a:prstGeom prst="rect">
              <a:avLst/>
            </a:prstGeom>
          </p:spPr>
        </p:pic>
      </p:grpSp>
      <p:pic>
        <p:nvPicPr>
          <p:cNvPr id="13" name="Picture 12">
            <a:extLst>
              <a:ext uri="{FF2B5EF4-FFF2-40B4-BE49-F238E27FC236}">
                <a16:creationId xmlns:a16="http://schemas.microsoft.com/office/drawing/2014/main" id="{61D3D360-CC2B-7D8D-9F76-DB37DDA33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 y="3759141"/>
            <a:ext cx="12192000" cy="2747066"/>
          </a:xfrm>
          <a:prstGeom prst="rect">
            <a:avLst/>
          </a:prstGeom>
        </p:spPr>
      </p:pic>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93E59A-180B-F763-0505-EF4DEC506426}"/>
              </a:ext>
            </a:extLst>
          </p:cNvPr>
          <p:cNvGrpSpPr/>
          <p:nvPr/>
        </p:nvGrpSpPr>
        <p:grpSpPr>
          <a:xfrm>
            <a:off x="3897634" y="609600"/>
            <a:ext cx="5055917" cy="774700"/>
            <a:chOff x="4834930" y="84191"/>
            <a:chExt cx="7359542" cy="807573"/>
          </a:xfrm>
        </p:grpSpPr>
        <p:sp>
          <p:nvSpPr>
            <p:cNvPr id="3" name="Round Same Side Corner Rectangle 11">
              <a:extLst>
                <a:ext uri="{FF2B5EF4-FFF2-40B4-BE49-F238E27FC236}">
                  <a16:creationId xmlns:a16="http://schemas.microsoft.com/office/drawing/2014/main" id="{F9952C96-E86B-3313-059E-2CCC5EAF5BD4}"/>
                </a:ext>
              </a:extLst>
            </p:cNvPr>
            <p:cNvSpPr/>
            <p:nvPr/>
          </p:nvSpPr>
          <p:spPr>
            <a:xfrm flipV="1">
              <a:off x="4834930" y="84191"/>
              <a:ext cx="7359542" cy="807573"/>
            </a:xfrm>
            <a:prstGeom prst="round2SameRect">
              <a:avLst>
                <a:gd name="adj1" fmla="val 37720"/>
                <a:gd name="adj2" fmla="val 0"/>
              </a:avLst>
            </a:prstGeom>
            <a:solidFill>
              <a:srgbClr val="4BACC6">
                <a:lumMod val="75000"/>
              </a:srgbClr>
            </a:solidFill>
            <a:ln w="25400" cap="flat" cmpd="sng" algn="ctr">
              <a:solidFill>
                <a:srgbClr val="4BACC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A10C94-5B42-1C33-BBB4-5CB20B644FED}"/>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B8C28B47-4968-4934-3185-DF0F3508E19A}"/>
              </a:ext>
            </a:extLst>
          </p:cNvPr>
          <p:cNvGrpSpPr/>
          <p:nvPr/>
        </p:nvGrpSpPr>
        <p:grpSpPr>
          <a:xfrm>
            <a:off x="0" y="1476796"/>
            <a:ext cx="10201678" cy="1124451"/>
            <a:chOff x="0" y="1619512"/>
            <a:chExt cx="15302517" cy="1686677"/>
          </a:xfrm>
        </p:grpSpPr>
        <p:sp>
          <p:nvSpPr>
            <p:cNvPr id="9" name="Rectangle 8">
              <a:extLst>
                <a:ext uri="{FF2B5EF4-FFF2-40B4-BE49-F238E27FC236}">
                  <a16:creationId xmlns:a16="http://schemas.microsoft.com/office/drawing/2014/main" id="{8779B76C-A97F-29EB-8234-4A8E5AC028C0}"/>
                </a:ext>
              </a:extLst>
            </p:cNvPr>
            <p:cNvSpPr/>
            <p:nvPr/>
          </p:nvSpPr>
          <p:spPr>
            <a:xfrm>
              <a:off x="0" y="2077162"/>
              <a:ext cx="14535150" cy="95178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Hình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ảnh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phù</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tiết</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kiệm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0" name="Freeform 7">
              <a:extLst>
                <a:ext uri="{FF2B5EF4-FFF2-40B4-BE49-F238E27FC236}">
                  <a16:creationId xmlns:a16="http://schemas.microsoft.com/office/drawing/2014/main" id="{59048641-F8E6-D225-C4EB-B8E6B60D7291}"/>
                </a:ext>
              </a:extLst>
            </p:cNvPr>
            <p:cNvSpPr/>
            <p:nvPr/>
          </p:nvSpPr>
          <p:spPr>
            <a:xfrm>
              <a:off x="14159517" y="1619512"/>
              <a:ext cx="1143000" cy="1686677"/>
            </a:xfrm>
            <a:custGeom>
              <a:avLst/>
              <a:gdLst/>
              <a:ahLst/>
              <a:cxnLst/>
              <a:rect l="l" t="t" r="r" b="b"/>
              <a:pathLst>
                <a:path w="3432304" h="5243798">
                  <a:moveTo>
                    <a:pt x="0" y="0"/>
                  </a:moveTo>
                  <a:lnTo>
                    <a:pt x="3432305" y="0"/>
                  </a:lnTo>
                  <a:lnTo>
                    <a:pt x="3432305" y="5243798"/>
                  </a:lnTo>
                  <a:lnTo>
                    <a:pt x="0" y="5243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11" name="TextBox 10">
            <a:extLst>
              <a:ext uri="{FF2B5EF4-FFF2-40B4-BE49-F238E27FC236}">
                <a16:creationId xmlns:a16="http://schemas.microsoft.com/office/drawing/2014/main" id="{5BE1472C-FECA-98D6-AF2C-8BE8FA21828B}"/>
              </a:ext>
            </a:extLst>
          </p:cNvPr>
          <p:cNvSpPr txBox="1"/>
          <p:nvPr/>
        </p:nvSpPr>
        <p:spPr>
          <a:xfrm>
            <a:off x="2369781" y="6050568"/>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1</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ACFB300-2A6D-6AF4-AAD6-D82D600C7F6C}"/>
              </a:ext>
            </a:extLst>
          </p:cNvPr>
          <p:cNvSpPr txBox="1"/>
          <p:nvPr/>
        </p:nvSpPr>
        <p:spPr>
          <a:xfrm>
            <a:off x="7848844" y="6007340"/>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4</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678402B-432E-0E09-8D14-D8E922BE4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500" y="2541216"/>
            <a:ext cx="9321800" cy="3466124"/>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71A81A-72B0-C527-18E7-B80FBACA4D2C}"/>
            </a:ext>
          </a:extLst>
        </p:cNvPr>
        <p:cNvGrpSpPr/>
        <p:nvPr/>
      </p:nvGrpSpPr>
      <p:grpSpPr>
        <a:xfrm>
          <a:off x="0" y="0"/>
          <a:ext cx="0" cy="0"/>
          <a:chOff x="0" y="0"/>
          <a:chExt cx="0" cy="0"/>
        </a:xfrm>
      </p:grpSpPr>
      <p:sp>
        <p:nvSpPr>
          <p:cNvPr id="14" name="Freeform 6">
            <a:extLst>
              <a:ext uri="{FF2B5EF4-FFF2-40B4-BE49-F238E27FC236}">
                <a16:creationId xmlns:a16="http://schemas.microsoft.com/office/drawing/2014/main" id="{9F961649-BFAC-B84B-C16A-5196CA8B99CA}"/>
              </a:ext>
            </a:extLst>
          </p:cNvPr>
          <p:cNvSpPr/>
          <p:nvPr/>
        </p:nvSpPr>
        <p:spPr>
          <a:xfrm>
            <a:off x="1819121" y="1442011"/>
            <a:ext cx="8553758" cy="456516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rgbClr val="C0504D">
                  <a:shade val="45000"/>
                  <a:satMod val="135000"/>
                </a:srgb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5" name="TextBox 11">
            <a:extLst>
              <a:ext uri="{FF2B5EF4-FFF2-40B4-BE49-F238E27FC236}">
                <a16:creationId xmlns:a16="http://schemas.microsoft.com/office/drawing/2014/main" id="{E0F9D778-15DB-4F89-0821-A2202A8B663B}"/>
              </a:ext>
            </a:extLst>
          </p:cNvPr>
          <p:cNvSpPr txBox="1"/>
          <p:nvPr/>
        </p:nvSpPr>
        <p:spPr>
          <a:xfrm>
            <a:off x="3269028" y="2500508"/>
            <a:ext cx="5911778" cy="1856983"/>
          </a:xfrm>
          <a:prstGeom prst="rect">
            <a:avLst/>
          </a:prstGeom>
        </p:spPr>
        <p:txBody>
          <a:bodyPr wrap="square" lIns="0" tIns="0" rIns="0" bIns="0" rtlCol="0" anchor="t">
            <a:spAutoFit/>
          </a:bodyPr>
          <a:lstStyle/>
          <a:p>
            <a:pPr algn="ctr" defTabSz="609539">
              <a:lnSpc>
                <a:spcPct val="150000"/>
              </a:lnSpc>
              <a:spcBef>
                <a:spcPct val="0"/>
              </a:spcBef>
            </a:pPr>
            <a:r>
              <a:rPr lang="en-US" sz="2800" b="1" dirty="0" err="1">
                <a:solidFill>
                  <a:prstClr val="black"/>
                </a:solidFill>
                <a:latin typeface="UTM Avo" panose="02040603050506020204" pitchFamily="18" charset="0"/>
                <a:cs typeface="Arial" panose="020B0604020202020204" pitchFamily="34" charset="0"/>
              </a:rPr>
              <a:t>Câu</a:t>
            </a:r>
            <a:r>
              <a:rPr lang="en-US" sz="2800" b="1" dirty="0">
                <a:solidFill>
                  <a:prstClr val="black"/>
                </a:solidFill>
                <a:latin typeface="UTM Avo" panose="02040603050506020204" pitchFamily="18" charset="0"/>
                <a:cs typeface="Arial" panose="020B0604020202020204" pitchFamily="34" charset="0"/>
              </a:rPr>
              <a:t> b:</a:t>
            </a:r>
          </a:p>
          <a:p>
            <a:pPr algn="ctr" defTabSz="609539">
              <a:lnSpc>
                <a:spcPct val="150000"/>
              </a:lnSpc>
              <a:spcBef>
                <a:spcPct val="0"/>
              </a:spcBef>
            </a:pPr>
            <a:r>
              <a:rPr lang="en-US" sz="2800" dirty="0">
                <a:solidFill>
                  <a:prstClr val="black"/>
                </a:solidFill>
                <a:latin typeface="UTM Avo" panose="02040603050506020204" pitchFamily="18" charset="0"/>
                <a:cs typeface="Arial" panose="020B0604020202020204" pitchFamily="34" charset="0"/>
              </a:rPr>
              <a:t>Em </a:t>
            </a:r>
            <a:r>
              <a:rPr lang="en-US" sz="2800" dirty="0" err="1">
                <a:solidFill>
                  <a:prstClr val="black"/>
                </a:solidFill>
                <a:latin typeface="UTM Avo" panose="02040603050506020204" pitchFamily="18" charset="0"/>
                <a:cs typeface="Arial" panose="020B0604020202020204" pitchFamily="34" charset="0"/>
              </a:rPr>
              <a:t>hãy</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thêm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cách</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khác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để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bảo</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quản</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tiết</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kiệm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tiền</a:t>
            </a:r>
            <a:r>
              <a:rPr lang="en-US" sz="2800" dirty="0">
                <a:solidFill>
                  <a:prstClr val="black"/>
                </a:solidFill>
                <a:latin typeface="UTM Avo" panose="02040603050506020204" pitchFamily="18" charset="0"/>
                <a:cs typeface="Arial" panose="020B0604020202020204" pitchFamily="34" charset="0"/>
              </a:rPr>
              <a:t>.</a:t>
            </a:r>
            <a:endParaRPr lang="vi-VN" sz="2800" dirty="0">
              <a:solidFill>
                <a:prstClr val="black"/>
              </a:solidFill>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8CBB48E0-B57D-4E27-EF60-498F613473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722103" y="1144329"/>
            <a:ext cx="2605255" cy="2662820"/>
          </a:xfrm>
          <a:prstGeom prst="rect">
            <a:avLst/>
          </a:prstGeom>
        </p:spPr>
      </p:pic>
      <p:grpSp>
        <p:nvGrpSpPr>
          <p:cNvPr id="6" name="Group 5">
            <a:extLst>
              <a:ext uri="{FF2B5EF4-FFF2-40B4-BE49-F238E27FC236}">
                <a16:creationId xmlns:a16="http://schemas.microsoft.com/office/drawing/2014/main" id="{6217585D-71FF-B0B3-46BE-9812CF607C67}"/>
              </a:ext>
            </a:extLst>
          </p:cNvPr>
          <p:cNvGrpSpPr/>
          <p:nvPr/>
        </p:nvGrpSpPr>
        <p:grpSpPr>
          <a:xfrm>
            <a:off x="1465628" y="4604752"/>
            <a:ext cx="1809251" cy="1622471"/>
            <a:chOff x="2064711" y="4457504"/>
            <a:chExt cx="4672068" cy="4800796"/>
          </a:xfrm>
        </p:grpSpPr>
        <p:sp>
          <p:nvSpPr>
            <p:cNvPr id="7" name="Freeform 5">
              <a:extLst>
                <a:ext uri="{FF2B5EF4-FFF2-40B4-BE49-F238E27FC236}">
                  <a16:creationId xmlns:a16="http://schemas.microsoft.com/office/drawing/2014/main" id="{6BB2E9C6-DD74-2922-A0C4-967316E10703}"/>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9">
              <a:extLst>
                <a:ext uri="{FF2B5EF4-FFF2-40B4-BE49-F238E27FC236}">
                  <a16:creationId xmlns:a16="http://schemas.microsoft.com/office/drawing/2014/main" id="{A42B32B2-E666-9262-D06A-4392A91687D2}"/>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Freeform 10">
              <a:extLst>
                <a:ext uri="{FF2B5EF4-FFF2-40B4-BE49-F238E27FC236}">
                  <a16:creationId xmlns:a16="http://schemas.microsoft.com/office/drawing/2014/main" id="{5FAD2210-75A8-71FC-3F75-F5560B990E1D}"/>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5117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9B3D79-BB5C-BD5C-F22E-65CEB897CD8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C88080E-A11F-EB97-F6EE-2D3A6ED5A32D}"/>
              </a:ext>
            </a:extLst>
          </p:cNvPr>
          <p:cNvGrpSpPr/>
          <p:nvPr/>
        </p:nvGrpSpPr>
        <p:grpSpPr>
          <a:xfrm>
            <a:off x="3897634" y="578753"/>
            <a:ext cx="5055917" cy="774700"/>
            <a:chOff x="4834930" y="84191"/>
            <a:chExt cx="7359542" cy="807573"/>
          </a:xfrm>
        </p:grpSpPr>
        <p:sp>
          <p:nvSpPr>
            <p:cNvPr id="3" name="Round Same Side Corner Rectangle 11">
              <a:extLst>
                <a:ext uri="{FF2B5EF4-FFF2-40B4-BE49-F238E27FC236}">
                  <a16:creationId xmlns:a16="http://schemas.microsoft.com/office/drawing/2014/main" id="{B9B3B317-1EFC-99B2-5A77-D446728F7158}"/>
                </a:ext>
              </a:extLst>
            </p:cNvPr>
            <p:cNvSpPr/>
            <p:nvPr/>
          </p:nvSpPr>
          <p:spPr>
            <a:xfrm flipV="1">
              <a:off x="4834930" y="84191"/>
              <a:ext cx="7359542" cy="807573"/>
            </a:xfrm>
            <a:prstGeom prst="round2SameRect">
              <a:avLst>
                <a:gd name="adj1" fmla="val 37720"/>
                <a:gd name="adj2" fmla="val 0"/>
              </a:avLst>
            </a:prstGeom>
            <a:solidFill>
              <a:srgbClr val="CC1616"/>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CD0ECC-302B-5D64-4F12-17867B2BD527}"/>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3F329B85-2191-010E-D8AB-2244402A752E}"/>
              </a:ext>
            </a:extLst>
          </p:cNvPr>
          <p:cNvSpPr/>
          <p:nvPr/>
        </p:nvSpPr>
        <p:spPr>
          <a:xfrm>
            <a:off x="720207" y="2546364"/>
            <a:ext cx="3389402" cy="176527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Bỏ tiền vào lợn đất</a:t>
            </a:r>
            <a:endParaRPr lang="en-US" sz="2400" dirty="0">
              <a:solidFill>
                <a:schemeClr val="tx1"/>
              </a:solidFill>
              <a:latin typeface="UTM Avo" panose="0204060305050602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55940003-6917-EBE0-8B93-A3E4329ADF96}"/>
              </a:ext>
            </a:extLst>
          </p:cNvPr>
          <p:cNvSpPr/>
          <p:nvPr/>
        </p:nvSpPr>
        <p:spPr>
          <a:xfrm>
            <a:off x="4297104" y="2553780"/>
            <a:ext cx="3389403"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Để tiền đúng nơi quy định</a:t>
            </a:r>
            <a:endParaRPr lang="vi-VN" sz="2400" dirty="0">
              <a:solidFill>
                <a:schemeClr val="tx1"/>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134B7660-5D49-DA3A-8BE8-86033C5263C5}"/>
              </a:ext>
            </a:extLst>
          </p:cNvPr>
          <p:cNvSpPr/>
          <p:nvPr/>
        </p:nvSpPr>
        <p:spPr>
          <a:xfrm>
            <a:off x="7874000" y="2546365"/>
            <a:ext cx="3708399"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Tiếp tục sử dụng các vật dụng còn đảm bảo chức năng</a:t>
            </a:r>
            <a:endParaRPr lang="en-US" sz="2400" dirty="0">
              <a:solidFill>
                <a:schemeClr val="tx1"/>
              </a:solidFill>
              <a:latin typeface="UTM Avo" panose="02040603050506020204" pitchFamily="18" charset="0"/>
              <a:cs typeface="Arial" panose="020B0604020202020204" pitchFamily="34" charset="0"/>
            </a:endParaRPr>
          </a:p>
        </p:txBody>
      </p:sp>
      <p:sp>
        <p:nvSpPr>
          <p:cNvPr id="13" name="Line Callout 1 (Border and Accent Bar) 3">
            <a:extLst>
              <a:ext uri="{FF2B5EF4-FFF2-40B4-BE49-F238E27FC236}">
                <a16:creationId xmlns:a16="http://schemas.microsoft.com/office/drawing/2014/main" id="{290A9395-E011-A472-7C03-97377311B4D8}"/>
              </a:ext>
            </a:extLst>
          </p:cNvPr>
          <p:cNvSpPr/>
          <p:nvPr/>
        </p:nvSpPr>
        <p:spPr>
          <a:xfrm>
            <a:off x="720207" y="1705487"/>
            <a:ext cx="8877300" cy="668332"/>
          </a:xfrm>
          <a:prstGeom prst="accentBorderCallout1">
            <a:avLst>
              <a:gd name="adj1" fmla="val 18750"/>
              <a:gd name="adj2" fmla="val -3127"/>
              <a:gd name="adj3" fmla="val 19854"/>
              <a:gd name="adj4" fmla="val -9211"/>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charset="0"/>
                <a:cs typeface="Arial" panose="020B0604020202020204" pitchFamily="34" charset="0"/>
              </a:rPr>
              <a:t>Các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cách</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khác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để</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bảo</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quản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tiết</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kiệm</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tiền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như</a:t>
            </a:r>
            <a:r>
              <a:rPr lang="en-US" sz="2400" b="1" dirty="0">
                <a:solidFill>
                  <a:srgbClr val="C00000"/>
                </a:solidFill>
                <a:latin typeface="UTM Avo" panose="02040603050506020204" pitchFamily="18" charset="0"/>
                <a:cs typeface="Arial" panose="020B0604020202020204" pitchFamily="34" charset="0"/>
              </a:rPr>
              <a:t>:</a:t>
            </a:r>
          </a:p>
        </p:txBody>
      </p:sp>
      <p:pic>
        <p:nvPicPr>
          <p:cNvPr id="14" name="Picture 4" descr="Cách tiết kiệm tiền bằng heo đất hiệu quả">
            <a:extLst>
              <a:ext uri="{FF2B5EF4-FFF2-40B4-BE49-F238E27FC236}">
                <a16:creationId xmlns:a16="http://schemas.microsoft.com/office/drawing/2014/main" id="{513CCC49-270E-0D71-EFE1-28B31A78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0" y="4680533"/>
            <a:ext cx="3373129" cy="176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Những điều nên làm giúp chiếc ví thu hút tiền vào như nước">
            <a:extLst>
              <a:ext uri="{FF2B5EF4-FFF2-40B4-BE49-F238E27FC236}">
                <a16:creationId xmlns:a16="http://schemas.microsoft.com/office/drawing/2014/main" id="{B2E2A5EA-5244-1096-D399-C6B42E7045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519" y="4670271"/>
            <a:ext cx="2358571" cy="1768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Thu hồi pin cũ (pin thải, pin đã qua sử dụng,...)">
            <a:extLst>
              <a:ext uri="{FF2B5EF4-FFF2-40B4-BE49-F238E27FC236}">
                <a16:creationId xmlns:a16="http://schemas.microsoft.com/office/drawing/2014/main" id="{0B1291FE-EF98-D1AF-478C-44D3CCB766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7306" y="4663668"/>
            <a:ext cx="2653748" cy="178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3385375" y="1222204"/>
            <a:ext cx="5421249" cy="461665"/>
          </a:xfrm>
          <a:prstGeom prst="rect">
            <a:avLst/>
          </a:prstGeom>
          <a:noFill/>
        </p:spPr>
        <p:txBody>
          <a:bodyPr wrap="square">
            <a:spAutoFit/>
          </a:bodyPr>
          <a:lstStyle/>
          <a:p>
            <a:pPr algn="ctr" defTabSz="609539">
              <a:spcAft>
                <a:spcPts val="667"/>
              </a:spcAft>
            </a:pP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HOẠT ĐỘNG 1: BÀY TỎ Ý KIẾN</a:t>
            </a:r>
          </a:p>
        </p:txBody>
      </p:sp>
      <p:sp>
        <p:nvSpPr>
          <p:cNvPr id="18" name="Freeform 4">
            <a:extLst>
              <a:ext uri="{FF2B5EF4-FFF2-40B4-BE49-F238E27FC236}">
                <a16:creationId xmlns:a16="http://schemas.microsoft.com/office/drawing/2014/main" id="{A3D77DC1-1F8D-29AA-32DE-7352E6302C40}"/>
              </a:ext>
            </a:extLst>
          </p:cNvPr>
          <p:cNvSpPr/>
          <p:nvPr/>
        </p:nvSpPr>
        <p:spPr>
          <a:xfrm>
            <a:off x="572157" y="2415761"/>
            <a:ext cx="6937227" cy="339277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565806C2-4EA2-9BF7-EACC-6F5F9E010477}"/>
              </a:ext>
            </a:extLst>
          </p:cNvPr>
          <p:cNvSpPr txBox="1"/>
          <p:nvPr/>
        </p:nvSpPr>
        <p:spPr>
          <a:xfrm>
            <a:off x="1036179" y="2670275"/>
            <a:ext cx="5812615" cy="2783839"/>
          </a:xfrm>
          <a:prstGeom prst="rect">
            <a:avLst/>
          </a:prstGeom>
          <a:noFill/>
        </p:spPr>
        <p:txBody>
          <a:bodyPr wrap="square">
            <a:spAutoFit/>
          </a:bodyPr>
          <a:lstStyle/>
          <a:p>
            <a:pPr algn="just" defTabSz="609539">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Làm việc theo nhóm (4 HS): </a:t>
            </a:r>
            <a:r>
              <a:rPr lang="vi-VN" sz="2400" dirty="0">
                <a:latin typeface="UTM Avo" panose="02040603050506020204" pitchFamily="18" charset="0"/>
                <a:ea typeface="Calibri" panose="020F0502020204030204" pitchFamily="34" charset="0"/>
                <a:cs typeface="Arial" panose="020B0604020202020204" pitchFamily="34" charset="0"/>
              </a:rPr>
              <a:t>Các nhóm đọc các việc làm (SHS – tr.56,57) và trả lời câu hỏi: </a:t>
            </a:r>
            <a:r>
              <a:rPr lang="vi-VN" sz="2400" i="1" dirty="0">
                <a:solidFill>
                  <a:srgbClr val="C00000"/>
                </a:solidFill>
                <a:latin typeface="UTM Avo" panose="02040603050506020204" pitchFamily="18" charset="0"/>
                <a:ea typeface="Calibri" panose="020F0502020204030204" pitchFamily="34" charset="0"/>
                <a:cs typeface="Arial" panose="020B0604020202020204" pitchFamily="34" charset="0"/>
              </a:rPr>
              <a:t>Em đồng tình hay không đồng tình với việc làm nào dưới đây? Vì sao?</a:t>
            </a:r>
          </a:p>
        </p:txBody>
      </p:sp>
      <p:pic>
        <p:nvPicPr>
          <p:cNvPr id="20" name="Picture 12">
            <a:extLst>
              <a:ext uri="{FF2B5EF4-FFF2-40B4-BE49-F238E27FC236}">
                <a16:creationId xmlns:a16="http://schemas.microsoft.com/office/drawing/2014/main" id="{0B306C1D-AEB8-1A5F-AD8C-18893F943B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239" y="1934281"/>
            <a:ext cx="830223" cy="1537450"/>
          </a:xfrm>
          <a:prstGeom prst="rect">
            <a:avLst/>
          </a:prstGeom>
        </p:spPr>
      </p:pic>
      <p:grpSp>
        <p:nvGrpSpPr>
          <p:cNvPr id="21" name="Group 20">
            <a:extLst>
              <a:ext uri="{FF2B5EF4-FFF2-40B4-BE49-F238E27FC236}">
                <a16:creationId xmlns:a16="http://schemas.microsoft.com/office/drawing/2014/main" id="{4829C5F5-93B5-396C-2203-9975C19E285F}"/>
              </a:ext>
            </a:extLst>
          </p:cNvPr>
          <p:cNvGrpSpPr/>
          <p:nvPr/>
        </p:nvGrpSpPr>
        <p:grpSpPr>
          <a:xfrm>
            <a:off x="7385659" y="1595345"/>
            <a:ext cx="4311451" cy="3992557"/>
            <a:chOff x="11075782" y="3259671"/>
            <a:chExt cx="6467176" cy="5988836"/>
          </a:xfrm>
        </p:grpSpPr>
        <p:sp>
          <p:nvSpPr>
            <p:cNvPr id="22" name="Oval 21">
              <a:extLst>
                <a:ext uri="{FF2B5EF4-FFF2-40B4-BE49-F238E27FC236}">
                  <a16:creationId xmlns:a16="http://schemas.microsoft.com/office/drawing/2014/main" id="{FDEE98C3-B4E6-EBF4-9855-195ED5B8E0B5}"/>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DF3D200-7CBE-2A5F-3875-85853063E910}"/>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48675C0A-813E-68BD-EDAA-8570A754E0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5925AFC6-ADAB-C84F-A04E-7BB38C7FABB2}"/>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7822488" y="4375084"/>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194998-D33A-A8B8-2BD7-7089EC68560D}"/>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727222F5-B2A7-558D-3C62-D8D65CEAB818}"/>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2EBA7153-86E1-F179-E811-A55021A7A6CB}"/>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8E85A74F-C952-972E-6166-0F52E6EFDCCB}"/>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16214E8E-C518-45BF-3090-AC58C2AFF200}"/>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91CEE20F-0CC5-8C1B-0578-E6242E286C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62A43B7E-1580-31F0-0B9C-A7C84C1C8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799903B8-4BCD-290A-4853-3324C89B6858}"/>
              </a:ext>
            </a:extLst>
          </p:cNvPr>
          <p:cNvGrpSpPr/>
          <p:nvPr/>
        </p:nvGrpSpPr>
        <p:grpSpPr>
          <a:xfrm>
            <a:off x="4751813" y="759449"/>
            <a:ext cx="7444548" cy="6012525"/>
            <a:chOff x="4751813" y="759449"/>
            <a:chExt cx="7444548" cy="6012525"/>
          </a:xfrm>
        </p:grpSpPr>
        <p:grpSp>
          <p:nvGrpSpPr>
            <p:cNvPr id="38" name="Group 37">
              <a:extLst>
                <a:ext uri="{FF2B5EF4-FFF2-40B4-BE49-F238E27FC236}">
                  <a16:creationId xmlns:a16="http://schemas.microsoft.com/office/drawing/2014/main" id="{059DDD45-F69A-9CD4-52F9-7FEB628D465F}"/>
                </a:ext>
              </a:extLst>
            </p:cNvPr>
            <p:cNvGrpSpPr/>
            <p:nvPr/>
          </p:nvGrpSpPr>
          <p:grpSpPr>
            <a:xfrm>
              <a:off x="4751813" y="759449"/>
              <a:ext cx="7299411" cy="5597839"/>
              <a:chOff x="4751813" y="759449"/>
              <a:chExt cx="7299411" cy="5597839"/>
            </a:xfrm>
          </p:grpSpPr>
          <p:sp>
            <p:nvSpPr>
              <p:cNvPr id="7" name="Freeform 7">
                <a:extLst>
                  <a:ext uri="{FF2B5EF4-FFF2-40B4-BE49-F238E27FC236}">
                    <a16:creationId xmlns:a16="http://schemas.microsoft.com/office/drawing/2014/main" id="{3C59EDA3-46F1-239A-F971-1A936F99CFB7}"/>
                  </a:ext>
                </a:extLst>
              </p:cNvPr>
              <p:cNvSpPr/>
              <p:nvPr/>
            </p:nvSpPr>
            <p:spPr>
              <a:xfrm>
                <a:off x="4751813" y="759449"/>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5414BAE-452B-3972-BBB7-F3CEAF544D4E}"/>
                  </a:ext>
                </a:extLst>
              </p:cNvPr>
              <p:cNvSpPr txBox="1"/>
              <p:nvPr/>
            </p:nvSpPr>
            <p:spPr>
              <a:xfrm>
                <a:off x="5827568" y="2844768"/>
                <a:ext cx="5596128" cy="1029513"/>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b. Nam không chú ý đến từ 1.000 đồng, vì cho rằng nó không có giá trị.</a:t>
                </a:r>
                <a:endParaRPr lang="en-US" dirty="0"/>
              </a:p>
            </p:txBody>
          </p:sp>
          <p:pic>
            <p:nvPicPr>
              <p:cNvPr id="10" name="Picture 12">
                <a:extLst>
                  <a:ext uri="{FF2B5EF4-FFF2-40B4-BE49-F238E27FC236}">
                    <a16:creationId xmlns:a16="http://schemas.microsoft.com/office/drawing/2014/main" id="{EAACB667-0893-5764-2EEE-CE0332D83D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419934"/>
                <a:ext cx="808211" cy="699470"/>
              </a:xfrm>
              <a:prstGeom prst="rect">
                <a:avLst/>
              </a:prstGeom>
            </p:spPr>
          </p:pic>
          <p:pic>
            <p:nvPicPr>
              <p:cNvPr id="11" name="Picture 13">
                <a:extLst>
                  <a:ext uri="{FF2B5EF4-FFF2-40B4-BE49-F238E27FC236}">
                    <a16:creationId xmlns:a16="http://schemas.microsoft.com/office/drawing/2014/main" id="{E6BBCF32-2395-EBA8-C621-6E0282492A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1071" y="3009789"/>
                <a:ext cx="808211" cy="699470"/>
              </a:xfrm>
              <a:prstGeom prst="rect">
                <a:avLst/>
              </a:prstGeom>
            </p:spPr>
          </p:pic>
          <p:pic>
            <p:nvPicPr>
              <p:cNvPr id="24" name="Picture 14">
                <a:extLst>
                  <a:ext uri="{FF2B5EF4-FFF2-40B4-BE49-F238E27FC236}">
                    <a16:creationId xmlns:a16="http://schemas.microsoft.com/office/drawing/2014/main" id="{C14683E9-3F6F-F511-5E42-3F17ED12E8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86152" y="4599644"/>
                <a:ext cx="808211" cy="699470"/>
              </a:xfrm>
              <a:prstGeom prst="rect">
                <a:avLst/>
              </a:prstGeom>
            </p:spPr>
          </p:pic>
          <p:sp>
            <p:nvSpPr>
              <p:cNvPr id="25" name="TextBox 9">
                <a:extLst>
                  <a:ext uri="{FF2B5EF4-FFF2-40B4-BE49-F238E27FC236}">
                    <a16:creationId xmlns:a16="http://schemas.microsoft.com/office/drawing/2014/main" id="{1497B7DF-24BD-1B8C-EF35-1885F555036A}"/>
                  </a:ext>
                </a:extLst>
              </p:cNvPr>
              <p:cNvSpPr txBox="1"/>
              <p:nvPr/>
            </p:nvSpPr>
            <p:spPr>
              <a:xfrm>
                <a:off x="5827568" y="1124945"/>
                <a:ext cx="5596128" cy="1583510"/>
              </a:xfrm>
              <a:prstGeom prst="rect">
                <a:avLst/>
              </a:prstGeom>
            </p:spPr>
            <p:txBody>
              <a:bodyPr wrap="square" lIns="0" tIns="0" rIns="0" bIns="0" rtlCol="0" anchor="t">
                <a:spAutoFit/>
              </a:bodyPr>
              <a:lstStyle/>
              <a:p>
                <a:pPr algn="just" defTabSz="609539">
                  <a:lnSpc>
                    <a:spcPct val="150000"/>
                  </a:lnSpc>
                </a:pPr>
                <a:r>
                  <a:rPr lang="en-US" sz="2400" dirty="0">
                    <a:solidFill>
                      <a:prstClr val="black"/>
                    </a:solidFill>
                    <a:latin typeface="UTM Avo" panose="02040603050506020204" pitchFamily="18" charset="0"/>
                    <a:cs typeface="Arial" panose="020B0604020202020204" pitchFamily="34" charset="0"/>
                  </a:rPr>
                  <a:t>a. </a:t>
                </a:r>
                <a:r>
                  <a:rPr lang="en-US" sz="2400" dirty="0" err="1">
                    <a:solidFill>
                      <a:prstClr val="black"/>
                    </a:solidFill>
                    <a:latin typeface="UTM Avo" panose="02040603050506020204" pitchFamily="18" charset="0"/>
                    <a:cs typeface="Arial" panose="020B0604020202020204" pitchFamily="34" charset="0"/>
                  </a:rPr>
                  <a:t>Thấy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một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chiếc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sắp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gãy</a:t>
                </a:r>
                <a:r>
                  <a:rPr lang="en-US" sz="2400" dirty="0">
                    <a:solidFill>
                      <a:prstClr val="black"/>
                    </a:solidFill>
                    <a:latin typeface="UTM Avo" panose="02040603050506020204" pitchFamily="18" charset="0"/>
                    <a:cs typeface="Arial" panose="020B0604020202020204" pitchFamily="34" charset="0"/>
                  </a:rPr>
                  <a:t>, Hoa </a:t>
                </a:r>
                <a:r>
                  <a:rPr lang="en-US" sz="2400" dirty="0" err="1">
                    <a:solidFill>
                      <a:prstClr val="black"/>
                    </a:solidFill>
                    <a:latin typeface="UTM Avo" panose="02040603050506020204" pitchFamily="18" charset="0"/>
                    <a:cs typeface="Arial" panose="020B0604020202020204" pitchFamily="34" charset="0"/>
                  </a:rPr>
                  <a:t>liền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mạnh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tay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hỏng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mẹ</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mua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hộp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mới</a:t>
                </a:r>
                <a:r>
                  <a:rPr lang="en-US" sz="2400" dirty="0">
                    <a:solidFill>
                      <a:prstClr val="black"/>
                    </a:solidFill>
                    <a:latin typeface="UTM Avo" panose="02040603050506020204" pitchFamily="18" charset="0"/>
                    <a:cs typeface="Arial" panose="020B0604020202020204" pitchFamily="34" charset="0"/>
                  </a:rPr>
                  <a:t>.</a:t>
                </a:r>
              </a:p>
            </p:txBody>
          </p:sp>
          <p:sp>
            <p:nvSpPr>
              <p:cNvPr id="26" name="TextBox 9">
                <a:extLst>
                  <a:ext uri="{FF2B5EF4-FFF2-40B4-BE49-F238E27FC236}">
                    <a16:creationId xmlns:a16="http://schemas.microsoft.com/office/drawing/2014/main" id="{3B818ACC-460F-8D72-DCD7-F22C28B01BD2}"/>
                  </a:ext>
                </a:extLst>
              </p:cNvPr>
              <p:cNvSpPr txBox="1"/>
              <p:nvPr/>
            </p:nvSpPr>
            <p:spPr>
              <a:xfrm>
                <a:off x="5851300" y="4020632"/>
                <a:ext cx="5596128" cy="2142894"/>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c. Thấy chiếc cặp đẹp, Ngọc nằng nặc đòi mẹ mua cho bằng được, mặc dù chiếc cặp ở nhà vẫn còn dùng tốt.</a:t>
                </a:r>
                <a:endParaRPr lang="en-US" dirty="0"/>
              </a:p>
            </p:txBody>
          </p:sp>
        </p:grpSp>
        <p:sp>
          <p:nvSpPr>
            <p:cNvPr id="36" name="Freeform 12">
              <a:extLst>
                <a:ext uri="{FF2B5EF4-FFF2-40B4-BE49-F238E27FC236}">
                  <a16:creationId xmlns:a16="http://schemas.microsoft.com/office/drawing/2014/main" id="{AFF3730B-4ACE-AEC4-1FA1-9BC1F7DEF4AA}"/>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8894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591047-55AA-727E-076C-2CB85ED5DC3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2C68C0F2-1768-6D74-275E-499D246A0676}"/>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F233AA38-FF8F-4860-82C8-219340A58F75}"/>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DAD84A5E-0E26-33C1-24F7-4ED468CBA56F}"/>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6C93245D-7A73-FE4B-FCFD-29F5989A6133}"/>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FCFD9B2F-E408-78E2-C2C6-9F4CA45BEB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10F93078-343F-14C6-409B-1195CC4A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4966FA18-6A2B-B79C-46BD-A261C823FB58}"/>
              </a:ext>
            </a:extLst>
          </p:cNvPr>
          <p:cNvGrpSpPr/>
          <p:nvPr/>
        </p:nvGrpSpPr>
        <p:grpSpPr>
          <a:xfrm>
            <a:off x="4775638" y="848914"/>
            <a:ext cx="7420723" cy="5923060"/>
            <a:chOff x="4775638" y="848914"/>
            <a:chExt cx="7420723" cy="5923060"/>
          </a:xfrm>
        </p:grpSpPr>
        <p:grpSp>
          <p:nvGrpSpPr>
            <p:cNvPr id="38" name="Group 37">
              <a:extLst>
                <a:ext uri="{FF2B5EF4-FFF2-40B4-BE49-F238E27FC236}">
                  <a16:creationId xmlns:a16="http://schemas.microsoft.com/office/drawing/2014/main" id="{CA78A171-5CD6-170F-91FB-27823E1125A4}"/>
                </a:ext>
              </a:extLst>
            </p:cNvPr>
            <p:cNvGrpSpPr/>
            <p:nvPr/>
          </p:nvGrpSpPr>
          <p:grpSpPr>
            <a:xfrm>
              <a:off x="4775638" y="848914"/>
              <a:ext cx="7299411" cy="5597839"/>
              <a:chOff x="4775638" y="848914"/>
              <a:chExt cx="7299411" cy="5597839"/>
            </a:xfrm>
          </p:grpSpPr>
          <p:sp>
            <p:nvSpPr>
              <p:cNvPr id="7" name="Freeform 7">
                <a:extLst>
                  <a:ext uri="{FF2B5EF4-FFF2-40B4-BE49-F238E27FC236}">
                    <a16:creationId xmlns:a16="http://schemas.microsoft.com/office/drawing/2014/main" id="{2C90E28B-3D2B-A7D9-7D28-D41A56AB7149}"/>
                  </a:ext>
                </a:extLst>
              </p:cNvPr>
              <p:cNvSpPr/>
              <p:nvPr/>
            </p:nvSpPr>
            <p:spPr>
              <a:xfrm>
                <a:off x="4775638" y="848914"/>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58DC13-2871-5998-43E6-826E2B53EFCA}"/>
                  </a:ext>
                </a:extLst>
              </p:cNvPr>
              <p:cNvSpPr txBox="1"/>
              <p:nvPr/>
            </p:nvSpPr>
            <p:spPr>
              <a:xfrm>
                <a:off x="5822020" y="2454653"/>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e. Biết hoàn cảnh gia đình khó khăn, Lan nói với mẹ: “Mặc lại quần áo cũ vẫn được mẹ ạ!".</a:t>
                </a:r>
              </a:p>
            </p:txBody>
          </p:sp>
          <p:pic>
            <p:nvPicPr>
              <p:cNvPr id="10" name="Picture 12">
                <a:extLst>
                  <a:ext uri="{FF2B5EF4-FFF2-40B4-BE49-F238E27FC236}">
                    <a16:creationId xmlns:a16="http://schemas.microsoft.com/office/drawing/2014/main" id="{BD471FB1-4856-DC48-3B23-8AE174B6D0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733443"/>
                <a:ext cx="808211" cy="699470"/>
              </a:xfrm>
              <a:prstGeom prst="rect">
                <a:avLst/>
              </a:prstGeom>
            </p:spPr>
          </p:pic>
          <p:pic>
            <p:nvPicPr>
              <p:cNvPr id="11" name="Picture 13">
                <a:extLst>
                  <a:ext uri="{FF2B5EF4-FFF2-40B4-BE49-F238E27FC236}">
                    <a16:creationId xmlns:a16="http://schemas.microsoft.com/office/drawing/2014/main" id="{8E2B8D4D-11D9-3131-ADE1-3E65196A50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2948364"/>
                <a:ext cx="808211" cy="699470"/>
              </a:xfrm>
              <a:prstGeom prst="rect">
                <a:avLst/>
              </a:prstGeom>
            </p:spPr>
          </p:pic>
          <p:pic>
            <p:nvPicPr>
              <p:cNvPr id="24" name="Picture 14">
                <a:extLst>
                  <a:ext uri="{FF2B5EF4-FFF2-40B4-BE49-F238E27FC236}">
                    <a16:creationId xmlns:a16="http://schemas.microsoft.com/office/drawing/2014/main" id="{556BB97D-564A-03F0-A941-56E08316B5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4599583"/>
                <a:ext cx="808211" cy="699470"/>
              </a:xfrm>
              <a:prstGeom prst="rect">
                <a:avLst/>
              </a:prstGeom>
            </p:spPr>
          </p:pic>
          <p:sp>
            <p:nvSpPr>
              <p:cNvPr id="25" name="TextBox 9">
                <a:extLst>
                  <a:ext uri="{FF2B5EF4-FFF2-40B4-BE49-F238E27FC236}">
                    <a16:creationId xmlns:a16="http://schemas.microsoft.com/office/drawing/2014/main" id="{85409D77-B2B9-B2AF-C19E-05511A12FD02}"/>
                  </a:ext>
                </a:extLst>
              </p:cNvPr>
              <p:cNvSpPr txBox="1"/>
              <p:nvPr/>
            </p:nvSpPr>
            <p:spPr>
              <a:xfrm>
                <a:off x="5822020" y="1252632"/>
                <a:ext cx="5596128" cy="1029513"/>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d. Hùng cân nhắc rất kĩ việc sử dụng tiền tiết kiệm để mua đồ chơi.</a:t>
                </a:r>
              </a:p>
            </p:txBody>
          </p:sp>
          <p:sp>
            <p:nvSpPr>
              <p:cNvPr id="26" name="TextBox 9">
                <a:extLst>
                  <a:ext uri="{FF2B5EF4-FFF2-40B4-BE49-F238E27FC236}">
                    <a16:creationId xmlns:a16="http://schemas.microsoft.com/office/drawing/2014/main" id="{E3F30809-B9FA-728C-EA48-30A647B04D69}"/>
                  </a:ext>
                </a:extLst>
              </p:cNvPr>
              <p:cNvSpPr txBox="1"/>
              <p:nvPr/>
            </p:nvSpPr>
            <p:spPr>
              <a:xfrm>
                <a:off x="5845752" y="4148319"/>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g. Hoa xếp ngay ngắn những tờ tiền mẹ cho và trân trọng nó, vì đây là công sức lao động vất vả của mẹ.</a:t>
                </a:r>
              </a:p>
            </p:txBody>
          </p:sp>
        </p:grpSp>
        <p:sp>
          <p:nvSpPr>
            <p:cNvPr id="36" name="Freeform 12">
              <a:extLst>
                <a:ext uri="{FF2B5EF4-FFF2-40B4-BE49-F238E27FC236}">
                  <a16:creationId xmlns:a16="http://schemas.microsoft.com/office/drawing/2014/main" id="{B012CE31-07C6-E571-93CE-81F4643F2C5D}"/>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Hoa chưa thực hiện được biểu hiện của việc biết bảo quản và tiết kiệm tiền.</a:t>
            </a:r>
            <a:endParaRPr lang="vi-VN" sz="2400" kern="0" dirty="0" err="1">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Nam chưa thực hiện được biểu hiện của việc biết bảo quản và tiết kiệm tiền.</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Ngọc chưa thực hiện được biểu hiện của việc biết bảo quản và tiết kiệm tiền.</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Hùng không chi tiêu hoang phí mà biết cân nhắc trước khi dùng tiền.</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d: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Lan biết tiếp tục sử dụng các vật dụng còn đảm bảo chức năng để tiết kiệm tiền.</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e: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2C5B71-B9AA-B395-6A34-3E352B66933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765A763-8CB3-33D3-2ECF-0AA9AA2B33C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20A5A-CD50-E2F4-9058-21ED6FCC30E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06A4CEF-2C92-E93C-CCE6-F02C86B2F7C5}"/>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BC52A9C3-6F37-E254-6107-AB530D73159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FBA7EF33-D863-CA7C-8320-079B306C7A1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802C49B-4286-2ABB-53E8-4EF2C303B7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447102DE-0A4A-AE23-686F-D10676F02A32}"/>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a:t>
            </a:r>
            <a:r>
              <a:rPr lang="en-US" sz="2400" kern="0" dirty="0" err="1">
                <a:latin typeface="UTM Avo" panose="02040603050506020204" pitchFamily="18" charset="0"/>
                <a:ea typeface="Calibri" panose="020F0502020204030204" pitchFamily="34" charset="0"/>
                <a:cs typeface="Arial" panose="020B0604020202020204" pitchFamily="34" charset="0"/>
              </a:rPr>
              <a:t>bạn</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vi-VN" sz="2400" kern="0" dirty="0">
                <a:latin typeface="UTM Avo" panose="02040603050506020204" pitchFamily="18" charset="0"/>
                <a:ea typeface="Calibri" panose="020F0502020204030204" pitchFamily="34" charset="0"/>
                <a:cs typeface="Arial" panose="020B0604020202020204" pitchFamily="34" charset="0"/>
              </a:rPr>
              <a:t>Hoa biết cách bảo quản và tiết kiệm tiền</a:t>
            </a:r>
            <a:r>
              <a:rPr lang="en-US" sz="2400" kern="0" dirty="0">
                <a:latin typeface="UTM Avo" panose="02040603050506020204" pitchFamily="18" charset="0"/>
                <a:ea typeface="Calibri" panose="020F0502020204030204" pitchFamily="34" charset="0"/>
                <a:cs typeface="Arial" panose="020B0604020202020204" pitchFamily="34" charset="0"/>
              </a:rPr>
              <a:t>.</a:t>
            </a:r>
            <a:endParaRPr lang="vi-VN" sz="2400" kern="0" dirty="0">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2A90DCA3-C088-7D30-5022-FD7331BFFF6D}"/>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g: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E3FB1ABE-0F45-DAE1-4E22-CF3FC0929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32201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8982471B-76F7-D828-06D0-EB2EC64C7827}"/>
              </a:ext>
            </a:extLst>
          </p:cNvPr>
          <p:cNvGrpSpPr/>
          <p:nvPr/>
        </p:nvGrpSpPr>
        <p:grpSpPr>
          <a:xfrm>
            <a:off x="3345923" y="3173285"/>
            <a:ext cx="5943600" cy="1012645"/>
            <a:chOff x="3029863" y="1823688"/>
            <a:chExt cx="12362538" cy="1290088"/>
          </a:xfrm>
        </p:grpSpPr>
        <p:cxnSp>
          <p:nvCxnSpPr>
            <p:cNvPr id="17" name="Straight Connector 16">
              <a:extLst>
                <a:ext uri="{FF2B5EF4-FFF2-40B4-BE49-F238E27FC236}">
                  <a16:creationId xmlns:a16="http://schemas.microsoft.com/office/drawing/2014/main" id="{5BD02053-5F89-2877-7A48-197145FE6AC0}"/>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1AA409BF-E98C-F6A8-D302-E82864E803B3}"/>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34380198-B31D-C3AC-7835-A841FAABC7F9}"/>
                </a:ext>
              </a:extLst>
            </p:cNvPr>
            <p:cNvCxnSpPr>
              <a:cxnSpLocks/>
            </p:cNvCxnSpPr>
            <p:nvPr/>
          </p:nvCxnSpPr>
          <p:spPr>
            <a:xfrm>
              <a:off x="3085804"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A471F47-EA95-11F1-7346-97F6DB453E34}"/>
                </a:ext>
              </a:extLst>
            </p:cNvPr>
            <p:cNvCxnSpPr>
              <a:cxnSpLocks/>
            </p:cNvCxnSpPr>
            <p:nvPr/>
          </p:nvCxnSpPr>
          <p:spPr>
            <a:xfrm>
              <a:off x="15336460" y="2400301"/>
              <a:ext cx="0" cy="713475"/>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EDD58C20-5AB6-785B-F9BA-ACD21234FF5D}"/>
              </a:ext>
            </a:extLst>
          </p:cNvPr>
          <p:cNvSpPr/>
          <p:nvPr/>
        </p:nvSpPr>
        <p:spPr>
          <a:xfrm>
            <a:off x="569686" y="4164206"/>
            <a:ext cx="5621036"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AE3D36C3-C712-4D05-2B79-1344E268BD90}"/>
              </a:ext>
            </a:extLst>
          </p:cNvPr>
          <p:cNvSpPr/>
          <p:nvPr/>
        </p:nvSpPr>
        <p:spPr>
          <a:xfrm>
            <a:off x="6588459" y="4185931"/>
            <a:ext cx="5402128"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Biết bảo quản đồ dùng cá nhân và gia đình là biểu hiện của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B14D36-7FC9-8305-EC91-C4F4298A427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7212234-DE28-2F71-F889-CE04FEC481D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74D0DF-AAA2-73BE-411E-61A28466AE3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EF1D5541-3D62-4D02-1097-39F12941095F}"/>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469A81EF-88D4-5FFA-329B-D6F48563F996}"/>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A7AC8A98-526B-455D-BAC5-F1CCE19FEA24}"/>
              </a:ext>
            </a:extLst>
          </p:cNvPr>
          <p:cNvGrpSpPr/>
          <p:nvPr/>
        </p:nvGrpSpPr>
        <p:grpSpPr>
          <a:xfrm>
            <a:off x="3345923" y="3173285"/>
            <a:ext cx="5943600" cy="990921"/>
            <a:chOff x="3029863" y="1823688"/>
            <a:chExt cx="12362538" cy="1262412"/>
          </a:xfrm>
        </p:grpSpPr>
        <p:cxnSp>
          <p:nvCxnSpPr>
            <p:cNvPr id="17" name="Straight Connector 16">
              <a:extLst>
                <a:ext uri="{FF2B5EF4-FFF2-40B4-BE49-F238E27FC236}">
                  <a16:creationId xmlns:a16="http://schemas.microsoft.com/office/drawing/2014/main" id="{B86B05A4-5FE2-E261-FED4-0A2D37729441}"/>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5BC91734-ED8A-D83F-A225-15CF8A4AD2D9}"/>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764282A4-82CC-8A3E-4CA3-D47E7F02A06A}"/>
                </a:ext>
              </a:extLst>
            </p:cNvPr>
            <p:cNvCxnSpPr>
              <a:cxnSpLocks/>
            </p:cNvCxnSpPr>
            <p:nvPr/>
          </p:nvCxnSpPr>
          <p:spPr>
            <a:xfrm>
              <a:off x="3029863"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53695FB6-5908-92B8-2634-874A735B6EEA}"/>
                </a:ext>
              </a:extLst>
            </p:cNvPr>
            <p:cNvCxnSpPr>
              <a:cxnSpLocks/>
            </p:cNvCxnSpPr>
            <p:nvPr/>
          </p:nvCxnSpPr>
          <p:spPr>
            <a:xfrm>
              <a:off x="15392401" y="2400300"/>
              <a:ext cx="0" cy="644544"/>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466D1A68-A9AE-2610-8085-023D3431F850}"/>
              </a:ext>
            </a:extLst>
          </p:cNvPr>
          <p:cNvSpPr/>
          <p:nvPr/>
        </p:nvSpPr>
        <p:spPr>
          <a:xfrm>
            <a:off x="569686" y="4164206"/>
            <a:ext cx="5621036"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c. </a:t>
            </a:r>
            <a:r>
              <a:rPr lang="vi-VN" sz="2400" kern="0" dirty="0">
                <a:solidFill>
                  <a:prstClr val="black"/>
                </a:solidFill>
                <a:latin typeface="UTM Avo" panose="02040603050506020204" pitchFamily="18" charset="0"/>
                <a:cs typeface="Arial" panose="020B0604020202020204" pitchFamily="34" charset="0"/>
              </a:rPr>
              <a:t>Tiết kiệm tiền là quý trọng đồng tiền.</a:t>
            </a:r>
          </a:p>
        </p:txBody>
      </p:sp>
      <p:sp>
        <p:nvSpPr>
          <p:cNvPr id="22" name="Rectangle 21">
            <a:extLst>
              <a:ext uri="{FF2B5EF4-FFF2-40B4-BE49-F238E27FC236}">
                <a16:creationId xmlns:a16="http://schemas.microsoft.com/office/drawing/2014/main" id="{F332ABA5-74EC-3BC1-A55E-017DD35BE846}"/>
              </a:ext>
            </a:extLst>
          </p:cNvPr>
          <p:cNvSpPr/>
          <p:nvPr/>
        </p:nvSpPr>
        <p:spPr>
          <a:xfrm>
            <a:off x="6588459" y="4185931"/>
            <a:ext cx="5402128"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d. </a:t>
            </a:r>
            <a:r>
              <a:rPr lang="vi-VN" sz="2400" kern="0" dirty="0">
                <a:solidFill>
                  <a:prstClr val="black"/>
                </a:solidFill>
                <a:latin typeface="UTM Avo" panose="02040603050506020204" pitchFamily="18" charset="0"/>
                <a:cs typeface="Arial" panose="020B0604020202020204" pitchFamily="34" charset="0"/>
              </a:rPr>
              <a:t>Trẻ em chưa làm ra tiền nên không cần phải quý trọng đồng tiền.</a:t>
            </a:r>
          </a:p>
        </p:txBody>
      </p:sp>
      <p:grpSp>
        <p:nvGrpSpPr>
          <p:cNvPr id="11" name="Group 10">
            <a:extLst>
              <a:ext uri="{FF2B5EF4-FFF2-40B4-BE49-F238E27FC236}">
                <a16:creationId xmlns:a16="http://schemas.microsoft.com/office/drawing/2014/main" id="{8FE50A99-4287-7F64-A286-6989F10BD21E}"/>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27BC61E5-FFC5-D587-C5E8-D71BE434D79B}"/>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0AB5F031-FBDD-3858-AE9D-19ED049E28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2148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B04A-5692-8402-9812-301C8FD0A159}"/>
              </a:ext>
            </a:extLst>
          </p:cNvPr>
          <p:cNvPicPr>
            <a:picLocks noChangeAspect="1"/>
          </p:cNvPicPr>
          <p:nvPr/>
        </p:nvPicPr>
        <p:blipFill>
          <a:blip r:embed="rId3"/>
          <a:stretch>
            <a:fillRect/>
          </a:stretch>
        </p:blipFill>
        <p:spPr>
          <a:xfrm>
            <a:off x="6906700" y="2651561"/>
            <a:ext cx="4738763" cy="2853141"/>
          </a:xfrm>
          <a:prstGeom prst="rect">
            <a:avLst/>
          </a:prstGeom>
        </p:spPr>
      </p:pic>
      <p:sp>
        <p:nvSpPr>
          <p:cNvPr id="5" name="TextBox 4">
            <a:extLst>
              <a:ext uri="{FF2B5EF4-FFF2-40B4-BE49-F238E27FC236}">
                <a16:creationId xmlns:a16="http://schemas.microsoft.com/office/drawing/2014/main" id="{8BE76F1C-D3CF-A521-EEBB-4E3E7447C0D8}"/>
              </a:ext>
            </a:extLst>
          </p:cNvPr>
          <p:cNvSpPr txBox="1"/>
          <p:nvPr/>
        </p:nvSpPr>
        <p:spPr>
          <a:xfrm>
            <a:off x="1156454" y="1633745"/>
            <a:ext cx="9879091"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Đoán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mệnh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giá</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tiền</a:t>
            </a:r>
            <a:r>
              <a:rPr lang="en-US" sz="2800" b="1" dirty="0">
                <a:solidFill>
                  <a:srgbClr val="C00000"/>
                </a:solidFill>
                <a:latin typeface="UTM Avo" panose="02040603050506020204" pitchFamily="18" charset="0"/>
                <a:cs typeface="Arial" panose="020B0604020202020204" pitchFamily="34" charset="0"/>
              </a:rPr>
              <a:t>”</a:t>
            </a:r>
          </a:p>
        </p:txBody>
      </p:sp>
      <p:sp>
        <p:nvSpPr>
          <p:cNvPr id="6" name="TextBox 5">
            <a:extLst>
              <a:ext uri="{FF2B5EF4-FFF2-40B4-BE49-F238E27FC236}">
                <a16:creationId xmlns:a16="http://schemas.microsoft.com/office/drawing/2014/main" id="{48C3ADBB-7F9F-0AF7-AF7D-EEF062DC7B63}"/>
              </a:ext>
            </a:extLst>
          </p:cNvPr>
          <p:cNvSpPr txBox="1"/>
          <p:nvPr/>
        </p:nvSpPr>
        <p:spPr>
          <a:xfrm>
            <a:off x="183848" y="2409214"/>
            <a:ext cx="6226481" cy="3337837"/>
          </a:xfrm>
          <a:prstGeom prst="rect">
            <a:avLst/>
          </a:prstGeom>
          <a:noFill/>
        </p:spPr>
        <p:txBody>
          <a:bodyPr wrap="square">
            <a:spAutoFit/>
          </a:bodyPr>
          <a:lstStyle/>
          <a:p>
            <a:pPr algn="just" defTabSz="609539">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rPr>
              <a:t>Luật chơi: </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đựng các tờ tiền với các mệnh giá khác nhau trong phong bì.</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cho học sinh xem một góc nhỏ của tờ tiền và yêu cầu học sinh đoán mệnh giá của tờ tiền đó.</a:t>
            </a: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16FFE0-2BD8-903C-CC9F-46ED9B5FE624}"/>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12741509-9B06-94A0-5EFA-905FAD151CC9}"/>
              </a:ext>
            </a:extLst>
          </p:cNvPr>
          <p:cNvSpPr/>
          <p:nvPr/>
        </p:nvSpPr>
        <p:spPr>
          <a:xfrm>
            <a:off x="5740402" y="3018972"/>
            <a:ext cx="5631792" cy="3272267"/>
          </a:xfrm>
          <a:prstGeom prst="plaque">
            <a:avLst>
              <a:gd name="adj" fmla="val 8958"/>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09BDDCC5-C24F-E7FF-2483-E101B8D6B85A}"/>
              </a:ext>
            </a:extLst>
          </p:cNvPr>
          <p:cNvSpPr/>
          <p:nvPr/>
        </p:nvSpPr>
        <p:spPr>
          <a:xfrm>
            <a:off x="5740402" y="137037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ED01E208-E4A7-3149-20E4-686133F51047}"/>
              </a:ext>
            </a:extLst>
          </p:cNvPr>
          <p:cNvCxnSpPr>
            <a:cxnSpLocks/>
            <a:stCxn id="3" idx="2"/>
            <a:endCxn id="2" idx="0"/>
          </p:cNvCxnSpPr>
          <p:nvPr/>
        </p:nvCxnSpPr>
        <p:spPr>
          <a:xfrm>
            <a:off x="8556298" y="2278037"/>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F5F7B42A-8EEF-072C-5E5E-FAD5AD4F946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5C7D798B-9FD7-4709-4127-38C08C7B11DB}"/>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9AC5477A-B0B8-823B-73DA-0FCEE3DFE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6519FB1B-B940-C6BB-9E45-A75C0DC0E3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20931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3A8344-F972-E183-64DB-05887F5A10D8}"/>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FA259603-E3E7-E9DD-4109-29648866A20F}"/>
              </a:ext>
            </a:extLst>
          </p:cNvPr>
          <p:cNvSpPr/>
          <p:nvPr/>
        </p:nvSpPr>
        <p:spPr>
          <a:xfrm>
            <a:off x="5740402" y="3912349"/>
            <a:ext cx="5631792" cy="2372835"/>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bảo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quản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dùng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cá</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nhân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gia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đình</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biểu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trọng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tiền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3" name="Plaque 2">
            <a:extLst>
              <a:ext uri="{FF2B5EF4-FFF2-40B4-BE49-F238E27FC236}">
                <a16:creationId xmlns:a16="http://schemas.microsoft.com/office/drawing/2014/main" id="{1CF5D6FD-80AF-8159-D5BA-FEB9ED063E42}"/>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FB492836-F6C0-BAFB-05EE-AEE7CC8CAFFD}"/>
              </a:ext>
            </a:extLst>
          </p:cNvPr>
          <p:cNvCxnSpPr>
            <a:cxnSpLocks/>
            <a:stCxn id="3" idx="2"/>
            <a:endCxn id="2" idx="0"/>
          </p:cNvCxnSpPr>
          <p:nvPr/>
        </p:nvCxnSpPr>
        <p:spPr>
          <a:xfrm>
            <a:off x="8556298" y="3171414"/>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E67553FA-F551-6A76-7822-DB7BCE659BA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A5BEBB13-95D1-DC68-DA2C-9866A37BB8D0}"/>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51515A76-DC7F-071A-B7FB-850117F4A5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B7D64333-D21B-A968-DE76-82FD37BE3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77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3F35B6-CF1B-89B7-D95F-54017133238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62F1F7C9-B44C-4389-0494-0DDFD732EEC6}"/>
              </a:ext>
            </a:extLst>
          </p:cNvPr>
          <p:cNvSpPr/>
          <p:nvPr/>
        </p:nvSpPr>
        <p:spPr>
          <a:xfrm>
            <a:off x="5740402" y="3912350"/>
            <a:ext cx="5631792" cy="1668644"/>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a:solidFill>
                  <a:srgbClr val="000000"/>
                </a:solidFill>
                <a:latin typeface="UTM Avo" panose="02040603050506020204" pitchFamily="18" charset="0"/>
                <a:ea typeface="Calibri" panose="020F0502020204030204" pitchFamily="34" charset="0"/>
                <a:cs typeface="Arial" panose="020B0604020202020204" pitchFamily="34" charset="0"/>
              </a:rPr>
              <a:t>Vì tiết kiệm tiền chính là quý trọng đồng tiền.</a:t>
            </a:r>
            <a:endPar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20E0C186-B55E-307A-E9B0-23056667856E}"/>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06C7F8F-D3FF-FF1B-5559-26487DC5A50E}"/>
              </a:ext>
            </a:extLst>
          </p:cNvPr>
          <p:cNvCxnSpPr>
            <a:cxnSpLocks/>
            <a:stCxn id="3" idx="2"/>
            <a:endCxn id="2" idx="0"/>
          </p:cNvCxnSpPr>
          <p:nvPr/>
        </p:nvCxnSpPr>
        <p:spPr>
          <a:xfrm>
            <a:off x="8556298" y="3171414"/>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831FE6D7-65AD-B14E-7C80-C29D494CADD7}"/>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B80C483-EC87-517C-D334-DF2D2DA771FD}"/>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3A71195-8762-1B3F-6CCB-496D21096A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C822C198-38A0-DB25-C21E-1219EAEBE0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37039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435930-8EAF-3360-5FD2-D99C95332BD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5F9FE1B6-E426-B5FF-FF5D-A57158B1E00A}"/>
              </a:ext>
            </a:extLst>
          </p:cNvPr>
          <p:cNvSpPr/>
          <p:nvPr/>
        </p:nvSpPr>
        <p:spPr>
          <a:xfrm>
            <a:off x="5740402" y="3365813"/>
            <a:ext cx="5631792" cy="2945650"/>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mặc dù trẻ em chưa làm ra tiền nhưng cũng phải biết quý trọng đồng tiền do tiền là công sức lao động vất vả của người thân làm ra.</a:t>
            </a:r>
          </a:p>
        </p:txBody>
      </p:sp>
      <p:sp>
        <p:nvSpPr>
          <p:cNvPr id="3" name="Plaque 2">
            <a:extLst>
              <a:ext uri="{FF2B5EF4-FFF2-40B4-BE49-F238E27FC236}">
                <a16:creationId xmlns:a16="http://schemas.microsoft.com/office/drawing/2014/main" id="{F6C39FE0-A93F-E4DC-8E5F-04AE0BE27DBC}"/>
              </a:ext>
            </a:extLst>
          </p:cNvPr>
          <p:cNvSpPr/>
          <p:nvPr/>
        </p:nvSpPr>
        <p:spPr>
          <a:xfrm>
            <a:off x="5740402" y="171721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defRPr/>
            </a:pPr>
            <a:r>
              <a:rPr lang="en-US" sz="2400" b="1" kern="0">
                <a:latin typeface="UTM Avo" panose="02040603050506020204" pitchFamily="18" charset="0"/>
                <a:ea typeface="Calibri" panose="020F0502020204030204" pitchFamily="34" charset="0"/>
                <a:cs typeface="Arial" panose="020B0604020202020204" pitchFamily="34" charset="0"/>
              </a:rPr>
              <a:t>Ý kiến d: Không đồng 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82EBFE5B-4CF8-4CDE-A704-E8EB61A29977}"/>
              </a:ext>
            </a:extLst>
          </p:cNvPr>
          <p:cNvCxnSpPr>
            <a:cxnSpLocks/>
            <a:stCxn id="3" idx="2"/>
            <a:endCxn id="2" idx="0"/>
          </p:cNvCxnSpPr>
          <p:nvPr/>
        </p:nvCxnSpPr>
        <p:spPr>
          <a:xfrm>
            <a:off x="8556298" y="2624877"/>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733C0A65-9A8C-1641-2E76-A598075ABA79}"/>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264265F-F989-8369-4372-B2C9CCD159D6}"/>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4AF9DC8-702E-73AD-F9FF-C992343AD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8F314DD2-5B3D-E89D-9033-687A6FE6B7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9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3: XỬ LÍ TÌNH HUỐNG </a:t>
            </a:r>
          </a:p>
        </p:txBody>
      </p:sp>
      <p:grpSp>
        <p:nvGrpSpPr>
          <p:cNvPr id="4" name="Group 3">
            <a:extLst>
              <a:ext uri="{FF2B5EF4-FFF2-40B4-BE49-F238E27FC236}">
                <a16:creationId xmlns:a16="http://schemas.microsoft.com/office/drawing/2014/main" id="{56EEB047-71E7-488E-CF08-31DAC5A1DCA0}"/>
              </a:ext>
            </a:extLst>
          </p:cNvPr>
          <p:cNvGrpSpPr/>
          <p:nvPr/>
        </p:nvGrpSpPr>
        <p:grpSpPr>
          <a:xfrm>
            <a:off x="414857" y="1969828"/>
            <a:ext cx="11362283" cy="1250201"/>
            <a:chOff x="-190356" y="2203525"/>
            <a:chExt cx="17043425" cy="1875302"/>
          </a:xfrm>
        </p:grpSpPr>
        <p:sp>
          <p:nvSpPr>
            <p:cNvPr id="5" name="TextBox 4">
              <a:extLst>
                <a:ext uri="{FF2B5EF4-FFF2-40B4-BE49-F238E27FC236}">
                  <a16:creationId xmlns:a16="http://schemas.microsoft.com/office/drawing/2014/main" id="{F46210C7-8E54-423D-BFB4-B977871E4E85}"/>
                </a:ext>
              </a:extLst>
            </p:cNvPr>
            <p:cNvSpPr txBox="1"/>
            <p:nvPr/>
          </p:nvSpPr>
          <p:spPr>
            <a:xfrm>
              <a:off x="1302531" y="2203525"/>
              <a:ext cx="15550538" cy="1875302"/>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huống</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luận và đưa ra lời khuyên, định hướng cách ứng xử phù hợp:</a:t>
              </a:r>
              <a:endParaRPr lang="vi-VN" sz="2400" kern="0" dirty="0">
                <a:solidFill>
                  <a:prstClr val="black"/>
                </a:solidFill>
                <a:cs typeface="Arial" panose="020B0604020202020204" pitchFamily="34" charset="0"/>
              </a:endParaRPr>
            </a:p>
          </p:txBody>
        </p:sp>
        <p:pic>
          <p:nvPicPr>
            <p:cNvPr id="6" name="Picture 9">
              <a:extLst>
                <a:ext uri="{FF2B5EF4-FFF2-40B4-BE49-F238E27FC236}">
                  <a16:creationId xmlns:a16="http://schemas.microsoft.com/office/drawing/2014/main" id="{BFF56463-16AD-B0CC-2005-AE2CE7086F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sp>
        <p:nvSpPr>
          <p:cNvPr id="7" name="Rectangle: Rounded Corners 6">
            <a:extLst>
              <a:ext uri="{FF2B5EF4-FFF2-40B4-BE49-F238E27FC236}">
                <a16:creationId xmlns:a16="http://schemas.microsoft.com/office/drawing/2014/main" id="{CC2167E2-C4CD-EC2C-2F8D-F6276FFF2250}"/>
              </a:ext>
            </a:extLst>
          </p:cNvPr>
          <p:cNvSpPr/>
          <p:nvPr/>
        </p:nvSpPr>
        <p:spPr>
          <a:xfrm>
            <a:off x="1098905" y="3672701"/>
            <a:ext cx="10367026" cy="1934779"/>
          </a:xfrm>
          <a:prstGeom prst="roundRect">
            <a:avLst/>
          </a:prstGeom>
          <a:solidFill>
            <a:sysClr val="window" lastClr="FFFFFF"/>
          </a:solidFill>
          <a:ln w="38100" cap="flat" cmpd="sng" algn="ctr">
            <a:solidFill>
              <a:srgbClr val="FFC000"/>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Hùng nói với em sẽ sử dụng tất cả số tiền được lì xì để chơi điện tử và mua đồ chơi mới, nếu còn chưa đủ thì sẽ xin thêm tiền bố mẹ.</a:t>
            </a:r>
          </a:p>
        </p:txBody>
      </p:sp>
      <p:grpSp>
        <p:nvGrpSpPr>
          <p:cNvPr id="8" name="Group 7">
            <a:extLst>
              <a:ext uri="{FF2B5EF4-FFF2-40B4-BE49-F238E27FC236}">
                <a16:creationId xmlns:a16="http://schemas.microsoft.com/office/drawing/2014/main" id="{4D826DB5-7676-7993-3875-70F60E059F17}"/>
              </a:ext>
            </a:extLst>
          </p:cNvPr>
          <p:cNvGrpSpPr/>
          <p:nvPr/>
        </p:nvGrpSpPr>
        <p:grpSpPr>
          <a:xfrm>
            <a:off x="2743200" y="5853789"/>
            <a:ext cx="6435349" cy="596900"/>
            <a:chOff x="844440" y="6004538"/>
            <a:chExt cx="9653023" cy="895350"/>
          </a:xfrm>
        </p:grpSpPr>
        <p:pic>
          <p:nvPicPr>
            <p:cNvPr id="9" name="Graphic 8" descr="Back with solid fill">
              <a:extLst>
                <a:ext uri="{FF2B5EF4-FFF2-40B4-BE49-F238E27FC236}">
                  <a16:creationId xmlns:a16="http://schemas.microsoft.com/office/drawing/2014/main" id="{26EC53EE-9C1E-8C03-715C-57E100402C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0" name="TextBox 9">
              <a:extLst>
                <a:ext uri="{FF2B5EF4-FFF2-40B4-BE49-F238E27FC236}">
                  <a16:creationId xmlns:a16="http://schemas.microsoft.com/office/drawing/2014/main" id="{0524FEDC-F595-C769-F301-E9DB959908C6}"/>
                </a:ext>
              </a:extLst>
            </p:cNvPr>
            <p:cNvSpPr txBox="1"/>
            <p:nvPr/>
          </p:nvSpPr>
          <p:spPr>
            <a:xfrm>
              <a:off x="2180317" y="6129047"/>
              <a:ext cx="8317146" cy="692498"/>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Em sẽ khuyên Hùng như thế nào?</a:t>
              </a:r>
            </a:p>
          </p:txBody>
        </p:sp>
      </p:grpSp>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pic>
        <p:nvPicPr>
          <p:cNvPr id="11" name="Picture 14">
            <a:extLst>
              <a:ext uri="{FF2B5EF4-FFF2-40B4-BE49-F238E27FC236}">
                <a16:creationId xmlns:a16="http://schemas.microsoft.com/office/drawing/2014/main" id="{6A863C08-FCED-12A2-B01C-099F6D73BF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9" y="6150162"/>
            <a:ext cx="590065" cy="707838"/>
          </a:xfrm>
          <a:prstGeom prst="rect">
            <a:avLst/>
          </a:prstGeom>
        </p:spPr>
      </p:pic>
      <p:sp>
        <p:nvSpPr>
          <p:cNvPr id="13" name="Rectangle: Rounded Corners 12">
            <a:extLst>
              <a:ext uri="{FF2B5EF4-FFF2-40B4-BE49-F238E27FC236}">
                <a16:creationId xmlns:a16="http://schemas.microsoft.com/office/drawing/2014/main" id="{5A1252BF-CD54-FB9F-EA35-BCA11F467E37}"/>
              </a:ext>
            </a:extLst>
          </p:cNvPr>
          <p:cNvSpPr/>
          <p:nvPr/>
        </p:nvSpPr>
        <p:spPr>
          <a:xfrm>
            <a:off x="804916" y="1731647"/>
            <a:ext cx="10472683" cy="1274726"/>
          </a:xfrm>
          <a:prstGeom prst="round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2: </a:t>
            </a:r>
            <a:r>
              <a:rPr lang="vi-VN" sz="2400" dirty="0">
                <a:solidFill>
                  <a:schemeClr val="tx1"/>
                </a:solidFill>
                <a:latin typeface="UTM Avo" panose="02040603050506020204" pitchFamily="18" charset="0"/>
                <a:cs typeface="Arial" panose="020B0604020202020204" pitchFamily="34" charset="0"/>
              </a:rPr>
              <a:t>Kim kể với em là vừa được mẹ mua cho bộ quần áo mới, nhưng Kim lại không thích, nên sẽ xin mẹ mua bộ khác.</a:t>
            </a:r>
          </a:p>
        </p:txBody>
      </p:sp>
      <p:grpSp>
        <p:nvGrpSpPr>
          <p:cNvPr id="14" name="Group 13">
            <a:extLst>
              <a:ext uri="{FF2B5EF4-FFF2-40B4-BE49-F238E27FC236}">
                <a16:creationId xmlns:a16="http://schemas.microsoft.com/office/drawing/2014/main" id="{822E01FE-80A4-4AF9-F0E0-B9E8EB0CB85B}"/>
              </a:ext>
            </a:extLst>
          </p:cNvPr>
          <p:cNvGrpSpPr/>
          <p:nvPr/>
        </p:nvGrpSpPr>
        <p:grpSpPr>
          <a:xfrm>
            <a:off x="1034762" y="3059482"/>
            <a:ext cx="9615933" cy="596900"/>
            <a:chOff x="928844" y="6009042"/>
            <a:chExt cx="14423899" cy="895350"/>
          </a:xfrm>
        </p:grpSpPr>
        <p:pic>
          <p:nvPicPr>
            <p:cNvPr id="15" name="Graphic 14" descr="Back with solid fill">
              <a:extLst>
                <a:ext uri="{FF2B5EF4-FFF2-40B4-BE49-F238E27FC236}">
                  <a16:creationId xmlns:a16="http://schemas.microsoft.com/office/drawing/2014/main" id="{C4B34EBE-8C3B-66B1-2331-F54E98CBB2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28844" y="6009042"/>
              <a:ext cx="1193800" cy="895350"/>
            </a:xfrm>
            <a:prstGeom prst="rect">
              <a:avLst/>
            </a:prstGeom>
          </p:spPr>
        </p:pic>
        <p:sp>
          <p:nvSpPr>
            <p:cNvPr id="16" name="TextBox 15">
              <a:extLst>
                <a:ext uri="{FF2B5EF4-FFF2-40B4-BE49-F238E27FC236}">
                  <a16:creationId xmlns:a16="http://schemas.microsoft.com/office/drawing/2014/main" id="{E4BF4777-84C6-16A8-E070-31D5C4D6D0A0}"/>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khuyên Kim như thế nào?</a:t>
              </a:r>
            </a:p>
          </p:txBody>
        </p:sp>
      </p:grpSp>
      <p:sp>
        <p:nvSpPr>
          <p:cNvPr id="17" name="Rectangle: Rounded Corners 16">
            <a:extLst>
              <a:ext uri="{FF2B5EF4-FFF2-40B4-BE49-F238E27FC236}">
                <a16:creationId xmlns:a16="http://schemas.microsoft.com/office/drawing/2014/main" id="{7F1CB785-CFFE-021A-88AE-D72E67200908}"/>
              </a:ext>
            </a:extLst>
          </p:cNvPr>
          <p:cNvSpPr/>
          <p:nvPr/>
        </p:nvSpPr>
        <p:spPr>
          <a:xfrm>
            <a:off x="804917" y="3798518"/>
            <a:ext cx="10472683" cy="2206915"/>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latin typeface="UTM Avo" panose="02040603050506020204" pitchFamily="18" charset="0"/>
                <a:cs typeface="Arial" panose="020B0604020202020204" pitchFamily="34" charset="0"/>
              </a:rPr>
              <a:t>Tình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huống</a:t>
            </a:r>
            <a:r>
              <a:rPr lang="en-US" sz="2400" b="1" dirty="0">
                <a:solidFill>
                  <a:schemeClr val="tx1"/>
                </a:solidFill>
                <a:latin typeface="UTM Avo" panose="02040603050506020204" pitchFamily="18" charset="0"/>
                <a:cs typeface="Arial" panose="020B0604020202020204" pitchFamily="34" charset="0"/>
              </a:rPr>
              <a:t> 3: </a:t>
            </a:r>
            <a:r>
              <a:rPr lang="en-US" sz="2400" dirty="0" err="1">
                <a:solidFill>
                  <a:schemeClr val="tx1"/>
                </a:solidFill>
                <a:latin typeface="UTM Avo" panose="02040603050506020204" pitchFamily="18" charset="0"/>
                <a:cs typeface="Arial" panose="020B0604020202020204" pitchFamily="34" charset="0"/>
              </a:rPr>
              <a:t>Mẹ</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hỏi</a:t>
            </a:r>
            <a:r>
              <a:rPr lang="en-US" sz="2400" dirty="0">
                <a:solidFill>
                  <a:schemeClr val="tx1"/>
                </a:solidFill>
                <a:latin typeface="UTM Avo" panose="02040603050506020204" pitchFamily="18" charset="0"/>
                <a:cs typeface="Arial" panose="020B0604020202020204" pitchFamily="34" charset="0"/>
              </a:rPr>
              <a:t> ý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về</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việc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mua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thêm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một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để</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ngoại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lớp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tuần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sau</a:t>
            </a:r>
            <a:r>
              <a:rPr lang="en-US" sz="2400" dirty="0">
                <a:solidFill>
                  <a:schemeClr val="tx1"/>
                </a:solidFill>
                <a:latin typeface="UTM Avo" panose="02040603050506020204" pitchFamily="18" charset="0"/>
                <a:cs typeface="Arial" panose="020B0604020202020204" pitchFamily="34" charset="0"/>
              </a:rPr>
              <a:t>. Trong </a:t>
            </a:r>
            <a:r>
              <a:rPr lang="en-US" sz="2400" dirty="0" err="1">
                <a:solidFill>
                  <a:schemeClr val="tx1"/>
                </a:solidFill>
                <a:latin typeface="UTM Avo" panose="02040603050506020204" pitchFamily="18" charset="0"/>
                <a:cs typeface="Arial" panose="020B0604020202020204" pitchFamily="34" charset="0"/>
              </a:rPr>
              <a:t>khi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hai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còn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dùng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tốt</a:t>
            </a:r>
            <a:r>
              <a:rPr lang="en-US" sz="2400" dirty="0">
                <a:solidFill>
                  <a:schemeClr val="tx1"/>
                </a:solidFill>
                <a:latin typeface="UTM Avo" panose="02040603050506020204" pitchFamily="18" charset="0"/>
                <a:cs typeface="Arial" panose="020B0604020202020204" pitchFamily="34" charset="0"/>
              </a:rPr>
              <a:t>.</a:t>
            </a:r>
          </a:p>
        </p:txBody>
      </p:sp>
      <p:grpSp>
        <p:nvGrpSpPr>
          <p:cNvPr id="18" name="Group 17">
            <a:extLst>
              <a:ext uri="{FF2B5EF4-FFF2-40B4-BE49-F238E27FC236}">
                <a16:creationId xmlns:a16="http://schemas.microsoft.com/office/drawing/2014/main" id="{051CFB2B-40EB-E5E4-D481-3F5F2A8B11BE}"/>
              </a:ext>
            </a:extLst>
          </p:cNvPr>
          <p:cNvGrpSpPr/>
          <p:nvPr/>
        </p:nvGrpSpPr>
        <p:grpSpPr>
          <a:xfrm>
            <a:off x="1034762" y="6010688"/>
            <a:ext cx="10907149" cy="596900"/>
            <a:chOff x="898364" y="5986012"/>
            <a:chExt cx="16360724" cy="895350"/>
          </a:xfrm>
        </p:grpSpPr>
        <p:pic>
          <p:nvPicPr>
            <p:cNvPr id="19" name="Graphic 18" descr="Back with solid fill">
              <a:extLst>
                <a:ext uri="{FF2B5EF4-FFF2-40B4-BE49-F238E27FC236}">
                  <a16:creationId xmlns:a16="http://schemas.microsoft.com/office/drawing/2014/main" id="{AA565B50-B4E0-50A0-534A-3BB8BF91FB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98364" y="5986012"/>
              <a:ext cx="1193800" cy="895350"/>
            </a:xfrm>
            <a:prstGeom prst="rect">
              <a:avLst/>
            </a:prstGeom>
          </p:spPr>
        </p:pic>
        <p:sp>
          <p:nvSpPr>
            <p:cNvPr id="20" name="TextBox 19">
              <a:extLst>
                <a:ext uri="{FF2B5EF4-FFF2-40B4-BE49-F238E27FC236}">
                  <a16:creationId xmlns:a16="http://schemas.microsoft.com/office/drawing/2014/main" id="{6207FDB1-C5B0-19CD-4A23-CEB31B64DE1F}"/>
                </a:ext>
              </a:extLst>
            </p:cNvPr>
            <p:cNvSpPr txBox="1"/>
            <p:nvPr/>
          </p:nvSpPr>
          <p:spPr>
            <a:xfrm>
              <a:off x="2092165" y="6126338"/>
              <a:ext cx="15166923"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làm gì trong trường hợp này?</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351955" y="2531030"/>
            <a:ext cx="5641427" cy="3245504"/>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en-US" sz="2400" dirty="0">
                <a:solidFill>
                  <a:prstClr val="black"/>
                </a:solidFill>
                <a:latin typeface="UTM Avo" panose="02040603050506020204" pitchFamily="18" charset="0"/>
                <a:cs typeface="Arial" panose="020B0604020202020204" pitchFamily="34" charset="0"/>
              </a:rPr>
              <a:t>Em </a:t>
            </a:r>
            <a:r>
              <a:rPr lang="en-US" sz="2400" dirty="0" err="1">
                <a:solidFill>
                  <a:prstClr val="black"/>
                </a:solidFill>
                <a:latin typeface="UTM Avo" panose="02040603050506020204" pitchFamily="18" charset="0"/>
                <a:cs typeface="Arial" panose="020B0604020202020204" pitchFamily="34" charset="0"/>
              </a:rPr>
              <a:t>sẽ</a:t>
            </a:r>
            <a:r>
              <a:rPr lang="en-US" sz="2400" dirty="0">
                <a:solidFill>
                  <a:prstClr val="black"/>
                </a:solidFill>
                <a:latin typeface="UTM Avo" panose="02040603050506020204" pitchFamily="18" charset="0"/>
                <a:cs typeface="Arial" panose="020B0604020202020204" pitchFamily="34" charset="0"/>
              </a:rPr>
              <a:t> k</a:t>
            </a:r>
            <a:r>
              <a:rPr lang="vi-VN" sz="2400" dirty="0">
                <a:solidFill>
                  <a:prstClr val="black"/>
                </a:solidFill>
                <a:latin typeface="UTM Avo" panose="02040603050506020204" pitchFamily="18" charset="0"/>
                <a:cs typeface="Arial" panose="020B0604020202020204" pitchFamily="34" charset="0"/>
              </a:rPr>
              <a:t>huyên Hùng không nên sử dụng tiền lì xì vào nhu cầu giải trí tại một thời điểm nhiều như vậy</a:t>
            </a:r>
            <a:r>
              <a:rPr lang="en-US" sz="2400" dirty="0">
                <a:solidFill>
                  <a:prstClr val="black"/>
                </a:solidFill>
                <a:latin typeface="UTM Avo" panose="02040603050506020204" pitchFamily="18" charset="0"/>
                <a:cs typeface="Arial" panose="020B0604020202020204" pitchFamily="34" charset="0"/>
              </a:rPr>
              <a:t>.</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Hùng nên chia nhỏ tiền lì xì vào các khoản cần thiết và nếu chưa cần thiết thì hãy tiết kiệm.</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8" name="Group 7">
            <a:extLst>
              <a:ext uri="{FF2B5EF4-FFF2-40B4-BE49-F238E27FC236}">
                <a16:creationId xmlns:a16="http://schemas.microsoft.com/office/drawing/2014/main" id="{C0EDDB72-A298-F53A-22C8-061DA1531968}"/>
              </a:ext>
            </a:extLst>
          </p:cNvPr>
          <p:cNvGrpSpPr/>
          <p:nvPr/>
        </p:nvGrpSpPr>
        <p:grpSpPr>
          <a:xfrm>
            <a:off x="515137" y="2208009"/>
            <a:ext cx="4216400" cy="4060632"/>
            <a:chOff x="756941" y="2400300"/>
            <a:chExt cx="6324600" cy="7048702"/>
          </a:xfrm>
        </p:grpSpPr>
        <p:grpSp>
          <p:nvGrpSpPr>
            <p:cNvPr id="9" name="Group 8">
              <a:extLst>
                <a:ext uri="{FF2B5EF4-FFF2-40B4-BE49-F238E27FC236}">
                  <a16:creationId xmlns:a16="http://schemas.microsoft.com/office/drawing/2014/main" id="{C260DA57-8043-9F38-E224-E4B0D35AF5FA}"/>
                </a:ext>
              </a:extLst>
            </p:cNvPr>
            <p:cNvGrpSpPr/>
            <p:nvPr/>
          </p:nvGrpSpPr>
          <p:grpSpPr>
            <a:xfrm>
              <a:off x="756941" y="2400300"/>
              <a:ext cx="6324600" cy="704870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0" name="Picture 9" descr="A cartoon of kids holding red envelopes&#10;&#10;Description automatically generated">
              <a:extLst>
                <a:ext uri="{FF2B5EF4-FFF2-40B4-BE49-F238E27FC236}">
                  <a16:creationId xmlns:a16="http://schemas.microsoft.com/office/drawing/2014/main" id="{7DE4D6DB-C927-55AC-B5D0-BFFB0B6C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49" y="4325115"/>
              <a:ext cx="5484395" cy="5107094"/>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C9B3E4-036F-305C-0262-35E9D5EE1E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3B2BFF-2E1B-093D-EED2-6C418D44AAB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4A59945F-1ABD-7ECF-D5B2-86F9B36584E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F0027538-9D0E-4C3A-A7B5-7C5F9863F7A8}"/>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khuyên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Kim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xin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khác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mới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mặc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gây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lãng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phí</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8240F59B-2906-B36F-F368-4C7E7C045E09}"/>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79F645E-41AB-C90E-7DD7-2E10D8BED626}"/>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5AE027BD-1A78-9884-BDFC-DF8E7C0A33E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900E6A2F-D6DC-0D3B-DCE1-99676F3B944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0B578FBD-FE02-8BF9-8058-B16F53E21418}"/>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94D30FC-E7A7-BD2C-2980-A5DF16DD61A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6332D9E-1982-9A90-6433-8BBD698E5CE0}"/>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6A4FBE0-AFDD-84A0-99D7-5E2F99075B77}"/>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11" name="Picture 10" descr="A cartoon of a child holding a shirt and a backpack&#10;&#10;Description automatically generated">
            <a:extLst>
              <a:ext uri="{FF2B5EF4-FFF2-40B4-BE49-F238E27FC236}">
                <a16:creationId xmlns:a16="http://schemas.microsoft.com/office/drawing/2014/main" id="{ABCD0C2D-E34A-9E4C-34CC-F49B00C7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97" y="3538759"/>
            <a:ext cx="2994880" cy="2994880"/>
          </a:xfrm>
          <a:prstGeom prst="rect">
            <a:avLst/>
          </a:prstGeom>
        </p:spPr>
      </p:pic>
    </p:spTree>
    <p:extLst>
      <p:ext uri="{BB962C8B-B14F-4D97-AF65-F5344CB8AC3E}">
        <p14:creationId xmlns:p14="http://schemas.microsoft.com/office/powerpoint/2010/main" val="9138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5D6D2A-3F1B-35DB-0C6A-1C4CCE5E2B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634622-8516-B94B-5071-7D0608C88E5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FE1D7B0-F17D-82A7-A7D9-07F99D817771}"/>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EB3732-879F-093F-F871-3F553F38655A}"/>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sẽ nói với mẹ là em chưa cần tới vì em đã có hai cái mũ và vẫn còn dùng tốt.</a:t>
            </a:r>
          </a:p>
        </p:txBody>
      </p:sp>
      <p:grpSp>
        <p:nvGrpSpPr>
          <p:cNvPr id="5" name="Group 4">
            <a:extLst>
              <a:ext uri="{FF2B5EF4-FFF2-40B4-BE49-F238E27FC236}">
                <a16:creationId xmlns:a16="http://schemas.microsoft.com/office/drawing/2014/main" id="{9BC9E977-C732-4E7B-0C3D-1CF97AA38333}"/>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4D27B49-0E4B-7D15-F551-4DBEBE02CB3B}"/>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740BE8B-EFAD-3218-C8AE-83D75586C7D9}"/>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76012EC-A0FD-C181-AC41-20BA4B9EB0AD}"/>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F0A32974-C5B4-602D-75FE-7CCD70FADEC9}"/>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FD866DF0-52AC-48B4-76F5-4B723874BB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7AF9669-AC7D-A51F-89B1-309FAB01A372}"/>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EE0F13-F9D3-914E-5A44-CC1EA82774FF}"/>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D66FB34-2DFD-E9EA-12C4-AA67D9105B8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8" name="Picture 7" descr="A couple of girls wearing red hats and coats&#10;&#10;Description automatically generated">
              <a:extLst>
                <a:ext uri="{FF2B5EF4-FFF2-40B4-BE49-F238E27FC236}">
                  <a16:creationId xmlns:a16="http://schemas.microsoft.com/office/drawing/2014/main" id="{74744634-BCF4-F738-9716-2E2FE026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24" y="3654328"/>
              <a:ext cx="2445549" cy="2445549"/>
            </a:xfrm>
            <a:prstGeom prst="rect">
              <a:avLst/>
            </a:prstGeom>
            <a:solidFill>
              <a:schemeClr val="bg1"/>
            </a:solidFill>
            <a:ln>
              <a:solidFill>
                <a:schemeClr val="accent2">
                  <a:lumMod val="60000"/>
                  <a:lumOff val="40000"/>
                </a:schemeClr>
              </a:solidFill>
            </a:ln>
          </p:spPr>
        </p:pic>
      </p:grpSp>
    </p:spTree>
    <p:extLst>
      <p:ext uri="{BB962C8B-B14F-4D97-AF65-F5344CB8AC3E}">
        <p14:creationId xmlns:p14="http://schemas.microsoft.com/office/powerpoint/2010/main" val="27402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D65275-27B2-CCAF-5726-3995CA5CEC4D}"/>
            </a:ext>
          </a:extLst>
        </p:cNvPr>
        <p:cNvGrpSpPr/>
        <p:nvPr/>
      </p:nvGrpSpPr>
      <p:grpSpPr>
        <a:xfrm>
          <a:off x="0" y="0"/>
          <a:ext cx="0" cy="0"/>
          <a:chOff x="0" y="0"/>
          <a:chExt cx="0" cy="0"/>
        </a:xfrm>
      </p:grpSpPr>
      <p:pic>
        <p:nvPicPr>
          <p:cNvPr id="5" name="Picture 7">
            <a:extLst>
              <a:ext uri="{FF2B5EF4-FFF2-40B4-BE49-F238E27FC236}">
                <a16:creationId xmlns:a16="http://schemas.microsoft.com/office/drawing/2014/main" id="{0634A7D3-E92D-BC48-8FB3-99224183EE4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5478" y="1272169"/>
            <a:ext cx="6602741" cy="4134580"/>
          </a:xfrm>
          <a:prstGeom prst="rect">
            <a:avLst/>
          </a:prstGeom>
        </p:spPr>
      </p:pic>
      <p:sp>
        <p:nvSpPr>
          <p:cNvPr id="6" name="TextBox 5">
            <a:extLst>
              <a:ext uri="{FF2B5EF4-FFF2-40B4-BE49-F238E27FC236}">
                <a16:creationId xmlns:a16="http://schemas.microsoft.com/office/drawing/2014/main" id="{DA5A0BA2-226E-F319-2BEF-CF66198D62CF}"/>
              </a:ext>
            </a:extLst>
          </p:cNvPr>
          <p:cNvSpPr txBox="1"/>
          <p:nvPr/>
        </p:nvSpPr>
        <p:spPr>
          <a:xfrm>
            <a:off x="4411325" y="2110879"/>
            <a:ext cx="5031045" cy="1947393"/>
          </a:xfrm>
          <a:prstGeom prst="rect">
            <a:avLst/>
          </a:prstGeom>
          <a:noFill/>
        </p:spPr>
        <p:txBody>
          <a:bodyPr wrap="square" rtlCol="0">
            <a:spAutoFit/>
          </a:bodyPr>
          <a:lstStyle/>
          <a:p>
            <a:pPr algn="ctr">
              <a:lnSpc>
                <a:spcPct val="150000"/>
              </a:lnSpc>
            </a:pPr>
            <a:r>
              <a:rPr lang="en-US" sz="2800" b="1">
                <a:solidFill>
                  <a:srgbClr val="000000"/>
                </a:solidFill>
                <a:latin typeface="UTM Avo" panose="02040603050506020204" pitchFamily="18" charset="0"/>
                <a:ea typeface="Calibri" panose="020F0502020204030204" pitchFamily="34" charset="0"/>
                <a:cs typeface="Arial" panose="020B0604020202020204" pitchFamily="34" charset="0"/>
              </a:rPr>
              <a:t>Tờ tiền Việt Nam nào hiện nay có mệnh giá nhỏ nhất, lớn nhất?</a:t>
            </a:r>
          </a:p>
        </p:txBody>
      </p:sp>
      <p:pic>
        <p:nvPicPr>
          <p:cNvPr id="11" name="Picture 10" descr="A picture containing doll, toy&#10;&#10;Description automatically generated">
            <a:extLst>
              <a:ext uri="{FF2B5EF4-FFF2-40B4-BE49-F238E27FC236}">
                <a16:creationId xmlns:a16="http://schemas.microsoft.com/office/drawing/2014/main" id="{1E9C025F-D847-D6FE-DB8B-C2747FD99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09" y="3276600"/>
            <a:ext cx="3581400" cy="3581400"/>
          </a:xfrm>
          <a:prstGeom prst="rect">
            <a:avLst/>
          </a:prstGeom>
        </p:spPr>
      </p:pic>
    </p:spTree>
    <p:extLst>
      <p:ext uri="{BB962C8B-B14F-4D97-AF65-F5344CB8AC3E}">
        <p14:creationId xmlns:p14="http://schemas.microsoft.com/office/powerpoint/2010/main" val="2046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1358933" y="1384937"/>
            <a:ext cx="9474134" cy="112184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EM HÃY SƯU TẦM VÀ KỂ MỘT CÂU CHUYỆN VỀ QUÝ TRỌNG TIỀN</a:t>
            </a:r>
            <a:endParaRPr lang="vi-VN" sz="2400" b="1" kern="0" dirty="0">
              <a:solidFill>
                <a:srgbClr val="000000"/>
              </a:solidFill>
              <a:latin typeface="UTM Avo" panose="02040603050506020204" pitchFamily="18" charset="0"/>
              <a:cs typeface="Arial" panose="020B0604020202020204" pitchFamily="34" charset="0"/>
            </a:endParaRPr>
          </a:p>
        </p:txBody>
      </p:sp>
      <p:grpSp>
        <p:nvGrpSpPr>
          <p:cNvPr id="24" name="Group 23">
            <a:extLst>
              <a:ext uri="{FF2B5EF4-FFF2-40B4-BE49-F238E27FC236}">
                <a16:creationId xmlns:a16="http://schemas.microsoft.com/office/drawing/2014/main" id="{9AAF6C0C-BC45-E092-1E41-7C6B3AC26FE9}"/>
              </a:ext>
            </a:extLst>
          </p:cNvPr>
          <p:cNvGrpSpPr/>
          <p:nvPr/>
        </p:nvGrpSpPr>
        <p:grpSpPr>
          <a:xfrm>
            <a:off x="150649" y="2072484"/>
            <a:ext cx="5588000" cy="3985334"/>
            <a:chOff x="203200" y="1399822"/>
            <a:chExt cx="5588000" cy="3985334"/>
          </a:xfrm>
        </p:grpSpPr>
        <p:grpSp>
          <p:nvGrpSpPr>
            <p:cNvPr id="8" name="Group 7">
              <a:extLst>
                <a:ext uri="{FF2B5EF4-FFF2-40B4-BE49-F238E27FC236}">
                  <a16:creationId xmlns:a16="http://schemas.microsoft.com/office/drawing/2014/main" id="{DD2CE8D6-CC3A-51BA-2C50-CF6FA696F797}"/>
                </a:ext>
              </a:extLst>
            </p:cNvPr>
            <p:cNvGrpSpPr/>
            <p:nvPr/>
          </p:nvGrpSpPr>
          <p:grpSpPr>
            <a:xfrm>
              <a:off x="517774" y="2033974"/>
              <a:ext cx="5273426" cy="3351182"/>
              <a:chOff x="2066616" y="3642045"/>
              <a:chExt cx="7162800" cy="5839306"/>
            </a:xfrm>
          </p:grpSpPr>
          <p:grpSp>
            <p:nvGrpSpPr>
              <p:cNvPr id="11" name="Group 4">
                <a:extLst>
                  <a:ext uri="{FF2B5EF4-FFF2-40B4-BE49-F238E27FC236}">
                    <a16:creationId xmlns:a16="http://schemas.microsoft.com/office/drawing/2014/main" id="{6A515A01-6B90-EB32-F3BF-32EAF2E98BD0}"/>
                  </a:ext>
                </a:extLst>
              </p:cNvPr>
              <p:cNvGrpSpPr/>
              <p:nvPr/>
            </p:nvGrpSpPr>
            <p:grpSpPr>
              <a:xfrm>
                <a:off x="2066616" y="3642045"/>
                <a:ext cx="7162800" cy="5839306"/>
                <a:chOff x="0" y="0"/>
                <a:chExt cx="1778058" cy="1677585"/>
              </a:xfrm>
            </p:grpSpPr>
            <p:sp>
              <p:nvSpPr>
                <p:cNvPr id="13" name="Freeform 5">
                  <a:extLst>
                    <a:ext uri="{FF2B5EF4-FFF2-40B4-BE49-F238E27FC236}">
                      <a16:creationId xmlns:a16="http://schemas.microsoft.com/office/drawing/2014/main" id="{53FC4187-B8B5-94EB-D7DF-0E35BCB8DB40}"/>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14" name="TextBox 6">
                  <a:extLst>
                    <a:ext uri="{FF2B5EF4-FFF2-40B4-BE49-F238E27FC236}">
                      <a16:creationId xmlns:a16="http://schemas.microsoft.com/office/drawing/2014/main" id="{5E400A38-C7CD-ABA9-843C-FD1CC9C1E697}"/>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12" name="Freeform 8">
                <a:extLst>
                  <a:ext uri="{FF2B5EF4-FFF2-40B4-BE49-F238E27FC236}">
                    <a16:creationId xmlns:a16="http://schemas.microsoft.com/office/drawing/2014/main" id="{FB5324DE-7628-D217-3FE4-4F0AE4DF1FE7}"/>
                  </a:ext>
                </a:extLst>
              </p:cNvPr>
              <p:cNvSpPr/>
              <p:nvPr/>
            </p:nvSpPr>
            <p:spPr>
              <a:xfrm>
                <a:off x="2175316" y="3736546"/>
                <a:ext cx="6945401"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9" name="TextBox 8">
              <a:extLst>
                <a:ext uri="{FF2B5EF4-FFF2-40B4-BE49-F238E27FC236}">
                  <a16:creationId xmlns:a16="http://schemas.microsoft.com/office/drawing/2014/main" id="{23DB35B7-F8EE-FE90-E6E3-1654EFF16C90}"/>
                </a:ext>
              </a:extLst>
            </p:cNvPr>
            <p:cNvSpPr txBox="1"/>
            <p:nvPr/>
          </p:nvSpPr>
          <p:spPr>
            <a:xfrm>
              <a:off x="978107" y="2248151"/>
              <a:ext cx="4438924" cy="2229841"/>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Yêu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cầu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hãy liệt kê các biểu hiện của quý trọng đồng tiền mà em đã được học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E28B4B8C-1CBB-233A-3792-7132A9E8D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399822"/>
              <a:ext cx="1315379" cy="1315379"/>
            </a:xfrm>
            <a:prstGeom prst="rect">
              <a:avLst/>
            </a:prstGeom>
          </p:spPr>
        </p:pic>
      </p:grpSp>
      <p:grpSp>
        <p:nvGrpSpPr>
          <p:cNvPr id="26" name="Group 25">
            <a:extLst>
              <a:ext uri="{FF2B5EF4-FFF2-40B4-BE49-F238E27FC236}">
                <a16:creationId xmlns:a16="http://schemas.microsoft.com/office/drawing/2014/main" id="{4092803D-25D7-4621-773F-28D403B0818E}"/>
              </a:ext>
            </a:extLst>
          </p:cNvPr>
          <p:cNvGrpSpPr/>
          <p:nvPr/>
        </p:nvGrpSpPr>
        <p:grpSpPr>
          <a:xfrm>
            <a:off x="6321828" y="2097944"/>
            <a:ext cx="5654669" cy="3924890"/>
            <a:chOff x="6374379" y="1425282"/>
            <a:chExt cx="5654669" cy="3924890"/>
          </a:xfrm>
        </p:grpSpPr>
        <p:grpSp>
          <p:nvGrpSpPr>
            <p:cNvPr id="16" name="Group 15">
              <a:extLst>
                <a:ext uri="{FF2B5EF4-FFF2-40B4-BE49-F238E27FC236}">
                  <a16:creationId xmlns:a16="http://schemas.microsoft.com/office/drawing/2014/main" id="{62C53539-5004-A714-ED23-1CBA60942382}"/>
                </a:ext>
              </a:extLst>
            </p:cNvPr>
            <p:cNvGrpSpPr/>
            <p:nvPr/>
          </p:nvGrpSpPr>
          <p:grpSpPr>
            <a:xfrm>
              <a:off x="6374379" y="1998990"/>
              <a:ext cx="5273426" cy="3351182"/>
              <a:chOff x="2066616" y="3642045"/>
              <a:chExt cx="7162800" cy="5839306"/>
            </a:xfrm>
          </p:grpSpPr>
          <p:grpSp>
            <p:nvGrpSpPr>
              <p:cNvPr id="19" name="Group 4">
                <a:extLst>
                  <a:ext uri="{FF2B5EF4-FFF2-40B4-BE49-F238E27FC236}">
                    <a16:creationId xmlns:a16="http://schemas.microsoft.com/office/drawing/2014/main" id="{82DA0690-D857-444E-69A5-F4887CC4FF3D}"/>
                  </a:ext>
                </a:extLst>
              </p:cNvPr>
              <p:cNvGrpSpPr/>
              <p:nvPr/>
            </p:nvGrpSpPr>
            <p:grpSpPr>
              <a:xfrm>
                <a:off x="2066616" y="3642045"/>
                <a:ext cx="7162800" cy="5839306"/>
                <a:chOff x="0" y="0"/>
                <a:chExt cx="1778058" cy="1677585"/>
              </a:xfrm>
            </p:grpSpPr>
            <p:sp>
              <p:nvSpPr>
                <p:cNvPr id="21" name="Freeform 5">
                  <a:extLst>
                    <a:ext uri="{FF2B5EF4-FFF2-40B4-BE49-F238E27FC236}">
                      <a16:creationId xmlns:a16="http://schemas.microsoft.com/office/drawing/2014/main" id="{2AB6B72C-4C2D-25CC-5C04-875C7DA4AE48}"/>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22" name="TextBox 6">
                  <a:extLst>
                    <a:ext uri="{FF2B5EF4-FFF2-40B4-BE49-F238E27FC236}">
                      <a16:creationId xmlns:a16="http://schemas.microsoft.com/office/drawing/2014/main" id="{9B404FD5-1D7A-2DD2-DDCB-863DCBCD6058}"/>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20" name="Freeform 8">
                <a:extLst>
                  <a:ext uri="{FF2B5EF4-FFF2-40B4-BE49-F238E27FC236}">
                    <a16:creationId xmlns:a16="http://schemas.microsoft.com/office/drawing/2014/main" id="{59AFADB7-3DFA-A8C5-2777-DD7D984C768C}"/>
                  </a:ext>
                </a:extLst>
              </p:cNvPr>
              <p:cNvSpPr/>
              <p:nvPr/>
            </p:nvSpPr>
            <p:spPr>
              <a:xfrm>
                <a:off x="2175317" y="3736546"/>
                <a:ext cx="6945402"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17" name="TextBox 16">
              <a:extLst>
                <a:ext uri="{FF2B5EF4-FFF2-40B4-BE49-F238E27FC236}">
                  <a16:creationId xmlns:a16="http://schemas.microsoft.com/office/drawing/2014/main" id="{C9F74166-D8EA-7615-14EB-FB1E8C37F302}"/>
                </a:ext>
              </a:extLst>
            </p:cNvPr>
            <p:cNvSpPr txBox="1"/>
            <p:nvPr/>
          </p:nvSpPr>
          <p:spPr>
            <a:xfrm>
              <a:off x="6728422" y="2377467"/>
              <a:ext cx="4565342" cy="2783839"/>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Nhiệm</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vụ</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nhà</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sưu tầm những câu chuyện về quý trọng đồng tiền và kể về câu chuyện sưu tầm được vào tiết học sau.</a:t>
              </a:r>
            </a:p>
          </p:txBody>
        </p:sp>
        <p:pic>
          <p:nvPicPr>
            <p:cNvPr id="18" name="Picture 17" descr="Icon&#10;&#10;Description automatically generated">
              <a:extLst>
                <a:ext uri="{FF2B5EF4-FFF2-40B4-BE49-F238E27FC236}">
                  <a16:creationId xmlns:a16="http://schemas.microsoft.com/office/drawing/2014/main" id="{16F05196-8B99-0055-AE65-7FFD845C4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669" y="1425282"/>
              <a:ext cx="1315379" cy="1315379"/>
            </a:xfrm>
            <a:prstGeom prst="rect">
              <a:avLst/>
            </a:prstGeom>
          </p:spPr>
        </p:pic>
      </p:grpSp>
      <p:pic>
        <p:nvPicPr>
          <p:cNvPr id="23" name="Picture 16">
            <a:extLst>
              <a:ext uri="{FF2B5EF4-FFF2-40B4-BE49-F238E27FC236}">
                <a16:creationId xmlns:a16="http://schemas.microsoft.com/office/drawing/2014/main" id="{B5553A17-BE40-A04D-7907-A4C75D7D26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7615" y="5772983"/>
            <a:ext cx="2845945" cy="1085017"/>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07309C1-A75E-880C-FE93-F8E609480D8E}"/>
              </a:ext>
            </a:extLst>
          </p:cNvPr>
          <p:cNvGrpSpPr/>
          <p:nvPr/>
        </p:nvGrpSpPr>
        <p:grpSpPr>
          <a:xfrm>
            <a:off x="634605" y="1701040"/>
            <a:ext cx="8841668" cy="660628"/>
            <a:chOff x="457200" y="744271"/>
            <a:chExt cx="13262501" cy="990941"/>
          </a:xfrm>
        </p:grpSpPr>
        <p:sp>
          <p:nvSpPr>
            <p:cNvPr id="3" name="Line Callout 1 (Border and Accent Bar) 3">
              <a:extLst>
                <a:ext uri="{FF2B5EF4-FFF2-40B4-BE49-F238E27FC236}">
                  <a16:creationId xmlns:a16="http://schemas.microsoft.com/office/drawing/2014/main" id="{E6917064-E31F-B21D-4DDF-AFCDA45C9EEA}"/>
                </a:ext>
              </a:extLst>
            </p:cNvPr>
            <p:cNvSpPr/>
            <p:nvPr/>
          </p:nvSpPr>
          <p:spPr>
            <a:xfrm>
              <a:off x="457200" y="755834"/>
              <a:ext cx="12764092" cy="979378"/>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Gợi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ý: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số</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biểu</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của</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a:t>
              </a:r>
            </a:p>
          </p:txBody>
        </p:sp>
        <p:pic>
          <p:nvPicPr>
            <p:cNvPr id="4" name="Picture 13">
              <a:extLst>
                <a:ext uri="{FF2B5EF4-FFF2-40B4-BE49-F238E27FC236}">
                  <a16:creationId xmlns:a16="http://schemas.microsoft.com/office/drawing/2014/main" id="{014751B7-9414-2E97-F3C3-85746094F1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22881" y="744271"/>
              <a:ext cx="996820" cy="979377"/>
            </a:xfrm>
            <a:prstGeom prst="rect">
              <a:avLst/>
            </a:prstGeom>
          </p:spPr>
        </p:pic>
      </p:grpSp>
      <p:sp>
        <p:nvSpPr>
          <p:cNvPr id="5" name="Speech Bubble: Rectangle with Corners Rounded 4">
            <a:extLst>
              <a:ext uri="{FF2B5EF4-FFF2-40B4-BE49-F238E27FC236}">
                <a16:creationId xmlns:a16="http://schemas.microsoft.com/office/drawing/2014/main" id="{A42E8138-E782-43C4-0DEF-AF2E04A6795A}"/>
              </a:ext>
            </a:extLst>
          </p:cNvPr>
          <p:cNvSpPr/>
          <p:nvPr/>
        </p:nvSpPr>
        <p:spPr>
          <a:xfrm>
            <a:off x="5000095" y="2478618"/>
            <a:ext cx="6671600" cy="2422438"/>
          </a:xfrm>
          <a:prstGeom prst="wedgeRoundRectCallout">
            <a:avLst>
              <a:gd name="adj1" fmla="val -58874"/>
              <a:gd name="adj2" fmla="val 46528"/>
              <a:gd name="adj3" fmla="val 16667"/>
            </a:avLst>
          </a:prstGeom>
          <a:solidFill>
            <a:srgbClr val="8064A2">
              <a:lumMod val="20000"/>
              <a:lumOff val="80000"/>
            </a:srgbClr>
          </a:solidFill>
          <a:ln w="25400" cap="flat" cmpd="sng" algn="ctr">
            <a:solidFill>
              <a:srgbClr val="8064A2">
                <a:lumMod val="20000"/>
                <a:lumOff val="80000"/>
              </a:srgbClr>
            </a:solidFill>
            <a:prstDash val="solid"/>
          </a:ln>
          <a:effectLst/>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p>
        </p:txBody>
      </p:sp>
      <p:pic>
        <p:nvPicPr>
          <p:cNvPr id="6" name="Picture 3">
            <a:extLst>
              <a:ext uri="{FF2B5EF4-FFF2-40B4-BE49-F238E27FC236}">
                <a16:creationId xmlns:a16="http://schemas.microsoft.com/office/drawing/2014/main" id="{2FBAD88F-991E-5036-4BB5-58C233B1B2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3892" y="3184349"/>
            <a:ext cx="2650092" cy="3500397"/>
          </a:xfrm>
          <a:prstGeom prst="rect">
            <a:avLst/>
          </a:prstGeom>
        </p:spPr>
      </p:pic>
      <p:sp>
        <p:nvSpPr>
          <p:cNvPr id="7" name="Speech Bubble: Rectangle with Corners Rounded 6">
            <a:extLst>
              <a:ext uri="{FF2B5EF4-FFF2-40B4-BE49-F238E27FC236}">
                <a16:creationId xmlns:a16="http://schemas.microsoft.com/office/drawing/2014/main" id="{D256CFA9-2236-0280-C800-43491D97B610}"/>
              </a:ext>
            </a:extLst>
          </p:cNvPr>
          <p:cNvSpPr/>
          <p:nvPr/>
        </p:nvSpPr>
        <p:spPr>
          <a:xfrm>
            <a:off x="5012737" y="5064825"/>
            <a:ext cx="6671600" cy="1619921"/>
          </a:xfrm>
          <a:prstGeom prst="wedgeRoundRectCallout">
            <a:avLst>
              <a:gd name="adj1" fmla="val -58298"/>
              <a:gd name="adj2" fmla="val -33875"/>
              <a:gd name="adj3" fmla="val 16667"/>
            </a:avLst>
          </a:prstGeom>
          <a:solidFill>
            <a:srgbClr val="9BBB59">
              <a:lumMod val="20000"/>
              <a:lumOff val="80000"/>
            </a:srgbClr>
          </a:solidFill>
          <a:ln w="25400" cap="flat" cmpd="sng" algn="ctr">
            <a:solidFill>
              <a:srgbClr val="9BBB59">
                <a:lumMod val="20000"/>
                <a:lumOff val="8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Biết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D969C5-C2F0-887F-1194-F2EFA446DEB5}"/>
              </a:ext>
            </a:extLst>
          </p:cNvPr>
          <p:cNvSpPr txBox="1"/>
          <p:nvPr/>
        </p:nvSpPr>
        <p:spPr>
          <a:xfrm>
            <a:off x="1485022" y="1365714"/>
            <a:ext cx="9221956"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2: CHIA SẺ NHỮNG VIỆC EM ĐÃ VÀ SẼ LÀM ĐỂ BẢO QUẢN, TIẾT KIỆM TIỀN</a:t>
            </a:r>
          </a:p>
        </p:txBody>
      </p:sp>
      <p:sp>
        <p:nvSpPr>
          <p:cNvPr id="16" name="TextBox 9">
            <a:extLst>
              <a:ext uri="{FF2B5EF4-FFF2-40B4-BE49-F238E27FC236}">
                <a16:creationId xmlns:a16="http://schemas.microsoft.com/office/drawing/2014/main" id="{FE313205-21A4-E3F7-CB91-CD9395907E1C}"/>
              </a:ext>
            </a:extLst>
          </p:cNvPr>
          <p:cNvSpPr txBox="1"/>
          <p:nvPr/>
        </p:nvSpPr>
        <p:spPr>
          <a:xfrm>
            <a:off x="5369220" y="2778179"/>
            <a:ext cx="6364140" cy="3806042"/>
          </a:xfrm>
          <a:prstGeom prst="rect">
            <a:avLst/>
          </a:prstGeom>
        </p:spPr>
        <p:txBody>
          <a:bodyPr wrap="square" lIns="0" tIns="0" rIns="0" bIns="0" rtlCol="0" anchor="t">
            <a:spAutoFit/>
          </a:bodyPr>
          <a:lstStyle/>
          <a:p>
            <a:pPr algn="just" defTabSz="609539">
              <a:lnSpc>
                <a:spcPct val="150000"/>
              </a:lnSpc>
            </a:pPr>
            <a:r>
              <a:rPr lang="vi-VN" sz="2400" b="1" kern="0" dirty="0">
                <a:solidFill>
                  <a:srgbClr val="000000"/>
                </a:solidFill>
                <a:latin typeface="UTM Avo" panose="02040603050506020204" pitchFamily="18" charset="0"/>
                <a:cs typeface="Arial" panose="020B0604020202020204" pitchFamily="34" charset="0"/>
              </a:rPr>
              <a:t>Luật chơi: </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GV mở một bài hát, GV chuyền bóng theo bài hát.</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Khi bài hát dừng lại, quả bóng dừng ở HS nào thì HS đó sẽ chia sẻ những việc bản thân đã và sẽ làm để bảo quản, tiết kiệm tiền.</a:t>
            </a:r>
          </a:p>
        </p:txBody>
      </p:sp>
      <p:grpSp>
        <p:nvGrpSpPr>
          <p:cNvPr id="17" name="Group 16">
            <a:extLst>
              <a:ext uri="{FF2B5EF4-FFF2-40B4-BE49-F238E27FC236}">
                <a16:creationId xmlns:a16="http://schemas.microsoft.com/office/drawing/2014/main" id="{697EF35F-D15B-0242-C91C-E2B459477AF9}"/>
              </a:ext>
            </a:extLst>
          </p:cNvPr>
          <p:cNvGrpSpPr/>
          <p:nvPr/>
        </p:nvGrpSpPr>
        <p:grpSpPr>
          <a:xfrm>
            <a:off x="458640" y="2573086"/>
            <a:ext cx="4216400" cy="3745575"/>
            <a:chOff x="855933" y="3720269"/>
            <a:chExt cx="6324600" cy="5618363"/>
          </a:xfrm>
        </p:grpSpPr>
        <p:grpSp>
          <p:nvGrpSpPr>
            <p:cNvPr id="18" name="Group 17">
              <a:extLst>
                <a:ext uri="{FF2B5EF4-FFF2-40B4-BE49-F238E27FC236}">
                  <a16:creationId xmlns:a16="http://schemas.microsoft.com/office/drawing/2014/main" id="{3E9F9D76-9839-C156-CA48-86CC35D0499C}"/>
                </a:ext>
              </a:extLst>
            </p:cNvPr>
            <p:cNvGrpSpPr/>
            <p:nvPr/>
          </p:nvGrpSpPr>
          <p:grpSpPr>
            <a:xfrm>
              <a:off x="855933" y="3720269"/>
              <a:ext cx="6324600" cy="5618363"/>
              <a:chOff x="812040" y="2840995"/>
              <a:chExt cx="6324600" cy="5618363"/>
            </a:xfrm>
          </p:grpSpPr>
          <p:sp>
            <p:nvSpPr>
              <p:cNvPr id="20" name="Freeform 7">
                <a:extLst>
                  <a:ext uri="{FF2B5EF4-FFF2-40B4-BE49-F238E27FC236}">
                    <a16:creationId xmlns:a16="http://schemas.microsoft.com/office/drawing/2014/main" id="{C0B22AA6-49AA-135D-3F55-E63F5C799E3A}"/>
                  </a:ext>
                </a:extLst>
              </p:cNvPr>
              <p:cNvSpPr/>
              <p:nvPr/>
            </p:nvSpPr>
            <p:spPr>
              <a:xfrm>
                <a:off x="812040" y="2840995"/>
                <a:ext cx="6324600" cy="56183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2" name="Freeform 10">
                <a:extLst>
                  <a:ext uri="{FF2B5EF4-FFF2-40B4-BE49-F238E27FC236}">
                    <a16:creationId xmlns:a16="http://schemas.microsoft.com/office/drawing/2014/main" id="{CE25F885-D3ED-93FA-3811-25FC13E01EDC}"/>
                  </a:ext>
                </a:extLst>
              </p:cNvPr>
              <p:cNvSpPr/>
              <p:nvPr/>
            </p:nvSpPr>
            <p:spPr>
              <a:xfrm>
                <a:off x="958773" y="3148635"/>
                <a:ext cx="6060825" cy="128387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nchor="ctr"/>
              <a:lstStyle/>
              <a:p>
                <a:pPr algn="ctr" defTabSz="609539"/>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Trò</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chơi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bóng</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a:t>
                </a:r>
              </a:p>
            </p:txBody>
          </p:sp>
        </p:grpSp>
        <p:pic>
          <p:nvPicPr>
            <p:cNvPr id="19" name="Picture 18" descr="A group of children sitting in chairs&#10;&#10;Description automatically generated">
              <a:extLst>
                <a:ext uri="{FF2B5EF4-FFF2-40B4-BE49-F238E27FC236}">
                  <a16:creationId xmlns:a16="http://schemas.microsoft.com/office/drawing/2014/main" id="{DC83EFBC-BCDF-AD73-3356-EE4456D71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674" y="5619422"/>
              <a:ext cx="5570808" cy="3181678"/>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8C8BA2-FDF9-2E4E-979A-6151D18EE3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B8F46B-9D79-EA1A-4FA6-B6BF673BA794}"/>
              </a:ext>
            </a:extLst>
          </p:cNvPr>
          <p:cNvSpPr txBox="1"/>
          <p:nvPr/>
        </p:nvSpPr>
        <p:spPr>
          <a:xfrm>
            <a:off x="1664316" y="1401260"/>
            <a:ext cx="8863368"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3: NÓI CHUYỆN VỚI BỐ MẸ ĐỂ HIỂU THÊM VỀ SỰ VẤT VẢ KHI KIẾM TIỀN</a:t>
            </a:r>
          </a:p>
        </p:txBody>
      </p:sp>
      <p:grpSp>
        <p:nvGrpSpPr>
          <p:cNvPr id="3" name="Group 2">
            <a:extLst>
              <a:ext uri="{FF2B5EF4-FFF2-40B4-BE49-F238E27FC236}">
                <a16:creationId xmlns:a16="http://schemas.microsoft.com/office/drawing/2014/main" id="{945E4128-87DB-469B-7AC1-479CBDDC2BA5}"/>
              </a:ext>
            </a:extLst>
          </p:cNvPr>
          <p:cNvGrpSpPr/>
          <p:nvPr/>
        </p:nvGrpSpPr>
        <p:grpSpPr>
          <a:xfrm>
            <a:off x="5918201" y="2685250"/>
            <a:ext cx="5596951" cy="4035556"/>
            <a:chOff x="8776821" y="2402270"/>
            <a:chExt cx="8395427" cy="6811730"/>
          </a:xfrm>
        </p:grpSpPr>
        <p:grpSp>
          <p:nvGrpSpPr>
            <p:cNvPr id="4" name="Group 4">
              <a:extLst>
                <a:ext uri="{FF2B5EF4-FFF2-40B4-BE49-F238E27FC236}">
                  <a16:creationId xmlns:a16="http://schemas.microsoft.com/office/drawing/2014/main" id="{BAE480F0-7C32-EE96-C1FB-50207F463257}"/>
                </a:ext>
              </a:extLst>
            </p:cNvPr>
            <p:cNvGrpSpPr/>
            <p:nvPr/>
          </p:nvGrpSpPr>
          <p:grpSpPr>
            <a:xfrm>
              <a:off x="8776821" y="3019373"/>
              <a:ext cx="8395427" cy="6194627"/>
              <a:chOff x="0" y="0"/>
              <a:chExt cx="2140210" cy="1631507"/>
            </a:xfrm>
          </p:grpSpPr>
          <p:sp>
            <p:nvSpPr>
              <p:cNvPr id="9" name="Freeform 5">
                <a:extLst>
                  <a:ext uri="{FF2B5EF4-FFF2-40B4-BE49-F238E27FC236}">
                    <a16:creationId xmlns:a16="http://schemas.microsoft.com/office/drawing/2014/main" id="{743AE468-2CB9-FE5C-F844-6F11E233AFE7}"/>
                  </a:ext>
                </a:extLst>
              </p:cNvPr>
              <p:cNvSpPr/>
              <p:nvPr/>
            </p:nvSpPr>
            <p:spPr>
              <a:xfrm>
                <a:off x="0" y="0"/>
                <a:ext cx="2140210" cy="1631507"/>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1">
                  <a:lumMod val="20000"/>
                  <a:lumOff val="80000"/>
                </a:schemeClr>
              </a:solidFill>
            </p:spPr>
            <p:txBody>
              <a:bodyPr/>
              <a:lstStyle/>
              <a:p>
                <a:endParaRPr lang="en-US" sz="800"/>
              </a:p>
            </p:txBody>
          </p:sp>
          <p:sp>
            <p:nvSpPr>
              <p:cNvPr id="10" name="TextBox 6">
                <a:extLst>
                  <a:ext uri="{FF2B5EF4-FFF2-40B4-BE49-F238E27FC236}">
                    <a16:creationId xmlns:a16="http://schemas.microsoft.com/office/drawing/2014/main" id="{E54B988A-8CC8-1396-C12A-E4DFA32B85A7}"/>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800"/>
              </a:p>
            </p:txBody>
          </p:sp>
        </p:grpSp>
        <p:grpSp>
          <p:nvGrpSpPr>
            <p:cNvPr id="5" name="Group 4">
              <a:extLst>
                <a:ext uri="{FF2B5EF4-FFF2-40B4-BE49-F238E27FC236}">
                  <a16:creationId xmlns:a16="http://schemas.microsoft.com/office/drawing/2014/main" id="{B091E7B1-C6C4-857A-3D54-17B1089FBC69}"/>
                </a:ext>
              </a:extLst>
            </p:cNvPr>
            <p:cNvGrpSpPr/>
            <p:nvPr/>
          </p:nvGrpSpPr>
          <p:grpSpPr>
            <a:xfrm>
              <a:off x="9336270" y="2402270"/>
              <a:ext cx="7276528" cy="1234207"/>
              <a:chOff x="5835776" y="665623"/>
              <a:chExt cx="7276528" cy="1234207"/>
            </a:xfrm>
          </p:grpSpPr>
          <p:pic>
            <p:nvPicPr>
              <p:cNvPr id="7" name="Picture 9">
                <a:extLst>
                  <a:ext uri="{FF2B5EF4-FFF2-40B4-BE49-F238E27FC236}">
                    <a16:creationId xmlns:a16="http://schemas.microsoft.com/office/drawing/2014/main" id="{BA1014C1-1F90-02B3-DBB3-B63C222721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706" y="665623"/>
                <a:ext cx="6077314" cy="1234207"/>
              </a:xfrm>
              <a:prstGeom prst="rect">
                <a:avLst/>
              </a:prstGeom>
            </p:spPr>
          </p:pic>
          <p:sp>
            <p:nvSpPr>
              <p:cNvPr id="8" name="TextBox 7">
                <a:extLst>
                  <a:ext uri="{FF2B5EF4-FFF2-40B4-BE49-F238E27FC236}">
                    <a16:creationId xmlns:a16="http://schemas.microsoft.com/office/drawing/2014/main" id="{146810BD-291B-30AC-73F1-7FC54C71E1CD}"/>
                  </a:ext>
                </a:extLst>
              </p:cNvPr>
              <p:cNvSpPr txBox="1"/>
              <p:nvPr/>
            </p:nvSpPr>
            <p:spPr>
              <a:xfrm>
                <a:off x="5835776" y="745226"/>
                <a:ext cx="7276528" cy="815513"/>
              </a:xfrm>
              <a:prstGeom prst="rect">
                <a:avLst/>
              </a:prstGeom>
              <a:noFill/>
            </p:spPr>
            <p:txBody>
              <a:bodyPr wrap="square" rtlCol="0">
                <a:spAutoFit/>
              </a:bodyPr>
              <a:lstStyle/>
              <a:p>
                <a:pPr algn="ctr"/>
                <a:r>
                  <a:rPr lang="en-US" sz="2933" b="1" dirty="0" err="1">
                    <a:solidFill>
                      <a:schemeClr val="bg1"/>
                    </a:solidFill>
                    <a:latin typeface="UTM Avo" panose="02040603050506020204" pitchFamily="18" charset="0"/>
                    <a:cs typeface="Arial" panose="020B0604020202020204" pitchFamily="34" charset="0"/>
                  </a:rPr>
                  <a:t>Yêu</a:t>
                </a:r>
                <a:r>
                  <a:rPr lang="en-US" sz="2933" b="1" dirty="0">
                    <a:solidFill>
                      <a:schemeClr val="bg1"/>
                    </a:solidFill>
                    <a:latin typeface="UTM Avo" panose="02040603050506020204" pitchFamily="18" charset="0"/>
                    <a:cs typeface="Arial" panose="020B0604020202020204" pitchFamily="34" charset="0"/>
                  </a:rPr>
                  <a:t> </a:t>
                </a:r>
                <a:r>
                  <a:rPr lang="en-US" sz="2933" b="1" dirty="0" err="1">
                    <a:solidFill>
                      <a:schemeClr val="bg1"/>
                    </a:solidFill>
                    <a:latin typeface="UTM Avo" panose="02040603050506020204" pitchFamily="18" charset="0"/>
                    <a:cs typeface="Arial" panose="020B0604020202020204" pitchFamily="34" charset="0"/>
                  </a:rPr>
                  <a:t>cầu</a:t>
                </a:r>
                <a:endParaRPr lang="en-US" sz="2933" b="1" dirty="0">
                  <a:solidFill>
                    <a:schemeClr val="bg1"/>
                  </a:solidFill>
                  <a:latin typeface="UTM Avo" panose="02040603050506020204" pitchFamily="18" charset="0"/>
                  <a:cs typeface="Arial" panose="020B0604020202020204" pitchFamily="34" charset="0"/>
                </a:endParaRPr>
              </a:p>
            </p:txBody>
          </p:sp>
        </p:grpSp>
        <p:sp>
          <p:nvSpPr>
            <p:cNvPr id="6" name="TextBox 5">
              <a:extLst>
                <a:ext uri="{FF2B5EF4-FFF2-40B4-BE49-F238E27FC236}">
                  <a16:creationId xmlns:a16="http://schemas.microsoft.com/office/drawing/2014/main" id="{304767FC-34C6-8440-CC1C-B71E48856CCE}"/>
                </a:ext>
              </a:extLst>
            </p:cNvPr>
            <p:cNvSpPr txBox="1"/>
            <p:nvPr/>
          </p:nvSpPr>
          <p:spPr>
            <a:xfrm>
              <a:off x="9587409" y="3955285"/>
              <a:ext cx="6866895" cy="4175759"/>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Các em lắng nghe GV hướng dẫn về cách thức nói chuyện với bố mẹ để hiểu thêm về sự vất vả khi kiếm tiền và chia sẻ trước lớp</a:t>
              </a:r>
            </a:p>
          </p:txBody>
        </p:sp>
      </p:grpSp>
      <p:pic>
        <p:nvPicPr>
          <p:cNvPr id="13" name="Picture 12">
            <a:extLst>
              <a:ext uri="{FF2B5EF4-FFF2-40B4-BE49-F238E27FC236}">
                <a16:creationId xmlns:a16="http://schemas.microsoft.com/office/drawing/2014/main" id="{B6D28004-D531-57CA-2BDB-7C1F5D74E934}"/>
              </a:ext>
            </a:extLst>
          </p:cNvPr>
          <p:cNvPicPr>
            <a:picLocks noChangeAspect="1"/>
          </p:cNvPicPr>
          <p:nvPr/>
        </p:nvPicPr>
        <p:blipFill>
          <a:blip r:embed="rId5"/>
          <a:stretch>
            <a:fillRect/>
          </a:stretch>
        </p:blipFill>
        <p:spPr>
          <a:xfrm>
            <a:off x="508830" y="3356046"/>
            <a:ext cx="5007578" cy="2937331"/>
          </a:xfrm>
          <a:prstGeom prst="rect">
            <a:avLst/>
          </a:prstGeom>
        </p:spPr>
      </p:pic>
    </p:spTree>
    <p:extLst>
      <p:ext uri="{BB962C8B-B14F-4D97-AF65-F5344CB8AC3E}">
        <p14:creationId xmlns:p14="http://schemas.microsoft.com/office/powerpoint/2010/main" val="12754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Callout 1">
            <a:extLst>
              <a:ext uri="{FF2B5EF4-FFF2-40B4-BE49-F238E27FC236}">
                <a16:creationId xmlns:a16="http://schemas.microsoft.com/office/drawing/2014/main" id="{CAFF65A1-87CC-CBA8-C256-2628F7B8F858}"/>
              </a:ext>
            </a:extLst>
          </p:cNvPr>
          <p:cNvSpPr/>
          <p:nvPr/>
        </p:nvSpPr>
        <p:spPr>
          <a:xfrm>
            <a:off x="3045996" y="1731732"/>
            <a:ext cx="7672805" cy="3394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FC2A35-0F00-81EC-428E-6156AAA4CB8E}"/>
              </a:ext>
            </a:extLst>
          </p:cNvPr>
          <p:cNvSpPr txBox="1"/>
          <p:nvPr/>
        </p:nvSpPr>
        <p:spPr>
          <a:xfrm>
            <a:off x="3350795" y="2085369"/>
            <a:ext cx="7063205" cy="2229841"/>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Cơm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áo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mặc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cửa</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nhà</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Đồng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tiền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mang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lại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cho</a:t>
            </a:r>
            <a:r>
              <a:rPr lang="en-US" sz="2400" dirty="0">
                <a:solidFill>
                  <a:srgbClr val="000000"/>
                </a:solidFill>
                <a:latin typeface="UTM Avo" panose="02040603050506020204" pitchFamily="18"/>
              </a:rPr>
              <a:t> ta </a:t>
            </a:r>
            <a:r>
              <a:rPr lang="en-US" sz="2400" dirty="0" err="1">
                <a:solidFill>
                  <a:srgbClr val="000000"/>
                </a:solidFill>
                <a:latin typeface="UTM Avo" panose="02040603050506020204" pitchFamily="18"/>
              </a:rPr>
              <a:t>mỗi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ngày</a:t>
            </a:r>
            <a:endParaRPr lang="en-US" sz="2400" dirty="0">
              <a:solidFill>
                <a:srgbClr val="000000"/>
              </a:solidFill>
              <a:latin typeface="UTM Avo" panose="02040603050506020204" pitchFamily="18"/>
            </a:endParaRPr>
          </a:p>
          <a:p>
            <a:pPr algn="ctr" defTabSz="609539">
              <a:lnSpc>
                <a:spcPct val="150000"/>
              </a:lnSpc>
            </a:pPr>
            <a:r>
              <a:rPr lang="en-US" sz="2400" dirty="0">
                <a:solidFill>
                  <a:srgbClr val="000000"/>
                </a:solidFill>
                <a:latin typeface="UTM Avo" panose="02040603050506020204" pitchFamily="18"/>
              </a:rPr>
              <a:t>Chi </a:t>
            </a:r>
            <a:r>
              <a:rPr lang="en-US" sz="2400" dirty="0" err="1">
                <a:solidFill>
                  <a:srgbClr val="000000"/>
                </a:solidFill>
                <a:latin typeface="UTM Avo" panose="02040603050506020204" pitchFamily="18"/>
              </a:rPr>
              <a:t>tiêu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kiếm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ngay</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Quý</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trọng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bảo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quản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chung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tay</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thực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vi-VN" sz="2400" dirty="0">
                <a:solidFill>
                  <a:srgbClr val="000000"/>
                </a:solidFill>
                <a:latin typeface="UTM Avo" panose="02040603050506020204" pitchFamily="18"/>
              </a:rPr>
              <a:t>.”</a:t>
            </a:r>
            <a:endParaRPr lang="x-none" sz="2400" dirty="0">
              <a:solidFill>
                <a:prstClr val="black"/>
              </a:solidFill>
              <a:latin typeface="UTM Avo" panose="02040603050506020204" pitchFamily="18"/>
            </a:endParaRPr>
          </a:p>
        </p:txBody>
      </p:sp>
      <p:pic>
        <p:nvPicPr>
          <p:cNvPr id="7" name="Picture 2" descr="Hình ảnh đồ họa Giáo viên PNG, 37000+ nguồn tải về miễn phí.">
            <a:extLst>
              <a:ext uri="{FF2B5EF4-FFF2-40B4-BE49-F238E27FC236}">
                <a16:creationId xmlns:a16="http://schemas.microsoft.com/office/drawing/2014/main" id="{E785CF40-7531-B49F-50F4-E7DCAFAC18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nvGrpSpPr>
          <p:cNvPr id="23" name="Group 22">
            <a:extLst>
              <a:ext uri="{FF2B5EF4-FFF2-40B4-BE49-F238E27FC236}">
                <a16:creationId xmlns:a16="http://schemas.microsoft.com/office/drawing/2014/main" id="{504C7300-4052-D14C-A140-9489BDC49D8B}"/>
              </a:ext>
            </a:extLst>
          </p:cNvPr>
          <p:cNvGrpSpPr/>
          <p:nvPr/>
        </p:nvGrpSpPr>
        <p:grpSpPr>
          <a:xfrm>
            <a:off x="182726" y="1963818"/>
            <a:ext cx="3761317" cy="4936884"/>
            <a:chOff x="182726" y="1963818"/>
            <a:chExt cx="3761317" cy="4936884"/>
          </a:xfrm>
        </p:grpSpPr>
        <p:grpSp>
          <p:nvGrpSpPr>
            <p:cNvPr id="5" name="Group 6">
              <a:extLst>
                <a:ext uri="{FF2B5EF4-FFF2-40B4-BE49-F238E27FC236}">
                  <a16:creationId xmlns:a16="http://schemas.microsoft.com/office/drawing/2014/main" id="{C4CB84C7-BBAD-5BE3-2E71-96CAFC7D5626}"/>
                </a:ext>
              </a:extLst>
            </p:cNvPr>
            <p:cNvGrpSpPr/>
            <p:nvPr/>
          </p:nvGrpSpPr>
          <p:grpSpPr>
            <a:xfrm>
              <a:off x="182726" y="1999742"/>
              <a:ext cx="3761317" cy="3771877"/>
              <a:chOff x="0" y="0"/>
              <a:chExt cx="812800" cy="812800"/>
            </a:xfrm>
          </p:grpSpPr>
          <p:sp>
            <p:nvSpPr>
              <p:cNvPr id="12" name="Freeform 7">
                <a:extLst>
                  <a:ext uri="{FF2B5EF4-FFF2-40B4-BE49-F238E27FC236}">
                    <a16:creationId xmlns:a16="http://schemas.microsoft.com/office/drawing/2014/main" id="{11CA2BE0-45DE-38A7-48B5-77B4F79B0DB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TextBox 8">
                <a:extLst>
                  <a:ext uri="{FF2B5EF4-FFF2-40B4-BE49-F238E27FC236}">
                    <a16:creationId xmlns:a16="http://schemas.microsoft.com/office/drawing/2014/main" id="{ADEEFEE8-88CF-72B4-6C2F-B326F2F7D684}"/>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5" name="TextBox 14">
              <a:extLst>
                <a:ext uri="{FF2B5EF4-FFF2-40B4-BE49-F238E27FC236}">
                  <a16:creationId xmlns:a16="http://schemas.microsoft.com/office/drawing/2014/main" id="{183DD5A0-3600-F17E-D8D1-4D928144C688}"/>
                </a:ext>
              </a:extLst>
            </p:cNvPr>
            <p:cNvSpPr txBox="1"/>
            <p:nvPr/>
          </p:nvSpPr>
          <p:spPr>
            <a:xfrm>
              <a:off x="387731" y="2948466"/>
              <a:ext cx="3351302" cy="1646476"/>
            </a:xfrm>
            <a:prstGeom prst="rect">
              <a:avLst/>
            </a:prstGeom>
            <a:noFill/>
            <a:ln>
              <a:noFill/>
            </a:ln>
          </p:spPr>
          <p:txBody>
            <a:bodyPr wrap="square" rtlCol="0">
              <a:spAutoFit/>
            </a:bodyPr>
            <a:lstStyle/>
            <a:p>
              <a:pPr algn="ctr" defTabSz="609539">
                <a:lnSpc>
                  <a:spcPct val="150000"/>
                </a:lnSpc>
              </a:pPr>
              <a:r>
                <a:rPr lang="en-US" sz="3600" b="1" dirty="0">
                  <a:solidFill>
                    <a:prstClr val="white"/>
                  </a:solidFill>
                  <a:latin typeface="UTM Avo" panose="02040603050506020204" pitchFamily="18" charset="0"/>
                  <a:cs typeface="Arial" panose="020B0604020202020204" pitchFamily="34" charset="0"/>
                </a:rPr>
                <a:t>HƯỚNG DẪN VỀ NHÀ</a:t>
              </a:r>
            </a:p>
          </p:txBody>
        </p:sp>
        <p:pic>
          <p:nvPicPr>
            <p:cNvPr id="16" name="Picture 5">
              <a:extLst>
                <a:ext uri="{FF2B5EF4-FFF2-40B4-BE49-F238E27FC236}">
                  <a16:creationId xmlns:a16="http://schemas.microsoft.com/office/drawing/2014/main" id="{5C90FA80-6775-6F7E-F798-A9D9E6C139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361" y="1963818"/>
              <a:ext cx="1155172" cy="1029153"/>
            </a:xfrm>
            <a:prstGeom prst="rect">
              <a:avLst/>
            </a:prstGeom>
          </p:spPr>
        </p:pic>
        <p:pic>
          <p:nvPicPr>
            <p:cNvPr id="19" name="Picture 13">
              <a:extLst>
                <a:ext uri="{FF2B5EF4-FFF2-40B4-BE49-F238E27FC236}">
                  <a16:creationId xmlns:a16="http://schemas.microsoft.com/office/drawing/2014/main" id="{4135883C-BED0-C6AA-09FA-7EA037A4E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7527" y="4668419"/>
              <a:ext cx="1677003" cy="2232283"/>
            </a:xfrm>
            <a:prstGeom prst="rect">
              <a:avLst/>
            </a:prstGeom>
          </p:spPr>
        </p:pic>
      </p:grpSp>
      <p:grpSp>
        <p:nvGrpSpPr>
          <p:cNvPr id="22" name="Group 21">
            <a:extLst>
              <a:ext uri="{FF2B5EF4-FFF2-40B4-BE49-F238E27FC236}">
                <a16:creationId xmlns:a16="http://schemas.microsoft.com/office/drawing/2014/main" id="{68A454B9-0470-17DF-5971-5242BFC656A9}"/>
              </a:ext>
            </a:extLst>
          </p:cNvPr>
          <p:cNvGrpSpPr/>
          <p:nvPr/>
        </p:nvGrpSpPr>
        <p:grpSpPr>
          <a:xfrm>
            <a:off x="3739033" y="1339385"/>
            <a:ext cx="8376132" cy="4676037"/>
            <a:chOff x="3739033" y="1339385"/>
            <a:chExt cx="8376132" cy="4676037"/>
          </a:xfrm>
        </p:grpSpPr>
        <p:sp>
          <p:nvSpPr>
            <p:cNvPr id="2" name="Freeform 3">
              <a:extLst>
                <a:ext uri="{FF2B5EF4-FFF2-40B4-BE49-F238E27FC236}">
                  <a16:creationId xmlns:a16="http://schemas.microsoft.com/office/drawing/2014/main" id="{04C9AE74-731B-8832-4A65-2F5AC795AC88}"/>
                </a:ext>
              </a:extLst>
            </p:cNvPr>
            <p:cNvSpPr/>
            <p:nvPr/>
          </p:nvSpPr>
          <p:spPr>
            <a:xfrm>
              <a:off x="3739033" y="1999742"/>
              <a:ext cx="8184718" cy="401568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3" name="Picture 9">
              <a:extLst>
                <a:ext uri="{FF2B5EF4-FFF2-40B4-BE49-F238E27FC236}">
                  <a16:creationId xmlns:a16="http://schemas.microsoft.com/office/drawing/2014/main" id="{D6E42E87-54D4-3541-629D-0D761BE771E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0288" y="1643673"/>
              <a:ext cx="3911600" cy="712137"/>
            </a:xfrm>
            <a:prstGeom prst="rect">
              <a:avLst/>
            </a:prstGeom>
          </p:spPr>
        </p:pic>
        <p:sp>
          <p:nvSpPr>
            <p:cNvPr id="4" name="TextBox 3">
              <a:extLst>
                <a:ext uri="{FF2B5EF4-FFF2-40B4-BE49-F238E27FC236}">
                  <a16:creationId xmlns:a16="http://schemas.microsoft.com/office/drawing/2014/main" id="{AA92462A-434B-E87B-4715-543409AE12BB}"/>
                </a:ext>
              </a:extLst>
            </p:cNvPr>
            <p:cNvSpPr txBox="1"/>
            <p:nvPr/>
          </p:nvSpPr>
          <p:spPr>
            <a:xfrm>
              <a:off x="4368803" y="2153089"/>
              <a:ext cx="7231437" cy="3670813"/>
            </a:xfrm>
            <a:prstGeom prst="rect">
              <a:avLst/>
            </a:prstGeom>
            <a:noFill/>
          </p:spPr>
          <p:txBody>
            <a:bodyPr wrap="square">
              <a:spAutoFit/>
            </a:bodyPr>
            <a:lstStyle/>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Em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Nhắc nhở bạn bè, người thân biết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Bài 12 – Em thực hiện quyền và bổn phận của trẻ em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(SHS – tr.59).</a:t>
              </a:r>
            </a:p>
          </p:txBody>
        </p:sp>
        <p:sp>
          <p:nvSpPr>
            <p:cNvPr id="20" name="Freeform 12">
              <a:extLst>
                <a:ext uri="{FF2B5EF4-FFF2-40B4-BE49-F238E27FC236}">
                  <a16:creationId xmlns:a16="http://schemas.microsoft.com/office/drawing/2014/main" id="{787CB2EC-77AA-7FE4-DB4A-6389BCC73514}"/>
                </a:ext>
              </a:extLst>
            </p:cNvPr>
            <p:cNvSpPr/>
            <p:nvPr/>
          </p:nvSpPr>
          <p:spPr>
            <a:xfrm rot="-3285353">
              <a:off x="11296293" y="1320510"/>
              <a:ext cx="799997" cy="837747"/>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F83CAF-BF2E-FEC6-5D3B-15D716BFA7E9}"/>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21DB08F5-BE6A-1500-F546-29D0C363DD2E}"/>
              </a:ext>
            </a:extLst>
          </p:cNvPr>
          <p:cNvSpPr/>
          <p:nvPr/>
        </p:nvSpPr>
        <p:spPr>
          <a:xfrm>
            <a:off x="5488653" y="2697333"/>
            <a:ext cx="5636547" cy="1379788"/>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Tờ</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mệnh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nhất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100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BDDD2FEB-1414-66D3-D113-EA34D94773CC}"/>
              </a:ext>
            </a:extLst>
          </p:cNvPr>
          <p:cNvSpPr/>
          <p:nvPr/>
        </p:nvSpPr>
        <p:spPr>
          <a:xfrm>
            <a:off x="5488653" y="5029878"/>
            <a:ext cx="5629715" cy="1379788"/>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Tờ tiền Việt Nam hiện nay có mệnh giá lớn nhất là 500.000 đồng</a:t>
            </a:r>
            <a:endParaRPr lang="en-US" sz="2400" kern="0" dirty="0">
              <a:solidFill>
                <a:prstClr val="black"/>
              </a:solidFill>
              <a:latin typeface="UTM Avo" panose="02040603050506020204" pitchFamily="18" charset="0"/>
              <a:cs typeface="Arial" panose="020B0604020202020204" pitchFamily="34" charset="0"/>
            </a:endParaRPr>
          </a:p>
        </p:txBody>
      </p:sp>
      <p:pic>
        <p:nvPicPr>
          <p:cNvPr id="4" name="Picture 3" descr="A close up of a currency&#10;&#10;Description automatically generated">
            <a:extLst>
              <a:ext uri="{FF2B5EF4-FFF2-40B4-BE49-F238E27FC236}">
                <a16:creationId xmlns:a16="http://schemas.microsoft.com/office/drawing/2014/main" id="{B9ED881E-4B8B-7F34-5BEE-6FA978AE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63" y="3016918"/>
            <a:ext cx="3616645" cy="1784211"/>
          </a:xfrm>
          <a:prstGeom prst="rect">
            <a:avLst/>
          </a:prstGeom>
        </p:spPr>
      </p:pic>
      <p:pic>
        <p:nvPicPr>
          <p:cNvPr id="5" name="Picture 8" descr="500 000 Đồng - Vietnam – Numista">
            <a:extLst>
              <a:ext uri="{FF2B5EF4-FFF2-40B4-BE49-F238E27FC236}">
                <a16:creationId xmlns:a16="http://schemas.microsoft.com/office/drawing/2014/main" id="{AC573D7F-F233-8A0E-649F-562136497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7163" y="5029878"/>
            <a:ext cx="3601204" cy="153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56E4589-15CA-51CB-DF4B-778A247BE1CF}"/>
              </a:ext>
            </a:extLst>
          </p:cNvPr>
          <p:cNvGrpSpPr/>
          <p:nvPr/>
        </p:nvGrpSpPr>
        <p:grpSpPr>
          <a:xfrm>
            <a:off x="0" y="1715286"/>
            <a:ext cx="4252343" cy="895162"/>
            <a:chOff x="0" y="1795952"/>
            <a:chExt cx="6378514" cy="1342743"/>
          </a:xfrm>
        </p:grpSpPr>
        <p:sp>
          <p:nvSpPr>
            <p:cNvPr id="7" name="Rectangle 6">
              <a:extLst>
                <a:ext uri="{FF2B5EF4-FFF2-40B4-BE49-F238E27FC236}">
                  <a16:creationId xmlns:a16="http://schemas.microsoft.com/office/drawing/2014/main" id="{63C16E56-A301-2056-9368-3504546C485F}"/>
                </a:ext>
              </a:extLst>
            </p:cNvPr>
            <p:cNvSpPr/>
            <p:nvPr/>
          </p:nvSpPr>
          <p:spPr>
            <a:xfrm>
              <a:off x="0" y="1822687"/>
              <a:ext cx="5401806" cy="1289273"/>
            </a:xfrm>
            <a:prstGeom prst="rect">
              <a:avLst/>
            </a:prstGeom>
            <a:solidFill>
              <a:sysClr val="window" lastClr="FFFFFF"/>
            </a:solidFill>
            <a:ln w="25400" cap="flat" cmpd="sng" algn="ctr">
              <a:solidFill>
                <a:srgbClr val="F79646">
                  <a:lumMod val="60000"/>
                  <a:lumOff val="4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GỢI Ý TRẢ LỜI</a:t>
              </a:r>
            </a:p>
          </p:txBody>
        </p:sp>
        <p:pic>
          <p:nvPicPr>
            <p:cNvPr id="8" name="Picture 103">
              <a:extLst>
                <a:ext uri="{FF2B5EF4-FFF2-40B4-BE49-F238E27FC236}">
                  <a16:creationId xmlns:a16="http://schemas.microsoft.com/office/drawing/2014/main" id="{2B38587C-D60D-AFE1-50E0-B5857927FC40}"/>
                </a:ext>
              </a:extLst>
            </p:cNvPr>
            <p:cNvPicPr>
              <a:picLocks noChangeAspect="1"/>
            </p:cNvPicPr>
            <p:nvPr/>
          </p:nvPicPr>
          <p:blipFill>
            <a:blip r:embed="rId5"/>
            <a:srcRect/>
            <a:stretch>
              <a:fillRect/>
            </a:stretch>
          </p:blipFill>
          <p:spPr>
            <a:xfrm rot="1376890">
              <a:off x="5011856" y="1795952"/>
              <a:ext cx="1366658" cy="1342743"/>
            </a:xfrm>
            <a:prstGeom prst="rect">
              <a:avLst/>
            </a:prstGeom>
          </p:spPr>
        </p:pic>
      </p:grpSp>
    </p:spTree>
    <p:extLst>
      <p:ext uri="{BB962C8B-B14F-4D97-AF65-F5344CB8AC3E}">
        <p14:creationId xmlns:p14="http://schemas.microsoft.com/office/powerpoint/2010/main" val="4273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THỰC HIỆN YÊU CẦU</a:t>
            </a:r>
          </a:p>
        </p:txBody>
      </p:sp>
      <p:grpSp>
        <p:nvGrpSpPr>
          <p:cNvPr id="6" name="Group 5">
            <a:extLst>
              <a:ext uri="{FF2B5EF4-FFF2-40B4-BE49-F238E27FC236}">
                <a16:creationId xmlns:a16="http://schemas.microsoft.com/office/drawing/2014/main" id="{8ED01B14-8BA6-73C6-DD36-C77172BA4ABC}"/>
              </a:ext>
            </a:extLst>
          </p:cNvPr>
          <p:cNvGrpSpPr/>
          <p:nvPr/>
        </p:nvGrpSpPr>
        <p:grpSpPr>
          <a:xfrm>
            <a:off x="648336" y="2297844"/>
            <a:ext cx="3455891" cy="3176711"/>
            <a:chOff x="707136" y="1129900"/>
            <a:chExt cx="5183837" cy="4765067"/>
          </a:xfrm>
        </p:grpSpPr>
        <p:sp>
          <p:nvSpPr>
            <p:cNvPr id="7" name="Rectangle: Rounded Corners 6">
              <a:extLst>
                <a:ext uri="{FF2B5EF4-FFF2-40B4-BE49-F238E27FC236}">
                  <a16:creationId xmlns:a16="http://schemas.microsoft.com/office/drawing/2014/main" id="{B1A04CEF-8EF5-2F7C-4F53-40B6A78D0311}"/>
                </a:ext>
              </a:extLst>
            </p:cNvPr>
            <p:cNvSpPr/>
            <p:nvPr/>
          </p:nvSpPr>
          <p:spPr>
            <a:xfrm>
              <a:off x="707136" y="1475367"/>
              <a:ext cx="5183837" cy="4419600"/>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Các em quan sát tranh và trả lời các câu hỏi đưa ra:</a:t>
              </a:r>
            </a:p>
          </p:txBody>
        </p:sp>
        <p:pic>
          <p:nvPicPr>
            <p:cNvPr id="8" name="Picture 6">
              <a:extLst>
                <a:ext uri="{FF2B5EF4-FFF2-40B4-BE49-F238E27FC236}">
                  <a16:creationId xmlns:a16="http://schemas.microsoft.com/office/drawing/2014/main" id="{2B71694B-6140-E62E-0BC7-97926AE059BA}"/>
                </a:ext>
              </a:extLst>
            </p:cNvPr>
            <p:cNvPicPr>
              <a:picLocks noChangeAspect="1"/>
            </p:cNvPicPr>
            <p:nvPr/>
          </p:nvPicPr>
          <p:blipFill>
            <a:blip r:embed="rId3" cstate="print">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6782" y="1129900"/>
              <a:ext cx="1641758" cy="1602767"/>
            </a:xfrm>
            <a:prstGeom prst="rect">
              <a:avLst/>
            </a:prstGeom>
          </p:spPr>
        </p:pic>
      </p:grpSp>
      <p:sp>
        <p:nvSpPr>
          <p:cNvPr id="9" name="Speech Bubble: Rectangle with Corners Rounded 8">
            <a:extLst>
              <a:ext uri="{FF2B5EF4-FFF2-40B4-BE49-F238E27FC236}">
                <a16:creationId xmlns:a16="http://schemas.microsoft.com/office/drawing/2014/main" id="{964C3F07-76F8-B22C-413D-5CF5D414786A}"/>
              </a:ext>
            </a:extLst>
          </p:cNvPr>
          <p:cNvSpPr/>
          <p:nvPr/>
        </p:nvSpPr>
        <p:spPr>
          <a:xfrm>
            <a:off x="4806584" y="2520042"/>
            <a:ext cx="6441205" cy="1612900"/>
          </a:xfrm>
          <a:prstGeom prst="wedgeRoundRectCallout">
            <a:avLst>
              <a:gd name="adj1" fmla="val -56037"/>
              <a:gd name="adj2" fmla="val 40457"/>
              <a:gd name="adj3" fmla="val 16667"/>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667" kern="0" dirty="0">
                <a:solidFill>
                  <a:prstClr val="black"/>
                </a:solidFill>
                <a:latin typeface="UTM Avo" panose="02040603050506020204" pitchFamily="18" charset="0"/>
                <a:cs typeface="Arial" panose="020B0604020202020204" pitchFamily="34" charset="0"/>
              </a:rPr>
              <a:t>a. </a:t>
            </a:r>
            <a:r>
              <a:rPr lang="vi-VN" sz="2667" kern="0" dirty="0">
                <a:solidFill>
                  <a:prstClr val="black"/>
                </a:solidFill>
                <a:latin typeface="UTM Avo" panose="02040603050506020204" pitchFamily="18" charset="0"/>
                <a:cs typeface="Arial" panose="020B0604020202020204" pitchFamily="34" charset="0"/>
              </a:rPr>
              <a:t>Các nhân vật trong tranh đang sử dụng tiền để làm gì?</a:t>
            </a:r>
          </a:p>
        </p:txBody>
      </p:sp>
      <p:sp>
        <p:nvSpPr>
          <p:cNvPr id="10" name="Speech Bubble: Rectangle with Corners Rounded 9">
            <a:extLst>
              <a:ext uri="{FF2B5EF4-FFF2-40B4-BE49-F238E27FC236}">
                <a16:creationId xmlns:a16="http://schemas.microsoft.com/office/drawing/2014/main" id="{B16B3D82-585E-F305-91DF-D21F2A81403C}"/>
              </a:ext>
            </a:extLst>
          </p:cNvPr>
          <p:cNvSpPr/>
          <p:nvPr/>
        </p:nvSpPr>
        <p:spPr>
          <a:xfrm>
            <a:off x="4836396" y="4337958"/>
            <a:ext cx="6441205" cy="1612900"/>
          </a:xfrm>
          <a:prstGeom prst="wedgeRoundRectCallout">
            <a:avLst>
              <a:gd name="adj1" fmla="val -54597"/>
              <a:gd name="adj2" fmla="val -37664"/>
              <a:gd name="adj3" fmla="val 16667"/>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pt-BR"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nêu vai trò của tiền.</a:t>
            </a:r>
            <a:endParaRPr kumimoji="0" lang="vi-VN" sz="2667"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52B0EAD7-3008-2E4C-52F3-D12E27347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1" y="4775201"/>
            <a:ext cx="2217163" cy="2217163"/>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F3F2C7-AF65-BEBA-F49C-591E71AA9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0" y="1689857"/>
            <a:ext cx="11341100" cy="5053843"/>
          </a:xfrm>
          <a:prstGeom prst="rect">
            <a:avLst/>
          </a:prstGeom>
        </p:spPr>
      </p:pic>
    </p:spTree>
    <p:extLst>
      <p:ext uri="{BB962C8B-B14F-4D97-AF65-F5344CB8AC3E}">
        <p14:creationId xmlns:p14="http://schemas.microsoft.com/office/powerpoint/2010/main" val="36887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7DBA1C-5E84-DAB6-8930-AE84321E6D7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62498C7-A39A-032E-5BEB-A50625B9BDD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1EE823-9D64-ED0A-F75F-7D79F6D1EFCC}"/>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EC2F501-802A-A0D7-682D-8BD56DF8B02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004725C-103C-D012-1EED-A89DBB6B1BBE}"/>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4A98C9D-D7CB-9382-3EFC-ECC9FB853F7C}"/>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BA6C4463-A5E8-6333-8BEF-B6ADF214FA3D}"/>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2F8D1414-07F8-63D7-E6CE-250163B02B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5" name="TextBox 14">
            <a:extLst>
              <a:ext uri="{FF2B5EF4-FFF2-40B4-BE49-F238E27FC236}">
                <a16:creationId xmlns:a16="http://schemas.microsoft.com/office/drawing/2014/main" id="{410BB8BE-75CC-8788-0EA3-04C5F6365A32}"/>
              </a:ext>
            </a:extLst>
          </p:cNvPr>
          <p:cNvSpPr txBox="1"/>
          <p:nvPr/>
        </p:nvSpPr>
        <p:spPr>
          <a:xfrm>
            <a:off x="6488173" y="5197124"/>
            <a:ext cx="5390941" cy="1187697"/>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giúp đỡ người khác khi họ gặp khó khăn</a:t>
            </a:r>
            <a:endParaRPr lang="en-US" sz="2533"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A4C33F-6225-8182-DFCC-0EA3ECA8305B}"/>
              </a:ext>
            </a:extLst>
          </p:cNvPr>
          <p:cNvSpPr txBox="1"/>
          <p:nvPr/>
        </p:nvSpPr>
        <p:spPr>
          <a:xfrm>
            <a:off x="490686" y="5197125"/>
            <a:ext cx="5390941" cy="1179041"/>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mua các sản phẩm phục vụ nhu cầu cuộc sống</a:t>
            </a:r>
            <a:endParaRPr lang="en-US" sz="2533"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AFD203C-3F71-50E4-275F-00F19B836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842"/>
          <a:stretch/>
        </p:blipFill>
        <p:spPr>
          <a:xfrm>
            <a:off x="361950" y="2822812"/>
            <a:ext cx="11341100" cy="2383277"/>
          </a:xfrm>
          <a:prstGeom prst="rect">
            <a:avLst/>
          </a:prstGeom>
        </p:spPr>
      </p:pic>
    </p:spTree>
    <p:extLst>
      <p:ext uri="{BB962C8B-B14F-4D97-AF65-F5344CB8AC3E}">
        <p14:creationId xmlns:p14="http://schemas.microsoft.com/office/powerpoint/2010/main" val="6486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10. Em nuôi dưỡng quan hệ bạn bè</Template>
  <TotalTime>94</TotalTime>
  <Words>1904</Words>
  <Application>Microsoft Office PowerPoint</Application>
  <PresentationFormat>Widescreen</PresentationFormat>
  <Paragraphs>149</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UTM Avo</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Administrator</cp:lastModifiedBy>
  <cp:revision>36</cp:revision>
  <dcterms:created xsi:type="dcterms:W3CDTF">2024-02-21T15:13:58Z</dcterms:created>
  <dcterms:modified xsi:type="dcterms:W3CDTF">2025-03-16T01:30:18Z</dcterms:modified>
</cp:coreProperties>
</file>