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60" r:id="rId3"/>
    <p:sldId id="262" r:id="rId4"/>
    <p:sldId id="261" r:id="rId5"/>
    <p:sldId id="270" r:id="rId6"/>
    <p:sldId id="282" r:id="rId7"/>
    <p:sldId id="271" r:id="rId8"/>
    <p:sldId id="272" r:id="rId9"/>
    <p:sldId id="274" r:id="rId10"/>
    <p:sldId id="275" r:id="rId11"/>
    <p:sldId id="278" r:id="rId12"/>
    <p:sldId id="279" r:id="rId13"/>
    <p:sldId id="28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D60093"/>
    <a:srgbClr val="FF3399"/>
    <a:srgbClr val="FFFF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97" autoAdjust="0"/>
    <p:restoredTop sz="94660"/>
  </p:normalViewPr>
  <p:slideViewPr>
    <p:cSldViewPr snapToGrid="0">
      <p:cViewPr varScale="1">
        <p:scale>
          <a:sx n="92" d="100"/>
          <a:sy n="92" d="100"/>
        </p:scale>
        <p:origin x="-67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67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92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6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337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79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25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25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97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75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07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70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0B419-FF10-4B1A-ACF4-A90B728DFC1A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765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slide" Target="slide4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slide" Target="slide4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slide" Target="slide4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BND PHƯỜNG QUY NHƠN ĐÔNG&#10;TRƯỜNG TH NHƠN HÔ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600200"/>
            <a:ext cx="12044217" cy="293455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Chào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mừng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con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đến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với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học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vần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pitchFamily="18" charset="0"/>
            </a:endParaRPr>
          </a:p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GV: Lâm Thị Sao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875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500" t="15852" r="27750" b="22815"/>
          <a:stretch/>
        </p:blipFill>
        <p:spPr>
          <a:xfrm>
            <a:off x="2484120" y="1295666"/>
            <a:ext cx="7223760" cy="53032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" y="121285"/>
            <a:ext cx="11856720" cy="1325563"/>
          </a:xfrm>
        </p:spPr>
        <p:txBody>
          <a:bodyPr/>
          <a:lstStyle/>
          <a:p>
            <a:r>
              <a:rPr lang="en-US" b="1" dirty="0" err="1">
                <a:latin typeface="UTM Avo" panose="02040603050506020204" pitchFamily="18" charset="0"/>
              </a:rPr>
              <a:t>Giúp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thỏ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đem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cà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rốt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về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hai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kho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đúng</a:t>
            </a:r>
            <a:endParaRPr lang="en-US" b="1" dirty="0">
              <a:latin typeface="UTM Avo" panose="020406030505060202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627120" y="4785360"/>
            <a:ext cx="887730" cy="8877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3997056" y="1950720"/>
            <a:ext cx="1961784" cy="3672840"/>
          </a:xfrm>
          <a:custGeom>
            <a:avLst/>
            <a:gdLst>
              <a:gd name="connsiteX0" fmla="*/ 1961784 w 1961784"/>
              <a:gd name="connsiteY0" fmla="*/ 0 h 3672840"/>
              <a:gd name="connsiteX1" fmla="*/ 894984 w 1961784"/>
              <a:gd name="connsiteY1" fmla="*/ 289560 h 3672840"/>
              <a:gd name="connsiteX2" fmla="*/ 254904 w 1961784"/>
              <a:gd name="connsiteY2" fmla="*/ 853440 h 3672840"/>
              <a:gd name="connsiteX3" fmla="*/ 11064 w 1961784"/>
              <a:gd name="connsiteY3" fmla="*/ 1524000 h 3672840"/>
              <a:gd name="connsiteX4" fmla="*/ 117744 w 1961784"/>
              <a:gd name="connsiteY4" fmla="*/ 2103120 h 3672840"/>
              <a:gd name="connsiteX5" fmla="*/ 773064 w 1961784"/>
              <a:gd name="connsiteY5" fmla="*/ 3672840 h 3672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61784" h="3672840">
                <a:moveTo>
                  <a:pt x="1961784" y="0"/>
                </a:moveTo>
                <a:cubicBezTo>
                  <a:pt x="1570624" y="73660"/>
                  <a:pt x="1179464" y="147320"/>
                  <a:pt x="894984" y="289560"/>
                </a:cubicBezTo>
                <a:cubicBezTo>
                  <a:pt x="610504" y="431800"/>
                  <a:pt x="402224" y="647700"/>
                  <a:pt x="254904" y="853440"/>
                </a:cubicBezTo>
                <a:cubicBezTo>
                  <a:pt x="107584" y="1059180"/>
                  <a:pt x="33924" y="1315720"/>
                  <a:pt x="11064" y="1524000"/>
                </a:cubicBezTo>
                <a:cubicBezTo>
                  <a:pt x="-11796" y="1732280"/>
                  <a:pt x="-9256" y="1744980"/>
                  <a:pt x="117744" y="2103120"/>
                </a:cubicBezTo>
                <a:cubicBezTo>
                  <a:pt x="244744" y="2461260"/>
                  <a:pt x="508904" y="3067050"/>
                  <a:pt x="773064" y="367284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7459980" y="2194560"/>
            <a:ext cx="1280160" cy="3429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7894320" y="4404360"/>
            <a:ext cx="115824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035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2980" y="441325"/>
            <a:ext cx="2606040" cy="132556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viết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250" t="21704" r="19500" b="63778"/>
          <a:stretch/>
        </p:blipFill>
        <p:spPr>
          <a:xfrm>
            <a:off x="1219200" y="2651999"/>
            <a:ext cx="10104120" cy="155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97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loudBoo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78479" y="2649220"/>
            <a:ext cx="60350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Dặn</a:t>
            </a:r>
            <a:r>
              <a:rPr lang="en-US" sz="115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dò</a:t>
            </a:r>
            <a:endParaRPr lang="en-US" sz="115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13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45668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13" y="599803"/>
            <a:ext cx="8416572" cy="4094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4"/>
          <p:cNvSpPr txBox="1"/>
          <p:nvPr/>
        </p:nvSpPr>
        <p:spPr>
          <a:xfrm>
            <a:off x="2780178" y="1453654"/>
            <a:ext cx="67644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</a:rPr>
              <a:t>Đọc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các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tiếng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sau</a:t>
            </a:r>
            <a:r>
              <a:rPr lang="en-US" sz="4400" b="1" dirty="0">
                <a:latin typeface="UTM Avo" panose="02040603050506020204" pitchFamily="18" charset="0"/>
              </a:rPr>
              <a:t>:</a:t>
            </a:r>
          </a:p>
          <a:p>
            <a:pPr lvl="1"/>
            <a:r>
              <a:rPr lang="en-US" sz="4400" b="1" dirty="0" err="1">
                <a:latin typeface="UTM Avo" panose="02040603050506020204" pitchFamily="18" charset="0"/>
              </a:rPr>
              <a:t>luộm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thuộm</a:t>
            </a:r>
            <a:r>
              <a:rPr lang="en-US" sz="4400" b="1" dirty="0">
                <a:latin typeface="UTM Avo" panose="02040603050506020204" pitchFamily="18" charset="0"/>
              </a:rPr>
              <a:t>    </a:t>
            </a:r>
            <a:r>
              <a:rPr lang="en-US" sz="4400" b="1" dirty="0" err="1">
                <a:latin typeface="UTM Avo" panose="02040603050506020204" pitchFamily="18" charset="0"/>
              </a:rPr>
              <a:t>buồm</a:t>
            </a:r>
            <a:endParaRPr lang="en-US" sz="4400" b="1" dirty="0">
              <a:latin typeface="UTM Avo" panose="02040603050506020204" pitchFamily="18" charset="0"/>
            </a:endParaRPr>
          </a:p>
          <a:p>
            <a:pPr lvl="1"/>
            <a:r>
              <a:rPr lang="en-US" sz="4400" b="1" dirty="0">
                <a:latin typeface="UTM Avo" panose="02040603050506020204" pitchFamily="18" charset="0"/>
              </a:rPr>
              <a:t>sum </a:t>
            </a:r>
            <a:r>
              <a:rPr lang="en-US" sz="4400" b="1" dirty="0" err="1">
                <a:latin typeface="UTM Avo" panose="02040603050506020204" pitchFamily="18" charset="0"/>
              </a:rPr>
              <a:t>họp</a:t>
            </a:r>
            <a:r>
              <a:rPr lang="en-US" sz="4400" b="1" dirty="0">
                <a:latin typeface="UTM Avo" panose="02040603050506020204" pitchFamily="18" charset="0"/>
              </a:rPr>
              <a:t>          um </a:t>
            </a:r>
            <a:r>
              <a:rPr lang="en-US" sz="4400" b="1" dirty="0" err="1">
                <a:latin typeface="UTM Avo" panose="02040603050506020204" pitchFamily="18" charset="0"/>
              </a:rPr>
              <a:t>tùm</a:t>
            </a:r>
            <a:endParaRPr lang="en-US" sz="4400" b="1" dirty="0">
              <a:latin typeface="UTM Avo" panose="02040603050506020204" pitchFamily="18" charset="0"/>
            </a:endParaRPr>
          </a:p>
        </p:txBody>
      </p:sp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88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120" y="180734"/>
            <a:ext cx="8416572" cy="2629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4"/>
          <p:cNvSpPr txBox="1"/>
          <p:nvPr/>
        </p:nvSpPr>
        <p:spPr>
          <a:xfrm>
            <a:off x="2661524" y="990984"/>
            <a:ext cx="70615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UTM Avo" panose="02040603050506020204" pitchFamily="18" charset="0"/>
              </a:rPr>
              <a:t>Tìm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các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tiếng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có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chứa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vần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  <a:r>
              <a:rPr lang="en-US" sz="4400" b="1" dirty="0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29583" t="22223" r="56354" b="49259"/>
          <a:stretch/>
        </p:blipFill>
        <p:spPr>
          <a:xfrm>
            <a:off x="2098145" y="3429000"/>
            <a:ext cx="1778530" cy="20288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22292" t="27407" r="65625" b="55926"/>
          <a:stretch/>
        </p:blipFill>
        <p:spPr>
          <a:xfrm>
            <a:off x="7513320" y="3428999"/>
            <a:ext cx="1954530" cy="1952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82547" y="5814647"/>
            <a:ext cx="160972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UTM Avo" panose="02040603050506020204" pitchFamily="18" charset="0"/>
              </a:rPr>
              <a:t>ch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60172" y="5677582"/>
            <a:ext cx="266082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UTM Avo" panose="02040603050506020204" pitchFamily="18" charset="0"/>
              </a:rPr>
              <a:t>ch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ùm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nho</a:t>
            </a:r>
            <a:endParaRPr lang="en-US" sz="36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75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13" y="190500"/>
            <a:ext cx="8416572" cy="2453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4"/>
          <p:cNvSpPr txBox="1"/>
          <p:nvPr/>
        </p:nvSpPr>
        <p:spPr>
          <a:xfrm>
            <a:off x="2670248" y="693863"/>
            <a:ext cx="68515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UTM Avo" panose="02040603050506020204" pitchFamily="18" charset="0"/>
              </a:rPr>
              <a:t>Tìm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các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tiếng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có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chứa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vần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uôm</a:t>
            </a:r>
            <a:r>
              <a:rPr lang="en-US" sz="4400" b="1" dirty="0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62250" t="53437" r="24446" b="28529"/>
          <a:stretch/>
        </p:blipFill>
        <p:spPr>
          <a:xfrm>
            <a:off x="1816301" y="3147139"/>
            <a:ext cx="2878313" cy="21947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25917" t="22889" r="61750" b="58741"/>
          <a:stretch/>
        </p:blipFill>
        <p:spPr>
          <a:xfrm>
            <a:off x="7004149" y="3149148"/>
            <a:ext cx="2878313" cy="21927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24100" y="5647220"/>
            <a:ext cx="18516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UTM Avo" panose="02040603050506020204" pitchFamily="18" charset="0"/>
              </a:rPr>
              <a:t>nh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uộm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06679" y="5647219"/>
            <a:ext cx="26732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UTM Avo" panose="02040603050506020204" pitchFamily="18" charset="0"/>
              </a:rPr>
              <a:t>quả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m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uỗm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08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781300" y="3006653"/>
            <a:ext cx="3028950" cy="276217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30387" y="3645560"/>
            <a:ext cx="3130776" cy="130035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/>
            <a:r>
              <a:rPr lang="en-US" sz="8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ươm</a:t>
            </a:r>
            <a:endParaRPr lang="en-US" sz="80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481354" y="2914649"/>
            <a:ext cx="3028950" cy="276217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42246" y="3527842"/>
            <a:ext cx="2698085" cy="130035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/>
            <a:r>
              <a:rPr lang="en-US" sz="8000" dirty="0" err="1">
                <a:solidFill>
                  <a:srgbClr val="FFFF00"/>
                </a:solidFill>
                <a:latin typeface="UTM Avo" panose="02040603050506020204" pitchFamily="18" charset="0"/>
              </a:rPr>
              <a:t>ươp</a:t>
            </a:r>
            <a:endParaRPr lang="en-US" sz="8000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9226" y="218916"/>
            <a:ext cx="9243391" cy="1098756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Ba  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25 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11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2025 </a:t>
            </a:r>
          </a:p>
          <a:p>
            <a:pPr algn="ctr" defTabSz="685800">
              <a:lnSpc>
                <a:spcPct val="150000"/>
              </a:lnSpc>
            </a:pP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Việt</a:t>
            </a:r>
            <a:endParaRPr lang="en-US" sz="2400" b="1" dirty="0">
              <a:solidFill>
                <a:prstClr val="black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81300" y="1490264"/>
            <a:ext cx="5772150" cy="953653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44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54: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ươp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94139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11" grpId="0" animBg="1"/>
      <p:bldP spid="11" grpId="1" animBg="1"/>
      <p:bldP spid="12" grpId="0"/>
      <p:bldP spid="12" grpId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8801" y="2029733"/>
            <a:ext cx="2342605" cy="120032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dirty="0" err="1">
                <a:solidFill>
                  <a:schemeClr val="tx1"/>
                </a:solidFill>
                <a:latin typeface="UTM Avo" panose="02040603050506020204" pitchFamily="18" charset="0"/>
              </a:rPr>
              <a:t>ươm</a:t>
            </a:r>
            <a:endParaRPr lang="en-US" sz="7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15356" y="3235021"/>
            <a:ext cx="1189102" cy="866333"/>
          </a:xfrm>
          <a:prstGeom prst="roundRect">
            <a:avLst/>
          </a:prstGeom>
          <a:solidFill>
            <a:srgbClr val="92D05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ươ</a:t>
            </a:r>
            <a:endParaRPr lang="en-US" sz="5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17904" y="3230053"/>
            <a:ext cx="1175657" cy="871302"/>
          </a:xfrm>
          <a:prstGeom prst="roundRect">
            <a:avLst/>
          </a:prstGeom>
          <a:solidFill>
            <a:srgbClr val="00CC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11589" y="2029731"/>
            <a:ext cx="2333897" cy="120032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dirty="0" err="1">
                <a:solidFill>
                  <a:schemeClr val="tx1"/>
                </a:solidFill>
                <a:latin typeface="UTM Avo" panose="02040603050506020204" pitchFamily="18" charset="0"/>
              </a:rPr>
              <a:t>ươp</a:t>
            </a:r>
            <a:endParaRPr lang="en-US" sz="7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789435" y="3230054"/>
            <a:ext cx="1249550" cy="871300"/>
          </a:xfrm>
          <a:prstGeom prst="roundRect">
            <a:avLst/>
          </a:prstGeom>
          <a:solidFill>
            <a:srgbClr val="92D05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/>
                </a:solidFill>
                <a:latin typeface="UTM Avo" panose="02040603050506020204" pitchFamily="18" charset="0"/>
              </a:rPr>
              <a:t>ươ</a:t>
            </a:r>
            <a:endParaRPr lang="en-US" sz="6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061138" y="3230054"/>
            <a:ext cx="1106501" cy="871300"/>
          </a:xfrm>
          <a:prstGeom prst="roundRect">
            <a:avLst/>
          </a:prstGeom>
          <a:solidFill>
            <a:srgbClr val="00CC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Avo" panose="02040603050506020204" pitchFamily="18" charset="0"/>
              </a:rPr>
              <a:t>p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28602" y="4537040"/>
            <a:ext cx="4996542" cy="900953"/>
          </a:xfrm>
          <a:prstGeom prst="roundRect">
            <a:avLst/>
          </a:prstGeom>
          <a:solidFill>
            <a:srgbClr val="00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UTM Avo" panose="02040603050506020204" pitchFamily="18" charset="0"/>
              </a:rPr>
              <a:t>ươ</a:t>
            </a:r>
            <a:r>
              <a:rPr lang="en-US" sz="5400" dirty="0">
                <a:latin typeface="UTM Avo" panose="02040603050506020204" pitchFamily="18" charset="0"/>
              </a:rPr>
              <a:t> - </a:t>
            </a:r>
            <a:r>
              <a:rPr lang="en-US" sz="5400" dirty="0" err="1">
                <a:latin typeface="UTM Avo" panose="02040603050506020204" pitchFamily="18" charset="0"/>
              </a:rPr>
              <a:t>mờ</a:t>
            </a:r>
            <a:r>
              <a:rPr lang="en-US" sz="5400" dirty="0">
                <a:latin typeface="UTM Avo" panose="02040603050506020204" pitchFamily="18" charset="0"/>
              </a:rPr>
              <a:t> - </a:t>
            </a:r>
            <a:r>
              <a:rPr lang="en-US" sz="5400" dirty="0" err="1">
                <a:latin typeface="UTM Avo" panose="02040603050506020204" pitchFamily="18" charset="0"/>
              </a:rPr>
              <a:t>ươm</a:t>
            </a:r>
            <a:endParaRPr lang="en-US" sz="5400" dirty="0">
              <a:latin typeface="UTM Avo" panose="0204060305050602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521312" y="4537039"/>
            <a:ext cx="4704037" cy="900953"/>
          </a:xfrm>
          <a:prstGeom prst="roundRect">
            <a:avLst/>
          </a:prstGeom>
          <a:solidFill>
            <a:srgbClr val="00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UTM Avo" panose="02040603050506020204" pitchFamily="18" charset="0"/>
              </a:rPr>
              <a:t>ươ</a:t>
            </a:r>
            <a:r>
              <a:rPr lang="en-US" sz="5400" dirty="0">
                <a:latin typeface="UTM Avo" panose="02040603050506020204" pitchFamily="18" charset="0"/>
              </a:rPr>
              <a:t> - </a:t>
            </a:r>
            <a:r>
              <a:rPr lang="en-US" sz="5400" dirty="0" err="1">
                <a:latin typeface="UTM Avo" panose="02040603050506020204" pitchFamily="18" charset="0"/>
              </a:rPr>
              <a:t>pờ</a:t>
            </a:r>
            <a:r>
              <a:rPr lang="en-US" sz="5400" dirty="0">
                <a:latin typeface="UTM Avo" panose="02040603050506020204" pitchFamily="18" charset="0"/>
              </a:rPr>
              <a:t> - </a:t>
            </a:r>
            <a:r>
              <a:rPr lang="en-US" sz="5400" dirty="0" err="1">
                <a:latin typeface="UTM Avo" panose="02040603050506020204" pitchFamily="18" charset="0"/>
              </a:rPr>
              <a:t>ươp</a:t>
            </a:r>
            <a:endParaRPr lang="en-US" sz="54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74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603" y="438977"/>
            <a:ext cx="2937933" cy="725972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quen</a:t>
            </a:r>
            <a:endParaRPr lang="en-US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5374" t="30232" r="55910" b="44862"/>
          <a:stretch/>
        </p:blipFill>
        <p:spPr>
          <a:xfrm>
            <a:off x="1412270" y="2049117"/>
            <a:ext cx="3332238" cy="24943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3889" t="28765" r="22917" b="46789"/>
          <a:stretch/>
        </p:blipFill>
        <p:spPr>
          <a:xfrm>
            <a:off x="7196666" y="2049117"/>
            <a:ext cx="3454400" cy="24943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12270" y="4543425"/>
            <a:ext cx="3898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</a:rPr>
              <a:t>b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ươm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b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ướm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73407" y="4584866"/>
            <a:ext cx="32776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</a:rPr>
              <a:t>quả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m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ướp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Group 34"/>
          <p:cNvGrpSpPr/>
          <p:nvPr/>
        </p:nvGrpSpPr>
        <p:grpSpPr>
          <a:xfrm>
            <a:off x="1452737" y="4634072"/>
            <a:ext cx="3483579" cy="1558241"/>
            <a:chOff x="990601" y="4419600"/>
            <a:chExt cx="2528336" cy="1698486"/>
          </a:xfrm>
        </p:grpSpPr>
        <p:grpSp>
          <p:nvGrpSpPr>
            <p:cNvPr id="10" name="Group 9"/>
            <p:cNvGrpSpPr/>
            <p:nvPr/>
          </p:nvGrpSpPr>
          <p:grpSpPr>
            <a:xfrm>
              <a:off x="990601" y="4419600"/>
              <a:ext cx="2528336" cy="1656348"/>
              <a:chOff x="3810000" y="1447800"/>
              <a:chExt cx="2221871" cy="152400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822071" y="1447800"/>
                <a:ext cx="2209800" cy="838200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 dirty="0">
                  <a:solidFill>
                    <a:schemeClr val="tx1"/>
                  </a:solidFill>
                  <a:latin typeface="UTM Avo" pitchFamily="18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810000" y="2219480"/>
                <a:ext cx="1104900" cy="75232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 dirty="0">
                  <a:solidFill>
                    <a:schemeClr val="tx1"/>
                  </a:solidFill>
                  <a:latin typeface="UTM Avo" pitchFamily="18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914900" y="2219480"/>
                <a:ext cx="1104900" cy="752321"/>
              </a:xfrm>
              <a:prstGeom prst="rect">
                <a:avLst/>
              </a:prstGeom>
              <a:solidFill>
                <a:srgbClr val="E9A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 dirty="0">
                  <a:solidFill>
                    <a:schemeClr val="tx1"/>
                  </a:solidFill>
                  <a:latin typeface=".VnAvant" pitchFamily="34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631757" y="5410200"/>
              <a:ext cx="1385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4000" b="1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540397" y="4672031"/>
            <a:ext cx="18392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</a:rPr>
              <a:t>b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ươm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03744" y="5384213"/>
            <a:ext cx="616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04747" y="5399337"/>
            <a:ext cx="1560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</a:rPr>
              <a:t>ươm</a:t>
            </a:r>
            <a:endParaRPr lang="en-US" sz="4400" b="1" dirty="0">
              <a:latin typeface="UTM Avo" panose="02040603050506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99536" y="4703052"/>
            <a:ext cx="35178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</a:rPr>
              <a:t>bờ</a:t>
            </a:r>
            <a:r>
              <a:rPr lang="en-US" sz="3200" b="1" dirty="0">
                <a:latin typeface="UTM Avo" panose="02040603050506020204" pitchFamily="18" charset="0"/>
              </a:rPr>
              <a:t> - </a:t>
            </a:r>
            <a:r>
              <a:rPr lang="en-US" sz="3200" b="1" dirty="0" err="1">
                <a:latin typeface="UTM Avo" panose="02040603050506020204" pitchFamily="18" charset="0"/>
              </a:rPr>
              <a:t>ươm</a:t>
            </a:r>
            <a:r>
              <a:rPr lang="en-US" sz="3200" b="1" dirty="0">
                <a:latin typeface="UTM Avo" panose="02040603050506020204" pitchFamily="18" charset="0"/>
              </a:rPr>
              <a:t> - </a:t>
            </a:r>
            <a:r>
              <a:rPr lang="en-US" sz="3200" b="1" dirty="0" err="1">
                <a:latin typeface="UTM Avo" panose="02040603050506020204" pitchFamily="18" charset="0"/>
              </a:rPr>
              <a:t>bươm</a:t>
            </a:r>
            <a:endParaRPr lang="en-US" sz="3200" b="1" dirty="0">
              <a:latin typeface="UTM Avo" panose="02040603050506020204" pitchFamily="18" charset="0"/>
            </a:endParaRPr>
          </a:p>
        </p:txBody>
      </p:sp>
      <p:grpSp>
        <p:nvGrpSpPr>
          <p:cNvPr id="19" name="Group 34"/>
          <p:cNvGrpSpPr/>
          <p:nvPr/>
        </p:nvGrpSpPr>
        <p:grpSpPr>
          <a:xfrm>
            <a:off x="7483542" y="4678290"/>
            <a:ext cx="2879658" cy="1558241"/>
            <a:chOff x="990601" y="4388279"/>
            <a:chExt cx="2514600" cy="1729807"/>
          </a:xfrm>
        </p:grpSpPr>
        <p:grpSp>
          <p:nvGrpSpPr>
            <p:cNvPr id="20" name="Group 9"/>
            <p:cNvGrpSpPr/>
            <p:nvPr/>
          </p:nvGrpSpPr>
          <p:grpSpPr>
            <a:xfrm>
              <a:off x="990601" y="4388279"/>
              <a:ext cx="2514600" cy="1687669"/>
              <a:chOff x="3810000" y="1418981"/>
              <a:chExt cx="2209800" cy="1552819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3810000" y="1418981"/>
                <a:ext cx="2209800" cy="838200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 dirty="0">
                  <a:solidFill>
                    <a:schemeClr val="tx1"/>
                  </a:solidFill>
                  <a:latin typeface="UTM Avo" pitchFamily="18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3810000" y="2211237"/>
                <a:ext cx="1104900" cy="76056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 dirty="0">
                  <a:solidFill>
                    <a:schemeClr val="tx1"/>
                  </a:solidFill>
                  <a:latin typeface="UTM Avo" pitchFamily="18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4914900" y="2211237"/>
                <a:ext cx="1104900" cy="760563"/>
              </a:xfrm>
              <a:prstGeom prst="rect">
                <a:avLst/>
              </a:prstGeom>
              <a:solidFill>
                <a:srgbClr val="E9A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 dirty="0">
                  <a:solidFill>
                    <a:schemeClr val="tx1"/>
                  </a:solidFill>
                  <a:latin typeface=".VnAvant" pitchFamily="34" charset="0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2631757" y="5410200"/>
              <a:ext cx="1385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4000" b="1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907809" y="4651603"/>
            <a:ext cx="1911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</a:rPr>
              <a:t>m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ướp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88275" y="5384212"/>
            <a:ext cx="1402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034006" y="5393863"/>
            <a:ext cx="14393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</a:rPr>
              <a:t>ướp</a:t>
            </a:r>
            <a:endParaRPr lang="en-US" sz="4400" b="1" dirty="0">
              <a:latin typeface="UTM Avo" panose="0204060305050602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34452" y="4671584"/>
            <a:ext cx="617028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</a:rPr>
              <a:t>mờ</a:t>
            </a:r>
            <a:r>
              <a:rPr lang="en-US" sz="3200" b="1" dirty="0">
                <a:latin typeface="UTM Avo" panose="02040603050506020204" pitchFamily="18" charset="0"/>
              </a:rPr>
              <a:t> - </a:t>
            </a:r>
            <a:r>
              <a:rPr lang="en-US" sz="3200" b="1" dirty="0" err="1">
                <a:latin typeface="UTM Avo" panose="02040603050506020204" pitchFamily="18" charset="0"/>
              </a:rPr>
              <a:t>ươp</a:t>
            </a:r>
            <a:r>
              <a:rPr lang="en-US" sz="3200" b="1" dirty="0">
                <a:latin typeface="UTM Avo" panose="02040603050506020204" pitchFamily="18" charset="0"/>
              </a:rPr>
              <a:t> - </a:t>
            </a:r>
            <a:r>
              <a:rPr lang="en-US" sz="3200" b="1" dirty="0" err="1">
                <a:latin typeface="UTM Avo" panose="02040603050506020204" pitchFamily="18" charset="0"/>
              </a:rPr>
              <a:t>mươp</a:t>
            </a:r>
            <a:r>
              <a:rPr lang="en-US" sz="3200" b="1" dirty="0">
                <a:latin typeface="UTM Avo" panose="02040603050506020204" pitchFamily="18" charset="0"/>
              </a:rPr>
              <a:t> - </a:t>
            </a:r>
            <a:r>
              <a:rPr lang="en-US" sz="3200" b="1" dirty="0" err="1">
                <a:latin typeface="UTM Avo" panose="02040603050506020204" pitchFamily="18" charset="0"/>
              </a:rPr>
              <a:t>sắc</a:t>
            </a:r>
            <a:r>
              <a:rPr lang="en-US" sz="3200" b="1" dirty="0">
                <a:latin typeface="UTM Avo" panose="02040603050506020204" pitchFamily="18" charset="0"/>
              </a:rPr>
              <a:t> - </a:t>
            </a:r>
            <a:r>
              <a:rPr lang="en-US" sz="3200" b="1" dirty="0" err="1">
                <a:latin typeface="UTM Avo" panose="02040603050506020204" pitchFamily="18" charset="0"/>
              </a:rPr>
              <a:t>mướp</a:t>
            </a:r>
            <a:endParaRPr lang="en-US" sz="32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45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7" grpId="0"/>
      <p:bldP spid="7" grpId="1"/>
      <p:bldP spid="7" grpId="2"/>
      <p:bldP spid="15" grpId="0"/>
      <p:bldP spid="15" grpId="1"/>
      <p:bldP spid="16" grpId="0"/>
      <p:bldP spid="16" grpId="1"/>
      <p:bldP spid="17" grpId="0"/>
      <p:bldP spid="17" grpId="1"/>
      <p:bldP spid="18" grpId="0" animBg="1"/>
      <p:bldP spid="18" grpId="1" animBg="1"/>
      <p:bldP spid="25" grpId="0"/>
      <p:bldP spid="25" grpId="1"/>
      <p:bldP spid="26" grpId="0" build="allAtOnce"/>
      <p:bldP spid="27" grpId="0"/>
      <p:bldP spid="27" grpId="1"/>
      <p:bldP spid="28" grpId="0" animBg="1"/>
      <p:bldP spid="2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000250" y="2486025"/>
            <a:ext cx="883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solidFill>
                  <a:srgbClr val="FF0000"/>
                </a:solidFill>
                <a:latin typeface="UTM Avo" panose="02040603050506020204" pitchFamily="18" charset="0"/>
              </a:rPr>
              <a:t>Thư</a:t>
            </a:r>
            <a:r>
              <a:rPr lang="en-US" sz="9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UTM Avo" panose="02040603050506020204" pitchFamily="18" charset="0"/>
              </a:rPr>
              <a:t>giãn</a:t>
            </a:r>
            <a:endParaRPr lang="en-US" sz="9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386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onkey Banana Dance - Baby Monkey - Dance Along - Pinkfong Songs for Children_Tri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847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124</Words>
  <Application>Microsoft Office PowerPoint</Application>
  <PresentationFormat>Custom</PresentationFormat>
  <Paragraphs>39</Paragraphs>
  <Slides>13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Làm quen</vt:lpstr>
      <vt:lpstr>PowerPoint Presentation</vt:lpstr>
      <vt:lpstr>PowerPoint Presentation</vt:lpstr>
      <vt:lpstr>Giúp thỏ đem cà rốt về hai kho cho đúng</vt:lpstr>
      <vt:lpstr>Tập viết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Windows User</cp:lastModifiedBy>
  <cp:revision>37</cp:revision>
  <dcterms:created xsi:type="dcterms:W3CDTF">2018-04-07T09:22:02Z</dcterms:created>
  <dcterms:modified xsi:type="dcterms:W3CDTF">2025-12-08T03:16:13Z</dcterms:modified>
</cp:coreProperties>
</file>