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3" r:id="rId8"/>
    <p:sldId id="262" r:id="rId9"/>
    <p:sldId id="264" r:id="rId10"/>
    <p:sldId id="266" r:id="rId11"/>
    <p:sldId id="265" r:id="rId12"/>
    <p:sldId id="267" r:id="rId13"/>
    <p:sldId id="268" r:id="rId14"/>
    <p:sldId id="269" r:id="rId15"/>
    <p:sldId id="270" r:id="rId16"/>
    <p:sldId id="271"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9Slide03 AllRoundGothic" panose="020B0604020202020204" charset="0"/>
      <p:regular r:id="rId23"/>
    </p:embeddedFont>
    <p:embeddedFont>
      <p:font typeface="Coiny" panose="020B0604020202020204" charset="0"/>
      <p:regular r:id="rId24"/>
    </p:embeddedFont>
    <p:embeddedFont>
      <p:font typeface="NVN Hopeitisse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CB3"/>
    <a:srgbClr val="FF3300"/>
    <a:srgbClr val="5AEC95"/>
    <a:srgbClr val="75B5E1"/>
    <a:srgbClr val="90E8E8"/>
    <a:srgbClr val="36B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56" d="100"/>
          <a:sy n="56" d="100"/>
        </p:scale>
        <p:origin x="-34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7D8D2-3FEF-4052-BB41-9F91F4CEDF48}"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F2A46-016C-46BC-BCB4-9E25C8CF939B}" type="slidenum">
              <a:rPr lang="en-US" smtClean="0"/>
              <a:t>‹#›</a:t>
            </a:fld>
            <a:endParaRPr lang="en-US"/>
          </a:p>
        </p:txBody>
      </p:sp>
    </p:spTree>
    <p:extLst>
      <p:ext uri="{BB962C8B-B14F-4D97-AF65-F5344CB8AC3E}">
        <p14:creationId xmlns:p14="http://schemas.microsoft.com/office/powerpoint/2010/main" val="1226710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0F2A46-016C-46BC-BCB4-9E25C8CF939B}" type="slidenum">
              <a:rPr lang="en-US" smtClean="0"/>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3/26/2025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endParaRPr lang="en-US"/>
          </a:p>
        </p:txBody>
      </p:sp>
      <p:grpSp>
        <p:nvGrpSpPr>
          <p:cNvPr id="9" name="Group 8"/>
          <p:cNvGrpSpPr/>
          <p:nvPr/>
        </p:nvGrpSpPr>
        <p:grpSpPr>
          <a:xfrm>
            <a:off x="-166610" y="-952500"/>
            <a:ext cx="8396209" cy="3886200"/>
            <a:chOff x="-166610" y="-952500"/>
            <a:chExt cx="8396209" cy="3886200"/>
          </a:xfrm>
        </p:grpSpPr>
        <p:sp>
          <p:nvSpPr>
            <p:cNvPr id="7" name="Freeform 2"/>
            <p:cNvSpPr/>
            <p:nvPr/>
          </p:nvSpPr>
          <p:spPr>
            <a:xfrm>
              <a:off x="-166610" y="-952500"/>
              <a:ext cx="8396209" cy="3886200"/>
            </a:xfrm>
            <a:custGeom>
              <a:avLst/>
              <a:gdLst/>
              <a:ahLst/>
              <a:cxnLst/>
              <a:rect l="l" t="t" r="r" b="b"/>
              <a:pathLst>
                <a:path w="7315200" h="3392424">
                  <a:moveTo>
                    <a:pt x="0" y="0"/>
                  </a:moveTo>
                  <a:lnTo>
                    <a:pt x="7315200" y="0"/>
                  </a:lnTo>
                  <a:lnTo>
                    <a:pt x="7315200" y="3392424"/>
                  </a:lnTo>
                  <a:lnTo>
                    <a:pt x="0" y="33924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TextBox 7"/>
            <p:cNvSpPr txBox="1"/>
            <p:nvPr/>
          </p:nvSpPr>
          <p:spPr>
            <a:xfrm>
              <a:off x="838200" y="1276082"/>
              <a:ext cx="5155579" cy="1446550"/>
            </a:xfrm>
            <a:prstGeom prst="rect">
              <a:avLst/>
            </a:prstGeom>
            <a:noFill/>
          </p:spPr>
          <p:txBody>
            <a:bodyPr wrap="none" rtlCol="0">
              <a:spAutoFit/>
            </a:bodyPr>
            <a:lstStyle/>
            <a:p>
              <a:r>
                <a:rPr lang="en-US" sz="8800">
                  <a:solidFill>
                    <a:schemeClr val="bg1"/>
                  </a:solidFill>
                  <a:effectLst>
                    <a:outerShdw blurRad="38100" dist="38100" dir="2700000" algn="tl">
                      <a:srgbClr val="000000">
                        <a:alpha val="43137"/>
                      </a:srgbClr>
                    </a:outerShdw>
                  </a:effectLst>
                  <a:latin typeface="NVN Hopeitissed" panose="02000500000000000000" pitchFamily="2" charset="0"/>
                </a:rPr>
                <a:t>Tiếng Việt</a:t>
              </a:r>
            </a:p>
          </p:txBody>
        </p:sp>
      </p:grpSp>
      <p:pic>
        <p:nvPicPr>
          <p:cNvPr id="14" name="Picture 13"/>
          <p:cNvPicPr>
            <a:picLocks noChangeAspect="1"/>
          </p:cNvPicPr>
          <p:nvPr/>
        </p:nvPicPr>
        <p:blipFill>
          <a:blip r:embed="rId6"/>
          <a:stretch>
            <a:fillRect/>
          </a:stretch>
        </p:blipFill>
        <p:spPr>
          <a:xfrm>
            <a:off x="1790699" y="2889330"/>
            <a:ext cx="15621000" cy="3676943"/>
          </a:xfrm>
          <a:prstGeom prst="rect">
            <a:avLst/>
          </a:prstGeom>
        </p:spPr>
      </p:pic>
      <p:pic>
        <p:nvPicPr>
          <p:cNvPr id="19" name="Picture 18"/>
          <p:cNvPicPr>
            <a:picLocks noChangeAspect="1"/>
          </p:cNvPicPr>
          <p:nvPr/>
        </p:nvPicPr>
        <p:blipFill>
          <a:blip r:embed="rId7"/>
          <a:stretch>
            <a:fillRect/>
          </a:stretch>
        </p:blipFill>
        <p:spPr>
          <a:xfrm>
            <a:off x="1957000" y="6659717"/>
            <a:ext cx="15454699" cy="2676376"/>
          </a:xfrm>
          <a:prstGeom prst="rect">
            <a:avLst/>
          </a:prstGeom>
        </p:spPr>
      </p:pic>
      <p:sp>
        <p:nvSpPr>
          <p:cNvPr id="22" name="Freeform 27"/>
          <p:cNvSpPr/>
          <p:nvPr/>
        </p:nvSpPr>
        <p:spPr>
          <a:xfrm>
            <a:off x="-985885" y="7518212"/>
            <a:ext cx="4133170" cy="3086100"/>
          </a:xfrm>
          <a:custGeom>
            <a:avLst/>
            <a:gdLst/>
            <a:ahLst/>
            <a:cxnLst/>
            <a:rect l="l" t="t" r="r" b="b"/>
            <a:pathLst>
              <a:path w="4133170" h="3086100">
                <a:moveTo>
                  <a:pt x="0" y="0"/>
                </a:moveTo>
                <a:lnTo>
                  <a:pt x="4133169" y="0"/>
                </a:lnTo>
                <a:lnTo>
                  <a:pt x="4133169" y="3086100"/>
                </a:lnTo>
                <a:lnTo>
                  <a:pt x="0" y="3086100"/>
                </a:lnTo>
                <a:lnTo>
                  <a:pt x="0" y="0"/>
                </a:lnTo>
                <a:close/>
              </a:path>
            </a:pathLst>
          </a:custGeom>
          <a:blipFill>
            <a:blip r:embed="rId8"/>
            <a:stretch>
              <a:fillRect/>
            </a:stretch>
          </a:blipFill>
        </p:spPr>
        <p:txBody>
          <a:bodyPr/>
          <a:lstStyle/>
          <a:p>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900" decel="100000" fill="hold"/>
                                        <p:tgtEl>
                                          <p:spTgt spid="1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Scale>
                                      <p:cBhvr>
                                        <p:cTn id="2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9"/>
                                        </p:tgtEl>
                                        <p:attrNameLst>
                                          <p:attrName>ppt_x</p:attrName>
                                          <p:attrName>ppt_y</p:attrName>
                                        </p:attrNameLst>
                                      </p:cBhvr>
                                    </p:animMotion>
                                    <p:animEffect transition="in" filter="fade">
                                      <p:cBhvr>
                                        <p:cTn id="2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p:cNvGrpSpPr/>
          <p:nvPr/>
        </p:nvGrpSpPr>
        <p:grpSpPr>
          <a:xfrm>
            <a:off x="914400" y="-2628900"/>
            <a:ext cx="10776678" cy="8706979"/>
            <a:chOff x="914400" y="-2628900"/>
            <a:chExt cx="10776678" cy="8706979"/>
          </a:xfrm>
        </p:grpSpPr>
        <p:sp>
          <p:nvSpPr>
            <p:cNvPr id="3" name="Freeform 9"/>
            <p:cNvSpPr/>
            <p:nvPr/>
          </p:nvSpPr>
          <p:spPr>
            <a:xfrm>
              <a:off x="914400" y="-2628900"/>
              <a:ext cx="10776678" cy="8706979"/>
            </a:xfrm>
            <a:custGeom>
              <a:avLst/>
              <a:gdLst/>
              <a:ahLst/>
              <a:cxnLst/>
              <a:rect l="l" t="t" r="r" b="b"/>
              <a:pathLst>
                <a:path w="1672349" h="1855588">
                  <a:moveTo>
                    <a:pt x="0" y="0"/>
                  </a:moveTo>
                  <a:lnTo>
                    <a:pt x="1672349" y="0"/>
                  </a:lnTo>
                  <a:lnTo>
                    <a:pt x="1672349" y="1855588"/>
                  </a:lnTo>
                  <a:lnTo>
                    <a:pt x="0" y="18555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239218" y="1692947"/>
              <a:ext cx="8614859" cy="30469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AllRoundGothic" panose="020B0703020202020104" pitchFamily="34" charset="0"/>
                  <a:ea typeface="+mn-ea"/>
                  <a:cs typeface="+mn-cs"/>
                </a:rPr>
                <a:t>Hoạt động 2</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AllRoundGothic" panose="020B0703020202020104" pitchFamily="34" charset="0"/>
                  <a:ea typeface="+mn-ea"/>
                  <a:cs typeface="+mn-cs"/>
                </a:rPr>
                <a:t>Rút ra bài học</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p:cNvGrpSpPr/>
          <p:nvPr/>
        </p:nvGrpSpPr>
        <p:grpSpPr>
          <a:xfrm>
            <a:off x="-457200" y="-1965325"/>
            <a:ext cx="9982199" cy="5565774"/>
            <a:chOff x="-457200" y="-1965325"/>
            <a:chExt cx="16625810" cy="8191500"/>
          </a:xfrm>
        </p:grpSpPr>
        <p:sp>
          <p:nvSpPr>
            <p:cNvPr id="7" name="Freeform 2"/>
            <p:cNvSpPr/>
            <p:nvPr/>
          </p:nvSpPr>
          <p:spPr>
            <a:xfrm>
              <a:off x="-457200" y="-1965325"/>
              <a:ext cx="16625810" cy="8191500"/>
            </a:xfrm>
            <a:custGeom>
              <a:avLst/>
              <a:gdLst/>
              <a:ahLst/>
              <a:cxnLst/>
              <a:rect l="l" t="t" r="r" b="b"/>
              <a:pathLst>
                <a:path w="7315200" h="3392424">
                  <a:moveTo>
                    <a:pt x="0" y="0"/>
                  </a:moveTo>
                  <a:lnTo>
                    <a:pt x="7315200" y="0"/>
                  </a:lnTo>
                  <a:lnTo>
                    <a:pt x="7315200" y="3392424"/>
                  </a:lnTo>
                  <a:lnTo>
                    <a:pt x="0" y="33924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537100" y="2893712"/>
              <a:ext cx="9008693" cy="27404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5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ea typeface="+mn-ea"/>
                  <a:cs typeface="+mn-cs"/>
                </a:rPr>
                <a:t>Bài học</a:t>
              </a:r>
            </a:p>
          </p:txBody>
        </p:sp>
      </p:grpSp>
      <p:pic>
        <p:nvPicPr>
          <p:cNvPr id="4" name="Picture 3" descr="A screenshot of a computer&#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0028" y="3739999"/>
            <a:ext cx="14427941" cy="58931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p:cNvGrpSpPr/>
          <p:nvPr/>
        </p:nvGrpSpPr>
        <p:grpSpPr>
          <a:xfrm>
            <a:off x="-533400" y="-2095500"/>
            <a:ext cx="16625810" cy="8191500"/>
            <a:chOff x="-457200" y="-1965325"/>
            <a:chExt cx="16625810" cy="8191500"/>
          </a:xfrm>
        </p:grpSpPr>
        <p:sp>
          <p:nvSpPr>
            <p:cNvPr id="7" name="Freeform 2"/>
            <p:cNvSpPr/>
            <p:nvPr/>
          </p:nvSpPr>
          <p:spPr>
            <a:xfrm>
              <a:off x="-457200" y="-1965325"/>
              <a:ext cx="16625810" cy="8191500"/>
            </a:xfrm>
            <a:custGeom>
              <a:avLst/>
              <a:gdLst/>
              <a:ahLst/>
              <a:cxnLst/>
              <a:rect l="l" t="t" r="r" b="b"/>
              <a:pathLst>
                <a:path w="7315200" h="3392424">
                  <a:moveTo>
                    <a:pt x="0" y="0"/>
                  </a:moveTo>
                  <a:lnTo>
                    <a:pt x="7315200" y="0"/>
                  </a:lnTo>
                  <a:lnTo>
                    <a:pt x="7315200" y="3392424"/>
                  </a:lnTo>
                  <a:lnTo>
                    <a:pt x="0" y="33924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537099" y="2893711"/>
              <a:ext cx="96119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6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ea typeface="+mn-ea"/>
                  <a:cs typeface="+mn-cs"/>
                </a:rPr>
                <a:t>Luyện tập</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33400" y="323850"/>
            <a:ext cx="17221200" cy="98488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028700" y="604233"/>
            <a:ext cx="159258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Câu 1 trang 36 SGK Tiếng Việt lớp 4 Tập 1: Trình tự miêu tả trong bài văn sau có gì khác bài văn Cây si?</a:t>
            </a:r>
          </a:p>
        </p:txBody>
      </p:sp>
      <p:sp>
        <p:nvSpPr>
          <p:cNvPr id="4" name="TextBox 3"/>
          <p:cNvSpPr txBox="1"/>
          <p:nvPr/>
        </p:nvSpPr>
        <p:spPr>
          <a:xfrm>
            <a:off x="741981" y="1900268"/>
            <a:ext cx="16268700" cy="8093710"/>
          </a:xfrm>
          <a:prstGeom prst="rect">
            <a:avLst/>
          </a:prstGeom>
          <a:noFill/>
        </p:spPr>
        <p:txBody>
          <a:bodyPr wrap="square">
            <a:spAutoFit/>
          </a:bodyPr>
          <a:lstStyle/>
          <a:p>
            <a:pPr algn="ctr"/>
            <a:r>
              <a:rPr lang="vi-VN" sz="4000" b="1">
                <a:latin typeface="Calibri" panose="020F0502020204030204" pitchFamily="34" charset="0"/>
                <a:ea typeface="Calibri" panose="020F0502020204030204" pitchFamily="34" charset="0"/>
                <a:cs typeface="Calibri" panose="020F0502020204030204" pitchFamily="34" charset="0"/>
              </a:rPr>
              <a:t>Cây bàng</a:t>
            </a:r>
          </a:p>
          <a:p>
            <a:r>
              <a:rPr lang="vi-VN" sz="3200">
                <a:latin typeface="Calibri" panose="020F0502020204030204" pitchFamily="34" charset="0"/>
                <a:ea typeface="Calibri" panose="020F0502020204030204" pitchFamily="34" charset="0"/>
                <a:cs typeface="Calibri" panose="020F0502020204030204" pitchFamily="34" charset="0"/>
              </a:rPr>
              <a:t>Đối với Thuỷ, cây bàng này thật thân thiết. Mùa hè, hết tầng lá nọ đến tầng lá kia che kín không cho một tia nắng nhỏ rồi được xuống đất. Những cái lá to của nó toàn một màu xanh ngắt, màu xanh mát mẻ biết bao nhiêu!</a:t>
            </a:r>
          </a:p>
          <a:p>
            <a:r>
              <a:rPr lang="vi-VN" sz="3200">
                <a:latin typeface="Calibri" panose="020F0502020204030204" pitchFamily="34" charset="0"/>
                <a:ea typeface="Calibri" panose="020F0502020204030204" pitchFamily="34" charset="0"/>
                <a:cs typeface="Calibri" panose="020F0502020204030204" pitchFamily="34" charset="0"/>
              </a:rPr>
              <a:t>Sang cuối thu, lá của nó ngả màu vàng tía, cái màu tía kì diệu ấy không thể thấy ở bất cứ một cây nào khác, càng nhìn càng thấy đẹp. Đỗ anh hoạ sĩ nào pha được đúng cái màu fía ấy của lá bàng cuối thu!</a:t>
            </a:r>
          </a:p>
          <a:p>
            <a:r>
              <a:rPr lang="vi-VN" sz="3200">
                <a:latin typeface="Calibri" panose="020F0502020204030204" pitchFamily="34" charset="0"/>
                <a:ea typeface="Calibri" panose="020F0502020204030204" pitchFamily="34" charset="0"/>
                <a:cs typeface="Calibri" panose="020F0502020204030204" pitchFamily="34" charset="0"/>
              </a:rPr>
              <a:t>Qua mùa đông, cây bằng trụi không còn một lá, cành như khô lại, in trên nền trời đục. Trong những ngày rét nhất, đám cảnh trơ trụi đó như cố co mình lại để chịu cho được cái rét buốt của mùa đông. Thuỳ và các bạn thấy thương xót trong lòng, những cảnh trụi hết lá kia trơ trơ ngoài trời chắc là rét lắm!</a:t>
            </a:r>
          </a:p>
          <a:p>
            <a:r>
              <a:rPr lang="vi-VN" sz="3200">
                <a:latin typeface="Calibri" panose="020F0502020204030204" pitchFamily="34" charset="0"/>
                <a:ea typeface="Calibri" panose="020F0502020204030204" pitchFamily="34" charset="0"/>
                <a:cs typeface="Calibri" panose="020F0502020204030204" pitchFamily="34" charset="0"/>
              </a:rPr>
              <a:t>Cho tới mùa xuân, chỉ một đêm thôi, chồi xanh li ti đã điểm kín cành to, cảnh nhỏ. Rồi từng ngày, từng ngày, những chồi xanh ấy lớn nhanh như thổi, mỗi ngày một khác, mỗi lúc một khác nữa kia. Mùa xuân của cây bàng cũng như tuổi thơ của nó vậy.</a:t>
            </a:r>
          </a:p>
          <a:p>
            <a:endParaRPr lang="vi-VN" sz="3200">
              <a:latin typeface="Calibri" panose="020F0502020204030204" pitchFamily="34" charset="0"/>
              <a:ea typeface="Calibri" panose="020F0502020204030204" pitchFamily="34" charset="0"/>
              <a:cs typeface="Calibri" panose="020F0502020204030204" pitchFamily="34" charset="0"/>
            </a:endParaRPr>
          </a:p>
          <a:p>
            <a:pPr algn="r"/>
            <a:r>
              <a:rPr lang="vi-VN" sz="3200">
                <a:latin typeface="Calibri" panose="020F0502020204030204" pitchFamily="34" charset="0"/>
                <a:ea typeface="Calibri" panose="020F0502020204030204" pitchFamily="34" charset="0"/>
                <a:cs typeface="Calibri" panose="020F0502020204030204" pitchFamily="34" charset="0"/>
              </a:rPr>
              <a:t>Theo ĐẢO VŨ</a:t>
            </a:r>
            <a:endParaRPr lang="en-US" sz="320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33399" y="913973"/>
            <a:ext cx="17221200" cy="835342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359330" y="933976"/>
            <a:ext cx="159258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a:noFill/>
                </a:ln>
                <a:solidFill>
                  <a:srgbClr val="FF0000"/>
                </a:solidFill>
                <a:effectLst/>
                <a:uLnTx/>
                <a:uFillTx/>
                <a:latin typeface="Calibri" panose="020F0502020204030204"/>
                <a:ea typeface="+mn-ea"/>
                <a:cs typeface="+mn-cs"/>
              </a:rPr>
              <a:t>Trả lời</a:t>
            </a:r>
          </a:p>
        </p:txBody>
      </p:sp>
      <p:sp>
        <p:nvSpPr>
          <p:cNvPr id="8" name="TextBox 7"/>
          <p:cNvSpPr txBox="1"/>
          <p:nvPr/>
        </p:nvSpPr>
        <p:spPr>
          <a:xfrm>
            <a:off x="1028699" y="2346089"/>
            <a:ext cx="16230600" cy="5489195"/>
          </a:xfrm>
          <a:prstGeom prst="rect">
            <a:avLst/>
          </a:prstGeom>
          <a:noFill/>
        </p:spPr>
        <p:txBody>
          <a:bodyPr wrap="square">
            <a:spAutoFit/>
          </a:bodyPr>
          <a:lstStyle/>
          <a:p>
            <a:pPr marL="0" marR="0" algn="just">
              <a:lnSpc>
                <a:spcPct val="150000"/>
              </a:lnSpc>
              <a:spcBef>
                <a:spcPts val="240"/>
              </a:spcBef>
              <a:spcAft>
                <a:spcPts val="240"/>
              </a:spcAft>
            </a:pPr>
            <a:r>
              <a:rPr lang="vi-VN" sz="6000" b="1" i="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Cây si được miêu tả theo trình tự: đặc điểm chung của cây – rễ cây – lá cây – ích lợi của cây; </a:t>
            </a:r>
            <a:r>
              <a:rPr lang="vi-VN" sz="6000" b="1" i="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cây bàng được miêu tả theo trình tự thời gian (các mùa trong năm).</a:t>
            </a:r>
            <a:endParaRPr lang="en-US" sz="5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33399" y="913973"/>
            <a:ext cx="17221200" cy="835342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7442224" y="1204460"/>
            <a:ext cx="159258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a:noFill/>
                </a:ln>
                <a:solidFill>
                  <a:srgbClr val="FF0000"/>
                </a:solidFill>
                <a:effectLst/>
                <a:uLnTx/>
                <a:uFillTx/>
                <a:latin typeface="Calibri" panose="020F0502020204030204"/>
                <a:ea typeface="+mn-ea"/>
                <a:cs typeface="+mn-cs"/>
              </a:rPr>
              <a:t>DẶN DÒ</a:t>
            </a:r>
          </a:p>
        </p:txBody>
      </p:sp>
      <p:sp>
        <p:nvSpPr>
          <p:cNvPr id="8" name="TextBox 7"/>
          <p:cNvSpPr txBox="1"/>
          <p:nvPr/>
        </p:nvSpPr>
        <p:spPr>
          <a:xfrm>
            <a:off x="1028699" y="2849866"/>
            <a:ext cx="16230600" cy="3353097"/>
          </a:xfrm>
          <a:prstGeom prst="rect">
            <a:avLst/>
          </a:prstGeom>
          <a:noFill/>
        </p:spPr>
        <p:txBody>
          <a:bodyPr wrap="square">
            <a:spAutoFit/>
          </a:bodyPr>
          <a:lstStyle/>
          <a:p>
            <a:pPr marL="0" marR="0" algn="just">
              <a:lnSpc>
                <a:spcPct val="150000"/>
              </a:lnSpc>
              <a:spcBef>
                <a:spcPts val="240"/>
              </a:spcBef>
              <a:spcAft>
                <a:spcPts val="240"/>
              </a:spcAft>
            </a:pPr>
            <a:r>
              <a:rPr lang="vi-VN" sz="4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Chuẩn bị nội dung cho tiết học Bài viết 2: Quan sát cây cối.</a:t>
            </a:r>
          </a:p>
          <a:p>
            <a:pPr marL="0" marR="0" algn="just">
              <a:lnSpc>
                <a:spcPct val="150000"/>
              </a:lnSpc>
              <a:spcBef>
                <a:spcPts val="240"/>
              </a:spcBef>
              <a:spcAft>
                <a:spcPts val="240"/>
              </a:spcAft>
            </a:pPr>
            <a:r>
              <a:rPr lang="vi-VN" sz="4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Chuẩn bị tranh/ ảnh về một cây hoa (hoặc cây ăn quả, cây bóng mát, cây lương thực, cây cảnh) để thực hành quan sát.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p:cNvGrpSpPr/>
          <p:nvPr/>
        </p:nvGrpSpPr>
        <p:grpSpPr>
          <a:xfrm>
            <a:off x="0" y="-1965325"/>
            <a:ext cx="16625810" cy="8191500"/>
            <a:chOff x="-457200" y="-1965325"/>
            <a:chExt cx="16625810" cy="8191500"/>
          </a:xfrm>
        </p:grpSpPr>
        <p:sp>
          <p:nvSpPr>
            <p:cNvPr id="7" name="Freeform 2"/>
            <p:cNvSpPr/>
            <p:nvPr/>
          </p:nvSpPr>
          <p:spPr>
            <a:xfrm>
              <a:off x="-457200" y="-1965325"/>
              <a:ext cx="16625810" cy="8191500"/>
            </a:xfrm>
            <a:custGeom>
              <a:avLst/>
              <a:gdLst/>
              <a:ahLst/>
              <a:cxnLst/>
              <a:rect l="l" t="t" r="r" b="b"/>
              <a:pathLst>
                <a:path w="7315200" h="3392424">
                  <a:moveTo>
                    <a:pt x="0" y="0"/>
                  </a:moveTo>
                  <a:lnTo>
                    <a:pt x="7315200" y="0"/>
                  </a:lnTo>
                  <a:lnTo>
                    <a:pt x="7315200" y="3392424"/>
                  </a:lnTo>
                  <a:lnTo>
                    <a:pt x="0" y="33924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905000" y="2783424"/>
              <a:ext cx="9017212"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6600">
                  <a:solidFill>
                    <a:prstClr val="white"/>
                  </a:solidFill>
                  <a:effectLst>
                    <a:outerShdw blurRad="38100" dist="38100" dir="2700000" algn="tl">
                      <a:srgbClr val="000000">
                        <a:alpha val="43137"/>
                      </a:srgbClr>
                    </a:outerShdw>
                  </a:effectLst>
                  <a:latin typeface="NVN Hopeitissed" panose="02000500000000000000" pitchFamily="2" charset="0"/>
                </a:rPr>
                <a:t>Tạm biệt!</a:t>
              </a:r>
              <a:endParaRPr kumimoji="0" lang="en-US" sz="16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ea typeface="+mn-ea"/>
                <a:cs typeface="+mn-cs"/>
              </a:endParaRPr>
            </a:p>
          </p:txBody>
        </p:sp>
      </p:gr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endParaRPr lang="en-US"/>
          </a:p>
        </p:txBody>
      </p:sp>
      <p:grpSp>
        <p:nvGrpSpPr>
          <p:cNvPr id="9" name="Group 8"/>
          <p:cNvGrpSpPr/>
          <p:nvPr/>
        </p:nvGrpSpPr>
        <p:grpSpPr>
          <a:xfrm>
            <a:off x="-457200" y="-1965325"/>
            <a:ext cx="16625810" cy="8191500"/>
            <a:chOff x="-457200" y="-1965325"/>
            <a:chExt cx="16625810" cy="8191500"/>
          </a:xfrm>
        </p:grpSpPr>
        <p:sp>
          <p:nvSpPr>
            <p:cNvPr id="7" name="Freeform 2"/>
            <p:cNvSpPr/>
            <p:nvPr/>
          </p:nvSpPr>
          <p:spPr>
            <a:xfrm>
              <a:off x="-457200" y="-1965325"/>
              <a:ext cx="16625810" cy="8191500"/>
            </a:xfrm>
            <a:custGeom>
              <a:avLst/>
              <a:gdLst/>
              <a:ahLst/>
              <a:cxnLst/>
              <a:rect l="l" t="t" r="r" b="b"/>
              <a:pathLst>
                <a:path w="7315200" h="3392424">
                  <a:moveTo>
                    <a:pt x="0" y="0"/>
                  </a:moveTo>
                  <a:lnTo>
                    <a:pt x="7315200" y="0"/>
                  </a:lnTo>
                  <a:lnTo>
                    <a:pt x="7315200" y="3392424"/>
                  </a:lnTo>
                  <a:lnTo>
                    <a:pt x="0" y="33924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TextBox 7"/>
            <p:cNvSpPr txBox="1"/>
            <p:nvPr/>
          </p:nvSpPr>
          <p:spPr>
            <a:xfrm>
              <a:off x="1537099" y="2893711"/>
              <a:ext cx="10019089" cy="2646878"/>
            </a:xfrm>
            <a:prstGeom prst="rect">
              <a:avLst/>
            </a:prstGeom>
            <a:noFill/>
          </p:spPr>
          <p:txBody>
            <a:bodyPr wrap="none" rtlCol="0">
              <a:spAutoFit/>
            </a:bodyPr>
            <a:lstStyle/>
            <a:p>
              <a:r>
                <a:rPr lang="en-US" sz="16600">
                  <a:solidFill>
                    <a:schemeClr val="bg1"/>
                  </a:solidFill>
                  <a:effectLst>
                    <a:outerShdw blurRad="38100" dist="38100" dir="2700000" algn="tl">
                      <a:srgbClr val="000000">
                        <a:alpha val="43137"/>
                      </a:srgbClr>
                    </a:outerShdw>
                  </a:effectLst>
                  <a:latin typeface="NVN Hopeitissed" panose="02000500000000000000" pitchFamily="2" charset="0"/>
                </a:rPr>
                <a:t>Khởi động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Đi học - Nhạc Thiếu Nhi Hay Nhất - Voi T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831" y="-5812"/>
            <a:ext cx="18296726" cy="10292812"/>
          </a:xfr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p:cNvGrpSpPr/>
          <p:nvPr/>
        </p:nvGrpSpPr>
        <p:grpSpPr>
          <a:xfrm>
            <a:off x="-533400" y="-2095500"/>
            <a:ext cx="16625810" cy="8275356"/>
            <a:chOff x="-457200" y="-1965325"/>
            <a:chExt cx="16625810" cy="8275356"/>
          </a:xfrm>
        </p:grpSpPr>
        <p:sp>
          <p:nvSpPr>
            <p:cNvPr id="7" name="Freeform 2"/>
            <p:cNvSpPr/>
            <p:nvPr/>
          </p:nvSpPr>
          <p:spPr>
            <a:xfrm>
              <a:off x="-457200" y="-1965325"/>
              <a:ext cx="16625810" cy="8191500"/>
            </a:xfrm>
            <a:custGeom>
              <a:avLst/>
              <a:gdLst/>
              <a:ahLst/>
              <a:cxnLst/>
              <a:rect l="l" t="t" r="r" b="b"/>
              <a:pathLst>
                <a:path w="7315200" h="3392424">
                  <a:moveTo>
                    <a:pt x="0" y="0"/>
                  </a:moveTo>
                  <a:lnTo>
                    <a:pt x="7315200" y="0"/>
                  </a:lnTo>
                  <a:lnTo>
                    <a:pt x="7315200" y="3392424"/>
                  </a:lnTo>
                  <a:lnTo>
                    <a:pt x="0" y="33924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537099" y="2893711"/>
              <a:ext cx="12415578" cy="34163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7200" dirty="0" err="1" smtClean="0">
                  <a:solidFill>
                    <a:prstClr val="white"/>
                  </a:solidFill>
                  <a:effectLst>
                    <a:outerShdw blurRad="38100" dist="38100" dir="2700000" algn="tl">
                      <a:srgbClr val="000000">
                        <a:alpha val="43137"/>
                      </a:srgbClr>
                    </a:outerShdw>
                  </a:effectLst>
                  <a:latin typeface="NVN Hopeitissed" panose="02000500000000000000" pitchFamily="2" charset="0"/>
                </a:rPr>
                <a:t>Chào</a:t>
              </a:r>
              <a:r>
                <a:rPr lang="en-US" sz="7200" dirty="0" smtClean="0">
                  <a:solidFill>
                    <a:prstClr val="white"/>
                  </a:solidFill>
                  <a:effectLst>
                    <a:outerShdw blurRad="38100" dist="38100" dir="2700000" algn="tl">
                      <a:srgbClr val="000000">
                        <a:alpha val="43137"/>
                      </a:srgbClr>
                    </a:outerShdw>
                  </a:effectLst>
                  <a:latin typeface="NVN Hopeitissed" panose="02000500000000000000" pitchFamily="2" charset="0"/>
                </a:rPr>
                <a:t> </a:t>
              </a:r>
              <a:r>
                <a:rPr lang="en-US" sz="7200" dirty="0" err="1" smtClean="0">
                  <a:solidFill>
                    <a:prstClr val="white"/>
                  </a:solidFill>
                  <a:effectLst>
                    <a:outerShdw blurRad="38100" dist="38100" dir="2700000" algn="tl">
                      <a:srgbClr val="000000">
                        <a:alpha val="43137"/>
                      </a:srgbClr>
                    </a:outerShdw>
                  </a:effectLst>
                  <a:latin typeface="NVN Hopeitissed" panose="02000500000000000000" pitchFamily="2" charset="0"/>
                </a:rPr>
                <a:t>mừng</a:t>
              </a:r>
              <a:r>
                <a:rPr lang="en-US" sz="7200" dirty="0" smtClean="0">
                  <a:solidFill>
                    <a:prstClr val="white"/>
                  </a:solidFill>
                  <a:effectLst>
                    <a:outerShdw blurRad="38100" dist="38100" dir="2700000" algn="tl">
                      <a:srgbClr val="000000">
                        <a:alpha val="43137"/>
                      </a:srgbClr>
                    </a:outerShdw>
                  </a:effectLst>
                  <a:latin typeface="NVN Hopeitissed" panose="02000500000000000000" pitchFamily="2" charset="0"/>
                </a:rPr>
                <a:t> </a:t>
              </a:r>
              <a:r>
                <a:rPr lang="en-US" sz="7200" dirty="0" err="1" smtClean="0">
                  <a:solidFill>
                    <a:prstClr val="white"/>
                  </a:solidFill>
                  <a:effectLst>
                    <a:outerShdw blurRad="38100" dist="38100" dir="2700000" algn="tl">
                      <a:srgbClr val="000000">
                        <a:alpha val="43137"/>
                      </a:srgbClr>
                    </a:outerShdw>
                  </a:effectLst>
                  <a:latin typeface="NVN Hopeitissed" panose="02000500000000000000" pitchFamily="2" charset="0"/>
                </a:rPr>
                <a:t>quý</a:t>
              </a:r>
              <a:r>
                <a:rPr lang="en-US" sz="7200" dirty="0" smtClean="0">
                  <a:solidFill>
                    <a:prstClr val="white"/>
                  </a:solidFill>
                  <a:effectLst>
                    <a:outerShdw blurRad="38100" dist="38100" dir="2700000" algn="tl">
                      <a:srgbClr val="000000">
                        <a:alpha val="43137"/>
                      </a:srgbClr>
                    </a:outerShdw>
                  </a:effectLst>
                  <a:latin typeface="NVN Hopeitissed" panose="02000500000000000000" pitchFamily="2" charset="0"/>
                </a:rPr>
                <a:t> </a:t>
              </a:r>
              <a:r>
                <a:rPr lang="en-US" sz="7200" dirty="0" err="1" smtClean="0">
                  <a:solidFill>
                    <a:prstClr val="white"/>
                  </a:solidFill>
                  <a:effectLst>
                    <a:outerShdw blurRad="38100" dist="38100" dir="2700000" algn="tl">
                      <a:srgbClr val="000000">
                        <a:alpha val="43137"/>
                      </a:srgbClr>
                    </a:outerShdw>
                  </a:effectLst>
                  <a:latin typeface="NVN Hopeitissed" panose="02000500000000000000" pitchFamily="2" charset="0"/>
                </a:rPr>
                <a:t>thầy</a:t>
              </a:r>
              <a:r>
                <a:rPr lang="en-US" sz="7200" dirty="0" smtClean="0">
                  <a:solidFill>
                    <a:prstClr val="white"/>
                  </a:solidFill>
                  <a:effectLst>
                    <a:outerShdw blurRad="38100" dist="38100" dir="2700000" algn="tl">
                      <a:srgbClr val="000000">
                        <a:alpha val="43137"/>
                      </a:srgbClr>
                    </a:outerShdw>
                  </a:effectLst>
                  <a:latin typeface="NVN Hopeitissed" panose="02000500000000000000" pitchFamily="2" charset="0"/>
                </a:rPr>
                <a:t> </a:t>
              </a:r>
              <a:r>
                <a:rPr lang="en-US" sz="7200" dirty="0" err="1" smtClean="0">
                  <a:solidFill>
                    <a:prstClr val="white"/>
                  </a:solidFill>
                  <a:effectLst>
                    <a:outerShdw blurRad="38100" dist="38100" dir="2700000" algn="tl">
                      <a:srgbClr val="000000">
                        <a:alpha val="43137"/>
                      </a:srgbClr>
                    </a:outerShdw>
                  </a:effectLst>
                  <a:latin typeface="NVN Hopeitissed" panose="02000500000000000000" pitchFamily="2" charset="0"/>
                </a:rPr>
                <a:t>cô</a:t>
              </a:r>
              <a:r>
                <a:rPr lang="en-US" sz="7200" dirty="0" smtClean="0">
                  <a:solidFill>
                    <a:prstClr val="white"/>
                  </a:solidFill>
                  <a:effectLst>
                    <a:outerShdw blurRad="38100" dist="38100" dir="2700000" algn="tl">
                      <a:srgbClr val="000000">
                        <a:alpha val="43137"/>
                      </a:srgbClr>
                    </a:outerShdw>
                  </a:effectLst>
                  <a:latin typeface="NVN Hopeitissed" panose="02000500000000000000" pitchFamily="2" charset="0"/>
                </a:rPr>
                <a:t> </a:t>
              </a:r>
              <a:r>
                <a:rPr lang="en-US" sz="7200" dirty="0" err="1" smtClean="0">
                  <a:solidFill>
                    <a:prstClr val="white"/>
                  </a:solidFill>
                  <a:effectLst>
                    <a:outerShdw blurRad="38100" dist="38100" dir="2700000" algn="tl">
                      <a:srgbClr val="000000">
                        <a:alpha val="43137"/>
                      </a:srgbClr>
                    </a:outerShdw>
                  </a:effectLst>
                  <a:latin typeface="NVN Hopeitissed" panose="02000500000000000000" pitchFamily="2" charset="0"/>
                </a:rPr>
                <a:t>giáo</a:t>
              </a:r>
              <a:endParaRPr lang="en-US" sz="7200" dirty="0" smtClean="0">
                <a:solidFill>
                  <a:prstClr val="white"/>
                </a:solidFill>
                <a:effectLst>
                  <a:outerShdw blurRad="38100" dist="38100" dir="2700000" algn="tl">
                    <a:srgbClr val="000000">
                      <a:alpha val="43137"/>
                    </a:srgbClr>
                  </a:outerShdw>
                </a:effectLst>
                <a:latin typeface="NVN Hopeitissed" panose="02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rPr>
                <a:t>Về</a:t>
              </a:r>
              <a:r>
                <a:rPr kumimoji="0" lang="en-US" sz="7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rPr>
                <a:t> </a:t>
              </a:r>
              <a:r>
                <a:rPr kumimoji="0" lang="en-US" sz="72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rPr>
                <a:t>thăm</a:t>
              </a:r>
              <a:r>
                <a:rPr kumimoji="0" lang="en-US" sz="7200" b="0"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rPr>
                <a:t> </a:t>
              </a:r>
              <a:r>
                <a:rPr kumimoji="0" lang="en-US" sz="7200" b="0" i="0" u="none" strike="noStrike" kern="1200" cap="none" spc="0" normalizeH="0" noProof="0" dirty="0" err="1" smtClean="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rPr>
                <a:t>dự</a:t>
              </a:r>
              <a:r>
                <a:rPr kumimoji="0" lang="en-US" sz="7200" b="0"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rPr>
                <a:t> </a:t>
              </a:r>
              <a:r>
                <a:rPr kumimoji="0" lang="en-US" sz="7200" b="0" i="0" u="none" strike="noStrike" kern="1200" cap="none" spc="0" normalizeH="0" noProof="0" dirty="0" err="1" smtClean="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rPr>
                <a:t>giờ</a:t>
              </a:r>
              <a:r>
                <a:rPr kumimoji="0" lang="en-US" sz="7200" b="0"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rPr>
                <a:t> </a:t>
              </a:r>
              <a:r>
                <a:rPr kumimoji="0" lang="en-US" sz="7200" b="0" i="0" u="none" strike="noStrike" kern="1200" cap="none" spc="0" normalizeH="0" noProof="0" dirty="0" err="1" smtClean="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rPr>
                <a:t>lớp</a:t>
              </a:r>
              <a:r>
                <a:rPr kumimoji="0" lang="en-US" sz="7200" b="0"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rPr>
                <a:t> 4B</a:t>
              </a:r>
            </a:p>
            <a:p>
              <a:pPr marL="0" marR="0" lvl="0" indent="0" algn="l" defTabSz="914400" rtl="0" eaLnBrk="1" fontAlgn="auto" latinLnBrk="0" hangingPunct="1">
                <a:lnSpc>
                  <a:spcPct val="100000"/>
                </a:lnSpc>
                <a:spcBef>
                  <a:spcPts val="0"/>
                </a:spcBef>
                <a:spcAft>
                  <a:spcPts val="0"/>
                </a:spcAft>
                <a:buClrTx/>
                <a:buSzTx/>
                <a:buFontTx/>
                <a:buNone/>
                <a:defRPr/>
              </a:pPr>
              <a:r>
                <a:rPr lang="en-US" sz="7200" baseline="0" smtClean="0">
                  <a:solidFill>
                    <a:prstClr val="white"/>
                  </a:solidFill>
                  <a:effectLst>
                    <a:outerShdw blurRad="38100" dist="38100" dir="2700000" algn="tl">
                      <a:srgbClr val="000000">
                        <a:alpha val="43137"/>
                      </a:srgbClr>
                    </a:outerShdw>
                  </a:effectLst>
                  <a:latin typeface="NVN Hopeitissed" panose="02000500000000000000" pitchFamily="2" charset="0"/>
                </a:rPr>
                <a:t>Giáo</a:t>
              </a:r>
              <a:r>
                <a:rPr lang="en-US" sz="7200" smtClean="0">
                  <a:solidFill>
                    <a:prstClr val="white"/>
                  </a:solidFill>
                  <a:effectLst>
                    <a:outerShdw blurRad="38100" dist="38100" dir="2700000" algn="tl">
                      <a:srgbClr val="000000">
                        <a:alpha val="43137"/>
                      </a:srgbClr>
                    </a:outerShdw>
                  </a:effectLst>
                  <a:latin typeface="NVN Hopeitissed" panose="02000500000000000000" pitchFamily="2" charset="0"/>
                </a:rPr>
                <a:t> </a:t>
              </a:r>
              <a:r>
                <a:rPr lang="en-US" sz="7200" dirty="0" err="1" smtClean="0">
                  <a:solidFill>
                    <a:prstClr val="white"/>
                  </a:solidFill>
                  <a:effectLst>
                    <a:outerShdw blurRad="38100" dist="38100" dir="2700000" algn="tl">
                      <a:srgbClr val="000000">
                        <a:alpha val="43137"/>
                      </a:srgbClr>
                    </a:outerShdw>
                  </a:effectLst>
                  <a:latin typeface="NVN Hopeitissed" panose="02000500000000000000" pitchFamily="2" charset="0"/>
                </a:rPr>
                <a:t>viên</a:t>
              </a:r>
              <a:r>
                <a:rPr lang="en-US" sz="7200" dirty="0" smtClean="0">
                  <a:solidFill>
                    <a:prstClr val="white"/>
                  </a:solidFill>
                  <a:effectLst>
                    <a:outerShdw blurRad="38100" dist="38100" dir="2700000" algn="tl">
                      <a:srgbClr val="000000">
                        <a:alpha val="43137"/>
                      </a:srgbClr>
                    </a:outerShdw>
                  </a:effectLst>
                  <a:latin typeface="NVN Hopeitissed" panose="02000500000000000000" pitchFamily="2" charset="0"/>
                </a:rPr>
                <a:t>: </a:t>
              </a:r>
              <a:r>
                <a:rPr lang="en-US" sz="7200" dirty="0" err="1" smtClean="0">
                  <a:solidFill>
                    <a:prstClr val="white"/>
                  </a:solidFill>
                  <a:effectLst>
                    <a:outerShdw blurRad="38100" dist="38100" dir="2700000" algn="tl">
                      <a:srgbClr val="000000">
                        <a:alpha val="43137"/>
                      </a:srgbClr>
                    </a:outerShdw>
                  </a:effectLst>
                  <a:latin typeface="NVN Hopeitissed" panose="02000500000000000000" pitchFamily="2" charset="0"/>
                </a:rPr>
                <a:t>Đào</a:t>
              </a:r>
              <a:r>
                <a:rPr lang="en-US" sz="7200" dirty="0" smtClean="0">
                  <a:solidFill>
                    <a:prstClr val="white"/>
                  </a:solidFill>
                  <a:effectLst>
                    <a:outerShdw blurRad="38100" dist="38100" dir="2700000" algn="tl">
                      <a:srgbClr val="000000">
                        <a:alpha val="43137"/>
                      </a:srgbClr>
                    </a:outerShdw>
                  </a:effectLst>
                  <a:latin typeface="NVN Hopeitissed" panose="02000500000000000000" pitchFamily="2" charset="0"/>
                </a:rPr>
                <a:t> </a:t>
              </a:r>
              <a:r>
                <a:rPr lang="en-US" sz="7200" dirty="0" err="1" smtClean="0">
                  <a:solidFill>
                    <a:prstClr val="white"/>
                  </a:solidFill>
                  <a:effectLst>
                    <a:outerShdw blurRad="38100" dist="38100" dir="2700000" algn="tl">
                      <a:srgbClr val="000000">
                        <a:alpha val="43137"/>
                      </a:srgbClr>
                    </a:outerShdw>
                  </a:effectLst>
                  <a:latin typeface="NVN Hopeitissed" panose="02000500000000000000" pitchFamily="2" charset="0"/>
                </a:rPr>
                <a:t>Thị</a:t>
              </a:r>
              <a:r>
                <a:rPr lang="en-US" sz="7200" dirty="0" smtClean="0">
                  <a:solidFill>
                    <a:prstClr val="white"/>
                  </a:solidFill>
                  <a:effectLst>
                    <a:outerShdw blurRad="38100" dist="38100" dir="2700000" algn="tl">
                      <a:srgbClr val="000000">
                        <a:alpha val="43137"/>
                      </a:srgbClr>
                    </a:outerShdw>
                  </a:effectLst>
                  <a:latin typeface="NVN Hopeitissed" panose="02000500000000000000" pitchFamily="2" charset="0"/>
                </a:rPr>
                <a:t> Thu </a:t>
              </a:r>
              <a:r>
                <a:rPr lang="en-US" sz="7200" dirty="0" err="1" smtClean="0">
                  <a:solidFill>
                    <a:prstClr val="white"/>
                  </a:solidFill>
                  <a:effectLst>
                    <a:outerShdw blurRad="38100" dist="38100" dir="2700000" algn="tl">
                      <a:srgbClr val="000000">
                        <a:alpha val="43137"/>
                      </a:srgbClr>
                    </a:outerShdw>
                  </a:effectLst>
                  <a:latin typeface="NVN Hopeitissed" panose="02000500000000000000" pitchFamily="2" charset="0"/>
                </a:rPr>
                <a:t>Dâng</a:t>
              </a:r>
              <a:endParaRPr kumimoji="0" 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p:cNvGrpSpPr/>
          <p:nvPr/>
        </p:nvGrpSpPr>
        <p:grpSpPr>
          <a:xfrm>
            <a:off x="914400" y="-2628900"/>
            <a:ext cx="10776678" cy="8706979"/>
            <a:chOff x="914400" y="-2628900"/>
            <a:chExt cx="10776678" cy="8706979"/>
          </a:xfrm>
        </p:grpSpPr>
        <p:sp>
          <p:nvSpPr>
            <p:cNvPr id="3" name="Freeform 9"/>
            <p:cNvSpPr/>
            <p:nvPr/>
          </p:nvSpPr>
          <p:spPr>
            <a:xfrm>
              <a:off x="914400" y="-2628900"/>
              <a:ext cx="10776678" cy="8706979"/>
            </a:xfrm>
            <a:custGeom>
              <a:avLst/>
              <a:gdLst/>
              <a:ahLst/>
              <a:cxnLst/>
              <a:rect l="l" t="t" r="r" b="b"/>
              <a:pathLst>
                <a:path w="1672349" h="1855588">
                  <a:moveTo>
                    <a:pt x="0" y="0"/>
                  </a:moveTo>
                  <a:lnTo>
                    <a:pt x="1672349" y="0"/>
                  </a:lnTo>
                  <a:lnTo>
                    <a:pt x="1672349" y="1855588"/>
                  </a:lnTo>
                  <a:lnTo>
                    <a:pt x="0" y="18555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TextBox 3"/>
            <p:cNvSpPr txBox="1"/>
            <p:nvPr/>
          </p:nvSpPr>
          <p:spPr>
            <a:xfrm>
              <a:off x="2866790" y="1692947"/>
              <a:ext cx="7359708" cy="3046988"/>
            </a:xfrm>
            <a:prstGeom prst="rect">
              <a:avLst/>
            </a:prstGeom>
            <a:noFill/>
          </p:spPr>
          <p:txBody>
            <a:bodyPr wrap="none" rtlCol="0">
              <a:spAutoFit/>
            </a:bodyPr>
            <a:lstStyle/>
            <a:p>
              <a:pPr algn="ctr"/>
              <a:r>
                <a:rPr lang="en-US" sz="9600">
                  <a:solidFill>
                    <a:schemeClr val="bg1"/>
                  </a:solidFill>
                  <a:effectLst>
                    <a:outerShdw blurRad="38100" dist="38100" dir="2700000" algn="tl">
                      <a:srgbClr val="000000">
                        <a:alpha val="43137"/>
                      </a:srgbClr>
                    </a:outerShdw>
                  </a:effectLst>
                  <a:latin typeface="#9Slide03 AllRoundGothic" panose="020B0703020202020104" pitchFamily="34" charset="0"/>
                </a:rPr>
                <a:t>Hoạt động 1</a:t>
              </a:r>
            </a:p>
            <a:p>
              <a:pPr algn="ctr"/>
              <a:r>
                <a:rPr lang="en-US" sz="9600">
                  <a:solidFill>
                    <a:schemeClr val="bg1"/>
                  </a:solidFill>
                  <a:effectLst>
                    <a:outerShdw blurRad="38100" dist="38100" dir="2700000" algn="tl">
                      <a:srgbClr val="000000">
                        <a:alpha val="43137"/>
                      </a:srgbClr>
                    </a:outerShdw>
                  </a:effectLst>
                  <a:latin typeface="#9Slide03 AllRoundGothic" panose="020B0703020202020104" pitchFamily="34" charset="0"/>
                </a:rPr>
                <a:t>Nhận xét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33400" y="323850"/>
            <a:ext cx="17221200" cy="98488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95400" y="398840"/>
            <a:ext cx="15925800" cy="1569660"/>
          </a:xfrm>
          <a:prstGeom prst="rect">
            <a:avLst/>
          </a:prstGeom>
          <a:noFill/>
        </p:spPr>
        <p:txBody>
          <a:bodyPr wrap="square">
            <a:spAutoFit/>
          </a:bodyPr>
          <a:lstStyle/>
          <a:p>
            <a:r>
              <a:rPr lang="en-US" sz="4800" b="1">
                <a:solidFill>
                  <a:srgbClr val="FF0000"/>
                </a:solidFill>
              </a:rPr>
              <a:t>Câu 1 trang 35 SGK Tiếng Việt lớp 4 Tập 1: Đọc bài văn sau và trả lời câu hỏi:</a:t>
            </a:r>
          </a:p>
        </p:txBody>
      </p:sp>
      <p:sp>
        <p:nvSpPr>
          <p:cNvPr id="12" name="TextBox 11"/>
          <p:cNvSpPr txBox="1"/>
          <p:nvPr/>
        </p:nvSpPr>
        <p:spPr>
          <a:xfrm>
            <a:off x="1166057" y="1346188"/>
            <a:ext cx="15773400" cy="8956298"/>
          </a:xfrm>
          <a:prstGeom prst="rect">
            <a:avLst/>
          </a:prstGeom>
          <a:noFill/>
        </p:spPr>
        <p:txBody>
          <a:bodyPr wrap="square">
            <a:spAutoFit/>
          </a:bodyPr>
          <a:lstStyle/>
          <a:p>
            <a:pPr algn="ctr"/>
            <a:r>
              <a:rPr lang="vi-VN" sz="36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Cây si</a:t>
            </a:r>
            <a:endParaRPr lang="vi-VN" sz="36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3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Cây si bao giờ cũng già hơn những cây khác, từ cây si cổ thụ bên giếng đầu làng đến cây si bé tí trong hòn non bộ của ông.</a:t>
            </a:r>
          </a:p>
          <a:p>
            <a:pPr algn="just"/>
            <a:r>
              <a:rPr lang="vi-VN" sz="3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Rễ si làm thành bộ “râu” độc đáo của si. Bộ râu si rất rậm và dài. Những ngày sắp mua hoặc sau mưa, cây si lại càng già thêm vì râu cứ trắng ra. Cây si khác cây đa là những chòm râu ấy không thành những thân phụ, mà bao giờ cũng vẫn chỉ là bộ râu loà xoà. Còn cây đa, đến một ngày nào đó, có những râu sẽ ăn xuống đất, lồn lên, thành thân cây: một cây đa có khi có đến năm, sáu gốc.</a:t>
            </a:r>
          </a:p>
          <a:p>
            <a:pPr algn="just"/>
            <a:r>
              <a:rPr lang="vi-VN" sz="3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Lá si tuy nhỏ nhưng nhiều nên bao giờ cũng cho bóng mát. Bước vào dưới bóng một cây si, sờ vào tùng chòm râu, ta cảm thấy mát rượi và quên ngay cái nắng gay gắt ngoài đường. Cây si không bao giờ rụng lá hàng loạt như cây bằng, cây sấu, cây xà cừ, cây xoan. Cây si già hơn những cây khác vì chòm râu nhưng cũng luôn trẻ hơn những cây khác vì xanh lá quanh năm.</a:t>
            </a:r>
          </a:p>
          <a:p>
            <a:pPr algn="just"/>
            <a:r>
              <a:rPr lang="vi-VN" sz="3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Lá si tặng con người bóng mát, còn chòm râu thì để trẻ ngắm nghĩa mà nhớ đến ông nội, ông ngoại của mình, những người giả luôn yêu quý các em.</a:t>
            </a:r>
          </a:p>
          <a:p>
            <a:pPr algn="r"/>
            <a:r>
              <a:rPr lang="vi-VN" sz="3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Theo BẰNG SƠN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33400" y="323850"/>
            <a:ext cx="17221200" cy="98488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95400" y="398840"/>
            <a:ext cx="15925800" cy="1569660"/>
          </a:xfrm>
          <a:prstGeom prst="rect">
            <a:avLst/>
          </a:prstGeom>
          <a:noFill/>
        </p:spPr>
        <p:txBody>
          <a:bodyPr wrap="square">
            <a:spAutoFit/>
          </a:bodyPr>
          <a:lstStyle/>
          <a:p>
            <a:r>
              <a:rPr lang="en-US" sz="4800" b="1">
                <a:solidFill>
                  <a:srgbClr val="FF0000"/>
                </a:solidFill>
              </a:rPr>
              <a:t>Câu 1 trang 35 SGK Tiếng Việt lớp 4 Tập 1: Đọc bài văn sau và trả lời câu hỏi:</a:t>
            </a:r>
          </a:p>
        </p:txBody>
      </p:sp>
      <p:grpSp>
        <p:nvGrpSpPr>
          <p:cNvPr id="13" name="Group 12"/>
          <p:cNvGrpSpPr/>
          <p:nvPr/>
        </p:nvGrpSpPr>
        <p:grpSpPr>
          <a:xfrm>
            <a:off x="1143000" y="2462161"/>
            <a:ext cx="9906000" cy="1995540"/>
            <a:chOff x="1143000" y="2462160"/>
            <a:chExt cx="9906000" cy="2147939"/>
          </a:xfrm>
        </p:grpSpPr>
        <p:grpSp>
          <p:nvGrpSpPr>
            <p:cNvPr id="8" name="Group 7"/>
            <p:cNvGrpSpPr/>
            <p:nvPr/>
          </p:nvGrpSpPr>
          <p:grpSpPr>
            <a:xfrm>
              <a:off x="1143000" y="2462160"/>
              <a:ext cx="9906000" cy="2147939"/>
              <a:chOff x="1143000" y="2462161"/>
              <a:chExt cx="9829800" cy="1569660"/>
            </a:xfrm>
          </p:grpSpPr>
          <p:sp>
            <p:nvSpPr>
              <p:cNvPr id="3" name="Rectangle: Rounded Corners 2"/>
              <p:cNvSpPr/>
              <p:nvPr/>
            </p:nvSpPr>
            <p:spPr>
              <a:xfrm>
                <a:off x="1143000" y="2462161"/>
                <a:ext cx="9829800" cy="1569660"/>
              </a:xfrm>
              <a:prstGeom prst="roundRect">
                <a:avLst/>
              </a:prstGeom>
              <a:solidFill>
                <a:srgbClr val="5AE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p:cNvSpPr/>
              <p:nvPr/>
            </p:nvSpPr>
            <p:spPr>
              <a:xfrm>
                <a:off x="1321230" y="2608452"/>
                <a:ext cx="9499169" cy="12408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537015" y="2703676"/>
              <a:ext cx="9144000" cy="1569660"/>
            </a:xfrm>
            <a:prstGeom prst="rect">
              <a:avLst/>
            </a:prstGeom>
            <a:noFill/>
          </p:spPr>
          <p:txBody>
            <a:bodyPr wrap="square">
              <a:spAutoFit/>
            </a:bodyPr>
            <a:lstStyle/>
            <a:p>
              <a:r>
                <a:rPr lang="en-US" sz="4800" b="1"/>
                <a:t>a) Bài văn có mấy đoạn? Nêu nội dung của từng đoạn</a:t>
              </a:r>
            </a:p>
          </p:txBody>
        </p:sp>
      </p:grpSp>
      <p:grpSp>
        <p:nvGrpSpPr>
          <p:cNvPr id="21" name="Group 20"/>
          <p:cNvGrpSpPr/>
          <p:nvPr/>
        </p:nvGrpSpPr>
        <p:grpSpPr>
          <a:xfrm>
            <a:off x="1159790" y="5492320"/>
            <a:ext cx="9906000" cy="1995540"/>
            <a:chOff x="1159790" y="5492320"/>
            <a:chExt cx="9906000" cy="1995540"/>
          </a:xfrm>
        </p:grpSpPr>
        <p:grpSp>
          <p:nvGrpSpPr>
            <p:cNvPr id="14" name="Group 13"/>
            <p:cNvGrpSpPr/>
            <p:nvPr/>
          </p:nvGrpSpPr>
          <p:grpSpPr>
            <a:xfrm>
              <a:off x="1159790" y="5492320"/>
              <a:ext cx="9906000" cy="1995540"/>
              <a:chOff x="1143000" y="2462160"/>
              <a:chExt cx="9906000" cy="2147939"/>
            </a:xfrm>
          </p:grpSpPr>
          <p:grpSp>
            <p:nvGrpSpPr>
              <p:cNvPr id="15" name="Group 14"/>
              <p:cNvGrpSpPr/>
              <p:nvPr/>
            </p:nvGrpSpPr>
            <p:grpSpPr>
              <a:xfrm>
                <a:off x="1143000" y="2462160"/>
                <a:ext cx="9906000" cy="2147939"/>
                <a:chOff x="1143000" y="2462161"/>
                <a:chExt cx="9829800" cy="1569660"/>
              </a:xfrm>
            </p:grpSpPr>
            <p:sp>
              <p:nvSpPr>
                <p:cNvPr id="17" name="Rectangle: Rounded Corners 16"/>
                <p:cNvSpPr/>
                <p:nvPr/>
              </p:nvSpPr>
              <p:spPr>
                <a:xfrm>
                  <a:off x="1143000" y="2462161"/>
                  <a:ext cx="9829800" cy="1569660"/>
                </a:xfrm>
                <a:prstGeom prst="roundRect">
                  <a:avLst/>
                </a:prstGeom>
                <a:solidFill>
                  <a:srgbClr val="5AE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321230" y="2608452"/>
                  <a:ext cx="9499169" cy="12408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1537015" y="2703676"/>
                <a:ext cx="9144000" cy="894460"/>
              </a:xfrm>
              <a:prstGeom prst="rect">
                <a:avLst/>
              </a:prstGeom>
              <a:noFill/>
            </p:spPr>
            <p:txBody>
              <a:bodyPr wrap="square">
                <a:spAutoFit/>
              </a:bodyPr>
              <a:lstStyle/>
              <a:p>
                <a:endParaRPr lang="en-US" sz="4800" b="1"/>
              </a:p>
            </p:txBody>
          </p:sp>
        </p:grpSp>
        <p:sp>
          <p:nvSpPr>
            <p:cNvPr id="20" name="TextBox 19"/>
            <p:cNvSpPr txBox="1"/>
            <p:nvPr/>
          </p:nvSpPr>
          <p:spPr>
            <a:xfrm>
              <a:off x="1484155" y="5646599"/>
              <a:ext cx="9144000" cy="1754326"/>
            </a:xfrm>
            <a:prstGeom prst="rect">
              <a:avLst/>
            </a:prstGeom>
            <a:noFill/>
          </p:spPr>
          <p:txBody>
            <a:bodyPr wrap="square">
              <a:spAutoFit/>
            </a:bodyPr>
            <a:lstStyle/>
            <a:p>
              <a:r>
                <a:rPr lang="vi-VN" sz="5400" b="1">
                  <a:latin typeface="Calibri" panose="020F0502020204030204" pitchFamily="34" charset="0"/>
                  <a:ea typeface="Calibri" panose="020F0502020204030204" pitchFamily="34" charset="0"/>
                  <a:cs typeface="Calibri" panose="020F0502020204030204" pitchFamily="34" charset="0"/>
                </a:rPr>
                <a:t>b) Cây si được miêu tả theo trình tự nào?</a:t>
              </a:r>
              <a:endParaRPr lang="en-US" sz="5400" b="1">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p:cNvGrpSpPr/>
          <p:nvPr/>
        </p:nvGrpSpPr>
        <p:grpSpPr>
          <a:xfrm>
            <a:off x="11402499" y="1688269"/>
            <a:ext cx="6033104" cy="5074803"/>
            <a:chOff x="11402499" y="1688269"/>
            <a:chExt cx="6033104" cy="5074803"/>
          </a:xfrm>
        </p:grpSpPr>
        <p:sp>
          <p:nvSpPr>
            <p:cNvPr id="22" name="Freeform 12"/>
            <p:cNvSpPr/>
            <p:nvPr/>
          </p:nvSpPr>
          <p:spPr>
            <a:xfrm>
              <a:off x="11402499" y="1688269"/>
              <a:ext cx="6033104" cy="5074803"/>
            </a:xfrm>
            <a:custGeom>
              <a:avLst/>
              <a:gdLst/>
              <a:ahLst/>
              <a:cxnLst/>
              <a:rect l="l" t="t" r="r" b="b"/>
              <a:pathLst>
                <a:path w="1671730" h="1244742">
                  <a:moveTo>
                    <a:pt x="0" y="0"/>
                  </a:moveTo>
                  <a:lnTo>
                    <a:pt x="1671730" y="0"/>
                  </a:lnTo>
                  <a:lnTo>
                    <a:pt x="1671730" y="1244742"/>
                  </a:lnTo>
                  <a:lnTo>
                    <a:pt x="0" y="12447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3" name="TextBox 22"/>
            <p:cNvSpPr txBox="1"/>
            <p:nvPr/>
          </p:nvSpPr>
          <p:spPr>
            <a:xfrm>
              <a:off x="11689790" y="4624419"/>
              <a:ext cx="5114055" cy="1938992"/>
            </a:xfrm>
            <a:prstGeom prst="rect">
              <a:avLst/>
            </a:prstGeom>
            <a:noFill/>
          </p:spPr>
          <p:txBody>
            <a:bodyPr wrap="square" rtlCol="0">
              <a:spAutoFit/>
            </a:bodyPr>
            <a:lstStyle/>
            <a:p>
              <a:pPr algn="ctr"/>
              <a:r>
                <a:rPr lang="en-US" sz="6000">
                  <a:solidFill>
                    <a:srgbClr val="F07CB3"/>
                  </a:solidFill>
                  <a:latin typeface="Coiny" panose="02000903060500060000" pitchFamily="2" charset="0"/>
                </a:rPr>
                <a:t>Thảo luận nhóm đôi</a:t>
              </a:r>
            </a:p>
          </p:txBody>
        </p:sp>
      </p:grpSp>
      <p:grpSp>
        <p:nvGrpSpPr>
          <p:cNvPr id="25" name="Group 24"/>
          <p:cNvGrpSpPr/>
          <p:nvPr/>
        </p:nvGrpSpPr>
        <p:grpSpPr>
          <a:xfrm>
            <a:off x="11454796" y="1696684"/>
            <a:ext cx="6033104" cy="5074803"/>
            <a:chOff x="11402499" y="1688269"/>
            <a:chExt cx="6033104" cy="5074803"/>
          </a:xfrm>
        </p:grpSpPr>
        <p:sp>
          <p:nvSpPr>
            <p:cNvPr id="26" name="Freeform 12"/>
            <p:cNvSpPr/>
            <p:nvPr/>
          </p:nvSpPr>
          <p:spPr>
            <a:xfrm>
              <a:off x="11402499" y="1688269"/>
              <a:ext cx="6033104" cy="5074803"/>
            </a:xfrm>
            <a:custGeom>
              <a:avLst/>
              <a:gdLst/>
              <a:ahLst/>
              <a:cxnLst/>
              <a:rect l="l" t="t" r="r" b="b"/>
              <a:pathLst>
                <a:path w="1671730" h="1244742">
                  <a:moveTo>
                    <a:pt x="0" y="0"/>
                  </a:moveTo>
                  <a:lnTo>
                    <a:pt x="1671730" y="0"/>
                  </a:lnTo>
                  <a:lnTo>
                    <a:pt x="1671730" y="1244742"/>
                  </a:lnTo>
                  <a:lnTo>
                    <a:pt x="0" y="12447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7" name="TextBox 26"/>
            <p:cNvSpPr txBox="1"/>
            <p:nvPr/>
          </p:nvSpPr>
          <p:spPr>
            <a:xfrm>
              <a:off x="11689790" y="4624419"/>
              <a:ext cx="5114055" cy="1938992"/>
            </a:xfrm>
            <a:prstGeom prst="rect">
              <a:avLst/>
            </a:prstGeom>
            <a:noFill/>
          </p:spPr>
          <p:txBody>
            <a:bodyPr wrap="square" rtlCol="0">
              <a:spAutoFit/>
            </a:bodyPr>
            <a:lstStyle/>
            <a:p>
              <a:pPr algn="ctr"/>
              <a:r>
                <a:rPr lang="en-US" sz="6000">
                  <a:solidFill>
                    <a:srgbClr val="F07CB3"/>
                  </a:solidFill>
                  <a:latin typeface="Coiny" panose="02000903060500060000" pitchFamily="2" charset="0"/>
                </a:rPr>
                <a:t>Trình bày</a:t>
              </a:r>
            </a:p>
            <a:p>
              <a:pPr algn="ctr"/>
              <a:r>
                <a:rPr lang="en-US" sz="6000">
                  <a:solidFill>
                    <a:srgbClr val="F07CB3"/>
                  </a:solidFill>
                  <a:latin typeface="Coiny" panose="02000903060500060000" pitchFamily="2" charset="0"/>
                </a:rPr>
                <a:t>trước lớp</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33400" y="323850"/>
            <a:ext cx="17221200" cy="98488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95400" y="398840"/>
            <a:ext cx="15925800" cy="1569660"/>
          </a:xfrm>
          <a:prstGeom prst="rect">
            <a:avLst/>
          </a:prstGeom>
          <a:noFill/>
        </p:spPr>
        <p:txBody>
          <a:bodyPr wrap="square">
            <a:spAutoFit/>
          </a:bodyPr>
          <a:lstStyle/>
          <a:p>
            <a:r>
              <a:rPr lang="en-US" sz="4800" b="1">
                <a:solidFill>
                  <a:srgbClr val="FF0000"/>
                </a:solidFill>
              </a:rPr>
              <a:t>Câu 1 trang 35 SGK Tiếng Việt lớp 4 Tập 1: Đọc bài văn sau và trả lời câu hỏi:</a:t>
            </a:r>
          </a:p>
        </p:txBody>
      </p:sp>
      <p:grpSp>
        <p:nvGrpSpPr>
          <p:cNvPr id="13" name="Group 12"/>
          <p:cNvGrpSpPr/>
          <p:nvPr/>
        </p:nvGrpSpPr>
        <p:grpSpPr>
          <a:xfrm>
            <a:off x="1295400" y="1867667"/>
            <a:ext cx="9906000" cy="1995540"/>
            <a:chOff x="1143000" y="2462160"/>
            <a:chExt cx="9906000" cy="2147939"/>
          </a:xfrm>
        </p:grpSpPr>
        <p:grpSp>
          <p:nvGrpSpPr>
            <p:cNvPr id="8" name="Group 7"/>
            <p:cNvGrpSpPr/>
            <p:nvPr/>
          </p:nvGrpSpPr>
          <p:grpSpPr>
            <a:xfrm>
              <a:off x="1143000" y="2462160"/>
              <a:ext cx="9906000" cy="2147939"/>
              <a:chOff x="1143000" y="2462161"/>
              <a:chExt cx="9829800" cy="1569660"/>
            </a:xfrm>
          </p:grpSpPr>
          <p:sp>
            <p:nvSpPr>
              <p:cNvPr id="3" name="Rectangle: Rounded Corners 2"/>
              <p:cNvSpPr/>
              <p:nvPr/>
            </p:nvSpPr>
            <p:spPr>
              <a:xfrm>
                <a:off x="1143000" y="2462161"/>
                <a:ext cx="9829800" cy="1569660"/>
              </a:xfrm>
              <a:prstGeom prst="roundRect">
                <a:avLst/>
              </a:prstGeom>
              <a:solidFill>
                <a:srgbClr val="5AE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p:cNvSpPr/>
              <p:nvPr/>
            </p:nvSpPr>
            <p:spPr>
              <a:xfrm>
                <a:off x="1321230" y="2608452"/>
                <a:ext cx="9499169" cy="12408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537015" y="2703676"/>
              <a:ext cx="9144000" cy="1569660"/>
            </a:xfrm>
            <a:prstGeom prst="rect">
              <a:avLst/>
            </a:prstGeom>
            <a:noFill/>
          </p:spPr>
          <p:txBody>
            <a:bodyPr wrap="square">
              <a:spAutoFit/>
            </a:bodyPr>
            <a:lstStyle/>
            <a:p>
              <a:r>
                <a:rPr lang="en-US" sz="4800" b="1"/>
                <a:t>a) Bài văn có mấy đoạn? Nêu nội dung của từng đoạn</a:t>
              </a:r>
            </a:p>
          </p:txBody>
        </p:sp>
      </p:grpSp>
      <p:pic>
        <p:nvPicPr>
          <p:cNvPr id="28" name="Picture 3"/>
          <p:cNvPicPr>
            <a:picLocks noChangeAspect="1"/>
          </p:cNvPicPr>
          <p:nvPr/>
        </p:nvPicPr>
        <p:blipFill>
          <a:blip r:embed="rId5"/>
          <a:srcRect/>
          <a:stretch>
            <a:fillRect/>
          </a:stretch>
        </p:blipFill>
        <p:spPr>
          <a:xfrm>
            <a:off x="14662166" y="5524500"/>
            <a:ext cx="3124675" cy="6172199"/>
          </a:xfrm>
          <a:prstGeom prst="rect">
            <a:avLst/>
          </a:prstGeom>
        </p:spPr>
      </p:pic>
      <p:sp>
        <p:nvSpPr>
          <p:cNvPr id="29" name="Rectangle: Rounded Corners 28"/>
          <p:cNvSpPr/>
          <p:nvPr/>
        </p:nvSpPr>
        <p:spPr>
          <a:xfrm>
            <a:off x="1066154" y="4766270"/>
            <a:ext cx="13130293" cy="10858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Đoạn l: </a:t>
            </a:r>
            <a:r>
              <a:rPr lang="vi-VN" sz="4000"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Giới thiệu đặc điểm chung của cây si</a:t>
            </a:r>
            <a:endParaRPr lang="en-US" sz="4000">
              <a:solidFill>
                <a:srgbClr val="FF3300"/>
              </a:solidFill>
            </a:endParaRPr>
          </a:p>
        </p:txBody>
      </p:sp>
      <p:sp>
        <p:nvSpPr>
          <p:cNvPr id="31" name="TextBox 30"/>
          <p:cNvSpPr txBox="1"/>
          <p:nvPr/>
        </p:nvSpPr>
        <p:spPr>
          <a:xfrm>
            <a:off x="1028700" y="3677225"/>
            <a:ext cx="16992600" cy="1085810"/>
          </a:xfrm>
          <a:prstGeom prst="rect">
            <a:avLst/>
          </a:prstGeom>
          <a:noFill/>
        </p:spPr>
        <p:txBody>
          <a:bodyPr wrap="square">
            <a:spAutoFit/>
          </a:bodyPr>
          <a:lstStyle/>
          <a:p>
            <a:pPr marL="0" marR="0" algn="just">
              <a:lnSpc>
                <a:spcPct val="150000"/>
              </a:lnSpc>
              <a:spcBef>
                <a:spcPts val="240"/>
              </a:spcBef>
              <a:spcAft>
                <a:spcPts val="240"/>
              </a:spcAft>
            </a:pPr>
            <a:r>
              <a:rPr lang="vi-VN" sz="48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văn có 4 đoạn. Nội dung của từng đoạn:</a:t>
            </a:r>
            <a:endParaRPr lang="en-US" sz="44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Rounded Corners 31"/>
          <p:cNvSpPr/>
          <p:nvPr/>
        </p:nvSpPr>
        <p:spPr>
          <a:xfrm>
            <a:off x="1066154" y="6216612"/>
            <a:ext cx="13159338" cy="10858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Đoạn 2: </a:t>
            </a:r>
            <a:r>
              <a:rPr lang="vi-VN" sz="4000"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Miêu tả rễ cây si.</a:t>
            </a:r>
            <a:endParaRPr lang="en-US" sz="4000">
              <a:solidFill>
                <a:srgbClr val="FF3300"/>
              </a:solidFill>
            </a:endParaRPr>
          </a:p>
        </p:txBody>
      </p:sp>
      <p:sp>
        <p:nvSpPr>
          <p:cNvPr id="33" name="Rectangle: Rounded Corners 32"/>
          <p:cNvSpPr/>
          <p:nvPr/>
        </p:nvSpPr>
        <p:spPr>
          <a:xfrm>
            <a:off x="1039079" y="7562850"/>
            <a:ext cx="13159338" cy="10858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Đoạn 3: </a:t>
            </a:r>
            <a:r>
              <a:rPr lang="vi-VN" sz="4000"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Miêu tả lá cây si.</a:t>
            </a:r>
            <a:endParaRPr lang="en-US" sz="4000">
              <a:solidFill>
                <a:srgbClr val="FF3300"/>
              </a:solidFill>
            </a:endParaRPr>
          </a:p>
        </p:txBody>
      </p:sp>
      <p:sp>
        <p:nvSpPr>
          <p:cNvPr id="34" name="Rectangle: Rounded Corners 33"/>
          <p:cNvSpPr/>
          <p:nvPr/>
        </p:nvSpPr>
        <p:spPr>
          <a:xfrm>
            <a:off x="1033913" y="8906828"/>
            <a:ext cx="13159338" cy="10858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Đoạn 4: </a:t>
            </a:r>
            <a:r>
              <a:rPr lang="vi-VN" sz="4000"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Nêu cảm nghĩ về cây si.</a:t>
            </a:r>
            <a:endParaRPr lang="en-US" sz="4000">
              <a:solidFill>
                <a:srgbClr val="FF33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A cartoon of a forest with a stre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33400" y="323850"/>
            <a:ext cx="17221200" cy="98488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95400" y="398840"/>
            <a:ext cx="15925800" cy="1569660"/>
          </a:xfrm>
          <a:prstGeom prst="rect">
            <a:avLst/>
          </a:prstGeom>
          <a:noFill/>
        </p:spPr>
        <p:txBody>
          <a:bodyPr wrap="square">
            <a:spAutoFit/>
          </a:bodyPr>
          <a:lstStyle/>
          <a:p>
            <a:r>
              <a:rPr lang="en-US" sz="4800" b="1">
                <a:solidFill>
                  <a:srgbClr val="FF0000"/>
                </a:solidFill>
              </a:rPr>
              <a:t>Câu 1 trang 35 SGK Tiếng Việt lớp 4 Tập 1: Đọc bài văn sau và trả lời câu hỏi:</a:t>
            </a:r>
          </a:p>
        </p:txBody>
      </p:sp>
      <p:pic>
        <p:nvPicPr>
          <p:cNvPr id="28" name="Picture 3"/>
          <p:cNvPicPr>
            <a:picLocks noChangeAspect="1"/>
          </p:cNvPicPr>
          <p:nvPr/>
        </p:nvPicPr>
        <p:blipFill>
          <a:blip r:embed="rId4"/>
          <a:srcRect/>
          <a:stretch>
            <a:fillRect/>
          </a:stretch>
        </p:blipFill>
        <p:spPr>
          <a:xfrm>
            <a:off x="14662166" y="5524500"/>
            <a:ext cx="3124675" cy="6172199"/>
          </a:xfrm>
          <a:prstGeom prst="rect">
            <a:avLst/>
          </a:prstGeom>
        </p:spPr>
      </p:pic>
      <p:grpSp>
        <p:nvGrpSpPr>
          <p:cNvPr id="10" name="Group 9"/>
          <p:cNvGrpSpPr/>
          <p:nvPr/>
        </p:nvGrpSpPr>
        <p:grpSpPr>
          <a:xfrm>
            <a:off x="1295400" y="2602680"/>
            <a:ext cx="9906000" cy="1995540"/>
            <a:chOff x="1159790" y="5492320"/>
            <a:chExt cx="9906000" cy="1995540"/>
          </a:xfrm>
        </p:grpSpPr>
        <p:grpSp>
          <p:nvGrpSpPr>
            <p:cNvPr id="12" name="Group 11"/>
            <p:cNvGrpSpPr/>
            <p:nvPr/>
          </p:nvGrpSpPr>
          <p:grpSpPr>
            <a:xfrm>
              <a:off x="1159790" y="5492320"/>
              <a:ext cx="9906000" cy="1995540"/>
              <a:chOff x="1143000" y="2462160"/>
              <a:chExt cx="9906000" cy="2147939"/>
            </a:xfrm>
          </p:grpSpPr>
          <p:grpSp>
            <p:nvGrpSpPr>
              <p:cNvPr id="15" name="Group 14"/>
              <p:cNvGrpSpPr/>
              <p:nvPr/>
            </p:nvGrpSpPr>
            <p:grpSpPr>
              <a:xfrm>
                <a:off x="1143000" y="2462160"/>
                <a:ext cx="9906000" cy="2147939"/>
                <a:chOff x="1143000" y="2462161"/>
                <a:chExt cx="9829800" cy="1569660"/>
              </a:xfrm>
            </p:grpSpPr>
            <p:sp>
              <p:nvSpPr>
                <p:cNvPr id="17" name="Rectangle: Rounded Corners 16"/>
                <p:cNvSpPr/>
                <p:nvPr/>
              </p:nvSpPr>
              <p:spPr>
                <a:xfrm>
                  <a:off x="1143000" y="2462161"/>
                  <a:ext cx="9829800" cy="1569660"/>
                </a:xfrm>
                <a:prstGeom prst="roundRect">
                  <a:avLst/>
                </a:prstGeom>
                <a:solidFill>
                  <a:srgbClr val="5AE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321230" y="2608452"/>
                  <a:ext cx="9499169" cy="12408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1537015" y="2703676"/>
                <a:ext cx="9144000" cy="894460"/>
              </a:xfrm>
              <a:prstGeom prst="rect">
                <a:avLst/>
              </a:prstGeom>
              <a:noFill/>
            </p:spPr>
            <p:txBody>
              <a:bodyPr wrap="square">
                <a:spAutoFit/>
              </a:bodyPr>
              <a:lstStyle/>
              <a:p>
                <a:endParaRPr lang="en-US" sz="4800" b="1"/>
              </a:p>
            </p:txBody>
          </p:sp>
        </p:grpSp>
        <p:sp>
          <p:nvSpPr>
            <p:cNvPr id="14" name="TextBox 13"/>
            <p:cNvSpPr txBox="1"/>
            <p:nvPr/>
          </p:nvSpPr>
          <p:spPr>
            <a:xfrm>
              <a:off x="1484155" y="5646599"/>
              <a:ext cx="9144000" cy="1754326"/>
            </a:xfrm>
            <a:prstGeom prst="rect">
              <a:avLst/>
            </a:prstGeom>
            <a:noFill/>
          </p:spPr>
          <p:txBody>
            <a:bodyPr wrap="square">
              <a:spAutoFit/>
            </a:bodyPr>
            <a:lstStyle/>
            <a:p>
              <a:r>
                <a:rPr lang="vi-VN" sz="5400" b="1">
                  <a:latin typeface="Calibri" panose="020F0502020204030204" pitchFamily="34" charset="0"/>
                  <a:ea typeface="Calibri" panose="020F0502020204030204" pitchFamily="34" charset="0"/>
                  <a:cs typeface="Calibri" panose="020F0502020204030204" pitchFamily="34" charset="0"/>
                </a:rPr>
                <a:t>b) Cây si được miêu tả theo trình tự nào?</a:t>
              </a:r>
              <a:endParaRPr lang="en-US" sz="5400" b="1">
                <a:latin typeface="Calibri" panose="020F0502020204030204" pitchFamily="34" charset="0"/>
                <a:ea typeface="Calibri" panose="020F0502020204030204" pitchFamily="34" charset="0"/>
                <a:cs typeface="Calibri" panose="020F0502020204030204" pitchFamily="34" charset="0"/>
              </a:endParaRPr>
            </a:p>
          </p:txBody>
        </p:sp>
      </p:grpSp>
      <p:sp>
        <p:nvSpPr>
          <p:cNvPr id="20" name="TextBox 19"/>
          <p:cNvSpPr txBox="1"/>
          <p:nvPr/>
        </p:nvSpPr>
        <p:spPr>
          <a:xfrm>
            <a:off x="1070679" y="5199377"/>
            <a:ext cx="10381472" cy="2123658"/>
          </a:xfrm>
          <a:prstGeom prst="rect">
            <a:avLst/>
          </a:prstGeom>
          <a:noFill/>
        </p:spPr>
        <p:txBody>
          <a:bodyPr wrap="square">
            <a:spAutoFit/>
          </a:bodyPr>
          <a:lstStyle/>
          <a:p>
            <a:r>
              <a:rPr lang="vi-VN" sz="66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Cây si được miêu tả theo trình tự các bộ phận của cây.</a:t>
            </a:r>
            <a:endParaRPr lang="en-US" sz="880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901</Words>
  <Application>Microsoft Office PowerPoint</Application>
  <PresentationFormat>Custom</PresentationFormat>
  <Paragraphs>49</Paragraphs>
  <Slides>16</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Times New Roman</vt:lpstr>
      <vt:lpstr>#9Slide03 AllRoundGothic</vt:lpstr>
      <vt:lpstr>Coiny</vt:lpstr>
      <vt:lpstr>NVN Hopeitissed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YEN NHI</dc:creator>
  <cp:lastModifiedBy>Windows User</cp:lastModifiedBy>
  <cp:revision>5</cp:revision>
  <dcterms:created xsi:type="dcterms:W3CDTF">2006-08-16T00:00:00Z</dcterms:created>
  <dcterms:modified xsi:type="dcterms:W3CDTF">2025-03-26T09:18:43Z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3B7BCB3DF4C5498397247C4F05BA7C03_13</vt:lpwstr>
  </property>
  <property fmtid="{D5CDD505-2E9C-101B-9397-08002B2CF9AE}" pid="3" name="KSOProductBuildVer">
    <vt:lpwstr>1033-12.2.0.13215</vt:lpwstr>
  </property>
</Properties>
</file>